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B Mitra" panose="00000400000000000000" pitchFamily="2" charset="-78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9416-5C51-45FF-90BB-63721563B6EF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3DD2-6D10-417E-B33E-A030FEA9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B727-7C53-4972-B9B3-EE673DC0BDF4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C88C-0807-4C5C-BC2E-5260B811D2B8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3261-A33D-4616-BCCB-B4FD0A67F704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1" y="137438"/>
            <a:ext cx="11942547" cy="836274"/>
          </a:xfrm>
        </p:spPr>
        <p:txBody>
          <a:bodyPr/>
          <a:lstStyle>
            <a:lvl1pPr algn="r" rtl="1">
              <a:defRPr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298258"/>
          </a:xfrm>
        </p:spPr>
        <p:txBody>
          <a:bodyPr anchor="t"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3848" y="5737943"/>
            <a:ext cx="3500715" cy="309201"/>
          </a:xfrm>
        </p:spPr>
        <p:txBody>
          <a:bodyPr/>
          <a:lstStyle/>
          <a:p>
            <a:fld id="{0DB8AFBD-0426-49A2-8879-2746CF8BB927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7251" y="6458378"/>
            <a:ext cx="5938836" cy="309201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  <a:cs typeface="B Yekan" panose="00000400000000000000" pitchFamily="2" charset="-78"/>
              </a:defRPr>
            </a:lvl1pPr>
          </a:lstStyle>
          <a:p>
            <a:pPr rtl="1"/>
            <a:r>
              <a:rPr lang="fa-IR" dirty="0"/>
              <a:t>مالکیت معنوی، 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41" y="6419391"/>
            <a:ext cx="561085" cy="387174"/>
          </a:xfrm>
        </p:spPr>
        <p:txBody>
          <a:bodyPr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B3F7-3FE3-4A82-90BF-D5CF1BFF117B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9F42-80E2-4CB3-841D-CE851BC2FC59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591D-7DFC-498A-822D-FDA6B03287B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288C-DF76-484A-BC5D-2B0C84A8F799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E22-CA8C-4DBD-BE65-42FD964FC84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0655-4E8D-494C-A004-54A2675642A7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B7E7252-B31C-4AF7-925A-7ECA9BA2FF9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90DB-B594-44C7-A59E-F6DD18CD0AA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ghighatdoost@shahed.ac.i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ref.shahed.ac.ir/haghighatdoo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29"/>
            <a:ext cx="4071661" cy="24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129857"/>
          </a:xfrm>
        </p:spPr>
        <p:txBody>
          <a:bodyPr>
            <a:normAutofit/>
          </a:bodyPr>
          <a:lstStyle/>
          <a:p>
            <a:r>
              <a:rPr lang="fa-IR" cap="none">
                <a:cs typeface="B Yekan" panose="00000400000000000000" pitchFamily="2" charset="-78"/>
              </a:rPr>
              <a:t>وحید حقیقت دوست</a:t>
            </a:r>
            <a:endParaRPr lang="en-US" cap="none">
              <a:cs typeface="B Yekan" panose="00000400000000000000" pitchFamily="2" charset="-78"/>
            </a:endParaRPr>
          </a:p>
          <a:p>
            <a:r>
              <a:rPr lang="en-US" cap="none">
                <a:cs typeface="B Yekan" panose="00000400000000000000" pitchFamily="2" charset="-78"/>
                <a:hlinkClick r:id="rId3"/>
              </a:rPr>
              <a:t>haghighatdoost@shahed.ac.ir</a:t>
            </a:r>
            <a:r>
              <a:rPr lang="en-US" cap="none">
                <a:cs typeface="B Yekan" panose="00000400000000000000" pitchFamily="2" charset="-78"/>
              </a:rPr>
              <a:t> </a:t>
            </a:r>
          </a:p>
          <a:p>
            <a:r>
              <a:rPr lang="en-US" cap="none">
                <a:cs typeface="B Yekan" panose="00000400000000000000" pitchFamily="2" charset="-78"/>
                <a:hlinkClick r:id="rId4"/>
              </a:rPr>
              <a:t>http://ref.shahed.ac.ir/haghighatdoost</a:t>
            </a:r>
            <a:r>
              <a:rPr lang="en-US" cap="none">
                <a:cs typeface="B Yekan" panose="00000400000000000000" pitchFamily="2" charset="-78"/>
              </a:rPr>
              <a:t> </a:t>
            </a:r>
          </a:p>
          <a:p>
            <a:r>
              <a:rPr lang="fa-IR" cap="none">
                <a:cs typeface="B Yekan" panose="00000400000000000000" pitchFamily="2" charset="-78"/>
              </a:rPr>
              <a:t>دانشکده فنی و مهندسی</a:t>
            </a:r>
            <a:endParaRPr lang="en-US" cap="none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63" y="206735"/>
            <a:ext cx="849140" cy="1046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6C2A-C90D-1FBB-2A12-54346BEB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AA10C4-A7CD-5EFD-843E-E91806C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4"/>
            <a:ext cx="4383667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36609"/>
            <a:ext cx="11863346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اطلاعات درس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در اين درس با سه موضوع ” زبان، گرامر و ماشين” آشنا مي شوي</a:t>
            </a:r>
            <a:r>
              <a:rPr lang="fa-IR" dirty="0"/>
              <a:t>م</a:t>
            </a:r>
            <a:r>
              <a:rPr lang="ar-SA" dirty="0"/>
              <a:t>.</a:t>
            </a:r>
            <a:endParaRPr lang="fa-IR" dirty="0"/>
          </a:p>
          <a:p>
            <a:r>
              <a:rPr lang="ar-SA" dirty="0"/>
              <a:t>اين درس پيش نياز درس طراحي کامپايلر است. </a:t>
            </a:r>
            <a:endParaRPr lang="fa-IR" dirty="0"/>
          </a:p>
          <a:p>
            <a:r>
              <a:rPr lang="ar-SA" dirty="0"/>
              <a:t>با يادگيري زبان ها و گرامرها مي تواني</a:t>
            </a:r>
            <a:r>
              <a:rPr lang="fa-IR" dirty="0"/>
              <a:t>م</a:t>
            </a:r>
            <a:r>
              <a:rPr lang="ar-SA" dirty="0"/>
              <a:t> نحوه کار کامپايلر و همچنين طراحي زبان هاي برنامه سازي را متوجه </a:t>
            </a:r>
            <a:r>
              <a:rPr lang="fa-IR" dirty="0"/>
              <a:t>شويم</a:t>
            </a:r>
            <a:r>
              <a:rPr lang="ar-SA" dirty="0"/>
              <a:t>.</a:t>
            </a:r>
            <a:endParaRPr lang="fa-IR" dirty="0"/>
          </a:p>
          <a:p>
            <a:r>
              <a:rPr lang="fa-IR" dirty="0"/>
              <a:t>اين درس پايه مباحث نظري مهندسي کامپيوتر را شامل ميشود به گونه اي که ميتوان اعلام داشت زبانهاي برنامه نويسي و اساس کار سيستم هاي کامپيوتري مبتني بر مباحث نظري هستند که در اين درس بدان پرداخته ميشود.</a:t>
            </a:r>
          </a:p>
          <a:p>
            <a:r>
              <a:rPr lang="fa-IR" dirty="0"/>
              <a:t>مباحثي را که امروزه در حوزه رباتهاي هوشمند و علم اطلاعات با آن روبرو هستيد در اين درس پايه ريزي ميشوند.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161F-854D-5A44-2D18-44E3F44F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57DD-AB8A-F2B3-13DD-28CB9085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بارم بندی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11431"/>
              </p:ext>
            </p:extLst>
          </p:nvPr>
        </p:nvGraphicFramePr>
        <p:xfrm>
          <a:off x="725267" y="1481183"/>
          <a:ext cx="1050879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953">
                  <a:extLst>
                    <a:ext uri="{9D8B030D-6E8A-4147-A177-3AD203B41FA5}">
                      <a16:colId xmlns:a16="http://schemas.microsoft.com/office/drawing/2014/main" val="1393437937"/>
                    </a:ext>
                  </a:extLst>
                </a:gridCol>
                <a:gridCol w="1576907">
                  <a:extLst>
                    <a:ext uri="{9D8B030D-6E8A-4147-A177-3AD203B41FA5}">
                      <a16:colId xmlns:a16="http://schemas.microsoft.com/office/drawing/2014/main" val="515907230"/>
                    </a:ext>
                  </a:extLst>
                </a:gridCol>
                <a:gridCol w="1751465">
                  <a:extLst>
                    <a:ext uri="{9D8B030D-6E8A-4147-A177-3AD203B41FA5}">
                      <a16:colId xmlns:a16="http://schemas.microsoft.com/office/drawing/2014/main" val="3812660610"/>
                    </a:ext>
                  </a:extLst>
                </a:gridCol>
                <a:gridCol w="1751465">
                  <a:extLst>
                    <a:ext uri="{9D8B030D-6E8A-4147-A177-3AD203B41FA5}">
                      <a16:colId xmlns:a16="http://schemas.microsoft.com/office/drawing/2014/main" val="1397930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توضیحات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نمره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موضوع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متغیر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0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4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تمرین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cs typeface="B Mitra" panose="00000400000000000000" pitchFamily="2" charset="-78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5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3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کوئیز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cs typeface="B Mitra" panose="00000400000000000000" pitchFamily="2" charset="-78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5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میان ترم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cs typeface="B Mitra" panose="00000400000000000000" pitchFamily="2" charset="-78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2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9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پایان ترم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cs typeface="B Mitra" panose="00000400000000000000" pitchFamily="2" charset="-78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5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موضوع</a:t>
                      </a:r>
                      <a:r>
                        <a:rPr lang="fa-IR" baseline="0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 پروژه باید طی یک ماه از شروع ترم تعیین شود و پروژه باید حتماً بصورت برنامه نویسی باشد. </a:t>
                      </a:r>
                      <a:endParaRPr lang="en-US" dirty="0">
                        <a:solidFill>
                          <a:srgbClr val="00B05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2</a:t>
                      </a:r>
                      <a:endParaRPr lang="en-US" dirty="0">
                        <a:solidFill>
                          <a:srgbClr val="00B05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پروژه</a:t>
                      </a:r>
                      <a:endParaRPr lang="en-US" dirty="0">
                        <a:solidFill>
                          <a:srgbClr val="00B05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8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غیبت در کلاس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064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rtl="1"/>
                      <a:r>
                        <a:rPr lang="en-US">
                          <a:cs typeface="B Mitra" panose="00000400000000000000" pitchFamily="2" charset="-78"/>
                        </a:rPr>
                        <a:t>P+M+K+T</a:t>
                      </a:r>
                      <a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cs typeface="B Mitra" panose="00000400000000000000" pitchFamily="2" charset="-78"/>
                        </a:rPr>
                        <a:t>-H</a:t>
                      </a:r>
                      <a:r>
                        <a:rPr lang="en-US">
                          <a:solidFill>
                            <a:srgbClr val="00B050"/>
                          </a:solidFill>
                          <a:cs typeface="B Mitra" panose="00000400000000000000" pitchFamily="2" charset="-78"/>
                        </a:rPr>
                        <a:t>+R</a:t>
                      </a:r>
                      <a:endParaRPr lang="en-US" dirty="0">
                        <a:solidFill>
                          <a:srgbClr val="00B050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Mitra" panose="00000400000000000000" pitchFamily="2" charset="-78"/>
                        </a:rPr>
                        <a:t>نمره نهایی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cs typeface="B Mitra" panose="00000400000000000000" pitchFamily="2" charset="-78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12598-1EF8-B6C6-A1CA-85002CEB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منابع آموزشي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کتاب: </a:t>
            </a:r>
            <a:r>
              <a:rPr lang="fa-IR" b="1" i="1" dirty="0">
                <a:solidFill>
                  <a:srgbClr val="0070C0"/>
                </a:solidFill>
              </a:rPr>
              <a:t>نظريه زبانها و اتوماتا </a:t>
            </a:r>
            <a:r>
              <a:rPr lang="fa-IR" dirty="0"/>
              <a:t>تاليف: پيتر لينز بعنوان مرجع اصلي درس</a:t>
            </a:r>
          </a:p>
          <a:p>
            <a:pPr lvl="1"/>
            <a:r>
              <a:rPr lang="fa-IR" dirty="0"/>
              <a:t>ترجمه عبدالحسين صراف زاده، عبدالله ناصري، شهلا ناصري</a:t>
            </a:r>
            <a:endParaRPr lang="en-US" dirty="0"/>
          </a:p>
          <a:p>
            <a:pPr lvl="1"/>
            <a:r>
              <a:rPr lang="fa-IR" dirty="0"/>
              <a:t>ترجمه محمد صادق زاده</a:t>
            </a:r>
            <a:r>
              <a:rPr lang="fa-IR" dirty="0">
                <a:solidFill>
                  <a:srgbClr val="FF0000"/>
                </a:solidFill>
              </a:rPr>
              <a:t> (نسخه الکترونيکي قابل دانلود)</a:t>
            </a:r>
          </a:p>
          <a:p>
            <a:r>
              <a:rPr lang="fa-IR" dirty="0"/>
              <a:t>کتاب: </a:t>
            </a:r>
            <a:r>
              <a:rPr lang="fa-IR" b="1" i="1" dirty="0">
                <a:solidFill>
                  <a:srgbClr val="0070C0"/>
                </a:solidFill>
              </a:rPr>
              <a:t>مقدمه اي بر نظريه محاسبات </a:t>
            </a:r>
            <a:r>
              <a:rPr lang="fa-IR" dirty="0"/>
              <a:t>تاليف: مايکل سيپسر</a:t>
            </a:r>
          </a:p>
          <a:p>
            <a:pPr lvl="1"/>
            <a:r>
              <a:rPr lang="fa-IR" dirty="0"/>
              <a:t>ترجمه جواد وحيدي وسيد حسين رسولي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62" y="2219324"/>
            <a:ext cx="2761985" cy="387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80" y="3476625"/>
            <a:ext cx="1776858" cy="254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3476625"/>
            <a:ext cx="1774316" cy="254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" y="2219324"/>
            <a:ext cx="3099734" cy="3817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2E10A-8282-4ADF-2A65-20355A5D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E8EF2-C8FC-9572-C9B6-D5F8EF65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637626"/>
          </a:xfrm>
        </p:spPr>
        <p:txBody>
          <a:bodyPr>
            <a:normAutofit lnSpcReduction="10000"/>
          </a:bodyPr>
          <a:lstStyle/>
          <a:p>
            <a:r>
              <a:rPr lang="fa-IR" dirty="0"/>
              <a:t>چرا مهندسي کامپيوتر اهميت دارد و وجه تمايز يک مهندس کامپيوتر چيست</a:t>
            </a:r>
            <a:endParaRPr lang="en-US" dirty="0"/>
          </a:p>
          <a:p>
            <a:pPr lvl="1"/>
            <a:r>
              <a:rPr lang="fa-IR" dirty="0"/>
              <a:t>مهندسي کامپيوتر، از ديد ديگر رشته هاي تحقيقاتي و عملياتي، يک زمينه کاربردي ميباشد که ابزارهاي مورد نياز ديگر صنايع و يا حوزه هاي تحقيق را فراهم ميکند</a:t>
            </a:r>
          </a:p>
          <a:p>
            <a:pPr lvl="1"/>
            <a:r>
              <a:rPr lang="fa-IR" dirty="0"/>
              <a:t>خيلي از افرادي که در حوزه هاي غير از مهندسي کامپيوتر هستند از ابزارهاي تدارک ديده شده در مهندسي کامپيوتر استفاده ميکنند و متاسفانه از ديد عوام اين افراد را علاوه بر متخصص در حوزه خودشان، آنها را متخصص کامپيوتر نيز ميدانند.</a:t>
            </a:r>
          </a:p>
          <a:p>
            <a:pPr lvl="1"/>
            <a:r>
              <a:rPr lang="fa-IR" dirty="0"/>
              <a:t>عرصه رشته مهندسي کامپيوتر، شامل دامنه وسيعي از موضوعات خاص از طراحي سخت افزار تا برنامه نويسي است.</a:t>
            </a:r>
          </a:p>
          <a:p>
            <a:pPr lvl="1"/>
            <a:r>
              <a:rPr lang="fa-IR" dirty="0"/>
              <a:t>برخلاف گوناگوني در عرصه مهندسي کامپيوتر، مفاهيم و اصول مشترکي بين اين حوزه ها وجود دارد.</a:t>
            </a:r>
          </a:p>
          <a:p>
            <a:r>
              <a:rPr lang="fa-IR" dirty="0"/>
              <a:t>چرا به مطالعه تئوري ميپردازيم؟</a:t>
            </a:r>
          </a:p>
          <a:p>
            <a:pPr lvl="1"/>
            <a:r>
              <a:rPr lang="fa-IR" dirty="0"/>
              <a:t>مدلهايي که در مهندسي کامپيوتر وجود دارند، داراي نظريه هاي محکم رياضي هستند و اين پشتوانه محکم است که باعث ميشود ديگر علوم و صنايع به آن اطمينان کنند.</a:t>
            </a:r>
          </a:p>
          <a:p>
            <a:pPr lvl="1"/>
            <a:r>
              <a:rPr lang="fa-IR" dirty="0"/>
              <a:t>مدلهايي که پايه ايجاد سخت افزار و يا ابزارهاي نرم افزاري  هستند، با دنياي واقعي ارتباط برقرار ميکنند.</a:t>
            </a:r>
          </a:p>
          <a:p>
            <a:pPr lvl="1"/>
            <a:r>
              <a:rPr lang="fa-IR" dirty="0"/>
              <a:t>اين مدلها محدود به مهندسي کامپيوتر نميباشد و در ديگر علوم نيز وجود دارد.</a:t>
            </a:r>
          </a:p>
          <a:p>
            <a:pPr lvl="1"/>
            <a:r>
              <a:rPr lang="fa-IR" dirty="0"/>
              <a:t>حال شناخت اين مدلها و استفاده از آنها اهميت پيدا ميکند.</a:t>
            </a:r>
          </a:p>
          <a:p>
            <a:pPr lvl="1"/>
            <a:r>
              <a:rPr lang="fa-IR" dirty="0"/>
              <a:t>در حال حاضر يکي از بسترهاي مناسب براي استفاده از مدلها، حوزه مهندسي کامپيوتر است که هم خودش از اين امر منتفع ميشود و هم باعث تقويت مدلها و نظريه ها ميشود.</a:t>
            </a:r>
          </a:p>
          <a:p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5413-A352-06AA-7C8E-B9651687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8A23C-7B83-0DFE-F257-56420466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/>
          <a:lstStyle/>
          <a:p>
            <a:r>
              <a:rPr lang="fa-IR" dirty="0"/>
              <a:t>در اين درس ما با شناخت مدلها، ميتوانيم پيوند بين سخت افزار-سيستم عامل-نرم افزار را به خوبي درک کنيم.</a:t>
            </a:r>
          </a:p>
          <a:p>
            <a:r>
              <a:rPr lang="fa-IR" dirty="0"/>
              <a:t>در اين درس، با مدلهايي آشنا ميشويم که شکل دروني کامپيوتر را نشان ميدهد و کاربرد آنها را به نمايش ميگذارد. براي مدل کردن سخت افزار يک </a:t>
            </a:r>
            <a:r>
              <a:rPr lang="fa-IR" dirty="0">
                <a:solidFill>
                  <a:srgbClr val="FF0000"/>
                </a:solidFill>
              </a:rPr>
              <a:t>ماشين</a:t>
            </a:r>
            <a:r>
              <a:rPr lang="fa-IR" dirty="0"/>
              <a:t> را معرفي ميکنيم که با </a:t>
            </a:r>
            <a:r>
              <a:rPr lang="fa-IR" dirty="0">
                <a:solidFill>
                  <a:srgbClr val="FF0000"/>
                </a:solidFill>
              </a:rPr>
              <a:t>زبان</a:t>
            </a:r>
            <a:r>
              <a:rPr lang="fa-IR" dirty="0"/>
              <a:t> خودش ميتوان با آن صحبت کرد</a:t>
            </a:r>
          </a:p>
          <a:p>
            <a:pPr lvl="1"/>
            <a:r>
              <a:rPr lang="fa-IR" dirty="0"/>
              <a:t>يک ماشين ساختاري است که تمام ويژگي هاي يک کامپيوتر ديجيتال را داراست. ماشين ورودي دريافت ميکند، خروجي توليد ميکند و ممکن است انواع مختلفي از ذخيره سازي ها را داشته باشد.</a:t>
            </a:r>
          </a:p>
          <a:p>
            <a:pPr lvl="1"/>
            <a:r>
              <a:rPr lang="fa-IR" dirty="0"/>
              <a:t>يک زبان صوري انتزاعي است از خصيصه هاي عمومي يک زبان برنامه سازي است.</a:t>
            </a:r>
          </a:p>
          <a:p>
            <a:pPr lvl="1"/>
            <a:r>
              <a:rPr lang="fa-IR" dirty="0"/>
              <a:t>يک زبان صوري، مجموعه اي است از نشاندن علائم و بعضي قوانين پيکربندي که بوسيله آنها علائم ترکيب شده و بصورت موجوديت هايي به نام جمله در مي آيند</a:t>
            </a:r>
          </a:p>
          <a:p>
            <a:pPr lvl="1"/>
            <a:r>
              <a:rPr lang="fa-IR" dirty="0"/>
              <a:t>يک زبان صوري، مجموعه تمام رشته هايي است که قوانين شکل دهي را رعايت ميکنند.</a:t>
            </a:r>
          </a:p>
          <a:p>
            <a:r>
              <a:rPr lang="fa-IR" dirty="0"/>
              <a:t>در اينجا با بدست آوردن تعريف دقيقي از اصطلاح الگوريتم و يادگيري، انواع مختلفي از مسائل که مناسب براي حل توسط وسايل مکانيزه هستند را شکل دهي و حل کنيم.</a:t>
            </a:r>
          </a:p>
          <a:p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DF7B0-8A83-FE48-BCB4-A4131CFE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63856-2759-9D73-ED01-25D403CA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</TotalTime>
  <Words>740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 Mitra</vt:lpstr>
      <vt:lpstr>Calibri</vt:lpstr>
      <vt:lpstr>Gill Sans MT</vt:lpstr>
      <vt:lpstr>Arial</vt:lpstr>
      <vt:lpstr>Gallery</vt:lpstr>
      <vt:lpstr>نظريه زبانها و ماشين ها</vt:lpstr>
      <vt:lpstr>اطلاعات درس</vt:lpstr>
      <vt:lpstr>بارم بندی</vt:lpstr>
      <vt:lpstr>منابع آموزشي</vt:lpstr>
      <vt:lpstr>مقدمه</vt:lpstr>
      <vt:lpstr>مقدمه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18</cp:revision>
  <dcterms:created xsi:type="dcterms:W3CDTF">2020-09-08T12:40:57Z</dcterms:created>
  <dcterms:modified xsi:type="dcterms:W3CDTF">2022-10-02T05:06:29Z</dcterms:modified>
</cp:coreProperties>
</file>