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2" r:id="rId6"/>
    <p:sldId id="261" r:id="rId7"/>
    <p:sldId id="263" r:id="rId8"/>
    <p:sldId id="264" r:id="rId9"/>
    <p:sldId id="265" r:id="rId10"/>
    <p:sldId id="260" r:id="rId11"/>
    <p:sldId id="266" r:id="rId12"/>
    <p:sldId id="267" r:id="rId13"/>
    <p:sldId id="268" r:id="rId14"/>
    <p:sldId id="269" r:id="rId15"/>
    <p:sldId id="270" r:id="rId16"/>
    <p:sldId id="271" r:id="rId17"/>
    <p:sldId id="272" r:id="rId18"/>
    <p:sldId id="273" r:id="rId19"/>
    <p:sldId id="274" r:id="rId20"/>
    <p:sldId id="275" r:id="rId21"/>
    <p:sldId id="305" r:id="rId22"/>
    <p:sldId id="276" r:id="rId23"/>
    <p:sldId id="277" r:id="rId24"/>
    <p:sldId id="278" r:id="rId25"/>
    <p:sldId id="302"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0" r:id="rId45"/>
    <p:sldId id="297" r:id="rId46"/>
    <p:sldId id="298" r:id="rId47"/>
    <p:sldId id="301" r:id="rId48"/>
    <p:sldId id="299" r:id="rId49"/>
  </p:sldIdLst>
  <p:sldSz cx="12192000" cy="6858000"/>
  <p:notesSz cx="6858000" cy="9144000"/>
  <p:embeddedFontLst>
    <p:embeddedFont>
      <p:font typeface="B Mitra" panose="00000400000000000000" pitchFamily="2" charset="-78"/>
      <p:regular r:id="rId51"/>
      <p:bold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Gill Sans MT" panose="020B0502020104020203" pitchFamily="34" charset="0"/>
      <p:regular r:id="rId58"/>
      <p:bold r:id="rId59"/>
      <p:italic r:id="rId60"/>
      <p:boldItalic r:id="rId61"/>
    </p:embeddedFont>
    <p:embeddedFont>
      <p:font typeface="Tahoma" panose="020B0604030504040204" pitchFamily="34" charset="0"/>
      <p:regular r:id="rId62"/>
      <p:bold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5426"/>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69" y="153"/>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1" Type="http://schemas.openxmlformats.org/officeDocument/2006/relationships/image" Target="../media/image970.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dgm:spPr/>
      <dgm:t>
        <a:bodyPr/>
        <a:lstStyle/>
        <a:p>
          <a:pPr algn="r" rtl="1"/>
          <a:r>
            <a:rPr lang="fa-IR">
              <a:cs typeface="B Mitra" panose="00000400000000000000" pitchFamily="2" charset="-78"/>
            </a:rPr>
            <a:t>تمام تلاش بر این است که افزودن محدودیت قدرت گرامر را کم نکند.</a:t>
          </a:r>
          <a:endParaRPr lang="en-US"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b="1">
            <a:cs typeface="B Mitra" panose="00000400000000000000" pitchFamily="2" charset="-78"/>
          </a:endParaRPr>
        </a:p>
      </dgm:t>
    </dgm:pt>
    <dgm:pt modelId="{DA8E59B2-5840-49C3-BDEF-BCCE0CC9DBBD}" type="sibTrans" cxnId="{224D3BCF-BB8D-4706-AD6E-88EA2AFEBA8A}">
      <dgm:prSet/>
      <dgm:spPr/>
      <dgm:t>
        <a:bodyPr/>
        <a:lstStyle/>
        <a:p>
          <a:pPr algn="r" rtl="1"/>
          <a:endParaRPr lang="en-US" b="1">
            <a:cs typeface="B Mitra" panose="00000400000000000000" pitchFamily="2" charset="-78"/>
          </a:endParaRPr>
        </a:p>
      </dgm:t>
    </dgm:pt>
    <mc:AlternateContent xmlns:mc="http://schemas.openxmlformats.org/markup-compatibility/2006" xmlns:a14="http://schemas.microsoft.com/office/drawing/2010/main">
      <mc:Choice Requires="a14">
        <dgm:pt modelId="{929B270B-56A3-41E1-BC0A-A4464E1A0646}">
          <dgm:prSet/>
          <dgm:spPr/>
          <dgm:t>
            <a:bodyPr/>
            <a:lstStyle/>
            <a:p>
              <a:pPr algn="r" rtl="1"/>
              <a:r>
                <a:rPr lang="fa-IR" dirty="0">
                  <a:cs typeface="B Mitra" panose="00000400000000000000" pitchFamily="2" charset="-78"/>
                </a:rPr>
                <a:t>در قدم اول قوانین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l-GR" i="1" dirty="0">
                      <a:solidFill>
                        <a:srgbClr val="C00000"/>
                      </a:solidFill>
                      <a:latin typeface="Cambria Math" panose="02040503050406030204" pitchFamily="18" charset="0"/>
                    </a:rPr>
                    <m:t>𝜆</m:t>
                  </m:r>
                </m:oMath>
              </a14:m>
              <a:r>
                <a:rPr lang="fa-IR" dirty="0">
                  <a:cs typeface="B Mitra" panose="00000400000000000000" pitchFamily="2" charset="-78"/>
                </a:rPr>
                <a:t> و </a:t>
              </a:r>
              <a14:m>
                <m:oMath xmlns:m="http://schemas.openxmlformats.org/officeDocument/2006/math">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𝐵</m:t>
                  </m:r>
                </m:oMath>
              </a14:m>
              <a:r>
                <a:rPr lang="fa-IR" dirty="0">
                  <a:cs typeface="B Mitra" panose="00000400000000000000" pitchFamily="2" charset="-78"/>
                </a:rPr>
                <a:t> را حذف کردیم و قضایای 5-2 و 5-3 بیان شد که نهایتاً الگوریتمی برای پذیرش یا عدم پذیرش یک رشته قابل ارائه خواهد بود.</a:t>
              </a:r>
            </a:p>
          </dgm:t>
        </dgm:pt>
      </mc:Choice>
      <mc:Fallback xmlns="">
        <dgm:pt modelId="{929B270B-56A3-41E1-BC0A-A4464E1A0646}">
          <dgm:prSet/>
          <dgm:spPr/>
          <dgm:t>
            <a:bodyPr/>
            <a:lstStyle/>
            <a:p>
              <a:pPr algn="r" rtl="1"/>
              <a:r>
                <a:rPr lang="fa-IR" dirty="0" smtClean="0">
                  <a:cs typeface="B Mitra" panose="00000400000000000000" pitchFamily="2" charset="-78"/>
                </a:rPr>
                <a:t>در قدم اول قوانین </a:t>
              </a:r>
              <a:r>
                <a:rPr lang="en-US" i="0" dirty="0">
                  <a:solidFill>
                    <a:srgbClr val="C00000"/>
                  </a:solidFill>
                  <a:latin typeface="Cambria Math" panose="02040503050406030204" pitchFamily="18" charset="0"/>
                </a:rPr>
                <a:t>𝐴→</a:t>
              </a:r>
              <a:r>
                <a:rPr lang="el-GR" i="0" dirty="0">
                  <a:solidFill>
                    <a:srgbClr val="C00000"/>
                  </a:solidFill>
                  <a:latin typeface="Cambria Math" panose="02040503050406030204" pitchFamily="18" charset="0"/>
                </a:rPr>
                <a:t>𝜆</a:t>
              </a:r>
              <a:r>
                <a:rPr lang="fa-IR" dirty="0">
                  <a:cs typeface="B Mitra" panose="00000400000000000000" pitchFamily="2" charset="-78"/>
                </a:rPr>
                <a:t> و </a:t>
              </a:r>
              <a:r>
                <a:rPr lang="en-US" i="0" dirty="0">
                  <a:solidFill>
                    <a:srgbClr val="C00000"/>
                  </a:solidFill>
                  <a:latin typeface="Cambria Math" panose="02040503050406030204" pitchFamily="18" charset="0"/>
                </a:rPr>
                <a:t>𝐴→𝐵</a:t>
              </a:r>
              <a:r>
                <a:rPr lang="fa-IR" dirty="0">
                  <a:cs typeface="B Mitra" panose="00000400000000000000" pitchFamily="2" charset="-78"/>
                </a:rPr>
                <a:t> </a:t>
              </a:r>
              <a:r>
                <a:rPr lang="fa-IR" dirty="0" smtClean="0">
                  <a:cs typeface="B Mitra" panose="00000400000000000000" pitchFamily="2" charset="-78"/>
                </a:rPr>
                <a:t>را حذف کردیم و قضایای 5-2 و 5-3 بیان شد که نهایتاً الگوریتمی برای پذیرش یا عدم پذیرش یک رشته قابل ارائه خواهد بود.</a:t>
              </a:r>
              <a:endParaRPr lang="fa-IR" dirty="0">
                <a:cs typeface="B Mitra" panose="00000400000000000000" pitchFamily="2" charset="-78"/>
              </a:endParaRPr>
            </a:p>
          </dgm:t>
        </dgm:pt>
      </mc:Fallback>
    </mc:AlternateContent>
    <dgm:pt modelId="{AA84C234-4645-4274-B4CD-86C5A35A78ED}" type="parTrans" cxnId="{7F6C0943-D5D1-4788-8083-BBC0EA987AD4}">
      <dgm:prSet/>
      <dgm:spPr/>
      <dgm:t>
        <a:bodyPr/>
        <a:lstStyle/>
        <a:p>
          <a:pPr algn="r" rtl="1"/>
          <a:endParaRPr lang="en-US">
            <a:cs typeface="B Mitra" panose="00000400000000000000" pitchFamily="2" charset="-78"/>
          </a:endParaRPr>
        </a:p>
      </dgm:t>
    </dgm:pt>
    <dgm:pt modelId="{2ED96F66-81FE-4F64-8C78-073DEBBFE0C0}" type="sibTrans" cxnId="{7F6C0943-D5D1-4788-8083-BBC0EA987AD4}">
      <dgm:prSet/>
      <dgm:spPr/>
      <dgm:t>
        <a:bodyPr/>
        <a:lstStyle/>
        <a:p>
          <a:pPr algn="r" rtl="1"/>
          <a:endParaRPr lang="en-US">
            <a:cs typeface="B Mitra" panose="00000400000000000000" pitchFamily="2" charset="-78"/>
          </a:endParaRPr>
        </a:p>
      </dgm:t>
    </dgm:pt>
    <dgm:pt modelId="{D6BEB6E5-6C9F-42C3-9419-B3459A331ACF}">
      <dgm:prSet/>
      <dgm:spPr/>
      <dgm:t>
        <a:bodyPr/>
        <a:lstStyle/>
        <a:p>
          <a:pPr algn="r" rtl="1"/>
          <a:r>
            <a:rPr lang="fa-IR" dirty="0">
              <a:cs typeface="B Mitra" panose="00000400000000000000" pitchFamily="2" charset="-78"/>
            </a:rPr>
            <a:t>در قدم دوم، </a:t>
          </a:r>
          <a:r>
            <a:rPr lang="en-US" dirty="0">
              <a:cs typeface="B Mitra" panose="00000400000000000000" pitchFamily="2" charset="-78"/>
            </a:rPr>
            <a:t>S</a:t>
          </a:r>
          <a:r>
            <a:rPr lang="fa-IR" dirty="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p>
      </dgm:t>
    </dgm:pt>
    <dgm:pt modelId="{8BBBC3A1-283C-4E6F-ABF7-A0919C18B0CB}" type="parTrans" cxnId="{C164A933-29F4-487C-9165-A36B30D3EE2B}">
      <dgm:prSet/>
      <dgm:spPr/>
      <dgm:t>
        <a:bodyPr/>
        <a:lstStyle/>
        <a:p>
          <a:pPr algn="r" rtl="1"/>
          <a:endParaRPr lang="en-US">
            <a:cs typeface="B Mitra" panose="00000400000000000000" pitchFamily="2" charset="-78"/>
          </a:endParaRPr>
        </a:p>
      </dgm:t>
    </dgm:pt>
    <dgm:pt modelId="{502D5F64-15E3-4D00-9EC8-FCF206B48FE4}" type="sibTrans" cxnId="{C164A933-29F4-487C-9165-A36B30D3EE2B}">
      <dgm:prSet/>
      <dgm:spPr/>
      <dgm:t>
        <a:bodyPr/>
        <a:lstStyle/>
        <a:p>
          <a:pPr algn="r" rtl="1"/>
          <a:endParaRPr lang="en-US">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3"/>
      <dgm:spPr/>
    </dgm:pt>
    <dgm:pt modelId="{7761B711-1E99-4DEA-813C-F26E6717AFA7}" type="pres">
      <dgm:prSet presAssocID="{1AFDD759-36E8-4B90-8C9F-27263A2D91C4}" presName="conn" presStyleLbl="parChTrans1D2" presStyleIdx="0" presStyleCnt="1"/>
      <dgm:spPr/>
    </dgm:pt>
    <dgm:pt modelId="{F9A66E2B-6774-484A-90C5-A4DA5EC7E5EB}" type="pres">
      <dgm:prSet presAssocID="{1AFDD759-36E8-4B90-8C9F-27263A2D91C4}" presName="extraNode" presStyleLbl="node1" presStyleIdx="0" presStyleCnt="3"/>
      <dgm:spPr/>
    </dgm:pt>
    <dgm:pt modelId="{5CE01491-95C5-46DA-AAD4-F674825171A6}" type="pres">
      <dgm:prSet presAssocID="{1AFDD759-36E8-4B90-8C9F-27263A2D91C4}" presName="dstNode" presStyleLbl="node1" presStyleIdx="0" presStyleCnt="3"/>
      <dgm:spPr/>
    </dgm:pt>
    <dgm:pt modelId="{8CEC6932-17D2-451A-8E8B-0E7F5242F083}" type="pres">
      <dgm:prSet presAssocID="{ABFBFCC7-E2DB-43D5-A2F7-0E3C5C8E6DA8}" presName="text_1" presStyleLbl="node1" presStyleIdx="0" presStyleCnt="3">
        <dgm:presLayoutVars>
          <dgm:bulletEnabled val="1"/>
        </dgm:presLayoutVars>
      </dgm:prSet>
      <dgm:spPr/>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3"/>
      <dgm:spPr/>
    </dgm:pt>
    <dgm:pt modelId="{92CF2109-486B-41A8-A4A0-EF4C94845A4F}" type="pres">
      <dgm:prSet presAssocID="{929B270B-56A3-41E1-BC0A-A4464E1A0646}" presName="text_2" presStyleLbl="node1" presStyleIdx="1" presStyleCnt="3">
        <dgm:presLayoutVars>
          <dgm:bulletEnabled val="1"/>
        </dgm:presLayoutVars>
      </dgm:prSet>
      <dgm:spPr/>
    </dgm:pt>
    <dgm:pt modelId="{43D86C81-033C-4503-9A13-84838367013F}" type="pres">
      <dgm:prSet presAssocID="{929B270B-56A3-41E1-BC0A-A4464E1A0646}" presName="accent_2" presStyleCnt="0"/>
      <dgm:spPr/>
    </dgm:pt>
    <dgm:pt modelId="{88770C83-B382-425F-A2FD-94AC3D8222FD}" type="pres">
      <dgm:prSet presAssocID="{929B270B-56A3-41E1-BC0A-A4464E1A0646}" presName="accentRepeatNode" presStyleLbl="solidFgAcc1" presStyleIdx="1" presStyleCnt="3"/>
      <dgm:spPr/>
    </dgm:pt>
    <dgm:pt modelId="{839768E8-A018-40B3-BEE7-16A4617E483E}" type="pres">
      <dgm:prSet presAssocID="{D6BEB6E5-6C9F-42C3-9419-B3459A331ACF}" presName="text_3" presStyleLbl="node1" presStyleIdx="2" presStyleCnt="3">
        <dgm:presLayoutVars>
          <dgm:bulletEnabled val="1"/>
        </dgm:presLayoutVars>
      </dgm:prSet>
      <dgm:spPr/>
    </dgm:pt>
    <dgm:pt modelId="{62778C34-C5A6-4EB3-8EE3-4FB5946CA696}" type="pres">
      <dgm:prSet presAssocID="{D6BEB6E5-6C9F-42C3-9419-B3459A331ACF}" presName="accent_3" presStyleCnt="0"/>
      <dgm:spPr/>
    </dgm:pt>
    <dgm:pt modelId="{555C6DE7-5B38-43E2-8F2C-1311529B0F12}" type="pres">
      <dgm:prSet presAssocID="{D6BEB6E5-6C9F-42C3-9419-B3459A331ACF}" presName="accentRepeatNode" presStyleLbl="solidFgAcc1" presStyleIdx="2" presStyleCnt="3"/>
      <dgm:spPr/>
    </dgm:pt>
  </dgm:ptLst>
  <dgm:cxnLst>
    <dgm:cxn modelId="{59F62C30-01BB-4EDC-B77C-D49E7D31A6D7}" type="presOf" srcId="{929B270B-56A3-41E1-BC0A-A4464E1A0646}" destId="{92CF2109-486B-41A8-A4A0-EF4C94845A4F}" srcOrd="0" destOrd="0" presId="urn:microsoft.com/office/officeart/2008/layout/VerticalCurvedList"/>
    <dgm:cxn modelId="{D531E630-5AE6-41EB-866F-F979748E5F25}" type="presOf" srcId="{ABFBFCC7-E2DB-43D5-A2F7-0E3C5C8E6DA8}" destId="{8CEC6932-17D2-451A-8E8B-0E7F5242F083}" srcOrd="0" destOrd="0" presId="urn:microsoft.com/office/officeart/2008/layout/VerticalCurvedList"/>
    <dgm:cxn modelId="{C164A933-29F4-487C-9165-A36B30D3EE2B}" srcId="{1AFDD759-36E8-4B90-8C9F-27263A2D91C4}" destId="{D6BEB6E5-6C9F-42C3-9419-B3459A331ACF}" srcOrd="2" destOrd="0" parTransId="{8BBBC3A1-283C-4E6F-ABF7-A0919C18B0CB}" sibTransId="{502D5F64-15E3-4D00-9EC8-FCF206B48FE4}"/>
    <dgm:cxn modelId="{7F6C0943-D5D1-4788-8083-BBC0EA987AD4}" srcId="{1AFDD759-36E8-4B90-8C9F-27263A2D91C4}" destId="{929B270B-56A3-41E1-BC0A-A4464E1A0646}" srcOrd="1" destOrd="0" parTransId="{AA84C234-4645-4274-B4CD-86C5A35A78ED}" sibTransId="{2ED96F66-81FE-4F64-8C78-073DEBBFE0C0}"/>
    <dgm:cxn modelId="{13A34F99-4FED-4D84-9DDB-BC2CA4342272}" type="presOf" srcId="{D6BEB6E5-6C9F-42C3-9419-B3459A331ACF}" destId="{839768E8-A018-40B3-BEE7-16A4617E483E}" srcOrd="0" destOrd="0" presId="urn:microsoft.com/office/officeart/2008/layout/VerticalCurvedList"/>
    <dgm:cxn modelId="{0030FFAA-E36B-41A9-8B27-C82705C846A8}" type="presOf" srcId="{DA8E59B2-5840-49C3-BDEF-BCCE0CC9DBBD}" destId="{7761B711-1E99-4DEA-813C-F26E6717AFA7}"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B4FE2B64-9DC4-4B57-AFF8-D16EC551BAE4}" type="presParOf" srcId="{9114F61E-C0B7-47AF-ACD8-CE3D5C8A8101}" destId="{92CF2109-486B-41A8-A4A0-EF4C94845A4F}" srcOrd="3" destOrd="0" presId="urn:microsoft.com/office/officeart/2008/layout/VerticalCurvedList"/>
    <dgm:cxn modelId="{F039C8FF-F26A-4464-9C53-27CE5143B344}" type="presParOf" srcId="{9114F61E-C0B7-47AF-ACD8-CE3D5C8A8101}" destId="{43D86C81-033C-4503-9A13-84838367013F}" srcOrd="4" destOrd="0" presId="urn:microsoft.com/office/officeart/2008/layout/VerticalCurvedList"/>
    <dgm:cxn modelId="{3265995B-10AC-4C8B-9DC1-3E166AEECCCE}" type="presParOf" srcId="{43D86C81-033C-4503-9A13-84838367013F}" destId="{88770C83-B382-425F-A2FD-94AC3D8222FD}" srcOrd="0" destOrd="0" presId="urn:microsoft.com/office/officeart/2008/layout/VerticalCurvedList"/>
    <dgm:cxn modelId="{AC9C9449-292C-4B31-B595-47CD89EF3E3C}" type="presParOf" srcId="{9114F61E-C0B7-47AF-ACD8-CE3D5C8A8101}" destId="{839768E8-A018-40B3-BEE7-16A4617E483E}" srcOrd="5" destOrd="0" presId="urn:microsoft.com/office/officeart/2008/layout/VerticalCurvedList"/>
    <dgm:cxn modelId="{7F3CC57D-09F0-4AB1-8C55-4F0210930406}" type="presParOf" srcId="{9114F61E-C0B7-47AF-ACD8-CE3D5C8A8101}" destId="{62778C34-C5A6-4EB3-8EE3-4FB5946CA696}" srcOrd="6" destOrd="0" presId="urn:microsoft.com/office/officeart/2008/layout/VerticalCurvedList"/>
    <dgm:cxn modelId="{DBD67E9D-3280-4951-8E11-EC46D1EAE0AE}" type="presParOf" srcId="{62778C34-C5A6-4EB3-8EE3-4FB5946CA696}" destId="{555C6DE7-5B38-43E2-8F2C-1311529B0F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dgm:spPr/>
      <dgm:t>
        <a:bodyPr/>
        <a:lstStyle/>
        <a:p>
          <a:pPr algn="r" rtl="1"/>
          <a:r>
            <a:rPr lang="fa-IR" smtClean="0">
              <a:cs typeface="B Mitra" panose="00000400000000000000" pitchFamily="2" charset="-78"/>
            </a:rPr>
            <a:t>تمام تلاش بر این است که افزودن محدودیت قدرت گرامر را کم نکند.</a:t>
          </a:r>
          <a:endParaRPr lang="en-US"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b="1">
            <a:cs typeface="B Mitra" panose="00000400000000000000" pitchFamily="2" charset="-78"/>
          </a:endParaRPr>
        </a:p>
      </dgm:t>
    </dgm:pt>
    <dgm:pt modelId="{DA8E59B2-5840-49C3-BDEF-BCCE0CC9DBBD}" type="sibTrans" cxnId="{224D3BCF-BB8D-4706-AD6E-88EA2AFEBA8A}">
      <dgm:prSet/>
      <dgm:spPr/>
      <dgm:t>
        <a:bodyPr/>
        <a:lstStyle/>
        <a:p>
          <a:pPr algn="r" rtl="1"/>
          <a:endParaRPr lang="en-US" b="1">
            <a:cs typeface="B Mitra" panose="00000400000000000000" pitchFamily="2" charset="-78"/>
          </a:endParaRPr>
        </a:p>
      </dgm:t>
    </dgm:pt>
    <dgm:pt modelId="{929B270B-56A3-41E1-BC0A-A4464E1A0646}">
      <dgm:prSet/>
      <dgm:spPr>
        <a:blipFill>
          <a:blip xmlns:r="http://schemas.openxmlformats.org/officeDocument/2006/relationships" r:embed="rId1"/>
          <a:stretch>
            <a:fillRect t="-4294" r="-1391" b="-13497"/>
          </a:stretch>
        </a:blipFill>
      </dgm:spPr>
      <dgm:t>
        <a:bodyPr/>
        <a:lstStyle/>
        <a:p>
          <a:r>
            <a:rPr lang="en-US">
              <a:noFill/>
            </a:rPr>
            <a:t> </a:t>
          </a:r>
        </a:p>
      </dgm:t>
    </dgm:pt>
    <dgm:pt modelId="{AA84C234-4645-4274-B4CD-86C5A35A78ED}" type="parTrans" cxnId="{7F6C0943-D5D1-4788-8083-BBC0EA987AD4}">
      <dgm:prSet/>
      <dgm:spPr/>
      <dgm:t>
        <a:bodyPr/>
        <a:lstStyle/>
        <a:p>
          <a:pPr algn="r" rtl="1"/>
          <a:endParaRPr lang="en-US">
            <a:cs typeface="B Mitra" panose="00000400000000000000" pitchFamily="2" charset="-78"/>
          </a:endParaRPr>
        </a:p>
      </dgm:t>
    </dgm:pt>
    <dgm:pt modelId="{2ED96F66-81FE-4F64-8C78-073DEBBFE0C0}" type="sibTrans" cxnId="{7F6C0943-D5D1-4788-8083-BBC0EA987AD4}">
      <dgm:prSet/>
      <dgm:spPr/>
      <dgm:t>
        <a:bodyPr/>
        <a:lstStyle/>
        <a:p>
          <a:pPr algn="r" rtl="1"/>
          <a:endParaRPr lang="en-US">
            <a:cs typeface="B Mitra" panose="00000400000000000000" pitchFamily="2" charset="-78"/>
          </a:endParaRPr>
        </a:p>
      </dgm:t>
    </dgm:pt>
    <dgm:pt modelId="{D6BEB6E5-6C9F-42C3-9419-B3459A331ACF}">
      <dgm:prSet/>
      <dgm:spPr/>
      <dgm:t>
        <a:bodyPr/>
        <a:lstStyle/>
        <a:p>
          <a:pPr algn="r" rtl="1"/>
          <a:r>
            <a:rPr lang="fa-IR" dirty="0" smtClean="0">
              <a:cs typeface="B Mitra" panose="00000400000000000000" pitchFamily="2" charset="-78"/>
            </a:rPr>
            <a:t>در قدم دوم، </a:t>
          </a:r>
          <a:r>
            <a:rPr lang="en-US" dirty="0" smtClean="0">
              <a:cs typeface="B Mitra" panose="00000400000000000000" pitchFamily="2" charset="-78"/>
            </a:rPr>
            <a:t>S</a:t>
          </a:r>
          <a:r>
            <a:rPr lang="fa-IR" dirty="0" smtClean="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endParaRPr lang="fa-IR" dirty="0" smtClean="0">
            <a:cs typeface="B Mitra" panose="00000400000000000000" pitchFamily="2" charset="-78"/>
          </a:endParaRPr>
        </a:p>
      </dgm:t>
    </dgm:pt>
    <dgm:pt modelId="{8BBBC3A1-283C-4E6F-ABF7-A0919C18B0CB}" type="parTrans" cxnId="{C164A933-29F4-487C-9165-A36B30D3EE2B}">
      <dgm:prSet/>
      <dgm:spPr/>
      <dgm:t>
        <a:bodyPr/>
        <a:lstStyle/>
        <a:p>
          <a:pPr algn="r" rtl="1"/>
          <a:endParaRPr lang="en-US">
            <a:cs typeface="B Mitra" panose="00000400000000000000" pitchFamily="2" charset="-78"/>
          </a:endParaRPr>
        </a:p>
      </dgm:t>
    </dgm:pt>
    <dgm:pt modelId="{502D5F64-15E3-4D00-9EC8-FCF206B48FE4}" type="sibTrans" cxnId="{C164A933-29F4-487C-9165-A36B30D3EE2B}">
      <dgm:prSet/>
      <dgm:spPr/>
      <dgm:t>
        <a:bodyPr/>
        <a:lstStyle/>
        <a:p>
          <a:pPr algn="r" rtl="1"/>
          <a:endParaRPr lang="en-US">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t>
        <a:bodyPr/>
        <a:lstStyle/>
        <a:p>
          <a:endParaRPr lang="en-US"/>
        </a:p>
      </dgm:t>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3"/>
      <dgm:spPr/>
    </dgm:pt>
    <dgm:pt modelId="{7761B711-1E99-4DEA-813C-F26E6717AFA7}" type="pres">
      <dgm:prSet presAssocID="{1AFDD759-36E8-4B90-8C9F-27263A2D91C4}" presName="conn" presStyleLbl="parChTrans1D2" presStyleIdx="0" presStyleCnt="1"/>
      <dgm:spPr/>
      <dgm:t>
        <a:bodyPr/>
        <a:lstStyle/>
        <a:p>
          <a:endParaRPr lang="en-US"/>
        </a:p>
      </dgm:t>
    </dgm:pt>
    <dgm:pt modelId="{F9A66E2B-6774-484A-90C5-A4DA5EC7E5EB}" type="pres">
      <dgm:prSet presAssocID="{1AFDD759-36E8-4B90-8C9F-27263A2D91C4}" presName="extraNode" presStyleLbl="node1" presStyleIdx="0" presStyleCnt="3"/>
      <dgm:spPr/>
    </dgm:pt>
    <dgm:pt modelId="{5CE01491-95C5-46DA-AAD4-F674825171A6}" type="pres">
      <dgm:prSet presAssocID="{1AFDD759-36E8-4B90-8C9F-27263A2D91C4}" presName="dstNode" presStyleLbl="node1" presStyleIdx="0" presStyleCnt="3"/>
      <dgm:spPr/>
    </dgm:pt>
    <dgm:pt modelId="{8CEC6932-17D2-451A-8E8B-0E7F5242F083}" type="pres">
      <dgm:prSet presAssocID="{ABFBFCC7-E2DB-43D5-A2F7-0E3C5C8E6DA8}" presName="text_1" presStyleLbl="node1" presStyleIdx="0" presStyleCnt="3">
        <dgm:presLayoutVars>
          <dgm:bulletEnabled val="1"/>
        </dgm:presLayoutVars>
      </dgm:prSet>
      <dgm:spPr/>
      <dgm:t>
        <a:bodyPr/>
        <a:lstStyle/>
        <a:p>
          <a:endParaRPr lang="en-US"/>
        </a:p>
      </dgm:t>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3"/>
      <dgm:spPr/>
    </dgm:pt>
    <dgm:pt modelId="{92CF2109-486B-41A8-A4A0-EF4C94845A4F}" type="pres">
      <dgm:prSet presAssocID="{929B270B-56A3-41E1-BC0A-A4464E1A0646}" presName="text_2" presStyleLbl="node1" presStyleIdx="1" presStyleCnt="3">
        <dgm:presLayoutVars>
          <dgm:bulletEnabled val="1"/>
        </dgm:presLayoutVars>
      </dgm:prSet>
      <dgm:spPr/>
    </dgm:pt>
    <dgm:pt modelId="{43D86C81-033C-4503-9A13-84838367013F}" type="pres">
      <dgm:prSet presAssocID="{929B270B-56A3-41E1-BC0A-A4464E1A0646}" presName="accent_2" presStyleCnt="0"/>
      <dgm:spPr/>
    </dgm:pt>
    <dgm:pt modelId="{88770C83-B382-425F-A2FD-94AC3D8222FD}" type="pres">
      <dgm:prSet presAssocID="{929B270B-56A3-41E1-BC0A-A4464E1A0646}" presName="accentRepeatNode" presStyleLbl="solidFgAcc1" presStyleIdx="1" presStyleCnt="3"/>
      <dgm:spPr/>
    </dgm:pt>
    <dgm:pt modelId="{839768E8-A018-40B3-BEE7-16A4617E483E}" type="pres">
      <dgm:prSet presAssocID="{D6BEB6E5-6C9F-42C3-9419-B3459A331ACF}" presName="text_3" presStyleLbl="node1" presStyleIdx="2" presStyleCnt="3">
        <dgm:presLayoutVars>
          <dgm:bulletEnabled val="1"/>
        </dgm:presLayoutVars>
      </dgm:prSet>
      <dgm:spPr/>
    </dgm:pt>
    <dgm:pt modelId="{62778C34-C5A6-4EB3-8EE3-4FB5946CA696}" type="pres">
      <dgm:prSet presAssocID="{D6BEB6E5-6C9F-42C3-9419-B3459A331ACF}" presName="accent_3" presStyleCnt="0"/>
      <dgm:spPr/>
    </dgm:pt>
    <dgm:pt modelId="{555C6DE7-5B38-43E2-8F2C-1311529B0F12}" type="pres">
      <dgm:prSet presAssocID="{D6BEB6E5-6C9F-42C3-9419-B3459A331ACF}" presName="accentRepeatNode" presStyleLbl="solidFgAcc1" presStyleIdx="2" presStyleCnt="3"/>
      <dgm:spPr/>
    </dgm:pt>
  </dgm:ptLst>
  <dgm:cxnLst>
    <dgm:cxn modelId="{7F6C0943-D5D1-4788-8083-BBC0EA987AD4}" srcId="{1AFDD759-36E8-4B90-8C9F-27263A2D91C4}" destId="{929B270B-56A3-41E1-BC0A-A4464E1A0646}" srcOrd="1" destOrd="0" parTransId="{AA84C234-4645-4274-B4CD-86C5A35A78ED}" sibTransId="{2ED96F66-81FE-4F64-8C78-073DEBBFE0C0}"/>
    <dgm:cxn modelId="{D531E630-5AE6-41EB-866F-F979748E5F25}" type="presOf" srcId="{ABFBFCC7-E2DB-43D5-A2F7-0E3C5C8E6DA8}" destId="{8CEC6932-17D2-451A-8E8B-0E7F5242F083}" srcOrd="0" destOrd="0" presId="urn:microsoft.com/office/officeart/2008/layout/VerticalCurvedList"/>
    <dgm:cxn modelId="{C164A933-29F4-487C-9165-A36B30D3EE2B}" srcId="{1AFDD759-36E8-4B90-8C9F-27263A2D91C4}" destId="{D6BEB6E5-6C9F-42C3-9419-B3459A331ACF}" srcOrd="2" destOrd="0" parTransId="{8BBBC3A1-283C-4E6F-ABF7-A0919C18B0CB}" sibTransId="{502D5F64-15E3-4D00-9EC8-FCF206B48FE4}"/>
    <dgm:cxn modelId="{0030FFAA-E36B-41A9-8B27-C82705C846A8}" type="presOf" srcId="{DA8E59B2-5840-49C3-BDEF-BCCE0CC9DBBD}" destId="{7761B711-1E99-4DEA-813C-F26E6717AFA7}"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13A34F99-4FED-4D84-9DDB-BC2CA4342272}" type="presOf" srcId="{D6BEB6E5-6C9F-42C3-9419-B3459A331ACF}" destId="{839768E8-A018-40B3-BEE7-16A4617E483E}" srcOrd="0" destOrd="0" presId="urn:microsoft.com/office/officeart/2008/layout/VerticalCurvedList"/>
    <dgm:cxn modelId="{59F62C30-01BB-4EDC-B77C-D49E7D31A6D7}" type="presOf" srcId="{929B270B-56A3-41E1-BC0A-A4464E1A0646}" destId="{92CF2109-486B-41A8-A4A0-EF4C94845A4F}"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B4FE2B64-9DC4-4B57-AFF8-D16EC551BAE4}" type="presParOf" srcId="{9114F61E-C0B7-47AF-ACD8-CE3D5C8A8101}" destId="{92CF2109-486B-41A8-A4A0-EF4C94845A4F}" srcOrd="3" destOrd="0" presId="urn:microsoft.com/office/officeart/2008/layout/VerticalCurvedList"/>
    <dgm:cxn modelId="{F039C8FF-F26A-4464-9C53-27CE5143B344}" type="presParOf" srcId="{9114F61E-C0B7-47AF-ACD8-CE3D5C8A8101}" destId="{43D86C81-033C-4503-9A13-84838367013F}" srcOrd="4" destOrd="0" presId="urn:microsoft.com/office/officeart/2008/layout/VerticalCurvedList"/>
    <dgm:cxn modelId="{3265995B-10AC-4C8B-9DC1-3E166AEECCCE}" type="presParOf" srcId="{43D86C81-033C-4503-9A13-84838367013F}" destId="{88770C83-B382-425F-A2FD-94AC3D8222FD}" srcOrd="0" destOrd="0" presId="urn:microsoft.com/office/officeart/2008/layout/VerticalCurvedList"/>
    <dgm:cxn modelId="{AC9C9449-292C-4B31-B595-47CD89EF3E3C}" type="presParOf" srcId="{9114F61E-C0B7-47AF-ACD8-CE3D5C8A8101}" destId="{839768E8-A018-40B3-BEE7-16A4617E483E}" srcOrd="5" destOrd="0" presId="urn:microsoft.com/office/officeart/2008/layout/VerticalCurvedList"/>
    <dgm:cxn modelId="{7F3CC57D-09F0-4AB1-8C55-4F0210930406}" type="presParOf" srcId="{9114F61E-C0B7-47AF-ACD8-CE3D5C8A8101}" destId="{62778C34-C5A6-4EB3-8EE3-4FB5946CA696}" srcOrd="6" destOrd="0" presId="urn:microsoft.com/office/officeart/2008/layout/VerticalCurvedList"/>
    <dgm:cxn modelId="{DBD67E9D-3280-4951-8E11-EC46D1EAE0AE}" type="presParOf" srcId="{62778C34-C5A6-4EB3-8EE3-4FB5946CA696}" destId="{555C6DE7-5B38-43E2-8F2C-1311529B0F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B711-1E99-4DEA-813C-F26E6717AFA7}">
      <dsp:nvSpPr>
        <dsp:cNvPr id="0" name=""/>
        <dsp:cNvSpPr/>
      </dsp:nvSpPr>
      <dsp:spPr>
        <a:xfrm>
          <a:off x="-5446071" y="-833986"/>
          <a:ext cx="6485335" cy="6485335"/>
        </a:xfrm>
        <a:prstGeom prst="blockArc">
          <a:avLst>
            <a:gd name="adj1" fmla="val 18900000"/>
            <a:gd name="adj2" fmla="val 2700000"/>
            <a:gd name="adj3" fmla="val 333"/>
          </a:avLst>
        </a:pr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C6932-17D2-451A-8E8B-0E7F5242F083}">
      <dsp:nvSpPr>
        <dsp:cNvPr id="0" name=""/>
        <dsp:cNvSpPr/>
      </dsp:nvSpPr>
      <dsp:spPr>
        <a:xfrm>
          <a:off x="668649" y="481736"/>
          <a:ext cx="10396398" cy="963472"/>
        </a:xfrm>
        <a:prstGeom prst="rect">
          <a:avLst/>
        </a:prstGeom>
        <a:gradFill rotWithShape="0">
          <a:gsLst>
            <a:gs pos="0">
              <a:schemeClr val="accent1">
                <a:shade val="80000"/>
                <a:hueOff val="0"/>
                <a:satOff val="0"/>
                <a:lumOff val="0"/>
                <a:alphaOff val="0"/>
                <a:tint val="54000"/>
                <a:alpha val="100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kern="1200">
              <a:cs typeface="B Mitra" panose="00000400000000000000" pitchFamily="2" charset="-78"/>
            </a:rPr>
            <a:t>تمام تلاش بر این است که افزودن محدودیت قدرت گرامر را کم نکند.</a:t>
          </a:r>
          <a:endParaRPr lang="en-US" sz="2500" b="1" kern="1200" dirty="0">
            <a:cs typeface="B Mitra" panose="00000400000000000000" pitchFamily="2" charset="-78"/>
          </a:endParaRPr>
        </a:p>
      </dsp:txBody>
      <dsp:txXfrm>
        <a:off x="668649" y="481736"/>
        <a:ext cx="10396398" cy="963472"/>
      </dsp:txXfrm>
    </dsp:sp>
    <dsp:sp modelId="{A2FA2BBB-4644-414B-BD90-95482AEC992F}">
      <dsp:nvSpPr>
        <dsp:cNvPr id="0" name=""/>
        <dsp:cNvSpPr/>
      </dsp:nvSpPr>
      <dsp:spPr>
        <a:xfrm>
          <a:off x="66479" y="361302"/>
          <a:ext cx="1204340" cy="1204340"/>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2CF2109-486B-41A8-A4A0-EF4C94845A4F}">
      <dsp:nvSpPr>
        <dsp:cNvPr id="0" name=""/>
        <dsp:cNvSpPr/>
      </dsp:nvSpPr>
      <dsp:spPr>
        <a:xfrm>
          <a:off x="1018872" y="1926945"/>
          <a:ext cx="10046176" cy="963472"/>
        </a:xfrm>
        <a:prstGeom prst="rect">
          <a:avLst/>
        </a:prstGeom>
        <a:gradFill rotWithShape="0">
          <a:gsLst>
            <a:gs pos="0">
              <a:schemeClr val="accent1">
                <a:shade val="80000"/>
                <a:hueOff val="225607"/>
                <a:satOff val="-17448"/>
                <a:lumOff val="16415"/>
                <a:alphaOff val="0"/>
                <a:tint val="54000"/>
                <a:alpha val="100000"/>
                <a:satMod val="105000"/>
                <a:lumMod val="110000"/>
              </a:schemeClr>
            </a:gs>
            <a:gs pos="100000">
              <a:schemeClr val="accent1">
                <a:shade val="80000"/>
                <a:hueOff val="225607"/>
                <a:satOff val="-17448"/>
                <a:lumOff val="16415"/>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kern="1200" dirty="0">
              <a:cs typeface="B Mitra" panose="00000400000000000000" pitchFamily="2" charset="-78"/>
            </a:rPr>
            <a:t>در قدم اول قوانین </a:t>
          </a:r>
          <a14:m xmlns:a14="http://schemas.microsoft.com/office/drawing/2010/main">
            <m:oMath xmlns:m="http://schemas.openxmlformats.org/officeDocument/2006/math">
              <m:r>
                <a:rPr lang="en-US" sz="2500" i="1" kern="1200" dirty="0">
                  <a:solidFill>
                    <a:srgbClr val="C00000"/>
                  </a:solidFill>
                  <a:latin typeface="Cambria Math" panose="02040503050406030204" pitchFamily="18" charset="0"/>
                </a:rPr>
                <m:t>𝐴</m:t>
              </m:r>
              <m:r>
                <a:rPr lang="en-US" sz="2500" i="1" kern="1200" dirty="0">
                  <a:solidFill>
                    <a:srgbClr val="C00000"/>
                  </a:solidFill>
                  <a:latin typeface="Cambria Math" panose="02040503050406030204" pitchFamily="18" charset="0"/>
                </a:rPr>
                <m:t>→</m:t>
              </m:r>
              <m:r>
                <a:rPr lang="el-GR" sz="2500" i="1" kern="1200" dirty="0">
                  <a:solidFill>
                    <a:srgbClr val="C00000"/>
                  </a:solidFill>
                  <a:latin typeface="Cambria Math" panose="02040503050406030204" pitchFamily="18" charset="0"/>
                </a:rPr>
                <m:t>𝜆</m:t>
              </m:r>
            </m:oMath>
          </a14:m>
          <a:r>
            <a:rPr lang="fa-IR" sz="2500" kern="1200" dirty="0">
              <a:cs typeface="B Mitra" panose="00000400000000000000" pitchFamily="2" charset="-78"/>
            </a:rPr>
            <a:t> و </a:t>
          </a:r>
          <a14:m xmlns:a14="http://schemas.microsoft.com/office/drawing/2010/main">
            <m:oMath xmlns:m="http://schemas.openxmlformats.org/officeDocument/2006/math">
              <m:r>
                <a:rPr lang="en-US" sz="2500" i="1" kern="1200" dirty="0">
                  <a:solidFill>
                    <a:srgbClr val="C00000"/>
                  </a:solidFill>
                  <a:latin typeface="Cambria Math" panose="02040503050406030204" pitchFamily="18" charset="0"/>
                </a:rPr>
                <m:t>𝐴</m:t>
              </m:r>
              <m:r>
                <a:rPr lang="en-US" sz="2500" i="1" kern="1200" dirty="0">
                  <a:solidFill>
                    <a:srgbClr val="C00000"/>
                  </a:solidFill>
                  <a:latin typeface="Cambria Math" panose="02040503050406030204" pitchFamily="18" charset="0"/>
                </a:rPr>
                <m:t>→</m:t>
              </m:r>
              <m:r>
                <a:rPr lang="en-US" sz="2500" i="1" kern="1200" dirty="0">
                  <a:solidFill>
                    <a:srgbClr val="C00000"/>
                  </a:solidFill>
                  <a:latin typeface="Cambria Math" panose="02040503050406030204" pitchFamily="18" charset="0"/>
                </a:rPr>
                <m:t>𝐵</m:t>
              </m:r>
            </m:oMath>
          </a14:m>
          <a:r>
            <a:rPr lang="fa-IR" sz="2500" kern="1200" dirty="0">
              <a:cs typeface="B Mitra" panose="00000400000000000000" pitchFamily="2" charset="-78"/>
            </a:rPr>
            <a:t> را حذف کردیم و قضایای 5-2 و 5-3 بیان شد که نهایتاً الگوریتمی برای پذیرش یا عدم پذیرش یک رشته قابل ارائه خواهد بود.</a:t>
          </a:r>
        </a:p>
      </dsp:txBody>
      <dsp:txXfrm>
        <a:off x="1018872" y="1926945"/>
        <a:ext cx="10046176" cy="963472"/>
      </dsp:txXfrm>
    </dsp:sp>
    <dsp:sp modelId="{88770C83-B382-425F-A2FD-94AC3D8222FD}">
      <dsp:nvSpPr>
        <dsp:cNvPr id="0" name=""/>
        <dsp:cNvSpPr/>
      </dsp:nvSpPr>
      <dsp:spPr>
        <a:xfrm>
          <a:off x="416701" y="1806511"/>
          <a:ext cx="1204340" cy="1204340"/>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225607"/>
              <a:satOff val="-17448"/>
              <a:lumOff val="16415"/>
              <a:alphaOff val="0"/>
            </a:schemeClr>
          </a:solidFill>
          <a:prstDash val="solid"/>
        </a:ln>
        <a:effectLst/>
      </dsp:spPr>
      <dsp:style>
        <a:lnRef idx="1">
          <a:scrgbClr r="0" g="0" b="0"/>
        </a:lnRef>
        <a:fillRef idx="2">
          <a:scrgbClr r="0" g="0" b="0"/>
        </a:fillRef>
        <a:effectRef idx="0">
          <a:scrgbClr r="0" g="0" b="0"/>
        </a:effectRef>
        <a:fontRef idx="minor"/>
      </dsp:style>
    </dsp:sp>
    <dsp:sp modelId="{839768E8-A018-40B3-BEE7-16A4617E483E}">
      <dsp:nvSpPr>
        <dsp:cNvPr id="0" name=""/>
        <dsp:cNvSpPr/>
      </dsp:nvSpPr>
      <dsp:spPr>
        <a:xfrm>
          <a:off x="668649" y="3372154"/>
          <a:ext cx="10396398" cy="963472"/>
        </a:xfrm>
        <a:prstGeom prst="rect">
          <a:avLst/>
        </a:prstGeom>
        <a:gradFill rotWithShape="0">
          <a:gsLst>
            <a:gs pos="0">
              <a:schemeClr val="accent1">
                <a:shade val="80000"/>
                <a:hueOff val="451214"/>
                <a:satOff val="-34896"/>
                <a:lumOff val="32830"/>
                <a:alphaOff val="0"/>
                <a:tint val="54000"/>
                <a:alpha val="100000"/>
                <a:satMod val="105000"/>
                <a:lumMod val="110000"/>
              </a:schemeClr>
            </a:gs>
            <a:gs pos="100000">
              <a:schemeClr val="accent1">
                <a:shade val="80000"/>
                <a:hueOff val="451214"/>
                <a:satOff val="-34896"/>
                <a:lumOff val="328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kern="1200" dirty="0">
              <a:cs typeface="B Mitra" panose="00000400000000000000" pitchFamily="2" charset="-78"/>
            </a:rPr>
            <a:t>در قدم دوم، </a:t>
          </a:r>
          <a:r>
            <a:rPr lang="en-US" sz="2500" kern="1200" dirty="0">
              <a:cs typeface="B Mitra" panose="00000400000000000000" pitchFamily="2" charset="-78"/>
            </a:rPr>
            <a:t>S</a:t>
          </a:r>
          <a:r>
            <a:rPr lang="fa-IR" sz="2500" kern="1200" dirty="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p>
      </dsp:txBody>
      <dsp:txXfrm>
        <a:off x="668649" y="3372154"/>
        <a:ext cx="10396398" cy="963472"/>
      </dsp:txXfrm>
    </dsp:sp>
    <dsp:sp modelId="{555C6DE7-5B38-43E2-8F2C-1311529B0F12}">
      <dsp:nvSpPr>
        <dsp:cNvPr id="0" name=""/>
        <dsp:cNvSpPr/>
      </dsp:nvSpPr>
      <dsp:spPr>
        <a:xfrm>
          <a:off x="66479" y="3251720"/>
          <a:ext cx="1204340" cy="1204340"/>
        </a:xfrm>
        <a:prstGeom prst="ellipse">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shade val="80000"/>
              <a:hueOff val="451214"/>
              <a:satOff val="-34896"/>
              <a:lumOff val="3283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1-14T12:11:15.75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1923 6068 0,'-18'0'172,"18"17"-156,18-17-16,-18 18 16,0 0-1,0-1 1,0 1-1,0 0 1,0-1 0,0 1-1,17-18 1</inkml:trace>
  <inkml:trace contextRef="#ctx0" brushRef="#br0" timeOffset="1280.84">3087 8837 0,'0'18'125,"0"-1"-110,17 1-15,-17 0 16,0-1-16,18 1 16,-18 0-16,0-1 15,18 1-15,-18-1 16,0 1 0,17-18 62</inkml:trace>
  <inkml:trace contextRef="#ctx0" brushRef="#br0" timeOffset="2380.77">5345 8908 0,'17'0'47,"-17"17"-47,0 1 15,0 0 1,0-1-16,0 1 0,18-1 15,-18 1-15,0 0 16,0-1-16,0 1 16,0 0-16,18-18 0,-18 17 15,0 1 1,17-36 46</inkml:trace>
  <inkml:trace contextRef="#ctx0" brushRef="#br0" timeOffset="3676.82">8008 5803 0,'-18'0'63,"18"18"-48,0-1-15,-17 1 32,17 0-32,0-1 0,0 1 15,-18 0 1,18-1 0,0 1-1,18-18 63</inkml:trace>
  <inkml:trace contextRef="#ctx0" brushRef="#br0" timeOffset="6828.73">9913 0 0,'-18'0'94,"36"0"78</inkml:trace>
  <inkml:trace contextRef="#ctx0" brushRef="#br0" timeOffset="9012.02">8184 2417 0,'0'-18'31,"0"0"0,0 1-15,0-1-16,-17 0 16,17 1-1,0-1 1,-18 0-16,1 1 16,17-1-16,-18 18 0,18-18 15,-18 18-15,18-17 0,-17 17 16,-1 0-16,18-18 0,-18 18 15,1 0-15,-1 0 16,0 0-16,1 0 16,-1 18-16,1-18 0,-1 0 15,0 17-15,1-17 16,-1 0-16,0 18 0,1-18 16,-1 18-16,18-1 15,-18-17-15,18 18 0,-17-18 16,17 18-16,0-1 0,-18-17 15,18 18-15,0 0 0,0-1 16,0 1-16,0 0 0,0-1 16,0 1-16,0-1 0,18 1 15,-18 0-15,0-1 0,17 1 16,-17 0-16,18-18 16,-18 17-16,0 1 15,18-18-15,-18 18 16,17-18-16,1 17 15,0-17-15,-1 0 16,1-17-16,0 17 16,-1 0-16,1-18 0,-1 18 15,1-18-15,0 18 0,-18-17 16,17 17-16,1-18 0,0 18 16,-1-18-16,1 1 0,0-1 15,-1 0-15,1 1 0,-1-1 16,1 1-16,-18-1 0,18 0 15,-18 1-15,17-1 16,-17 0-16,0 1 0,0-1 16,18 0-16,-18 1 15,18 17-15,-18-18 0,0 0 16,17 18-16,-17-17 16,0 34 46,-17-17-62,17 18 31,0 0-31,0-1 16,-18 1 0,18 0-16,0-1 15,0 1-15,0 0 16,0 17-16,0-17 15,0-1-15,0 1 0,0-1 16,18 1-16,-18 0 16,0-1-16,17-17 0,-17 18 15,0 0-15,18-18 0,-18 17 16,18-17-16,-18 18 16,17-18-1,1 0-15,-1 0 16,1 18 15,0-18 0,-1 0 1,1 0-17,-18-18 32</inkml:trace>
  <inkml:trace contextRef="#ctx0" brushRef="#br0" timeOffset="11588.93">9172 2258 0,'18'0'16,"-18"-18"-16,0 0 47,-18 18-47,18-17 15,0-1 1,-17 18-16,17-17 0,-18-1 15,0 18 1,18-18-16,-17 18 0,17-17 16,-18 17-16,18-18 15,-18 18 1,1 0 0,-1 0-1,0 0-15,1 0 16,17 18-16,-18-18 0,1 0 15,17 17-15,-18-17 0,0 18 16,1-18 0,-1 18-16,0-18 15,18 17-15,0 1 16,-17-1-16,17 1 16,-18-18-16,18 18 0,0-1 15,0 1-15,-18-18 16,18 18-16,0-1 0,0 1 15,0 0-15,0-1 16,0 1-16,0 0 16,0-1-16,18 1 0,-18-1 15,18-17 1,-18 18-16,17-18 0,-17 18 16,18-18 15,0 0-31,-1 0 15,1 0 1,0 0 0,-1 0-16,1 0 15,-1-18-15,1 0 16,0 18 0,-1-17-16,1 17 15,-18-18-15,0 1 0,18-1 0,-1 0 16,1 1-16,-18-1 15,18 0-15,-18 1 0,17-1 0,-17 0 16,18 1-16,-18-1 0,18 0 16,-18 1-16,17-1 15,-17 1-15,18 17 0,-36 0 63,18 17-48,0 1-15,0-1 16,-17 1 0,17 0-16,0-1 0,0 1 0,0 17 15,0-17 1,0 0-16,17-1 0,-17 1 0,0 0 16,18-1-16,-18 1 15,17-18-15,-17 17 16,18-17-16,-18 18 15,18-18-15,-18 18 16,17-18 0,1 0-16,0 0 15,-18-18-15,17 18 16,1-18-16,0 1 16</inkml:trace>
  <inkml:trace contextRef="#ctx0" brushRef="#br0" timeOffset="12519.87">9613 1588 0,'0'17'15,"0"1"1,0-1-16,0 1 0,0 0 15,0-1-15,0 19 0,0-19 16,0 1-16,0 17 0,0-17 0,0 17 16,0-17-16,0 17 0,0-17 15,0 17-15,0 0 0,0-17 0,0 17 16,0 0-16,0-17 0,0 17 16,0-17-16,0 17 0,18-17 15,-18 17-15,0-17 0,0-1 0,0 19 16,0-19-16,0 1 0,0 0 15,0-1-15,0 1 0,0 0 16,0-1-16,0 1 16,-18-18-1,36 0 32,-18-18-31,0 1-16,0-1 0,0 0 15,17 1-15,-17-1 16,0 0-16,18 1 0,-18-1 16,18 0-16,-1 1 0,-17-1 15,18 0-15,-18 1 16,18-1-16,-1 18 0,-17-17 16,18 17-16,0-18 15,-1 18-15,1 0 16,-1 0-16,1 0 15,0 18-15,-1-1 16,1 1 0,-18-1-16,18-17 0,-18 18 15,0 0-15,0-1 0,0 1 16,0 0-16,0-1 0,0 1 16,0 0-16,0-1 15,0 1-15,0 0 0,-18-1 16,18 1-16,-18-18 0,18 17 15,0 1-15,-17 0 0,17-1 16,-18-17-16,0 18 16,1-18-16,17 18 0,-18-18 0,1 17 15,-1-17-15,0 0 16,1 18-16,-1-18 0,0-18 16,1 18-1,-1-17-15,0-1 16,1 0-16,17 1 0,-18-19 15,18-34 1</inkml:trace>
  <inkml:trace contextRef="#ctx0" brushRef="#br0" timeOffset="14939.84">7673 2946 0,'0'-18'0,"18"18"46,-1 0-30,1 0-16,-1 0 16,1 0-16,0-18 0,-1 18 15,1 0-15,0 0 0,-1-17 16,19 17-16,-19 0 0,19 0 0,-1 0 16,0 0-16,0-18 0,1 18 15,-1 0-15,18 0 0,-18-17 16,18 17-16,-18-18 0,18 18 0,0 0 15,0 0-15,0-18 0,0 18 16,0 0-16,0-17 0,-18 17 0,18 0 16,-18 0-16,18 0 0,-18 0 15,18-18-15,-17 18 0,16 0 0,1 0 16,-17-18-16,-1 18 0,18 0 16,-18 0-16,18-17 15,-35 17-15,17 0 0,18 0 0,-18-18 16,-17 18-16,17 0 0,0-18 15,1 18-15,-19 0 0,19 0 0,-1-17 16,-18 17-16,1 0 0,17 0 16,-17 0-16,-18-18 0,18 18 0,-1 0 15,1 0-15,0 0 0,-1 0 16,1 0-16,-1 0 16,1 0-16,0 0 0,-1 0 0,1 0 15,0 0-15,-1 0 16,1 18-16,0-18 0,-1 0 15,1 0-15,0 0 16,-1 0-16,1 0 0,-1 0 0,1 0 16,0 0-1,-1 0-15,1 0 32,0 0-1,-18-18-31,17 18 0,-17-18 15,18 1 1,-18-1-16,0 1 16,18-1-16,-18 0 15,17 1-15,-17-1 0,0 0 16,18 1-16,-18-1 0,0 0 16,17 1-16,-17-18 0,0 17 0,18-17 15,-18-1-15,0 1 0,0 0 16,0-1-16,0-16 0,0 16 15,0 1-15,0 0 0,0-1 0,-18 1 16,18 18-16,0-19 0,0 1 16,0 0-16,-17-1 0,17 19 0,0-18 15,-18 17-15,18-17 0,0-1 16,0 19-16,0-19 0,0 19 16,0-18-16,0 17 0,0 0 0,0 1 15,0-1-15,0 0 0,0 1 16,18-1-16,-18 0 0,0 1 15,0-1-15,0 0 16,0 1-16,0-1 0,17 1 16,-17-1-16,0 0 15,0 1 1,-17 17 15,17-18-31,-18 18 31,1 0-15,-1 0 0,0 0-1,1 0-15,-1 0 0,0 0 16,1 18-16,-1-18 0,0 0 16,-17 0-16,18 17 0,-1-17 0,-17 18 15,-1-18-15,19 18 0,-19-18 16,1 0-16,0 17 0,0 1 15,-18-18-15,17 17 0,-17-17 0,18 18 16,-18-18-16,0 18 0,18-18 16,-18 17-16,-53-17 0,53 0 15,1 18-15,-1-18 0,0 0 16,0 18-16,0-18 0,0 17 16,0-17-16,0 18 0,-17 0 15,17-18-15,0 17 0,-18 1 16,18 0-16,-17-1 0,17 1 0,0-18 15,-18 17-15,18 1 0,18 0 16,-18-18-16,0 17 0,18-17 0,0 18 16,-1-18-16,1 0 0,-18 18 15,18-18-15,0 0 0,17 0 16,-17 0-16,-1 0 0,19 0 0,-18 17 16,-1-17-16,19 0 15,-19 0-15,19 0 0,-1 0 0,0 0 16,-17 0-16,18 0 0,-19 0 15,19 0-15,-1 0 0,0 18 0,1-18 16,-1 0-16,0 0 16,1 0-16,-1 0 31,18 18 78,0-1-93,0 1-16,0-1 0,18 1 16,-18 17-16,0-17 0,17 17 15,-17 1-15,0-1 0,18 18 0,0-18 16,-18 18-16,0 0 0,17 0 15,-17 0-15,18 17 0,0-17 16,-1 0-16,-17 0 0,18 0 0,0 0 16,-1-18-16,-17 0 15,18 18-15,-1-17 0,-17-1 0,18 0 16,-18 0-16,18 1 0,-18-1 16,17 0-16,-17 1 0,0-19 0,0 1 15,0-1-15,0 1 0,0 0 16,0-1-1,18-17 173</inkml:trace>
  <inkml:trace contextRef="#ctx0" brushRef="#br0" timeOffset="17364.48">14005 5609 0,'0'0'0,"0"-17"15,18 17-15,0 0 32,-18 17-17,17-17-15,-17-17 0,18 17 16,-1 17-1,1-17-15,0 0 0,-1 0 16,1 18-16,0-18 16,-1 0-16,1 0 0,0 0 15,17 0-15,-17 0 0,17 0 16,0 0-16,0 0 0,1 0 16,-1 0-16,0 0 0,0 0 0,1 0 15,-19 0-15,19 0 0,-19 0 16,19 0-16,-19 0 0,1 0 15,-1 0-15,1 17 0,0-17 16,-1 0-16,1 0 16,0 0-1,-18 18 1,17-18-16,1 0 16,0 0 15,-18 18 94</inkml:trace>
  <inkml:trace contextRef="#ctx0" brushRef="#br1" timeOffset="48032.28">11536 6385 0,'0'-17'47,"-18"17"62,18-18-93,-17 18 31,-1 0-16,0 0-15,1 0-1,-1 0 17,0 0-1,18 18-16,-17-18-15,-1 0 32,18 17-17,-18-17-15,1 0 16,17 18-16,-18-18 16,18 18-1,-17-18 1,17 17-16,-18-17 15,18 18-15,0-1 16,18-17 0,-18 18-1,17 0 1,1-18 0,-1 0-1,-17 17-15,18-17 16,0 0-1,-18 18-15,17-18 0,-17 18 16,18-18 15,-18 17-31,18-17 16,-18 18-16,0 0 16,17-18-1,-17 17-15,18-17 16,-18 18-1,0 0 1,0-1-16,0 1 16,0-1-1,0 1-15,0 0 16,0-1 0,-18-17-1,18 18-15,-17-18 31,17 18-31,-18-18 16,0 0 0,1 0 15,-1 0-31,0 0 16,18-18-16,-17 18 0,-1 0 15,1 0 16,34-35 1</inkml:trace>
  <inkml:trace contextRef="#ctx0" brushRef="#br1" timeOffset="49203.91">11695 6720 0,'17'0'16,"1"0"0,0 0-16,-1 0 0,1 0 15,-1 0-15,1 0 0,0-17 16,17 17-16,0 0 15,-17 0-15,17 0 0,-17 0 0,17 0 16,-17 0-16,-1 0 0,1 0 16,17 0-16,-17 0 0,0 0 15,-1 0-15,1 0 0,-1 0 0,1 0 16,0 0-16,-1 0 0,1 0 16,-18-18-16,18 18 0,17 0 15,-17 0-15,-1 0 0,18-17 16,-17 17-16,0 0 0,-1 0 0,19 0 15,-19 0-15,1 0 16,-36 0 31,1 0-31,-1 0-1,0-18 1,1 18-16,-1 0 15,0-18 1,1 18-16,17-17 16,-18 17-16,1 0 15,17-18 1,-18 18 0,18-18-16,18 18 93,-18 18-93,17-18 16,-17 18-16,18-1 16,-1-17-1,1 18-15,0-18 0,-1 0 0,1 18 16,0-18-16,-1 0 0,1 0 15,0 0-15,-1 0 16,1 0-16,0 0 16,-36 0-1,0 17 1,1-17-16,-1 0 16,0 18-16,1-18 15,-1 17-15,0 1 0,1-18 0,-1 18 16,0-1-16,1 1 0,-1-18 15,1 18-15,17-1 0,-18-17 16,18 18-16,-18 0 0,18-54 63</inkml:trace>
  <inkml:trace contextRef="#ctx0" brushRef="#br1" timeOffset="52903.98">13123 6632 0,'0'-17'0,"0"-1"32,0 0-1,-17 18-31,17-17 16,0-1-1,0 0 1,0 1-16,-18 17 15,18-18 1,-18 18-16,1 0 31,-1 0-31,1 0 16,17 18-16,-18-18 16,0 0-16,18 17 15,-17-17-15,-1 18 0,0 0 0,1-1 16,-1 1-1,18 0-15,-18-1 16,18 1-16,0 0 16,-17-1-16,34 1 0,-17-1 15,0 1-15,18-18 16,-18 18-16,0-1 16,18-17-16,-18 18 15,17-18-15,1 0 16,0 0-16,-1 0 15,1-18-15,0 1 16,-1 17-16,-17-18 16,18 18-16,-18-18 0,17 18 15,1-17-15,-18-1 0,18 18 16,-18-17-16,0-1 0,17 0 0,-17 1 16,18-1-16,-18 0 15,0 1-15,18 17 0,-18-18 16,0 0-16,0 1 15,0 34 48,-18 1-47,18 0-16,0-1 15,0 1-15,-18-18 0,18 18 16,0-1-16,0 1 0,0 0 15,0-1-15,0 1 0,0-1 16,0 1-16,0 0 16,18-18-1,-18 17-15,18-17 16,-18 18-16,17-18 16,-17 18-1,18-18 1,17-18 31</inkml:trace>
  <inkml:trace contextRef="#ctx0" brushRef="#br1" timeOffset="53775.64">13794 6368 0,'0'-18'16,"-18"0"-1,0 18 17,18-17-32,-17 17 15,-1 0 1,0 0-16,18 17 0,-17-17 0,-1 0 16,0 0-16,1 0 0,-1 0 15,18 18-15,-17-18 0,-1 0 16,0 0-16,1 0 15,-1 18-15,0-18 0,18 17 16,-17-17-16,-1 0 0,18 18 16,-18-18-16,18 18 15,0-1 1,18-17-16,0 0 16,-18 18-16,17-18 0,1 0 15,0 17-15,17-17 16,-17 18-16,-1-18 0,1 0 15,-18 18-15,17-18 16,1 17-16,0-17 0,-1 0 0,1 18 16,0 0-16,-1-1 15,-17 1 1,18 0-16,-18-1 16,0 1-16,0 0 0,0-1 15,0 1-15,-18-1 16,1 1-1,-1 0-15,0-18 16,1 17-16,-1-17 0,0 0 16,1 18-16,-1-18 0,1 0 15,-1 0-15,-17 0 16,17 0-16,0 0 16,1-18-16,-1 18 0,0 0 15,1 0-15,-1-17 16,1 17-1,34-18-15,1 0 16</inkml:trace>
  <inkml:trace contextRef="#ctx0" brushRef="#br1" timeOffset="54579.81">14093 6368 0,'-17'0'31,"-1"0"-31,1 0 31,-1 0-15,0 17 0,1-17-1,17 18-15,-18-18 0,18 18 16,-18-18-1,18 17-15,0 1 16,0-1 0,18-17-1,-18 18-15,18-18 16,-1 0-16,1 18 16,0-18-16,-1 0 15,1 17-15,-1 1 16,1 0-1,0-18-15,-18 17 16,17 1-16,-17 0 0,-17-1 16,17 1-16,0 0 15,-18-1-15,18 1 16,-18-18-16,18 17 16,-17 1-16,-1 0 15,1-1 1,-1-17-1,0 18-15,1-18 16,-1 0 0,18-18-16,-18 18 0,1 0 15,17-17 1,-18-19 0</inkml:trace>
  <inkml:trace contextRef="#ctx0" brushRef="#br1" timeOffset="55618.81">14376 6244 0,'0'-17'0,"0"34"47,-18-17-47,18 18 16,0-1 0,0 1-16,0 0 15,0-1-15,0 1 0,18 17 16,-18-17-16,0 0 15,0-1-15,0 1 16,0-1-16,0 1 0,0 0 0,0-1 16,0 19-16,0-19 0,0 1 15,0 0-15,0-1 0,0 1 16,-18-18-16,18 18 16,0-1-16,-18 1 15,18-36 48,18 18-63,-18-17 15,18-1 1,-18 0-16,17 1 16,-17-1-16,18 0 0,0 1 15,-1 17-15,-17-18 0,18 18 16,0-18-16,-1 18 0,1-17 15,-1 17-15,1 0 0,0 0 16,-18-18-16,17 18 0,1 0 16,0 0-16,-1 0 0,1 0 15,0 0-15,-18 18 16,17-18-16,1 0 16,-18 17-16,17-17 15,-17 18-15,18 0 0,-18-1 16,18-17-16,-18 18 15,0 0-15,0-1 16,-18 1 0,18 0-16,-18-1 15,1 1-15,-1-1 16,1-17-16,17 18 16,-18-18-16,0 0 0,-17 18 15,17-18-15,-17 17 0,17-17 16,1 0-16,-1 18 0,1-18 15,-1-18-15,0 18 0,1 0 16,-1 0-16,0-17 0,1 17 16,-1 0-16,0-18 15,1 0-15,-1 1 16,18-1 0,-17 18-16,17-17 15,17-19 1</inkml:trace>
  <inkml:trace contextRef="#ctx0" brushRef="#br1" timeOffset="69503.57">11589 7373 0,'0'-18'62,"-18"18"-30,18-17-1,-18 17-16,1-18 1,-1 18 0,1 0-1,-1 0 1,0 0 0,18 18-1,-17-18-15,-1 0 16,0 0-1,18 17-15,-17-17 32,17 18-32,-18-18 15,18 18 1,-18-18-16,18 17 16,-17-17-1,17 18 1,0 0-1,17-18-15,-17 17 16,18-17 0,0 18-1,-1-18 1,-17 18-16,18-18 16,-18 17-16,18 1 15,-18-1 1,17 1-1,-17 0-15,0-1 16,18 1 0,-36-18-16,18 18 0,0-1 15,0 1-15,0 0 16,0-1 0,-17 1-1,-1-1 1,0 1-1,1-18 17,-1 0-17,0 0 1,1-18-16,-1 18 16,18-17-1,-17 17-15,-1 0 16,0-18-1</inkml:trace>
  <inkml:trace contextRef="#ctx0" brushRef="#br1" timeOffset="70674.53">11677 7655 0,'18'0'47,"-1"0"-32,1 0 1,0 0-16,-1 0 0,1 0 15,-1 0-15,1 0 0,0 0 0,-1 0 16,1 0-16,17 0 16,-17 0-16,17 0 0,0 0 15,-17 0-15,17 0 0,-17 0 0,17 0 16,1 0-16,-19 0 0,18 0 16,-17 0-16,17 0 0,-17 0 15,0 0-15,-1 0 0,1 0 16,0 0-16,-1 0 0,1 0 15,-1 0-15,1 0 0,0 0 0,-1 0 16,1 0-16,0 0 16,-18-17-16,17 17 0,1 0 47,-36 0-32,1 0 16,17-18-15,-18 18-16,0 0 16,18-18-16,-17 18 0,-1 0 15,18-17 1,-18 17-16,1 0 16,17-18-1,-18 18 1,36 0 46,-1 0-46,1 18-16,0-18 16,-1 0-16,1 0 15,0 0-15,-1 0 16,1 0-16,0 17 0,-1-17 15,1 0-15,0 0 16,-18 18 0,17-18-16,-34 0 0,17 18 15,-18-1-15,0-17 16,18 18-16,-17-18 0,-1 18 16,0-1-16,1 1 15,-1-1 1,18 1-16,-18-18 15,1 0 1,17 18-16,0-36 31</inkml:trace>
  <inkml:trace contextRef="#ctx0" brushRef="#br1" timeOffset="71431.35">12982 7408 0,'0'-17'47,"18"-1"-32,-18 0 1,18 18 0,-18-17-16,17 17 15,-17-18-15,18 18 16,-18-18-16,17 18 16,1 0-16,0 0 31,-18 18-16,17-18 1,-17 18-16,0-1 0,18-17 16,-18 18-16,0 0 0,0-1 15,0 1-15,0 0 16,0-1-16,18 1 0,-18 0 16,-18-1-16,18 1 0,18-1 15,-18 1-15,0 0 0,0-1 16,0 1-16,0 0 0,0-1 15,0 1-15,17 0 0,-17-1 16,0 1-16,18-1 0,-18 1 16,0 0-16,18-1 15,-18 1-15,0 0 16,0-1-16,17-17 16,-17 18-16,0 0 46,-17-36-14,17 0-17</inkml:trace>
  <inkml:trace contextRef="#ctx0" brushRef="#br1" timeOffset="71995.36">13159 7638 0,'-18'0'110,"18"17"-110,-18-17 0,18 18 15,-17 0-15,17-1 16,-18 1-1,18-1-15,-18 1 16,18 0-16,-17-18 0,17 17 0,-18 1 16,18 0-16,-17-18 0,17 17 15,0 1-15,-18-18 16,18 18-16,-18-1 16,18 1-16,18-18 140,-18-35-109</inkml:trace>
  <inkml:trace contextRef="#ctx0" brushRef="#br1" timeOffset="74775.05">11712 8361 0,'0'0'0,"-17"0"32,-1-18-1,0 18 0,1 0-15,-1 0-1,0 0-15,1 18 16,-1-18 0,0 0-16,1 0 15,-1 17-15,1-17 0,-1 18 16,0-18 0,18 18-16,-17-18 15,17 17-15,0 1 16,0 0-1,17-18-15,-17 17 16,18-17-16,-18 18 16,18 0-16,-1-18 15,1 17-15,-1-17 0,-17 18 16,18-18-16,0 0 0,-1 17 16,1-17-16,-18 18 0,18-18 0,-18 18 15,17-18-15,-17 17 0,18 1 16,-18 0-1,0-1 1,-18 1-16,18 0 16,-17-18-16,-1 17 15,0-17 1,1 0-16,17 18 0,-18-18 0,0 0 16,18 18-16,-17-18 0,-1 0 15,1 0-15,-1 0 16,0 0-1,1-36 1</inkml:trace>
  <inkml:trace contextRef="#ctx0" brushRef="#br1" timeOffset="75754.84">11977 8643 0,'17'0'78,"1"0"-63,0 0-15,-1 0 16,1 0-16,0 0 0,-1 0 16,1 0-16,17 0 0,-17 0 15,-1 0-15,19 0 0,-1 0 0,-17 0 16,-1 0-16,19 0 16,-19 0-16,18 0 0,1 0 15,-1 0-15,-17 0 0,17 0 0,-17 0 16,17 18-16,-17-18 0,17 0 15,-18 0-15,1 0 0,0 0 16,-1 0-16,-34 0 63,17-18-63,-18 18 15,0 0-15,1 0 16,17-18-16,-18 18 15,18-17-15,-17 17 16,-1 0-16,18-18 16,-18 18-16,1 0 15,17-18 1,-18 18 0,36 0 30,-18 18-14,17-18-32,1 0 15,0 0-15,-18 18 16,35-18-16,-18 0 16,-17 17-16,18-17 0,0 0 0,-1 0 15,-17 18-15,18-18 16,0 0-16,-1 0 15,-34 18 1,-1-1 0,0-17-16,18 18 0,-17-18 15,-1 18-15,0-18 16,1 17-16,-1-17 0,1 18 0,-1 0 16,0-18-16,1 17 0,-1-17 15,18 18-15,-18-18 16,18 17-16,-17-17 15</inkml:trace>
  <inkml:trace contextRef="#ctx0" brushRef="#br1" timeOffset="77103.73">13141 8696 0,'18'-18'16,"-18"1"15,17 17-31,-34 0 16,34 0 31,-34-18-32,34 18-15,-34 0 16,34 0 31,-17-18-47,-17 18 15,17-17 1,0-1 0,0 0-1,0 1 1,-18 17-1,18-18-15,0 1 16,0-1 0,-18 18-16,18-18 0,-17 1 15,17-1 17,-18 18-17,18 18-15,-18-18 0,1 0 16,17 17-1,-18-17-15,1 18 16,17 0 0,-18-18-16,18 17 0,-18-17 15,18 18-15,-17-1 16,-1 1-16,18 0 16,0-1-16,0 1 15,0 0-15,0-1 16,18 1-1,-18 0 1,17-18-16,-17 17 0,0 1 16,18-18-1,-18 18 1,18-18-16,-1 0 16,1-18-1,-1 18 1,1-18-16,0 18 15,-18-17-15,17-1 16,1 0 0,-18 1-16,18-1 15,-18 0 1,17 1-16,-17-1 16,0 0-16,18 1 15,-18-1-15,18 1 16,-18-1-1,0 36 32,0-1-31,0 1 0,0-1-1,0 1-15,0 0 16,0-1-16,0 1 0,0 0 15,0-1-15,0 1 16,0 0-16,17-18 16,-17 17-16,0 1 0,18-18 15,-18 18-15,17-18 16,1 0-16,0 0 16,17-18-1</inkml:trace>
  <inkml:trace contextRef="#ctx0" brushRef="#br1" timeOffset="102770.02">5556 11818 0,'0'-18'94,"0"1"-79,0-1 1,-17 18 0,17-17-1,0-1-15,-18 0 16,0 1 0,1-1-1,-1 0 16,0 1-15,1 17-16,17-18 16,-18 18-16,1 0 15,17-18-15,-18 18 0,18-17 0,-18 17 16,1 0-16,17-18 16,-18 18-16,0 0 0,1 0 15,17-18-15,-18 18 0,0 0 16,1-17-1,-1 17-15,0 0 16,1 0 0,-1-18-16,1 18 15,-1 0-15,0 0 16,1 0-16,-1 0 16,0 0-16,1 0 15,-1 0 1,0 0-16,1 0 15,-1 18-15,1-18 0,-1 0 16,0 0-16,18 17 16,-17-17-16,-1 0 0,18 18 0,-18-18 15,1 0-15,17 18 16,-18-18-16,18 17 0,-18-17 16,18 18-16,-17-18 0,-1 18 15,0-18-15,18 17 16,-17 1-16,-1-18 0,18 18 15,-17-18-15,17 17 16,-18-17-16,18 18 16,-18 0-16,1-18 15,17 17-15,-18-17 16,18 18-16,0-1 0,-18-17 16,18 18-16,-17-18 15,17 18-15,0-1 16,0 1-16,-18-18 15,18 18 1,0-1-16,0 1 0,-18-18 16,18 18-16,0-1 15,-17-17-15,17 18 16,0-1 0,17-17-1,-17 18-15,0 0 0,0-1 16,18 1-1,-18 0 1,0-1-16,0 1 16,18 0-1,-18-1-15,0 1 16,17-18-16,-17 17 0,18 1 16,-18 0-1,0-1 1,18-17-16,-1 18 15,-17 0-15,18-18 16,-18 17-16,18-17 0,-1 0 16,-17 18-16,18-18 15,-1 18-15,1-18 16,-18 17-16,18-17 16,-1 18-16,1-18 15,0 0-15,-18 17 0,17-17 16,-17 18-16,18-18 15,0 0-15,-1 0 0,-17 18 16,18-18-16,0 0 16,-1 0-16,1 17 15,-1-17-15,1 0 0,0 0 0,-1 0 16,1 0 0,0 0-16,-1 0 15,1 0-15,0 0 0,-1 0 16,1 0-1,-1 0-15,-17-17 0,18 17 16,0 0-16,-1 0 16,1 0-16,-18-18 0,18 18 15,-1 0-15,1-18 16,0 18-16,-1 0 0,-17-17 16,18 17-16,0 0 15,-1-18-15,1 18 16,-1-17-16,1 17 15,0 0 1,-18-18-16,0 0 16,17 18-16,-17-17 0,18 17 15,-18-18-15,18 0 0,-18 1 16,17 17-16,-17-18 0,0 0 16,18 1-16,-18-1 15,18 18-15,-18-17 0,0-1 16,0 0-1,17 18-15,-17-17 0,0-1 16,0 0-16,0 1 16,0-1-1,18 18-15,-18-18 0,0 1 32,0-1-1,-18 1-16</inkml:trace>
  <inkml:trace contextRef="#ctx0" brushRef="#br1" timeOffset="103590.04">5098 11836 0,'17'0'16,"1"-18"-1,0 18-15,-1 0 16,-17-18-16,18 18 16,-1-17-1,-17-1 63,-17 18-78,-1 0 16,1 0-16,17 18 16,-18-18-16,0 0 0,1 0 15,17 17-15,-18-17 16,0 0-16,18 18 16,0 0 15,0-1-31,0 1 31,0 0-15,18-18-16,-18 17 15,18-17-15,-1 18 16,1-18-16,-18 18 16,18-18-16,-1 0 15,-17 17-15,18-17 0,-18 18 0,0-1 16,-18-17-1,18 18-15,-17-18 16,17 18-16,-18-18 0,18 17 16,-18-17-16,18 18 0,-17-18 15,-1 0-15,18 18 0,-18-18 0,1 17 16,-1-17 15</inkml:trace>
  <inkml:trace contextRef="#ctx0" brushRef="#br1" timeOffset="104364.95">4762 12312 0,'-17'0'32,"17"18"-17,-18-18 16,18 17-15,-17-17 0,-1 18-16,0-1 15,1 1 1,-1 0-16,18-1 0,-18 1 0,1-18 16,17 18-16,-18-1 0,0 1 15,1 0-15,-1-1 0,1 1 16,-1 0-16,-17-1 0,17 1 0,0-1 15,1 1-15,-1 0 0,0 17 16,1-17-16,-1-1 0,-17 1 0,17 0 16,1-1-16,-1 1 0,-17-1 15,35 1-15,-36 0 0,19-1 16,-1 1-16,1 0 0,-1-18 16,0 17-16,1 1 0,-1-18 15,0 0-15,18 18 0,-17-18 0,17 17 16,-18-17-1,18 18 1,0 0 15,0-36 32</inkml:trace>
  <inkml:trace contextRef="#ctx0" brushRef="#br1" timeOffset="105498.51">3969 13317 0,'0'-17'0,"17"17"0,-17-18 16,18 18-1,-18-18-15,0 1 16,0-1-16,0 1 16,-18 17-16,18-18 15,0 0-15,-17 1 16,17-1-16,-18 0 15,0 1-15,18-1 16,-17 0-16,-1 1 16,1-1-16,-1 1 15,0 17-15,1-18 16,-1 18-16,0 0 16,18-18-16,-17 18 0,-1 0 15,18-17 1,-18 17-16,1 0 0,-1 0 15,1 0-15,-1 0 16,18 17-16,-18-17 16,1 0-16,-1 0 0,0 0 15,1 18-15,-1-18 16,0 18-16,1-18 0,-1 17 16,0-17-16,18 18 15,-17-18-15,-1 17 16,1 1-16,17 0 0,-18-18 15,18 17-15,-18 1 16,18 0-16,-17-1 0,17 1 16,-18 0-16,18-1 15,0 1-15,-18-1 16,18 1-16,0 0 0,-17-1 16,17 1-16,0 0 15,0-1-15,0 1 0,0 0 16,0-1-16,0 1 15,0-1-15,0 1 0,0 0 0,0-1 16,17 1-16,-17 0 16,18-1-16,-18 1 15,0 0-15,18-18 16,-18 17-16,17-17 0,-17 18 16,18-1-16,-18 1 15,18-18-15,-1 18 16,1-18-16,-1 17 15,1-17-15,0 0 0,-1 18 16,1-18-16,0 0 16,-1 0-16,1 0 0,0 0 0,-1 0 15,1-18-15,0 18 0,-1 0 16,1 0-16,-1-17 0,1 17 0,0 0 16,-1-18-16,1 18 0,0 0 15,17-18-15,-17 18 0,-1-17 16,1 17-16,17-18 0,-17 18 15,-1-17-15,1 17 0,-18-18 16,18 18-16,-1-18 0,-17 1 0,18 17 16,-18-18-16,18 18 0,-18-18 15,17 1-15,-17-1 0,0 0 0,18 18 16,-18-17-16,0-1 0,18 1 16,-18-1-16,17 18 15,-17-18-15,0 1 0,-17-36 31</inkml:trace>
  <inkml:trace contextRef="#ctx0" brushRef="#br1" timeOffset="107154.61">5168 12418 0,'0'17'63,"0"1"-48,0 0 17,-17-18-17,17 17-15,0 1 16,0 0 0,-18-18-16,18 17 0,0 1 15,0 0 1,-18-1-16,18 1 0,0-1 15,0 1-15,0 0 0,0-1 16,0 1-16,-17 0 0,17-1 0,0 1 16,0 0-16,0-1 0,0 1 15,0-1-15,-18 19 0,18-19 16,0 1-16,0 17 0,0-17 16,0 0-16,-18-1 15,18 1-15,0 0 0,0-1 16,0 1-16,0-1 15,0 1 1,-17-18-16,17 18 0,0-1 16,17 1 15,-17 0 16,0-1-32,-17 1 17</inkml:trace>
  <inkml:trace contextRef="#ctx0" brushRef="#br1" timeOffset="108252.87">5362 13529 0,'0'0'0,"18"-18"15,-18 1 1,0-1 0,0 0-16,0 1 15,-18 17-15,18-18 0,0 1 16,-17-1-16,17 0 15,-18 1-15,18-1 0,-18 0 16,18 1-16,-17-1 0,17 0 16,-18 1-16,18-1 15,-18 18-15,1-17 0,17-1 16,-18 18-16,0-18 0,1 18 16,-1-17-1,1 17-15,-1 0 16,0 0-16,1 0 15,-1 0-15,0 17 16,1-17-16,-1 0 16,0 0-16,18 18 0,-17-18 15,-1 0-15,1 0 0,-1 18 16,0-18-16,18 17 0,-17-17 16,-1 18-16,0-18 0,1 0 15,17 17-15,-18 1 0,0-18 16,18 18-16,-17-18 0,17 17 15,-18-17-15,18 18 0,0 0 0,-18-1 16,1 1-16,17 0 16,-18-1-16,18 1 15,0-1-15,-17 1 0,17 0 16,0-1-16,-18 1 16,18 0-16,0-1 0,0 1 0,0 0 15,0-1 1,0 1-16,18-1 15,-18 1 1,17-18-16,-17 18 0,18-1 16,-1-17-16,-17 18 15,18-18-15,0 0 0,-18 18 16,17-18-16,1 17 0,0-17 0,-18 18 16,17-18-16,1 0 0,0 0 15,-1 18-15,1-18 0,0 0 0,-1 0 16,1 0-16,-1 0 15,1 0-15,0 0 0,-1-18 0,1 18 16,0 0-16,-1 0 0,1-18 16,0 18-16,-1 0 0,1-17 15,-1-1-15,1 18 0,0-18 0,-1 18 16,1-17-16,-18-1 0,18 18 16,-1-18-16,1 1 0,-18-1 15,18 18-15,-18-17 0,17-1 16,-17 0-1,0 1-15,18 17 0,-18-18 0,0 0 16,0 1-16,0-1 16,-18 18-16,18-18 0,0 1 15,18-1 1,-36 18-16</inkml:trace>
  <inkml:trace contextRef="#ctx0" brushRef="#br1" timeOffset="109251.48">5539 12259 0,'0'-18'15,"17"18"64,-17 18-79,18 0 15,0-1-15,-1 1 16,1 0-1,-1-1-15,1 1 16,0-1-16,-1 1 0,1 0 0,0 17 16,-1-17-16,19 17 0,-19-17 15,1 17-15,17 0 0,-17 0 0,17-17 16,-35 17-16,35 1 0,-17-1 16,0-17-16,17 17 0,-18-18 15,1 1-15,0 0 0,-1 17 0,1-17 16,0-1-16,-18 1 0,17 0 15,-17-1-15,18-17 0,0 18 16,-1 0-16,1-1 16,0-17-1,-18 18 1,17-18 0,-17 17-1,0 1 16</inkml:trace>
  <inkml:trace contextRef="#ctx0" brushRef="#br1" timeOffset="110269.99">6668 13317 0,'0'-17'15,"0"-1"-15,0 0 32,0 1-32,-18 17 0,18-18 0,-18 1 15,18-1-15,-17 18 16,17-18-16,-18 18 0,0-17 16,18-1-16,-17 18 0,-1-18 0,0 1 15,1 17 1,-1-18-16,0 18 0,18-18 15,-17 18-15,-1 0 0,1-17 0,-1 17 16,0 0-16,1 0 16,17-18-16,-18 18 15,0 0-15,1 0 0,-1 0 16,0 0-16,1 0 16,-1 0-16,18 18 0,-17-18 15,-1 0-15,0 0 0,1 17 16,-1-17-16,0 0 0,1 18 15,17 0-15,-18-18 0,0 17 0,18 1 16,-17-18-16,-1 18 0,18-1 16,-18 1-16,1 0 0,17-1 15,-18 1-15,1 17 0,17-17 16,-18 17-16,18-17 16,0-1-16,0 1 0,0 0 15,0-1-15,0 1 16,0-1-16,0 1 0,0 0 15,0-1-15,18 1 0,-18 0 16,0-1 0,0 1-16,17-18 0,-17 18 0,18-1 15,-1 1 1,1-18-16,-18 17 0,18-17 0,-1 18 16,1-18-16,0 18 15,-1-18-15,1 17 16,0-17-16,-1 0 0,1 0 0,0 0 15,-1 18 1,1-18-16,-1 0 0,1 0 0,0-18 0,-1 18 16,1 0-1,0-17-15,-1 17 0,1-18 0,0 18 16,-1-18-16,1 18 0,-1-17 16,1 17-16,0-18 0,-1 1 15,1 17-15,-18-18 0,18 0 16,-18 1-16,17 17 15,-17-18-15,0 0 0,18 1 16,-18-1-16,0 0 0,18 1 0,-18-1 16,17 1-16,-17-1 0,0 0 15,18 18-15,-18-17 0,0-1 16,0 0 31</inkml:trace>
  <inkml:trace contextRef="#ctx0" brushRef="#br1" timeOffset="111557.07">5715 12030 0,'18'0'78,"-18"17"-78,17-17 16,1 0-16,0 0 15,-1 18-15,1-18 0,-1 0 0,1 18 16,0-18-16,-1 17 0,1-17 15,0 18-15,17-18 0,-17 18 16,-1-1-16,18-17 0,1 18 0,-19-1 16,19-17-16,-19 18 0,1 0 15,17-1-15,1 1 0,-19 0 16,18-1-16,-17-17 0,17 36 0,-17-19 16,0-17-16,-1 18 15,19 17-15,-19-17 0,18-18 16,-17 35-16,0-17 0,17-1 0,-35 1 15,35 0-15,-17-1 0,0 1 16,-1 0-16,1-1 0,0 18 16,17-17-16,-18-18 0,1 18 0,0-1 15,-1 1-15,1 0 0,17-1 16,-17 1-16,0-18 0,-1 18 16,1-1-16,-1 1 0,1-18 0,0 17 15,-1-17-15,1 18 0,0-18 16,-1 18-16,19-18 0,-19 17 15,1-17-15,-1 18 0,1-18 16,0 18-16,-1-18 16,1 17-16,0 1 15,-1-18 1,-17 18 0,18-18-1,-18 17-15,18-17 16,-18 18-16,17-18 15,1 0 1,-18 18-16,17-18 16,1 17 15</inkml:trace>
  <inkml:trace contextRef="#ctx0" brushRef="#br1" timeOffset="112737.98">7902 13300 0,'0'-18'31,"0"0"-15,0 1-16,-17 17 16,17-18-16,-18 1 0,0-1 15,18 0 1,-17 1-16,-1-1 16,0 0-16,1 18 0,-1-17 15,0 17-15,1-18 0,-1 18 16,1-18-16,-1 18 0,0 0 0,1-17 15,-19 17-15,1 0 16,17 0-16,1 0 16,-1 0-16,1 0 0,-1 0 0,-17 0 15,17 0-15,0 0 0,1 0 16,-1 17-16,0-17 16,1 0-16,-1 0 0,0 18 15,1-18-15,-1 0 0,18 18 16,-17-18-16,-1 0 0,0 17 15,1-17-15,-1 18 16,18 0 0,-18-18-16,18 17 0,-17-17 15,17 18-15,-18-18 0,18 18 0,-18-1 16,18 1-16,0-1 16,0 1-16,-17 0 0,17-1 15,0 1-15,0 0 16,0-1-16,-18-17 0,18 18 0,0 0 15,0-1-15,0 1 0,0-1 16,-17-17-16,17 18 0,0 0 16,0-1-16,0 1 0,0 0 15,0-1-15,0 1 16,17-18-16,-17 18 0,18-18 16,-18 17-16,0 1 15,17-1-15,-17 1 16,18-18-16,0 18 15,-1-1 1,1-17-16,-18 18 16,18-18-1,-1 18-15,1-18 16,0 17 0,-1-17-16,1 0 15,-1 0-15,1 0 0,0 0 16,-1 0-16,1 0 15,0 0-15,-18-17 0,17 17 0,1 0 16,0-18-16,-1 18 0,1 0 16,0 0-16,-1-18 0,1 18 15,-1 0-15,1 0 0,-18-17 0,18 17 16,-1-18-16,1 0 16,0 18-16,-1-17 0,1-1 0,0 1 15,-1 17-15,1-18 0,-1 0 16,1 1-16,0 17 0,-1-18 15,1 0-15,0 18 0,-1-17 0,1-1 16,0 0 0,-1 18-16,-17-17 0,0-1 31,-17 18-15,17-17-16,-18 17 15,0-18 1</inkml:trace>
  <inkml:trace contextRef="#ctx0" brushRef="#br1" timeOffset="114368.88">3704 13300 0,'-17'-18'78,"17"0"-47,-18 18-31,18-17 16,-18 17-1,18-18-15,0 1 16,-17 17 0,17-18-1,-18 18 1,18 18-16,-18-18 15,1 0 1,17 17-16,-18-17 16,18 18-1,-18-18-15,1 17 16,-1 1 0,18 0-16,0-1 15,0 1 1,0 0-16,18-1 15,-18 1 1,17-18 0,1 18-16,0-18 15,-18 17-15,17-17 16,1 0-16,0-17 16,-1 17-1,1-18-15,0 0 16,-1 18-16,-17-17 15,18 17-15,-18-18 0,17 18 16,-17-18-16,18 18 0,-18-17 0,18-1 16,-18 0-1,17 18 1,-34 0 15,17 18-15,0 0-1,0-1-15,-18-17 16,18 18-16,18-18 0,-18 18 16,0-1-16,0 1 15,0 0 1,17-18-16,-17 17 16,18-17-1,17 0 16</inkml:trace>
  <inkml:trace contextRef="#ctx0" brushRef="#br1" timeOffset="115546.27">5133 13353 0,'-18'0'0,"1"0"31,-1 0-15,0 0 0,18 17-16,-17-17 15,-1 0 1,18 18-16,-18-18 0,18 18 16,-17-18-16,-1 17 15,1-17 1,17 18-16,-18-18 15,18 17-15,18-17 32,-1 0-17,1 0-15,-1 18 16,1-18 0,0 0-16,-1 18 15,1-18 1,-18 17-16,18-17 15,-18 18-15,17-18 16,1 18 0,-18-1-1,0 1 1,-18-18-16,18 18 16,-17-18-1,-1 17-15,0-17 16,18 18-1,-17-18-15,-1 0 16,0 17-16,1-17 16,-1 0-16,-17 0 15</inkml:trace>
  <inkml:trace contextRef="#ctx0" brushRef="#br1" timeOffset="116598.23">6368 13247 0,'-18'0'31,"0"0"-15,1 0-1,17 17 1,-18-17-16,18 18 0,-18-18 16,1 0-16,17 18 15,-18-18-15,18 17 16,-17 1 0,17 0-1,17-1 1,-17 1-1,18-18-15,-1 0 16,-17 18-16,18-18 16,0 0-1,-1 17-15,1-17 16,-18 18 0,18-18-16,-1 17 15,-17 1 16,-17-18-31,-1 18 16,0-1 15,18 1-31,-17-18 16,-1 0-16,0 18 0,1-18 16,-54 17-1</inkml:trace>
  <inkml:trace contextRef="#ctx0" brushRef="#br1" timeOffset="117730.76">7355 13194 0,'0'18'78,"0"-1"-78,0 1 16,0-1-1,0 1-15,0 0 0,0-1 16,0 1-16,0 0 16,0-1-16,0 1 15,0 0-15,0-1 16,0 1-1,-17-18-15,17 17 0,17-17 63,1-17-47,0 17-16,-18-18 15,17 18-15,1 0 0,-18-17 16,18 17-16,-1 0 0,1 0 15,0-18-15,-1 18 16,1 0-16,-1 0 16,1 0-16,0 0 15,-1 0-15,1 18 16,0-18 0,-18 17-1,0 1 1,-18-1-1,0 1-15,1 0 16,-1-1 0,0-17-1,1 18-15,-1-18 0,1 0 16,-1 0-16,0 0 16,1 0-16,-1 0 0,-17-35 31</inkml:trace>
  <inkml:trace contextRef="#ctx0" brushRef="#br1" timeOffset="119457.72">4833 13741 0,'-18'17'32,"1"-17"30,17 18-46,-18-18-1,18 18 1,-18-18 0,18 17-16,-17 1 15,-1 0-15,18-1 16,-17-17-16,17 18 0,-18-1 15,0 1 1,1 0-16,-1-1 16,18 1-16,0 0 15,-18-1-15,18 1 16,-17-18-16,17 18 16,0-1-16,-18-17 15,18 18-15,-18-18 16,18 17-16,-17 1 15,17 0 1,-18-18 0,18 17-16,-17 1 15,17 0-15,-18-1 16,18 1 0,-18-18-16,18 18 15,-17-18-15,17 17 0,-18 1 16,0 0-1,18-1-15,0 1 16,-17-18-16,17 17 16,-18 1-16,18 0 15,-18-18-15,18 17 16,0 1-16,-17-18 16,17 18-16,-18-1 15,18 1-15,-17-18 16,17 18-16,-18-18 0,18 17 0,-18-17 15,18 18-15,-17-1 0,-1 1 16,0 0 0,1-1-16,17 1 0,-18 0 15,18-1 1,-18-17-16,18 18 16,-17-18-16,17 18 15,-18-18 1,18 17-16,18-17 78,-18-17-62</inkml:trace>
  <inkml:trace contextRef="#ctx0" brushRef="#br1" timeOffset="121170.29">4833 13811 0,'18'0'47,"-18"18"-47,0 0 47,0-1-31,0 1-1,0-1-15,17-17 16,-17 18-16,0 0 16,0-1-16,18 1 15,-18 0-15,0-1 0,0 1 16,18 0-16,-18-1 0,0 1 15,0-1-15,0 1 16,17 0-16,-17-1 0,0 1 16,0 0-16,18-1 15,-18 1-15,0 0 16,0-1-16,0 1 16,18 0-16,-18-1 0,0 1 15,17-18-15,-17 17 16,0 1-16,18 0 0,-18-1 15,0 1-15,0 0 16,17-1-16,-17 1 0,0 0 16,0-1-16,18 1 15,-18-1-15,0 1 16,0 0-16,18-18 0,-18 17 16,0 1-1,17 0-15,-17-1 16,0 1-1,18-18 1,-18 18 0,18-36-1</inkml:trace>
  <inkml:trace contextRef="#ctx0" brushRef="#br1" timeOffset="121950.34">5045 13776 0,'17'0'46,"-17"18"-14,18-1-32,0 1 15,-18 0-15,17-1 16,-17 1-16,18-18 0,-18 17 16,18 1-16,-18 0 0,17-1 15,1 1-15,-18 0 0,17-1 0,1 1 16,-18 0-16,18-1 15,-18 1-15,17-1 0,1 1 16,-18 0-16,0-1 0,18 1 0,-18 0 16,17-1-16,-17 1 0,18 0 15,-18-1-15,18 1 0,-18 0 0,17-1 16,-17 1-16,18 17 0,-18-17 16,18-1-16,-18 1 0,17 0 15,1-1-15,-18 1 0,0 0 16,17-1-16,-17 1 0,18-1 15,-18 1-15,18 0 0,-18-1 16,17 1-16,1 0 16,0-18-1,-18 17-15,0-34 32</inkml:trace>
  <inkml:trace contextRef="#ctx0" brushRef="#br1" timeOffset="122669.5">5274 13705 0,'0'-17'15,"18"34"1,-18 1 0,17-18-16,1 18 15,-18-1-15,18 1 16,-1 0-16,-17-1 0,18 1 16,0 0-16,-18-1 0,17 1 15,-17-1-15,18 1 0,-1 0 0,-17 17 16,18-17-16,0-1 0,-18 19 15,17-19-15,1 18 0,-18-17 16,18 0-16,-1 17 0,1-17 16,0-1-16,-18 19 0,17-19 15,1 1-15,-1 17 0,1-17 0,-18-1 16,18 1-16,-1 0 0,-17 17 16,18-17-16,0-1 0,-18 1 0,17 0 15,1-1-15,0 1 0,-1-1 16,1 1-16,-18 0 0,17-18 15,1 35-15,0-35 0,-1 18 0,-17-1 16,18 1-16,0 0 16,-1-1-1</inkml:trace>
  <inkml:trace contextRef="#ctx0" brushRef="#br1" timeOffset="124173.71">4286 14887 0,'0'-17'16,"18"17"0,-36 0-1,18-18 1,0 0-1,0 1 1,-17 17-16,17-18 0,0 0 16,-18 18-16,18-17 15,-18-1-15,1 0 16,17 1-16,-18 17 0,0 0 16,18-18-16,-17 18 0,-1-17 15,1 17-15,-1 0 16,18-18-16,-18 18 0,1 0 15,-1 0 1,0 0-16,1 0 0,-1 0 0,0 0 16,1 0-16,-1 0 15,0 0-15,1 0 16,-1 0-16,1 0 0,-1 0 16,18 18-16,-18-18 0,1 0 15,-1 0-15,0 0 16,1 17-16,-1-17 15,18 18-15,-18-18 16,1 0-16,17 17 0,-18-17 16,1 18-16,-1-18 15,18 18-15,-18-18 16,18 17-16,-17 1 16,-1-18-16,18 18 15,0-1-15,-18-17 0,18 18 16,-17 0-16,17-1 15,0 1-15,0-1 16,-18-17-16,18 18 0,0 0 16,0-1-16,0 1 0,0 0 15,0-1-15,18 1 16,-18 0-16,0-1 0,0 1 16,0 0-16,0-1 15,17 1-15,1-1 16,-18 1-16,18 0 15,-18-1-15,17-17 0,-17 18 16,18 0-16,0-18 0,-18 17 16,17-17-16,-17 18 0,18-18 15,-1 18-15,1-18 16,0 0-16,-18 17 0,17-17 0,1 0 16,0 0-16,-18 18 15,17-18-15,1 0 0,0 0 16,-1 0-16,1 0 0,-1 0 15,1-18-15,17 18 16,-17 0-16,0 0 0,-1-17 16,1 17-16,0 0 0,-1-18 15,1 18-15,0-18 0,17 18 16,-18 0-16,-17-17 0,18 17 0,0-18 16,-1 0-16,1 18 15,-18-17-15,18-1 0,-1 0 16,-17 1-16,18-1 0,-18 1 15,18-1-15,-18 0 0,0 1 16,0-1-16,-18 0 16,0-17-1</inkml:trace>
  <inkml:trace contextRef="#ctx0" brushRef="#br1" timeOffset="125002.03">3986 14993 0,'0'-18'16,"0"1"0,0-1-1,-17 18-15,17-18 16,-18 1-16,18-1 31,-18 18-31,18-17 16,-17 17-1,-1 0 1,18 17-16,-17-17 16,-1 18-1,0-1 1,1 1-16,17 0 15,-18-1-15,0 1 16,18 0 0,0-1-16,0 1 15,18 0 1,0-1 0,-1-17-1,1 0-15,0 0 16,-1 0-16,1-17 15,-1 17-15,1 0 0,-18-18 16,18 18-16,-1-18 0,1 18 16,-18-17-16,18 17 0,-18-18 0,17 0 15,1 1 1,-18-1-16,0 0 16,0 36 46,0 0-62,18-18 16,-18 17-16,0 1 15,0 0 1,0-1-16,0 1 16,0 0-1,17-18-15,-17 17 0,36-17 31</inkml:trace>
  <inkml:trace contextRef="#ctx0" brushRef="#br1" timeOffset="126221.86">5098 14975 0,'0'-17'0,"0"-1"15,0 0-15,0 1 16,0-1-1,0 1-15,-18 17 0,18-18 16,-18 0 0,18 1-16,0-1 15,-17 18-15,17-18 16,-18 1-16,18-1 16,-18 0-16,18 1 15,-17 17-15,-1-18 16,18 1-16,-17 17 0,-1 0 15,0 0-15,1 0 16,-1 0-16,0 0 16,1 0-16,-1 17 15,0-17-15,1 0 16,17 18-16,-18-18 0,0 0 0,1 17 16,-1-17-1,1 0-15,17 18 0,-18-18 16,18 18-16,-18-1 15,1 1-15,-1 0 16,18-1-16,0 1 0,-18 0 16,18-1-16,-17 1 15,17-1-15,0 1 16,0 0-16,0-1 0,0 1 16,0 0-16,0-1 15,0 1-15,0 0 16,0-1-16,0 1 15,0 0-15,0-1 16,17 1-16,-17-1 16,0 1-16,18-18 0,-18 18 15,0-1-15,18-17 0,-18 18 16,0 0-16,17-18 0,-17 17 16,18-17-16,-18 18 15,18-18-15,-18 18 0,17-18 0,1 0 16,-18 17-16,17-17 15,1 0-15,0 0 16,-1 0-16,1 0 16,0-17-1,-1 17-15,1-18 16,0 18-16,-1-18 16,1 18-16,0-17 15,-1 17-15,-17-18 16,18 18-16,-18-18 0,17 18 15,-17-17-15,18-1 0,-18 0 16,18 18-16,-18-17 16,0-1-16,17 18 0,-17-17 0,0-1 15,0 0-15,0 1 16,0-1-16,0 0 0,0 1 16,-17-19-1</inkml:trace>
  <inkml:trace contextRef="#ctx0" brushRef="#br1" timeOffset="126746.26">4833 14905 0,'0'-18'16,"-18"18"-16,1 0 31,-1 0 0,18 18-15,-18-18 0,18 17-16,18-17 31,-18 18-31,0 0 16,18-18-16,-18 17 15,17-17-15,1 0 16,-18 18-1,18-18-15,-18 18 0,17-18 32,-17 17-32,0 1 15,-17-18 1,17 18 0,-18-18-1,18 17 1,-53 1-1</inkml:trace>
  <inkml:trace contextRef="#ctx0" brushRef="#br1" timeOffset="127918.24">5768 14905 0,'0'0'0,"0"-18"31,-18 1-15,18-1-1,-17 18 1,17-18-16,-18 18 16,18-17-16,-18-1 15,1 0 1,-1 18-16,18-17 16,-18 17-16,1 0 15,-1-18-15,-17 18 16,17-18-16,1 18 15,-1 0 1,0 0-16,18 18 16,-17-18-16,-1 0 15,18 18 1,-18-18-16,18 17 0,-17 1 16,-1 0-1,18-1-15,-17 1 16,17 0-16,-18-18 15,18 17-15,0 1 0,-18-1 16,18 1-16,0 0 16,0-1-16,0 1 15,0 0-15,0-1 16,18-17-16,-18 18 0,0 0 16,18-1-16,-18 1 15,17 0-15,-17-1 0,18 1 0,-1-1 16,-17 1-16,18-18 15,-18 18-15,18-18 0,-18 17 0,17 1 16,1-18-16,-18 18 16,18-18-16,-1 0 0,1 0 15,0 0-15,-1 0 16,1 0-16,-18-18 0,17 18 16,1-18-16,0 18 0,-1-17 15,1-1-15,0 0 16,-18 1-16,17 17 15,-17-18-15,18 18 0,-18-17 16,0-1-16,0 0 16,0-17-1</inkml:trace>
  <inkml:trace contextRef="#ctx0" brushRef="#br1" timeOffset="128462.11">5662 14922 0,'0'-17'31,"-18"17"-15,1 0 15,-1 0-31,18 17 16,-17-17-16,-1 0 15,18 18-15,-18-18 16,18 18-16,-17-18 15,34 17 1,1-17 0,-18 18-16,18-18 15,-1 0-15,-17 18 16,18-18-16,-1 0 0,1 0 16,0 0-16,-1 17 15,1-17 16,-18 18-31,-18-18 16,18 18-16,-17-1 16,-1-17-1,0 18-15,1-18 16,-1-18 0</inkml:trace>
  <inkml:trace contextRef="#ctx0" brushRef="#br1" timeOffset="129405.78">6332 14887 0,'0'-17'16,"0"-1"-1,0 0 17,-17 1-17,-1-1 1,0 18-1,18-18-15,-17 18 16,-1-17-16,1 17 16,-1 0-16,0-18 0,1 18 15,-1 0-15,0 0 0,1 0 16,-1 0-16,18-18 16,-18 18-16,1 0 0,-1 18 15,0-18-15,1 0 16,17 18-16,-18-18 0,1 17 15,-1-17 1,18 18 0,-18-18-16,1 0 0,17 18 15,-18-1-15,18 1 16,-18 0 0,1-1-1,17 1-15,-18-1 16,18 1-16,0 0 0,-18-18 15,18 17-15,0 1 0,-17 0 16,17-1-16,0 1 16,0 0-16,17-1 15,-17 1-15,18-18 16,-18 18-16,18-1 16,-1 1-16,1-1 15,-18 1-15,18-18 0,-1 18 16,1-18-16,0 17 15,-1-17-15,1 0 0,-1 0 0,1 18 16,0-18-16,-1 0 0,1-18 16,0 18-16,-1 0 15,1 0-15,0 0 0,-1-17 0,1 17 16,0 0-16,-1-18 16,1 18-16,-1 0 15,-17-18-15,18 18 16,-18-17-16,18 17 0,-18-18 15,17 18-15,-17-17 0,0-1 16,0-35 0</inkml:trace>
  <inkml:trace contextRef="#ctx0" brushRef="#br1" timeOffset="130061.55">6050 14887 0,'0'18'32,"0"-1"-17,0 1 1,0 0-16,0-1 16,0 1-16,0 0 15,0-1-15,0 1 16,-18-18-16,18 18 15,0-1-15,0-34 47,18 17-31,-18-18-16,18 18 16,-18-18-16,17 1 15,1 17-15,0 0 16,-18-18-16,17 18 0,1-18 15,0 18-15,-1 0 16,1 0-16,0 0 0,-1 18 16,1-18 15,-18 18-31,0-1 16,-18-17-16,18 18 15,-17-18-15,17 18 0,-18-18 16,18 17-16,-18-17 15,1 18-15,-1-18 16,0 0-16,1 0 16,-1 0-1,0 0-15,-17 0 16</inkml:trace>
  <inkml:trace contextRef="#ctx0" brushRef="#br1" timeOffset="133557.34">4762 15311 0,'-17'0'234,"17"17"-218,-18-17-1,18 18 1,0-1 0,0 1-16,0 0 15,0-1-15,0 1 16,0 0-16,0-1 0,0 1 15,0 0-15,0-1 0,0 1 16,0 0-16,0-1 0,0 1 16,0-1-16,-17-17 15,17 18-15,17-18 0,-17 18 16,0-1-16,-17-17 16,17 18-1,0 0 110,0-1-109,0 1 15,0 0-31,-18-18 16,18 17-16,18-17 15,-18 18-15,0-1 32</inkml:trace>
  <inkml:trace contextRef="#ctx0" brushRef="#br1" timeOffset="134317.41">5009 16104 0,'0'0'0,"0"-17"47,0-1-32,0 0-15,-17 18 16,17-17-16,-18-1 0,18 0 0,-17 1 16,17-1-16,-18 1 15,0-1-15,1 0 0,-1 1 16,0 17-16,1-18 0,-1 0 16,0 18-1,1-17-15,-1 17 0,0 0 16,1 0-16,-1 0 0,1 0 15,-1 17-15,0-17 0,1 0 16,-1 0-16,18 18 0,-18-18 0,1 0 16,17 18-16,-18-18 15,0 17-15,1-17 16,17 18-16,-18-18 0,18 18 16,-17-1-16,17 1 15,-18-18-15,18 17 0,0 1 16,-18 0-16,18-1 0,-17 1 15,17 0-15,0-1 0,0 1 16,0 0-16,17 34 0,-17-34 16,0 0-16,0 17 0,18-17 15,-18-1-15,18 1 16,-18 0-16,17-1 0,-17 1 0,0 0 16,18-18-16,-1 17 0,1-17 15,0 0-15,-1 0 16,1 0-16,0-17 0,-1 17 15,1-18-15,0 0 0,-1 1 16,1 17-16,-1-18 0,1 0 16,0 1-16,-1 17 0,1-18 15,0 0 1</inkml:trace>
  <inkml:trace contextRef="#ctx0" brushRef="#br1" timeOffset="134741.29">4586 16104 0,'0'0'0,"0"-17"0,18-1 16,-18 0 0,0 1-16,17 17 15,-17-18 17,18 36-32,0-1 15,-1 1 1,-17 0-1,18-18-15,-18 17 0,18 1 16,-18 0-16,0-1 16,17 1-16,-17-1 15,18 1-15,-1-18 0,-17 18 16</inkml:trace>
  <inkml:trace contextRef="#ctx0" brushRef="#br1" timeOffset="134961.69">4692 16175 0,'-18'0'16,"18"17"-16,-17 1 16,17 0-1,-18-1 1,18 1 0</inkml:trace>
  <inkml:trace contextRef="#ctx0" brushRef="#br1" timeOffset="135765.97">5574 15293 0,'18'18'31,"-18"-1"-15,-18 1-1,18-1-15,0 1 16,0 0-16,0 17 0,0-17 15,-18-18-15,18 35 0,0-17 16,0-1-16,0 19 16,0-19-16,0 1 0,0-1 0,-17 1 15,17 0-15,0-1 0,0 1 16,0 0-16,-18-1 0,18 1 16,0 0-1,0-1 1,-18-17-16,36 18 0,-18 35 31</inkml:trace>
  <inkml:trace contextRef="#ctx0" brushRef="#br1" timeOffset="136565.65">5821 16210 0,'0'-18'31,"17"18"-31,1-17 16,-18-1-16,0 1 15,0-1 1,-18 0-16,18 1 0,-17-1 16,17 0-16,0 1 0,-18-1 15,18 0-15,-17 1 0,17-1 16,-18 18-16,18-35 0,-18 35 0,18-18 15,-17 1-15,-1-1 0,0 0 16,18 1-16,-17 17 0,-1 0 16,0-18-16,1 0 15,-1 18-15,1 0 0,-1 0 16,0 0-16,1 0 16,17 18-16,-18-18 0,0 0 15,1 18-15,-1-18 0,0 0 16,1 17-16,-1-17 0,1 18 15,-1 0-15,0-18 0,18 17 16,-17 1-16,-1 0 16,0-18-16,18 17 0,-17 1 15,17-1-15,-18 1 0,18 0 16,0-1-16,0 1 0,0 0 16,0-1-16,0 1 0,0 0 0,0-1 15,0 1-15,0-1 0,18 1 16,-18 0-16,0-1 0,17 1 15,-17 0-15,18-1 0,0 1 16,-18 0-16,17-1 16,1-17-16,-18 18 0,18 0 0,-1-1 15,1-17-15,-1 0 16,1 0-16,0 0 16,-1 0-16,1-17 0,0 17 15,-1 0-15,1-18 0,17 18 16,-17-18-16,-1 18 0,1-17 0,0 17 15,-1 0-15,1-18 16,0 18-16,-1 0 16,-17-18-16,18 18 0,-18-17 0,18 17 15,-1-53 1</inkml:trace>
  <inkml:trace contextRef="#ctx0" brushRef="#br1" timeOffset="137060.6">5468 15981 0,'18'-18'31,"-1"18"-15,1 0-1,-18 18 1,18-18-16,-1 17 16,-17 1-1,18 0 1,-18-1-16,0 1 16,18 0-16,-18-1 0,0 1 15,17-18-15,-17 18 0,0-1 16,0 1-16,18-18 15,-18 17 1,0 1 31</inkml:trace>
  <inkml:trace contextRef="#ctx0" brushRef="#br1" timeOffset="137305.15">5574 16087 0,'-18'0'0,"18"17"16,-17-17-1,-1 18 1,18 0-16,-18-18 15,18 17-15,-17-17 0,17 18 16,-18-1 0,18 1-1</inkml:trace>
  <inkml:trace contextRef="#ctx0" brushRef="#br1" timeOffset="140542.21">6456 13670 0,'0'18'203,"0"-1"-187,0 1-16,0 0 16,17-18-16,-17 17 15,0 1-15,0 0 0,18-1 16,-18 1-16,0 0 0,18 17 16,-1-18-1,-17 1-15,0 0 0,18-1 16,-18 1-16,0 0 15,0-1-15,0 1 0,0 0 16,18-1-16,-18 1 16,0-1-1,17-17-15,-17 18 16,0 0-16,0-1 16,0 1-1,0 0 1,0-1-16,18-17 31,-18 18-31,18 0 31</inkml:trace>
  <inkml:trace contextRef="#ctx0" brushRef="#br1" timeOffset="141469.71">7126 14482 0,'18'-18'15,"-18"0"1,0 1 0,0-1-16,0 0 15,-18 1-15,18-1 16,-18 18-16,18-18 15,-17 1-15,17-1 0,-18 18 16,18-17-16,-17-1 0,-1 0 16,0 18-16,1-17 15,-1 17-15,18-18 0,-18 18 0,18-18 16,-17 18-16,-1 0 0,0 0 16,1-17-16,-1 17 0,1 0 15,-1 0-15,0 0 0,1 0 16,-1 0-16,0 0 15,1 0-15,-1 0 16,0 17-16,-17-17 0,18 18 16,-1 0-16,0-18 15,1 17-15,-1-17 0,0 18 16,18 0-16,-17-18 0,17 17 16,-18 1-16,18-1 15,0 1-15,-18 0 0,18 17 16,0-17-16,18-1 15,-18 1-15,0 0 0,0-1 16,0 18-16,18-17 0,-18 0 0,17-1 16,-17 1-16,0 0 0,18-1 15,-18 1-15,18 0 0,-1-18 16,-17 17-16,18 1 0,0-18 0,-1 0 16,-17 17-16,18-17 0,-1 0 15,1 0-15,0 0 0,-1 0 16,1 0-16,0-17 0,17 17 15,-17 0-15,-1 0 0,1-18 16,17 1-16,-17 17 0,-1-18 0,1 18 16,0-18-16,-1 18 0,19-17 15,-36-1-15,17 18 0,1-18 16,-1 1-16,1-1 0,0 18 16,-18-53-1</inkml:trace>
  <inkml:trace contextRef="#ctx0" brushRef="#br1" timeOffset="142245.13">6967 14411 0,'-17'-18'15,"17"1"1,-18 17-1,18-18-15,-18 18 16,18-18-16,-17 18 16,-1-17-16,1 17 15,-1 0 1,0 0-16,1 0 16,-1 0-16,0 17 15,1-17-15,17 18 16,-18-18-16,18 18 15,-18-18-15,1 17 0,17 1 0,-18-18 16,18 18-16,-17-18 0,17 17 16,0 1-16,0 0 15,0-1-15,17-17 16,-17 18-16,18-18 0,-18 17 16,17-17-16,1 0 15,0 0-15,-1 0 16,1 0-16,-18-17 0,18 17 15,-1-18-15,1 18 16,0-17-16,-1-1 16,1 18-16,-18-18 0,17 1 15,-17-1-15,18 18 16,-18-18-16,18 18 47,-18 18-16,17-18-31,-17 18 0,0-1 16,0 1-1,0 0-15,0-1 16,18-17 0,0 18-1,-1-18-15,1 0 0,17 0 31</inkml:trace>
  <inkml:trace contextRef="#ctx0" brushRef="#br1" timeOffset="145409.53">3810 17357 0,'-18'0'125,"18"-18"-125,0 0 16,0 1 0,-17-1-1,17 0 1,-18 18-16,18-17 0,-18-1 15,1 18 1,17-17 0,-18 17-16,1 0 15,17 17 1,-18-17 0,18 18-16,-18-18 0,18 17 15,0 1-15,-17-18 0,17 18 16,-18-1-16,18 1 0,-18 0 15,18-1-15,0 1 0,-17-18 16,17 18-16,0-1 16,0 1-16,0-1 0,0 1 15,0 0-15,0-1 0,0 1 16,17 0-16,-17-1 16,18-17-16,-18 18 0,18-18 15,-1 0 1,1 0-1,0-18 1,-1 1-16,-17-1 0,18 0 16,-1 18-16,-17-17 0,18-1 15,-18 0-15,18 1 0,-18-1 16,17 1-16,-17-1 16,0 0-16,18 1 0,-18-1 15,0 36 48,0-1-48,0 1-15,18 0 16,-18-1-16,0 1 16,17-1-1,-17 1-15,18-18 0,-18 18 16,18-1-16,-1-17 31,18 0-15</inkml:trace>
  <inkml:trace contextRef="#ctx0" brushRef="#br1" timeOffset="146233.94">4339 17410 0,'18'0'16,"-36"0"-1,36 0-15,-36-18 0,18 0 16,0 1 0,0-1-1,-17 18-15,17-18 16,-18 1-16,0-1 16,1 18-1,17-18-15,-18 18 16,0 0-16,1 0 15,17 18 1,-18-18-16,0 18 16,1-18-16,17 17 15,-18 1-15,1 0 16,17-1-16,-18 1 16,18 0-16,-18-1 15,18 1-15,0-1 16,18 1-16,-18 0 15,18-1 1,-18 1-16,17-18 0,1 0 16,-1 0-1,1 0-15,-18-18 0,18 18 16,-18-17-16,17-1 0,1 18 16,0-18-16,-1 18 0,-17-17 0,18-1 15,0 18-15,-18-17 0,17-1 16,1 0-1,-18 1-15,-18 34 79,18 1-79,0 0 15,0-1 1,-17-17-16,17 18 0,0-1 0,0 1 15,17-18 1,-17 18-16,0-1 16,18-17-1,-1 0 48</inkml:trace>
  <inkml:trace contextRef="#ctx0" brushRef="#br1" timeOffset="148269.29">4604 16986 0,'0'0'0,"0"18"125,0 0-125,0-1 16,0 1-16,17 17 15,-17-17-15,0-1 16,0 19-16,0-19 0,0 1 15,18 0-15,-18-1 0,0 1 0,0-1 16,0 1-16,0 0 16,0-1-16,0 1 15,0 0-15,0-1 16,0 1-16,-18 0 16,36-18 46,-18-18-46,0 0-1,18 1 1,-1 17-16,-17-18 16,18 18-16,-18-18 15,18 18-15,-1-17 0,1 17 16,-1 0-16,1-18 15,0 18-15,-1 0 16,1 0 0,0 18-16,-1-18 15,-17 17-15,18-17 16,-18 18 0,0 0-16,0-1 15,0 1 1,-18-18-1,18 18-15,-17-18 0,17 17 16,-18-17-16,0 18 16,1-1-16,-1-17 15,18 18-15,-18-18 0,1 18 16,-1-1-16,1-17 16,17 18-1,-18-18-15,18-18 16,-18 18-16,18-17 15,-17-19 1</inkml:trace>
  <inkml:trace contextRef="#ctx0" brushRef="#br1" timeOffset="149369.34">5274 17392 0,'0'-18'16,"0"1"15,0-1-15,0 0-1,-18 1-15,18-1 16,0 0-1,-17 1-15,-1-1 16,18 1 0,-18 17-16,1 0 31,-1 17-15,1-17-1,17 18-15,-18-1 16,18 1-1,-18 0-15,18-1 0,-17 1 16,17 0-16,-18-1 16,18 1-16,0 0 15,0-1-15,0 1 0,0-1 16,0 1-16,18-18 0,-18 18 16,0-1-16,17-17 15,1 18 1,0-18-1,-1-18-15,1 18 0,-1 0 16,1-17-16,-18-1 16,18 18-16,-18-18 0,17 18 15,-17-17-15,18-1 0,-18 1 16,0-1 0,18 0-16,-18 1 15,0-1-15,0 0 0,0 1 16,17 17-1,-34 0 48,17 17-63,0 1 0,0 0 16,0-1-1,0 1-15,-18 0 16,18-1-16,0 1 15,18-18-15,-18 17 16,0 1 0,17-18-1,1 0 32,0 0-16</inkml:trace>
  <inkml:trace contextRef="#ctx0" brushRef="#br1" timeOffset="150468.41">5609 16898 0,'18'18'0,"-18"-1"16,0 1-16,0 0 16,0-1-16,0 1 0,0 17 15,0-17-15,-18-1 0,18 19 0,0-19 16,0 19-16,0-19 0,-17 19 16,17-19-16,0 1 0,0 17 15,0-17-15,-18-18 0,18 17 16,0 1-16,0 0 15,0-1-15,0-34 79,18 17-79,-18-18 15,17 18-15,-17-18 16,18 1-16,-1 17 0,-17-18 15,18 18-15,0 0 0,-1-18 16,-17 1-16,18 17 0,0 0 16,-1 0-16,1-18 15,0 18-15,-18 18 16,17-18-16,1 0 16,-1 0-16,-17 17 15,18-17-15,-18 18 16,18-18-16,-18 18 15,0-1-15,0 1 16,0 0-16,0-1 16,-18-17-16,18 18 15,-18 0-15,18-1 16,-17-17-16,17 18 0,-18-18 16,18 17-16,-17-17 0,17 18 15,-18-18-15,0 0 16,18 18-16,-17-18 0,-1 0 0,18 17 15,-18-17-15,1 0 16,-1 0-16,0 0 0,1-17 16,-1 17-16,1-18 15,-1 18-15,18-18 0,-18 18 0,18-17 16,-17-1-16,17 1 16,-18-19-1</inkml:trace>
  <inkml:trace contextRef="#ctx0" brushRef="#br1" timeOffset="153593.37">6368 17657 0,'0'-18'47,"0"36"-31,-18-18-16,0 0 15,1 0 1,-1 17-16,0-17 0,1 0 15,-1 0-15,1 18 16,-1-18-16,-17 0 0,17 0 16,0 0-16,1 17 0,-19-17 15,1 0-15,0 0 0,0 0 16,17 18-16,-17-18 0,-1 0 0,1 0 16,0 0-16,0 18 0,-1-18 15,1 17-15,17-17 0,-17 0 16,0 18-16,0-18 0,17 0 15,-17 0-15,-1 18 0,19-18 0,-1 0 16,-17 0-16,17 17 0,1-17 16,-19 0-16,19 18 0,-1-18 15,-17 0-15,17 0 0,0 18 16,-17-18-16,17 17 16,-17-17-16,0 18 15,0-18-15,-1 17 0,1-17 16,-18 0-16,18 0 15,17 0-15,-17 0 16,0 0-16,-1 18 16,19-18-16,-19 0 0,1 0 15,18 0-15,-19 18 16,1-18-16,17 0 16,1 0-16,-1 0 15,-17 0-15,17 0 16,1 17-16,-1-17 0,0 0 15,1 0-15,-19 0 16,19 0-16,-1 0 16,0 0-16,-17 18 15,0-36-15,17 18 0,-17 0 16,0 0-16,17 0 16,-35 18-16,18-18 15,0 0-15,-18 0 16,17 0-16,1 0 0,-18 0 15,0 18-15,18-18 16,0 0-16,17 17 16,-17-17-16,0 0 15,17 0-15,0 0 16,-17 0-16,17 0 0,1 0 16,-1 0-1,0 0 1,1 0-1,-1 0-15,0 0 16,1 0-16,-1 0 16,1-17-1,-1 17 1,18-18 0,0 0-16,-18 18 0,18-17 15,-17-1 1,17 0-1,0 1-15,-18-1 0,18 1 16,0-1-16,0 0 0,-18 1 16,18-19-16,0 19 0,0-1 0,0 0 15,0 1-15,0-1 0,0 1 16,-17-19-16,17 19 0,0-1 16,0 0-16,0-17 0,-18 17 15,18 1-15,0-1 0,0-17 16,-18 17-16,18 1 0,0-1 15,-17 0-15,17 1 0,0-1 16,0 0-16,-18 1 0,18-1 16,0 0-16,0 1 0,0-1 0,-17 1 15,17-1-15,0 0 16,0 1-16,0-1 16,0 0-1,0 1-15,17-1 31,1 0-15,-1 18-16,-17-17 16,18 17-16,0 0 15,-18-18-15,17 18 16,1 0-16,0 0 16,-1 0-16,1 0 15,0-17-15,-1 17 0,1 0 16,-1 0-16,1 0 0,0 0 15,-1 0-15,19 0 0,-36-18 0,35 18 16,-17 0-16,17 0 0,-17-18 16,17 18-16,0 0 0,-17 0 15,17 0-15,0-17 16,1 17-16,-1 0 0,0-18 0,0 18 16,-17 0-16,17 0 0,1 0 15,-1 0-15,0-18 0,0 18 16,1 0-16,-19 0 0,19 0 0,-1 0 15,0 0-15,-17 0 0,17 0 16,-17 0-16,-1 0 0,1 0 16,0 0-16,17 0 0,-17 0 15,-1 0-15,1 0 0,17 0 0,-17-17 16,17 17-16,-17 0 0,-1 0 16,19 0-16,-1 0 0,0 0 15,0-18-15,1 18 16,-1 0-16,0-18 0,1 18 0,-1 0 15,0 0-15,-17-17 0,-1 17 16,19 0-16,-19 0 0,19-18 16,-19 18-16,1 0 0,17 0 0,-17 0 15,-1-17-15,1 17 0,0 0 16,-1 0-16,1 0 16,0 0-16,-1 0 0,19 0 15,-19 0-15,1 0 0,-1-18 0,19 18 16,-19 0-16,1 0 0,17 0 15,1 0-15,-19-18 0,18 18 16,1 0-16,-19 0 0,19-17 16,-1 17-16,-17 0 0,17-18 15,-18 18-15,19 0 0,-19-18 16,1 18-16,0 0 0,-1 0 16,1 0-16,0-17 0,-1 17 0,1 0 15,-1 0-15,-17-18 0,18 18 16,0 0-16,-1 0 0,1 0 15,0 0-15,-1 0 0,-17-18 16,18 18-16,-18 18 0,18-18 16,-1 0-16,1 0 15,-18 18-15,18-18 16,-18 17-16,17-17 16,1 18-1,-1 0-15,-17-1 16,0 1-16,0 0 15,0-1-15,0 1 16,0-1-16,0 1 0,0 0 16,0 17-16,0-17 0,0-1 0,0 19 15,0-19-15,0 1 0,0 17 16,0-17-16,0-1 0,0 19 16,0-19-16,0 1 0,0 0 0,0-1 15,0 1-15,0 17 0,0-17 16,0-1-1,0 1-15,0 0 0,0-1 16,18 1-16,-18 0 0,0-1 0,0 1 16,0-1-16,0 1 15,0 0-15,0-1 0,0 1 16,0 0 0,0-1-16,0 1 0,0 0 15,0-1 1,18 1 15,-36-53 47</inkml:trace>
  <inkml:trace contextRef="#ctx0" brushRef="#br1" timeOffset="160956.81">13035 10266 0,'0'0'0,"18"0"16,-18-18 31,17 18-32,-17-17 1,0-1-16,-17 18 15,34 0-15,-34-18 16,17 1-16,0-1 0,0 0 16,0 1-16,-18-1 15,18 0-15,0 1 16,-17-1-16,17 1 0,0-1 16,-18 0-16,18 1 15,-18-1-15,18 0 0,-17 1 16,17-1-16,-18 0 15,0 18-15,1-17 0,17-1 0,-18 18 16,0-18-16,1 18 0,-1-17 16,0 17-16,1 0 0,-18-18 15,17 18-15,0 0 0,1 0 16,-1 0-16,0-17 0,1 17 16,-1 0-16,0 0 15,1 0-15,-1 0 0,1 0 16,-1 0-16,0 0 0,1 0 15,-1 0-15,0 0 0,1 17 0,-1-17 16,0 0-16,1 0 0,-1 0 16,0 18-16,1-18 0,-1 17 15,1-17-15,-1 18 0,0-18 16,1 18-16,-1-1 0,0-17 0,18 18 16,-17-18-16,-1 18 0,0-1 15,1-17-15,-1 18 0,1 0 16,17-1-16,-18 1 0,0-18 0,18 18 15,-17-1-15,17 1 16,-18-1-16,0 1 0,18 0 16,0-1-16,-17 1 0,-1 0 0,18-1 15,0 1-15,-18 0 0,18-1 16,-17 1-16,17-1 0,0 1 16,0 0-16,0 17 0,0-17 15,0-1-15,0 1 0,0 0 0,0-1 16,17 1-16,-17 17 0,0-17 15,18-1-15,-18 1 0,0 0 16,18-18-16,-18 17 0,17 1 16,-17 0-16,18-1 0,0 1 15,-1-18-15,-17 18 0,18-18 16,0 17-16,-1-17 0,1 18 0,-1-18 16,1 17-16,0-17 0,-1 0 15,-17 18-15,18-18 0,0 0 16,-1 0-16,1 18 0,0-18 15,-1 0-15,1 0 16,-1 0-16,1 0 0,0 0 16,-1 0-16,1-18 15,0 18-15,-1 0 0,1 0 16,0 0-16,17-18 0,-17 18 0,-1 0 16,1 0-16,17-17 15,-17 17-15,-1 0 0,1-18 0,0 18 16,-1 0-16,1-17 0,17 17 15,-17-18-15,-1 18 0,1-18 16,17 1-16,-17 17 0,-18-18 0,18 0 16,-1 1-16,1-1 0,0 18 15,-1-18-15,-17 1 0,18-1 16,-18 1-16,18-1 0,-1 0 16,-17 1-16,18-1 15,-18 0 1,0 1 15,-18 17 16,1-18-31</inkml:trace>
  <inkml:trace contextRef="#ctx0" brushRef="#br1" timeOffset="161928.96">12629 10072 0,'0'-18'16,"-17"18"31,17-17-32,-18 17 1,1 0 0,-1 0-16,0 17 15,1-17-15,-1 0 0,0 18 16,1-18-16,-1 0 16,0 17-16,1-17 0,-1 0 15,18 18-15,-18-18 0,18 18 16,0-1-1,18-17-15,-18 18 16,18-18-16,-18 18 0,17-1 16,1-17-16,0 18 0,-18 0 15,17-1-15,1 1 0,0-1 16,-18 1-16,17-18 0,-17 18 16,18-1-16,-36 1 15,18 0-15,-17-18 0,17 17 16,-18-17-16,0 18 15,1-18-15,-1 18 16,0-18-16,1 0 16,-19 17-1</inkml:trace>
  <inkml:trace contextRef="#ctx0" brushRef="#br1" timeOffset="162656.84">12100 10672 0,'-17'17'31,"-1"-17"0,18 18 1,-18-18-32,18 17 0,-17-17 0,17 18 15,-18-18-15,-17 18 0,17-1 16,1 1-16,-19-18 0,19 18 16,-19-1-16,19 1 0,-1 0 15,-17 17-15,0-18 0,-1 19 0,19-19 16,-19 1-16,1 17 0,17-17 15,1 17-15,-19-17 0,19-1 16,-1 19-16,1-19 16,-1 1-16,0 0 0,1-1 0,-1 1 15,0 0-15,18-1 0,-17 1 16,17 0-16,-18-18 16,18 17-16,-18-17 15,18 18-15,18-36 63</inkml:trace>
  <inkml:trace contextRef="#ctx0" brushRef="#br1" timeOffset="163701.11">11659 11765 0,'18'0'16,"-18"-17"0,0-1-1,0 0-15,0 1 16,-18-1-16,18 0 15,0 1-15,0-1 0,-17 18 16,17-18-16,-18 1 16,18-1-16,0 0 0,0 1 15,-18-1-15,1 18 0,17-17 16,-18-1-16,0 0 0,1 1 0,-1-1 16,1 0-16,17 1 15,-18 17-15,0-18 0,1 0 16,-1 18-16,0-17 15,1 17-15,-1 0 16,0-18-16,1 18 0,-1 0 0,1 0 16,-19 18-16,19-18 0,-19 0 15,19 0-15,-19 17 0,1-17 16,0 18-16,17-18 0,-17 18 16,-18-18-16,35 17 0,-17-17 15,0 18-15,0 0 0,-1-18 16,1 17-16,0 1 0,17 0 15,-17-1-15,0 1 0,17-1 16,-17 1-16,17 17 0,0-17 16,1 17-16,-1-17 0,18 0 0,-18 17 15,1-17-15,17 17 0,-18-18 16,18 1-16,-17 17 0,17-17 16,0 0-16,0 17 0,-18-17 0,18-1 15,0 1-15,0-1 0,18 19 16,-18-19-16,0 1 0,0 0 15,0-1-15,0 1 0,17 0 16,-17-1-16,0 1 0,18-1 16,-18 1-16,17 0 15,1-18-15,-18 17 0,18-17 16,-1 18-16,1-18 0,17 18 16,-17-18-16,17 0 0,0 0 0,1 0 15,-1 0-15,0 0 0,1 0 16,-1-18-16,18 18 0,-18 0 15,-17-18-15,17 18 0,0 0 16,0-17-16,1 17 0,-19-18 16,19 18-16,-19-18 0,1 1 15,17 17-15,-17-18 0,17 1 16,-17-1-16,-1 0 0,1 1 16,17-19-16,-35 19 0,36-1 15,-19 0-15,1 1 0,17-1 0,-35 1 16,18-1-16,-1 18 0,-17-18 15,18 1-15,-18-1 16,-18 0 0,18 1-16,-17-1 15,-1-17 17</inkml:trace>
  <inkml:trace contextRef="#ctx0" brushRef="#br1" timeOffset="164357.87">11218 11730 0,'0'-18'16,"0"1"-16,0-1 15,0 0 1,0 1-16,-17 17 16,17-18-16,-18 0 15,0 1 1,1 17-16,-1 0 0,0 0 15,1 0 1,-1 0-16,1 0 0,-1 0 16,18 17-16,-35 1 0,17 0 15,0-1-15,1 1 0,-1 0 16,0-18-16,18 17 0,-17 19 16,17-19-16,-18 1 0,18-1 15,0 1-15,-17-18 0,34 18 16,-17-1-16,0 1 15,18-18-15,-1 0 0,1 0 16,0 0-16,17-18 16,-17 1-16,-1-1 15,1 0-15,0 1 0,-1-1 16,1 1-16,-1-1 0,1 0 16,0 1-16,-18-1 15,17 18-15,1 0 31,-18 18-15,0-1 0,18-17-16,-36 18 0,18 0 15,0-1-15,18 1 0,-18-1 16,0 1-16,0 0 16,0-1-16,17-17 0,-17 18 31</inkml:trace>
  <inkml:trace contextRef="#ctx0" brushRef="#br1" timeOffset="165041.37">12541 10795 0,'0'18'63,"0"-1"-48,0 1-15,-17 0 0,17 17 16,0-18-16,0 19 0,0-1 0,0 0 16,0 1-16,0-1 0,0 0 15,0 0-15,17 1 0,-17-1 16,0 0-16,0 1 0,0-1 15,0 0-15,0 0 0,0-17 0,0 17 16,18-17-16,0 70 31</inkml:trace>
  <inkml:trace contextRef="#ctx0" brushRef="#br1" timeOffset="165885.13">13000 12047 0,'0'-17'16,"0"-1"-1,0 0 1,0 1 0,0-1-16,0 1 0,-18-1 15,18 0-15,0 1 0,-17-1 16,17 0-16,-18-17 0,0 17 15,18 1-15,-17-1 16,-1 1-16,0-19 0,1 19 0,-1-1 16,0 18-16,1-35 0,-18 35 15,17-18-15,0 0 0,-17 1 16,17 17-16,1-18 0,-1 18 16,0 0-16,-17 0 0,18-18 15,-1 36-15,0-18 0,-17 0 0,17 0 16,1 0-16,-1 18 0,0-18 15,1 17-15,-1 1 0,0 0 16,1-1-16,-1 1 16,1 0-16,-1 17 0,0-17 0,1-1 15,17 18-15,-18-17 0,18 17 16,-18-17-16,18 0 0,-17 17 16,17-17-16,-18 17 0,18-18 15,-18 1-15,18 17 0,0-17 0,-17 17 16,17-17-16,0 17 0,0-17 15,0-1-15,17 19 0,-17-19 16,0 19-16,18-19 0,-18 1 16,18 17-16,-18-17 0,17 17 15,1-17-15,-18-1 0,18 1 0,-1 0 16,-17-1-16,18 19 16,0-36-16,17 17 0,-18 1 0,19 0 15,-19-18-15,19 0 0,-1 0 16,18 0-16,-18-18 0,0 0 15,18 18-15,-35-17 0,17-1 16,1 0-16,-19 1 0,1-1 0,-1 0 16,1 1-16,0-1 0,-1-17 15,-17 17-15,18-17 0,-18 17 16,18 1-16,-18-19 0,17 19 16,-17-19-16,18 19 0,-18-1 15,18 18-15,-1-17 0,-17-1 16,0 0-16,-35 1 31</inkml:trace>
  <inkml:trace contextRef="#ctx0" brushRef="#br1" timeOffset="166352.9">12665 11853 0,'0'0'0,"0"-17"15,-18 17 1,0 0-16,1 17 15,-1-17-15,1 0 0,-1 0 16,0 18-16,1-18 16,-1 18-16,0-18 0,18 17 15,-17-17 1,17 18-16,17-18 0,-17 18 0,18-1 16,0-17-16,-18 18 15,17-18-15,1 0 0,0 17 16,-1-17-16,1 0 0,-1 18 15,1-18-15,0 18 0,-1-1 16,1 1-16,-18 0 16,0-1-1,-18-17 1,18 18-16,-17-18 0,-1 0 0,-17 0 16,17 18-16,-105-1 31</inkml:trace>
  <inkml:trace contextRef="#ctx0" brushRef="#br1" timeOffset="167129.41">12947 10548 0,'0'18'31,"0"-1"-31,18 1 16,-18 0-16,17-1 16,-17 1-16,18 0 0,0 17 15,-18-18-15,17 1 0,1 17 16,-1-17-16,1 17 0,0-17 0,-18 17 15,35 0-15,-17 1 16,-1-1-16,1 0 0,17 1 16,0-1-16,-17 0 0,17 0 15,-17 1-15,17-1 0,1 0 0,-1 1 16,-18-1-16,19-18 0,-19 19 16,1-19-16,-18 19 0,18-19 15,-1 1-15,1 0 0,-18-1 16,18 1-16,17 35 15</inkml:trace>
  <inkml:trace contextRef="#ctx0" brushRef="#br1" timeOffset="167984.78">14164 11871 0,'0'-18'31,"0"1"-15,0-1-16,0 0 16,0 1-16,-18-1 15,18 1-15,0-1 0,-17 0 16,17 1-16,-18-1 0,0 18 15,18-35-15,-17 35 0,-1-18 16,1 0-16,-1 1 16,0-1-16,1 0 0,-1 1 0,0 17 15,18-18-15,-17 18 0,-1-17 16,0 17-16,1 0 0,-18 0 16,17 0-16,0 0 0,-17 0 15,17 0-15,1 0 0,-19 17 16,19-17-16,-19 0 0,19 18 0,-18-18 15,17 17-15,0 1 0,-17-18 16,35 18-16,-18-1 0,1 1 16,-1 0-16,0 17 0,1-17 15,-1-1-15,1 19 0,-1-19 16,0 18-16,18-17 0,-17 17 0,-1-17 16,18 17-16,-18 1 15,18-19-15,0 18 0,0-17 16,-17 17-16,17-17 0,0 17 15,0-17-15,17 17 0,-17 0 0,0-17 16,0 17-16,18 1 0,-18-19 16,18 19-16,-1-19 0,1 1 15,17-1-15,-17 1 0,17 0 16,0-1-16,1-17 0,-1 18 16,0-18-16,18 0 0,0 0 0,-18-18 15,1 18-15,17-17 16,-18-1-16,-18 18 0,19-18 15,-19 1-15,1-1 0,0 1 0,-1-1 16,-17 0-16,18 1 0,0-19 16,-1 19-16,1-19 0,-1 19 15,19-1-15,-19-17 0,1 17 16,17-17-16,-17 17 0,0 1 16,-1-1-16,1 18 0,-18-18 0,-18 1 31</inkml:trace>
  <inkml:trace contextRef="#ctx0" brushRef="#br1" timeOffset="168453.11">13952 11712 0,'0'0'0,"0"-17"16,-17 17-1,-1 0 1,0 0-16,1 0 0,-1 0 15,1 0-15,-1 17 16,0-17-16,1 18 16,-1 0-16,18-1 15,18 1-15,-18-1 0,17 1 16,1 0-16,0-1 16,-1-17-16,-17 18 0,18-18 15,-1 18-15,1-1 0,0 1 16,-1 0-1,-17-1-15,0 1 16,-17-1 0,-1-17-1,-17 0-15,17 18 16,-105-36 0</inkml:trace>
  <inkml:trace contextRef="#ctx0" brushRef="#br1" timeOffset="169353.21">13070 10283 0,'0'0'0,"0"18"31,18-18-16,-18 18-15,18-1 16,-1 1-16,-17 0 16,18-1-16,0-17 0,-1 18 15,19 0-15,-19-1 0,18 1 16,1 0-16,-19-1 0,19 1 0,17-1 16,-18 1-16,18 17 0,-18-17 15,18 0-15,0 17 0,0-17 16,-18 17-16,18-18 0,-18 1 15,18 0-15,0 17 0,-18-17 0,18-1 16,-17 1-16,16 17 0,1-17 16,0 17-16,0 0 0,0-17 15,0 17-15,0 1 0,0-19 16,0 18-16,0 1 0,-18-19 16,18 19-16,-18-19 0,0 19 15,1-19-15,-1 1 0,-17 0 16,17-1-16,0 1 0,-17-1 15,17 1-15,-17 0 0,-1-18 0,1 17 16,0-17-16,-18 18 0,17-18 16,1 18-1,0-18 32</inkml:trace>
  <inkml:trace contextRef="#ctx0" brushRef="#br1" timeOffset="170245.43">15734 11853 0,'0'0'0,"18"-17"16,-18-1 0,0 0-16,0 1 15,0-1-15,-18 1 16,18-1 0,0 0-16,0 1 15,0-1-15,-18 0 0,18 1 0,0-1 16,-17 0-16,17 1 0,-18-1 15,0 0-15,1 1 16,17-1-16,-18 18 0,0-17 16,1 17-16,-18-18 0,17 18 15,-17-18-15,17 18 0,-17 0 0,17 0 16,-17 0-16,-1 0 0,19 0 16,-18 0-16,-1 0 0,19 0 15,-19 0-15,19 18 16,-1-18-16,0 0 0,-17 18 15,18-18-15,-1 17 0,0-17 0,1 18 16,-1-18-16,0 17 0,1 1 16,17 0-16,-18-1 0,0 1 15,1 0-15,-1-1 0,18 1 16,-18 0-16,1-1 0,-1 19 16,18-19-16,-17 1 0,17-1 0,-18 1 15,18 0-15,0-1 0,-18 1 16,18 0-16,0-1 0,0 1 15,0 0-15,0-1 0,18 1 16,-18-1-16,0 1 16,18 0-16,-18-1 15,17-17-15,-17 18 0,18 0 16,-1-1-16,1-17 0,0 18 0,-1-18 16,1 18-16,0-1 0,-1-17 15,1 0-15,17 18 0,-17-18 16,17 0-16,0 0 0,1-18 15,-19 18-15,19 0 0,-1 0 16,0 0-16,0-17 0,1 17 16,-1-18-16,-17 18 0,-1-18 0,19 18 15,-19-17-15,1-1 0,0 18 16,-1-18-16,1 1 16,-1-1-16,-17 0 0,18 18 15,-18-17-15,0-1 0,-18-17 31</inkml:trace>
  <inkml:trace contextRef="#ctx0" brushRef="#br1" timeOffset="170854.28">15311 11518 0,'0'0'0,"-18"0"32,18 18-17,0-1-15,-18 1 16,18 0-16,0 17 15,-17-17-15,17-1 0,-18 1 16,18 0-16,-18-1 16,1 1-16,17 0 0,0-1 15,-18 1-15,0-1 16,36-17 46,0-17-62,-1-1 16,1 18-16,0 0 16,-1-17-16,1 17 0,0 0 0,-1 0 15,18 0-15,-17 0 0,0 17 16,-1-17 0,1 0-16,-18 18 0,18-18 15,-18 17-15,17-17 0,-17 18 0,18-18 16,-18 18-16,18-1 15,-18 1-15,-18 0 16,0-18 0,18 17-16,-17-17 15,-1 18-15,0-18 0,1 0 16,-1 0-16,0 0 0,1 0 16,-1 0-16,1 0 0,-19 0 15,19 0-15,-1 0 16</inkml:trace>
  <inkml:trace contextRef="#ctx0" brushRef="#br1" timeOffset="171901.47">12382 12577 0,'-17'0'47,"17"17"-32,0 1 1,0-1-16,0 1 15,0 0-15,0-1 0,0 1 16,0 0-16,0 17 0,-18-17 16,18-1-16,0 1 0,0 17 15,0-17-15,0-1 0,18 19 16,-18-19-16,0 1 0,0 0 0,0-1 16,0 1-16,0 0 0,0-1 15,0 1-15,0-1 16,-18 1 31</inkml:trace>
  <inkml:trace contextRef="#ctx0" brushRef="#br1" timeOffset="172716.45">12718 13335 0,'0'0'0,"17"0"16,-17-18-1,18 1 1,-18-1-16,0 0 16,0 1-16,0-1 15,0 1-15,-18-1 0,18 0 16,0 1-16,-17-1 0,-1 0 16,0 1-16,1-1 15,-1 0-15,0 1 0,-17-1 16,18 18-16,-1-17 0,0 17 15,-17-18-15,17 18 0,1 0 16,-19-18-16,19 18 0,-1 18 16,-17-18-16,17 0 0,1 0 15,-1 18-15,-17-18 0,17 17 0,0 1 16,1-1-16,-1 1 0,-17 0 16,17-1-16,1 1 0,-19 17 15,19-17-15,-1 0 0,0 17 0,1 0 16,17-17-16,-18-1 0,18 19 15,0 17-15,18-36 16,-18 18-16,0-17 0,17 0 16,-17 17-16,18-17 0,0 17 15,-1-17-15,1-1 0,0 18 16,-1-17-16,1 0 0,-1-1 16,1 1-16,0-18 0,-1 18 0,1-1 15,0-17-15,-1 0 0,1 18 16,17-18-16,-17 0 0,17-18 15,-17 18-15,17 0 0,-17-17 0,17 17 16,0-18-16,1 0 0,-1 18 16,-18-17-16,19-1 0,-19 0 15,1 1-15,0-1 0,-1 1 16,1-1-16,-18 0 0,18 1 0,-36-36 31</inkml:trace>
  <inkml:trace contextRef="#ctx0" brushRef="#br1" timeOffset="173140.81">12330 13176 0,'0'0'0,"0"-17"16,0-1 0,17 18-16,-17 18 31,18-18-31,-18 17 0,17-17 15,-17 18-15,18 0 16,-18-1-16,0 1 16,18-1-16,-18 1 0,17 0 0,-17-1 15,18 1-15,-18 0 0,0-1 16,18 1-16,-18 0 0,0-1 16,0 1-16,17-1 15,-17 1-15,-17 0 16,17-36 15</inkml:trace>
  <inkml:trace contextRef="#ctx0" brushRef="#br1" timeOffset="173333.29">12400 13335 0,'-18'18'15,"1"-1"1,17 1-16,-18-18 16,18 18-16,0-1 0,-17-17 15,17 35 1,-18-17-16,0 35 16</inkml:trace>
  <inkml:trace contextRef="#ctx0" brushRef="#br1" timeOffset="174061.73">13899 12418 0,'-17'0'32,"17"17"-17,0 1-15,0 0 16,0-1-16,0 1 0,0 0 0,0 17 16,0-17-16,0 17 0,17 0 15,-17-17-15,0-1 0,0 19 16,0-19-16,0 1 0,0 0 15,0 17-15,0-18 0,0 1 0,0 17 16,0-17-16,0 0 16,18-1-16,-18 1 0,0 0 15,18 35 1</inkml:trace>
  <inkml:trace contextRef="#ctx0" brushRef="#br1" timeOffset="174709.48">14270 13547 0,'0'-18'0,"18"18"0,-18-18 16,17 1 0,-17-1-16,0 0 15,0 1-15,-17-1 16,17 1-16,0-1 0,0 0 0,-18 1 16,18-1-16,-18 0 0,1-17 15,17 17-15,-18 1 16,0-1-16,1-17 0,-1 17 15,18-17-15,-18 17 0,1 1 0,-1-19 16,18 19-16,-18-1 0,1 1 16,-1-1-16,1 18 0,17-18 15,-18 18-15,0-17 0,1 17 16,-1 0-16,0 0 0,1 17 16,-1-17-16,-17 18 0,17-18 15,1 18-15,-1 17 0,-17-18 16,17 1-16,0 0 0,1 17 15,-19-17-15,19 17 0,-1 0 16,-17-17-16,17 17 0,1 0 0,-1-17 16,0 17-16,18 1 15,-17-19-15,17 18 0,0 1 16,0-1-16,0-17 0,17 17 16,-17-17-16,18-1 0,17 18 0,-17-17 15,17-18-15,-17 18 0,17-1 16,-17-17-16,17 18 0,0-18 15,1-18-15,-1 18 0,-18 0 0,19-17 16,-19 17-16,1-18 0,0 0 16,17 1-16,-17-1 0,-1 1 15,18-1-15,-17 0 0,17 1 16,-17-1-16,17-35 16</inkml:trace>
  <inkml:trace contextRef="#ctx0" brushRef="#br1" timeOffset="175097.56">13935 13194 0,'0'-18'0,"0"1"16,0-1 15,17 18-31,-17 18 16,18-18-16,-18 17 15,18-17-15,-18 18 16,17 0-16,-17-1 0,18 1 15,-18-1-15,0 1 0,0 0 16,0 17-16,18-17 16,-36-1-16,36-17 0,-18 18 15,0 0-15,0-1 0,0 1 16,0-36 15</inkml:trace>
  <inkml:trace contextRef="#ctx0" brushRef="#br1" timeOffset="175312.01">13988 13317 0,'-18'0'16,"18"18"-1,0 0 1,-18-18-16,18 17 0,0 1 15,-17 0-15,-1-18 16,18 17-16,-18-17 0,1 18 16,-1-1-16,1 1 15,-54 17 1</inkml:trace>
  <inkml:trace contextRef="#ctx0" brushRef="#br1" timeOffset="176516.06">12241 14958 0,'18'0'16,"-18"-18"-1,-18 18 1,18-18-16,0 1 15,0-1 1,0 1-16,-17-1 16,17 0-16,-18 1 15,18-1-15,0 0 16,-18 18-16,18-17 0,-17 17 16,17-18-16,-18 18 0,1 0 0,-1-18 15,0 18-15,1 0 16,-1 0-16,0 0 0,1 18 15,-1-18-15,-17 18 0,17-1 16,-17 1-16,17 0 0,1-1 16,-19 1-16,19 17 0,-1-17 0,0 17 15,18-17-15,-17 17 16,17-17-16,-18-1 0,18 1 0,18 0 16,-18-1-16,17 1 0,-17 0 15,0-1-15,18-17 0,0 18 16,-1-1-1,1-17-15,0 0 16,-1-17-16,19 17 0,-19 0 0,1-18 16,17 1-16,0-1 0,-17 0 15,0-17-15,17 17 0,-17 1 16,17-19-16,-18 19 0,1-19 0,0 19 16,-1-18-16,1 17 0,-18 0 15,18 18 1,-18-17-16,0 34 31,0 1-15,-18 0-16,18-1 15,0 1-15,0-1 0,0 19 16,0-19-16,0 1 0,0 0 16,0-1-16,0 1 0,18 0 15,-18-1 1,17-17-16,1 0 0,35-17 31</inkml:trace>
  <inkml:trace contextRef="#ctx0" brushRef="#br1" timeOffset="177095.87">12771 14499 0,'0'18'0,"-18"-1"16,18 1-1,-18-18-15,18 18 0,-17 17 16,17-17-16,-18-1 0,0 1 0,18 17 15,0-17-15,-17 17 0,-1 0 16,18-17-16,-18 17 0,1-17 16,17 0-16,-18 17 0,1-18 15,17 19-15,-18-19 0,18 1 16,-18-18-16,18 18 0,-17-1 16,34-17 15,-17-17-31,18-1 15,0 0-15,-1 1 16,18 17-16,-17-18 0,17 0 16,-17 18-16,0-17 0,17 17 15,0 0-15,0 0 0,-17 0 16,17 0-16,-17 0 0,17 0 0,-17 17 16,0-17-16,17 18 0,-17 0 15,-18-1-15,17-17 0,-17 18 16,18 0-16,-18-1 0,0 1 0,-18 0 15,18-1-15,-17 1 16,-1 0 0,-17-18-16,17 17 0,0-17 0,-17 0 15,17 0-15,1 18 0,-19-18 16,1-18-16,18 18 0,-19 0 16,19 0-16,-54-35 15</inkml:trace>
  <inkml:trace contextRef="#ctx0" brushRef="#br1" timeOffset="178389.27">13212 15363 0,'-18'0'15,"0"0"-15,1 0 16,17 18-16,-18-18 0,0 0 15,1 0-15,-19 18 16,19-18-16,-18 0 0,-1 0 16,1 17-16,-18-17 0,18 0 15,-36 18-15,1-18 0,17 0 16,-18 18-16,1-18 0,17 0 0,-18 17 16,1-17-16,-1 18 0,18-18 15,-35 0-15,17 0 0,1 18 16,-1-18-16,1 0 0,-1 0 15,18 0-15,0 17 0,18-17 0,-18 0 16,35 0-16,-17 0 16,18 0-16,-1 0 15,18-17-15,-18 17 16,36 0-16,-18-18 16,0 0-16,0 1 15,0-1 1,0 0-16,0 1 0,0-1 0,0-17 15,0 17-15,0 1 0,0-19 16,0 1-16,0 0 0,0-1 16,0 1-16,0 0 0,0-18 15,0 18-15,0-1 0,18 1 0,-18-18 16,0 18-16,0 0 16,17-1-16,-17-17 0,0 18 15,18 0-15,-18 0 0,17-1 16,-17 1-16,18 17 0,-18-17 0,0 18 15,18-1-15,-18 0 0,0 1 16,17 34 15,1 1-15,0 0 0,17-1-16,0-17 0,-17 18 15,17-18-15,18 17 16,-18-17-16,18 0 0,18 0 15,-18 0-15,0 0 0,0 0 0,17 0 16,-17 0-16,18-17 0,-1 17 16,18 0-16,1-18 0,-1 18 15,0 0-15,0-17 0,-35 17 16,18 0-16,-1 0 0,-17 0 0,-18 0 16,18 0-16,0 17 0,0-17 15,-18 0-15,18 0 0,-17 0 16,-1 0-16,0 0 0,0 0 15,-17 0-15,17 0 0,-17 18 16,0-18-16,-1 0 0,1 0 16,-18 17 15,0 1 0,-18 0-15,18-1-1,0 1-15,-17 0 16,17-1-16,0 1 0,-18 0 0,18 17 16,0-18-16,-18 19 0,1-1 15,17 0-15,-18 1 16,18 16-16,-18-16 0,1 17 16,-1-18-16,0 0 0,1 18 0,-1-18 15,1 1-15,-1-1 0,0-17 16,18 17-16,-17 0 0,17-17 15,0-1-15,0 1 0,0 0 16,0-1-16,0 1 0,0 0 16,0-1-16,17-17 0,-17 18 15,0-36 48,0 1-48,18-36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11-08T06:48:25.301"/>
    </inkml:context>
    <inkml:brush xml:id="br0">
      <inkml:brushProperty name="width" value="0.05292" units="cm"/>
      <inkml:brushProperty name="height" value="0.05292" units="cm"/>
      <inkml:brushProperty name="color" value="#FF0000"/>
    </inkml:brush>
  </inkml:definitions>
  <inkml:trace contextRef="#ctx0" brushRef="#br0">32841 16123 0,'25'0'31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1-14T12:26:54.257"/>
    </inkml:context>
    <inkml:brush xml:id="br0">
      <inkml:brushProperty name="width" value="0.05292" units="cm"/>
      <inkml:brushProperty name="height" value="0.05292" units="cm"/>
      <inkml:brushProperty name="color" value="#FF0000"/>
    </inkml:brush>
  </inkml:definitions>
  <inkml:trace contextRef="#ctx0" brushRef="#br0">32438 15328 0,'18'0'125,"-18"18"-31,-18-18-79,18 17 17,0 1-32,0 0 15,-18-18 1,18 17-16,-17 1 15,17 0 1,-18-18-16,0 17 31,18 1-31,-17-18 0,-1 0 16,18 18-16,-18-18 16,1 0-16,17 17 15,-18-17-15,1 0 0,-1 0 16,0 0 15,1 0-15,-1-17-16,0 17 15,1-18-15,-1 18 0,18-18 16,-18 1-16,1 17 16,17-18-16,-18 18 15,18-18-15,-17 18 16,17-17-1,-18 17-15,18-18 16,0 0-16,0 1 16,0-1-1,0 1 1,0-1-16,18 0 16,-36 1-1,18-1-15,18 18 16,-18-18-16,0 1 15,17 17 1,-17-18-16,18 0 31,-1 1-15,1 17-16,-18-18 16,18 18-1,-1 0 1,1 0-1,-18-17-15,18 17 16,-1-18 0,1 18-1,0 0 1,-1 0 0,-17-18-16,18 18 0,-1 0 15,-17 18 1,18-18-16,0 0 15,-1 0 17,-17 18-17,18-18-15,-18 17 16,18-17 0,-1 18-1,-17-1 16,18-17-31,-18 18 16,0 0 0,0-1-1,0 1 1,18-18 0,-18 18-16,0-1 15,0 1 1,-18 0 15,18-1-31,0 1 16,-18-18-1,18 17 1,-17 1-16,-1 0 16,18-1-1,-18-17-15,18 18 16,18-18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11-09T10:49:08.828"/>
    </inkml:context>
    <inkml:brush xml:id="br0">
      <inkml:brushProperty name="width" value="0.05292" units="cm"/>
      <inkml:brushProperty name="height" value="0.05292" units="cm"/>
      <inkml:brushProperty name="color" value="#FF0000"/>
    </inkml:brush>
  </inkml:definitions>
  <inkml:trace contextRef="#ctx0" brushRef="#br0">17810 18802 0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CC618E9-1AC9-4581-97C8-70CF3E5C6B2A}" type="datetimeFigureOut">
              <a:rPr lang="fa-IR" smtClean="0"/>
              <a:t>14/05/1444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52386D-709A-42B5-AA6F-CD55E4196A2E}" type="slidenum">
              <a:rPr lang="fa-IR" smtClean="0"/>
              <a:t>‹#›</a:t>
            </a:fld>
            <a:endParaRPr lang="fa-IR"/>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12/7/2022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4365" y="137438"/>
            <a:ext cx="10748373" cy="836274"/>
          </a:xfrm>
        </p:spPr>
        <p:txBody>
          <a:bodyPr/>
          <a:lstStyle>
            <a:lvl1pPr algn="r" rtl="1">
              <a:defRPr>
                <a:solidFill>
                  <a:schemeClr val="accent4">
                    <a:lumMod val="50000"/>
                  </a:schemeClr>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110191" y="1168088"/>
            <a:ext cx="11942547" cy="4877112"/>
          </a:xfrm>
        </p:spPr>
        <p:txBody>
          <a:bodyPr anchor="t"/>
          <a:lstStyle>
            <a:lvl1pPr algn="r" rtl="1">
              <a:defRPr>
                <a:cs typeface="B Yekan" panose="00000400000000000000" pitchFamily="2" charset="-78"/>
              </a:defRPr>
            </a:lvl1pPr>
            <a:lvl2pPr algn="r" rtl="1">
              <a:defRPr>
                <a:cs typeface="B Yekan" panose="00000400000000000000" pitchFamily="2" charset="-78"/>
              </a:defRPr>
            </a:lvl2pPr>
            <a:lvl3pPr algn="r" rtl="1">
              <a:defRPr>
                <a:cs typeface="B Yekan" panose="00000400000000000000" pitchFamily="2" charset="-78"/>
              </a:defRPr>
            </a:lvl3pPr>
            <a:lvl4pPr algn="r" rtl="1">
              <a:defRPr>
                <a:cs typeface="B Yekan" panose="00000400000000000000" pitchFamily="2" charset="-78"/>
              </a:defRPr>
            </a:lvl4pPr>
            <a:lvl5pPr algn="r" rtl="1">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12/7/2022</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Nazanin"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12/7/2022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12/7/2022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ref.shahed.ac.ir/haghighatdoost" TargetMode="External"/><Relationship Id="rId4" Type="http://schemas.openxmlformats.org/officeDocument/2006/relationships/hyperlink" Target="mailto:haghighatdoost@shahed.ac.i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0.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5.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3.png"/><Relationship Id="rId7" Type="http://schemas.openxmlformats.org/officeDocument/2006/relationships/image" Target="../media/image84.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0" Type="http://schemas.openxmlformats.org/officeDocument/2006/relationships/customXml" Target="../ink/ink1.xml"/><Relationship Id="rId4" Type="http://schemas.openxmlformats.org/officeDocument/2006/relationships/image" Target="../media/image81.png"/><Relationship Id="rId9"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20.png"/><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880.png"/><Relationship Id="rId4" Type="http://schemas.openxmlformats.org/officeDocument/2006/relationships/image" Target="../media/image870.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customXml" Target="../ink/ink3.xml"/><Relationship Id="rId3" Type="http://schemas.openxmlformats.org/officeDocument/2006/relationships/image" Target="../media/image811.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730.png"/><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30.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43.emf"/><Relationship Id="rId4" Type="http://schemas.openxmlformats.org/officeDocument/2006/relationships/image" Target="../media/image820.png"/><Relationship Id="rId9" Type="http://schemas.openxmlformats.org/officeDocument/2006/relationships/image" Target="../media/image92.png"/><Relationship Id="rId14" Type="http://schemas.openxmlformats.org/officeDocument/2006/relationships/image" Target="../media/image97.png"/></Relationships>
</file>

<file path=ppt/slides/_rels/slide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32.png"/><Relationship Id="rId2" Type="http://schemas.openxmlformats.org/officeDocument/2006/relationships/image" Target="../media/image9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0.png"/><Relationship Id="rId21" Type="http://schemas.openxmlformats.org/officeDocument/2006/relationships/image" Target="../media/image123.png"/><Relationship Id="rId17" Type="http://schemas.openxmlformats.org/officeDocument/2006/relationships/image" Target="../media/image119.png"/><Relationship Id="rId12" Type="http://schemas.openxmlformats.org/officeDocument/2006/relationships/image" Target="../media/image114.png"/><Relationship Id="rId2" Type="http://schemas.openxmlformats.org/officeDocument/2006/relationships/image" Target="../media/image1040.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3.png"/><Relationship Id="rId5" Type="http://schemas.openxmlformats.org/officeDocument/2006/relationships/image" Target="../media/image1070.png"/><Relationship Id="rId15" Type="http://schemas.openxmlformats.org/officeDocument/2006/relationships/image" Target="../media/image117.png"/><Relationship Id="rId19" Type="http://schemas.openxmlformats.org/officeDocument/2006/relationships/image" Target="../media/image121.png"/><Relationship Id="rId4" Type="http://schemas.openxmlformats.org/officeDocument/2006/relationships/image" Target="../media/image1060.png"/><Relationship Id="rId14" Type="http://schemas.openxmlformats.org/officeDocument/2006/relationships/image" Target="../media/image116.png"/><Relationship Id="rId22" Type="http://schemas.openxmlformats.org/officeDocument/2006/relationships/image" Target="../media/image124.png"/></Relationships>
</file>

<file path=ppt/slides/_rels/slide38.xml.rels><?xml version="1.0" encoding="UTF-8" standalone="yes"?>
<Relationships xmlns="http://schemas.openxmlformats.org/package/2006/relationships"><Relationship Id="rId3" Type="http://schemas.openxmlformats.org/officeDocument/2006/relationships/image" Target="../media/image971.png"/><Relationship Id="rId7" Type="http://schemas.openxmlformats.org/officeDocument/2006/relationships/image" Target="../media/image1090.png"/><Relationship Id="rId2" Type="http://schemas.openxmlformats.org/officeDocument/2006/relationships/image" Target="../media/image890.png"/><Relationship Id="rId1" Type="http://schemas.openxmlformats.org/officeDocument/2006/relationships/slideLayout" Target="../slideLayouts/slideLayout2.xml"/><Relationship Id="rId6" Type="http://schemas.openxmlformats.org/officeDocument/2006/relationships/image" Target="../media/image1080.png"/><Relationship Id="rId5" Type="http://schemas.openxmlformats.org/officeDocument/2006/relationships/image" Target="../media/image1030.png"/><Relationship Id="rId4" Type="http://schemas.openxmlformats.org/officeDocument/2006/relationships/image" Target="../media/image10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45.xml.rels><?xml version="1.0" encoding="UTF-8" standalone="yes"?>
<Relationships xmlns="http://schemas.openxmlformats.org/package/2006/relationships"><Relationship Id="rId8" Type="http://schemas.openxmlformats.org/officeDocument/2006/relationships/image" Target="../media/image129.png"/><Relationship Id="rId7" Type="http://schemas.openxmlformats.org/officeDocument/2006/relationships/image" Target="../media/image128.png"/><Relationship Id="rId2"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0.png"/></Relationships>
</file>

<file path=ppt/slides/_rels/slide46.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0.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0.png"/><Relationship Id="rId16"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1164"/>
            <a:ext cx="5022927" cy="3066836"/>
          </a:xfrm>
          <a:prstGeom prst="rect">
            <a:avLst/>
          </a:prstGeom>
        </p:spPr>
      </p:pic>
      <p:sp>
        <p:nvSpPr>
          <p:cNvPr id="2" name="Title 1"/>
          <p:cNvSpPr>
            <a:spLocks noGrp="1"/>
          </p:cNvSpPr>
          <p:nvPr>
            <p:ph type="ctrTitle"/>
          </p:nvPr>
        </p:nvSpPr>
        <p:spPr/>
        <p:txBody>
          <a:bodyPr/>
          <a:lstStyle/>
          <a:p>
            <a:r>
              <a:rPr lang="fa-IR" dirty="0"/>
              <a:t>نظريه زبانها و ماشين ها</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0140" y="21480"/>
            <a:ext cx="3571508" cy="1738134"/>
          </a:xfrm>
          <a:prstGeom prst="rect">
            <a:avLst/>
          </a:prstGeom>
        </p:spPr>
      </p:pic>
      <p:sp>
        <p:nvSpPr>
          <p:cNvPr id="8" name="Subtitle 2"/>
          <p:cNvSpPr txBox="1">
            <a:spLocks/>
          </p:cNvSpPr>
          <p:nvPr/>
        </p:nvSpPr>
        <p:spPr>
          <a:xfrm>
            <a:off x="2646566" y="3531204"/>
            <a:ext cx="8637072" cy="2519739"/>
          </a:xfrm>
          <a:prstGeom prst="rect">
            <a:avLst/>
          </a:prstGeom>
        </p:spPr>
        <p:txBody>
          <a:bodyPr vert="horz" lIns="91440" tIns="91440" rIns="91440" bIns="91440" rtlCol="0">
            <a:normAutofit fontScale="92500" lnSpcReduction="20000"/>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3000" dirty="0">
                <a:solidFill>
                  <a:schemeClr val="accent3">
                    <a:lumMod val="50000"/>
                  </a:schemeClr>
                </a:solidFill>
              </a:rPr>
              <a:t>فصل پنجم: زبانهای مستقل از متن</a:t>
            </a:r>
            <a:endParaRPr lang="en-US" sz="3000" dirty="0">
              <a:solidFill>
                <a:schemeClr val="accent3">
                  <a:lumMod val="50000"/>
                </a:schemeClr>
              </a:solidFill>
            </a:endParaRPr>
          </a:p>
          <a:p>
            <a:r>
              <a:rPr lang="fa-IR" sz="2400" cap="none" dirty="0">
                <a:cs typeface="B Yekan" panose="00000400000000000000" pitchFamily="2" charset="-78"/>
              </a:rPr>
              <a:t>وحید حقیقت دوست</a:t>
            </a:r>
            <a:endParaRPr lang="en-US" sz="2400" cap="none" dirty="0">
              <a:cs typeface="B Yekan" panose="00000400000000000000" pitchFamily="2" charset="-78"/>
            </a:endParaRPr>
          </a:p>
          <a:p>
            <a:r>
              <a:rPr lang="en-US" sz="2400" cap="none" dirty="0">
                <a:cs typeface="B Yekan" panose="00000400000000000000" pitchFamily="2" charset="-78"/>
                <a:hlinkClick r:id="rId4"/>
              </a:rPr>
              <a:t>haghighatdoost@shahed.ac.ir</a:t>
            </a:r>
            <a:r>
              <a:rPr lang="en-US" sz="2400" cap="none" dirty="0">
                <a:cs typeface="B Yekan" panose="00000400000000000000" pitchFamily="2" charset="-78"/>
              </a:rPr>
              <a:t> </a:t>
            </a:r>
          </a:p>
          <a:p>
            <a:r>
              <a:rPr lang="en-US" sz="2400" cap="none" dirty="0">
                <a:cs typeface="B Yekan" panose="00000400000000000000" pitchFamily="2" charset="-78"/>
                <a:hlinkClick r:id="rId5"/>
              </a:rPr>
              <a:t>http://ref.shahed.ac.ir/haghighatdoost</a:t>
            </a:r>
            <a:r>
              <a:rPr lang="en-US" sz="2400" cap="none" dirty="0">
                <a:cs typeface="B Yekan" panose="00000400000000000000" pitchFamily="2" charset="-78"/>
              </a:rPr>
              <a:t> </a:t>
            </a:r>
          </a:p>
          <a:p>
            <a:r>
              <a:rPr lang="fa-IR" sz="2400" cap="none" dirty="0">
                <a:cs typeface="B Yekan" panose="00000400000000000000" pitchFamily="2" charset="-78"/>
              </a:rPr>
              <a:t>دانشکده فنی و مهندسی</a:t>
            </a:r>
            <a:endParaRPr lang="en-US" sz="2400" cap="none" dirty="0">
              <a:cs typeface="B Yekan" panose="00000400000000000000" pitchFamily="2" charset="-78"/>
            </a:endParaRPr>
          </a:p>
          <a:p>
            <a:endParaRPr lang="en-US" sz="2400" dirty="0">
              <a:solidFill>
                <a:schemeClr val="accent3">
                  <a:lumMod val="50000"/>
                </a:schemeClr>
              </a:solidFill>
            </a:endParaRPr>
          </a:p>
        </p:txBody>
      </p:sp>
      <p:pic>
        <p:nvPicPr>
          <p:cNvPr id="4" name="Picture 3">
            <a:extLst>
              <a:ext uri="{FF2B5EF4-FFF2-40B4-BE49-F238E27FC236}">
                <a16:creationId xmlns:a16="http://schemas.microsoft.com/office/drawing/2014/main" id="{FD2EDB55-0153-AA51-571D-FE45CB9DA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623" y="206734"/>
            <a:ext cx="882480" cy="1087809"/>
          </a:xfrm>
          <a:prstGeom prst="rect">
            <a:avLst/>
          </a:prstGeom>
        </p:spPr>
      </p:pic>
    </p:spTree>
    <p:extLst>
      <p:ext uri="{BB962C8B-B14F-4D97-AF65-F5344CB8AC3E}">
        <p14:creationId xmlns:p14="http://schemas.microsoft.com/office/powerpoint/2010/main" val="213643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اشتقاق هاي سمت راست ترین و سمت چپ ترین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در گرامرهای مستقل از متن غیر خطی، یک اشتقاق ممکن است دارای فرم های جمله ای با بیش از یک متغیر باشد.</a:t>
                </a:r>
              </a:p>
              <a:p>
                <a:r>
                  <a:rPr lang="fa-IR" dirty="0"/>
                  <a:t>در این موارد در ترتیب جایگزینی متغیرها آزاد هستیم.</a:t>
                </a:r>
              </a:p>
              <a:p>
                <a:r>
                  <a:rPr lang="fa-IR" dirty="0"/>
                  <a:t>بعنوان مثال اگر گرامر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با قوانین</a:t>
                </a:r>
              </a:p>
              <a:p>
                <a:endParaRPr lang="fa-IR" dirty="0"/>
              </a:p>
              <a:p>
                <a:endParaRPr lang="fa-IR" dirty="0"/>
              </a:p>
              <a:p>
                <a:r>
                  <a:rPr lang="fa-IR" dirty="0"/>
                  <a:t>را در نظر بگیرید. این گرامر زبان </a:t>
                </a:r>
                <a14:m>
                  <m:oMath xmlns:m="http://schemas.openxmlformats.org/officeDocument/2006/math">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𝐺</m:t>
                        </m:r>
                      </m:e>
                    </m:d>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2</m:t>
                            </m:r>
                            <m:r>
                              <a:rPr lang="en-US" b="0" i="1" dirty="0" smtClean="0">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 را تولید میکند. </a:t>
                </a:r>
                <a:endParaRPr lang="en-US" dirty="0"/>
              </a:p>
              <a:p>
                <a:endParaRPr lang="en-US" dirty="0"/>
              </a:p>
              <a:p>
                <a:endParaRPr lang="en-US" dirty="0"/>
              </a:p>
              <a:p>
                <a:endParaRPr lang="en-US" dirty="0"/>
              </a:p>
              <a:p>
                <a:r>
                  <a:rPr lang="fa-IR" dirty="0"/>
                  <a:t>مشاهده میشود که هر دو اشتقاق رشته یکسان تولید میکنند.</a:t>
                </a:r>
              </a:p>
              <a:p>
                <a:r>
                  <a:rPr lang="fa-IR" dirty="0"/>
                  <a:t>برای </a:t>
                </a:r>
                <a:r>
                  <a:rPr lang="fa-IR" dirty="0">
                    <a:solidFill>
                      <a:srgbClr val="C00000"/>
                    </a:solidFill>
                  </a:rPr>
                  <a:t>یکسان سازی فرایند اشتقاق</a:t>
                </a:r>
                <a:r>
                  <a:rPr lang="fa-IR" dirty="0"/>
                  <a:t>، بهتر است متغیرها با ترتیب خاصی جایگزین شوند.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00" r="-459" b="-1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324662" y="1666516"/>
                <a:ext cx="1926618" cy="1631216"/>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rPr>
                        <m:t>1</m:t>
                      </m:r>
                      <m:r>
                        <a:rPr lang="fa-IR" sz="2000" b="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𝐴𝐵</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2</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𝑎𝑎𝐴</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3</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4</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𝐵𝑏</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5</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0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324662" y="1666516"/>
                <a:ext cx="1926618" cy="16312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87567" y="4052958"/>
                <a:ext cx="4492577" cy="510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𝑆</m:t>
                      </m:r>
                      <m:r>
                        <a:rPr lang="en-US" sz="2000" b="0" i="1" dirty="0" smtClean="0">
                          <a:solidFill>
                            <a:srgbClr val="C00000"/>
                          </a:solidFill>
                          <a:latin typeface="Cambria Math" panose="02040503050406030204" pitchFamily="18" charset="0"/>
                        </a:rPr>
                        <m:t> </m:t>
                      </m:r>
                      <m:groupChr>
                        <m:groupChrPr>
                          <m:chr m:val="⇒"/>
                          <m:vertJc m:val="bot"/>
                          <m:ctrlPr>
                            <a:rPr lang="en-US" sz="2000" b="0" i="1" dirty="0" smtClean="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1</m:t>
                          </m:r>
                        </m:e>
                      </m:groupChr>
                      <m:r>
                        <a:rPr lang="en-US" sz="2000" b="0" i="1" dirty="0" smtClean="0">
                          <a:solidFill>
                            <a:srgbClr val="C00000"/>
                          </a:solidFill>
                          <a:latin typeface="Cambria Math" panose="02040503050406030204" pitchFamily="18" charset="0"/>
                        </a:rPr>
                        <m:t> </m:t>
                      </m:r>
                      <m:r>
                        <a:rPr lang="en-US" sz="2000" b="0" i="1" dirty="0" smtClean="0">
                          <a:solidFill>
                            <a:srgbClr val="C00000"/>
                          </a:solidFill>
                          <a:latin typeface="Cambria Math" panose="02040503050406030204" pitchFamily="18" charset="0"/>
                        </a:rPr>
                        <m:t>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2</m:t>
                          </m:r>
                        </m:e>
                      </m:groupChr>
                      <m:r>
                        <a:rPr lang="en-US" sz="2000" b="0" i="1" dirty="0" smtClean="0">
                          <a:solidFill>
                            <a:srgbClr val="C00000"/>
                          </a:solidFill>
                          <a:latin typeface="Cambria Math" panose="02040503050406030204" pitchFamily="18" charset="0"/>
                        </a:rPr>
                        <m:t>𝑎𝑎𝐴𝐵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3</m:t>
                          </m:r>
                        </m:e>
                      </m:groupChr>
                      <m:r>
                        <a:rPr lang="en-US" sz="2000" b="0" i="1" dirty="0" smtClean="0">
                          <a:solidFill>
                            <a:srgbClr val="C00000"/>
                          </a:solidFill>
                          <a:latin typeface="Cambria Math" panose="02040503050406030204" pitchFamily="18" charset="0"/>
                        </a:rPr>
                        <m:t>𝑎𝑎𝐵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4</m:t>
                          </m:r>
                        </m:e>
                      </m:groupChr>
                      <m:r>
                        <a:rPr lang="en-US" sz="2000" b="0" i="1" dirty="0" smtClean="0">
                          <a:solidFill>
                            <a:srgbClr val="C00000"/>
                          </a:solidFill>
                          <a:latin typeface="Cambria Math" panose="02040503050406030204" pitchFamily="18" charset="0"/>
                        </a:rPr>
                        <m:t>𝑎𝑎𝐵𝑏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5</m:t>
                          </m:r>
                        </m:e>
                      </m:groupChr>
                      <m:r>
                        <a:rPr lang="en-US" sz="2000" b="0" i="1" dirty="0" smtClean="0">
                          <a:solidFill>
                            <a:srgbClr val="C00000"/>
                          </a:solidFill>
                          <a:latin typeface="Cambria Math" panose="02040503050406030204" pitchFamily="18" charset="0"/>
                        </a:rPr>
                        <m:t>𝑎𝑎𝑏</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487567" y="4052958"/>
                <a:ext cx="4492577" cy="5100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87567" y="4580809"/>
                <a:ext cx="4523803" cy="510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𝑆</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1</m:t>
                          </m:r>
                        </m:e>
                      </m:groupChr>
                      <m:r>
                        <a:rPr lang="en-US" sz="2000" i="1" dirty="0">
                          <a:solidFill>
                            <a:srgbClr val="C00000"/>
                          </a:solidFill>
                          <a:latin typeface="Cambria Math" panose="02040503050406030204" pitchFamily="18" charset="0"/>
                        </a:rPr>
                        <m:t>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4</m:t>
                          </m:r>
                        </m:e>
                      </m:groupChr>
                      <m:r>
                        <a:rPr lang="en-US" sz="2000" b="0" i="1" dirty="0" smtClean="0">
                          <a:solidFill>
                            <a:srgbClr val="C00000"/>
                          </a:solidFill>
                          <a:latin typeface="Cambria Math" panose="02040503050406030204" pitchFamily="18" charset="0"/>
                        </a:rPr>
                        <m:t>𝐴𝐵𝑏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2</m:t>
                          </m:r>
                        </m:e>
                      </m:groupChr>
                      <m:r>
                        <a:rPr lang="en-US" sz="2000" i="1" dirty="0">
                          <a:solidFill>
                            <a:srgbClr val="C00000"/>
                          </a:solidFill>
                          <a:latin typeface="Cambria Math" panose="02040503050406030204" pitchFamily="18" charset="0"/>
                        </a:rPr>
                        <m:t>𝑎𝑎</m:t>
                      </m:r>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𝐵</m:t>
                      </m:r>
                      <m:r>
                        <a:rPr lang="en-US" sz="2000" b="0" i="1" dirty="0" smtClean="0">
                          <a:solidFill>
                            <a:srgbClr val="C00000"/>
                          </a:solidFill>
                          <a:latin typeface="Cambria Math" panose="02040503050406030204" pitchFamily="18" charset="0"/>
                        </a:rPr>
                        <m:t>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5</m:t>
                          </m:r>
                        </m:e>
                      </m:groupChr>
                      <m:r>
                        <a:rPr lang="en-US" sz="2000" i="1" dirty="0">
                          <a:solidFill>
                            <a:srgbClr val="C00000"/>
                          </a:solidFill>
                          <a:latin typeface="Cambria Math" panose="02040503050406030204" pitchFamily="18" charset="0"/>
                        </a:rPr>
                        <m:t>𝑎𝑎</m:t>
                      </m:r>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3</m:t>
                          </m:r>
                        </m:e>
                      </m:groupChr>
                      <m:r>
                        <a:rPr lang="en-US" sz="2000" i="1" dirty="0">
                          <a:solidFill>
                            <a:srgbClr val="C00000"/>
                          </a:solidFill>
                          <a:latin typeface="Cambria Math" panose="02040503050406030204" pitchFamily="18" charset="0"/>
                        </a:rPr>
                        <m:t>𝑎𝑎𝑏</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487567" y="4580809"/>
                <a:ext cx="4523803" cy="51007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34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5-2: اشتقاق سمت چپ ترین و سمت راست ترین</a:t>
            </a:r>
            <a:endParaRPr lang="en-US" dirty="0"/>
          </a:p>
        </p:txBody>
      </p:sp>
      <p:sp>
        <p:nvSpPr>
          <p:cNvPr id="3" name="Content Placeholder 2"/>
          <p:cNvSpPr>
            <a:spLocks noGrp="1"/>
          </p:cNvSpPr>
          <p:nvPr>
            <p:ph idx="1"/>
          </p:nvPr>
        </p:nvSpPr>
        <p:spPr/>
        <p:txBody>
          <a:bodyPr>
            <a:normAutofit/>
          </a:bodyPr>
          <a:lstStyle/>
          <a:p>
            <a:r>
              <a:rPr lang="fa-IR" sz="2800" dirty="0"/>
              <a:t>یک اشتقاق در صورتی </a:t>
            </a:r>
            <a:r>
              <a:rPr lang="fa-IR" sz="2800" dirty="0">
                <a:solidFill>
                  <a:srgbClr val="FF0000"/>
                </a:solidFill>
              </a:rPr>
              <a:t>سمت چپ ترین </a:t>
            </a:r>
            <a:r>
              <a:rPr lang="fa-IR" sz="2800" dirty="0"/>
              <a:t>نامیده میشود که در هر مرحله، آخرین متغیر از سمت چپ فرم جمله ای جایگزین شود.</a:t>
            </a:r>
          </a:p>
          <a:p>
            <a:r>
              <a:rPr lang="fa-IR" sz="2800" dirty="0"/>
              <a:t>اما اگر در هر مرحله آخرین متغیر سمت راست جایگزین شود، این اشتقاق را اصطلاحاً </a:t>
            </a:r>
            <a:r>
              <a:rPr lang="fa-IR" sz="2800" dirty="0">
                <a:solidFill>
                  <a:srgbClr val="FF0000"/>
                </a:solidFill>
              </a:rPr>
              <a:t>سمت راست ترین </a:t>
            </a:r>
            <a:r>
              <a:rPr lang="fa-IR" sz="2800" dirty="0"/>
              <a:t>میخوانیم.</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418251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گرامری با قوانین روبرو را در نظر بگیرید.</a:t>
                </a:r>
              </a:p>
              <a:p>
                <a:endParaRPr lang="fa-IR" dirty="0"/>
              </a:p>
              <a:p>
                <a:r>
                  <a:rPr lang="fa-IR" dirty="0"/>
                  <a:t>آنگا اشتقاق های زیر برای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𝑎𝑏𝑏𝑏𝑏</m:t>
                    </m:r>
                  </m:oMath>
                </a14:m>
                <a:r>
                  <a:rPr lang="fa-IR" dirty="0"/>
                  <a:t> بصورت زیر است:</a:t>
                </a:r>
                <a:endParaRPr lang="en-US" dirty="0"/>
              </a:p>
              <a:p>
                <a:endParaRPr lang="fa-IR" dirty="0"/>
              </a:p>
              <a:p>
                <a:pPr marL="0" indent="0">
                  <a:buNone/>
                </a:pPr>
                <a:endParaRPr lang="en-US" dirty="0"/>
              </a:p>
              <a:p>
                <a:r>
                  <a:rPr lang="fa-IR" dirty="0"/>
                  <a:t>یکی از اشتقاق های سمت چپ ترین رشته میباشد.</a:t>
                </a:r>
                <a:endParaRPr lang="en-US" dirty="0"/>
              </a:p>
              <a:p>
                <a:endParaRPr lang="fa-IR" dirty="0"/>
              </a:p>
              <a:p>
                <a:endParaRPr lang="en-US" dirty="0"/>
              </a:p>
              <a:p>
                <a:r>
                  <a:rPr lang="fa-IR" dirty="0"/>
                  <a:t>یکی از اشتقاق های سمت راست ترین همین رشته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825594" y="1124184"/>
                <a:ext cx="1952073" cy="1200329"/>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𝑎𝐴𝐵</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𝑏𝐵𝑏</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825594" y="1124184"/>
                <a:ext cx="1952073" cy="1200329"/>
              </a:xfrm>
              <a:prstGeom prst="rect">
                <a:avLst/>
              </a:prstGeom>
              <a:blipFill>
                <a:blip r:embed="rId3"/>
                <a:stretch>
                  <a:fillRect b="-6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85701"/>
                <a:ext cx="10822065" cy="60670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groupChr>
                        <m:groupChrPr>
                          <m:chr m:val="⇒"/>
                          <m:vertJc m:val="bot"/>
                          <m:ctrlPr>
                            <a:rPr lang="en-US" sz="2400" i="1" dirty="0">
                              <a:solidFill>
                                <a:srgbClr val="C00000"/>
                              </a:solidFill>
                              <a:latin typeface="Cambria Math" panose="02040503050406030204" pitchFamily="18" charset="0"/>
                            </a:rPr>
                          </m:ctrlPr>
                        </m:groupChrPr>
                        <m:e>
                          <m:r>
                            <a:rPr lang="en-US" sz="2400" i="1" dirty="0" smtClean="0">
                              <a:solidFill>
                                <a:srgbClr val="3333CC"/>
                              </a:solidFill>
                              <a:latin typeface="Cambria Math" panose="02040503050406030204" pitchFamily="18" charset="0"/>
                            </a:rPr>
                            <m:t>𝑆</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𝑎𝐴𝐵</m:t>
                          </m:r>
                        </m:e>
                      </m:groupChr>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3333CC"/>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𝐴</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3333CC"/>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𝑎𝑏𝑏</m:t>
                      </m:r>
                      <m:r>
                        <a:rPr lang="en-US" sz="240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r>
                        <a:rPr lang="en-US" sz="2400" i="1" dirty="0" smtClean="0">
                          <a:solidFill>
                            <a:srgbClr val="3333CC"/>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oMath>
                  </m:oMathPara>
                </a14:m>
                <a:endParaRPr lang="en-US" sz="24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85701"/>
                <a:ext cx="10822065" cy="6067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4325510"/>
                <a:ext cx="9692640" cy="60670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rPr>
                            <m:t>𝑆</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𝑎𝐴𝐵</m:t>
                          </m:r>
                        </m:e>
                      </m:groupChr>
                      <m:r>
                        <a:rPr lang="en-US" sz="2400" b="0" i="1" dirty="0" smtClean="0">
                          <a:solidFill>
                            <a:srgbClr val="C00000"/>
                          </a:solidFill>
                          <a:latin typeface="Cambria Math" panose="02040503050406030204" pitchFamily="18" charset="0"/>
                          <a:ea typeface="Cambria Math" panose="02040503050406030204" pitchFamily="18" charset="0"/>
                        </a:rPr>
                        <m:t>𝑎𝐴</m:t>
                      </m:r>
                      <m:r>
                        <a:rPr lang="en-US" sz="2400" b="0" i="1" dirty="0" smtClean="0">
                          <a:solidFill>
                            <a:srgbClr val="3333CC"/>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3333CC"/>
                          </a:solidFill>
                          <a:latin typeface="Cambria Math" panose="02040503050406030204" pitchFamily="18" charset="0"/>
                          <a:ea typeface="Cambria Math" panose="02040503050406030204" pitchFamily="18" charset="0"/>
                        </a:rPr>
                        <m:t>𝐴</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b="0" i="1" dirty="0" smtClean="0">
                          <a:solidFill>
                            <a:srgbClr val="3333CC"/>
                          </a:solidFill>
                          <a:latin typeface="Cambria Math" panose="02040503050406030204" pitchFamily="18" charset="0"/>
                          <a:ea typeface="Cambria Math" panose="02040503050406030204" pitchFamily="18" charset="0"/>
                        </a:rPr>
                        <m:t>𝐵</m:t>
                      </m:r>
                      <m:r>
                        <a:rPr lang="en-US" sz="2400" b="0" i="1" dirty="0" smtClean="0">
                          <a:solidFill>
                            <a:srgbClr val="C00000"/>
                          </a:solidFill>
                          <a:latin typeface="Cambria Math" panose="02040503050406030204" pitchFamily="18" charset="0"/>
                          <a:ea typeface="Cambria Math" panose="02040503050406030204" pitchFamily="18" charset="0"/>
                        </a:rPr>
                        <m:t>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𝐴</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b="0" i="1" dirty="0" smtClean="0">
                          <a:solidFill>
                            <a:srgbClr val="3333CC"/>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𝑎𝑏𝑏</m:t>
                      </m:r>
                      <m:r>
                        <a:rPr lang="en-US" sz="2400" b="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oMath>
                  </m:oMathPara>
                </a14:m>
                <a:endParaRPr lang="en-US" sz="2400" dirty="0">
                  <a:solidFill>
                    <a:srgbClr val="C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0" y="4325510"/>
                <a:ext cx="9692640" cy="60670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843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های اشتقاق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روش دوم برای نمایش اشتقاق ها، استفاده از </a:t>
                </a:r>
                <a:r>
                  <a:rPr lang="fa-IR" dirty="0">
                    <a:solidFill>
                      <a:srgbClr val="C00000"/>
                    </a:solidFill>
                  </a:rPr>
                  <a:t>درخت تجزیه یا اشتقاق </a:t>
                </a:r>
                <a:r>
                  <a:rPr lang="fa-IR" dirty="0"/>
                  <a:t>است</a:t>
                </a:r>
              </a:p>
              <a:p>
                <a:r>
                  <a:rPr lang="fa-IR" dirty="0"/>
                  <a:t>در این روش ترتیب بکارگیری قوانین اهمیت ندارد.</a:t>
                </a:r>
              </a:p>
              <a:p>
                <a:r>
                  <a:rPr lang="fa-IR" dirty="0"/>
                  <a:t>درخت اشتقاق در واقع درخت مرتبی است که در آن گره ها با سمت چپ قوانین نامگذاری میشوند</a:t>
                </a:r>
              </a:p>
              <a:p>
                <a:r>
                  <a:rPr lang="fa-IR" dirty="0"/>
                  <a:t>فرزندان یک گره به معرفی سمت راست آن گره میپردازند و به ترتیب از چپ به راست، سمبل ها و متغیرهای سمت راست می آیند</a:t>
                </a:r>
              </a:p>
              <a:p>
                <a:r>
                  <a:rPr lang="fa-IR" dirty="0"/>
                  <a:t>برای مثال درخت اشتقاق برای قانون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𝑏</m:t>
                    </m:r>
                    <m:r>
                      <a:rPr lang="en-US" b="0" i="1" dirty="0" smtClean="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𝐵</m:t>
                    </m:r>
                    <m:r>
                      <a:rPr lang="en-US" b="0" i="1" dirty="0" smtClean="0">
                        <a:solidFill>
                          <a:srgbClr val="C00000"/>
                        </a:solidFill>
                        <a:latin typeface="Cambria Math" panose="02040503050406030204" pitchFamily="18" charset="0"/>
                        <a:ea typeface="Cambria Math" panose="02040503050406030204" pitchFamily="18" charset="0"/>
                      </a:rPr>
                      <m:t>𝑐</m:t>
                    </m:r>
                  </m:oMath>
                </a14:m>
                <a:r>
                  <a:rPr lang="fa-IR" dirty="0"/>
                  <a:t> در تمامی درخت های اشتقاق، با شروع از ریشه با متغیر شروع گرامر نامگذاری میشود و خاتمه یافتن به برگ هایی که پایانی ها و یا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هستند، درخت تکمیل میشود.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10"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grpSp>
        <p:nvGrpSpPr>
          <p:cNvPr id="5" name="Group 4"/>
          <p:cNvGrpSpPr/>
          <p:nvPr/>
        </p:nvGrpSpPr>
        <p:grpSpPr>
          <a:xfrm>
            <a:off x="1374218" y="4382399"/>
            <a:ext cx="4425968" cy="2088182"/>
            <a:chOff x="1374218" y="4382399"/>
            <a:chExt cx="4425968" cy="2088182"/>
          </a:xfrm>
        </p:grpSpPr>
        <p:sp>
          <p:nvSpPr>
            <p:cNvPr id="7" name="Oval 6"/>
            <p:cNvSpPr/>
            <p:nvPr/>
          </p:nvSpPr>
          <p:spPr>
            <a:xfrm>
              <a:off x="3369181" y="438239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3445238" y="444054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45238" y="4440544"/>
                  <a:ext cx="396904" cy="369332"/>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p:cNvCxnSpPr>
              <a:stCxn id="7" idx="2"/>
              <a:endCxn id="10" idx="0"/>
            </p:cNvCxnSpPr>
            <p:nvPr/>
          </p:nvCxnSpPr>
          <p:spPr>
            <a:xfrm flipH="1">
              <a:off x="1648727" y="4639877"/>
              <a:ext cx="1720454" cy="1267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74218" y="59078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50275" y="596598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50275" y="5965984"/>
                  <a:ext cx="396904" cy="369332"/>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2368798"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444855" y="6000013"/>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444855" y="6000013"/>
                  <a:ext cx="378886" cy="369332"/>
                </a:xfrm>
                <a:prstGeom prst="rect">
                  <a:avLst/>
                </a:prstGeom>
                <a:blipFill>
                  <a:blip r:embed="rId5"/>
                  <a:stretch>
                    <a:fillRect/>
                  </a:stretch>
                </a:blipFill>
              </p:spPr>
              <p:txBody>
                <a:bodyPr/>
                <a:lstStyle/>
                <a:p>
                  <a:r>
                    <a:rPr lang="en-US">
                      <a:noFill/>
                    </a:rPr>
                    <a:t> </a:t>
                  </a:r>
                </a:p>
              </p:txBody>
            </p:sp>
          </mc:Fallback>
        </mc:AlternateContent>
        <p:sp>
          <p:nvSpPr>
            <p:cNvPr id="14" name="Oval 13"/>
            <p:cNvSpPr/>
            <p:nvPr/>
          </p:nvSpPr>
          <p:spPr>
            <a:xfrm>
              <a:off x="3369181"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445238" y="60000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45238" y="6000013"/>
                  <a:ext cx="396904" cy="369332"/>
                </a:xfrm>
                <a:prstGeom prst="rect">
                  <a:avLst/>
                </a:prstGeom>
                <a:blipFill>
                  <a:blip r:embed="rId6"/>
                  <a:stretch>
                    <a:fillRect/>
                  </a:stretch>
                </a:blipFill>
              </p:spPr>
              <p:txBody>
                <a:bodyPr/>
                <a:lstStyle/>
                <a:p>
                  <a:r>
                    <a:rPr lang="en-US">
                      <a:noFill/>
                    </a:rPr>
                    <a:t> </a:t>
                  </a:r>
                </a:p>
              </p:txBody>
            </p:sp>
          </mc:Fallback>
        </mc:AlternateContent>
        <p:sp>
          <p:nvSpPr>
            <p:cNvPr id="16" name="Oval 15"/>
            <p:cNvSpPr/>
            <p:nvPr/>
          </p:nvSpPr>
          <p:spPr>
            <a:xfrm>
              <a:off x="4364107"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4440164" y="600001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0164" y="6000013"/>
                  <a:ext cx="407291" cy="369332"/>
                </a:xfrm>
                <a:prstGeom prst="rect">
                  <a:avLst/>
                </a:prstGeom>
                <a:blipFill>
                  <a:blip r:embed="rId7"/>
                  <a:stretch>
                    <a:fillRect/>
                  </a:stretch>
                </a:blipFill>
              </p:spPr>
              <p:txBody>
                <a:bodyPr/>
                <a:lstStyle/>
                <a:p>
                  <a:r>
                    <a:rPr lang="en-US">
                      <a:noFill/>
                    </a:rPr>
                    <a:t> </a:t>
                  </a:r>
                </a:p>
              </p:txBody>
            </p:sp>
          </mc:Fallback>
        </mc:AlternateContent>
        <p:sp>
          <p:nvSpPr>
            <p:cNvPr id="18" name="Oval 17"/>
            <p:cNvSpPr/>
            <p:nvPr/>
          </p:nvSpPr>
          <p:spPr>
            <a:xfrm>
              <a:off x="5251168" y="595562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5327225" y="6013771"/>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327225" y="6013771"/>
                  <a:ext cx="361894" cy="369332"/>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p:cNvCxnSpPr>
              <a:stCxn id="7" idx="3"/>
              <a:endCxn id="12" idx="0"/>
            </p:cNvCxnSpPr>
            <p:nvPr/>
          </p:nvCxnSpPr>
          <p:spPr>
            <a:xfrm flipH="1">
              <a:off x="2643307" y="4821941"/>
              <a:ext cx="806276" cy="111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4"/>
              <a:endCxn id="14" idx="0"/>
            </p:cNvCxnSpPr>
            <p:nvPr/>
          </p:nvCxnSpPr>
          <p:spPr>
            <a:xfrm>
              <a:off x="3643690" y="4897354"/>
              <a:ext cx="0" cy="104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5"/>
              <a:endCxn id="16" idx="0"/>
            </p:cNvCxnSpPr>
            <p:nvPr/>
          </p:nvCxnSpPr>
          <p:spPr>
            <a:xfrm>
              <a:off x="3837797" y="4821941"/>
              <a:ext cx="800819" cy="111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6"/>
              <a:endCxn id="18" idx="0"/>
            </p:cNvCxnSpPr>
            <p:nvPr/>
          </p:nvCxnSpPr>
          <p:spPr>
            <a:xfrm>
              <a:off x="3918199" y="4639877"/>
              <a:ext cx="1607478" cy="1315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411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5-3: درخت های اشتقاق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sz="2400" dirty="0"/>
                  <a:t>فرض کنید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یک گرامر مستقل از متن باشد. یک درخت مرتب، </a:t>
                </a:r>
                <a:r>
                  <a:rPr lang="fa-IR" sz="2400" b="1" dirty="0">
                    <a:solidFill>
                      <a:srgbClr val="FF0000"/>
                    </a:solidFill>
                  </a:rPr>
                  <a:t>درخت اشتقاقی </a:t>
                </a:r>
                <a:r>
                  <a:rPr lang="fa-IR" sz="2400" dirty="0"/>
                  <a:t>برای </a:t>
                </a:r>
                <a14:m>
                  <m:oMath xmlns:m="http://schemas.openxmlformats.org/officeDocument/2006/math">
                    <m:r>
                      <a:rPr lang="en-US" sz="2400" i="1" dirty="0">
                        <a:solidFill>
                          <a:srgbClr val="C00000"/>
                        </a:solidFill>
                        <a:latin typeface="Cambria Math" panose="02040503050406030204" pitchFamily="18" charset="0"/>
                      </a:rPr>
                      <m:t>𝐺</m:t>
                    </m:r>
                  </m:oMath>
                </a14:m>
                <a:r>
                  <a:rPr lang="fa-IR" sz="2400" dirty="0"/>
                  <a:t> خواهد بود اگر و تنها اگر خواص زیر را داشته باشد:</a:t>
                </a:r>
              </a:p>
              <a:p>
                <a:r>
                  <a:rPr lang="fa-IR" sz="2400" dirty="0"/>
                  <a:t>1- ریشه دارای نام </a:t>
                </a:r>
                <a14:m>
                  <m:oMath xmlns:m="http://schemas.openxmlformats.org/officeDocument/2006/math">
                    <m:r>
                      <a:rPr lang="en-US" sz="2400" i="1" dirty="0">
                        <a:solidFill>
                          <a:srgbClr val="C00000"/>
                        </a:solidFill>
                        <a:latin typeface="Cambria Math" panose="02040503050406030204" pitchFamily="18" charset="0"/>
                      </a:rPr>
                      <m:t>𝑆</m:t>
                    </m:r>
                  </m:oMath>
                </a14:m>
                <a:r>
                  <a:rPr lang="fa-IR" sz="2400" dirty="0"/>
                  <a:t> است.</a:t>
                </a:r>
              </a:p>
              <a:p>
                <a:r>
                  <a:rPr lang="fa-IR" sz="2400" dirty="0"/>
                  <a:t>2- هر یک از برگها دارای نام از </a:t>
                </a:r>
                <a14:m>
                  <m:oMath xmlns:m="http://schemas.openxmlformats.org/officeDocument/2006/math">
                    <m:r>
                      <a:rPr lang="en-US" sz="2400" i="1" dirty="0">
                        <a:solidFill>
                          <a:srgbClr val="C00000"/>
                        </a:solidFill>
                        <a:latin typeface="Cambria Math" panose="02040503050406030204" pitchFamily="18" charset="0"/>
                      </a:rPr>
                      <m:t>𝑇</m:t>
                    </m:r>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r>
                      <a:rPr lang="en-US" sz="2400" b="0" i="1" dirty="0" smtClean="0">
                        <a:solidFill>
                          <a:srgbClr val="C00000"/>
                        </a:solidFill>
                        <a:latin typeface="Cambria Math" panose="02040503050406030204" pitchFamily="18" charset="0"/>
                        <a:ea typeface="Cambria Math" panose="02040503050406030204" pitchFamily="18" charset="0"/>
                      </a:rPr>
                      <m:t>}</m:t>
                    </m:r>
                  </m:oMath>
                </a14:m>
                <a:r>
                  <a:rPr lang="fa-IR" sz="2400" dirty="0"/>
                  <a:t>  باشد.</a:t>
                </a:r>
              </a:p>
              <a:p>
                <a:r>
                  <a:rPr lang="fa-IR" sz="2400" dirty="0"/>
                  <a:t>3- هر یک از گره های میانی (گره ای که برگ نباشد) دارای نامی از </a:t>
                </a:r>
                <a14:m>
                  <m:oMath xmlns:m="http://schemas.openxmlformats.org/officeDocument/2006/math">
                    <m:r>
                      <a:rPr lang="en-US" sz="2400" i="1" dirty="0">
                        <a:solidFill>
                          <a:srgbClr val="C00000"/>
                        </a:solidFill>
                        <a:latin typeface="Cambria Math" panose="02040503050406030204" pitchFamily="18" charset="0"/>
                      </a:rPr>
                      <m:t>𝑉</m:t>
                    </m:r>
                  </m:oMath>
                </a14:m>
                <a:r>
                  <a:rPr lang="fa-IR" sz="2400" dirty="0"/>
                  <a:t> است.</a:t>
                </a:r>
              </a:p>
              <a:p>
                <a:r>
                  <a:rPr lang="fa-IR" sz="2400" dirty="0"/>
                  <a:t>4- اگر یکی از گره های دارای نام </a:t>
                </a:r>
                <a14:m>
                  <m:oMath xmlns:m="http://schemas.openxmlformats.org/officeDocument/2006/math">
                    <m:r>
                      <a:rPr lang="en-US" sz="2400" b="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𝑉</m:t>
                    </m:r>
                  </m:oMath>
                </a14:m>
                <a:r>
                  <a:rPr lang="fa-IR" sz="2400" dirty="0"/>
                  <a:t> بوده و فرزندان آن هم (از چپ به راست) بصورت </a:t>
                </a:r>
                <a14:m>
                  <m:oMath xmlns:m="http://schemas.openxmlformats.org/officeDocument/2006/math">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𝑛</m:t>
                        </m:r>
                      </m:sub>
                    </m:sSub>
                  </m:oMath>
                </a14:m>
                <a:r>
                  <a:rPr lang="fa-IR" sz="2400" dirty="0"/>
                  <a:t> نامگذاری شوند،</a:t>
                </a:r>
              </a:p>
              <a:p>
                <a:pPr lvl="1"/>
                <a:r>
                  <a:rPr lang="fa-IR" sz="2000" dirty="0"/>
                  <a:t> آنگاه </a:t>
                </a:r>
                <a14:m>
                  <m:oMath xmlns:m="http://schemas.openxmlformats.org/officeDocument/2006/math">
                    <m:r>
                      <a:rPr lang="en-US" sz="2000" i="1" dirty="0">
                        <a:solidFill>
                          <a:srgbClr val="C00000"/>
                        </a:solidFill>
                        <a:latin typeface="Cambria Math" panose="02040503050406030204" pitchFamily="18" charset="0"/>
                      </a:rPr>
                      <m:t>𝑃</m:t>
                    </m:r>
                  </m:oMath>
                </a14:m>
                <a:r>
                  <a:rPr lang="fa-IR" sz="2000" dirty="0"/>
                  <a:t> باید قانونی به فرم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1</m:t>
                        </m:r>
                      </m:sub>
                    </m:sSub>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2</m:t>
                        </m:r>
                      </m:sub>
                    </m:sSub>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𝑛</m:t>
                        </m:r>
                      </m:sub>
                    </m:sSub>
                  </m:oMath>
                </a14:m>
                <a:r>
                  <a:rPr lang="fa-IR" sz="2000" dirty="0"/>
                  <a:t> داشته باشد.</a:t>
                </a:r>
              </a:p>
              <a:p>
                <a:r>
                  <a:rPr lang="fa-IR" sz="2400" dirty="0"/>
                  <a:t>5- برگ های دارای نام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𝜆</m:t>
                    </m:r>
                  </m:oMath>
                </a14:m>
                <a:r>
                  <a:rPr lang="fa-IR" sz="2400" dirty="0"/>
                  <a:t> هیچ خواهر و برادری ندارند؛</a:t>
                </a:r>
              </a:p>
              <a:p>
                <a:pPr lvl="1"/>
                <a:r>
                  <a:rPr lang="fa-IR" sz="2000" dirty="0"/>
                  <a:t>بدین معنا که گره ای که فرزند آن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𝜆</m:t>
                    </m:r>
                  </m:oMath>
                </a14:m>
                <a:r>
                  <a:rPr lang="fa-IR" sz="2000" dirty="0"/>
                  <a:t> نامگذاری شده باشد، فاقد فرزند دیگری است.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6" t="-500"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97132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های اشتقاق جزئی / تولید درخت</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1" y="1168088"/>
                <a:ext cx="11862238" cy="2598369"/>
              </a:xfrm>
            </p:spPr>
            <p:txBody>
              <a:bodyPr>
                <a:noAutofit/>
              </a:bodyPr>
              <a:lstStyle/>
              <a:p>
                <a:r>
                  <a:rPr lang="fa-IR" sz="1800" dirty="0"/>
                  <a:t>درختی که ویژگی های 3 و 4 و 5 را دارا باشد، اما خاصیت 2 لزوماً در آن برقرار نباشد و خاصیت 2 بصورت زیر جایگزین شده باشد را درخت اشتقاق جزئی میگویند:</a:t>
                </a:r>
              </a:p>
              <a:p>
                <a:r>
                  <a:rPr lang="fa-IR" sz="1800" dirty="0"/>
                  <a:t>(2-الف)- هر یک از برگ ها دارای نامی از</a:t>
                </a:r>
                <a14:m>
                  <m:oMath xmlns:m="http://schemas.openxmlformats.org/officeDocument/2006/math">
                    <m:r>
                      <a:rPr lang="en-US" sz="1800" b="0" i="1" dirty="0" smtClean="0">
                        <a:solidFill>
                          <a:srgbClr val="C00000"/>
                        </a:solidFill>
                        <a:latin typeface="Cambria Math" panose="02040503050406030204" pitchFamily="18" charset="0"/>
                      </a:rPr>
                      <m:t>𝑉</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rPr>
                      <m:t>𝑇</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𝜆</m:t>
                    </m:r>
                    <m:r>
                      <a:rPr lang="en-US" sz="1800" i="1" dirty="0">
                        <a:solidFill>
                          <a:srgbClr val="C00000"/>
                        </a:solidFill>
                        <a:latin typeface="Cambria Math" panose="02040503050406030204" pitchFamily="18" charset="0"/>
                        <a:ea typeface="Cambria Math" panose="02040503050406030204" pitchFamily="18" charset="0"/>
                      </a:rPr>
                      <m:t>}</m:t>
                    </m:r>
                  </m:oMath>
                </a14:m>
                <a:r>
                  <a:rPr lang="fa-IR" sz="1800" dirty="0"/>
                  <a:t> باشد.</a:t>
                </a:r>
              </a:p>
              <a:p>
                <a:r>
                  <a:rPr lang="fa-IR" sz="1800" dirty="0"/>
                  <a:t>رشته ای از سمبل ها که با خواندن برگهای درخت از چپ به راست و حذف تمامی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𝜆</m:t>
                    </m:r>
                  </m:oMath>
                </a14:m>
                <a:r>
                  <a:rPr lang="fa-IR" sz="1800" dirty="0"/>
                  <a:t> های مسیر ایجاد شود، اصطلاحاً </a:t>
                </a:r>
                <a:r>
                  <a:rPr lang="fa-IR" sz="1800" dirty="0">
                    <a:solidFill>
                      <a:srgbClr val="C00000"/>
                    </a:solidFill>
                  </a:rPr>
                  <a:t>تولید</a:t>
                </a:r>
                <a:r>
                  <a:rPr lang="fa-IR" sz="1800" dirty="0"/>
                  <a:t> یا </a:t>
                </a:r>
                <a:r>
                  <a:rPr lang="fa-IR" sz="1800" dirty="0">
                    <a:solidFill>
                      <a:srgbClr val="C00000"/>
                    </a:solidFill>
                  </a:rPr>
                  <a:t>تولید درخت </a:t>
                </a:r>
                <a:r>
                  <a:rPr lang="fa-IR" sz="1800" dirty="0"/>
                  <a:t>نامیده میشود.</a:t>
                </a:r>
              </a:p>
              <a:p>
                <a:r>
                  <a:rPr lang="fa-IR" sz="1800" dirty="0"/>
                  <a:t>تولید رشته ای از پایانی ها که با </a:t>
                </a:r>
                <a:r>
                  <a:rPr lang="fa-IR" sz="1800" dirty="0">
                    <a:solidFill>
                      <a:srgbClr val="C00000"/>
                    </a:solidFill>
                  </a:rPr>
                  <a:t>پیمایش اول عمق </a:t>
                </a:r>
                <a:r>
                  <a:rPr lang="fa-IR" sz="1800" dirty="0"/>
                  <a:t>ارائه میشود را میتوان معادل عبارت توصیفی چپ به راست در نظر گرفت.</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1" y="1168088"/>
                <a:ext cx="11862238" cy="2598369"/>
              </a:xfrm>
              <a:blipFill>
                <a:blip r:embed="rId2"/>
                <a:stretch>
                  <a:fillRect l="-308" r="-4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6" name="Picture 5"/>
          <p:cNvPicPr>
            <a:picLocks noChangeAspect="1"/>
          </p:cNvPicPr>
          <p:nvPr/>
        </p:nvPicPr>
        <p:blipFill rotWithShape="1">
          <a:blip r:embed="rId3"/>
          <a:srcRect l="17126" t="22636" r="16942" b="18614"/>
          <a:stretch/>
        </p:blipFill>
        <p:spPr>
          <a:xfrm>
            <a:off x="413657" y="3875315"/>
            <a:ext cx="6070309" cy="3042557"/>
          </a:xfrm>
          <a:prstGeom prst="rect">
            <a:avLst/>
          </a:prstGeom>
        </p:spPr>
      </p:pic>
    </p:spTree>
    <p:extLst>
      <p:ext uri="{BB962C8B-B14F-4D97-AF65-F5344CB8AC3E}">
        <p14:creationId xmlns:p14="http://schemas.microsoft.com/office/powerpoint/2010/main" val="17420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5-6</a:t>
            </a:r>
            <a:endParaRPr lang="en-US" dirty="0"/>
          </a:p>
        </p:txBody>
      </p:sp>
      <p:sp>
        <p:nvSpPr>
          <p:cNvPr id="3" name="Content Placeholder 2"/>
          <p:cNvSpPr>
            <a:spLocks noGrp="1"/>
          </p:cNvSpPr>
          <p:nvPr>
            <p:ph idx="1"/>
          </p:nvPr>
        </p:nvSpPr>
        <p:spPr>
          <a:xfrm>
            <a:off x="8521200" y="1148876"/>
            <a:ext cx="3472023" cy="4877112"/>
          </a:xfrm>
        </p:spPr>
        <p:txBody>
          <a:bodyPr/>
          <a:lstStyle/>
          <a:p>
            <a:r>
              <a:rPr lang="fa-IR" dirty="0"/>
              <a:t>گرامر با قوانین زیر را درنظر بگیرید:</a:t>
            </a:r>
          </a:p>
          <a:p>
            <a:endParaRPr lang="fa-IR" dirty="0"/>
          </a:p>
          <a:p>
            <a:endParaRPr lang="fa-IR" dirty="0"/>
          </a:p>
          <a:p>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9132341" y="1881553"/>
                <a:ext cx="2170531" cy="138499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𝑎𝐴𝐵</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𝑏𝐵𝑏</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ea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132341" y="1881553"/>
                <a:ext cx="2170531" cy="1384995"/>
              </a:xfrm>
              <a:prstGeom prst="rect">
                <a:avLst/>
              </a:prstGeom>
              <a:blipFill>
                <a:blip r:embed="rId2"/>
                <a:stretch>
                  <a:fillRect/>
                </a:stretch>
              </a:blipFill>
            </p:spPr>
            <p:txBody>
              <a:bodyPr/>
              <a:lstStyle/>
              <a:p>
                <a:r>
                  <a:rPr lang="en-US">
                    <a:noFill/>
                  </a:rPr>
                  <a:t> </a:t>
                </a:r>
              </a:p>
            </p:txBody>
          </p:sp>
        </mc:Fallback>
      </mc:AlternateContent>
      <p:sp>
        <p:nvSpPr>
          <p:cNvPr id="7" name="Oval 6"/>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p:cNvCxnSpPr>
            <a:stCxn id="7" idx="3"/>
            <a:endCxn id="10" idx="0"/>
          </p:cNvCxnSpPr>
          <p:nvPr/>
        </p:nvCxnSpPr>
        <p:spPr>
          <a:xfrm flipH="1">
            <a:off x="490417" y="1607630"/>
            <a:ext cx="926313"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5908" y="219713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91965" y="225528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91965" y="2255284"/>
                <a:ext cx="396904" cy="369332"/>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320638" y="334869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96695" y="340684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6695" y="3406840"/>
                <a:ext cx="378886" cy="369332"/>
              </a:xfrm>
              <a:prstGeom prst="rect">
                <a:avLst/>
              </a:prstGeom>
              <a:blipFill>
                <a:blip r:embed="rId5"/>
                <a:stretch>
                  <a:fillRect/>
                </a:stretch>
              </a:blipFill>
            </p:spPr>
            <p:txBody>
              <a:bodyPr/>
              <a:lstStyle/>
              <a:p>
                <a:r>
                  <a:rPr lang="en-US">
                    <a:noFill/>
                  </a:rPr>
                  <a:t> </a:t>
                </a:r>
              </a:p>
            </p:txBody>
          </p:sp>
        </mc:Fallback>
      </mc:AlternateContent>
      <p:sp>
        <p:nvSpPr>
          <p:cNvPr id="14" name="Oval 13"/>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12385" y="22893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412385" y="2289313"/>
                <a:ext cx="396904" cy="369332"/>
              </a:xfrm>
              <a:prstGeom prst="rect">
                <a:avLst/>
              </a:prstGeom>
              <a:blipFill>
                <a:blip r:embed="rId6"/>
                <a:stretch>
                  <a:fillRect/>
                </a:stretch>
              </a:blipFill>
            </p:spPr>
            <p:txBody>
              <a:bodyPr/>
              <a:lstStyle/>
              <a:p>
                <a:r>
                  <a:rPr lang="en-US">
                    <a:noFill/>
                  </a:rPr>
                  <a:t> </a:t>
                </a:r>
              </a:p>
            </p:txBody>
          </p:sp>
        </mc:Fallback>
      </mc:AlternateContent>
      <p:sp>
        <p:nvSpPr>
          <p:cNvPr id="18" name="Oval 17"/>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651552" y="2255284"/>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51552" y="2255284"/>
                <a:ext cx="407291" cy="369332"/>
              </a:xfrm>
              <a:prstGeom prst="rect">
                <a:avLst/>
              </a:prstGeom>
              <a:blipFill>
                <a:blip r:embed="rId7"/>
                <a:stretch>
                  <a:fillRect/>
                </a:stretch>
              </a:blipFill>
            </p:spPr>
            <p:txBody>
              <a:bodyPr/>
              <a:lstStyle/>
              <a:p>
                <a:r>
                  <a:rPr lang="en-US">
                    <a:noFill/>
                  </a:rPr>
                  <a:t> </a:t>
                </a:r>
              </a:p>
            </p:txBody>
          </p:sp>
        </mc:Fallback>
      </mc:AlternateContent>
      <p:cxnSp>
        <p:nvCxnSpPr>
          <p:cNvPr id="20" name="Straight Arrow Connector 19"/>
          <p:cNvCxnSpPr>
            <a:stCxn id="14" idx="3"/>
            <a:endCxn id="12" idx="0"/>
          </p:cNvCxnSpPr>
          <p:nvPr/>
        </p:nvCxnSpPr>
        <p:spPr>
          <a:xfrm flipH="1">
            <a:off x="595147" y="2670710"/>
            <a:ext cx="821583" cy="67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4"/>
            <a:endCxn id="14" idx="0"/>
          </p:cNvCxnSpPr>
          <p:nvPr/>
        </p:nvCxnSpPr>
        <p:spPr>
          <a:xfrm>
            <a:off x="1610837" y="1683043"/>
            <a:ext cx="0" cy="54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5"/>
            <a:endCxn id="18" idx="0"/>
          </p:cNvCxnSpPr>
          <p:nvPr/>
        </p:nvCxnSpPr>
        <p:spPr>
          <a:xfrm>
            <a:off x="1804944" y="1607630"/>
            <a:ext cx="1045060"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29687" y="3351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405744" y="340971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405744" y="3409716"/>
                <a:ext cx="407291" cy="369332"/>
              </a:xfrm>
              <a:prstGeom prst="rect">
                <a:avLst/>
              </a:prstGeom>
              <a:blipFill>
                <a:blip r:embed="rId8"/>
                <a:stretch>
                  <a:fillRect/>
                </a:stretch>
              </a:blipFill>
            </p:spPr>
            <p:txBody>
              <a:bodyPr/>
              <a:lstStyle/>
              <a:p>
                <a:r>
                  <a:rPr lang="en-US">
                    <a:noFill/>
                  </a:rPr>
                  <a:t> </a:t>
                </a:r>
              </a:p>
            </p:txBody>
          </p:sp>
        </mc:Fallback>
      </mc:AlternateContent>
      <p:cxnSp>
        <p:nvCxnSpPr>
          <p:cNvPr id="26" name="Straight Arrow Connector 25"/>
          <p:cNvCxnSpPr>
            <a:stCxn id="14" idx="4"/>
            <a:endCxn id="24" idx="0"/>
          </p:cNvCxnSpPr>
          <p:nvPr/>
        </p:nvCxnSpPr>
        <p:spPr>
          <a:xfrm flipH="1">
            <a:off x="1604196" y="2746123"/>
            <a:ext cx="6641" cy="605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32842" y="3349288"/>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508899" y="3407433"/>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508899" y="3407433"/>
                <a:ext cx="378886" cy="369332"/>
              </a:xfrm>
              <a:prstGeom prst="rect">
                <a:avLst/>
              </a:prstGeom>
              <a:blipFill>
                <a:blip r:embed="rId9"/>
                <a:stretch>
                  <a:fillRect/>
                </a:stretch>
              </a:blipFill>
            </p:spPr>
            <p:txBody>
              <a:bodyPr/>
              <a:lstStyle/>
              <a:p>
                <a:r>
                  <a:rPr lang="en-US">
                    <a:noFill/>
                  </a:rPr>
                  <a:t> </a:t>
                </a:r>
              </a:p>
            </p:txBody>
          </p:sp>
        </mc:Fallback>
      </mc:AlternateContent>
      <p:cxnSp>
        <p:nvCxnSpPr>
          <p:cNvPr id="29" name="Straight Arrow Connector 28"/>
          <p:cNvCxnSpPr>
            <a:stCxn id="14" idx="5"/>
            <a:endCxn id="27" idx="0"/>
          </p:cNvCxnSpPr>
          <p:nvPr/>
        </p:nvCxnSpPr>
        <p:spPr>
          <a:xfrm>
            <a:off x="1804944" y="2670710"/>
            <a:ext cx="902407" cy="67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64926" y="4327319"/>
            <a:ext cx="1612942" cy="369332"/>
          </a:xfrm>
          <a:prstGeom prst="rect">
            <a:avLst/>
          </a:prstGeom>
        </p:spPr>
        <p:txBody>
          <a:bodyPr wrap="none">
            <a:spAutoFit/>
          </a:bodyPr>
          <a:lstStyle/>
          <a:p>
            <a:r>
              <a:rPr lang="fa-IR" dirty="0">
                <a:cs typeface="B Nazanin" panose="00000400000000000000" pitchFamily="2" charset="-78"/>
              </a:rPr>
              <a:t>درخت اشتقاق جزئی</a:t>
            </a:r>
            <a:endParaRPr lang="en-US" dirty="0">
              <a:cs typeface="B Nazanin" panose="00000400000000000000" pitchFamily="2" charset="-78"/>
            </a:endParaRPr>
          </a:p>
        </p:txBody>
      </p:sp>
      <p:sp>
        <p:nvSpPr>
          <p:cNvPr id="47" name="Oval 46"/>
          <p:cNvSpPr/>
          <p:nvPr/>
        </p:nvSpPr>
        <p:spPr>
          <a:xfrm>
            <a:off x="5727063" y="120985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5803120" y="126800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803120" y="1268001"/>
                <a:ext cx="375103" cy="369332"/>
              </a:xfrm>
              <a:prstGeom prst="rect">
                <a:avLst/>
              </a:prstGeom>
              <a:blipFill>
                <a:blip r:embed="rId10"/>
                <a:stretch>
                  <a:fillRect/>
                </a:stretch>
              </a:blipFill>
            </p:spPr>
            <p:txBody>
              <a:bodyPr/>
              <a:lstStyle/>
              <a:p>
                <a:r>
                  <a:rPr lang="en-US">
                    <a:noFill/>
                  </a:rPr>
                  <a:t> </a:t>
                </a:r>
              </a:p>
            </p:txBody>
          </p:sp>
        </mc:Fallback>
      </mc:AlternateContent>
      <p:cxnSp>
        <p:nvCxnSpPr>
          <p:cNvPr id="49" name="Straight Arrow Connector 48"/>
          <p:cNvCxnSpPr>
            <a:stCxn id="47" idx="3"/>
            <a:endCxn id="50" idx="0"/>
          </p:cNvCxnSpPr>
          <p:nvPr/>
        </p:nvCxnSpPr>
        <p:spPr>
          <a:xfrm flipH="1">
            <a:off x="5042516" y="1649398"/>
            <a:ext cx="764949"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68007" y="2238907"/>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4844064" y="2297052"/>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4844064" y="2297052"/>
                <a:ext cx="396904" cy="369332"/>
              </a:xfrm>
              <a:prstGeom prst="rect">
                <a:avLst/>
              </a:prstGeom>
              <a:blipFill>
                <a:blip r:embed="rId11"/>
                <a:stretch>
                  <a:fillRect/>
                </a:stretch>
              </a:blipFill>
            </p:spPr>
            <p:txBody>
              <a:bodyPr/>
              <a:lstStyle/>
              <a:p>
                <a:r>
                  <a:rPr lang="en-US">
                    <a:noFill/>
                  </a:rPr>
                  <a:t> </a:t>
                </a:r>
              </a:p>
            </p:txBody>
          </p:sp>
        </mc:Fallback>
      </mc:AlternateContent>
      <p:sp>
        <p:nvSpPr>
          <p:cNvPr id="52" name="Oval 51"/>
          <p:cNvSpPr/>
          <p:nvPr/>
        </p:nvSpPr>
        <p:spPr>
          <a:xfrm>
            <a:off x="4872737" y="3215652"/>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4948794" y="3273797"/>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948794" y="3273797"/>
                <a:ext cx="378886" cy="369332"/>
              </a:xfrm>
              <a:prstGeom prst="rect">
                <a:avLst/>
              </a:prstGeom>
              <a:blipFill>
                <a:blip r:embed="rId12"/>
                <a:stretch>
                  <a:fillRect/>
                </a:stretch>
              </a:blipFill>
            </p:spPr>
            <p:txBody>
              <a:bodyPr/>
              <a:lstStyle/>
              <a:p>
                <a:r>
                  <a:rPr lang="en-US">
                    <a:noFill/>
                  </a:rPr>
                  <a:t> </a:t>
                </a:r>
              </a:p>
            </p:txBody>
          </p:sp>
        </mc:Fallback>
      </mc:AlternateContent>
      <p:sp>
        <p:nvSpPr>
          <p:cNvPr id="54" name="Oval 53"/>
          <p:cNvSpPr/>
          <p:nvPr/>
        </p:nvSpPr>
        <p:spPr>
          <a:xfrm>
            <a:off x="5727063" y="227293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p:cNvSpPr txBox="1"/>
              <p:nvPr/>
            </p:nvSpPr>
            <p:spPr>
              <a:xfrm>
                <a:off x="5803120" y="233108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5803120" y="2331081"/>
                <a:ext cx="396904" cy="369332"/>
              </a:xfrm>
              <a:prstGeom prst="rect">
                <a:avLst/>
              </a:prstGeom>
              <a:blipFill>
                <a:blip r:embed="rId13"/>
                <a:stretch>
                  <a:fillRect/>
                </a:stretch>
              </a:blipFill>
            </p:spPr>
            <p:txBody>
              <a:bodyPr/>
              <a:lstStyle/>
              <a:p>
                <a:r>
                  <a:rPr lang="en-US">
                    <a:noFill/>
                  </a:rPr>
                  <a:t> </a:t>
                </a:r>
              </a:p>
            </p:txBody>
          </p:sp>
        </mc:Fallback>
      </mc:AlternateContent>
      <p:sp>
        <p:nvSpPr>
          <p:cNvPr id="56" name="Oval 55"/>
          <p:cNvSpPr/>
          <p:nvPr/>
        </p:nvSpPr>
        <p:spPr>
          <a:xfrm>
            <a:off x="7896125" y="222746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7972182" y="2285612"/>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7972182" y="2285612"/>
                <a:ext cx="407291" cy="369332"/>
              </a:xfrm>
              <a:prstGeom prst="rect">
                <a:avLst/>
              </a:prstGeom>
              <a:blipFill>
                <a:blip r:embed="rId14"/>
                <a:stretch>
                  <a:fillRect/>
                </a:stretch>
              </a:blipFill>
            </p:spPr>
            <p:txBody>
              <a:bodyPr/>
              <a:lstStyle/>
              <a:p>
                <a:r>
                  <a:rPr lang="en-US">
                    <a:noFill/>
                  </a:rPr>
                  <a:t> </a:t>
                </a:r>
              </a:p>
            </p:txBody>
          </p:sp>
        </mc:Fallback>
      </mc:AlternateContent>
      <p:cxnSp>
        <p:nvCxnSpPr>
          <p:cNvPr id="58" name="Straight Arrow Connector 57"/>
          <p:cNvCxnSpPr>
            <a:stCxn id="54" idx="3"/>
            <a:endCxn id="52" idx="0"/>
          </p:cNvCxnSpPr>
          <p:nvPr/>
        </p:nvCxnSpPr>
        <p:spPr>
          <a:xfrm flipH="1">
            <a:off x="5147246" y="2712478"/>
            <a:ext cx="660219" cy="50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7" idx="4"/>
            <a:endCxn id="54" idx="0"/>
          </p:cNvCxnSpPr>
          <p:nvPr/>
        </p:nvCxnSpPr>
        <p:spPr>
          <a:xfrm>
            <a:off x="6001572" y="1724811"/>
            <a:ext cx="0" cy="54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7" idx="5"/>
            <a:endCxn id="56" idx="1"/>
          </p:cNvCxnSpPr>
          <p:nvPr/>
        </p:nvCxnSpPr>
        <p:spPr>
          <a:xfrm>
            <a:off x="6195679" y="1649398"/>
            <a:ext cx="1780848" cy="65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720422" y="321852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5796479" y="327667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5796479" y="3276673"/>
                <a:ext cx="407291" cy="369332"/>
              </a:xfrm>
              <a:prstGeom prst="rect">
                <a:avLst/>
              </a:prstGeom>
              <a:blipFill>
                <a:blip r:embed="rId15"/>
                <a:stretch>
                  <a:fillRect/>
                </a:stretch>
              </a:blipFill>
            </p:spPr>
            <p:txBody>
              <a:bodyPr/>
              <a:lstStyle/>
              <a:p>
                <a:r>
                  <a:rPr lang="en-US">
                    <a:noFill/>
                  </a:rPr>
                  <a:t> </a:t>
                </a:r>
              </a:p>
            </p:txBody>
          </p:sp>
        </mc:Fallback>
      </mc:AlternateContent>
      <p:cxnSp>
        <p:nvCxnSpPr>
          <p:cNvPr id="63" name="Straight Arrow Connector 62"/>
          <p:cNvCxnSpPr>
            <a:stCxn id="54" idx="4"/>
            <a:endCxn id="61" idx="0"/>
          </p:cNvCxnSpPr>
          <p:nvPr/>
        </p:nvCxnSpPr>
        <p:spPr>
          <a:xfrm flipH="1">
            <a:off x="5994931" y="2787891"/>
            <a:ext cx="6641" cy="430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568084" y="321624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6644141" y="327439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6644141" y="3274390"/>
                <a:ext cx="378886" cy="369332"/>
              </a:xfrm>
              <a:prstGeom prst="rect">
                <a:avLst/>
              </a:prstGeom>
              <a:blipFill>
                <a:blip r:embed="rId16"/>
                <a:stretch>
                  <a:fillRect/>
                </a:stretch>
              </a:blipFill>
            </p:spPr>
            <p:txBody>
              <a:bodyPr/>
              <a:lstStyle/>
              <a:p>
                <a:r>
                  <a:rPr lang="en-US">
                    <a:noFill/>
                  </a:rPr>
                  <a:t> </a:t>
                </a:r>
              </a:p>
            </p:txBody>
          </p:sp>
        </mc:Fallback>
      </mc:AlternateContent>
      <p:cxnSp>
        <p:nvCxnSpPr>
          <p:cNvPr id="66" name="Straight Arrow Connector 65"/>
          <p:cNvCxnSpPr>
            <a:stCxn id="54" idx="5"/>
            <a:endCxn id="64" idx="0"/>
          </p:cNvCxnSpPr>
          <p:nvPr/>
        </p:nvCxnSpPr>
        <p:spPr>
          <a:xfrm>
            <a:off x="6195679" y="2712478"/>
            <a:ext cx="646914" cy="50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720422" y="415436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67"/>
              <p:cNvSpPr txBox="1"/>
              <p:nvPr/>
            </p:nvSpPr>
            <p:spPr>
              <a:xfrm>
                <a:off x="5796479" y="4212514"/>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796479" y="4212514"/>
                <a:ext cx="372987" cy="369332"/>
              </a:xfrm>
              <a:prstGeom prst="rect">
                <a:avLst/>
              </a:prstGeom>
              <a:blipFill>
                <a:blip r:embed="rId17"/>
                <a:stretch>
                  <a:fillRect/>
                </a:stretch>
              </a:blipFill>
            </p:spPr>
            <p:txBody>
              <a:bodyPr/>
              <a:lstStyle/>
              <a:p>
                <a:r>
                  <a:rPr lang="en-US">
                    <a:noFill/>
                  </a:rPr>
                  <a:t> </a:t>
                </a:r>
              </a:p>
            </p:txBody>
          </p:sp>
        </mc:Fallback>
      </mc:AlternateContent>
      <p:cxnSp>
        <p:nvCxnSpPr>
          <p:cNvPr id="69" name="Straight Arrow Connector 68"/>
          <p:cNvCxnSpPr>
            <a:stCxn id="61" idx="4"/>
            <a:endCxn id="67" idx="0"/>
          </p:cNvCxnSpPr>
          <p:nvPr/>
        </p:nvCxnSpPr>
        <p:spPr>
          <a:xfrm>
            <a:off x="5994931" y="3733483"/>
            <a:ext cx="0" cy="42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210650" y="3974852"/>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7286707" y="4032997"/>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286707" y="4032997"/>
                <a:ext cx="378886" cy="369332"/>
              </a:xfrm>
              <a:prstGeom prst="rect">
                <a:avLst/>
              </a:prstGeom>
              <a:blipFill>
                <a:blip r:embed="rId18"/>
                <a:stretch>
                  <a:fillRect/>
                </a:stretch>
              </a:blipFill>
            </p:spPr>
            <p:txBody>
              <a:bodyPr/>
              <a:lstStyle/>
              <a:p>
                <a:r>
                  <a:rPr lang="en-US">
                    <a:noFill/>
                  </a:rPr>
                  <a:t> </a:t>
                </a:r>
              </a:p>
            </p:txBody>
          </p:sp>
        </mc:Fallback>
      </mc:AlternateContent>
      <p:sp>
        <p:nvSpPr>
          <p:cNvPr id="74" name="Oval 73"/>
          <p:cNvSpPr/>
          <p:nvPr/>
        </p:nvSpPr>
        <p:spPr>
          <a:xfrm>
            <a:off x="7917059" y="307247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7993116" y="3130622"/>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993116" y="3130622"/>
                <a:ext cx="396904" cy="369332"/>
              </a:xfrm>
              <a:prstGeom prst="rect">
                <a:avLst/>
              </a:prstGeom>
              <a:blipFill>
                <a:blip r:embed="rId19"/>
                <a:stretch>
                  <a:fillRect/>
                </a:stretch>
              </a:blipFill>
            </p:spPr>
            <p:txBody>
              <a:bodyPr/>
              <a:lstStyle/>
              <a:p>
                <a:r>
                  <a:rPr lang="en-US">
                    <a:noFill/>
                  </a:rPr>
                  <a:t> </a:t>
                </a:r>
              </a:p>
            </p:txBody>
          </p:sp>
        </mc:Fallback>
      </mc:AlternateContent>
      <p:cxnSp>
        <p:nvCxnSpPr>
          <p:cNvPr id="76" name="Straight Arrow Connector 75"/>
          <p:cNvCxnSpPr>
            <a:stCxn id="74" idx="3"/>
            <a:endCxn id="72" idx="0"/>
          </p:cNvCxnSpPr>
          <p:nvPr/>
        </p:nvCxnSpPr>
        <p:spPr>
          <a:xfrm flipH="1">
            <a:off x="7485159" y="3512019"/>
            <a:ext cx="512302" cy="46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10418" y="397772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p:cNvSpPr txBox="1"/>
              <p:nvPr/>
            </p:nvSpPr>
            <p:spPr>
              <a:xfrm>
                <a:off x="7986475" y="403587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7986475" y="4035873"/>
                <a:ext cx="407291" cy="369332"/>
              </a:xfrm>
              <a:prstGeom prst="rect">
                <a:avLst/>
              </a:prstGeom>
              <a:blipFill>
                <a:blip r:embed="rId20"/>
                <a:stretch>
                  <a:fillRect/>
                </a:stretch>
              </a:blipFill>
            </p:spPr>
            <p:txBody>
              <a:bodyPr/>
              <a:lstStyle/>
              <a:p>
                <a:r>
                  <a:rPr lang="en-US">
                    <a:noFill/>
                  </a:rPr>
                  <a:t> </a:t>
                </a:r>
              </a:p>
            </p:txBody>
          </p:sp>
        </mc:Fallback>
      </mc:AlternateContent>
      <p:cxnSp>
        <p:nvCxnSpPr>
          <p:cNvPr id="79" name="Straight Arrow Connector 78"/>
          <p:cNvCxnSpPr>
            <a:stCxn id="74" idx="4"/>
            <a:endCxn id="77" idx="0"/>
          </p:cNvCxnSpPr>
          <p:nvPr/>
        </p:nvCxnSpPr>
        <p:spPr>
          <a:xfrm flipH="1">
            <a:off x="8184927" y="3587432"/>
            <a:ext cx="6641" cy="390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8677398" y="397544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8753455" y="403359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81" name="TextBox 80"/>
              <p:cNvSpPr txBox="1">
                <a:spLocks noRot="1" noChangeAspect="1" noMove="1" noResize="1" noEditPoints="1" noAdjustHandles="1" noChangeArrowheads="1" noChangeShapeType="1" noTextEdit="1"/>
              </p:cNvSpPr>
              <p:nvPr/>
            </p:nvSpPr>
            <p:spPr>
              <a:xfrm>
                <a:off x="8753455" y="4033590"/>
                <a:ext cx="378886" cy="369332"/>
              </a:xfrm>
              <a:prstGeom prst="rect">
                <a:avLst/>
              </a:prstGeom>
              <a:blipFill>
                <a:blip r:embed="rId21"/>
                <a:stretch>
                  <a:fillRect/>
                </a:stretch>
              </a:blipFill>
            </p:spPr>
            <p:txBody>
              <a:bodyPr/>
              <a:lstStyle/>
              <a:p>
                <a:r>
                  <a:rPr lang="en-US">
                    <a:noFill/>
                  </a:rPr>
                  <a:t> </a:t>
                </a:r>
              </a:p>
            </p:txBody>
          </p:sp>
        </mc:Fallback>
      </mc:AlternateContent>
      <p:cxnSp>
        <p:nvCxnSpPr>
          <p:cNvPr id="82" name="Straight Arrow Connector 81"/>
          <p:cNvCxnSpPr>
            <a:stCxn id="74" idx="5"/>
            <a:endCxn id="80" idx="0"/>
          </p:cNvCxnSpPr>
          <p:nvPr/>
        </p:nvCxnSpPr>
        <p:spPr>
          <a:xfrm>
            <a:off x="8385675" y="3512019"/>
            <a:ext cx="566232" cy="463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7910418" y="491356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7986475" y="4971714"/>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7986475" y="4971714"/>
                <a:ext cx="372987" cy="369332"/>
              </a:xfrm>
              <a:prstGeom prst="rect">
                <a:avLst/>
              </a:prstGeom>
              <a:blipFill>
                <a:blip r:embed="rId22"/>
                <a:stretch>
                  <a:fillRect/>
                </a:stretch>
              </a:blipFill>
            </p:spPr>
            <p:txBody>
              <a:bodyPr/>
              <a:lstStyle/>
              <a:p>
                <a:r>
                  <a:rPr lang="en-US">
                    <a:noFill/>
                  </a:rPr>
                  <a:t> </a:t>
                </a:r>
              </a:p>
            </p:txBody>
          </p:sp>
        </mc:Fallback>
      </mc:AlternateContent>
      <p:cxnSp>
        <p:nvCxnSpPr>
          <p:cNvPr id="85" name="Straight Arrow Connector 84"/>
          <p:cNvCxnSpPr>
            <a:stCxn id="77" idx="4"/>
            <a:endCxn id="83" idx="0"/>
          </p:cNvCxnSpPr>
          <p:nvPr/>
        </p:nvCxnSpPr>
        <p:spPr>
          <a:xfrm>
            <a:off x="8184927" y="4492683"/>
            <a:ext cx="0" cy="42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56" idx="4"/>
            <a:endCxn id="74" idx="0"/>
          </p:cNvCxnSpPr>
          <p:nvPr/>
        </p:nvCxnSpPr>
        <p:spPr>
          <a:xfrm>
            <a:off x="8170634" y="2742422"/>
            <a:ext cx="20934" cy="330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920704" y="5243858"/>
            <a:ext cx="1500732" cy="369332"/>
          </a:xfrm>
          <a:prstGeom prst="rect">
            <a:avLst/>
          </a:prstGeom>
        </p:spPr>
        <p:txBody>
          <a:bodyPr wrap="none">
            <a:spAutoFit/>
          </a:bodyPr>
          <a:lstStyle/>
          <a:p>
            <a:pPr algn="r" rtl="1"/>
            <a:r>
              <a:rPr lang="fa-IR" dirty="0">
                <a:cs typeface="B Nazanin" panose="00000400000000000000" pitchFamily="2" charset="-78"/>
              </a:rPr>
              <a:t>درخت اشتقاق </a:t>
            </a:r>
            <a:r>
              <a:rPr lang="en-US" dirty="0">
                <a:cs typeface="B Nazanin" panose="00000400000000000000" pitchFamily="2" charset="-78"/>
              </a:rPr>
              <a:t>G</a:t>
            </a:r>
            <a:r>
              <a:rPr lang="fa-IR" dirty="0">
                <a:cs typeface="B Nazanin" panose="00000400000000000000" pitchFamily="2" charset="-78"/>
              </a:rPr>
              <a:t>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100" name="Rectangle 99"/>
              <p:cNvSpPr/>
              <p:nvPr/>
            </p:nvSpPr>
            <p:spPr>
              <a:xfrm>
                <a:off x="988984" y="4915499"/>
                <a:ext cx="937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𝑏𝐵𝑏𝐵</m:t>
                      </m:r>
                    </m:oMath>
                  </m:oMathPara>
                </a14:m>
                <a:endParaRPr lang="en-US" dirty="0"/>
              </a:p>
            </p:txBody>
          </p:sp>
        </mc:Choice>
        <mc:Fallback xmlns="">
          <p:sp>
            <p:nvSpPr>
              <p:cNvPr id="100" name="Rectangle 99"/>
              <p:cNvSpPr>
                <a:spLocks noRot="1" noChangeAspect="1" noMove="1" noResize="1" noEditPoints="1" noAdjustHandles="1" noChangeArrowheads="1" noChangeShapeType="1" noTextEdit="1"/>
              </p:cNvSpPr>
              <p:nvPr/>
            </p:nvSpPr>
            <p:spPr>
              <a:xfrm>
                <a:off x="988984" y="4915499"/>
                <a:ext cx="93788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6280021" y="5687280"/>
                <a:ext cx="8822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𝑏𝑏𝑏𝑏</m:t>
                      </m:r>
                    </m:oMath>
                  </m:oMathPara>
                </a14:m>
                <a:endParaRPr lang="en-US" dirty="0"/>
              </a:p>
            </p:txBody>
          </p:sp>
        </mc:Choice>
        <mc:Fallback xmlns="">
          <p:sp>
            <p:nvSpPr>
              <p:cNvPr id="101" name="Rectangle 100"/>
              <p:cNvSpPr>
                <a:spLocks noRot="1" noChangeAspect="1" noMove="1" noResize="1" noEditPoints="1" noAdjustHandles="1" noChangeArrowheads="1" noChangeShapeType="1" noTextEdit="1"/>
              </p:cNvSpPr>
              <p:nvPr/>
            </p:nvSpPr>
            <p:spPr>
              <a:xfrm>
                <a:off x="6280021" y="5687280"/>
                <a:ext cx="882229" cy="369332"/>
              </a:xfrm>
              <a:prstGeom prst="rect">
                <a:avLst/>
              </a:prstGeom>
              <a:blipFill>
                <a:blip r:embed="rId24"/>
                <a:stretch>
                  <a:fillRect/>
                </a:stretch>
              </a:blipFill>
            </p:spPr>
            <p:txBody>
              <a:bodyPr/>
              <a:lstStyle/>
              <a:p>
                <a:r>
                  <a:rPr lang="en-US">
                    <a:noFill/>
                  </a:rPr>
                  <a:t> </a:t>
                </a:r>
              </a:p>
            </p:txBody>
          </p:sp>
        </mc:Fallback>
      </mc:AlternateContent>
      <p:sp>
        <p:nvSpPr>
          <p:cNvPr id="102" name="Rectangle 101"/>
          <p:cNvSpPr/>
          <p:nvPr/>
        </p:nvSpPr>
        <p:spPr>
          <a:xfrm>
            <a:off x="702218" y="5490016"/>
            <a:ext cx="1476686" cy="369332"/>
          </a:xfrm>
          <a:prstGeom prst="rect">
            <a:avLst/>
          </a:prstGeom>
        </p:spPr>
        <p:txBody>
          <a:bodyPr wrap="none">
            <a:spAutoFit/>
          </a:bodyPr>
          <a:lstStyle/>
          <a:p>
            <a:pPr algn="r" rtl="1"/>
            <a:r>
              <a:rPr lang="fa-IR" dirty="0">
                <a:cs typeface="B Nazanin" panose="00000400000000000000" pitchFamily="2" charset="-78"/>
              </a:rPr>
              <a:t>فرم جمله ای از </a:t>
            </a:r>
            <a:r>
              <a:rPr lang="en-US" dirty="0">
                <a:cs typeface="B Nazanin" panose="00000400000000000000" pitchFamily="2" charset="-78"/>
              </a:rPr>
              <a:t>G</a:t>
            </a:r>
          </a:p>
        </p:txBody>
      </p:sp>
    </p:spTree>
    <p:extLst>
      <p:ext uri="{BB962C8B-B14F-4D97-AF65-F5344CB8AC3E}">
        <p14:creationId xmlns:p14="http://schemas.microsoft.com/office/powerpoint/2010/main" val="3751598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5-1: ارتباط بین فرم جمله ای و درخت اشتقاق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02773"/>
                <a:ext cx="11942547" cy="4877112"/>
              </a:xfrm>
            </p:spPr>
            <p:txBody>
              <a:bodyPr>
                <a:noAutofit/>
              </a:bodyPr>
              <a:lstStyle/>
              <a:p>
                <a:r>
                  <a:rPr lang="fa-IR" dirty="0"/>
                  <a:t>فرض کنید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𝑉</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solidFill>
                      <a:srgbClr val="C00000"/>
                    </a:solidFill>
                  </a:rPr>
                  <a:t> </a:t>
                </a:r>
                <a:r>
                  <a:rPr lang="fa-IR" dirty="0"/>
                  <a:t>یک گرامر مستقل از متن باشد. آنگاه، به ازای هر </a:t>
                </a:r>
                <a14:m>
                  <m:oMath xmlns:m="http://schemas.openxmlformats.org/officeDocument/2006/math">
                    <m:r>
                      <a:rPr lang="en-US" b="0" i="1" dirty="0" smtClean="0">
                        <a:solidFill>
                          <a:srgbClr val="C00000"/>
                        </a:solidFill>
                        <a:latin typeface="Cambria Math" panose="02040503050406030204" pitchFamily="18" charset="0"/>
                      </a:rPr>
                      <m:t>𝑤</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𝐿</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𝐺</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یک درخت اشتقاق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𝐺</m:t>
                    </m:r>
                  </m:oMath>
                </a14:m>
                <a:r>
                  <a:rPr lang="fa-IR" dirty="0"/>
                  <a:t> برای تولید </a:t>
                </a:r>
                <a14:m>
                  <m:oMath xmlns:m="http://schemas.openxmlformats.org/officeDocument/2006/math">
                    <m:r>
                      <a:rPr lang="en-US" i="1" dirty="0">
                        <a:solidFill>
                          <a:srgbClr val="C00000"/>
                        </a:solidFill>
                        <a:latin typeface="Cambria Math" panose="02040503050406030204" pitchFamily="18" charset="0"/>
                      </a:rPr>
                      <m:t>𝑤</m:t>
                    </m:r>
                  </m:oMath>
                </a14:m>
                <a:r>
                  <a:rPr lang="fa-IR" dirty="0"/>
                  <a:t> وجود خواهد داشت.</a:t>
                </a:r>
              </a:p>
              <a:p>
                <a:r>
                  <a:rPr lang="fa-IR" dirty="0"/>
                  <a:t>و بالعکس، یعنی تمامی درخت های اشتقاق عضو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𝐿</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𝐺</m:t>
                    </m:r>
                    <m:r>
                      <a:rPr lang="en-US" i="1" dirty="0">
                        <a:solidFill>
                          <a:srgbClr val="C00000"/>
                        </a:solidFill>
                        <a:latin typeface="Cambria Math" panose="02040503050406030204" pitchFamily="18" charset="0"/>
                        <a:ea typeface="Cambria Math" panose="02040503050406030204" pitchFamily="18" charset="0"/>
                      </a:rPr>
                      <m:t>)</m:t>
                    </m:r>
                  </m:oMath>
                </a14:m>
                <a:r>
                  <a:rPr lang="fa-IR" dirty="0"/>
                  <a:t> میباشد.</a:t>
                </a:r>
              </a:p>
              <a:p>
                <a:r>
                  <a:rPr lang="fa-IR" dirty="0"/>
                  <a:t>همچنین اگر </a:t>
                </a:r>
                <a14:m>
                  <m:oMath xmlns:m="http://schemas.openxmlformats.org/officeDocument/2006/math">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𝑡</m:t>
                        </m:r>
                      </m:e>
                      <m:sub>
                        <m:r>
                          <a:rPr lang="en-US" b="0" i="1" dirty="0" smtClean="0">
                            <a:solidFill>
                              <a:srgbClr val="C00000"/>
                            </a:solidFill>
                            <a:latin typeface="Cambria Math" panose="02040503050406030204" pitchFamily="18" charset="0"/>
                            <a:ea typeface="Cambria Math" panose="02040503050406030204" pitchFamily="18" charset="0"/>
                          </a:rPr>
                          <m:t>𝐺</m:t>
                        </m:r>
                      </m:sub>
                    </m:sSub>
                  </m:oMath>
                </a14:m>
                <a:r>
                  <a:rPr lang="fa-IR" dirty="0"/>
                  <a:t> یک درخت اشتقاق جزئی برای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𝐺</m:t>
                    </m:r>
                  </m:oMath>
                </a14:m>
                <a:r>
                  <a:rPr lang="fa-IR" dirty="0"/>
                  <a:t> با ریشه ای با برچسب </a:t>
                </a:r>
                <a14:m>
                  <m:oMath xmlns:m="http://schemas.openxmlformats.org/officeDocument/2006/math">
                    <m:r>
                      <a:rPr lang="en-US" i="1" dirty="0">
                        <a:solidFill>
                          <a:srgbClr val="C00000"/>
                        </a:solidFill>
                        <a:latin typeface="Cambria Math" panose="02040503050406030204" pitchFamily="18" charset="0"/>
                      </a:rPr>
                      <m:t>𝑆</m:t>
                    </m:r>
                  </m:oMath>
                </a14:m>
                <a:r>
                  <a:rPr lang="fa-IR" dirty="0"/>
                  <a:t> باشد، آنگاه تولید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𝑡</m:t>
                        </m:r>
                      </m:e>
                      <m:sub>
                        <m:r>
                          <a:rPr lang="en-US" i="1" dirty="0">
                            <a:solidFill>
                              <a:srgbClr val="C00000"/>
                            </a:solidFill>
                            <a:latin typeface="Cambria Math" panose="02040503050406030204" pitchFamily="18" charset="0"/>
                            <a:ea typeface="Cambria Math" panose="02040503050406030204" pitchFamily="18" charset="0"/>
                          </a:rPr>
                          <m:t>𝐺</m:t>
                        </m:r>
                      </m:sub>
                    </m:sSub>
                  </m:oMath>
                </a14:m>
                <a:r>
                  <a:rPr lang="fa-IR" dirty="0"/>
                  <a:t> یک فرم جمله ای از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𝐺</m:t>
                    </m:r>
                  </m:oMath>
                </a14:m>
                <a:r>
                  <a:rPr lang="fa-IR" dirty="0"/>
                  <a:t> خواهد بود.</a:t>
                </a:r>
              </a:p>
              <a:p>
                <a:r>
                  <a:rPr lang="fa-IR" b="1" dirty="0">
                    <a:solidFill>
                      <a:srgbClr val="C00000"/>
                    </a:solidFill>
                  </a:rPr>
                  <a:t>اثبات:</a:t>
                </a:r>
              </a:p>
              <a:p>
                <a:r>
                  <a:rPr lang="fa-IR" dirty="0"/>
                  <a:t>ابتدا نشان میدهیم که به ازای هر فرم جمله ای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𝐿</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𝐺</m:t>
                    </m:r>
                    <m:r>
                      <a:rPr lang="en-US" i="1" dirty="0">
                        <a:solidFill>
                          <a:srgbClr val="C00000"/>
                        </a:solidFill>
                        <a:latin typeface="Cambria Math" panose="02040503050406030204" pitchFamily="18" charset="0"/>
                        <a:ea typeface="Cambria Math" panose="02040503050406030204" pitchFamily="18" charset="0"/>
                      </a:rPr>
                      <m:t>)</m:t>
                    </m:r>
                  </m:oMath>
                </a14:m>
                <a:r>
                  <a:rPr lang="fa-IR" dirty="0"/>
                  <a:t> ، یک درخت اشتقاق جزئی متناظر وجود دارد. این کار را با استقرا روی تعداد مراحل اشتقاق انجام میدهیم.</a:t>
                </a:r>
              </a:p>
              <a:p>
                <a:r>
                  <a:rPr lang="fa-IR" dirty="0"/>
                  <a:t>پایه استقرا: در نظر میگیریم که نتیجه ادعا شده برای فرم جمله ای اشتقاق پذیر در یک مرحله درست است.</a:t>
                </a:r>
              </a:p>
              <a:p>
                <a:r>
                  <a:rPr lang="fa-IR" dirty="0"/>
                  <a:t>از آنجایی که اشتقاق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𝑆</m:t>
                    </m:r>
                    <m:r>
                      <a:rPr lang="en-US"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𝑢</m:t>
                    </m:r>
                  </m:oMath>
                </a14:m>
                <a:r>
                  <a:rPr lang="fa-IR" dirty="0"/>
                  <a:t> نشان میدهد که قانون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𝑢</m:t>
                    </m:r>
                  </m:oMath>
                </a14:m>
                <a:r>
                  <a:rPr lang="fa-IR" dirty="0"/>
                  <a:t> وجود داشته است. (از روی تعریف 5-3 بدست می آید)</a:t>
                </a:r>
              </a:p>
              <a:p>
                <a:r>
                  <a:rPr lang="fa-IR" dirty="0"/>
                  <a:t>تصور کنید که به ازای هر فرم جمله ای اشتقاق پذیر طی </a:t>
                </a:r>
                <a14:m>
                  <m:oMath xmlns:m="http://schemas.openxmlformats.org/officeDocument/2006/math">
                    <m:r>
                      <a:rPr lang="en-US" i="1" dirty="0" smtClean="0">
                        <a:solidFill>
                          <a:srgbClr val="C00000"/>
                        </a:solidFill>
                        <a:latin typeface="Cambria Math" panose="02040503050406030204" pitchFamily="18" charset="0"/>
                      </a:rPr>
                      <m:t>𝑛</m:t>
                    </m:r>
                  </m:oMath>
                </a14:m>
                <a:r>
                  <a:rPr lang="fa-IR" dirty="0"/>
                  <a:t> مرحله، یک درخت اشتقاق جزئی متناظر وجود داشته 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02773"/>
                <a:ext cx="11942547" cy="4877112"/>
              </a:xfrm>
              <a:blipFill>
                <a:blip r:embed="rId2"/>
                <a:stretch>
                  <a:fillRect l="-613" r="-510" b="-4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528795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5-1: ارتباط بین فرم جمله ای و درخت اشتقاق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53543" y="1168088"/>
                <a:ext cx="8199195" cy="4877112"/>
              </a:xfrm>
            </p:spPr>
            <p:txBody>
              <a:bodyPr>
                <a:normAutofit fontScale="85000" lnSpcReduction="20000"/>
              </a:bodyPr>
              <a:lstStyle/>
              <a:p>
                <a:r>
                  <a:rPr lang="fa-IR" dirty="0"/>
                  <a:t>در اینصورت، هر </a:t>
                </a:r>
                <a14:m>
                  <m:oMath xmlns:m="http://schemas.openxmlformats.org/officeDocument/2006/math">
                    <m:r>
                      <a:rPr lang="en-US" i="1" dirty="0">
                        <a:solidFill>
                          <a:srgbClr val="C00000"/>
                        </a:solidFill>
                        <a:latin typeface="Cambria Math" panose="02040503050406030204" pitchFamily="18" charset="0"/>
                      </a:rPr>
                      <m:t>𝑤</m:t>
                    </m:r>
                  </m:oMath>
                </a14:m>
                <a:r>
                  <a:rPr lang="fa-IR" dirty="0"/>
                  <a:t> اشتقاق پذیر طی </a:t>
                </a:r>
                <a14:m>
                  <m:oMath xmlns:m="http://schemas.openxmlformats.org/officeDocument/2006/math">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oMath>
                </a14:m>
                <a:r>
                  <a:rPr lang="fa-IR" dirty="0"/>
                  <a:t> مرحله باید به گونه ای باشد که در </a:t>
                </a:r>
                <a14:m>
                  <m:oMath xmlns:m="http://schemas.openxmlformats.org/officeDocument/2006/math">
                    <m:r>
                      <a:rPr lang="en-US" i="1" dirty="0">
                        <a:solidFill>
                          <a:srgbClr val="C00000"/>
                        </a:solidFill>
                        <a:latin typeface="Cambria Math" panose="02040503050406030204" pitchFamily="18" charset="0"/>
                      </a:rPr>
                      <m:t>𝑛</m:t>
                    </m:r>
                  </m:oMath>
                </a14:m>
                <a:r>
                  <a:rPr lang="fa-IR" dirty="0"/>
                  <a:t> مرحله داشته باشیم:</a:t>
                </a:r>
                <a:endParaRPr lang="en-US" dirty="0"/>
              </a:p>
              <a:p>
                <a:endParaRPr lang="en-US" dirty="0"/>
              </a:p>
              <a:p>
                <a:endParaRPr lang="en-US" dirty="0"/>
              </a:p>
              <a:p>
                <a:endParaRPr lang="en-US" dirty="0"/>
              </a:p>
              <a:p>
                <a:r>
                  <a:rPr lang="fa-IR" dirty="0"/>
                  <a:t>از آنجایی که براساس فرض استقرا یک درخت اشتقاق جزئی با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𝑥𝐴𝑦</m:t>
                    </m:r>
                  </m:oMath>
                </a14:m>
                <a:r>
                  <a:rPr lang="fa-IR" dirty="0"/>
                  <a:t> وجود دارد، و چون گرامر باید قانون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oMath>
                </a14:m>
                <a:r>
                  <a:rPr lang="fa-IR" dirty="0"/>
                  <a:t> را داشته باشد.</a:t>
                </a:r>
              </a:p>
              <a:p>
                <a:r>
                  <a:rPr lang="fa-IR" dirty="0"/>
                  <a:t>با بسط گره ای دارای برچسب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یک درخت اشتقاق جزئی با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𝑥</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r>
                      <a:rPr lang="en-US" i="1" dirty="0">
                        <a:solidFill>
                          <a:srgbClr val="C00000"/>
                        </a:solidFill>
                        <a:latin typeface="Cambria Math" panose="02040503050406030204" pitchFamily="18" charset="0"/>
                        <a:ea typeface="Cambria Math" panose="02040503050406030204" pitchFamily="18" charset="0"/>
                      </a:rPr>
                      <m:t>𝑦</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𝑤</m:t>
                    </m:r>
                  </m:oMath>
                </a14:m>
                <a:r>
                  <a:rPr lang="fa-IR" dirty="0"/>
                  <a:t> بدست خواهیم آورد.</a:t>
                </a:r>
              </a:p>
              <a:p>
                <a:r>
                  <a:rPr lang="fa-IR" dirty="0"/>
                  <a:t>براساس استقرا ادعا میکنیم که نتیجه به ازای هر فرم جمله ای برقرار است.</a:t>
                </a:r>
                <a:endParaRPr lang="en-US" dirty="0"/>
              </a:p>
              <a:p>
                <a:r>
                  <a:rPr lang="fa-IR" dirty="0"/>
                  <a:t>هر یک از درختهای اشتقاق جزئی، نماینده یکی از فرم های جمله ای هستند.</a:t>
                </a:r>
              </a:p>
              <a:p>
                <a:r>
                  <a:rPr lang="fa-IR" dirty="0"/>
                  <a:t>از آنجایی که یک درخت اشتقاق، یک درخت اشتقاق جزئی است که برگهای آن نمادهای پایانی است، میتوان نتیجه گرفت که رشته عضو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𝐺</m:t>
                    </m:r>
                    <m:r>
                      <a:rPr lang="en-US" i="1" dirty="0" smtClean="0">
                        <a:solidFill>
                          <a:srgbClr val="C00000"/>
                        </a:solidFill>
                        <a:latin typeface="Cambria Math" panose="02040503050406030204" pitchFamily="18" charset="0"/>
                      </a:rPr>
                      <m:t>)</m:t>
                    </m:r>
                  </m:oMath>
                </a14:m>
                <a:r>
                  <a:rPr lang="fa-IR" dirty="0"/>
                  <a:t>، تولید درخت اشتقاق مفروض </a:t>
                </a:r>
                <a14:m>
                  <m:oMath xmlns:m="http://schemas.openxmlformats.org/officeDocument/2006/math">
                    <m:r>
                      <a:rPr lang="en-US" i="1" dirty="0" smtClean="0">
                        <a:solidFill>
                          <a:srgbClr val="C00000"/>
                        </a:solidFill>
                        <a:latin typeface="Cambria Math" panose="02040503050406030204" pitchFamily="18" charset="0"/>
                      </a:rPr>
                      <m:t>𝐺</m:t>
                    </m:r>
                  </m:oMath>
                </a14:m>
                <a:r>
                  <a:rPr lang="fa-IR" dirty="0"/>
                  <a:t> بوده و تولید هر یک از درخت های اشتقاق، عضو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𝐺</m:t>
                    </m:r>
                    <m:r>
                      <a:rPr lang="en-US" i="1" dirty="0" smtClean="0">
                        <a:solidFill>
                          <a:srgbClr val="C00000"/>
                        </a:solidFill>
                        <a:latin typeface="Cambria Math" panose="02040503050406030204" pitchFamily="18" charset="0"/>
                      </a:rPr>
                      <m:t>)</m:t>
                    </m:r>
                  </m:oMath>
                </a14:m>
                <a:r>
                  <a:rPr lang="fa-IR" dirty="0"/>
                  <a:t> است.</a:t>
                </a:r>
                <a:r>
                  <a:rPr lang="fa-IR" dirty="0">
                    <a:latin typeface="Arial" panose="020B0604020202020204" pitchFamily="34" charset="0"/>
                    <a:cs typeface="Arial" panose="020B0604020202020204" pitchFamily="34" charset="0"/>
                  </a:rPr>
                  <a:t> </a:t>
                </a:r>
                <a:r>
                  <a:rPr lang="fa-IR" sz="1400" dirty="0">
                    <a:latin typeface="Arial" panose="020B0604020202020204" pitchFamily="34" charset="0"/>
                    <a:cs typeface="Arial" panose="020B0604020202020204" pitchFamily="34" charset="0"/>
                  </a:rPr>
                  <a:t>█</a:t>
                </a:r>
                <a:endParaRPr lang="en-US" sz="1400" dirty="0"/>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53543" y="1168088"/>
                <a:ext cx="8199195" cy="4877112"/>
              </a:xfrm>
              <a:blipFill>
                <a:blip r:embed="rId2"/>
                <a:stretch>
                  <a:fillRect t="-625" r="-3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5644751" y="1687748"/>
                <a:ext cx="4616777" cy="551882"/>
              </a:xfrm>
              <a:prstGeom prst="rect">
                <a:avLst/>
              </a:prstGeom>
            </p:spPr>
            <p:txBody>
              <a:bodyPr wrap="none">
                <a:spAutoFit/>
              </a:bodyPr>
              <a:lstStyle/>
              <a:p>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𝑆</m:t>
                    </m:r>
                    <m:groupChr>
                      <m:groupChrPr>
                        <m:chr m:val="⇒"/>
                        <m:vertJc m:val="bot"/>
                        <m:ctrlPr>
                          <a:rPr lang="en-US" sz="2400" i="1" dirty="0" smtClean="0">
                            <a:solidFill>
                              <a:srgbClr val="C00000"/>
                            </a:solidFill>
                            <a:latin typeface="Cambria Math" panose="02040503050406030204" pitchFamily="18" charset="0"/>
                            <a:ea typeface="Cambria Math" panose="02040503050406030204" pitchFamily="18" charset="0"/>
                          </a:rPr>
                        </m:ctrlPr>
                      </m:groupChrPr>
                      <m:e>
                        <m:r>
                          <m:rPr>
                            <m:brk m:alnAt="2"/>
                          </m:rPr>
                          <a:rPr lang="en-US" sz="2400" b="0" i="1" dirty="0" smtClean="0">
                            <a:solidFill>
                              <a:srgbClr val="C00000"/>
                            </a:solidFill>
                            <a:latin typeface="Cambria Math" panose="02040503050406030204" pitchFamily="18" charset="0"/>
                            <a:ea typeface="Cambria Math" panose="02040503050406030204" pitchFamily="18" charset="0"/>
                          </a:rPr>
                          <m:t>∗</m:t>
                        </m:r>
                      </m:e>
                    </m:groupChr>
                    <m:r>
                      <a:rPr lang="en-US" sz="2400" b="0" i="1" dirty="0" smtClean="0">
                        <a:solidFill>
                          <a:srgbClr val="C00000"/>
                        </a:solidFill>
                        <a:latin typeface="Cambria Math" panose="02040503050406030204" pitchFamily="18" charset="0"/>
                        <a:ea typeface="Cambria Math" panose="02040503050406030204" pitchFamily="18" charset="0"/>
                      </a:rPr>
                      <m:t>𝑥𝐴𝑦</m:t>
                    </m:r>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C00000"/>
                        </a:solidFill>
                        <a:latin typeface="Cambria Math" panose="02040503050406030204" pitchFamily="18" charset="0"/>
                        <a:ea typeface="Cambria Math" panose="02040503050406030204" pitchFamily="18" charset="0"/>
                      </a:rPr>
                      <m:t>𝑥</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𝑦</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𝑉</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𝑇</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C00000"/>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𝑉</m:t>
                    </m:r>
                  </m:oMath>
                </a14:m>
                <a:r>
                  <a:rPr lang="fa-IR" sz="2400" dirty="0"/>
                  <a:t> </a:t>
                </a:r>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5644751" y="1687748"/>
                <a:ext cx="4616777" cy="551882"/>
              </a:xfrm>
              <a:prstGeom prst="rect">
                <a:avLst/>
              </a:prstGeom>
              <a:blipFill>
                <a:blip r:embed="rId3"/>
                <a:stretch>
                  <a:fillRect r="-925" b="-2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44069" y="2380578"/>
                <a:ext cx="54331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𝑥𝐴𝑦</m:t>
                      </m:r>
                      <m:r>
                        <a:rPr lang="fa-IR"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𝑥</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𝑚</m:t>
                          </m:r>
                        </m:sub>
                      </m:sSub>
                      <m:r>
                        <a:rPr lang="en-US" sz="2400" b="0" i="1" dirty="0" smtClean="0">
                          <a:solidFill>
                            <a:srgbClr val="C00000"/>
                          </a:solidFill>
                          <a:latin typeface="Cambria Math" panose="02040503050406030204" pitchFamily="18" charset="0"/>
                          <a:ea typeface="Cambria Math" panose="02040503050406030204" pitchFamily="18" charset="0"/>
                        </a:rPr>
                        <m:t>𝑦</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    , </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𝑖</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𝑉</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𝑇</m:t>
                      </m:r>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5544069" y="2380578"/>
                <a:ext cx="5433154" cy="461665"/>
              </a:xfrm>
              <a:prstGeom prst="rect">
                <a:avLst/>
              </a:prstGeom>
              <a:blipFill>
                <a:blip r:embed="rId4"/>
                <a:stretch>
                  <a:fillRect b="-18667"/>
                </a:stretch>
              </a:blipFill>
            </p:spPr>
            <p:txBody>
              <a:bodyPr/>
              <a:lstStyle/>
              <a:p>
                <a:r>
                  <a:rPr lang="en-US">
                    <a:noFill/>
                  </a:rPr>
                  <a:t> </a:t>
                </a:r>
              </a:p>
            </p:txBody>
          </p:sp>
        </mc:Fallback>
      </mc:AlternateContent>
      <p:sp>
        <p:nvSpPr>
          <p:cNvPr id="10" name="Oval 9"/>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5"/>
                <a:stretch>
                  <a:fillRect/>
                </a:stretch>
              </a:blipFill>
            </p:spPr>
            <p:txBody>
              <a:bodyPr/>
              <a:lstStyle/>
              <a:p>
                <a:r>
                  <a:rPr lang="en-US">
                    <a:noFill/>
                  </a:rPr>
                  <a:t> </a:t>
                </a:r>
              </a:p>
            </p:txBody>
          </p:sp>
        </mc:Fallback>
      </mc:AlternateContent>
      <p:cxnSp>
        <p:nvCxnSpPr>
          <p:cNvPr id="12" name="Straight Arrow Connector 11"/>
          <p:cNvCxnSpPr>
            <a:stCxn id="10" idx="3"/>
            <a:endCxn id="13" idx="0"/>
          </p:cNvCxnSpPr>
          <p:nvPr/>
        </p:nvCxnSpPr>
        <p:spPr>
          <a:xfrm flipH="1">
            <a:off x="490417" y="1607630"/>
            <a:ext cx="926313" cy="58950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6"/>
                <a:stretch>
                  <a:fillRect/>
                </a:stretch>
              </a:blipFill>
            </p:spPr>
            <p:txBody>
              <a:bodyPr/>
              <a:lstStyle/>
              <a:p>
                <a:r>
                  <a:rPr lang="en-US">
                    <a:noFill/>
                  </a:rPr>
                  <a:t> </a:t>
                </a:r>
              </a:p>
            </p:txBody>
          </p:sp>
        </mc:Fallback>
      </mc:AlternateContent>
      <p:sp>
        <p:nvSpPr>
          <p:cNvPr id="15" name="Oval 14"/>
          <p:cNvSpPr/>
          <p:nvPr/>
        </p:nvSpPr>
        <p:spPr>
          <a:xfrm>
            <a:off x="320638" y="334869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96695" y="3406840"/>
                <a:ext cx="479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695" y="3406840"/>
                <a:ext cx="479042" cy="369332"/>
              </a:xfrm>
              <a:prstGeom prst="rect">
                <a:avLst/>
              </a:prstGeom>
              <a:blipFill>
                <a:blip r:embed="rId7"/>
                <a:stretch>
                  <a:fillRect b="-1667"/>
                </a:stretch>
              </a:blipFill>
            </p:spPr>
            <p:txBody>
              <a:bodyPr/>
              <a:lstStyle/>
              <a:p>
                <a:r>
                  <a:rPr lang="en-US">
                    <a:noFill/>
                  </a:rPr>
                  <a:t> </a:t>
                </a:r>
              </a:p>
            </p:txBody>
          </p:sp>
        </mc:Fallback>
      </mc:AlternateContent>
      <p:sp>
        <p:nvSpPr>
          <p:cNvPr id="17" name="Oval 16"/>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412385" y="22893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412385" y="2289313"/>
                <a:ext cx="396904" cy="369332"/>
              </a:xfrm>
              <a:prstGeom prst="rect">
                <a:avLst/>
              </a:prstGeom>
              <a:blipFill>
                <a:blip r:embed="rId8"/>
                <a:stretch>
                  <a:fillRect/>
                </a:stretch>
              </a:blipFill>
            </p:spPr>
            <p:txBody>
              <a:bodyPr/>
              <a:lstStyle/>
              <a:p>
                <a:r>
                  <a:rPr lang="en-US">
                    <a:noFill/>
                  </a:rPr>
                  <a:t> </a:t>
                </a:r>
              </a:p>
            </p:txBody>
          </p:sp>
        </mc:Fallback>
      </mc:AlternateContent>
      <p:sp>
        <p:nvSpPr>
          <p:cNvPr id="19" name="Oval 18"/>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9"/>
                <a:stretch>
                  <a:fillRect b="-6557"/>
                </a:stretch>
              </a:blipFill>
            </p:spPr>
            <p:txBody>
              <a:bodyPr/>
              <a:lstStyle/>
              <a:p>
                <a:r>
                  <a:rPr lang="en-US">
                    <a:noFill/>
                  </a:rPr>
                  <a:t> </a:t>
                </a:r>
              </a:p>
            </p:txBody>
          </p:sp>
        </mc:Fallback>
      </mc:AlternateContent>
      <p:cxnSp>
        <p:nvCxnSpPr>
          <p:cNvPr id="21" name="Straight Arrow Connector 20"/>
          <p:cNvCxnSpPr>
            <a:stCxn id="17" idx="3"/>
            <a:endCxn id="15" idx="0"/>
          </p:cNvCxnSpPr>
          <p:nvPr/>
        </p:nvCxnSpPr>
        <p:spPr>
          <a:xfrm flipH="1">
            <a:off x="595147" y="2670710"/>
            <a:ext cx="821583" cy="67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4"/>
            <a:endCxn id="17" idx="0"/>
          </p:cNvCxnSpPr>
          <p:nvPr/>
        </p:nvCxnSpPr>
        <p:spPr>
          <a:xfrm>
            <a:off x="1610837" y="1683043"/>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5"/>
            <a:endCxn id="19" idx="0"/>
          </p:cNvCxnSpPr>
          <p:nvPr/>
        </p:nvCxnSpPr>
        <p:spPr>
          <a:xfrm>
            <a:off x="1804944" y="1607630"/>
            <a:ext cx="1045060" cy="58950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29687" y="3351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405744" y="340971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405744" y="3409716"/>
                <a:ext cx="421910" cy="369332"/>
              </a:xfrm>
              <a:prstGeom prst="rect">
                <a:avLst/>
              </a:prstGeom>
              <a:blipFill>
                <a:blip r:embed="rId10"/>
                <a:stretch>
                  <a:fillRect/>
                </a:stretch>
              </a:blipFill>
            </p:spPr>
            <p:txBody>
              <a:bodyPr/>
              <a:lstStyle/>
              <a:p>
                <a:r>
                  <a:rPr lang="en-US">
                    <a:noFill/>
                  </a:rPr>
                  <a:t> </a:t>
                </a:r>
              </a:p>
            </p:txBody>
          </p:sp>
        </mc:Fallback>
      </mc:AlternateContent>
      <p:cxnSp>
        <p:nvCxnSpPr>
          <p:cNvPr id="26" name="Straight Arrow Connector 25"/>
          <p:cNvCxnSpPr>
            <a:stCxn id="17" idx="4"/>
            <a:endCxn id="24" idx="0"/>
          </p:cNvCxnSpPr>
          <p:nvPr/>
        </p:nvCxnSpPr>
        <p:spPr>
          <a:xfrm flipH="1">
            <a:off x="1604196" y="2746123"/>
            <a:ext cx="6641" cy="6054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32842" y="33492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508899" y="3407433"/>
                <a:ext cx="5465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508899" y="3407433"/>
                <a:ext cx="546560" cy="369332"/>
              </a:xfrm>
              <a:prstGeom prst="rect">
                <a:avLst/>
              </a:prstGeom>
              <a:blipFill>
                <a:blip r:embed="rId11"/>
                <a:stretch>
                  <a:fillRect/>
                </a:stretch>
              </a:blipFill>
            </p:spPr>
            <p:txBody>
              <a:bodyPr/>
              <a:lstStyle/>
              <a:p>
                <a:r>
                  <a:rPr lang="en-US">
                    <a:noFill/>
                  </a:rPr>
                  <a:t> </a:t>
                </a:r>
              </a:p>
            </p:txBody>
          </p:sp>
        </mc:Fallback>
      </mc:AlternateContent>
      <p:cxnSp>
        <p:nvCxnSpPr>
          <p:cNvPr id="29" name="Straight Arrow Connector 28"/>
          <p:cNvCxnSpPr>
            <a:stCxn id="17" idx="5"/>
            <a:endCxn id="27" idx="0"/>
          </p:cNvCxnSpPr>
          <p:nvPr/>
        </p:nvCxnSpPr>
        <p:spPr>
          <a:xfrm>
            <a:off x="1804944" y="2670710"/>
            <a:ext cx="902407" cy="67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17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درخت های اشتقاق بیانگر قوانین مورد استفاده در تولید رشته ها هستند. </a:t>
                </a:r>
              </a:p>
              <a:p>
                <a:r>
                  <a:rPr lang="fa-IR" sz="2400" dirty="0"/>
                  <a:t>درخت های اشتقاق هیچ ایده ای راجع به ترتیب استفاده از قوانین ارائه نمیکنند.</a:t>
                </a:r>
              </a:p>
              <a:p>
                <a:r>
                  <a:rPr lang="fa-IR" sz="2400" dirty="0"/>
                  <a:t>براساس تعریف هر </a:t>
                </a:r>
                <a14:m>
                  <m:oMath xmlns:m="http://schemas.openxmlformats.org/officeDocument/2006/math">
                    <m:r>
                      <a:rPr lang="en-US" sz="2400" i="1" dirty="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یک اشتقاق دارد، اما ادعایی در خصوص وجود اشتقاق چپ ترین و یا راست ترین نداریم.</a:t>
                </a:r>
              </a:p>
              <a:p>
                <a:r>
                  <a:rPr lang="fa-IR" sz="2400" dirty="0"/>
                  <a:t>البته با داشتن یک درخت اشتقاق، همواره میتوان فرض کرد که آخرین متغیر سمت چپ بسط یافته یا آخرین متغیر سمت راست لذا یک اشتقاق چپ ترین یا اشتقاق راست ترین را میتوان متصور شد.</a:t>
                </a:r>
              </a:p>
              <a:p>
                <a:r>
                  <a:rPr lang="fa-IR" sz="2400" dirty="0"/>
                  <a:t>با اضافه کردن برخی جزئیات به این نتیجه مشخص میرسیم که هر </a:t>
                </a:r>
                <a14:m>
                  <m:oMath xmlns:m="http://schemas.openxmlformats.org/officeDocument/2006/math">
                    <m:r>
                      <a:rPr lang="en-US" sz="2400" i="1" dirty="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دارای یک اشتقاق چپ ترین و یک اشتقاق راست ترین میباشد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34222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Mitra" panose="00000400000000000000" pitchFamily="2" charset="-78"/>
              </a:rPr>
              <a:t>فهرست مطالب</a:t>
            </a:r>
            <a:endParaRPr lang="en-US" dirty="0">
              <a:cs typeface="B Mitr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sz="3200" dirty="0"/>
              <a:t>گرامرهای مستقل از متن</a:t>
            </a:r>
          </a:p>
          <a:p>
            <a:pPr lvl="1"/>
            <a:r>
              <a:rPr lang="fa-IR" sz="3000" dirty="0"/>
              <a:t>مثالهایی از زبانهای مستقل از متن</a:t>
            </a:r>
          </a:p>
          <a:p>
            <a:pPr lvl="1"/>
            <a:r>
              <a:rPr lang="fa-IR" sz="3000" dirty="0"/>
              <a:t>اشتقاق های سمت راست ترین و سمت چپ ترین</a:t>
            </a:r>
          </a:p>
          <a:p>
            <a:pPr lvl="1"/>
            <a:r>
              <a:rPr lang="fa-IR" sz="3000" dirty="0"/>
              <a:t>درختهای اشتقاق</a:t>
            </a:r>
          </a:p>
          <a:p>
            <a:pPr lvl="1"/>
            <a:r>
              <a:rPr lang="fa-IR" sz="3000" dirty="0"/>
              <a:t>ارتباط بین فرم های جمله ای و درخت های اشتقاق</a:t>
            </a:r>
          </a:p>
          <a:p>
            <a:r>
              <a:rPr lang="fa-IR" sz="3200" dirty="0"/>
              <a:t>تجریه و ابهام (پویش و گنگی)</a:t>
            </a:r>
          </a:p>
          <a:p>
            <a:pPr lvl="1"/>
            <a:r>
              <a:rPr lang="fa-IR" sz="3000" dirty="0"/>
              <a:t>تجزیه و عضویت</a:t>
            </a:r>
          </a:p>
          <a:p>
            <a:pPr lvl="1"/>
            <a:r>
              <a:rPr lang="fa-IR" sz="3000" dirty="0"/>
              <a:t>ابهام در گرامرها و زبان ها</a:t>
            </a:r>
          </a:p>
          <a:p>
            <a:r>
              <a:rPr lang="fa-IR" sz="3200" dirty="0"/>
              <a:t>گرامرهای مستقل از متن و زبان های برنامه سازی</a:t>
            </a:r>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3" y="2165058"/>
            <a:ext cx="3880142" cy="3880142"/>
          </a:xfrm>
          <a:prstGeom prst="rect">
            <a:avLst/>
          </a:prstGeom>
        </p:spPr>
      </p:pic>
    </p:spTree>
    <p:extLst>
      <p:ext uri="{BB962C8B-B14F-4D97-AF65-F5344CB8AC3E}">
        <p14:creationId xmlns:p14="http://schemas.microsoft.com/office/powerpoint/2010/main" val="116051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درخت اشتقاق مقابل را در نظر بگیرید.</a:t>
                </a:r>
              </a:p>
              <a:p>
                <a:r>
                  <a:rPr lang="fa-IR" dirty="0"/>
                  <a:t>گرامر ساده </a:t>
                </a:r>
                <a14:m>
                  <m:oMath xmlns:m="http://schemas.openxmlformats.org/officeDocument/2006/math">
                    <m:r>
                      <a:rPr lang="en-US" i="1" dirty="0" smtClean="0">
                        <a:latin typeface="Cambria Math" panose="02040503050406030204" pitchFamily="18" charset="0"/>
                      </a:rPr>
                      <m:t>𝐺</m:t>
                    </m:r>
                  </m:oMath>
                </a14:m>
                <a:r>
                  <a:rPr lang="fa-IR" dirty="0"/>
                  <a:t> را پیدا کنید بطوری که درخت بالا، درخت اشتقاق رشته </a:t>
                </a:r>
                <a14:m>
                  <m:oMath xmlns:m="http://schemas.openxmlformats.org/officeDocument/2006/math">
                    <m:r>
                      <a:rPr lang="en-US" i="1" dirty="0" smtClean="0">
                        <a:latin typeface="Cambria Math" panose="02040503050406030204" pitchFamily="18" charset="0"/>
                      </a:rPr>
                      <m:t>𝑎𝑎𝑏</m:t>
                    </m:r>
                  </m:oMath>
                </a14:m>
                <a:r>
                  <a:rPr lang="fa-IR" dirty="0"/>
                  <a:t> باشد. </a:t>
                </a:r>
              </a:p>
              <a:p>
                <a:r>
                  <a:rPr lang="fa-IR" dirty="0"/>
                  <a:t>سپس دو رشته دیگر از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 </m:t>
                    </m:r>
                  </m:oMath>
                </a14:m>
                <a:r>
                  <a:rPr lang="fa-IR" dirty="0"/>
                  <a:t>را بنویسید.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
        <p:nvSpPr>
          <p:cNvPr id="6" name="Oval 5"/>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stCxn id="6" idx="3"/>
            <a:endCxn id="9" idx="0"/>
          </p:cNvCxnSpPr>
          <p:nvPr/>
        </p:nvCxnSpPr>
        <p:spPr>
          <a:xfrm flipH="1">
            <a:off x="490417" y="1607630"/>
            <a:ext cx="926313"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15908" y="2214154"/>
            <a:ext cx="549018" cy="514955"/>
            <a:chOff x="215908" y="2197139"/>
            <a:chExt cx="549018" cy="514955"/>
          </a:xfrm>
        </p:grpSpPr>
        <p:sp>
          <p:nvSpPr>
            <p:cNvPr id="9" name="Oval 8"/>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4"/>
                  <a:stretch>
                    <a:fillRect/>
                  </a:stretch>
                </a:blipFill>
              </p:spPr>
              <p:txBody>
                <a:bodyPr/>
                <a:lstStyle/>
                <a:p>
                  <a:r>
                    <a:rPr lang="en-US">
                      <a:noFill/>
                    </a:rPr>
                    <a:t> </a:t>
                  </a:r>
                </a:p>
              </p:txBody>
            </p:sp>
          </mc:Fallback>
        </mc:AlternateContent>
      </p:grpSp>
      <p:sp>
        <p:nvSpPr>
          <p:cNvPr id="11" name="Oval 10"/>
          <p:cNvSpPr/>
          <p:nvPr/>
        </p:nvSpPr>
        <p:spPr>
          <a:xfrm>
            <a:off x="1002437"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078494" y="3348011"/>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𝜆</m:t>
                      </m:r>
                    </m:oMath>
                  </m:oMathPara>
                </a14:m>
                <a:endParaRPr 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8494" y="3348011"/>
                <a:ext cx="372987" cy="369332"/>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1002437" y="2214154"/>
            <a:ext cx="549018" cy="514955"/>
            <a:chOff x="1336328" y="2231168"/>
            <a:chExt cx="549018" cy="514955"/>
          </a:xfrm>
        </p:grpSpPr>
        <p:sp>
          <p:nvSpPr>
            <p:cNvPr id="13" name="Oval 12"/>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412385" y="228931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12385" y="2289313"/>
                  <a:ext cx="375103" cy="369332"/>
                </a:xfrm>
                <a:prstGeom prst="rect">
                  <a:avLst/>
                </a:prstGeom>
                <a:blipFill>
                  <a:blip r:embed="rId6"/>
                  <a:stretch>
                    <a:fillRect/>
                  </a:stretch>
                </a:blipFill>
              </p:spPr>
              <p:txBody>
                <a:bodyPr/>
                <a:lstStyle/>
                <a:p>
                  <a:r>
                    <a:rPr lang="en-US">
                      <a:noFill/>
                    </a:rPr>
                    <a:t> </a:t>
                  </a:r>
                </a:p>
              </p:txBody>
            </p:sp>
          </mc:Fallback>
        </mc:AlternateContent>
      </p:grpSp>
      <p:grpSp>
        <p:nvGrpSpPr>
          <p:cNvPr id="31" name="Group 30"/>
          <p:cNvGrpSpPr/>
          <p:nvPr/>
        </p:nvGrpSpPr>
        <p:grpSpPr>
          <a:xfrm>
            <a:off x="2575495" y="2214154"/>
            <a:ext cx="549018" cy="514955"/>
            <a:chOff x="2575495" y="2197139"/>
            <a:chExt cx="549018" cy="514955"/>
          </a:xfrm>
        </p:grpSpPr>
        <p:sp>
          <p:nvSpPr>
            <p:cNvPr id="15" name="Oval 14"/>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7"/>
                  <a:stretch>
                    <a:fillRect/>
                  </a:stretch>
                </a:blipFill>
              </p:spPr>
              <p:txBody>
                <a:bodyPr/>
                <a:lstStyle/>
                <a:p>
                  <a:r>
                    <a:rPr lang="en-US">
                      <a:noFill/>
                    </a:rPr>
                    <a:t> </a:t>
                  </a:r>
                </a:p>
              </p:txBody>
            </p:sp>
          </mc:Fallback>
        </mc:AlternateContent>
      </p:grpSp>
      <p:cxnSp>
        <p:nvCxnSpPr>
          <p:cNvPr id="17" name="Straight Arrow Connector 16"/>
          <p:cNvCxnSpPr>
            <a:stCxn id="13" idx="4"/>
            <a:endCxn id="11" idx="0"/>
          </p:cNvCxnSpPr>
          <p:nvPr/>
        </p:nvCxnSpPr>
        <p:spPr>
          <a:xfrm>
            <a:off x="1276946" y="2729109"/>
            <a:ext cx="0"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flipH="1">
            <a:off x="1276946" y="1695108"/>
            <a:ext cx="21462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15" idx="0"/>
          </p:cNvCxnSpPr>
          <p:nvPr/>
        </p:nvCxnSpPr>
        <p:spPr>
          <a:xfrm>
            <a:off x="1804944" y="1607630"/>
            <a:ext cx="1045060"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804944"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881001" y="3348011"/>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881001" y="3348011"/>
                <a:ext cx="382669" cy="369332"/>
              </a:xfrm>
              <a:prstGeom prst="rect">
                <a:avLst/>
              </a:prstGeom>
              <a:blipFill>
                <a:blip r:embed="rId8"/>
                <a:stretch>
                  <a:fillRect/>
                </a:stretch>
              </a:blipFill>
            </p:spPr>
            <p:txBody>
              <a:bodyPr/>
              <a:lstStyle/>
              <a:p>
                <a:r>
                  <a:rPr lang="en-US">
                    <a:noFill/>
                  </a:rPr>
                  <a:t> </a:t>
                </a:r>
              </a:p>
            </p:txBody>
          </p:sp>
        </mc:Fallback>
      </mc:AlternateContent>
      <p:cxnSp>
        <p:nvCxnSpPr>
          <p:cNvPr id="25" name="Straight Arrow Connector 24"/>
          <p:cNvCxnSpPr>
            <a:stCxn id="26" idx="4"/>
            <a:endCxn id="23" idx="0"/>
          </p:cNvCxnSpPr>
          <p:nvPr/>
        </p:nvCxnSpPr>
        <p:spPr>
          <a:xfrm>
            <a:off x="2063475" y="2729109"/>
            <a:ext cx="15978"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88966" y="2214154"/>
            <a:ext cx="549018" cy="514955"/>
            <a:chOff x="1985940" y="2224046"/>
            <a:chExt cx="549018" cy="514955"/>
          </a:xfrm>
        </p:grpSpPr>
        <p:sp>
          <p:nvSpPr>
            <p:cNvPr id="26" name="Oval 25"/>
            <p:cNvSpPr/>
            <p:nvPr/>
          </p:nvSpPr>
          <p:spPr>
            <a:xfrm>
              <a:off x="1985940" y="22240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061997" y="228219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061997" y="2282191"/>
                  <a:ext cx="375103" cy="369332"/>
                </a:xfrm>
                <a:prstGeom prst="rect">
                  <a:avLst/>
                </a:prstGeom>
                <a:blipFill>
                  <a:blip r:embed="rId9"/>
                  <a:stretch>
                    <a:fillRect/>
                  </a:stretch>
                </a:blipFill>
              </p:spPr>
              <p:txBody>
                <a:bodyPr/>
                <a:lstStyle/>
                <a:p>
                  <a:r>
                    <a:rPr lang="en-US">
                      <a:noFill/>
                    </a:rPr>
                    <a:t> </a:t>
                  </a:r>
                </a:p>
              </p:txBody>
            </p:sp>
          </mc:Fallback>
        </mc:AlternateContent>
      </p:grpSp>
      <p:cxnSp>
        <p:nvCxnSpPr>
          <p:cNvPr id="32" name="Straight Arrow Connector 31"/>
          <p:cNvCxnSpPr>
            <a:endCxn id="26" idx="0"/>
          </p:cNvCxnSpPr>
          <p:nvPr/>
        </p:nvCxnSpPr>
        <p:spPr>
          <a:xfrm>
            <a:off x="1721027" y="1695108"/>
            <a:ext cx="34244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0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درخت اشتقاق مقابل را در نظر بگیرید.</a:t>
                </a:r>
              </a:p>
              <a:p>
                <a:r>
                  <a:rPr lang="fa-IR" dirty="0"/>
                  <a:t>گرامر ساده </a:t>
                </a:r>
                <a14:m>
                  <m:oMath xmlns:m="http://schemas.openxmlformats.org/officeDocument/2006/math">
                    <m:r>
                      <a:rPr lang="en-US" i="1" dirty="0" smtClean="0">
                        <a:latin typeface="Cambria Math" panose="02040503050406030204" pitchFamily="18" charset="0"/>
                      </a:rPr>
                      <m:t>𝐺</m:t>
                    </m:r>
                  </m:oMath>
                </a14:m>
                <a:r>
                  <a:rPr lang="fa-IR" dirty="0"/>
                  <a:t> را پیدا کنید بطوری که درخت بالا، درخت اشتقاق رشته </a:t>
                </a:r>
                <a14:m>
                  <m:oMath xmlns:m="http://schemas.openxmlformats.org/officeDocument/2006/math">
                    <m:r>
                      <a:rPr lang="en-US" i="1" dirty="0" smtClean="0">
                        <a:latin typeface="Cambria Math" panose="02040503050406030204" pitchFamily="18" charset="0"/>
                      </a:rPr>
                      <m:t>𝑎𝑎𝑏</m:t>
                    </m:r>
                  </m:oMath>
                </a14:m>
                <a:r>
                  <a:rPr lang="fa-IR" dirty="0"/>
                  <a:t> باشد. </a:t>
                </a:r>
              </a:p>
              <a:p>
                <a:r>
                  <a:rPr lang="fa-IR" dirty="0"/>
                  <a:t>سپس دو رشته دیگر از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 </m:t>
                    </m:r>
                  </m:oMath>
                </a14:m>
                <a:r>
                  <a:rPr lang="fa-IR" dirty="0"/>
                  <a:t>را بنویسید.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
        <p:nvSpPr>
          <p:cNvPr id="6" name="Oval 5"/>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stCxn id="6" idx="3"/>
            <a:endCxn id="9" idx="0"/>
          </p:cNvCxnSpPr>
          <p:nvPr/>
        </p:nvCxnSpPr>
        <p:spPr>
          <a:xfrm flipH="1">
            <a:off x="490417" y="1607630"/>
            <a:ext cx="926313"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15908" y="2214154"/>
            <a:ext cx="549018" cy="514955"/>
            <a:chOff x="215908" y="2197139"/>
            <a:chExt cx="549018" cy="514955"/>
          </a:xfrm>
        </p:grpSpPr>
        <p:sp>
          <p:nvSpPr>
            <p:cNvPr id="9" name="Oval 8"/>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4"/>
                  <a:stretch>
                    <a:fillRect/>
                  </a:stretch>
                </a:blipFill>
              </p:spPr>
              <p:txBody>
                <a:bodyPr/>
                <a:lstStyle/>
                <a:p>
                  <a:r>
                    <a:rPr lang="en-US">
                      <a:noFill/>
                    </a:rPr>
                    <a:t> </a:t>
                  </a:r>
                </a:p>
              </p:txBody>
            </p:sp>
          </mc:Fallback>
        </mc:AlternateContent>
      </p:grpSp>
      <p:sp>
        <p:nvSpPr>
          <p:cNvPr id="11" name="Oval 10"/>
          <p:cNvSpPr/>
          <p:nvPr/>
        </p:nvSpPr>
        <p:spPr>
          <a:xfrm>
            <a:off x="1002437"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078494" y="3348011"/>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𝜆</m:t>
                      </m:r>
                    </m:oMath>
                  </m:oMathPara>
                </a14:m>
                <a:endParaRPr 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8494" y="3348011"/>
                <a:ext cx="372987" cy="369332"/>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1002437" y="2214154"/>
            <a:ext cx="549018" cy="514955"/>
            <a:chOff x="1336328" y="2231168"/>
            <a:chExt cx="549018" cy="514955"/>
          </a:xfrm>
        </p:grpSpPr>
        <p:sp>
          <p:nvSpPr>
            <p:cNvPr id="13" name="Oval 12"/>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412385" y="228931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12385" y="2289313"/>
                  <a:ext cx="375103" cy="369332"/>
                </a:xfrm>
                <a:prstGeom prst="rect">
                  <a:avLst/>
                </a:prstGeom>
                <a:blipFill>
                  <a:blip r:embed="rId6"/>
                  <a:stretch>
                    <a:fillRect/>
                  </a:stretch>
                </a:blipFill>
              </p:spPr>
              <p:txBody>
                <a:bodyPr/>
                <a:lstStyle/>
                <a:p>
                  <a:r>
                    <a:rPr lang="en-US">
                      <a:noFill/>
                    </a:rPr>
                    <a:t> </a:t>
                  </a:r>
                </a:p>
              </p:txBody>
            </p:sp>
          </mc:Fallback>
        </mc:AlternateContent>
      </p:grpSp>
      <p:grpSp>
        <p:nvGrpSpPr>
          <p:cNvPr id="31" name="Group 30"/>
          <p:cNvGrpSpPr/>
          <p:nvPr/>
        </p:nvGrpSpPr>
        <p:grpSpPr>
          <a:xfrm>
            <a:off x="2575495" y="2214154"/>
            <a:ext cx="549018" cy="514955"/>
            <a:chOff x="2575495" y="2197139"/>
            <a:chExt cx="549018" cy="514955"/>
          </a:xfrm>
        </p:grpSpPr>
        <p:sp>
          <p:nvSpPr>
            <p:cNvPr id="15" name="Oval 14"/>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7"/>
                  <a:stretch>
                    <a:fillRect/>
                  </a:stretch>
                </a:blipFill>
              </p:spPr>
              <p:txBody>
                <a:bodyPr/>
                <a:lstStyle/>
                <a:p>
                  <a:r>
                    <a:rPr lang="en-US">
                      <a:noFill/>
                    </a:rPr>
                    <a:t> </a:t>
                  </a:r>
                </a:p>
              </p:txBody>
            </p:sp>
          </mc:Fallback>
        </mc:AlternateContent>
      </p:grpSp>
      <p:cxnSp>
        <p:nvCxnSpPr>
          <p:cNvPr id="17" name="Straight Arrow Connector 16"/>
          <p:cNvCxnSpPr>
            <a:stCxn id="13" idx="4"/>
            <a:endCxn id="11" idx="0"/>
          </p:cNvCxnSpPr>
          <p:nvPr/>
        </p:nvCxnSpPr>
        <p:spPr>
          <a:xfrm>
            <a:off x="1276946" y="2729109"/>
            <a:ext cx="0"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flipH="1">
            <a:off x="1276946" y="1695108"/>
            <a:ext cx="21462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15" idx="0"/>
          </p:cNvCxnSpPr>
          <p:nvPr/>
        </p:nvCxnSpPr>
        <p:spPr>
          <a:xfrm>
            <a:off x="1804944" y="1607630"/>
            <a:ext cx="1045060"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804944"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881001" y="3348011"/>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881001" y="3348011"/>
                <a:ext cx="382669" cy="369332"/>
              </a:xfrm>
              <a:prstGeom prst="rect">
                <a:avLst/>
              </a:prstGeom>
              <a:blipFill>
                <a:blip r:embed="rId8"/>
                <a:stretch>
                  <a:fillRect/>
                </a:stretch>
              </a:blipFill>
            </p:spPr>
            <p:txBody>
              <a:bodyPr/>
              <a:lstStyle/>
              <a:p>
                <a:r>
                  <a:rPr lang="en-US">
                    <a:noFill/>
                  </a:rPr>
                  <a:t> </a:t>
                </a:r>
              </a:p>
            </p:txBody>
          </p:sp>
        </mc:Fallback>
      </mc:AlternateContent>
      <p:cxnSp>
        <p:nvCxnSpPr>
          <p:cNvPr id="25" name="Straight Arrow Connector 24"/>
          <p:cNvCxnSpPr>
            <a:stCxn id="26" idx="4"/>
            <a:endCxn id="23" idx="0"/>
          </p:cNvCxnSpPr>
          <p:nvPr/>
        </p:nvCxnSpPr>
        <p:spPr>
          <a:xfrm>
            <a:off x="2063475" y="2729109"/>
            <a:ext cx="15978"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88966" y="2214154"/>
            <a:ext cx="549018" cy="514955"/>
            <a:chOff x="1985940" y="2224046"/>
            <a:chExt cx="549018" cy="514955"/>
          </a:xfrm>
        </p:grpSpPr>
        <p:sp>
          <p:nvSpPr>
            <p:cNvPr id="26" name="Oval 25"/>
            <p:cNvSpPr/>
            <p:nvPr/>
          </p:nvSpPr>
          <p:spPr>
            <a:xfrm>
              <a:off x="1985940" y="22240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061997" y="228219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061997" y="2282191"/>
                  <a:ext cx="375103" cy="369332"/>
                </a:xfrm>
                <a:prstGeom prst="rect">
                  <a:avLst/>
                </a:prstGeom>
                <a:blipFill>
                  <a:blip r:embed="rId9"/>
                  <a:stretch>
                    <a:fillRect/>
                  </a:stretch>
                </a:blipFill>
              </p:spPr>
              <p:txBody>
                <a:bodyPr/>
                <a:lstStyle/>
                <a:p>
                  <a:r>
                    <a:rPr lang="en-US">
                      <a:noFill/>
                    </a:rPr>
                    <a:t> </a:t>
                  </a:r>
                </a:p>
              </p:txBody>
            </p:sp>
          </mc:Fallback>
        </mc:AlternateContent>
      </p:grpSp>
      <p:cxnSp>
        <p:nvCxnSpPr>
          <p:cNvPr id="32" name="Straight Arrow Connector 31"/>
          <p:cNvCxnSpPr>
            <a:endCxn id="26" idx="0"/>
          </p:cNvCxnSpPr>
          <p:nvPr/>
        </p:nvCxnSpPr>
        <p:spPr>
          <a:xfrm>
            <a:off x="1721027" y="1695108"/>
            <a:ext cx="34244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685800" y="0"/>
              <a:ext cx="4985280" cy="6483600"/>
            </p14:xfrm>
          </p:contentPart>
        </mc:Choice>
        <mc:Fallback xmlns="">
          <p:pic>
            <p:nvPicPr>
              <p:cNvPr id="5" name="Ink 4"/>
              <p:cNvPicPr/>
              <p:nvPr/>
            </p:nvPicPr>
            <p:blipFill>
              <a:blip r:embed="rId11"/>
              <a:stretch>
                <a:fillRect/>
              </a:stretch>
            </p:blipFill>
            <p:spPr>
              <a:xfrm>
                <a:off x="676440" y="-9360"/>
                <a:ext cx="5004000" cy="6502320"/>
              </a:xfrm>
              <a:prstGeom prst="rect">
                <a:avLst/>
              </a:prstGeom>
            </p:spPr>
          </p:pic>
        </mc:Fallback>
      </mc:AlternateContent>
    </p:spTree>
    <p:extLst>
      <p:ext uri="{BB962C8B-B14F-4D97-AF65-F5344CB8AC3E}">
        <p14:creationId xmlns:p14="http://schemas.microsoft.com/office/powerpoint/2010/main" val="188023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تجزیه و ابهام (پویش و گنگی)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تا به اینجا روی جنبه های تولیدی گرامرها متمرکز شدیم. بعنوان مثال، با داشتن گرامر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𝐺</m:t>
                    </m:r>
                  </m:oMath>
                </a14:m>
                <a:r>
                  <a:rPr lang="fa-IR" sz="2400" dirty="0"/>
                  <a:t>، مجموعه رشته هایی را مطالعه کردیم که با استفاده از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𝐺</m:t>
                    </m:r>
                  </m:oMath>
                </a14:m>
                <a:r>
                  <a:rPr lang="fa-IR" sz="2400" dirty="0"/>
                  <a:t> اشتقاق پذیر هستند.</a:t>
                </a:r>
              </a:p>
              <a:p>
                <a:r>
                  <a:rPr lang="fa-IR" sz="2400" dirty="0"/>
                  <a:t>ما یک رشته </a:t>
                </a:r>
                <a14:m>
                  <m:oMath xmlns:m="http://schemas.openxmlformats.org/officeDocument/2006/math">
                    <m:r>
                      <a:rPr lang="en-US" sz="2400" i="1" dirty="0">
                        <a:solidFill>
                          <a:srgbClr val="C00000"/>
                        </a:solidFill>
                        <a:latin typeface="Cambria Math" panose="02040503050406030204" pitchFamily="18" charset="0"/>
                      </a:rPr>
                      <m:t>𝑤</m:t>
                    </m:r>
                  </m:oMath>
                </a14:m>
                <a:r>
                  <a:rPr lang="fa-IR" sz="2400" dirty="0"/>
                  <a:t> داریم که از نمادهای پایانی تشکیل شده است. میخواهیم وجود یا عدم وجود </a:t>
                </a:r>
                <a14:m>
                  <m:oMath xmlns:m="http://schemas.openxmlformats.org/officeDocument/2006/math">
                    <m:r>
                      <a:rPr lang="en-US" sz="2400" i="1" dirty="0">
                        <a:solidFill>
                          <a:srgbClr val="C00000"/>
                        </a:solidFill>
                        <a:latin typeface="Cambria Math" panose="02040503050406030204" pitchFamily="18" charset="0"/>
                      </a:rPr>
                      <m:t>𝑤</m:t>
                    </m:r>
                  </m:oMath>
                </a14:m>
                <a:r>
                  <a:rPr lang="fa-IR" sz="2400" dirty="0"/>
                  <a:t> در زبان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را بررسی کنیم.</a:t>
                </a:r>
              </a:p>
              <a:p>
                <a:endParaRPr lang="fa-IR" sz="2400" dirty="0"/>
              </a:p>
              <a:p>
                <a:r>
                  <a:rPr lang="fa-IR" sz="2400" dirty="0"/>
                  <a:t>برای بررسی وجود </a:t>
                </a:r>
                <a14:m>
                  <m:oMath xmlns:m="http://schemas.openxmlformats.org/officeDocument/2006/math">
                    <m:r>
                      <a:rPr lang="en-US" sz="2400" i="1" dirty="0">
                        <a:solidFill>
                          <a:srgbClr val="C00000"/>
                        </a:solidFill>
                        <a:latin typeface="Cambria Math" panose="02040503050406030204" pitchFamily="18" charset="0"/>
                      </a:rPr>
                      <m:t>𝑤</m:t>
                    </m:r>
                  </m:oMath>
                </a14:m>
                <a:r>
                  <a:rPr lang="fa-IR" sz="2400" dirty="0"/>
                  <a:t> در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en-US" sz="2400" dirty="0"/>
                  <a:t> </a:t>
                </a:r>
                <a:r>
                  <a:rPr lang="fa-IR" sz="2400" dirty="0"/>
                  <a:t> از الگوریتمی به نام </a:t>
                </a:r>
                <a:r>
                  <a:rPr lang="fa-IR" sz="2400" dirty="0">
                    <a:solidFill>
                      <a:srgbClr val="FF0000"/>
                    </a:solidFill>
                  </a:rPr>
                  <a:t>الگوریتم عضویت </a:t>
                </a:r>
                <a:r>
                  <a:rPr lang="fa-IR" sz="2400" dirty="0"/>
                  <a:t>استفاده می شود</a:t>
                </a:r>
              </a:p>
              <a:p>
                <a:endParaRPr lang="fa-IR" sz="2400" dirty="0"/>
              </a:p>
              <a:p>
                <a:r>
                  <a:rPr lang="fa-IR" sz="2400" dirty="0"/>
                  <a:t>تجزیه (پويش) </a:t>
                </a:r>
                <a:r>
                  <a:rPr lang="en-US" sz="2400" dirty="0"/>
                  <a:t>]</a:t>
                </a:r>
                <a:r>
                  <a:rPr lang="fa-IR" sz="2400" dirty="0"/>
                  <a:t> </a:t>
                </a:r>
                <a:r>
                  <a:rPr lang="en-US" sz="2400" dirty="0"/>
                  <a:t>parsing</a:t>
                </a:r>
                <a:r>
                  <a:rPr lang="fa-IR" sz="2400" dirty="0"/>
                  <a:t> </a:t>
                </a:r>
                <a:r>
                  <a:rPr lang="en-US" sz="2400" dirty="0"/>
                  <a:t>[</a:t>
                </a:r>
                <a:r>
                  <a:rPr lang="fa-IR" sz="2400" dirty="0"/>
                  <a:t> يعني يافتن يك سري قانون كه با استفاده از آن ها </a:t>
                </a:r>
                <a14:m>
                  <m:oMath xmlns:m="http://schemas.openxmlformats.org/officeDocument/2006/math">
                    <m:r>
                      <a:rPr lang="en-US" sz="2400" i="1" dirty="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مشتق مي شود.</a:t>
                </a:r>
              </a:p>
              <a:p>
                <a:endParaRPr lang="fa-IR"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8"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sp>
        <p:nvSpPr>
          <p:cNvPr id="6" name="Rectangle 5"/>
          <p:cNvSpPr/>
          <p:nvPr/>
        </p:nvSpPr>
        <p:spPr>
          <a:xfrm>
            <a:off x="1810562" y="3705178"/>
            <a:ext cx="10021558" cy="744583"/>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1822760" y="5804280"/>
              <a:ext cx="9360" cy="360"/>
            </p14:xfrm>
          </p:contentPart>
        </mc:Choice>
        <mc:Fallback xmlns="">
          <p:pic>
            <p:nvPicPr>
              <p:cNvPr id="7" name="Ink 6"/>
              <p:cNvPicPr/>
              <p:nvPr/>
            </p:nvPicPr>
            <p:blipFill>
              <a:blip r:embed="rId4"/>
              <a:stretch>
                <a:fillRect/>
              </a:stretch>
            </p:blipFill>
            <p:spPr>
              <a:xfrm>
                <a:off x="11813400" y="5794920"/>
                <a:ext cx="28080" cy="19080"/>
              </a:xfrm>
              <a:prstGeom prst="rect">
                <a:avLst/>
              </a:prstGeom>
            </p:spPr>
          </p:pic>
        </mc:Fallback>
      </mc:AlternateContent>
    </p:spTree>
    <p:extLst>
      <p:ext uri="{BB962C8B-B14F-4D97-AF65-F5344CB8AC3E}">
        <p14:creationId xmlns:p14="http://schemas.microsoft.com/office/powerpoint/2010/main" val="12605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الگوريتم عضويت</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كليه اشتقاق هاي چپ ممكن را ميسازيم و ملاحظه ميكنيم كه آيا يكي از آن ها با </a:t>
                </a:r>
                <a14:m>
                  <m:oMath xmlns:m="http://schemas.openxmlformats.org/officeDocument/2006/math">
                    <m:r>
                      <a:rPr lang="en-US" sz="2800" i="1" dirty="0" smtClean="0">
                        <a:latin typeface="Cambria Math" panose="02040503050406030204" pitchFamily="18" charset="0"/>
                      </a:rPr>
                      <m:t>𝑤</m:t>
                    </m:r>
                  </m:oMath>
                </a14:m>
                <a:r>
                  <a:rPr lang="fa-IR" sz="2800" dirty="0"/>
                  <a:t> منطبق ميشود يا خير.</a:t>
                </a:r>
              </a:p>
              <a:p>
                <a:r>
                  <a:rPr lang="fa-IR" sz="2800" dirty="0"/>
                  <a:t>در دور اول ، همه ي قوانيني كه به شكل </a:t>
                </a:r>
                <a14:m>
                  <m:oMath xmlns:m="http://schemas.openxmlformats.org/officeDocument/2006/math">
                    <m:r>
                      <a:rPr lang="en-US" sz="2800" i="1" dirty="0" smtClean="0">
                        <a:latin typeface="Cambria Math" panose="02040503050406030204" pitchFamily="18" charset="0"/>
                      </a:rPr>
                      <m:t>𝑆</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fa-IR" sz="2800" i="1" dirty="0" smtClean="0">
                        <a:latin typeface="Cambria Math" panose="02040503050406030204" pitchFamily="18" charset="0"/>
                      </a:rPr>
                      <m:t> </m:t>
                    </m:r>
                  </m:oMath>
                </a14:m>
                <a:r>
                  <a:rPr lang="fa-IR" sz="2800" dirty="0"/>
                  <a:t> هستند ، ميابيم. اگر هيچ يك با </a:t>
                </a:r>
                <a14:m>
                  <m:oMath xmlns:m="http://schemas.openxmlformats.org/officeDocument/2006/math">
                    <m:r>
                      <a:rPr lang="en-US" sz="2800" i="1" dirty="0" smtClean="0">
                        <a:latin typeface="Cambria Math" panose="02040503050406030204" pitchFamily="18" charset="0"/>
                      </a:rPr>
                      <m:t>𝑤</m:t>
                    </m:r>
                  </m:oMath>
                </a14:m>
                <a:r>
                  <a:rPr lang="fa-IR" sz="2800" dirty="0"/>
                  <a:t> انطباق نداشت ، آنگاه :</a:t>
                </a:r>
              </a:p>
              <a:p>
                <a:r>
                  <a:rPr lang="fa-IR" sz="2800" dirty="0"/>
                  <a:t>در دور دوم ، همه ي قوانيني كه قابل اعمال بر روي متغير چپ همه ي </a:t>
                </a:r>
                <a14:m>
                  <m:oMath xmlns:m="http://schemas.openxmlformats.org/officeDocument/2006/math">
                    <m:r>
                      <a:rPr lang="en-US" sz="2800" i="1" dirty="0" smtClean="0">
                        <a:latin typeface="Cambria Math" panose="02040503050406030204" pitchFamily="18" charset="0"/>
                      </a:rPr>
                      <m:t>𝑥</m:t>
                    </m:r>
                  </m:oMath>
                </a14:m>
                <a:r>
                  <a:rPr lang="fa-IR" sz="2800" dirty="0"/>
                  <a:t> ها است ، ميابيم.</a:t>
                </a:r>
              </a:p>
              <a:p>
                <a:r>
                  <a:rPr lang="fa-IR" sz="2800" dirty="0"/>
                  <a:t>اين روش ، يك </a:t>
                </a:r>
                <a:r>
                  <a:rPr lang="fa-IR" sz="2800" dirty="0">
                    <a:solidFill>
                      <a:srgbClr val="FF0000"/>
                    </a:solidFill>
                  </a:rPr>
                  <a:t>اشتقاق چپ از </a:t>
                </a:r>
                <a14:m>
                  <m:oMath xmlns:m="http://schemas.openxmlformats.org/officeDocument/2006/math">
                    <m:r>
                      <a:rPr lang="en-US" sz="2800" i="1" dirty="0" smtClean="0">
                        <a:solidFill>
                          <a:srgbClr val="FF0000"/>
                        </a:solidFill>
                        <a:latin typeface="Cambria Math" panose="02040503050406030204" pitchFamily="18" charset="0"/>
                      </a:rPr>
                      <m:t>𝑤</m:t>
                    </m:r>
                  </m:oMath>
                </a14:m>
                <a:r>
                  <a:rPr lang="fa-IR" sz="2800" dirty="0">
                    <a:solidFill>
                      <a:srgbClr val="FF0000"/>
                    </a:solidFill>
                  </a:rPr>
                  <a:t> </a:t>
                </a:r>
                <a:r>
                  <a:rPr lang="fa-IR" sz="2800" dirty="0"/>
                  <a:t>ارائه مي كند. </a:t>
                </a:r>
              </a:p>
              <a:p>
                <a:r>
                  <a:rPr lang="fa-IR" sz="2800" dirty="0"/>
                  <a:t>اين روش ، </a:t>
                </a:r>
                <a:r>
                  <a:rPr lang="fa-IR" sz="2800" dirty="0">
                    <a:solidFill>
                      <a:srgbClr val="FF0000"/>
                    </a:solidFill>
                  </a:rPr>
                  <a:t>روش پويش جستجوي كامل </a:t>
                </a:r>
                <a:r>
                  <a:rPr lang="fa-IR" sz="2800" dirty="0"/>
                  <a:t>است و نوعي </a:t>
                </a:r>
                <a:r>
                  <a:rPr lang="fa-IR" sz="2800" dirty="0">
                    <a:solidFill>
                      <a:srgbClr val="FF0000"/>
                    </a:solidFill>
                  </a:rPr>
                  <a:t>پويش بالا به پايين (ريشه به برگ ها) </a:t>
                </a:r>
                <a:r>
                  <a:rPr lang="fa-IR" sz="2800" dirty="0"/>
                  <a:t>مي 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36" t="-375"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400511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گرامر </a:t>
                </a:r>
                <a14:m>
                  <m:oMath xmlns:m="http://schemas.openxmlformats.org/officeDocument/2006/math">
                    <m:r>
                      <a:rPr lang="en-US" i="1" dirty="0" smtClean="0">
                        <a:latin typeface="Cambria Math" panose="02040503050406030204" pitchFamily="18" charset="0"/>
                      </a:rPr>
                      <m:t>𝐺</m:t>
                    </m:r>
                  </m:oMath>
                </a14:m>
                <a:r>
                  <a:rPr lang="fa-IR" dirty="0"/>
                  <a:t> با قوانین مقابل را در نظر بگيريد:  </a:t>
                </a:r>
                <a14:m>
                  <m:oMath xmlns:m="http://schemas.openxmlformats.org/officeDocument/2006/math">
                    <m:r>
                      <a:rPr lang="en-US" sz="2400" i="1" dirty="0" smtClean="0">
                        <a:latin typeface="Cambria Math" panose="02040503050406030204" pitchFamily="18" charset="0"/>
                      </a:rPr>
                      <m:t>𝑆</m:t>
                    </m:r>
                    <m:r>
                      <a:rPr lang="en-US" sz="2400" i="1" dirty="0">
                        <a:latin typeface="Cambria Math" panose="02040503050406030204" pitchFamily="18" charset="0"/>
                      </a:rPr>
                      <m:t>→</m:t>
                    </m:r>
                    <m:r>
                      <a:rPr lang="en-US" sz="2400" i="1" dirty="0" smtClean="0">
                        <a:latin typeface="Cambria Math" panose="02040503050406030204" pitchFamily="18" charset="0"/>
                      </a:rPr>
                      <m:t>𝑆𝑆</m:t>
                    </m:r>
                    <m:r>
                      <a:rPr lang="en-US" sz="2400" i="1" dirty="0" smtClean="0">
                        <a:latin typeface="Cambria Math" panose="02040503050406030204" pitchFamily="18" charset="0"/>
                      </a:rPr>
                      <m:t>| </m:t>
                    </m:r>
                    <m:r>
                      <a:rPr lang="en-US" sz="2400" i="1" dirty="0" err="1">
                        <a:latin typeface="Cambria Math" panose="02040503050406030204" pitchFamily="18" charset="0"/>
                      </a:rPr>
                      <m:t>𝑎𝑆𝑏</m:t>
                    </m:r>
                    <m:r>
                      <a:rPr lang="en-US" sz="2400" i="1" dirty="0">
                        <a:latin typeface="Cambria Math" panose="02040503050406030204" pitchFamily="18" charset="0"/>
                      </a:rPr>
                      <m:t>| </m:t>
                    </m:r>
                    <m:r>
                      <a:rPr lang="en-US" sz="2400" i="1" dirty="0" err="1">
                        <a:latin typeface="Cambria Math" panose="02040503050406030204" pitchFamily="18" charset="0"/>
                      </a:rPr>
                      <m:t>𝑏𝑆𝑎</m:t>
                    </m:r>
                    <m:r>
                      <a:rPr lang="en-US" sz="2400" i="1" dirty="0">
                        <a:latin typeface="Cambria Math" panose="02040503050406030204" pitchFamily="18" charset="0"/>
                      </a:rPr>
                      <m:t>| </m:t>
                    </m:r>
                    <m:r>
                      <a:rPr lang="el-GR" sz="2400" i="1" dirty="0">
                        <a:latin typeface="Cambria Math" panose="02040503050406030204" pitchFamily="18" charset="0"/>
                      </a:rPr>
                      <m:t>𝜆</m:t>
                    </m:r>
                  </m:oMath>
                </a14:m>
                <a:endParaRPr lang="fa-IR" sz="2400" dirty="0"/>
              </a:p>
              <a:p>
                <a:endParaRPr lang="fa-IR" dirty="0"/>
              </a:p>
              <a:p>
                <a:r>
                  <a:rPr lang="fa-IR" dirty="0"/>
                  <a:t>آیا رشته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m:t>
                    </m:r>
                    <m:r>
                      <a:rPr lang="en-US" i="1" dirty="0" err="1" smtClean="0">
                        <a:latin typeface="Cambria Math" panose="02040503050406030204" pitchFamily="18" charset="0"/>
                      </a:rPr>
                      <m:t>𝑎𝑎𝑏𝑏</m:t>
                    </m:r>
                    <m:r>
                      <a:rPr lang="fa-IR" i="1" dirty="0" smtClean="0">
                        <a:latin typeface="Cambria Math" panose="02040503050406030204" pitchFamily="18" charset="0"/>
                      </a:rPr>
                      <m:t> </m:t>
                    </m:r>
                  </m:oMath>
                </a14:m>
                <a:r>
                  <a:rPr lang="fa-IR" dirty="0"/>
                  <a:t> از  گرامر </a:t>
                </a:r>
                <a14:m>
                  <m:oMath xmlns:m="http://schemas.openxmlformats.org/officeDocument/2006/math">
                    <m:r>
                      <a:rPr lang="en-US" i="1" dirty="0" smtClean="0">
                        <a:latin typeface="Cambria Math" panose="02040503050406030204" pitchFamily="18" charset="0"/>
                      </a:rPr>
                      <m:t>𝐺</m:t>
                    </m:r>
                  </m:oMath>
                </a14:m>
                <a:r>
                  <a:rPr lang="fa-IR" dirty="0"/>
                  <a:t> اشتقاق پذیر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sp>
        <p:nvSpPr>
          <p:cNvPr id="5" name="Rounded Rectangle 4"/>
          <p:cNvSpPr/>
          <p:nvPr/>
        </p:nvSpPr>
        <p:spPr>
          <a:xfrm>
            <a:off x="5692335"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92335"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1</a:t>
            </a:r>
          </a:p>
        </p:txBody>
      </p:sp>
      <p:sp>
        <p:nvSpPr>
          <p:cNvPr id="7" name="Rounded Rectangle 6"/>
          <p:cNvSpPr/>
          <p:nvPr/>
        </p:nvSpPr>
        <p:spPr>
          <a:xfrm>
            <a:off x="6301935"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1935"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2</a:t>
            </a:r>
          </a:p>
        </p:txBody>
      </p:sp>
      <p:sp>
        <p:nvSpPr>
          <p:cNvPr id="9" name="Rounded Rectangle 8"/>
          <p:cNvSpPr/>
          <p:nvPr/>
        </p:nvSpPr>
        <p:spPr>
          <a:xfrm>
            <a:off x="6961609"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1609"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3</a:t>
            </a:r>
          </a:p>
        </p:txBody>
      </p:sp>
      <p:sp>
        <p:nvSpPr>
          <p:cNvPr id="11" name="Rounded Rectangle 10"/>
          <p:cNvSpPr/>
          <p:nvPr/>
        </p:nvSpPr>
        <p:spPr>
          <a:xfrm>
            <a:off x="7510248"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10248"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4</a:t>
            </a:r>
          </a:p>
        </p:txBody>
      </p:sp>
      <p:grpSp>
        <p:nvGrpSpPr>
          <p:cNvPr id="50" name="Group 49"/>
          <p:cNvGrpSpPr/>
          <p:nvPr/>
        </p:nvGrpSpPr>
        <p:grpSpPr>
          <a:xfrm>
            <a:off x="494047" y="2968535"/>
            <a:ext cx="2592376" cy="2254657"/>
            <a:chOff x="494047" y="2968535"/>
            <a:chExt cx="2592376" cy="2254657"/>
          </a:xfrm>
        </p:grpSpPr>
        <mc:AlternateContent xmlns:mc="http://schemas.openxmlformats.org/markup-compatibility/2006" xmlns:a14="http://schemas.microsoft.com/office/drawing/2010/main">
          <mc:Choice Requires="a14">
            <p:sp>
              <p:nvSpPr>
                <p:cNvPr id="14" name="Rectangle 13"/>
                <p:cNvSpPr/>
                <p:nvPr/>
              </p:nvSpPr>
              <p:spPr>
                <a:xfrm>
                  <a:off x="693813" y="3006479"/>
                  <a:ext cx="1221104" cy="1200329"/>
                </a:xfrm>
                <a:prstGeom prst="rect">
                  <a:avLst/>
                </a:prstGeom>
              </p:spPr>
              <p:txBody>
                <a:bodyPr wrap="none">
                  <a:spAutoFit/>
                </a:bodyPr>
                <a:lstStyle/>
                <a:p>
                  <a:r>
                    <a:rPr lang="en-US" dirty="0"/>
                    <a:t>1.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oMath>
                  </a14:m>
                  <a:endParaRPr lang="en-US" i="1" dirty="0">
                    <a:latin typeface="Cambria Math" panose="02040503050406030204" pitchFamily="18" charset="0"/>
                  </a:endParaRPr>
                </a:p>
                <a:p>
                  <a:r>
                    <a:rPr lang="en-US" dirty="0"/>
                    <a:t>2. </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𝑎𝑆𝑏</m:t>
                      </m:r>
                    </m:oMath>
                  </a14:m>
                  <a:endParaRPr lang="en-US" i="1" dirty="0">
                    <a:latin typeface="Cambria Math" panose="02040503050406030204" pitchFamily="18" charset="0"/>
                  </a:endParaRPr>
                </a:p>
                <a:p>
                  <a:r>
                    <a:rPr lang="en-US" dirty="0"/>
                    <a:t>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𝑏𝑆𝑎</m:t>
                      </m:r>
                    </m:oMath>
                  </a14:m>
                  <a:endParaRPr lang="en-US" i="1" dirty="0">
                    <a:latin typeface="Cambria Math" panose="02040503050406030204" pitchFamily="18" charset="0"/>
                  </a:endParaRPr>
                </a:p>
                <a:p>
                  <a:r>
                    <a:rPr lang="en-US" dirty="0"/>
                    <a:t>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𝜆</m:t>
                      </m:r>
                    </m:oMath>
                  </a14:m>
                  <a:endParaRPr lang="fa-IR" dirty="0"/>
                </a:p>
              </p:txBody>
            </p:sp>
          </mc:Choice>
          <mc:Fallback xmlns="">
            <p:sp>
              <p:nvSpPr>
                <p:cNvPr id="14" name="Rectangle 13"/>
                <p:cNvSpPr>
                  <a:spLocks noRot="1" noChangeAspect="1" noMove="1" noResize="1" noEditPoints="1" noAdjustHandles="1" noChangeArrowheads="1" noChangeShapeType="1" noTextEdit="1"/>
                </p:cNvSpPr>
                <p:nvPr/>
              </p:nvSpPr>
              <p:spPr>
                <a:xfrm>
                  <a:off x="693813" y="3006479"/>
                  <a:ext cx="1221104" cy="1200329"/>
                </a:xfrm>
                <a:prstGeom prst="rect">
                  <a:avLst/>
                </a:prstGeom>
                <a:blipFill>
                  <a:blip r:embed="rId3"/>
                  <a:stretch>
                    <a:fillRect l="-4500" t="-2538" b="-7107"/>
                  </a:stretch>
                </a:blipFill>
              </p:spPr>
              <p:txBody>
                <a:bodyPr/>
                <a:lstStyle/>
                <a:p>
                  <a:r>
                    <a:rPr lang="en-US">
                      <a:noFill/>
                    </a:rPr>
                    <a:t> </a:t>
                  </a:r>
                </a:p>
              </p:txBody>
            </p:sp>
          </mc:Fallback>
        </mc:AlternateContent>
        <p:sp>
          <p:nvSpPr>
            <p:cNvPr id="15" name="Rectangle 14"/>
            <p:cNvSpPr/>
            <p:nvPr/>
          </p:nvSpPr>
          <p:spPr>
            <a:xfrm>
              <a:off x="909865" y="4401184"/>
              <a:ext cx="788999"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اول</a:t>
              </a:r>
              <a:endParaRPr lang="en-US" dirty="0">
                <a:cs typeface="B Mitra" panose="00000400000000000000" pitchFamily="2" charset="-78"/>
              </a:endParaRPr>
            </a:p>
          </p:txBody>
        </p:sp>
        <p:sp>
          <p:nvSpPr>
            <p:cNvPr id="16" name="Rectangle 15"/>
            <p:cNvSpPr/>
            <p:nvPr/>
          </p:nvSpPr>
          <p:spPr>
            <a:xfrm>
              <a:off x="494047" y="4853860"/>
              <a:ext cx="2592376"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fa-IR" dirty="0">
                  <a:latin typeface="Calibri" panose="020F0502020204030204" pitchFamily="34" charset="0"/>
                  <a:cs typeface="B Mitra" panose="00000400000000000000" pitchFamily="2" charset="-78"/>
                </a:rPr>
                <a:t>3 </a:t>
              </a:r>
              <a:r>
                <a:rPr lang="fa-IR" dirty="0">
                  <a:latin typeface="Arial" panose="020B0604020202020204" pitchFamily="34" charset="0"/>
                  <a:cs typeface="B Mitra" panose="00000400000000000000" pitchFamily="2" charset="-78"/>
                </a:rPr>
                <a:t>و </a:t>
              </a:r>
              <a:r>
                <a:rPr lang="fa-IR" dirty="0">
                  <a:latin typeface="Calibri" panose="020F0502020204030204" pitchFamily="34" charset="0"/>
                  <a:cs typeface="B Mitra" panose="00000400000000000000" pitchFamily="2" charset="-78"/>
                </a:rPr>
                <a:t>4 </a:t>
              </a:r>
              <a:r>
                <a:rPr lang="fa-IR" dirty="0">
                  <a:latin typeface="Arial" panose="020B0604020202020204" pitchFamily="34" charset="0"/>
                  <a:cs typeface="B Mitra" panose="00000400000000000000" pitchFamily="2" charset="-78"/>
                </a:rPr>
                <a:t>(عدم انطباق با </a:t>
              </a:r>
              <a:r>
                <a:rPr lang="en-US" dirty="0">
                  <a:latin typeface="Arial" panose="020B0604020202020204" pitchFamily="34" charset="0"/>
                  <a:cs typeface="B Mitra" panose="00000400000000000000" pitchFamily="2" charset="-78"/>
                </a:rPr>
                <a:t>w</a:t>
              </a:r>
              <a:r>
                <a:rPr lang="fa-IR" dirty="0">
                  <a:latin typeface="Arial" panose="020B0604020202020204" pitchFamily="34" charset="0"/>
                  <a:cs typeface="B Mitra" panose="00000400000000000000" pitchFamily="2" charset="-78"/>
                </a:rPr>
                <a:t>)</a:t>
              </a:r>
              <a:endParaRPr lang="en-US" dirty="0">
                <a:cs typeface="B Mitra" panose="00000400000000000000" pitchFamily="2" charset="-78"/>
              </a:endParaRPr>
            </a:p>
          </p:txBody>
        </p:sp>
        <p:sp>
          <p:nvSpPr>
            <p:cNvPr id="21" name="Rounded Rectangle 20"/>
            <p:cNvSpPr/>
            <p:nvPr/>
          </p:nvSpPr>
          <p:spPr>
            <a:xfrm>
              <a:off x="1914917" y="303459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16617" y="2968535"/>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دوم</a:t>
              </a:r>
              <a:endParaRPr lang="en-US" sz="1600" dirty="0">
                <a:cs typeface="B Mitra" panose="00000400000000000000" pitchFamily="2" charset="-78"/>
              </a:endParaRPr>
            </a:p>
          </p:txBody>
        </p:sp>
        <p:sp>
          <p:nvSpPr>
            <p:cNvPr id="23" name="Rounded Rectangle 22"/>
            <p:cNvSpPr/>
            <p:nvPr/>
          </p:nvSpPr>
          <p:spPr>
            <a:xfrm>
              <a:off x="1914917" y="332974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65383" y="3262634"/>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سوم</a:t>
              </a:r>
              <a:endParaRPr lang="en-US" sz="1600" dirty="0">
                <a:cs typeface="B Mitra" panose="00000400000000000000" pitchFamily="2" charset="-78"/>
              </a:endParaRPr>
            </a:p>
          </p:txBody>
        </p:sp>
        <p:sp>
          <p:nvSpPr>
            <p:cNvPr id="25" name="Rounded Rectangle 24"/>
            <p:cNvSpPr/>
            <p:nvPr/>
          </p:nvSpPr>
          <p:spPr>
            <a:xfrm>
              <a:off x="1914917" y="3624899"/>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42092" y="3604153"/>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27" name="Rounded Rectangle 26"/>
            <p:cNvSpPr/>
            <p:nvPr/>
          </p:nvSpPr>
          <p:spPr>
            <a:xfrm>
              <a:off x="1914917" y="3920052"/>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42092" y="3867834"/>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grpSp>
      <p:grpSp>
        <p:nvGrpSpPr>
          <p:cNvPr id="51" name="Group 50"/>
          <p:cNvGrpSpPr/>
          <p:nvPr/>
        </p:nvGrpSpPr>
        <p:grpSpPr>
          <a:xfrm>
            <a:off x="3758151" y="2965985"/>
            <a:ext cx="2956597" cy="2257207"/>
            <a:chOff x="3758151" y="2965985"/>
            <a:chExt cx="2956597" cy="2257207"/>
          </a:xfrm>
        </p:grpSpPr>
        <mc:AlternateContent xmlns:mc="http://schemas.openxmlformats.org/markup-compatibility/2006" xmlns:a14="http://schemas.microsoft.com/office/drawing/2010/main">
          <mc:Choice Requires="a14">
            <p:sp>
              <p:nvSpPr>
                <p:cNvPr id="17" name="Rectangle 16"/>
                <p:cNvSpPr/>
                <p:nvPr/>
              </p:nvSpPr>
              <p:spPr>
                <a:xfrm>
                  <a:off x="3758151" y="3003989"/>
                  <a:ext cx="2122056" cy="1200329"/>
                </a:xfrm>
                <a:prstGeom prst="rect">
                  <a:avLst/>
                </a:prstGeom>
              </p:spPr>
              <p:txBody>
                <a:bodyPr wrap="none">
                  <a:spAutoFit/>
                </a:bodyPr>
                <a:lstStyle/>
                <a:p>
                  <a:r>
                    <a:rPr lang="en-US" dirty="0"/>
                    <a:t>1-1. </a:t>
                  </a:r>
                  <a14:m>
                    <m:oMath xmlns:m="http://schemas.openxmlformats.org/officeDocument/2006/math">
                      <m:r>
                        <a:rPr lang="en-US" i="1" dirty="0" smtClean="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𝑆</m:t>
                      </m:r>
                      <m:r>
                        <a:rPr lang="en-US" i="1" dirty="0">
                          <a:latin typeface="Cambria Math" panose="02040503050406030204" pitchFamily="18" charset="0"/>
                        </a:rPr>
                        <m:t>𝑆𝑆</m:t>
                      </m:r>
                    </m:oMath>
                  </a14:m>
                  <a:endParaRPr lang="en-US" i="1" dirty="0">
                    <a:latin typeface="Cambria Math" panose="02040503050406030204" pitchFamily="18" charset="0"/>
                  </a:endParaRPr>
                </a:p>
                <a:p>
                  <a:r>
                    <a:rPr lang="en-US" dirty="0"/>
                    <a:t>1-2.</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𝑎𝑆𝑏</m:t>
                      </m:r>
                      <m:r>
                        <a:rPr lang="en-US" b="0" i="1" dirty="0" smtClean="0">
                          <a:latin typeface="Cambria Math" panose="02040503050406030204" pitchFamily="18" charset="0"/>
                        </a:rPr>
                        <m:t>𝑆</m:t>
                      </m:r>
                    </m:oMath>
                  </a14:m>
                  <a:endParaRPr lang="en-US" i="1" dirty="0">
                    <a:latin typeface="Cambria Math" panose="02040503050406030204" pitchFamily="18" charset="0"/>
                  </a:endParaRPr>
                </a:p>
                <a:p>
                  <a:r>
                    <a:rPr lang="en-US" dirty="0"/>
                    <a:t>1-3.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𝑏𝑆𝑎</m:t>
                      </m:r>
                      <m:r>
                        <a:rPr lang="en-US" b="0" i="1" dirty="0" smtClean="0">
                          <a:latin typeface="Cambria Math" panose="02040503050406030204" pitchFamily="18" charset="0"/>
                        </a:rPr>
                        <m:t>𝑆</m:t>
                      </m:r>
                    </m:oMath>
                  </a14:m>
                  <a:endParaRPr lang="en-US" i="1" dirty="0">
                    <a:latin typeface="Cambria Math" panose="02040503050406030204" pitchFamily="18" charset="0"/>
                  </a:endParaRPr>
                </a:p>
                <a:p>
                  <a:r>
                    <a:rPr lang="en-US" dirty="0"/>
                    <a:t>1-4.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𝑆</m:t>
                      </m:r>
                    </m:oMath>
                  </a14:m>
                  <a:endParaRPr lang="fa-IR" dirty="0"/>
                </a:p>
              </p:txBody>
            </p:sp>
          </mc:Choice>
          <mc:Fallback xmlns="">
            <p:sp>
              <p:nvSpPr>
                <p:cNvPr id="17" name="Rectangle 16"/>
                <p:cNvSpPr>
                  <a:spLocks noRot="1" noChangeAspect="1" noMove="1" noResize="1" noEditPoints="1" noAdjustHandles="1" noChangeArrowheads="1" noChangeShapeType="1" noTextEdit="1"/>
                </p:cNvSpPr>
                <p:nvPr/>
              </p:nvSpPr>
              <p:spPr>
                <a:xfrm>
                  <a:off x="3758151" y="3003989"/>
                  <a:ext cx="2122056" cy="1200329"/>
                </a:xfrm>
                <a:prstGeom prst="rect">
                  <a:avLst/>
                </a:prstGeom>
                <a:blipFill>
                  <a:blip r:embed="rId4"/>
                  <a:stretch>
                    <a:fillRect l="-2292" t="-3046" b="-7107"/>
                  </a:stretch>
                </a:blipFill>
              </p:spPr>
              <p:txBody>
                <a:bodyPr/>
                <a:lstStyle/>
                <a:p>
                  <a:r>
                    <a:rPr lang="en-US">
                      <a:noFill/>
                    </a:rPr>
                    <a:t> </a:t>
                  </a:r>
                </a:p>
              </p:txBody>
            </p:sp>
          </mc:Fallback>
        </mc:AlternateContent>
        <p:sp>
          <p:nvSpPr>
            <p:cNvPr id="18" name="Rectangle 17"/>
            <p:cNvSpPr/>
            <p:nvPr/>
          </p:nvSpPr>
          <p:spPr>
            <a:xfrm>
              <a:off x="4329301" y="4401184"/>
              <a:ext cx="797013"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دوم</a:t>
              </a:r>
              <a:endParaRPr lang="en-US" dirty="0">
                <a:cs typeface="B Mitra" panose="00000400000000000000" pitchFamily="2" charset="-78"/>
              </a:endParaRPr>
            </a:p>
          </p:txBody>
        </p:sp>
        <p:sp>
          <p:nvSpPr>
            <p:cNvPr id="19" name="Rectangle 18"/>
            <p:cNvSpPr/>
            <p:nvPr/>
          </p:nvSpPr>
          <p:spPr>
            <a:xfrm>
              <a:off x="4387491" y="4853860"/>
              <a:ext cx="1301958"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en-US" dirty="0">
                  <a:latin typeface="Calibri" panose="020F0502020204030204" pitchFamily="34" charset="0"/>
                  <a:cs typeface="B Mitra" panose="00000400000000000000" pitchFamily="2" charset="-78"/>
                </a:rPr>
                <a:t>1-3</a:t>
              </a:r>
              <a:endParaRPr lang="en-US" dirty="0">
                <a:cs typeface="B Mitra" panose="00000400000000000000" pitchFamily="2" charset="-78"/>
              </a:endParaRPr>
            </a:p>
          </p:txBody>
        </p:sp>
        <p:sp>
          <p:nvSpPr>
            <p:cNvPr id="29" name="Rounded Rectangle 28"/>
            <p:cNvSpPr/>
            <p:nvPr/>
          </p:nvSpPr>
          <p:spPr>
            <a:xfrm>
              <a:off x="5796318" y="3031793"/>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793953" y="2965985"/>
              <a:ext cx="920795"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چهارم</a:t>
              </a:r>
              <a:endParaRPr lang="en-US" sz="1600" dirty="0">
                <a:cs typeface="B Mitra" panose="00000400000000000000" pitchFamily="2" charset="-78"/>
              </a:endParaRPr>
            </a:p>
          </p:txBody>
        </p:sp>
        <p:sp>
          <p:nvSpPr>
            <p:cNvPr id="31" name="Rounded Rectangle 30"/>
            <p:cNvSpPr/>
            <p:nvPr/>
          </p:nvSpPr>
          <p:spPr>
            <a:xfrm>
              <a:off x="5796318" y="332694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46784" y="3259831"/>
              <a:ext cx="867964"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پنجم</a:t>
              </a:r>
              <a:endParaRPr lang="en-US" sz="1600" dirty="0">
                <a:cs typeface="B Mitra" panose="00000400000000000000" pitchFamily="2" charset="-78"/>
              </a:endParaRPr>
            </a:p>
          </p:txBody>
        </p:sp>
        <p:sp>
          <p:nvSpPr>
            <p:cNvPr id="33" name="Rounded Rectangle 32"/>
            <p:cNvSpPr/>
            <p:nvPr/>
          </p:nvSpPr>
          <p:spPr>
            <a:xfrm>
              <a:off x="5796318" y="362209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23493" y="3601351"/>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35" name="Rounded Rectangle 34"/>
            <p:cNvSpPr/>
            <p:nvPr/>
          </p:nvSpPr>
          <p:spPr>
            <a:xfrm>
              <a:off x="5796318" y="3917250"/>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71241" y="3865032"/>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اول</a:t>
              </a:r>
              <a:endParaRPr lang="en-US" sz="1600" dirty="0">
                <a:cs typeface="B Mitra" panose="00000400000000000000" pitchFamily="2" charset="-78"/>
              </a:endParaRPr>
            </a:p>
          </p:txBody>
        </p:sp>
      </p:grpSp>
      <p:grpSp>
        <p:nvGrpSpPr>
          <p:cNvPr id="52" name="Group 51"/>
          <p:cNvGrpSpPr/>
          <p:nvPr/>
        </p:nvGrpSpPr>
        <p:grpSpPr>
          <a:xfrm>
            <a:off x="7124061" y="2875625"/>
            <a:ext cx="3581511" cy="2240309"/>
            <a:chOff x="7124061" y="2875625"/>
            <a:chExt cx="3581511" cy="2240309"/>
          </a:xfrm>
        </p:grpSpPr>
        <mc:AlternateContent xmlns:mc="http://schemas.openxmlformats.org/markup-compatibility/2006" xmlns:a14="http://schemas.microsoft.com/office/drawing/2010/main">
          <mc:Choice Requires="a14">
            <p:sp>
              <p:nvSpPr>
                <p:cNvPr id="37" name="Rectangle 36"/>
                <p:cNvSpPr/>
                <p:nvPr/>
              </p:nvSpPr>
              <p:spPr>
                <a:xfrm>
                  <a:off x="7124061" y="2931485"/>
                  <a:ext cx="3581511" cy="1200329"/>
                </a:xfrm>
                <a:prstGeom prst="rect">
                  <a:avLst/>
                </a:prstGeom>
              </p:spPr>
              <p:txBody>
                <a:bodyPr wrap="square">
                  <a:spAutoFit/>
                </a:bodyPr>
                <a:lstStyle/>
                <a:p>
                  <a:r>
                    <a:rPr lang="en-US" dirty="0"/>
                    <a:t>2-1. </a:t>
                  </a:r>
                  <a14:m>
                    <m:oMath xmlns:m="http://schemas.openxmlformats.org/officeDocument/2006/math">
                      <m:r>
                        <a:rPr lang="en-US" i="1" dirty="0" smtClean="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m:t>
                      </m:r>
                      <m:r>
                        <a:rPr lang="en-US" b="0" i="1" dirty="0" smtClean="0">
                          <a:latin typeface="Cambria Math" panose="02040503050406030204" pitchFamily="18" charset="0"/>
                        </a:rPr>
                        <m:t>𝑆</m:t>
                      </m:r>
                      <m:r>
                        <a:rPr lang="en-US" i="1" dirty="0">
                          <a:latin typeface="Cambria Math" panose="02040503050406030204" pitchFamily="18" charset="0"/>
                        </a:rPr>
                        <m:t>𝑏</m:t>
                      </m:r>
                    </m:oMath>
                  </a14:m>
                  <a:endParaRPr lang="en-US" i="1" dirty="0">
                    <a:latin typeface="Cambria Math" panose="02040503050406030204" pitchFamily="18" charset="0"/>
                  </a:endParaRPr>
                </a:p>
                <a:p>
                  <a:r>
                    <a:rPr lang="en-US" dirty="0"/>
                    <a:t>2-2.</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m:t>
                      </m:r>
                      <m:r>
                        <a:rPr lang="en-US" b="0" i="1" dirty="0" smtClean="0">
                          <a:latin typeface="Cambria Math" panose="02040503050406030204" pitchFamily="18" charset="0"/>
                        </a:rPr>
                        <m:t>𝑎𝑆𝑏</m:t>
                      </m:r>
                      <m:r>
                        <a:rPr lang="en-US" i="1" dirty="0">
                          <a:latin typeface="Cambria Math" panose="02040503050406030204" pitchFamily="18" charset="0"/>
                        </a:rPr>
                        <m:t>𝑏</m:t>
                      </m:r>
                    </m:oMath>
                  </a14:m>
                  <a:endParaRPr lang="en-US" i="1" dirty="0">
                    <a:latin typeface="Cambria Math" panose="02040503050406030204" pitchFamily="18" charset="0"/>
                  </a:endParaRPr>
                </a:p>
                <a:p>
                  <a:r>
                    <a:rPr lang="en-US" dirty="0"/>
                    <a:t>2-3.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𝑎</m:t>
                      </m:r>
                      <m:r>
                        <a:rPr lang="en-US" b="0" i="1" dirty="0" smtClean="0">
                          <a:latin typeface="Cambria Math" panose="02040503050406030204" pitchFamily="18" charset="0"/>
                        </a:rPr>
                        <m:t>𝑏𝑆𝑎𝑏</m:t>
                      </m:r>
                    </m:oMath>
                  </a14:m>
                  <a:endParaRPr lang="en-US" i="1" dirty="0">
                    <a:latin typeface="Cambria Math" panose="02040503050406030204" pitchFamily="18" charset="0"/>
                  </a:endParaRPr>
                </a:p>
                <a:p>
                  <a:r>
                    <a:rPr lang="en-US" dirty="0"/>
                    <a:t>2-4.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𝑎𝑏</m:t>
                      </m:r>
                    </m:oMath>
                  </a14:m>
                  <a:endParaRPr lang="fa-IR" dirty="0"/>
                </a:p>
              </p:txBody>
            </p:sp>
          </mc:Choice>
          <mc:Fallback xmlns="">
            <p:sp>
              <p:nvSpPr>
                <p:cNvPr id="37" name="Rectangle 36"/>
                <p:cNvSpPr>
                  <a:spLocks noRot="1" noChangeAspect="1" noMove="1" noResize="1" noEditPoints="1" noAdjustHandles="1" noChangeArrowheads="1" noChangeShapeType="1" noTextEdit="1"/>
                </p:cNvSpPr>
                <p:nvPr/>
              </p:nvSpPr>
              <p:spPr>
                <a:xfrm>
                  <a:off x="7124061" y="2931485"/>
                  <a:ext cx="3581511" cy="1200329"/>
                </a:xfrm>
                <a:prstGeom prst="rect">
                  <a:avLst/>
                </a:prstGeom>
                <a:blipFill>
                  <a:blip r:embed="rId5"/>
                  <a:stretch>
                    <a:fillRect l="-1533" t="-3046" b="-7107"/>
                  </a:stretch>
                </a:blipFill>
              </p:spPr>
              <p:txBody>
                <a:bodyPr/>
                <a:lstStyle/>
                <a:p>
                  <a:r>
                    <a:rPr lang="en-US">
                      <a:noFill/>
                    </a:rPr>
                    <a:t> </a:t>
                  </a:r>
                </a:p>
              </p:txBody>
            </p:sp>
          </mc:Fallback>
        </mc:AlternateContent>
        <p:sp>
          <p:nvSpPr>
            <p:cNvPr id="38" name="Rectangle 37"/>
            <p:cNvSpPr/>
            <p:nvPr/>
          </p:nvSpPr>
          <p:spPr>
            <a:xfrm>
              <a:off x="8098449" y="4293926"/>
              <a:ext cx="867545"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سوم</a:t>
              </a:r>
              <a:endParaRPr lang="en-US" dirty="0">
                <a:cs typeface="B Mitra" panose="00000400000000000000" pitchFamily="2" charset="-78"/>
              </a:endParaRPr>
            </a:p>
          </p:txBody>
        </p:sp>
        <p:sp>
          <p:nvSpPr>
            <p:cNvPr id="39" name="Rectangle 38"/>
            <p:cNvSpPr/>
            <p:nvPr/>
          </p:nvSpPr>
          <p:spPr>
            <a:xfrm>
              <a:off x="8183536" y="4746602"/>
              <a:ext cx="1888659"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en-US" dirty="0">
                  <a:latin typeface="Calibri" panose="020F0502020204030204" pitchFamily="34" charset="0"/>
                  <a:cs typeface="B Mitra" panose="00000400000000000000" pitchFamily="2" charset="-78"/>
                </a:rPr>
                <a:t>2-3</a:t>
              </a:r>
              <a:r>
                <a:rPr lang="fa-IR" dirty="0">
                  <a:latin typeface="Calibri" panose="020F0502020204030204" pitchFamily="34" charset="0"/>
                  <a:cs typeface="B Mitra" panose="00000400000000000000" pitchFamily="2" charset="-78"/>
                </a:rPr>
                <a:t> و </a:t>
              </a:r>
              <a:r>
                <a:rPr lang="en-US" dirty="0">
                  <a:latin typeface="Calibri" panose="020F0502020204030204" pitchFamily="34" charset="0"/>
                  <a:cs typeface="B Mitra" panose="00000400000000000000" pitchFamily="2" charset="-78"/>
                </a:rPr>
                <a:t>2-4</a:t>
              </a:r>
              <a:r>
                <a:rPr lang="fa-IR" dirty="0">
                  <a:latin typeface="Calibri" panose="020F0502020204030204" pitchFamily="34" charset="0"/>
                  <a:cs typeface="B Mitra" panose="00000400000000000000" pitchFamily="2" charset="-78"/>
                </a:rPr>
                <a:t> </a:t>
              </a:r>
              <a:endParaRPr lang="en-US" dirty="0">
                <a:cs typeface="B Mitra" panose="00000400000000000000" pitchFamily="2" charset="-78"/>
              </a:endParaRPr>
            </a:p>
          </p:txBody>
        </p:sp>
        <p:sp>
          <p:nvSpPr>
            <p:cNvPr id="40" name="Rounded Rectangle 39"/>
            <p:cNvSpPr/>
            <p:nvPr/>
          </p:nvSpPr>
          <p:spPr>
            <a:xfrm>
              <a:off x="9553507" y="2941433"/>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551142" y="2875625"/>
              <a:ext cx="920795"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ششم</a:t>
              </a:r>
              <a:endParaRPr lang="en-US" sz="1600" dirty="0">
                <a:cs typeface="B Mitra" panose="00000400000000000000" pitchFamily="2" charset="-78"/>
              </a:endParaRPr>
            </a:p>
          </p:txBody>
        </p:sp>
        <p:sp>
          <p:nvSpPr>
            <p:cNvPr id="42" name="Rounded Rectangle 41"/>
            <p:cNvSpPr/>
            <p:nvPr/>
          </p:nvSpPr>
          <p:spPr>
            <a:xfrm>
              <a:off x="9553507" y="323658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603973" y="3169471"/>
              <a:ext cx="867964"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هفتم</a:t>
              </a:r>
              <a:endParaRPr lang="en-US" sz="1600" dirty="0">
                <a:cs typeface="B Mitra" panose="00000400000000000000" pitchFamily="2" charset="-78"/>
              </a:endParaRPr>
            </a:p>
          </p:txBody>
        </p:sp>
        <p:sp>
          <p:nvSpPr>
            <p:cNvPr id="44" name="Rounded Rectangle 43"/>
            <p:cNvSpPr/>
            <p:nvPr/>
          </p:nvSpPr>
          <p:spPr>
            <a:xfrm>
              <a:off x="9553507" y="353173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680682" y="3510991"/>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46" name="Rounded Rectangle 45"/>
            <p:cNvSpPr/>
            <p:nvPr/>
          </p:nvSpPr>
          <p:spPr>
            <a:xfrm>
              <a:off x="9553507" y="3826890"/>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628430" y="3774672"/>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grpSp>
      <p:grpSp>
        <p:nvGrpSpPr>
          <p:cNvPr id="53" name="Group 52"/>
          <p:cNvGrpSpPr/>
          <p:nvPr/>
        </p:nvGrpSpPr>
        <p:grpSpPr>
          <a:xfrm>
            <a:off x="5065866" y="5503841"/>
            <a:ext cx="5409128" cy="409966"/>
            <a:chOff x="5065866" y="5503841"/>
            <a:chExt cx="5409128" cy="409966"/>
          </a:xfrm>
        </p:grpSpPr>
        <mc:AlternateContent xmlns:mc="http://schemas.openxmlformats.org/markup-compatibility/2006" xmlns:a14="http://schemas.microsoft.com/office/drawing/2010/main">
          <mc:Choice Requires="a14">
            <p:sp>
              <p:nvSpPr>
                <p:cNvPr id="48" name="Rectangle 47"/>
                <p:cNvSpPr/>
                <p:nvPr/>
              </p:nvSpPr>
              <p:spPr>
                <a:xfrm>
                  <a:off x="5065866" y="5503841"/>
                  <a:ext cx="329109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𝑆</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𝑎𝑆𝑏</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𝑎𝑎𝑆𝑏𝑏</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𝑎𝑎𝑏𝑏</m:t>
                        </m:r>
                      </m:oMath>
                    </m:oMathPara>
                  </a14:m>
                  <a:endParaRPr lang="en-US" sz="2000" dirty="0"/>
                </a:p>
              </p:txBody>
            </p:sp>
          </mc:Choice>
          <mc:Fallback xmlns="">
            <p:sp>
              <p:nvSpPr>
                <p:cNvPr id="48" name="Rectangle 47"/>
                <p:cNvSpPr>
                  <a:spLocks noRot="1" noChangeAspect="1" noMove="1" noResize="1" noEditPoints="1" noAdjustHandles="1" noChangeArrowheads="1" noChangeShapeType="1" noTextEdit="1"/>
                </p:cNvSpPr>
                <p:nvPr/>
              </p:nvSpPr>
              <p:spPr>
                <a:xfrm>
                  <a:off x="5065866" y="5503841"/>
                  <a:ext cx="3291094" cy="400110"/>
                </a:xfrm>
                <a:prstGeom prst="rect">
                  <a:avLst/>
                </a:prstGeom>
                <a:blipFill>
                  <a:blip r:embed="rId6"/>
                  <a:stretch>
                    <a:fillRect/>
                  </a:stretch>
                </a:blipFill>
              </p:spPr>
              <p:txBody>
                <a:bodyPr/>
                <a:lstStyle/>
                <a:p>
                  <a:r>
                    <a:rPr lang="en-US">
                      <a:noFill/>
                    </a:rPr>
                    <a:t> </a:t>
                  </a:r>
                </a:p>
              </p:txBody>
            </p:sp>
          </mc:Fallback>
        </mc:AlternateContent>
        <p:sp>
          <p:nvSpPr>
            <p:cNvPr id="49" name="Rectangle 48"/>
            <p:cNvSpPr/>
            <p:nvPr/>
          </p:nvSpPr>
          <p:spPr>
            <a:xfrm>
              <a:off x="8307413" y="5544475"/>
              <a:ext cx="2167581"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در دور هفتم خواهیم رسید</a:t>
              </a:r>
              <a:endParaRPr lang="en-US" dirty="0">
                <a:cs typeface="B Mitra" panose="00000400000000000000" pitchFamily="2" charset="-78"/>
              </a:endParaRPr>
            </a:p>
          </p:txBody>
        </p:sp>
      </p:grpSp>
    </p:spTree>
    <p:extLst>
      <p:ext uri="{BB962C8B-B14F-4D97-AF65-F5344CB8AC3E}">
        <p14:creationId xmlns:p14="http://schemas.microsoft.com/office/powerpoint/2010/main" val="268728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جستجوی کامل</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sp>
        <p:nvSpPr>
          <p:cNvPr id="5" name="Oval 4"/>
          <p:cNvSpPr/>
          <p:nvPr/>
        </p:nvSpPr>
        <p:spPr>
          <a:xfrm>
            <a:off x="2104727" y="132178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180784" y="1379934"/>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180784" y="1379934"/>
                <a:ext cx="375103" cy="369332"/>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p:cNvCxnSpPr>
            <a:stCxn id="5" idx="3"/>
            <a:endCxn id="8" idx="0"/>
          </p:cNvCxnSpPr>
          <p:nvPr/>
        </p:nvCxnSpPr>
        <p:spPr>
          <a:xfrm flipH="1">
            <a:off x="1233245" y="1761331"/>
            <a:ext cx="951884"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58736" y="235084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27562" y="240671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27562" y="2406711"/>
                <a:ext cx="377026" cy="369332"/>
              </a:xfrm>
              <a:prstGeom prst="rect">
                <a:avLst/>
              </a:prstGeom>
              <a:blipFill>
                <a:blip r:embed="rId3"/>
                <a:stretch>
                  <a:fillRect/>
                </a:stretch>
              </a:blipFill>
            </p:spPr>
            <p:txBody>
              <a:bodyPr/>
              <a:lstStyle/>
              <a:p>
                <a:r>
                  <a:rPr lang="en-US">
                    <a:noFill/>
                  </a:rPr>
                  <a:t> </a:t>
                </a:r>
              </a:p>
            </p:txBody>
          </p:sp>
        </mc:Fallback>
      </mc:AlternateContent>
      <p:sp>
        <p:nvSpPr>
          <p:cNvPr id="10" name="Oval 9"/>
          <p:cNvSpPr/>
          <p:nvPr/>
        </p:nvSpPr>
        <p:spPr>
          <a:xfrm>
            <a:off x="2104727" y="238486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80784" y="2443014"/>
            <a:ext cx="377026" cy="369332"/>
          </a:xfrm>
          <a:prstGeom prst="rect">
            <a:avLst/>
          </a:prstGeom>
          <a:noFill/>
        </p:spPr>
        <p:txBody>
          <a:bodyPr wrap="none" rtlCol="0">
            <a:spAutoFit/>
          </a:bodyPr>
          <a:lstStyle/>
          <a:p>
            <a:r>
              <a:rPr lang="fa-IR" dirty="0"/>
              <a:t>...</a:t>
            </a:r>
            <a:endParaRPr lang="en-US" dirty="0"/>
          </a:p>
        </p:txBody>
      </p:sp>
      <p:sp>
        <p:nvSpPr>
          <p:cNvPr id="12" name="Oval 11"/>
          <p:cNvSpPr/>
          <p:nvPr/>
        </p:nvSpPr>
        <p:spPr>
          <a:xfrm>
            <a:off x="3343894" y="235084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365988" y="2421050"/>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365988" y="2421050"/>
                <a:ext cx="429301" cy="369332"/>
              </a:xfrm>
              <a:prstGeom prst="rect">
                <a:avLst/>
              </a:prstGeom>
              <a:blipFill>
                <a:blip r:embed="rId4"/>
                <a:stretch>
                  <a:fillRect l="-4225" r="-14085" b="-14754"/>
                </a:stretch>
              </a:blipFill>
            </p:spPr>
            <p:txBody>
              <a:bodyPr/>
              <a:lstStyle/>
              <a:p>
                <a:r>
                  <a:rPr lang="en-US">
                    <a:noFill/>
                  </a:rPr>
                  <a:t> </a:t>
                </a:r>
              </a:p>
            </p:txBody>
          </p:sp>
        </mc:Fallback>
      </mc:AlternateContent>
      <p:cxnSp>
        <p:nvCxnSpPr>
          <p:cNvPr id="14" name="Straight Arrow Connector 13"/>
          <p:cNvCxnSpPr>
            <a:stCxn id="5" idx="4"/>
            <a:endCxn id="10" idx="0"/>
          </p:cNvCxnSpPr>
          <p:nvPr/>
        </p:nvCxnSpPr>
        <p:spPr>
          <a:xfrm>
            <a:off x="2379236" y="1836744"/>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5"/>
            <a:endCxn id="12" idx="0"/>
          </p:cNvCxnSpPr>
          <p:nvPr/>
        </p:nvCxnSpPr>
        <p:spPr>
          <a:xfrm>
            <a:off x="2573343" y="1761331"/>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9" idx="0"/>
          </p:cNvCxnSpPr>
          <p:nvPr/>
        </p:nvCxnSpPr>
        <p:spPr>
          <a:xfrm flipH="1">
            <a:off x="505788" y="2790382"/>
            <a:ext cx="533350" cy="7012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31279" y="349160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233233" y="3563052"/>
                <a:ext cx="5533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33233" y="3563052"/>
                <a:ext cx="553357" cy="369332"/>
              </a:xfrm>
              <a:prstGeom prst="rect">
                <a:avLst/>
              </a:prstGeom>
              <a:blipFill>
                <a:blip r:embed="rId5"/>
                <a:stretch>
                  <a:fillRect/>
                </a:stretch>
              </a:blipFill>
            </p:spPr>
            <p:txBody>
              <a:bodyPr/>
              <a:lstStyle/>
              <a:p>
                <a:r>
                  <a:rPr lang="en-US">
                    <a:noFill/>
                  </a:rPr>
                  <a:t> </a:t>
                </a:r>
              </a:p>
            </p:txBody>
          </p:sp>
        </mc:Fallback>
      </mc:AlternateContent>
      <p:sp>
        <p:nvSpPr>
          <p:cNvPr id="21" name="Oval 20"/>
          <p:cNvSpPr/>
          <p:nvPr/>
        </p:nvSpPr>
        <p:spPr>
          <a:xfrm>
            <a:off x="955277" y="348933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31334" y="3547478"/>
            <a:ext cx="377026" cy="369332"/>
          </a:xfrm>
          <a:prstGeom prst="rect">
            <a:avLst/>
          </a:prstGeom>
          <a:noFill/>
        </p:spPr>
        <p:txBody>
          <a:bodyPr wrap="none" rtlCol="0">
            <a:spAutoFit/>
          </a:bodyPr>
          <a:lstStyle/>
          <a:p>
            <a:r>
              <a:rPr lang="fa-IR" dirty="0"/>
              <a:t>...</a:t>
            </a:r>
            <a:endParaRPr lang="en-US" dirty="0"/>
          </a:p>
        </p:txBody>
      </p:sp>
      <p:sp>
        <p:nvSpPr>
          <p:cNvPr id="23" name="Oval 22"/>
          <p:cNvSpPr/>
          <p:nvPr/>
        </p:nvSpPr>
        <p:spPr>
          <a:xfrm>
            <a:off x="1702133" y="347087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608957" y="3541088"/>
                <a:ext cx="7593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8957" y="3541088"/>
                <a:ext cx="759374" cy="369332"/>
              </a:xfrm>
              <a:prstGeom prst="rect">
                <a:avLst/>
              </a:prstGeom>
              <a:blipFill>
                <a:blip r:embed="rId6"/>
                <a:stretch>
                  <a:fillRect b="-15000"/>
                </a:stretch>
              </a:blipFill>
            </p:spPr>
            <p:txBody>
              <a:bodyPr/>
              <a:lstStyle/>
              <a:p>
                <a:r>
                  <a:rPr lang="en-US">
                    <a:noFill/>
                  </a:rPr>
                  <a:t> </a:t>
                </a:r>
              </a:p>
            </p:txBody>
          </p:sp>
        </mc:Fallback>
      </mc:AlternateContent>
      <p:cxnSp>
        <p:nvCxnSpPr>
          <p:cNvPr id="25" name="Straight Arrow Connector 24"/>
          <p:cNvCxnSpPr>
            <a:stCxn id="8" idx="4"/>
            <a:endCxn id="21" idx="0"/>
          </p:cNvCxnSpPr>
          <p:nvPr/>
        </p:nvCxnSpPr>
        <p:spPr>
          <a:xfrm flipH="1">
            <a:off x="1229786" y="2865795"/>
            <a:ext cx="3459" cy="623538"/>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5"/>
            <a:endCxn id="23" idx="0"/>
          </p:cNvCxnSpPr>
          <p:nvPr/>
        </p:nvCxnSpPr>
        <p:spPr>
          <a:xfrm>
            <a:off x="1427352" y="2790382"/>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2" idx="0"/>
          </p:cNvCxnSpPr>
          <p:nvPr/>
        </p:nvCxnSpPr>
        <p:spPr>
          <a:xfrm flipH="1">
            <a:off x="2916500" y="2812346"/>
            <a:ext cx="533350" cy="7012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641991" y="3513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2551213" y="3570265"/>
                <a:ext cx="7209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551213" y="3570265"/>
                <a:ext cx="720903" cy="369332"/>
              </a:xfrm>
              <a:prstGeom prst="rect">
                <a:avLst/>
              </a:prstGeom>
              <a:blipFill>
                <a:blip r:embed="rId7"/>
                <a:stretch>
                  <a:fillRect b="-15000"/>
                </a:stretch>
              </a:blipFill>
            </p:spPr>
            <p:txBody>
              <a:bodyPr/>
              <a:lstStyle/>
              <a:p>
                <a:r>
                  <a:rPr lang="en-US">
                    <a:noFill/>
                  </a:rPr>
                  <a:t> </a:t>
                </a:r>
              </a:p>
            </p:txBody>
          </p:sp>
        </mc:Fallback>
      </mc:AlternateContent>
      <p:sp>
        <p:nvSpPr>
          <p:cNvPr id="34" name="Oval 33"/>
          <p:cNvSpPr/>
          <p:nvPr/>
        </p:nvSpPr>
        <p:spPr>
          <a:xfrm>
            <a:off x="3365989" y="3511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442046" y="3569442"/>
            <a:ext cx="377026" cy="369332"/>
          </a:xfrm>
          <a:prstGeom prst="rect">
            <a:avLst/>
          </a:prstGeom>
          <a:noFill/>
        </p:spPr>
        <p:txBody>
          <a:bodyPr wrap="none" rtlCol="0">
            <a:spAutoFit/>
          </a:bodyPr>
          <a:lstStyle/>
          <a:p>
            <a:r>
              <a:rPr lang="fa-IR" dirty="0"/>
              <a:t>...</a:t>
            </a:r>
            <a:endParaRPr lang="en-US" dirty="0"/>
          </a:p>
        </p:txBody>
      </p:sp>
      <p:sp>
        <p:nvSpPr>
          <p:cNvPr id="36" name="Oval 35"/>
          <p:cNvSpPr/>
          <p:nvPr/>
        </p:nvSpPr>
        <p:spPr>
          <a:xfrm>
            <a:off x="4112845" y="349284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4019669" y="3563052"/>
                <a:ext cx="9269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019669" y="3563052"/>
                <a:ext cx="926920" cy="369332"/>
              </a:xfrm>
              <a:prstGeom prst="rect">
                <a:avLst/>
              </a:prstGeom>
              <a:blipFill>
                <a:blip r:embed="rId8"/>
                <a:stretch>
                  <a:fillRect b="-14754"/>
                </a:stretch>
              </a:blipFill>
            </p:spPr>
            <p:txBody>
              <a:bodyPr/>
              <a:lstStyle/>
              <a:p>
                <a:r>
                  <a:rPr lang="en-US">
                    <a:noFill/>
                  </a:rPr>
                  <a:t> </a:t>
                </a:r>
              </a:p>
            </p:txBody>
          </p:sp>
        </mc:Fallback>
      </mc:AlternateContent>
      <p:cxnSp>
        <p:nvCxnSpPr>
          <p:cNvPr id="38" name="Straight Arrow Connector 37"/>
          <p:cNvCxnSpPr>
            <a:endCxn id="34" idx="0"/>
          </p:cNvCxnSpPr>
          <p:nvPr/>
        </p:nvCxnSpPr>
        <p:spPr>
          <a:xfrm flipH="1">
            <a:off x="3640498" y="2887759"/>
            <a:ext cx="3459" cy="623538"/>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6" idx="0"/>
          </p:cNvCxnSpPr>
          <p:nvPr/>
        </p:nvCxnSpPr>
        <p:spPr>
          <a:xfrm>
            <a:off x="3838064" y="2812346"/>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04727" y="49337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180784" y="4991924"/>
            <a:ext cx="377026" cy="369332"/>
          </a:xfrm>
          <a:prstGeom prst="rect">
            <a:avLst/>
          </a:prstGeom>
          <a:noFill/>
        </p:spPr>
        <p:txBody>
          <a:bodyPr wrap="none" rtlCol="0">
            <a:spAutoFit/>
          </a:bodyPr>
          <a:lstStyle/>
          <a:p>
            <a:r>
              <a:rPr lang="fa-IR" dirty="0"/>
              <a:t>...</a:t>
            </a:r>
            <a:endParaRPr lang="en-US" dirty="0"/>
          </a:p>
        </p:txBody>
      </p:sp>
      <p:cxnSp>
        <p:nvCxnSpPr>
          <p:cNvPr id="42" name="Straight Arrow Connector 41"/>
          <p:cNvCxnSpPr>
            <a:endCxn id="40" idx="0"/>
          </p:cNvCxnSpPr>
          <p:nvPr/>
        </p:nvCxnSpPr>
        <p:spPr>
          <a:xfrm>
            <a:off x="2379236" y="4385654"/>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387354" y="504227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4112573" y="5112486"/>
                <a:ext cx="1223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e>
                      </m:d>
                      <m:r>
                        <a:rPr lang="en-US" b="0" i="1" smtClean="0">
                          <a:latin typeface="Cambria Math" panose="02040503050406030204" pitchFamily="18" charset="0"/>
                        </a:rPr>
                        <m:t>.</m:t>
                      </m:r>
                      <m:r>
                        <a:rPr lang="en-US" i="1" smtClean="0">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112573" y="5112486"/>
                <a:ext cx="1223668" cy="369332"/>
              </a:xfrm>
              <a:prstGeom prst="rect">
                <a:avLst/>
              </a:prstGeom>
              <a:blipFill>
                <a:blip r:embed="rId9"/>
                <a:stretch>
                  <a:fillRect b="-15000"/>
                </a:stretch>
              </a:blipFill>
            </p:spPr>
            <p:txBody>
              <a:bodyPr/>
              <a:lstStyle/>
              <a:p>
                <a:r>
                  <a:rPr lang="en-US">
                    <a:noFill/>
                  </a:rPr>
                  <a:t> </a:t>
                </a:r>
              </a:p>
            </p:txBody>
          </p:sp>
        </mc:Fallback>
      </mc:AlternateContent>
      <p:cxnSp>
        <p:nvCxnSpPr>
          <p:cNvPr id="45" name="Straight Arrow Connector 44"/>
          <p:cNvCxnSpPr>
            <a:endCxn id="43" idx="0"/>
          </p:cNvCxnSpPr>
          <p:nvPr/>
        </p:nvCxnSpPr>
        <p:spPr>
          <a:xfrm>
            <a:off x="4112573" y="4361780"/>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6062120" y="2381614"/>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6062120" y="2381614"/>
                <a:ext cx="429301" cy="369332"/>
              </a:xfrm>
              <a:prstGeom prst="rect">
                <a:avLst/>
              </a:prstGeom>
              <a:blipFill>
                <a:blip r:embed="rId10"/>
                <a:stretch>
                  <a:fillRect l="-4225" r="-1408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62120" y="3506892"/>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m:t>
                              </m:r>
                            </m:e>
                          </m:d>
                        </m:e>
                        <m:sup>
                          <m:r>
                            <a:rPr lang="en-US" b="0" i="1" smtClean="0">
                              <a:latin typeface="Cambria Math" panose="02040503050406030204" pitchFamily="18" charset="0"/>
                            </a:rPr>
                            <m:t>2</m:t>
                          </m:r>
                        </m:sup>
                      </m:sSup>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2120" y="3506892"/>
                <a:ext cx="429301" cy="369332"/>
              </a:xfrm>
              <a:prstGeom prst="rect">
                <a:avLst/>
              </a:prstGeom>
              <a:blipFill>
                <a:blip r:embed="rId11"/>
                <a:stretch>
                  <a:fillRect r="-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952775" y="5079402"/>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m:t>
                              </m:r>
                            </m:e>
                          </m:d>
                        </m:e>
                        <m:sup>
                          <m:r>
                            <a:rPr lang="en-US" b="0" i="1" smtClean="0">
                              <a:latin typeface="Cambria Math" panose="02040503050406030204" pitchFamily="18" charset="0"/>
                            </a:rPr>
                            <m:t>𝑛</m:t>
                          </m:r>
                        </m:sup>
                      </m:sSup>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5952775" y="5079402"/>
                <a:ext cx="429301" cy="369332"/>
              </a:xfrm>
              <a:prstGeom prst="rect">
                <a:avLst/>
              </a:prstGeom>
              <a:blipFill>
                <a:blip r:embed="rId12"/>
                <a:stretch>
                  <a:fillRect r="-27143"/>
                </a:stretch>
              </a:blipFill>
            </p:spPr>
            <p:txBody>
              <a:bodyPr/>
              <a:lstStyle/>
              <a:p>
                <a:r>
                  <a:rPr lang="en-US">
                    <a:noFill/>
                  </a:rPr>
                  <a:t> </a:t>
                </a:r>
              </a:p>
            </p:txBody>
          </p:sp>
        </mc:Fallback>
      </mc:AlternateContent>
      <p:sp>
        <p:nvSpPr>
          <p:cNvPr id="50" name="Isosceles Triangle 49"/>
          <p:cNvSpPr/>
          <p:nvPr/>
        </p:nvSpPr>
        <p:spPr>
          <a:xfrm>
            <a:off x="7073665" y="2110806"/>
            <a:ext cx="4637314" cy="3446425"/>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9129172" y="5172171"/>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𝑛</m:t>
                          </m:r>
                        </m:sup>
                      </m:sSup>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9129172" y="5172171"/>
                <a:ext cx="429301" cy="461665"/>
              </a:xfrm>
              <a:prstGeom prst="rect">
                <a:avLst/>
              </a:prstGeom>
              <a:blipFill>
                <a:blip r:embed="rId13"/>
                <a:stretch>
                  <a:fillRect r="-60000"/>
                </a:stretch>
              </a:blipFill>
            </p:spPr>
            <p:txBody>
              <a:bodyPr/>
              <a:lstStyle/>
              <a:p>
                <a:r>
                  <a:rPr lang="en-US">
                    <a:noFill/>
                  </a:rPr>
                  <a:t> </a:t>
                </a:r>
              </a:p>
            </p:txBody>
          </p:sp>
        </mc:Fallback>
      </mc:AlternateContent>
      <p:cxnSp>
        <p:nvCxnSpPr>
          <p:cNvPr id="53" name="Straight Arrow Connector 52"/>
          <p:cNvCxnSpPr/>
          <p:nvPr/>
        </p:nvCxnSpPr>
        <p:spPr>
          <a:xfrm>
            <a:off x="11710979" y="2056085"/>
            <a:ext cx="0" cy="3425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p:cNvSpPr/>
              <p:nvPr/>
            </p:nvSpPr>
            <p:spPr>
              <a:xfrm>
                <a:off x="11366873" y="3531740"/>
                <a:ext cx="4512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𝑛</m:t>
                      </m:r>
                    </m:oMath>
                  </m:oMathPara>
                </a14:m>
                <a:endParaRPr lang="en-US" sz="2400" dirty="0"/>
              </a:p>
            </p:txBody>
          </p:sp>
        </mc:Choice>
        <mc:Fallback xmlns="">
          <p:sp>
            <p:nvSpPr>
              <p:cNvPr id="54" name="Rectangle 53"/>
              <p:cNvSpPr>
                <a:spLocks noRot="1" noChangeAspect="1" noMove="1" noResize="1" noEditPoints="1" noAdjustHandles="1" noChangeArrowheads="1" noChangeShapeType="1" noTextEdit="1"/>
              </p:cNvSpPr>
              <p:nvPr/>
            </p:nvSpPr>
            <p:spPr>
              <a:xfrm>
                <a:off x="11366873" y="3531740"/>
                <a:ext cx="451214"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9129172" y="4761091"/>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1</m:t>
                          </m:r>
                        </m:sup>
                      </m:sSup>
                    </m:oMath>
                  </m:oMathPara>
                </a14:m>
                <a:endParaRPr lang="en-US" sz="2400" dirty="0">
                  <a:solidFill>
                    <a:schemeClr val="bg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9129172" y="4761091"/>
                <a:ext cx="429301" cy="461665"/>
              </a:xfrm>
              <a:prstGeom prst="rect">
                <a:avLst/>
              </a:prstGeom>
              <a:blipFill>
                <a:blip r:embed="rId15"/>
                <a:stretch>
                  <a:fillRect r="-13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9129172" y="2443014"/>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𝑃</m:t>
                          </m:r>
                        </m:e>
                      </m:d>
                    </m:oMath>
                  </m:oMathPara>
                </a14:m>
                <a:endParaRPr lang="en-US" sz="2400"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9129172" y="2443014"/>
                <a:ext cx="429301" cy="461665"/>
              </a:xfrm>
              <a:prstGeom prst="rect">
                <a:avLst/>
              </a:prstGeom>
              <a:blipFill>
                <a:blip r:embed="rId16"/>
                <a:stretch>
                  <a:fillRect r="-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129172" y="2936552"/>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2</m:t>
                          </m:r>
                        </m:sup>
                      </m:sSup>
                    </m:oMath>
                  </m:oMathPara>
                </a14:m>
                <a:endParaRPr lang="en-US" sz="2400" dirty="0">
                  <a:solidFill>
                    <a:schemeClr val="bg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9129172" y="2936552"/>
                <a:ext cx="429301" cy="461665"/>
              </a:xfrm>
              <a:prstGeom prst="rect">
                <a:avLst/>
              </a:prstGeom>
              <a:blipFill>
                <a:blip r:embed="rId17"/>
                <a:stretch>
                  <a:fillRect r="-6000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11538000" y="5429160"/>
              <a:ext cx="146520" cy="159120"/>
            </p14:xfrm>
          </p:contentPart>
        </mc:Choice>
        <mc:Fallback xmlns="">
          <p:pic>
            <p:nvPicPr>
              <p:cNvPr id="3" name="Ink 2"/>
              <p:cNvPicPr/>
              <p:nvPr/>
            </p:nvPicPr>
            <p:blipFill>
              <a:blip r:embed="rId19"/>
              <a:stretch>
                <a:fillRect/>
              </a:stretch>
            </p:blipFill>
            <p:spPr>
              <a:xfrm>
                <a:off x="11528640" y="5419800"/>
                <a:ext cx="165240" cy="177840"/>
              </a:xfrm>
              <a:prstGeom prst="rect">
                <a:avLst/>
              </a:prstGeom>
            </p:spPr>
          </p:pic>
        </mc:Fallback>
      </mc:AlternateContent>
    </p:spTree>
    <p:extLst>
      <p:ext uri="{BB962C8B-B14F-4D97-AF65-F5344CB8AC3E}">
        <p14:creationId xmlns:p14="http://schemas.microsoft.com/office/powerpoint/2010/main" val="413645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sz="2400" dirty="0"/>
                  <a:t>همانطور كه مشاهده مي شود، اين روش داراي مشكل است. مشكل نامعين بودن وعدم توقف آن است.</a:t>
                </a:r>
              </a:p>
              <a:p>
                <a:pPr lvl="1"/>
                <a:r>
                  <a:rPr lang="fa-IR" sz="2000" dirty="0"/>
                  <a:t>اگر </a:t>
                </a:r>
                <a14:m>
                  <m:oMath xmlns:m="http://schemas.openxmlformats.org/officeDocument/2006/math">
                    <m:r>
                      <a:rPr lang="en-US" sz="2000" i="1" dirty="0">
                        <a:solidFill>
                          <a:srgbClr val="C00000"/>
                        </a:solidFill>
                        <a:latin typeface="Cambria Math" panose="02040503050406030204" pitchFamily="18" charset="0"/>
                      </a:rPr>
                      <m:t>𝑤</m:t>
                    </m:r>
                  </m:oMath>
                </a14:m>
                <a:r>
                  <a:rPr lang="fa-IR" sz="2000" dirty="0"/>
                  <a:t> در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𝐿</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𝐺</m:t>
                    </m:r>
                    <m:r>
                      <a:rPr lang="en-US" sz="2000" i="1" dirty="0">
                        <a:solidFill>
                          <a:srgbClr val="C00000"/>
                        </a:solidFill>
                        <a:latin typeface="Cambria Math" panose="02040503050406030204" pitchFamily="18" charset="0"/>
                        <a:ea typeface="Cambria Math" panose="02040503050406030204" pitchFamily="18" charset="0"/>
                      </a:rPr>
                      <m:t>)</m:t>
                    </m:r>
                  </m:oMath>
                </a14:m>
                <a:r>
                  <a:rPr lang="fa-IR" sz="2000" dirty="0"/>
                  <a:t> نباشد، متوقف نخواهد شد.</a:t>
                </a:r>
              </a:p>
              <a:p>
                <a:pPr lvl="1"/>
                <a:r>
                  <a:rPr lang="fa-IR" sz="2000" dirty="0"/>
                  <a:t>کارایی این روش خیلی پایین است.</a:t>
                </a:r>
              </a:p>
              <a:p>
                <a:r>
                  <a:rPr lang="fa-IR" sz="2400" dirty="0"/>
                  <a:t>اگر ما بدانیم که در هر مرحله اشتقاق طول رشته ها یک یا چند واحد افزایش می یابد، میتوان راهکاری برای توقف داشت.</a:t>
                </a:r>
              </a:p>
              <a:p>
                <a:r>
                  <a:rPr lang="fa-IR" sz="2400" dirty="0"/>
                  <a:t>قانون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m:t>
                    </m:r>
                    <m:r>
                      <a:rPr lang="el-GR" sz="2400" i="1" dirty="0" smtClean="0">
                        <a:solidFill>
                          <a:srgbClr val="C00000"/>
                        </a:solidFill>
                        <a:latin typeface="Cambria Math" panose="02040503050406030204" pitchFamily="18" charset="0"/>
                      </a:rPr>
                      <m:t>𝜆</m:t>
                    </m:r>
                    <m:r>
                      <a:rPr lang="fa-IR" sz="2400" i="1" dirty="0" smtClean="0">
                        <a:solidFill>
                          <a:srgbClr val="C00000"/>
                        </a:solidFill>
                        <a:latin typeface="Cambria Math" panose="02040503050406030204" pitchFamily="18" charset="0"/>
                      </a:rPr>
                      <m:t> </m:t>
                    </m:r>
                  </m:oMath>
                </a14:m>
                <a:r>
                  <a:rPr lang="fa-IR" sz="2400" dirty="0"/>
                  <a:t> ایجاد اشکال میکند: از اين قانون براي كاهش طول شكل هاي جمله اي استفاده ميشود، ولي به سادگي نميتوان تشخيص داد كه چه زماني بايد توقف كرد.</a:t>
                </a:r>
              </a:p>
              <a:p>
                <a:r>
                  <a:rPr lang="fa-IR" sz="2400" dirty="0"/>
                  <a:t>همچنین قانون </a:t>
                </a:r>
                <a14:m>
                  <m:oMath xmlns:m="http://schemas.openxmlformats.org/officeDocument/2006/math">
                    <m:r>
                      <a:rPr lang="en-US" sz="2400" i="1" dirty="0" smtClean="0">
                        <a:solidFill>
                          <a:srgbClr val="C00000"/>
                        </a:solidFill>
                        <a:latin typeface="Cambria Math" panose="02040503050406030204" pitchFamily="18" charset="0"/>
                      </a:rPr>
                      <m:t>𝐴</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𝐵</m:t>
                    </m:r>
                    <m:r>
                      <a:rPr lang="fa-IR" sz="2400" i="1" dirty="0" smtClean="0">
                        <a:latin typeface="Cambria Math" panose="02040503050406030204" pitchFamily="18" charset="0"/>
                      </a:rPr>
                      <m:t> </m:t>
                    </m:r>
                  </m:oMath>
                </a14:m>
                <a:r>
                  <a:rPr lang="fa-IR" sz="2400" dirty="0"/>
                  <a:t> نیز ایجاد اشکال میکند.</a:t>
                </a:r>
              </a:p>
              <a:p>
                <a:r>
                  <a:rPr lang="fa-IR" sz="2400" dirty="0"/>
                  <a:t>باید این دو نوع قانون را نداشته باشیم. در ادامه بحث خواهیم دید که در نظر گرفتن این دو محدودیت برای گرامرها، تاثیر چندانی بر قدرت گرامرهای بدست آمده ندارد.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6" t="-750"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
        <p:nvSpPr>
          <p:cNvPr id="6" name="Rectangle 5"/>
          <p:cNvSpPr/>
          <p:nvPr/>
        </p:nvSpPr>
        <p:spPr>
          <a:xfrm>
            <a:off x="214844" y="4933342"/>
            <a:ext cx="11837893" cy="92957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93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200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محدودیت در گرامرها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r>
                      <a:rPr lang="en-US" sz="2400" i="1" dirty="0">
                        <a:latin typeface="Cambria Math" panose="02040503050406030204" pitchFamily="18" charset="0"/>
                      </a:rPr>
                      <m:t>𝐺</m:t>
                    </m:r>
                  </m:oMath>
                </a14:m>
                <a:r>
                  <a:rPr lang="fa-IR" sz="2400" dirty="0"/>
                  <a:t> با قوانین مقابل :  </a:t>
                </a:r>
                <a14:m>
                  <m:oMath xmlns:m="http://schemas.openxmlformats.org/officeDocument/2006/math">
                    <m:r>
                      <a:rPr lang="en-US" sz="2800" i="1" dirty="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𝑆𝑆</m:t>
                    </m:r>
                    <m:d>
                      <m:dPr>
                        <m:begChr m:val="|"/>
                        <m:endChr m:val="|"/>
                        <m:ctrlPr>
                          <a:rPr lang="en-US" sz="2800" i="1" dirty="0">
                            <a:latin typeface="Cambria Math" panose="02040503050406030204" pitchFamily="18" charset="0"/>
                          </a:rPr>
                        </m:ctrlPr>
                      </m:dPr>
                      <m:e>
                        <m:r>
                          <a:rPr lang="en-US" sz="2800" i="1" dirty="0" err="1">
                            <a:latin typeface="Cambria Math" panose="02040503050406030204" pitchFamily="18" charset="0"/>
                          </a:rPr>
                          <m:t>𝑎𝑆𝑏</m:t>
                        </m:r>
                      </m:e>
                    </m:d>
                    <m:r>
                      <a:rPr lang="en-US" sz="2800" i="1" dirty="0" err="1">
                        <a:latin typeface="Cambria Math" panose="02040503050406030204" pitchFamily="18" charset="0"/>
                      </a:rPr>
                      <m:t>𝑏𝑆𝑎</m:t>
                    </m:r>
                    <m:d>
                      <m:dPr>
                        <m:begChr m:val="|"/>
                        <m:endChr m:val="|"/>
                        <m:ctrlPr>
                          <a:rPr lang="en-US" sz="2800" i="1" dirty="0" err="1">
                            <a:latin typeface="Cambria Math" panose="02040503050406030204" pitchFamily="18" charset="0"/>
                          </a:rPr>
                        </m:ctrlPr>
                      </m:dPr>
                      <m:e>
                        <m:r>
                          <a:rPr lang="en-US" sz="2800" b="0" i="1" dirty="0" smtClean="0">
                            <a:latin typeface="Cambria Math" panose="02040503050406030204" pitchFamily="18" charset="0"/>
                          </a:rPr>
                          <m:t>𝑎𝑏</m:t>
                        </m:r>
                      </m:e>
                    </m:d>
                    <m:r>
                      <a:rPr lang="en-US" sz="2800" b="0" i="1" dirty="0" smtClean="0">
                        <a:latin typeface="Cambria Math" panose="02040503050406030204" pitchFamily="18" charset="0"/>
                      </a:rPr>
                      <m:t>𝑏𝑎</m:t>
                    </m:r>
                  </m:oMath>
                </a14:m>
                <a:endParaRPr lang="fa-IR" sz="2800" dirty="0"/>
              </a:p>
              <a:p>
                <a:r>
                  <a:rPr lang="fa-IR" sz="2400" dirty="0"/>
                  <a:t>با شرایط بیان شده همخوانی دارد و از طرفی زبان مثال 5-7 را بجز رشته تهی تولید میکند.</a:t>
                </a:r>
              </a:p>
              <a:p>
                <a:r>
                  <a:rPr lang="fa-IR" sz="2400" dirty="0"/>
                  <a:t>روش تجزیه جستجوی کامل حداکثر در </a:t>
                </a:r>
                <a14:m>
                  <m:oMath xmlns:m="http://schemas.openxmlformats.org/officeDocument/2006/math">
                    <m:r>
                      <a:rPr lang="fa-IR" sz="2400" b="0" i="0" dirty="0" smtClean="0">
                        <a:latin typeface="Cambria Math" panose="02040503050406030204" pitchFamily="18" charset="0"/>
                      </a:rPr>
                      <m:t>2</m:t>
                    </m:r>
                    <m:d>
                      <m:dPr>
                        <m:begChr m:val="|"/>
                        <m:endChr m:val="|"/>
                        <m:ctrlPr>
                          <a:rPr lang="en-US" sz="2400" i="1" dirty="0">
                            <a:latin typeface="Cambria Math" panose="02040503050406030204" pitchFamily="18" charset="0"/>
                          </a:rPr>
                        </m:ctrlPr>
                      </m:dPr>
                      <m:e>
                        <m:r>
                          <a:rPr lang="en-US" sz="2400" b="0" i="1" dirty="0" smtClean="0">
                            <a:latin typeface="Cambria Math" panose="02040503050406030204" pitchFamily="18" charset="0"/>
                          </a:rPr>
                          <m:t>𝑤</m:t>
                        </m:r>
                      </m:e>
                    </m:d>
                  </m:oMath>
                </a14:m>
                <a:r>
                  <a:rPr lang="fa-IR" sz="2400" dirty="0"/>
                  <a:t> مرحله متوقف خواهد شد. </a:t>
                </a:r>
                <a:endParaRPr lang="en-US" sz="2400" dirty="0"/>
              </a:p>
              <a:p>
                <a:r>
                  <a:rPr lang="fa-IR" sz="2400" dirty="0"/>
                  <a:t>برای اثبات این ادعا </a:t>
                </a:r>
                <a:r>
                  <a:rPr lang="fa-IR" sz="2400" dirty="0">
                    <a:solidFill>
                      <a:srgbClr val="C00000"/>
                    </a:solidFill>
                  </a:rPr>
                  <a:t>باید به خاطر داشته باشیم که طول فرم جمله ای به اندازه حداقل یک سمبل در هر مرحله رشد میکند</a:t>
                </a:r>
                <a:r>
                  <a:rPr lang="fa-IR" sz="2400" dirty="0"/>
                  <a:t>.</a:t>
                </a:r>
              </a:p>
              <a:p>
                <a:r>
                  <a:rPr lang="fa-IR" sz="2400" dirty="0"/>
                  <a:t>پس از </a:t>
                </a:r>
                <a14:m>
                  <m:oMath xmlns:m="http://schemas.openxmlformats.org/officeDocument/2006/math">
                    <m:r>
                      <a:rPr lang="fa-IR" sz="2400" b="0" i="0" dirty="0" smtClean="0">
                        <a:latin typeface="Cambria Math" panose="02040503050406030204" pitchFamily="18" charset="0"/>
                      </a:rPr>
                      <m:t>2</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𝑤</m:t>
                        </m:r>
                      </m:e>
                    </m:d>
                  </m:oMath>
                </a14:m>
                <a:r>
                  <a:rPr lang="fa-IR" sz="2400" dirty="0"/>
                  <a:t> مرحله، یا یک تجزیه داریم و یا بطور قطع میدانیم که </a:t>
                </a:r>
                <a14:m>
                  <m:oMath xmlns:m="http://schemas.openxmlformats.org/officeDocument/2006/math">
                    <m:r>
                      <a:rPr lang="en-US" sz="2400" i="1" dirty="0">
                        <a:latin typeface="Cambria Math" panose="02040503050406030204" pitchFamily="18" charset="0"/>
                      </a:rPr>
                      <m:t>𝑤</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𝐿</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𝐺</m:t>
                    </m:r>
                    <m:r>
                      <a:rPr lang="en-US" sz="2400" b="0" i="1" dirty="0" smtClean="0">
                        <a:latin typeface="Cambria Math" panose="02040503050406030204" pitchFamily="18" charset="0"/>
                        <a:ea typeface="Cambria Math" panose="02040503050406030204" pitchFamily="18" charset="0"/>
                      </a:rPr>
                      <m:t>)</m:t>
                    </m:r>
                  </m:oMath>
                </a14:m>
                <a:r>
                  <a:rPr lang="fa-IR" sz="2400" dirty="0"/>
                  <a:t>.</a:t>
                </a:r>
              </a:p>
              <a:p>
                <a:endParaRPr lang="fa-IR" sz="2400" dirty="0"/>
              </a:p>
              <a:p>
                <a:r>
                  <a:rPr lang="fa-IR" sz="2400" dirty="0"/>
                  <a:t>این ایده زیر بنایی را میتوانیم در قالب قضیه ای برای تمامی زبانهای مستقل از متن توسعه دهیم .</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
        <p:nvSpPr>
          <p:cNvPr id="5" name="Rectangle 4"/>
          <p:cNvSpPr/>
          <p:nvPr/>
        </p:nvSpPr>
        <p:spPr>
          <a:xfrm>
            <a:off x="214844" y="4933342"/>
            <a:ext cx="11837893" cy="92957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840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200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sz="2200" dirty="0"/>
                  <a:t>فرض کنید </a:t>
                </a:r>
                <a14:m>
                  <m:oMath xmlns:m="http://schemas.openxmlformats.org/officeDocument/2006/math">
                    <m:r>
                      <a:rPr lang="en-US" sz="2200" i="1" dirty="0">
                        <a:solidFill>
                          <a:srgbClr val="C00000"/>
                        </a:solidFill>
                        <a:latin typeface="Cambria Math" panose="02040503050406030204" pitchFamily="18" charset="0"/>
                      </a:rPr>
                      <m:t>𝐺</m:t>
                    </m:r>
                    <m:r>
                      <a:rPr lang="en-US" sz="2200" i="1" dirty="0">
                        <a:solidFill>
                          <a:srgbClr val="C00000"/>
                        </a:solidFill>
                        <a:latin typeface="Cambria Math" panose="02040503050406030204" pitchFamily="18" charset="0"/>
                      </a:rPr>
                      <m:t> = (</m:t>
                    </m:r>
                    <m:r>
                      <a:rPr lang="en-US" sz="2200" i="1" dirty="0">
                        <a:solidFill>
                          <a:srgbClr val="C00000"/>
                        </a:solidFill>
                        <a:latin typeface="Cambria Math" panose="02040503050406030204" pitchFamily="18" charset="0"/>
                      </a:rPr>
                      <m:t>𝑉</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𝑇</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𝑆</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𝑃</m:t>
                    </m:r>
                    <m:r>
                      <a:rPr lang="en-US" sz="2200" i="1" dirty="0">
                        <a:solidFill>
                          <a:srgbClr val="C00000"/>
                        </a:solidFill>
                        <a:latin typeface="Cambria Math" panose="02040503050406030204" pitchFamily="18" charset="0"/>
                      </a:rPr>
                      <m:t>)</m:t>
                    </m:r>
                  </m:oMath>
                </a14:m>
                <a:r>
                  <a:rPr lang="fa-IR" sz="2200" dirty="0">
                    <a:solidFill>
                      <a:srgbClr val="C00000"/>
                    </a:solidFill>
                  </a:rPr>
                  <a:t> </a:t>
                </a:r>
                <a:r>
                  <a:rPr lang="fa-IR" sz="2200" dirty="0"/>
                  <a:t>یک گرامر مستقل از متن باشد که هیچ قانون </a:t>
                </a:r>
                <a14:m>
                  <m:oMath xmlns:m="http://schemas.openxmlformats.org/officeDocument/2006/math">
                    <m:r>
                      <a:rPr lang="en-US" sz="2200" b="0" i="1" dirty="0" smtClean="0">
                        <a:solidFill>
                          <a:srgbClr val="C00000"/>
                        </a:solidFill>
                        <a:latin typeface="Cambria Math" panose="02040503050406030204" pitchFamily="18" charset="0"/>
                      </a:rPr>
                      <m:t>𝐴</m:t>
                    </m:r>
                    <m:r>
                      <a:rPr lang="en-US" sz="2200" i="1" dirty="0">
                        <a:solidFill>
                          <a:srgbClr val="C00000"/>
                        </a:solidFill>
                        <a:latin typeface="Cambria Math" panose="02040503050406030204" pitchFamily="18" charset="0"/>
                      </a:rPr>
                      <m:t>→</m:t>
                    </m:r>
                    <m:r>
                      <a:rPr lang="el-GR" sz="2200" i="1" dirty="0">
                        <a:solidFill>
                          <a:srgbClr val="C00000"/>
                        </a:solidFill>
                        <a:latin typeface="Cambria Math" panose="02040503050406030204" pitchFamily="18" charset="0"/>
                      </a:rPr>
                      <m:t>𝜆</m:t>
                    </m:r>
                  </m:oMath>
                </a14:m>
                <a:r>
                  <a:rPr lang="fa-IR" sz="2200" dirty="0"/>
                  <a:t> و </a:t>
                </a:r>
                <a14:m>
                  <m:oMath xmlns:m="http://schemas.openxmlformats.org/officeDocument/2006/math">
                    <m:r>
                      <a:rPr lang="en-US" sz="2200" i="1" dirty="0">
                        <a:solidFill>
                          <a:srgbClr val="C00000"/>
                        </a:solidFill>
                        <a:latin typeface="Cambria Math" panose="02040503050406030204" pitchFamily="18" charset="0"/>
                      </a:rPr>
                      <m:t>𝐴</m:t>
                    </m:r>
                    <m:r>
                      <a:rPr lang="en-US" sz="2200" i="1" dirty="0">
                        <a:solidFill>
                          <a:srgbClr val="C00000"/>
                        </a:solidFill>
                        <a:latin typeface="Cambria Math" panose="02040503050406030204" pitchFamily="18" charset="0"/>
                      </a:rPr>
                      <m:t>→</m:t>
                    </m:r>
                    <m:r>
                      <a:rPr lang="en-US" sz="2200" b="0" i="1" dirty="0" smtClean="0">
                        <a:solidFill>
                          <a:srgbClr val="C00000"/>
                        </a:solidFill>
                        <a:latin typeface="Cambria Math" panose="02040503050406030204" pitchFamily="18" charset="0"/>
                      </a:rPr>
                      <m:t>𝐵</m:t>
                    </m:r>
                  </m:oMath>
                </a14:m>
                <a:r>
                  <a:rPr lang="fa-IR" sz="2200" dirty="0"/>
                  <a:t> در آن نباشد. (</a:t>
                </a:r>
                <a14:m>
                  <m:oMath xmlns:m="http://schemas.openxmlformats.org/officeDocument/2006/math">
                    <m:r>
                      <a:rPr lang="en-US" sz="2200" i="1" dirty="0">
                        <a:solidFill>
                          <a:srgbClr val="C00000"/>
                        </a:solidFill>
                        <a:latin typeface="Cambria Math" panose="02040503050406030204" pitchFamily="18" charset="0"/>
                      </a:rPr>
                      <m:t>𝐴</m:t>
                    </m:r>
                    <m:r>
                      <a:rPr lang="en-US" sz="2200" b="0" i="1" dirty="0" smtClean="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𝐵</m:t>
                    </m:r>
                    <m:r>
                      <a:rPr lang="en-US" sz="2200" i="1" dirty="0" smtClean="0">
                        <a:solidFill>
                          <a:srgbClr val="C00000"/>
                        </a:solidFill>
                        <a:latin typeface="Cambria Math" panose="02040503050406030204" pitchFamily="18" charset="0"/>
                        <a:ea typeface="Cambria Math" panose="02040503050406030204" pitchFamily="18" charset="0"/>
                      </a:rPr>
                      <m:t>∈</m:t>
                    </m:r>
                    <m:r>
                      <a:rPr lang="en-US" sz="2200" b="0" i="1" dirty="0" smtClean="0">
                        <a:solidFill>
                          <a:srgbClr val="C00000"/>
                        </a:solidFill>
                        <a:latin typeface="Cambria Math" panose="02040503050406030204" pitchFamily="18" charset="0"/>
                        <a:ea typeface="Cambria Math" panose="02040503050406030204" pitchFamily="18" charset="0"/>
                      </a:rPr>
                      <m:t>𝑉</m:t>
                    </m:r>
                  </m:oMath>
                </a14:m>
                <a:r>
                  <a:rPr lang="fa-IR" sz="2200" dirty="0"/>
                  <a:t> )</a:t>
                </a:r>
              </a:p>
              <a:p>
                <a:r>
                  <a:rPr lang="fa-IR" sz="2200" dirty="0"/>
                  <a:t> آنگاه، روش پويش جستجوي كامل بصورت الگوريتمي وجود دارد كه به ازاي هر </a:t>
                </a:r>
                <a:r>
                  <a:rPr lang="en-US" sz="2200" dirty="0"/>
                  <a:t> </a:t>
                </a:r>
                <a14:m>
                  <m:oMath xmlns:m="http://schemas.openxmlformats.org/officeDocument/2006/math">
                    <m:r>
                      <a:rPr lang="en-US" sz="2200" i="1" dirty="0">
                        <a:solidFill>
                          <a:srgbClr val="C00000"/>
                        </a:solidFill>
                        <a:latin typeface="Cambria Math" panose="02040503050406030204" pitchFamily="18" charset="0"/>
                      </a:rPr>
                      <m:t>𝑤</m:t>
                    </m:r>
                    <m:r>
                      <a:rPr lang="en-US" sz="2200" i="1" dirty="0">
                        <a:solidFill>
                          <a:srgbClr val="C00000"/>
                        </a:solidFill>
                        <a:latin typeface="Cambria Math" panose="02040503050406030204" pitchFamily="18" charset="0"/>
                        <a:ea typeface="Cambria Math" panose="02040503050406030204" pitchFamily="18" charset="0"/>
                      </a:rPr>
                      <m:t>∈</m:t>
                    </m:r>
                    <m:sSup>
                      <m:sSupPr>
                        <m:ctrlPr>
                          <a:rPr lang="fa-IR" sz="22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200" i="1" dirty="0" smtClean="0">
                            <a:solidFill>
                              <a:srgbClr val="C00000"/>
                            </a:solidFill>
                            <a:latin typeface="Cambria Math" panose="02040503050406030204" pitchFamily="18" charset="0"/>
                            <a:ea typeface="Cambria Math" panose="02040503050406030204" pitchFamily="18" charset="0"/>
                          </a:rPr>
                          <m:t>Σ</m:t>
                        </m:r>
                      </m:e>
                      <m:sup>
                        <m:r>
                          <a:rPr lang="fa-IR" sz="2200" b="0" i="1" dirty="0" smtClean="0">
                            <a:solidFill>
                              <a:srgbClr val="C00000"/>
                            </a:solidFill>
                            <a:latin typeface="Cambria Math" panose="02040503050406030204" pitchFamily="18" charset="0"/>
                            <a:ea typeface="Cambria Math" panose="02040503050406030204" pitchFamily="18" charset="0"/>
                          </a:rPr>
                          <m:t>∗</m:t>
                        </m:r>
                      </m:sup>
                    </m:sSup>
                  </m:oMath>
                </a14:m>
                <a:r>
                  <a:rPr lang="fa-IR" sz="2200" dirty="0"/>
                  <a:t>، یا یک پویش از </a:t>
                </a:r>
                <a14:m>
                  <m:oMath xmlns:m="http://schemas.openxmlformats.org/officeDocument/2006/math">
                    <m:r>
                      <a:rPr lang="en-US" sz="2200" i="1" dirty="0">
                        <a:solidFill>
                          <a:srgbClr val="C00000"/>
                        </a:solidFill>
                        <a:latin typeface="Cambria Math" panose="02040503050406030204" pitchFamily="18" charset="0"/>
                      </a:rPr>
                      <m:t>𝑤</m:t>
                    </m:r>
                  </m:oMath>
                </a14:m>
                <a:r>
                  <a:rPr lang="fa-IR" sz="2200" dirty="0"/>
                  <a:t> تولید میکند و یا نشان خواهد داد که  </a:t>
                </a:r>
                <a14:m>
                  <m:oMath xmlns:m="http://schemas.openxmlformats.org/officeDocument/2006/math">
                    <m:r>
                      <a:rPr lang="en-US" sz="2200" i="1" dirty="0" smtClean="0">
                        <a:solidFill>
                          <a:srgbClr val="C00000"/>
                        </a:solidFill>
                        <a:latin typeface="Cambria Math" panose="02040503050406030204" pitchFamily="18" charset="0"/>
                      </a:rPr>
                      <m:t>𝑤</m:t>
                    </m:r>
                    <m:r>
                      <a:rPr lang="en-US" sz="2200" i="1" dirty="0">
                        <a:solidFill>
                          <a:srgbClr val="C00000"/>
                        </a:solidFill>
                        <a:latin typeface="Cambria Math" panose="02040503050406030204" pitchFamily="18" charset="0"/>
                        <a:ea typeface="Cambria Math" panose="02040503050406030204" pitchFamily="18" charset="0"/>
                      </a:rPr>
                      <m:t>∉</m:t>
                    </m:r>
                    <m:r>
                      <a:rPr lang="en-US" sz="2200" i="1" dirty="0">
                        <a:solidFill>
                          <a:srgbClr val="C00000"/>
                        </a:solidFill>
                        <a:latin typeface="Cambria Math" panose="02040503050406030204" pitchFamily="18" charset="0"/>
                        <a:ea typeface="Cambria Math" panose="02040503050406030204" pitchFamily="18" charset="0"/>
                      </a:rPr>
                      <m:t>𝐿</m:t>
                    </m:r>
                    <m:r>
                      <a:rPr lang="en-US" sz="2200" i="1" dirty="0">
                        <a:solidFill>
                          <a:srgbClr val="C00000"/>
                        </a:solidFill>
                        <a:latin typeface="Cambria Math" panose="02040503050406030204" pitchFamily="18" charset="0"/>
                        <a:ea typeface="Cambria Math" panose="02040503050406030204" pitchFamily="18" charset="0"/>
                      </a:rPr>
                      <m:t>(</m:t>
                    </m:r>
                    <m:r>
                      <a:rPr lang="en-US" sz="2200" i="1" dirty="0">
                        <a:solidFill>
                          <a:srgbClr val="C00000"/>
                        </a:solidFill>
                        <a:latin typeface="Cambria Math" panose="02040503050406030204" pitchFamily="18" charset="0"/>
                        <a:ea typeface="Cambria Math" panose="02040503050406030204" pitchFamily="18" charset="0"/>
                      </a:rPr>
                      <m:t>𝐺</m:t>
                    </m:r>
                    <m:r>
                      <a:rPr lang="en-US" sz="2200" i="1" dirty="0">
                        <a:solidFill>
                          <a:srgbClr val="C00000"/>
                        </a:solidFill>
                        <a:latin typeface="Cambria Math" panose="02040503050406030204" pitchFamily="18" charset="0"/>
                        <a:ea typeface="Cambria Math" panose="02040503050406030204" pitchFamily="18" charset="0"/>
                      </a:rPr>
                      <m:t>)</m:t>
                    </m:r>
                  </m:oMath>
                </a14:m>
                <a:r>
                  <a:rPr lang="fa-IR" sz="2200" dirty="0">
                    <a:solidFill>
                      <a:srgbClr val="C00000"/>
                    </a:solidFill>
                  </a:rPr>
                  <a:t> </a:t>
                </a:r>
                <a:r>
                  <a:rPr lang="fa-IR" sz="2200" dirty="0"/>
                  <a:t>نمیباشد.</a:t>
                </a:r>
              </a:p>
              <a:p>
                <a:r>
                  <a:rPr lang="fa-IR" sz="2200" b="1" dirty="0">
                    <a:solidFill>
                      <a:srgbClr val="C00000"/>
                    </a:solidFill>
                  </a:rPr>
                  <a:t>اثبات:</a:t>
                </a:r>
              </a:p>
              <a:p>
                <a:r>
                  <a:rPr lang="fa-IR" sz="2200" dirty="0"/>
                  <a:t>برای هر یک از فرمهای جمله ای، طول و تعداد نمادهای پایانی را درنظر میگیریم.</a:t>
                </a:r>
              </a:p>
              <a:p>
                <a:r>
                  <a:rPr lang="fa-IR" sz="2200" dirty="0"/>
                  <a:t>در هر یک از مراحل اشتقاق گیری، حداقل یکی از این دو فاکتور افزایش می یابد.</a:t>
                </a:r>
              </a:p>
              <a:p>
                <a:r>
                  <a:rPr lang="fa-IR" sz="2200" dirty="0"/>
                  <a:t>از آنجایی که طول و تعداد سمبول های پایانی فرمهای جمله ای هرگز بیش از </a:t>
                </a:r>
                <a14:m>
                  <m:oMath xmlns:m="http://schemas.openxmlformats.org/officeDocument/2006/math">
                    <m:d>
                      <m:dPr>
                        <m:begChr m:val="|"/>
                        <m:endChr m:val="|"/>
                        <m:ctrlPr>
                          <a:rPr lang="en-US" sz="2200" i="1" dirty="0" smtClean="0">
                            <a:solidFill>
                              <a:srgbClr val="C00000"/>
                            </a:solidFill>
                            <a:latin typeface="Cambria Math" panose="02040503050406030204" pitchFamily="18" charset="0"/>
                          </a:rPr>
                        </m:ctrlPr>
                      </m:dPr>
                      <m:e>
                        <m:r>
                          <a:rPr lang="en-US" sz="2200" i="1" dirty="0">
                            <a:solidFill>
                              <a:srgbClr val="C00000"/>
                            </a:solidFill>
                            <a:latin typeface="Cambria Math" panose="02040503050406030204" pitchFamily="18" charset="0"/>
                          </a:rPr>
                          <m:t>𝑤</m:t>
                        </m:r>
                      </m:e>
                    </m:d>
                  </m:oMath>
                </a14:m>
                <a:r>
                  <a:rPr lang="fa-IR" sz="2200" dirty="0"/>
                  <a:t> نمیشود، اشتقاق هم نمیتواند بیش از </a:t>
                </a:r>
                <a14:m>
                  <m:oMath xmlns:m="http://schemas.openxmlformats.org/officeDocument/2006/math">
                    <m:r>
                      <a:rPr lang="fa-IR" sz="2200" b="0" i="0" dirty="0" smtClean="0">
                        <a:solidFill>
                          <a:srgbClr val="C00000"/>
                        </a:solidFill>
                        <a:latin typeface="Cambria Math" panose="02040503050406030204" pitchFamily="18" charset="0"/>
                      </a:rPr>
                      <m:t>2</m:t>
                    </m:r>
                    <m:d>
                      <m:dPr>
                        <m:begChr m:val="|"/>
                        <m:endChr m:val="|"/>
                        <m:ctrlPr>
                          <a:rPr lang="en-US" sz="2200" i="1" dirty="0">
                            <a:solidFill>
                              <a:srgbClr val="C00000"/>
                            </a:solidFill>
                            <a:latin typeface="Cambria Math" panose="02040503050406030204" pitchFamily="18" charset="0"/>
                          </a:rPr>
                        </m:ctrlPr>
                      </m:dPr>
                      <m:e>
                        <m:r>
                          <a:rPr lang="en-US" sz="2200" i="1" dirty="0">
                            <a:solidFill>
                              <a:srgbClr val="C00000"/>
                            </a:solidFill>
                            <a:latin typeface="Cambria Math" panose="02040503050406030204" pitchFamily="18" charset="0"/>
                          </a:rPr>
                          <m:t>𝑤</m:t>
                        </m:r>
                      </m:e>
                    </m:d>
                  </m:oMath>
                </a14:m>
                <a:r>
                  <a:rPr lang="fa-IR" sz="2200" dirty="0"/>
                  <a:t>  مرحله داشته باشد.</a:t>
                </a:r>
              </a:p>
              <a:p>
                <a:r>
                  <a:rPr lang="fa-IR" sz="2200" dirty="0"/>
                  <a:t>وقتی به این مرحله میرسیم، یا تجزیه موفقیت آمیز را پشت سر گذاشته ایم و یا دیگر کاملاً متقاعد شده ایم که گرامر مذکور قادر به تولید </a:t>
                </a:r>
                <a14:m>
                  <m:oMath xmlns:m="http://schemas.openxmlformats.org/officeDocument/2006/math">
                    <m:r>
                      <a:rPr lang="en-US" sz="2200" i="1" dirty="0" smtClean="0">
                        <a:solidFill>
                          <a:srgbClr val="C00000"/>
                        </a:solidFill>
                        <a:latin typeface="Cambria Math" panose="02040503050406030204" pitchFamily="18" charset="0"/>
                      </a:rPr>
                      <m:t>𝑤</m:t>
                    </m:r>
                  </m:oMath>
                </a14:m>
                <a:r>
                  <a:rPr lang="fa-IR" sz="2200" dirty="0"/>
                  <a:t> نمیباشد.</a:t>
                </a:r>
                <a:endParaRPr lang="en-US" sz="2200" dirty="0"/>
              </a:p>
              <a:p>
                <a:r>
                  <a:rPr lang="fa-IR" sz="2200" dirty="0">
                    <a:latin typeface="Arial" panose="020B0604020202020204" pitchFamily="34" charset="0"/>
                    <a:cs typeface="Arial" panose="020B0604020202020204" pitchFamily="34" charset="0"/>
                  </a:rPr>
                  <a:t> █</a:t>
                </a:r>
                <a:endParaRPr lang="en-US" sz="2200" dirty="0"/>
              </a:p>
              <a:p>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30318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فرض کنید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solidFill>
                      <a:srgbClr val="C00000"/>
                    </a:solidFill>
                  </a:rPr>
                  <a:t> </a:t>
                </a:r>
                <a:r>
                  <a:rPr lang="fa-IR" sz="2800" dirty="0"/>
                  <a:t>یک گرامر مستقل از متن باشد که هیچ قانون </a:t>
                </a:r>
                <a14:m>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l-GR" sz="2800" i="1" dirty="0">
                        <a:solidFill>
                          <a:srgbClr val="C00000"/>
                        </a:solidFill>
                        <a:latin typeface="Cambria Math" panose="02040503050406030204" pitchFamily="18" charset="0"/>
                      </a:rPr>
                      <m:t>𝜆</m:t>
                    </m:r>
                  </m:oMath>
                </a14:m>
                <a:r>
                  <a:rPr lang="fa-IR" sz="2800" dirty="0"/>
                  <a:t> و </a:t>
                </a:r>
                <a14:m>
                  <m:oMath xmlns:m="http://schemas.openxmlformats.org/officeDocument/2006/math">
                    <m:r>
                      <a:rPr lang="en-US" sz="2800" i="1" dirty="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𝐵</m:t>
                    </m:r>
                  </m:oMath>
                </a14:m>
                <a:r>
                  <a:rPr lang="fa-IR" sz="2800" dirty="0"/>
                  <a:t> در آن نباشد. (</a:t>
                </a:r>
                <a14:m>
                  <m:oMath xmlns:m="http://schemas.openxmlformats.org/officeDocument/2006/math">
                    <m:r>
                      <a:rPr lang="en-US" sz="2800" i="1" dirty="0">
                        <a:solidFill>
                          <a:srgbClr val="C00000"/>
                        </a:solidFill>
                        <a:latin typeface="Cambria Math" panose="02040503050406030204" pitchFamily="18" charset="0"/>
                      </a:rPr>
                      <m:t>𝐴</m:t>
                    </m:r>
                    <m:r>
                      <a:rPr lang="en-US" sz="2800" b="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𝐵</m:t>
                    </m:r>
                    <m:r>
                      <a:rPr lang="en-US" sz="280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𝑉</m:t>
                    </m:r>
                  </m:oMath>
                </a14:m>
                <a:r>
                  <a:rPr lang="fa-IR" sz="2800" dirty="0"/>
                  <a:t> )</a:t>
                </a:r>
              </a:p>
              <a:p>
                <a:r>
                  <a:rPr lang="fa-IR" sz="2800" dirty="0"/>
                  <a:t> آنگاه، روش پويش بصورت الگوريتمي وجود دارد كه هر </a:t>
                </a:r>
                <a:r>
                  <a:rPr lang="en-US" sz="2800" dirty="0"/>
                  <a:t> </a:t>
                </a:r>
                <a:r>
                  <a:rPr lang="fa-IR" sz="2800" dirty="0"/>
                  <a:t>رشته </a:t>
                </a:r>
                <a14:m>
                  <m:oMath xmlns:m="http://schemas.openxmlformats.org/officeDocument/2006/math">
                    <m:r>
                      <a:rPr lang="en-US" sz="2800" i="1" dirty="0">
                        <a:solidFill>
                          <a:srgbClr val="C00000"/>
                        </a:solidFill>
                        <a:latin typeface="Cambria Math" panose="02040503050406030204" pitchFamily="18" charset="0"/>
                      </a:rPr>
                      <m:t>𝑤</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𝐿</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𝐺</m:t>
                    </m:r>
                    <m:r>
                      <a:rPr lang="en-US" sz="2800" i="1" dirty="0">
                        <a:solidFill>
                          <a:srgbClr val="C00000"/>
                        </a:solidFill>
                        <a:latin typeface="Cambria Math" panose="02040503050406030204" pitchFamily="18" charset="0"/>
                        <a:ea typeface="Cambria Math" panose="02040503050406030204" pitchFamily="18" charset="0"/>
                      </a:rPr>
                      <m:t>)</m:t>
                    </m:r>
                  </m:oMath>
                </a14:m>
                <a:r>
                  <a:rPr lang="fa-IR" sz="2800" dirty="0"/>
                  <a:t> را در تعداد مراحلی که متناسب با </a:t>
                </a:r>
                <a14:m>
                  <m:oMath xmlns:m="http://schemas.openxmlformats.org/officeDocument/2006/math">
                    <m:sSup>
                      <m:sSupPr>
                        <m:ctrlPr>
                          <a:rPr lang="fa-IR" sz="2800" b="0" i="1" dirty="0" smtClean="0">
                            <a:solidFill>
                              <a:srgbClr val="C00000"/>
                            </a:solidFill>
                            <a:latin typeface="Cambria Math" panose="02040503050406030204" pitchFamily="18" charset="0"/>
                          </a:rPr>
                        </m:ctrlPr>
                      </m:sSupPr>
                      <m:e>
                        <m:d>
                          <m:dPr>
                            <m:begChr m:val="|"/>
                            <m:endChr m:val="|"/>
                            <m:ctrlPr>
                              <a:rPr lang="en-US" sz="2800" b="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𝑤</m:t>
                            </m:r>
                          </m:e>
                        </m:d>
                      </m:e>
                      <m:sup>
                        <m:r>
                          <a:rPr lang="fa-IR" sz="2800" b="0" i="1" dirty="0" smtClean="0">
                            <a:solidFill>
                              <a:srgbClr val="C00000"/>
                            </a:solidFill>
                            <a:latin typeface="Cambria Math" panose="02040503050406030204" pitchFamily="18" charset="0"/>
                          </a:rPr>
                          <m:t>3</m:t>
                        </m:r>
                      </m:sup>
                    </m:sSup>
                  </m:oMath>
                </a14:m>
                <a:r>
                  <a:rPr lang="fa-IR" sz="2800" dirty="0"/>
                  <a:t> است، پویش میکند.</a:t>
                </a:r>
                <a:endParaRPr lang="en-US" sz="2800" dirty="0"/>
              </a:p>
              <a:p>
                <a:r>
                  <a:rPr lang="fa-IR" sz="2800" dirty="0">
                    <a:latin typeface="Arial" panose="020B0604020202020204" pitchFamily="34" charset="0"/>
                    <a:cs typeface="Arial" panose="020B0604020202020204" pitchFamily="34" charset="0"/>
                  </a:rPr>
                  <a:t>█</a:t>
                </a:r>
                <a:endParaRPr lang="en-US" sz="2800" dirty="0"/>
              </a:p>
              <a:p>
                <a:endParaRPr lang="fa-I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
        <p:nvSpPr>
          <p:cNvPr id="7" name="Rectangle 6"/>
          <p:cNvSpPr/>
          <p:nvPr/>
        </p:nvSpPr>
        <p:spPr>
          <a:xfrm>
            <a:off x="728902" y="4600694"/>
            <a:ext cx="9863598" cy="400110"/>
          </a:xfrm>
          <a:prstGeom prst="rect">
            <a:avLst/>
          </a:prstGeom>
        </p:spPr>
        <p:txBody>
          <a:bodyPr wrap="none">
            <a:spAutoFit/>
          </a:bodyPr>
          <a:lstStyle/>
          <a:p>
            <a:pPr algn="r" rtl="1"/>
            <a:r>
              <a:rPr lang="fa-IR" sz="2000" dirty="0">
                <a:cs typeface="B Yekan" panose="00000400000000000000" pitchFamily="2" charset="-78"/>
              </a:rPr>
              <a:t>برای مطالعه روشهای پیشنهادی کتابهای </a:t>
            </a:r>
            <a:r>
              <a:rPr lang="en-US" sz="2000" dirty="0" err="1">
                <a:cs typeface="B Yekan" panose="00000400000000000000" pitchFamily="2" charset="-78"/>
              </a:rPr>
              <a:t>Harison</a:t>
            </a:r>
            <a:r>
              <a:rPr lang="en-US" sz="2000" dirty="0">
                <a:cs typeface="B Yekan" panose="00000400000000000000" pitchFamily="2" charset="-78"/>
              </a:rPr>
              <a:t> (1978) </a:t>
            </a:r>
            <a:r>
              <a:rPr lang="fa-IR" sz="2000" dirty="0">
                <a:cs typeface="B Yekan" panose="00000400000000000000" pitchFamily="2" charset="-78"/>
              </a:rPr>
              <a:t> و </a:t>
            </a:r>
            <a:r>
              <a:rPr lang="en-US" sz="2000" dirty="0">
                <a:cs typeface="B Yekan" panose="00000400000000000000" pitchFamily="2" charset="-78"/>
              </a:rPr>
              <a:t>Hopcroft and Ullman (1979)</a:t>
            </a:r>
            <a:r>
              <a:rPr lang="fa-IR" sz="2000" dirty="0">
                <a:cs typeface="B Yekan" panose="00000400000000000000" pitchFamily="2" charset="-78"/>
              </a:rPr>
              <a:t> مراجعه کنید.</a:t>
            </a:r>
            <a:endParaRPr lang="en-US" sz="2000" dirty="0">
              <a:cs typeface="B Yekan" panose="00000400000000000000" pitchFamily="2" charset="-78"/>
            </a:endParaRPr>
          </a:p>
        </p:txBody>
      </p:sp>
    </p:spTree>
    <p:extLst>
      <p:ext uri="{BB962C8B-B14F-4D97-AF65-F5344CB8AC3E}">
        <p14:creationId xmlns:p14="http://schemas.microsoft.com/office/powerpoint/2010/main" val="253799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dirty="0"/>
                  <a:t>در فصل قبل به این نتیجه رسیدیم که لزوماً تمامی زبان ها منظم نیستند.</a:t>
                </a:r>
              </a:p>
              <a:p>
                <a:r>
                  <a:rPr lang="fa-IR" dirty="0"/>
                  <a:t>زبانهای منظم در توصیف فقط برخی از الگوهای ساده مفید هستند</a:t>
                </a:r>
              </a:p>
              <a:p>
                <a:r>
                  <a:rPr lang="fa-IR" dirty="0"/>
                  <a:t>اگر در 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err="1" smtClean="0">
                                <a:latin typeface="Cambria Math" panose="02040503050406030204" pitchFamily="18" charset="0"/>
                              </a:rPr>
                              <m:t>𝑛</m:t>
                            </m:r>
                          </m:sup>
                        </m:sSup>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err="1" smtClean="0">
                                <a:latin typeface="Cambria Math" panose="02040503050406030204" pitchFamily="18" charset="0"/>
                              </a:rPr>
                              <m:t>𝑛</m:t>
                            </m:r>
                          </m:sup>
                        </m:sSup>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0</m:t>
                        </m:r>
                      </m:e>
                    </m:d>
                  </m:oMath>
                </a14:m>
                <a:r>
                  <a:rPr lang="fa-IR" dirty="0"/>
                  <a:t> به جای </a:t>
                </a:r>
                <a14:m>
                  <m:oMath xmlns:m="http://schemas.openxmlformats.org/officeDocument/2006/math">
                    <m:r>
                      <a:rPr lang="en-US" i="1" dirty="0" smtClean="0">
                        <a:latin typeface="Cambria Math" panose="02040503050406030204" pitchFamily="18" charset="0"/>
                      </a:rPr>
                      <m:t>𝑎</m:t>
                    </m:r>
                  </m:oMath>
                </a14:m>
                <a:r>
                  <a:rPr lang="fa-IR" dirty="0"/>
                  <a:t> از پرانتز باز و بجای </a:t>
                </a:r>
                <a14:m>
                  <m:oMath xmlns:m="http://schemas.openxmlformats.org/officeDocument/2006/math">
                    <m:r>
                      <a:rPr lang="en-US" i="1" dirty="0" smtClean="0">
                        <a:latin typeface="Cambria Math" panose="02040503050406030204" pitchFamily="18" charset="0"/>
                      </a:rPr>
                      <m:t>𝑏</m:t>
                    </m:r>
                  </m:oMath>
                </a14:m>
                <a:r>
                  <a:rPr lang="fa-IR" dirty="0"/>
                  <a:t> از پرانتز بسته استفاده شود، آنگاه </a:t>
                </a:r>
                <a:r>
                  <a:rPr lang="en-US" dirty="0"/>
                  <a:t>(())</a:t>
                </a:r>
                <a:r>
                  <a:rPr lang="fa-IR" dirty="0"/>
                  <a:t> عضو زبان </a:t>
                </a:r>
                <a14:m>
                  <m:oMath xmlns:m="http://schemas.openxmlformats.org/officeDocument/2006/math">
                    <m:r>
                      <a:rPr lang="en-US" i="1" dirty="0" smtClean="0">
                        <a:latin typeface="Cambria Math" panose="02040503050406030204" pitchFamily="18" charset="0"/>
                      </a:rPr>
                      <m:t>𝐿</m:t>
                    </m:r>
                  </m:oMath>
                </a14:m>
                <a:r>
                  <a:rPr lang="fa-IR" dirty="0"/>
                  <a:t> بوده ولی </a:t>
                </a:r>
                <a:r>
                  <a:rPr lang="en-US" dirty="0"/>
                  <a:t>((())</a:t>
                </a:r>
                <a:r>
                  <a:rPr lang="fa-IR" dirty="0"/>
                  <a:t> عضو نمیباشد.</a:t>
                </a:r>
              </a:p>
              <a:p>
                <a:r>
                  <a:rPr lang="fa-IR" dirty="0">
                    <a:solidFill>
                      <a:srgbClr val="0070C0"/>
                    </a:solidFill>
                  </a:rPr>
                  <a:t>برخی ویژگی های زبان های برنامه سازی، نیازمند چیزی غیر از زبانهای منظم هستند</a:t>
                </a:r>
                <a:r>
                  <a:rPr lang="fa-IR" dirty="0"/>
                  <a:t>.</a:t>
                </a:r>
              </a:p>
              <a:p>
                <a:r>
                  <a:rPr lang="fa-IR" dirty="0"/>
                  <a:t>لازم است تا خانواده زبانهای مورد بررسی را گسترش دهیم.</a:t>
                </a:r>
              </a:p>
              <a:p>
                <a:r>
                  <a:rPr lang="fa-IR" dirty="0"/>
                  <a:t>در این فصل با </a:t>
                </a:r>
                <a:r>
                  <a:rPr lang="fa-IR" dirty="0">
                    <a:solidFill>
                      <a:srgbClr val="7030A0"/>
                    </a:solidFill>
                  </a:rPr>
                  <a:t>زبانهای مستقل از متن </a:t>
                </a:r>
                <a:r>
                  <a:rPr lang="fa-IR" dirty="0"/>
                  <a:t>آشنا میشویم.</a:t>
                </a:r>
              </a:p>
              <a:p>
                <a:r>
                  <a:rPr lang="fa-IR" dirty="0"/>
                  <a:t>همچنین در این فصل </a:t>
                </a:r>
                <a:r>
                  <a:rPr lang="fa-IR" dirty="0">
                    <a:solidFill>
                      <a:srgbClr val="7030A0"/>
                    </a:solidFill>
                  </a:rPr>
                  <a:t>الگوریتم عضویت</a:t>
                </a:r>
                <a:r>
                  <a:rPr lang="fa-IR" dirty="0"/>
                  <a:t> ارائه خواهد شد.</a:t>
                </a:r>
              </a:p>
              <a:p>
                <a:r>
                  <a:rPr lang="fa-IR" dirty="0"/>
                  <a:t>بسیاری از ما با زبانهای طبیعی و </a:t>
                </a:r>
                <a:r>
                  <a:rPr lang="fa-IR" dirty="0">
                    <a:solidFill>
                      <a:srgbClr val="7030A0"/>
                    </a:solidFill>
                  </a:rPr>
                  <a:t>توصیف جملات با استفاده از اشتقاق بوسیله گرامرها</a:t>
                </a:r>
                <a:r>
                  <a:rPr lang="fa-IR" dirty="0"/>
                  <a:t>، که اصطلاحاً تجزیه خوانده میشود، آشنا هستیم.</a:t>
                </a:r>
              </a:p>
              <a:p>
                <a:r>
                  <a:rPr lang="fa-IR" dirty="0"/>
                  <a:t>تجزیه روشی برای توصیف ساختار جملات است</a:t>
                </a:r>
              </a:p>
              <a:p>
                <a:r>
                  <a:rPr lang="fa-IR" dirty="0"/>
                  <a:t>در علوم کامپیوتر، در مفسرها، کامپایلرها و دیگر برنامه های مترجم از روش تجزیه استفاده میشود.</a:t>
                </a:r>
              </a:p>
              <a:p>
                <a:r>
                  <a:rPr lang="fa-IR" dirty="0"/>
                  <a:t>زبان های مستقل از متن را بعنوان </a:t>
                </a:r>
                <a:r>
                  <a:rPr lang="fa-IR" dirty="0">
                    <a:solidFill>
                      <a:srgbClr val="7030A0"/>
                    </a:solidFill>
                  </a:rPr>
                  <a:t>مهمترین جنبه کاربرد نظریه زبان های صوری در زبان های برنامه سازی </a:t>
                </a:r>
                <a:r>
                  <a:rPr lang="fa-IR" dirty="0"/>
                  <a:t>مطرح کرد.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000" r="-459" b="-12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751740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پیچیدگی محاسباتی روش جستجوی کامل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sz="2400" dirty="0"/>
                  <a:t>تعداد دقیق فرمهای جمله ای تولید شده بر حسب مورد، در پویش برای یافتن اشتقاق رشته </a:t>
                </a:r>
                <a14:m>
                  <m:oMath xmlns:m="http://schemas.openxmlformats.org/officeDocument/2006/math">
                    <m:r>
                      <a:rPr lang="en-US" sz="2400" i="1" dirty="0">
                        <a:solidFill>
                          <a:srgbClr val="C00000"/>
                        </a:solidFill>
                        <a:latin typeface="Cambria Math" panose="02040503050406030204" pitchFamily="18" charset="0"/>
                      </a:rPr>
                      <m:t>𝑤</m:t>
                    </m:r>
                  </m:oMath>
                </a14:m>
                <a:r>
                  <a:rPr lang="fa-IR" sz="2400" dirty="0"/>
                  <a:t> متفاوت میباشد و نمیتوان قاعده کلی برای آن ارائه کرد.</a:t>
                </a:r>
                <a:r>
                  <a:rPr lang="en-US" sz="2400" dirty="0"/>
                  <a:t> </a:t>
                </a:r>
                <a:r>
                  <a:rPr lang="fa-IR" sz="2400" dirty="0">
                    <a:solidFill>
                      <a:srgbClr val="3333CC"/>
                    </a:solidFill>
                  </a:rPr>
                  <a:t>اما میتوان کرانه های بالایی را در این مورد در نظر گرفت</a:t>
                </a:r>
                <a:r>
                  <a:rPr lang="fa-IR" sz="2400" dirty="0"/>
                  <a:t>. </a:t>
                </a:r>
              </a:p>
              <a:p>
                <a:r>
                  <a:rPr lang="fa-IR" sz="2400" dirty="0"/>
                  <a:t>در اشتقاق های چپ ترین، پس از یک مرحله حداکثر </a:t>
                </a:r>
                <a14:m>
                  <m:oMath xmlns:m="http://schemas.openxmlformats.org/officeDocument/2006/math">
                    <m:r>
                      <a:rPr lang="fa-IR"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b="0" i="1" dirty="0" smtClean="0">
                        <a:solidFill>
                          <a:srgbClr val="C00000"/>
                        </a:solidFill>
                        <a:latin typeface="Cambria Math" panose="02040503050406030204" pitchFamily="18" charset="0"/>
                      </a:rPr>
                      <m:t>|</m:t>
                    </m:r>
                  </m:oMath>
                </a14:m>
                <a:r>
                  <a:rPr lang="fa-IR" sz="2400" dirty="0"/>
                  <a:t> فرم جمله ای، پس از مرحله دوم حداکثر </a:t>
                </a:r>
                <a14:m>
                  <m:oMath xmlns:m="http://schemas.openxmlformats.org/officeDocument/2006/math">
                    <m:sSup>
                      <m:sSupPr>
                        <m:ctrlPr>
                          <a:rPr lang="en-US" sz="2400" b="0" i="1" dirty="0" smtClean="0">
                            <a:solidFill>
                              <a:srgbClr val="C00000"/>
                            </a:solidFill>
                            <a:latin typeface="Cambria Math" panose="02040503050406030204" pitchFamily="18" charset="0"/>
                          </a:rPr>
                        </m:ctrlPr>
                      </m:sSupPr>
                      <m:e>
                        <m:d>
                          <m:dPr>
                            <m:begChr m:val="|"/>
                            <m:endChr m:val="|"/>
                            <m:ctrlPr>
                              <a:rPr lang="fa-IR" sz="2400" i="1" dirty="0">
                                <a:solidFill>
                                  <a:srgbClr val="C00000"/>
                                </a:solidFill>
                                <a:latin typeface="Cambria Math" panose="02040503050406030204" pitchFamily="18" charset="0"/>
                              </a:rPr>
                            </m:ctrlPr>
                          </m:dPr>
                          <m:e>
                            <m:r>
                              <a:rPr lang="en-US" sz="2400" i="1" dirty="0">
                                <a:solidFill>
                                  <a:srgbClr val="C00000"/>
                                </a:solidFill>
                                <a:latin typeface="Cambria Math" panose="02040503050406030204" pitchFamily="18" charset="0"/>
                              </a:rPr>
                              <m:t>𝑃</m:t>
                            </m:r>
                          </m:e>
                        </m:d>
                      </m:e>
                      <m:sup>
                        <m:r>
                          <a:rPr lang="en-US" sz="2400" b="0" i="1" dirty="0" smtClean="0">
                            <a:solidFill>
                              <a:srgbClr val="C00000"/>
                            </a:solidFill>
                            <a:latin typeface="Cambria Math" panose="02040503050406030204" pitchFamily="18" charset="0"/>
                          </a:rPr>
                          <m:t>2</m:t>
                        </m:r>
                      </m:sup>
                    </m:sSup>
                  </m:oMath>
                </a14:m>
                <a:r>
                  <a:rPr lang="fa-IR" sz="2400" dirty="0"/>
                  <a:t> فرم جمله ای خواهیم داشت و الی آخر.</a:t>
                </a:r>
              </a:p>
              <a:p>
                <a:r>
                  <a:rPr lang="fa-IR" sz="2400" dirty="0"/>
                  <a:t>در قضیه 5-2 نشان دادیم که تجزیه حداکثر طی </a:t>
                </a:r>
                <a14:m>
                  <m:oMath xmlns:m="http://schemas.openxmlformats.org/officeDocument/2006/math">
                    <m:r>
                      <a:rPr lang="fa-IR" sz="2400" b="0" i="0" dirty="0" smtClean="0">
                        <a:solidFill>
                          <a:srgbClr val="C00000"/>
                        </a:solidFill>
                        <a:latin typeface="Cambria Math" panose="02040503050406030204" pitchFamily="18" charset="0"/>
                      </a:rPr>
                      <m:t>2</m:t>
                    </m:r>
                    <m:r>
                      <a:rPr lang="fa-IR"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rPr>
                      <m:t>|</m:t>
                    </m:r>
                  </m:oMath>
                </a14:m>
                <a:r>
                  <a:rPr lang="fa-IR" sz="2400" dirty="0"/>
                  <a:t> مرحله انجام میشود و بنابر این، تعداد کل فرمهای جمله ای حداکثر برابر مقدار زیر است: </a:t>
                </a:r>
                <a:endParaRPr lang="en-US" sz="2400" dirty="0"/>
              </a:p>
              <a:p>
                <a:endParaRPr lang="en-US" sz="2400" dirty="0"/>
              </a:p>
              <a:p>
                <a:r>
                  <a:rPr lang="fa-IR" sz="2400" dirty="0"/>
                  <a:t>ولی در قضیه 5-3 بیان میشود که تعداد فرم های جمله ای از </a:t>
                </a:r>
                <a14:m>
                  <m:oMath xmlns:m="http://schemas.openxmlformats.org/officeDocument/2006/math">
                    <m:r>
                      <a:rPr lang="en-US" sz="2400" i="1" dirty="0">
                        <a:solidFill>
                          <a:srgbClr val="C00000"/>
                        </a:solidFill>
                        <a:latin typeface="Cambria Math" panose="02040503050406030204" pitchFamily="18" charset="0"/>
                      </a:rPr>
                      <m:t>𝑂</m:t>
                    </m:r>
                    <m:d>
                      <m:dPr>
                        <m:ctrlPr>
                          <a:rPr lang="en-US" sz="2400" i="1" dirty="0">
                            <a:solidFill>
                              <a:srgbClr val="C00000"/>
                            </a:solidFill>
                            <a:latin typeface="Cambria Math" panose="02040503050406030204" pitchFamily="18" charset="0"/>
                          </a:rPr>
                        </m:ctrlPr>
                      </m:dPr>
                      <m:e>
                        <m:sSup>
                          <m:sSupPr>
                            <m:ctrlPr>
                              <a:rPr lang="en-US" sz="2400" i="1" dirty="0">
                                <a:solidFill>
                                  <a:srgbClr val="C00000"/>
                                </a:solidFill>
                                <a:latin typeface="Cambria Math" panose="02040503050406030204" pitchFamily="18" charset="0"/>
                              </a:rPr>
                            </m:ctrlPr>
                          </m:sSupPr>
                          <m:e>
                            <m:d>
                              <m:dPr>
                                <m:begChr m:val="|"/>
                                <m:endChr m:val="|"/>
                                <m:ctrlPr>
                                  <a:rPr lang="fa-IR" sz="2400" i="1" dirty="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𝑤</m:t>
                                </m:r>
                              </m:e>
                            </m:d>
                          </m:e>
                          <m:sup>
                            <m:r>
                              <a:rPr lang="en-US" sz="2400" b="0" i="1" dirty="0" smtClean="0">
                                <a:solidFill>
                                  <a:srgbClr val="C00000"/>
                                </a:solidFill>
                                <a:latin typeface="Cambria Math" panose="02040503050406030204" pitchFamily="18" charset="0"/>
                              </a:rPr>
                              <m:t>3</m:t>
                            </m:r>
                          </m:sup>
                        </m:sSup>
                      </m:e>
                    </m:d>
                  </m:oMath>
                </a14:m>
                <a:r>
                  <a:rPr lang="fa-IR" sz="2400" dirty="0"/>
                  <a:t> میباشد.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27"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634869" y="4514261"/>
                <a:ext cx="7130991" cy="5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𝑀</m:t>
                      </m:r>
                      <m:r>
                        <a:rPr lang="en-US" sz="2800" b="0" i="1" dirty="0" smtClean="0">
                          <a:solidFill>
                            <a:srgbClr val="C00000"/>
                          </a:solidFill>
                          <a:latin typeface="Cambria Math" panose="02040503050406030204" pitchFamily="18" charset="0"/>
                        </a:rPr>
                        <m:t>=</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𝑃</m:t>
                          </m:r>
                        </m:e>
                      </m:d>
                      <m:r>
                        <a:rPr lang="en-US" sz="2800" i="1" dirty="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sup>
                      </m:sSup>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e>
                          </m:d>
                        </m:sup>
                      </m:sSup>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𝑂</m:t>
                      </m:r>
                      <m:d>
                        <m:dPr>
                          <m:ctrlPr>
                            <a:rPr lang="en-US" sz="2800" b="0" i="1" dirty="0" smtClean="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e>
                              </m:d>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1</m:t>
                              </m:r>
                            </m:sup>
                          </m:sSup>
                        </m:e>
                      </m:d>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869" y="4514261"/>
                <a:ext cx="7130991" cy="58451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41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5-4 گرامر ساده یا </a:t>
            </a:r>
            <a:r>
              <a:rPr lang="en-US" dirty="0"/>
              <a:t>s</a:t>
            </a:r>
            <a:r>
              <a:rPr lang="fa-IR" dirty="0"/>
              <a:t>-گرامر (</a:t>
            </a:r>
            <a:r>
              <a:rPr lang="en-US" dirty="0"/>
              <a:t>Simple </a:t>
            </a:r>
            <a:r>
              <a:rPr lang="en-US" dirty="0" err="1"/>
              <a:t>Grammer</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sz="2400" dirty="0"/>
                  <a:t>به گرامر مستقل از متن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b="1" u="sng" dirty="0"/>
                  <a:t>گرامرساده مي گويند </a:t>
                </a:r>
                <a:r>
                  <a:rPr lang="fa-IR" sz="2400" dirty="0"/>
                  <a:t>كه تمامي قوانين آن به شكل </a:t>
                </a:r>
                <a14:m>
                  <m:oMath xmlns:m="http://schemas.openxmlformats.org/officeDocument/2006/math">
                    <m:r>
                      <a:rPr lang="en-US" sz="2400" i="1" dirty="0" smtClean="0">
                        <a:solidFill>
                          <a:srgbClr val="C00000"/>
                        </a:solidFill>
                        <a:latin typeface="Cambria Math" panose="02040503050406030204" pitchFamily="18" charset="0"/>
                      </a:rPr>
                      <m:t>𝐴</m:t>
                    </m:r>
                    <m:r>
                      <a:rPr lang="en-US" sz="2400" i="1" dirty="0" smtClean="0">
                        <a:solidFill>
                          <a:srgbClr val="C00000"/>
                        </a:solidFill>
                        <a:latin typeface="Cambria Math" panose="02040503050406030204" pitchFamily="18" charset="0"/>
                      </a:rPr>
                      <m:t> → </m:t>
                    </m:r>
                    <m:r>
                      <a:rPr lang="en-US" sz="2400" i="1" dirty="0" err="1" smtClean="0">
                        <a:solidFill>
                          <a:srgbClr val="C00000"/>
                        </a:solidFill>
                        <a:latin typeface="Cambria Math" panose="02040503050406030204" pitchFamily="18" charset="0"/>
                      </a:rPr>
                      <m:t>𝑎𝑋</m:t>
                    </m:r>
                  </m:oMath>
                </a14:m>
                <a:r>
                  <a:rPr lang="fa-IR" sz="2400" dirty="0"/>
                  <a:t> باشد بطوری که</a:t>
                </a:r>
              </a:p>
              <a:p>
                <a:r>
                  <a:rPr lang="fa-IR" sz="2400" dirty="0"/>
                  <a:t> </a:t>
                </a:r>
                <a14:m>
                  <m:oMath xmlns:m="http://schemas.openxmlformats.org/officeDocument/2006/math">
                    <m:r>
                      <a:rPr lang="en-US" sz="2400" i="1" dirty="0" smtClean="0">
                        <a:solidFill>
                          <a:srgbClr val="C00000"/>
                        </a:solidFill>
                        <a:latin typeface="Cambria Math" panose="02040503050406030204" pitchFamily="18" charset="0"/>
                      </a:rPr>
                      <m:t>𝐴</m:t>
                    </m:r>
                    <m:r>
                      <a:rPr lang="el-GR" sz="240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𝑎</m:t>
                    </m:r>
                    <m:r>
                      <a:rPr lang="el-GR" sz="240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𝑋</m:t>
                    </m:r>
                    <m:r>
                      <a:rPr lang="el-GR" sz="240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𝑉</m:t>
                        </m:r>
                      </m:e>
                      <m:sup>
                        <m:r>
                          <a:rPr lang="en-US" sz="2400" i="1" dirty="0" smtClean="0">
                            <a:solidFill>
                              <a:srgbClr val="C00000"/>
                            </a:solidFill>
                            <a:latin typeface="Cambria Math" panose="02040503050406030204" pitchFamily="18" charset="0"/>
                          </a:rPr>
                          <m:t>∗</m:t>
                        </m:r>
                      </m:sup>
                    </m:sSup>
                  </m:oMath>
                </a14:m>
                <a:endParaRPr lang="fa-IR" sz="2400" dirty="0"/>
              </a:p>
              <a:p>
                <a:r>
                  <a:rPr lang="fa-IR" sz="2400" dirty="0"/>
                  <a:t>و هر زوج </a:t>
                </a:r>
                <a14:m>
                  <m:oMath xmlns:m="http://schemas.openxmlformats.org/officeDocument/2006/math">
                    <m:r>
                      <a:rPr lang="en-US" sz="2400" i="1" dirty="0" smtClean="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𝐴</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حداكثر يكبار در</a:t>
                </a:r>
                <a14:m>
                  <m:oMath xmlns:m="http://schemas.openxmlformats.org/officeDocument/2006/math">
                    <m:r>
                      <a:rPr lang="en-US" sz="2400" i="1" dirty="0" smtClean="0">
                        <a:solidFill>
                          <a:srgbClr val="C00000"/>
                        </a:solidFill>
                        <a:latin typeface="Cambria Math" panose="02040503050406030204" pitchFamily="18" charset="0"/>
                      </a:rPr>
                      <m:t>𝑃</m:t>
                    </m:r>
                    <m:r>
                      <a:rPr lang="en-US" sz="2400" i="1" dirty="0" smtClean="0">
                        <a:solidFill>
                          <a:srgbClr val="C00000"/>
                        </a:solidFill>
                        <a:latin typeface="Cambria Math" panose="02040503050406030204" pitchFamily="18" charset="0"/>
                      </a:rPr>
                      <m:t> </m:t>
                    </m:r>
                  </m:oMath>
                </a14:m>
                <a:r>
                  <a:rPr lang="fa-IR" sz="2400" dirty="0"/>
                  <a:t> وجود داشته باشد.</a:t>
                </a:r>
              </a:p>
              <a:p>
                <a:r>
                  <a:rPr lang="fa-IR" sz="2400" dirty="0">
                    <a:solidFill>
                      <a:srgbClr val="3333CC"/>
                    </a:solidFill>
                  </a:rPr>
                  <a:t>این تعریف خیلی شبیه گرامر خطی راست (در زبانهای منظم) است ولی با این تفاوت که در گرامر خطی راست </a:t>
                </a:r>
                <a14:m>
                  <m:oMath xmlns:m="http://schemas.openxmlformats.org/officeDocument/2006/math">
                    <m:r>
                      <a:rPr lang="en-US" sz="2400" i="1" dirty="0">
                        <a:solidFill>
                          <a:srgbClr val="3333CC"/>
                        </a:solidFill>
                        <a:latin typeface="Cambria Math" panose="02040503050406030204" pitchFamily="18" charset="0"/>
                      </a:rPr>
                      <m:t>𝑋</m:t>
                    </m:r>
                    <m:r>
                      <a:rPr lang="el-GR" sz="2400" i="1" dirty="0">
                        <a:solidFill>
                          <a:srgbClr val="3333CC"/>
                        </a:solidFill>
                        <a:latin typeface="Cambria Math" panose="02040503050406030204" pitchFamily="18" charset="0"/>
                        <a:ea typeface="Cambria Math" panose="02040503050406030204" pitchFamily="18" charset="0"/>
                      </a:rPr>
                      <m:t>∈</m:t>
                    </m:r>
                    <m:r>
                      <a:rPr lang="en-US" sz="2400" b="0" i="1" dirty="0" smtClean="0">
                        <a:solidFill>
                          <a:srgbClr val="3333CC"/>
                        </a:solidFill>
                        <a:latin typeface="Cambria Math" panose="02040503050406030204" pitchFamily="18" charset="0"/>
                      </a:rPr>
                      <m:t>𝑉</m:t>
                    </m:r>
                  </m:oMath>
                </a14:m>
                <a:r>
                  <a:rPr lang="fa-IR" sz="2400" dirty="0">
                    <a:solidFill>
                      <a:srgbClr val="3333CC"/>
                    </a:solidFill>
                  </a:rPr>
                  <a:t> میباشد.</a:t>
                </a:r>
              </a:p>
              <a:p>
                <a:endParaRPr lang="fa-IR" sz="2400" dirty="0"/>
              </a:p>
              <a:p>
                <a:r>
                  <a:rPr lang="fa-IR" sz="2400" dirty="0"/>
                  <a:t>مثال:</a:t>
                </a:r>
              </a:p>
              <a:p>
                <a:r>
                  <a:rPr lang="fa-IR" sz="2400" dirty="0"/>
                  <a:t>گرامر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 </m:t>
                    </m:r>
                    <m:r>
                      <a:rPr lang="en-US" sz="2400" i="1" dirty="0" err="1" smtClean="0">
                        <a:solidFill>
                          <a:srgbClr val="C00000"/>
                        </a:solidFill>
                        <a:latin typeface="Cambria Math" panose="02040503050406030204" pitchFamily="18" charset="0"/>
                      </a:rPr>
                      <m:t>𝑎𝑆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r>
                      <a:rPr lang="fa-IR" sz="2400" i="1" dirty="0" smtClean="0">
                        <a:solidFill>
                          <a:srgbClr val="C00000"/>
                        </a:solidFill>
                        <a:latin typeface="Cambria Math" panose="02040503050406030204" pitchFamily="18" charset="0"/>
                      </a:rPr>
                      <m:t> </m:t>
                    </m:r>
                  </m:oMath>
                </a14:m>
                <a:r>
                  <a:rPr lang="fa-IR" sz="2400" dirty="0"/>
                  <a:t>یک </a:t>
                </a:r>
                <a:r>
                  <a:rPr lang="en-US" sz="2400" dirty="0"/>
                  <a:t>s</a:t>
                </a:r>
                <a:r>
                  <a:rPr lang="fa-IR" sz="2400" dirty="0"/>
                  <a:t>-گرامر است.</a:t>
                </a:r>
              </a:p>
              <a:p>
                <a:r>
                  <a:rPr lang="fa-IR" sz="2400" dirty="0"/>
                  <a:t>در حالی که گرامر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 → </m:t>
                    </m:r>
                    <m:r>
                      <a:rPr lang="en-US" sz="2400" i="1" dirty="0" err="1" smtClean="0">
                        <a:solidFill>
                          <a:srgbClr val="C00000"/>
                        </a:solidFill>
                        <a:latin typeface="Cambria Math" panose="02040503050406030204" pitchFamily="18" charset="0"/>
                      </a:rPr>
                      <m:t>𝑎𝑆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𝑎𝑆𝑆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oMath>
                </a14:m>
                <a:r>
                  <a:rPr lang="fa-IR" sz="2400" dirty="0"/>
                  <a:t> یک </a:t>
                </a:r>
                <a:r>
                  <a:rPr lang="en-US" sz="2400" dirty="0"/>
                  <a:t>s</a:t>
                </a:r>
                <a:r>
                  <a:rPr lang="fa-IR" sz="2400" dirty="0"/>
                  <a:t>-گرامر نیست چون زوج </a:t>
                </a:r>
                <a14:m>
                  <m:oMath xmlns:m="http://schemas.openxmlformats.org/officeDocument/2006/math">
                    <m:r>
                      <a:rPr lang="en-US" sz="2400" i="1" dirty="0"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در دو قانون </a:t>
                </a:r>
                <a14:m>
                  <m:oMath xmlns:m="http://schemas.openxmlformats.org/officeDocument/2006/math">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𝑎𝑆</m:t>
                    </m:r>
                  </m:oMath>
                </a14:m>
                <a:r>
                  <a:rPr lang="fa-IR" sz="2400" dirty="0"/>
                  <a:t> و </a:t>
                </a:r>
                <a14:m>
                  <m:oMath xmlns:m="http://schemas.openxmlformats.org/officeDocument/2006/math">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𝑎𝑆𝑆</m:t>
                    </m:r>
                  </m:oMath>
                </a14:m>
                <a:r>
                  <a:rPr lang="fa-IR" sz="2400" dirty="0"/>
                  <a:t> تکرار شده است.</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8" t="-1125" r="-6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16393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اعمال محدودیت در قوانین گرامرها برای دستیابی به ابزارها و روشهای تحلیلی قوی تر</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3589484565"/>
                  </p:ext>
                </p:extLst>
              </p:nvPr>
            </p:nvGraphicFramePr>
            <p:xfrm>
              <a:off x="921210" y="1087048"/>
              <a:ext cx="11131528" cy="481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 4"/>
              <p:cNvGraphicFramePr/>
              <p:nvPr>
                <p:extLst>
                  <p:ext uri="{D42A27DB-BD31-4B8C-83A1-F6EECF244321}">
                    <p14:modId xmlns:p14="http://schemas.microsoft.com/office/powerpoint/2010/main" val="3589484565"/>
                  </p:ext>
                </p:extLst>
              </p:nvPr>
            </p:nvGraphicFramePr>
            <p:xfrm>
              <a:off x="921210" y="1087048"/>
              <a:ext cx="11131528" cy="4817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72707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تابع عضویت برای </a:t>
            </a:r>
            <a:r>
              <a:rPr lang="en-US" dirty="0"/>
              <a:t>s</a:t>
            </a:r>
            <a:r>
              <a:rPr lang="fa-IR" dirty="0"/>
              <a:t>-گرامرها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2" y="1168088"/>
                <a:ext cx="11738908" cy="4877112"/>
              </a:xfrm>
            </p:spPr>
            <p:txBody>
              <a:bodyPr>
                <a:normAutofit/>
              </a:bodyPr>
              <a:lstStyle/>
              <a:p>
                <a:pPr>
                  <a:lnSpc>
                    <a:spcPct val="160000"/>
                  </a:lnSpc>
                </a:pPr>
                <a:r>
                  <a:rPr lang="fa-IR" sz="3200" dirty="0"/>
                  <a:t>با اینکه </a:t>
                </a:r>
                <a:r>
                  <a:rPr lang="en-US" sz="3200" dirty="0"/>
                  <a:t>s</a:t>
                </a:r>
                <a:r>
                  <a:rPr lang="fa-IR" sz="3200" dirty="0"/>
                  <a:t>-گرامرها بسیار محدود هستند اما دارای قابلیتهای بالایی میباشند.</a:t>
                </a:r>
              </a:p>
              <a:p>
                <a:pPr>
                  <a:lnSpc>
                    <a:spcPct val="160000"/>
                  </a:lnSpc>
                </a:pPr>
                <a:r>
                  <a:rPr lang="fa-IR" sz="3200" dirty="0"/>
                  <a:t>بسیاری از ویژگی های زبان های برنامه سازی رایج بوسیله </a:t>
                </a:r>
                <a:r>
                  <a:rPr lang="en-US" sz="3200" dirty="0"/>
                  <a:t>s</a:t>
                </a:r>
                <a:r>
                  <a:rPr lang="fa-IR" sz="3200" dirty="0"/>
                  <a:t>-گرامرها قابل توصیف هستند.</a:t>
                </a:r>
              </a:p>
              <a:p>
                <a:pPr>
                  <a:lnSpc>
                    <a:spcPct val="160000"/>
                  </a:lnSpc>
                </a:pPr>
                <a:r>
                  <a:rPr lang="fa-IR" sz="3200" dirty="0"/>
                  <a:t>اگر </a:t>
                </a:r>
                <a:r>
                  <a:rPr lang="en-US" sz="3200" dirty="0"/>
                  <a:t>G</a:t>
                </a:r>
                <a:r>
                  <a:rPr lang="fa-IR" sz="3200" dirty="0"/>
                  <a:t> یک </a:t>
                </a:r>
                <a:r>
                  <a:rPr lang="en-US" sz="3200" dirty="0"/>
                  <a:t>s</a:t>
                </a:r>
                <a:r>
                  <a:rPr lang="fa-IR" sz="3200" dirty="0"/>
                  <a:t>-گرامر باشد، آنگاه هر رشته </a:t>
                </a:r>
                <a14:m>
                  <m:oMath xmlns:m="http://schemas.openxmlformats.org/officeDocument/2006/math">
                    <m:r>
                      <a:rPr lang="en-US" sz="3200" i="1" dirty="0" smtClean="0">
                        <a:solidFill>
                          <a:srgbClr val="C00000"/>
                        </a:solidFill>
                        <a:latin typeface="Cambria Math" panose="02040503050406030204" pitchFamily="18" charset="0"/>
                      </a:rPr>
                      <m:t>𝑤</m:t>
                    </m:r>
                  </m:oMath>
                </a14:m>
                <a:r>
                  <a:rPr lang="fa-IR" sz="3200" dirty="0"/>
                  <a:t> عضو </a:t>
                </a:r>
                <a14:m>
                  <m:oMath xmlns:m="http://schemas.openxmlformats.org/officeDocument/2006/math">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𝐺</m:t>
                    </m:r>
                    <m:r>
                      <a:rPr lang="en-US" sz="3200" i="1" dirty="0" smtClean="0">
                        <a:solidFill>
                          <a:srgbClr val="C00000"/>
                        </a:solidFill>
                        <a:latin typeface="Cambria Math" panose="02040503050406030204" pitchFamily="18" charset="0"/>
                      </a:rPr>
                      <m:t>)</m:t>
                    </m:r>
                  </m:oMath>
                </a14:m>
                <a:r>
                  <a:rPr lang="fa-IR" sz="3200" dirty="0"/>
                  <a:t> را میتوان با مجموعه عملیاتهای متناسب با </a:t>
                </a:r>
                <a14:m>
                  <m:oMath xmlns:m="http://schemas.openxmlformats.org/officeDocument/2006/math">
                    <m:r>
                      <a:rPr lang="fa-IR"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𝑤</m:t>
                    </m:r>
                    <m:r>
                      <a:rPr lang="en-US" sz="3200" i="1" dirty="0">
                        <a:solidFill>
                          <a:srgbClr val="C00000"/>
                        </a:solidFill>
                        <a:latin typeface="Cambria Math" panose="02040503050406030204" pitchFamily="18" charset="0"/>
                      </a:rPr>
                      <m:t>|</m:t>
                    </m:r>
                  </m:oMath>
                </a14:m>
                <a:r>
                  <a:rPr lang="fa-IR" sz="3200" dirty="0"/>
                  <a:t> تجزیه کرد.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2" y="1168088"/>
                <a:ext cx="11738908" cy="4877112"/>
              </a:xfrm>
              <a:blipFill>
                <a:blip r:embed="rId2"/>
                <a:stretch>
                  <a:fillRect r="-12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411600" y="6768720"/>
              <a:ext cx="360" cy="360"/>
            </p14:xfrm>
          </p:contentPart>
        </mc:Choice>
        <mc:Fallback xmlns="">
          <p:pic>
            <p:nvPicPr>
              <p:cNvPr id="5" name="Ink 4"/>
              <p:cNvPicPr/>
              <p:nvPr/>
            </p:nvPicPr>
            <p:blipFill>
              <a:blip r:embed="rId4"/>
              <a:stretch>
                <a:fillRect/>
              </a:stretch>
            </p:blipFill>
            <p:spPr>
              <a:xfrm>
                <a:off x="6402240" y="6759360"/>
                <a:ext cx="19080" cy="19080"/>
              </a:xfrm>
              <a:prstGeom prst="rect">
                <a:avLst/>
              </a:prstGeom>
            </p:spPr>
          </p:pic>
        </mc:Fallback>
      </mc:AlternateContent>
      <p:sp>
        <p:nvSpPr>
          <p:cNvPr id="6" name="Rectangle 5"/>
          <p:cNvSpPr/>
          <p:nvPr/>
        </p:nvSpPr>
        <p:spPr>
          <a:xfrm>
            <a:off x="338126" y="3872638"/>
            <a:ext cx="11552687" cy="162595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5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ابهام یا گنگی درگرامر ها و زبانها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گرامر مستقل از متن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solidFill>
                      <a:srgbClr val="C00000"/>
                    </a:solidFill>
                  </a:rPr>
                  <a:t> </a:t>
                </a:r>
                <a:r>
                  <a:rPr lang="fa-IR" sz="2800" dirty="0"/>
                  <a:t>را در صورتی </a:t>
                </a:r>
                <a:r>
                  <a:rPr lang="fa-IR" sz="2800" b="1" u="sng" dirty="0"/>
                  <a:t>گنگ</a:t>
                </a:r>
                <a:r>
                  <a:rPr lang="fa-IR" sz="2800" dirty="0"/>
                  <a:t> میگویند که یک </a:t>
                </a:r>
                <a14:m>
                  <m:oMath xmlns:m="http://schemas.openxmlformats.org/officeDocument/2006/math">
                    <m:r>
                      <a:rPr lang="en-US" sz="2800" i="1" dirty="0">
                        <a:solidFill>
                          <a:srgbClr val="C00000"/>
                        </a:solidFill>
                        <a:latin typeface="Cambria Math" panose="02040503050406030204" pitchFamily="18" charset="0"/>
                      </a:rPr>
                      <m:t>𝑤</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𝐿</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𝐺</m:t>
                    </m:r>
                    <m:r>
                      <a:rPr lang="en-US" sz="2800" i="1" dirty="0">
                        <a:solidFill>
                          <a:srgbClr val="C00000"/>
                        </a:solidFill>
                        <a:latin typeface="Cambria Math" panose="02040503050406030204" pitchFamily="18" charset="0"/>
                        <a:ea typeface="Cambria Math" panose="02040503050406030204" pitchFamily="18" charset="0"/>
                      </a:rPr>
                      <m:t>)</m:t>
                    </m:r>
                  </m:oMath>
                </a14:m>
                <a:r>
                  <a:rPr lang="fa-IR" sz="2800" dirty="0"/>
                  <a:t> باشد ، كه حداقل دو درخت اشتقاق متفاوت داشته باشد.</a:t>
                </a:r>
                <a:endParaRPr lang="en-US" sz="2800" dirty="0"/>
              </a:p>
              <a:p>
                <a:endParaRPr lang="en-US" sz="2800" dirty="0"/>
              </a:p>
              <a:p>
                <a:r>
                  <a:rPr lang="fa-IR" sz="2800" dirty="0"/>
                  <a:t>مثال 5-10:</a:t>
                </a:r>
              </a:p>
              <a:p>
                <a:r>
                  <a:rPr lang="fa-IR" sz="2800" dirty="0"/>
                  <a:t>گرامر </a:t>
                </a:r>
                <a14:m>
                  <m:oMath xmlns:m="http://schemas.openxmlformats.org/officeDocument/2006/math">
                    <m:r>
                      <a:rPr lang="en-US" sz="2800" i="1" dirty="0" smtClean="0">
                        <a:solidFill>
                          <a:srgbClr val="C00000"/>
                        </a:solidFill>
                        <a:latin typeface="Cambria Math" panose="02040503050406030204" pitchFamily="18" charset="0"/>
                      </a:rPr>
                      <m:t>𝑆</m:t>
                    </m:r>
                    <m:r>
                      <a:rPr lang="en-US" sz="2800" i="1" dirty="0" smtClean="0">
                        <a:solidFill>
                          <a:srgbClr val="C00000"/>
                        </a:solidFill>
                        <a:latin typeface="Cambria Math" panose="02040503050406030204" pitchFamily="18" charset="0"/>
                      </a:rPr>
                      <m:t> → </m:t>
                    </m:r>
                    <m:r>
                      <a:rPr lang="en-US" sz="2800" i="1" dirty="0" err="1">
                        <a:solidFill>
                          <a:srgbClr val="C00000"/>
                        </a:solidFill>
                        <a:latin typeface="Cambria Math" panose="02040503050406030204" pitchFamily="18" charset="0"/>
                      </a:rPr>
                      <m:t>𝑎𝑆𝑏</m:t>
                    </m:r>
                    <m:r>
                      <a:rPr lang="en-US" sz="2800" i="1" dirty="0" err="1">
                        <a:solidFill>
                          <a:srgbClr val="C00000"/>
                        </a:solidFill>
                        <a:latin typeface="Cambria Math" panose="02040503050406030204" pitchFamily="18" charset="0"/>
                      </a:rPr>
                      <m:t>|</m:t>
                    </m:r>
                    <m:r>
                      <a:rPr lang="en-US" sz="2800" i="1" dirty="0" err="1">
                        <a:solidFill>
                          <a:srgbClr val="C00000"/>
                        </a:solidFill>
                        <a:latin typeface="Cambria Math" panose="02040503050406030204" pitchFamily="18" charset="0"/>
                      </a:rPr>
                      <m:t>𝑆𝑆</m:t>
                    </m:r>
                    <m:r>
                      <a:rPr lang="en-US" sz="2800" i="1" dirty="0">
                        <a:solidFill>
                          <a:srgbClr val="C00000"/>
                        </a:solidFill>
                        <a:latin typeface="Cambria Math" panose="02040503050406030204" pitchFamily="18" charset="0"/>
                      </a:rPr>
                      <m:t>|</m:t>
                    </m:r>
                    <m:r>
                      <a:rPr lang="el-GR" sz="2800" i="1" dirty="0" smtClean="0">
                        <a:solidFill>
                          <a:srgbClr val="C00000"/>
                        </a:solidFill>
                        <a:latin typeface="Cambria Math" panose="02040503050406030204" pitchFamily="18" charset="0"/>
                      </a:rPr>
                      <m:t>𝜆</m:t>
                    </m:r>
                    <m:r>
                      <a:rPr lang="fa-IR" sz="2800" i="1" dirty="0" smtClean="0">
                        <a:solidFill>
                          <a:srgbClr val="C00000"/>
                        </a:solidFill>
                        <a:latin typeface="Cambria Math" panose="02040503050406030204" pitchFamily="18" charset="0"/>
                      </a:rPr>
                      <m:t> </m:t>
                    </m:r>
                  </m:oMath>
                </a14:m>
                <a:r>
                  <a:rPr lang="fa-IR" sz="2800" dirty="0"/>
                  <a:t> مبهم است. برای رشته </a:t>
                </a:r>
                <a14:m>
                  <m:oMath xmlns:m="http://schemas.openxmlformats.org/officeDocument/2006/math">
                    <m:r>
                      <a:rPr lang="en-US" sz="2800" i="1" dirty="0" smtClean="0">
                        <a:solidFill>
                          <a:srgbClr val="C00000"/>
                        </a:solidFill>
                        <a:latin typeface="Cambria Math" panose="02040503050406030204" pitchFamily="18" charset="0"/>
                      </a:rPr>
                      <m:t>𝑎𝑎𝑎𝑏𝑏𝑏</m:t>
                    </m:r>
                  </m:oMath>
                </a14:m>
                <a:r>
                  <a:rPr lang="fa-IR" sz="2800" dirty="0"/>
                  <a:t> دو درخت وجود دارد.</a:t>
                </a:r>
              </a:p>
              <a:p>
                <a:endParaRPr lang="fa-IR"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107117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را</a:t>
                </a:r>
                <a:r>
                  <a:rPr lang="en-US" sz="2400" dirty="0"/>
                  <a:t> </a:t>
                </a:r>
                <a:r>
                  <a:rPr lang="fa-IR" sz="2400" dirty="0"/>
                  <a:t>با </a:t>
                </a:r>
                <a14:m>
                  <m:oMath xmlns:m="http://schemas.openxmlformats.org/officeDocument/2006/math">
                    <m:r>
                      <a:rPr lang="en-US" sz="2400" i="1" dirty="0" smtClean="0">
                        <a:solidFill>
                          <a:srgbClr val="C00000"/>
                        </a:solidFill>
                        <a:latin typeface="Cambria Math" panose="02040503050406030204" pitchFamily="18" charset="0"/>
                      </a:rPr>
                      <m:t>𝑉</m:t>
                    </m:r>
                    <m:r>
                      <a:rPr lang="en-US" sz="2400" i="1" dirty="0" smtClean="0">
                        <a:solidFill>
                          <a:srgbClr val="C00000"/>
                        </a:solidFill>
                        <a:latin typeface="Cambria Math" panose="02040503050406030204" pitchFamily="18" charset="0"/>
                      </a:rPr>
                      <m:t> = { </m:t>
                    </m:r>
                    <m:r>
                      <a:rPr lang="en-US" sz="2400" i="1" dirty="0" smtClean="0">
                        <a:solidFill>
                          <a:srgbClr val="C00000"/>
                        </a:solidFill>
                        <a:latin typeface="Cambria Math" panose="02040503050406030204" pitchFamily="18" charset="0"/>
                      </a:rPr>
                      <m:t>𝐸</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𝐼</m:t>
                    </m:r>
                    <m:r>
                      <a:rPr lang="en-US" sz="2400" i="1" dirty="0" smtClean="0">
                        <a:solidFill>
                          <a:srgbClr val="C00000"/>
                        </a:solidFill>
                        <a:latin typeface="Cambria Math" panose="02040503050406030204" pitchFamily="18" charset="0"/>
                      </a:rPr>
                      <m:t> }  </m:t>
                    </m:r>
                  </m:oMath>
                </a14:m>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𝑇</m:t>
                    </m:r>
                    <m:r>
                      <a:rPr lang="en-US" sz="2400" i="1" dirty="0" smtClean="0">
                        <a:solidFill>
                          <a:srgbClr val="C00000"/>
                        </a:solidFill>
                        <a:latin typeface="Cambria Math" panose="02040503050406030204" pitchFamily="18" charset="0"/>
                      </a:rPr>
                      <m:t> = { </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𝑐</m:t>
                    </m:r>
                    <m:r>
                      <a:rPr lang="en-US" sz="2400" i="1" dirty="0">
                        <a:solidFill>
                          <a:srgbClr val="C00000"/>
                        </a:solidFill>
                        <a:latin typeface="Cambria Math" panose="02040503050406030204" pitchFamily="18" charset="0"/>
                      </a:rPr>
                      <m:t>,+,∗,(,) </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 و قوانین زیر</a:t>
                </a:r>
                <a:endParaRPr lang="en-US" sz="2400" dirty="0"/>
              </a:p>
              <a:p>
                <a:endParaRPr lang="en-US" sz="2400" dirty="0"/>
              </a:p>
              <a:p>
                <a:endParaRPr lang="en-US" sz="2400" dirty="0"/>
              </a:p>
              <a:p>
                <a:endParaRPr lang="en-US" sz="2400" dirty="0"/>
              </a:p>
              <a:p>
                <a:endParaRPr lang="en-US" sz="2400" dirty="0"/>
              </a:p>
              <a:p>
                <a:r>
                  <a:rPr lang="fa-IR" sz="2400" dirty="0"/>
                  <a:t>گنگ است. در پیمایش عبارتهای </a:t>
                </a:r>
                <a14:m>
                  <m:oMath xmlns:m="http://schemas.openxmlformats.org/officeDocument/2006/math">
                    <m:r>
                      <a:rPr lang="en-US" sz="2400" i="1" dirty="0"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𝑏</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𝑐</m:t>
                    </m:r>
                  </m:oMath>
                </a14:m>
                <a:r>
                  <a:rPr lang="fa-IR" sz="2400" dirty="0">
                    <a:solidFill>
                      <a:srgbClr val="C00000"/>
                    </a:solidFill>
                  </a:rPr>
                  <a:t> </a:t>
                </a:r>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oMath>
                </a14:m>
                <a:r>
                  <a:rPr lang="fa-IR" sz="2400" dirty="0"/>
                  <a:t> گنگ میباشد.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1083403" y="2191957"/>
                <a:ext cx="3998531" cy="954107"/>
              </a:xfrm>
              <a:prstGeom prst="rect">
                <a:avLst/>
              </a:prstGeom>
            </p:spPr>
            <p:txBody>
              <a:bodyPr wrap="none">
                <a:spAutoFit/>
              </a:bodyPr>
              <a:lstStyle/>
              <a:p>
                <a:r>
                  <a:rPr lang="en-US" sz="2800" dirty="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rPr>
                      <m:t>𝐸</m:t>
                    </m:r>
                    <m:r>
                      <a:rPr lang="en-US" sz="2800" i="1" dirty="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𝐼</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oMath>
                </a14:m>
                <a:endParaRPr lang="fa-IR" sz="2800" dirty="0">
                  <a:solidFill>
                    <a:srgbClr val="C00000"/>
                  </a:solidFill>
                </a:endParaRPr>
              </a:p>
              <a:p>
                <a:r>
                  <a:rPr lang="en-US" sz="2800" dirty="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rPr>
                      <m:t>𝐼</m:t>
                    </m:r>
                    <m:r>
                      <a:rPr lang="en-US" sz="2800" i="1" dirty="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𝑎</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𝑏</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𝑐</m:t>
                    </m:r>
                  </m:oMath>
                </a14:m>
                <a:endParaRPr lang="en-US" sz="28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83403" y="2191957"/>
                <a:ext cx="3998531" cy="9541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4836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رفع ابهام</a:t>
            </a:r>
            <a:endParaRPr lang="en-US" dirty="0"/>
          </a:p>
        </p:txBody>
      </p:sp>
      <p:sp>
        <p:nvSpPr>
          <p:cNvPr id="3" name="Content Placeholder 2"/>
          <p:cNvSpPr>
            <a:spLocks noGrp="1"/>
          </p:cNvSpPr>
          <p:nvPr>
            <p:ph idx="1"/>
          </p:nvPr>
        </p:nvSpPr>
        <p:spPr/>
        <p:txBody>
          <a:bodyPr/>
          <a:lstStyle/>
          <a:p>
            <a:r>
              <a:rPr lang="fa-IR" dirty="0"/>
              <a:t>یکی از روشهای رفع ابهام برای عملگرها، استفاده از قوانین تقدم عملگرهاست.</a:t>
            </a:r>
          </a:p>
          <a:p>
            <a:endParaRPr lang="fa-IR" dirty="0"/>
          </a:p>
          <a:p>
            <a:r>
              <a:rPr lang="fa-IR" dirty="0"/>
              <a:t>برای رفع ابهام مثال 5-11 به شکل زیر عمل میکنیم.</a:t>
            </a:r>
          </a:p>
          <a:p>
            <a:r>
              <a:rPr lang="fa-IR" dirty="0"/>
              <a:t>تعریف دو متغیر </a:t>
            </a:r>
            <a:r>
              <a:rPr lang="en-US" dirty="0"/>
              <a:t>Term</a:t>
            </a:r>
            <a:r>
              <a:rPr lang="fa-IR" dirty="0"/>
              <a:t> و </a:t>
            </a:r>
            <a:r>
              <a:rPr lang="en-US" dirty="0"/>
              <a:t>Factor</a:t>
            </a:r>
            <a:endParaRPr lang="fa-IR" dirty="0"/>
          </a:p>
          <a:p>
            <a:r>
              <a:rPr lang="fa-IR" dirty="0"/>
              <a:t>یک فاکتور میتواند یک متغیر ریاضی و یا یک عبارت داخل پرانتز باشد</a:t>
            </a:r>
          </a:p>
          <a:p>
            <a:r>
              <a:rPr lang="fa-IR" dirty="0"/>
              <a:t>یک ترم تشکیل شده از حاصل ضرب یا حاصل تقسیم یک ترم با یک فاکتور</a:t>
            </a:r>
          </a:p>
          <a:p>
            <a:r>
              <a:rPr lang="fa-IR" dirty="0"/>
              <a:t>یک عبارت هم تشکیل شده از حاصل جمع یا تفریق ترم ها</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213000" y="1750661"/>
                <a:ext cx="3489278" cy="1323439"/>
              </a:xfrm>
              <a:prstGeom prst="rect">
                <a:avLst/>
              </a:prstGeom>
            </p:spPr>
            <p:txBody>
              <a:bodyPr wrap="squar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oMath>
                </a14:m>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𝐸</m:t>
                    </m:r>
                    <m:r>
                      <a:rPr lang="en-US" sz="2000" b="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oMath>
                </a14:m>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b="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𝐹</m:t>
                    </m:r>
                    <m:r>
                      <a:rPr lang="en-US" sz="2000" i="1" dirty="0" smtClean="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𝐼</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𝐼</m:t>
                    </m:r>
                    <m:r>
                      <a:rPr lang="en-US" sz="2000" i="1" dirty="0" smtClean="0">
                        <a:solidFill>
                          <a:srgbClr val="C00000"/>
                        </a:solidFill>
                        <a:latin typeface="Cambria Math" panose="02040503050406030204" pitchFamily="18" charset="0"/>
                      </a:rPr>
                      <m:t> →</m:t>
                    </m:r>
                    <m:r>
                      <a:rPr lang="en-US" sz="2000" i="1" dirty="0" err="1">
                        <a:solidFill>
                          <a:srgbClr val="C00000"/>
                        </a:solidFill>
                        <a:latin typeface="Cambria Math" panose="02040503050406030204" pitchFamily="18" charset="0"/>
                      </a:rPr>
                      <m:t>𝑎</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𝑏</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𝑐</m:t>
                    </m:r>
                  </m:oMath>
                </a14:m>
                <a:endParaRPr lang="en-US" sz="20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213000" y="1750661"/>
                <a:ext cx="3489278" cy="1323439"/>
              </a:xfrm>
              <a:prstGeom prst="rect">
                <a:avLst/>
              </a:prstGeom>
              <a:blipFill>
                <a:blip r:embed="rId2"/>
                <a:stretch>
                  <a:fillRect b="-4147"/>
                </a:stretch>
              </a:blipFill>
            </p:spPr>
            <p:txBody>
              <a:bodyPr/>
              <a:lstStyle/>
              <a:p>
                <a:r>
                  <a:rPr lang="en-US">
                    <a:noFill/>
                  </a:rPr>
                  <a:t> </a:t>
                </a:r>
              </a:p>
            </p:txBody>
          </p:sp>
        </mc:Fallback>
      </mc:AlternateContent>
      <p:sp>
        <p:nvSpPr>
          <p:cNvPr id="7" name="Rectangle 6"/>
          <p:cNvSpPr/>
          <p:nvPr/>
        </p:nvSpPr>
        <p:spPr>
          <a:xfrm>
            <a:off x="515700" y="3297766"/>
            <a:ext cx="6096000" cy="1200329"/>
          </a:xfrm>
          <a:prstGeom prst="rect">
            <a:avLst/>
          </a:prstGeom>
        </p:spPr>
        <p:txBody>
          <a:bodyPr>
            <a:spAutoFit/>
          </a:bodyPr>
          <a:lstStyle/>
          <a:p>
            <a:r>
              <a:rPr lang="en-US" dirty="0">
                <a:solidFill>
                  <a:srgbClr val="000000"/>
                </a:solidFill>
                <a:latin typeface="Arial" panose="020B0604020202020204" pitchFamily="34" charset="0"/>
              </a:rPr>
              <a:t>expr </a:t>
            </a:r>
            <a:r>
              <a:rPr lang="en-US" dirty="0">
                <a:solidFill>
                  <a:srgbClr val="0070C1"/>
                </a:solidFill>
                <a:latin typeface="Calibri" panose="020F0502020204030204" pitchFamily="34" charset="0"/>
              </a:rPr>
              <a:t>→ </a:t>
            </a:r>
            <a:r>
              <a:rPr lang="en-US" dirty="0">
                <a:solidFill>
                  <a:srgbClr val="000000"/>
                </a:solidFill>
                <a:latin typeface="Arial" panose="020B0604020202020204" pitchFamily="34" charset="0"/>
              </a:rPr>
              <a:t>expr + term </a:t>
            </a:r>
            <a:r>
              <a:rPr lang="en-US" dirty="0">
                <a:solidFill>
                  <a:srgbClr val="000000"/>
                </a:solidFill>
                <a:latin typeface="Times New Roman" panose="02020603050405020304" pitchFamily="18" charset="0"/>
              </a:rPr>
              <a:t>| </a:t>
            </a:r>
            <a:r>
              <a:rPr lang="en-US" dirty="0">
                <a:solidFill>
                  <a:srgbClr val="000000"/>
                </a:solidFill>
                <a:latin typeface="Arial" panose="020B0604020202020204" pitchFamily="34" charset="0"/>
              </a:rPr>
              <a:t>expr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a:t>
            </a:r>
          </a:p>
          <a:p>
            <a:r>
              <a:rPr lang="en-US" dirty="0" err="1">
                <a:solidFill>
                  <a:srgbClr val="000000"/>
                </a:solidFill>
                <a:latin typeface="Arial" panose="020B0604020202020204" pitchFamily="34" charset="0"/>
              </a:rPr>
              <a:t>term</a:t>
            </a:r>
            <a:r>
              <a:rPr lang="en-US" dirty="0" err="1">
                <a:solidFill>
                  <a:srgbClr val="0070C1"/>
                </a:solidFill>
                <a:latin typeface="Calibri" panose="020F0502020204030204" pitchFamily="34" charset="0"/>
              </a:rPr>
              <a:t>→</a:t>
            </a:r>
            <a:r>
              <a:rPr lang="en-US" dirty="0" err="1">
                <a:solidFill>
                  <a:srgbClr val="000000"/>
                </a:solidFill>
                <a:latin typeface="Arial" panose="020B0604020202020204" pitchFamily="34" charset="0"/>
              </a:rPr>
              <a:t>term</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a:t>
            </a:r>
          </a:p>
          <a:p>
            <a:r>
              <a:rPr lang="en-US" dirty="0">
                <a:solidFill>
                  <a:srgbClr val="000000"/>
                </a:solidFill>
                <a:latin typeface="Arial" panose="020B0604020202020204" pitchFamily="34" charset="0"/>
              </a:rPr>
              <a:t>factor</a:t>
            </a:r>
            <a:r>
              <a:rPr lang="en-US" dirty="0">
                <a:solidFill>
                  <a:srgbClr val="0070C1"/>
                </a:solidFill>
                <a:latin typeface="Calibri" panose="020F0502020204030204" pitchFamily="34" charset="0"/>
              </a:rPr>
              <a:t>→</a:t>
            </a:r>
            <a:r>
              <a:rPr lang="en-US" dirty="0">
                <a:solidFill>
                  <a:srgbClr val="000000"/>
                </a:solidFill>
                <a:latin typeface="Calibri" panose="020F0502020204030204" pitchFamily="34" charset="0"/>
              </a:rPr>
              <a:t>(</a:t>
            </a:r>
            <a:r>
              <a:rPr lang="en-US" dirty="0">
                <a:solidFill>
                  <a:srgbClr val="000000"/>
                </a:solidFill>
                <a:latin typeface="Arial" panose="020B0604020202020204" pitchFamily="34" charset="0"/>
              </a:rPr>
              <a:t>expr</a:t>
            </a:r>
            <a:r>
              <a:rPr lang="en-US" dirty="0">
                <a:solidFill>
                  <a:srgbClr val="000000"/>
                </a:solidFill>
                <a:latin typeface="Calibri" panose="020F0502020204030204" pitchFamily="34" charset="0"/>
              </a:rPr>
              <a:t>) | </a:t>
            </a:r>
            <a:r>
              <a:rPr lang="en-US" dirty="0">
                <a:solidFill>
                  <a:srgbClr val="000000"/>
                </a:solidFill>
                <a:latin typeface="Arial" panose="020B0604020202020204" pitchFamily="34" charset="0"/>
              </a:rPr>
              <a:t>Identifier</a:t>
            </a:r>
          </a:p>
          <a:p>
            <a:r>
              <a:rPr lang="en-US" dirty="0" err="1">
                <a:solidFill>
                  <a:srgbClr val="000000"/>
                </a:solidFill>
                <a:latin typeface="Arial" panose="020B0604020202020204" pitchFamily="34" charset="0"/>
              </a:rPr>
              <a:t>Identifier</a:t>
            </a:r>
            <a:r>
              <a:rPr lang="en-US" dirty="0" err="1">
                <a:solidFill>
                  <a:srgbClr val="0070C1"/>
                </a:solidFill>
                <a:latin typeface="Calibri" panose="020F0502020204030204" pitchFamily="34" charset="0"/>
              </a:rPr>
              <a:t>→</a:t>
            </a:r>
            <a:r>
              <a:rPr lang="en-US" dirty="0" err="1">
                <a:solidFill>
                  <a:srgbClr val="000000"/>
                </a:solidFill>
                <a:latin typeface="Calibri" panose="020F0502020204030204" pitchFamily="34" charset="0"/>
              </a:rPr>
              <a:t>a|b</a:t>
            </a:r>
            <a:r>
              <a:rPr lang="en-US" dirty="0">
                <a:solidFill>
                  <a:srgbClr val="000000"/>
                </a:solidFill>
                <a:latin typeface="Calibri" panose="020F0502020204030204" pitchFamily="34" charset="0"/>
              </a:rPr>
              <a:t>|…|z</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96312" y="1886639"/>
                <a:ext cx="2909194" cy="70788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𝐼</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oMath>
                </a14:m>
                <a:endParaRPr lang="fa-IR" sz="2000" dirty="0">
                  <a:solidFill>
                    <a:srgbClr val="C00000"/>
                  </a:solidFill>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𝐼</m:t>
                    </m:r>
                    <m:r>
                      <a:rPr lang="en-US" sz="2000" i="1" dirty="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𝑏</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𝑐</m:t>
                    </m:r>
                  </m:oMath>
                </a14:m>
                <a:endParaRPr lang="en-US" sz="20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96312" y="1886639"/>
                <a:ext cx="2909194" cy="707886"/>
              </a:xfrm>
              <a:prstGeom prst="rect">
                <a:avLst/>
              </a:prstGeom>
              <a:blipFill>
                <a:blip r:embed="rId3"/>
                <a:stretch>
                  <a:fillRect b="-7692"/>
                </a:stretch>
              </a:blipFill>
            </p:spPr>
            <p:txBody>
              <a:bodyPr/>
              <a:lstStyle/>
              <a:p>
                <a:r>
                  <a:rPr lang="en-US">
                    <a:noFill/>
                  </a:rPr>
                  <a:t> </a:t>
                </a:r>
              </a:p>
            </p:txBody>
          </p:sp>
        </mc:Fallback>
      </mc:AlternateContent>
      <p:sp>
        <p:nvSpPr>
          <p:cNvPr id="5" name="Notched Right Arrow 4"/>
          <p:cNvSpPr/>
          <p:nvPr/>
        </p:nvSpPr>
        <p:spPr>
          <a:xfrm>
            <a:off x="3427472" y="2219198"/>
            <a:ext cx="58738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8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01051" y="1168088"/>
            <a:ext cx="5351687" cy="4877112"/>
          </a:xfrm>
        </p:spPr>
        <p:txBody>
          <a:bodyPr/>
          <a:lstStyle/>
          <a:p>
            <a:r>
              <a:rPr lang="fa-IR" dirty="0"/>
              <a:t>درخت اشتقاق برای عبارت </a:t>
            </a:r>
            <a:r>
              <a:rPr lang="en-US" dirty="0" err="1"/>
              <a:t>a+b</a:t>
            </a:r>
            <a:r>
              <a:rPr lang="en-US" dirty="0"/>
              <a:t>*c</a:t>
            </a:r>
          </a:p>
          <a:p>
            <a:endParaRPr lang="en-US" dirty="0"/>
          </a:p>
          <a:p>
            <a:endParaRPr lang="en-US" dirty="0"/>
          </a:p>
          <a:p>
            <a:endParaRPr lang="en-US" dirty="0"/>
          </a:p>
          <a:p>
            <a:endParaRPr lang="en-US" dirty="0"/>
          </a:p>
          <a:p>
            <a:endParaRPr lang="en-US" dirty="0"/>
          </a:p>
          <a:p>
            <a:r>
              <a:rPr lang="fa-IR" dirty="0"/>
              <a:t>هیچ درخت اشتقاق دیگری برای این عبارت نمیتوان ترسیم کرد لذا ابهامی وجود ندارد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
        <p:nvSpPr>
          <p:cNvPr id="5" name="Oval 4"/>
          <p:cNvSpPr/>
          <p:nvPr/>
        </p:nvSpPr>
        <p:spPr>
          <a:xfrm>
            <a:off x="3260662" y="120903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336719" y="1267176"/>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36719" y="1267176"/>
                <a:ext cx="402098" cy="369332"/>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p:cNvCxnSpPr>
            <a:stCxn id="5" idx="3"/>
            <a:endCxn id="8" idx="0"/>
          </p:cNvCxnSpPr>
          <p:nvPr/>
        </p:nvCxnSpPr>
        <p:spPr>
          <a:xfrm flipH="1">
            <a:off x="2389180" y="1648573"/>
            <a:ext cx="951884"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114671" y="22380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210207" y="2296227"/>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210207" y="2296227"/>
                <a:ext cx="402098" cy="369332"/>
              </a:xfrm>
              <a:prstGeom prst="rect">
                <a:avLst/>
              </a:prstGeom>
              <a:blipFill>
                <a:blip r:embed="rId3"/>
                <a:stretch>
                  <a:fillRect/>
                </a:stretch>
              </a:blipFill>
            </p:spPr>
            <p:txBody>
              <a:bodyPr/>
              <a:lstStyle/>
              <a:p>
                <a:r>
                  <a:rPr lang="en-US">
                    <a:noFill/>
                  </a:rPr>
                  <a:t> </a:t>
                </a:r>
              </a:p>
            </p:txBody>
          </p:sp>
        </mc:Fallback>
      </mc:AlternateContent>
      <p:sp>
        <p:nvSpPr>
          <p:cNvPr id="12" name="Oval 11"/>
          <p:cNvSpPr/>
          <p:nvPr/>
        </p:nvSpPr>
        <p:spPr>
          <a:xfrm>
            <a:off x="3260662" y="227211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336719" y="233025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336719" y="2330256"/>
                <a:ext cx="421910" cy="369332"/>
              </a:xfrm>
              <a:prstGeom prst="rect">
                <a:avLst/>
              </a:prstGeom>
              <a:blipFill>
                <a:blip r:embed="rId4"/>
                <a:stretch>
                  <a:fillRect/>
                </a:stretch>
              </a:blipFill>
            </p:spPr>
            <p:txBody>
              <a:bodyPr/>
              <a:lstStyle/>
              <a:p>
                <a:r>
                  <a:rPr lang="en-US">
                    <a:noFill/>
                  </a:rPr>
                  <a:t> </a:t>
                </a:r>
              </a:p>
            </p:txBody>
          </p:sp>
        </mc:Fallback>
      </mc:AlternateContent>
      <p:sp>
        <p:nvSpPr>
          <p:cNvPr id="14" name="Oval 13"/>
          <p:cNvSpPr/>
          <p:nvPr/>
        </p:nvSpPr>
        <p:spPr>
          <a:xfrm>
            <a:off x="4499829" y="22380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575886" y="2296227"/>
                <a:ext cx="3917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575886" y="2296227"/>
                <a:ext cx="391710" cy="369332"/>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p:cNvCxnSpPr>
            <a:stCxn id="5" idx="4"/>
            <a:endCxn id="12" idx="0"/>
          </p:cNvCxnSpPr>
          <p:nvPr/>
        </p:nvCxnSpPr>
        <p:spPr>
          <a:xfrm>
            <a:off x="3535171" y="1723986"/>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14" idx="0"/>
          </p:cNvCxnSpPr>
          <p:nvPr/>
        </p:nvCxnSpPr>
        <p:spPr>
          <a:xfrm>
            <a:off x="3729278" y="1648573"/>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7299522" y="2002236"/>
                <a:ext cx="3489278" cy="1569660"/>
              </a:xfrm>
              <a:prstGeom prst="rect">
                <a:avLst/>
              </a:prstGeom>
            </p:spPr>
            <p:txBody>
              <a:bodyPr wrap="square">
                <a:spAutoFit/>
              </a:bodyPr>
              <a:lstStyle/>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oMath>
                </a14:m>
                <a:r>
                  <a:rPr lang="en-US" sz="2400" dirty="0">
                    <a:solidFill>
                      <a:srgbClr val="C00000"/>
                    </a:solidFill>
                  </a:rPr>
                  <a:t> </a:t>
                </a:r>
                <a14:m>
                  <m:oMath xmlns:m="http://schemas.openxmlformats.org/officeDocument/2006/math">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𝐸</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oMath>
                </a14:m>
                <a:r>
                  <a:rPr lang="en-US" sz="2400" dirty="0">
                    <a:solidFill>
                      <a:srgbClr val="C00000"/>
                    </a:solidFill>
                  </a:rPr>
                  <a:t> </a:t>
                </a:r>
                <a14:m>
                  <m:oMath xmlns:m="http://schemas.openxmlformats.org/officeDocument/2006/math">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𝐹</m:t>
                    </m:r>
                    <m:r>
                      <a:rPr lang="en-US" sz="2400" i="1" dirty="0" smtClean="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𝐼</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𝐼</m:t>
                    </m:r>
                    <m:r>
                      <a:rPr lang="en-US" sz="2400" i="1" dirty="0" smtClean="0">
                        <a:solidFill>
                          <a:srgbClr val="C00000"/>
                        </a:solidFill>
                        <a:latin typeface="Cambria Math" panose="02040503050406030204" pitchFamily="18" charset="0"/>
                      </a:rPr>
                      <m:t> →</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𝑐</m:t>
                    </m:r>
                  </m:oMath>
                </a14:m>
                <a:endParaRPr lang="en-US" sz="2400" dirty="0">
                  <a:solidFill>
                    <a:srgbClr val="C0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299522" y="2002236"/>
                <a:ext cx="3489278" cy="1569660"/>
              </a:xfrm>
              <a:prstGeom prst="rect">
                <a:avLst/>
              </a:prstGeom>
              <a:blipFill>
                <a:blip r:embed="rId6"/>
                <a:stretch>
                  <a:fillRect b="-4651"/>
                </a:stretch>
              </a:blipFill>
            </p:spPr>
            <p:txBody>
              <a:bodyPr/>
              <a:lstStyle/>
              <a:p>
                <a:r>
                  <a:rPr lang="en-US">
                    <a:noFill/>
                  </a:rPr>
                  <a:t> </a:t>
                </a:r>
              </a:p>
            </p:txBody>
          </p:sp>
        </mc:Fallback>
      </mc:AlternateContent>
      <p:sp>
        <p:nvSpPr>
          <p:cNvPr id="26" name="Oval 25"/>
          <p:cNvSpPr/>
          <p:nvPr/>
        </p:nvSpPr>
        <p:spPr>
          <a:xfrm>
            <a:off x="2114671" y="312797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210207" y="3186118"/>
                <a:ext cx="3917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210207" y="3186118"/>
                <a:ext cx="391710" cy="369332"/>
              </a:xfrm>
              <a:prstGeom prst="rect">
                <a:avLst/>
              </a:prstGeom>
              <a:blipFill>
                <a:blip r:embed="rId14"/>
                <a:stretch>
                  <a:fillRect/>
                </a:stretch>
              </a:blipFill>
            </p:spPr>
            <p:txBody>
              <a:bodyPr/>
              <a:lstStyle/>
              <a:p>
                <a:r>
                  <a:rPr lang="en-US">
                    <a:noFill/>
                  </a:rPr>
                  <a:t> </a:t>
                </a:r>
              </a:p>
            </p:txBody>
          </p:sp>
        </mc:Fallback>
      </mc:AlternateContent>
      <p:cxnSp>
        <p:nvCxnSpPr>
          <p:cNvPr id="28" name="Straight Arrow Connector 27"/>
          <p:cNvCxnSpPr/>
          <p:nvPr/>
        </p:nvCxnSpPr>
        <p:spPr>
          <a:xfrm>
            <a:off x="2371493" y="2753037"/>
            <a:ext cx="0" cy="37493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114671" y="399005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2210207" y="4048202"/>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210207" y="4048202"/>
                <a:ext cx="398891" cy="369332"/>
              </a:xfrm>
              <a:prstGeom prst="rect">
                <a:avLst/>
              </a:prstGeom>
              <a:blipFill>
                <a:blip r:embed="rId15"/>
                <a:stretch>
                  <a:fillRect/>
                </a:stretch>
              </a:blipFill>
            </p:spPr>
            <p:txBody>
              <a:bodyPr/>
              <a:lstStyle/>
              <a:p>
                <a:r>
                  <a:rPr lang="en-US">
                    <a:noFill/>
                  </a:rPr>
                  <a:t> </a:t>
                </a:r>
              </a:p>
            </p:txBody>
          </p:sp>
        </mc:Fallback>
      </mc:AlternateContent>
      <p:cxnSp>
        <p:nvCxnSpPr>
          <p:cNvPr id="32" name="Straight Arrow Connector 31"/>
          <p:cNvCxnSpPr/>
          <p:nvPr/>
        </p:nvCxnSpPr>
        <p:spPr>
          <a:xfrm>
            <a:off x="2371493" y="3642928"/>
            <a:ext cx="0"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114671" y="485963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2210207" y="4917776"/>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210207" y="4917776"/>
                <a:ext cx="344260" cy="369332"/>
              </a:xfrm>
              <a:prstGeom prst="rect">
                <a:avLst/>
              </a:prstGeom>
              <a:blipFill>
                <a:blip r:embed="rId16"/>
                <a:stretch>
                  <a:fillRect/>
                </a:stretch>
              </a:blipFill>
            </p:spPr>
            <p:txBody>
              <a:bodyPr/>
              <a:lstStyle/>
              <a:p>
                <a:r>
                  <a:rPr lang="en-US">
                    <a:noFill/>
                  </a:rPr>
                  <a:t> </a:t>
                </a:r>
              </a:p>
            </p:txBody>
          </p:sp>
        </mc:Fallback>
      </mc:AlternateContent>
      <p:cxnSp>
        <p:nvCxnSpPr>
          <p:cNvPr id="36" name="Straight Arrow Connector 35"/>
          <p:cNvCxnSpPr/>
          <p:nvPr/>
        </p:nvCxnSpPr>
        <p:spPr>
          <a:xfrm flipH="1">
            <a:off x="2371493" y="4512502"/>
            <a:ext cx="11674"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14671" y="5729924"/>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2210207" y="5788069"/>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210207" y="5788069"/>
                <a:ext cx="382669" cy="369332"/>
              </a:xfrm>
              <a:prstGeom prst="rect">
                <a:avLst/>
              </a:prstGeom>
              <a:blipFill>
                <a:blip r:embed="rId17"/>
                <a:stretch>
                  <a:fillRect/>
                </a:stretch>
              </a:blipFill>
            </p:spPr>
            <p:txBody>
              <a:bodyPr/>
              <a:lstStyle/>
              <a:p>
                <a:r>
                  <a:rPr lang="en-US">
                    <a:noFill/>
                  </a:rPr>
                  <a:t> </a:t>
                </a:r>
              </a:p>
            </p:txBody>
          </p:sp>
        </mc:Fallback>
      </mc:AlternateContent>
      <p:cxnSp>
        <p:nvCxnSpPr>
          <p:cNvPr id="39" name="Straight Arrow Connector 38"/>
          <p:cNvCxnSpPr/>
          <p:nvPr/>
        </p:nvCxnSpPr>
        <p:spPr>
          <a:xfrm flipH="1">
            <a:off x="2371493" y="5382795"/>
            <a:ext cx="14806"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41" idx="0"/>
          </p:cNvCxnSpPr>
          <p:nvPr/>
        </p:nvCxnSpPr>
        <p:spPr>
          <a:xfrm flipH="1">
            <a:off x="3659601" y="2700570"/>
            <a:ext cx="926313"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385092" y="32900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3461149" y="3348224"/>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3461149" y="3348224"/>
                <a:ext cx="402098" cy="369332"/>
              </a:xfrm>
              <a:prstGeom prst="rect">
                <a:avLst/>
              </a:prstGeom>
              <a:blipFill>
                <a:blip r:embed="rId11"/>
                <a:stretch>
                  <a:fillRect/>
                </a:stretch>
              </a:blipFill>
            </p:spPr>
            <p:txBody>
              <a:bodyPr/>
              <a:lstStyle/>
              <a:p>
                <a:r>
                  <a:rPr lang="en-US">
                    <a:noFill/>
                  </a:rPr>
                  <a:t> </a:t>
                </a:r>
              </a:p>
            </p:txBody>
          </p:sp>
        </mc:Fallback>
      </mc:AlternateContent>
      <p:sp>
        <p:nvSpPr>
          <p:cNvPr id="43" name="Oval 42"/>
          <p:cNvSpPr/>
          <p:nvPr/>
        </p:nvSpPr>
        <p:spPr>
          <a:xfrm>
            <a:off x="4505512" y="332410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4581569" y="3382253"/>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581569" y="3382253"/>
                <a:ext cx="360996" cy="369332"/>
              </a:xfrm>
              <a:prstGeom prst="rect">
                <a:avLst/>
              </a:prstGeom>
              <a:blipFill>
                <a:blip r:embed="rId12"/>
                <a:stretch>
                  <a:fillRect/>
                </a:stretch>
              </a:blipFill>
            </p:spPr>
            <p:txBody>
              <a:bodyPr/>
              <a:lstStyle/>
              <a:p>
                <a:r>
                  <a:rPr lang="en-US">
                    <a:noFill/>
                  </a:rPr>
                  <a:t> </a:t>
                </a:r>
              </a:p>
            </p:txBody>
          </p:sp>
        </mc:Fallback>
      </mc:AlternateContent>
      <p:sp>
        <p:nvSpPr>
          <p:cNvPr id="45" name="Oval 44"/>
          <p:cNvSpPr/>
          <p:nvPr/>
        </p:nvSpPr>
        <p:spPr>
          <a:xfrm>
            <a:off x="5744679" y="32900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5820736" y="3348224"/>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820736" y="3348224"/>
                <a:ext cx="398891" cy="369332"/>
              </a:xfrm>
              <a:prstGeom prst="rect">
                <a:avLst/>
              </a:prstGeom>
              <a:blipFill>
                <a:blip r:embed="rId13"/>
                <a:stretch>
                  <a:fillRect/>
                </a:stretch>
              </a:blipFill>
            </p:spPr>
            <p:txBody>
              <a:bodyPr/>
              <a:lstStyle/>
              <a:p>
                <a:r>
                  <a:rPr lang="en-US">
                    <a:noFill/>
                  </a:rPr>
                  <a:t> </a:t>
                </a:r>
              </a:p>
            </p:txBody>
          </p:sp>
        </mc:Fallback>
      </mc:AlternateContent>
      <p:cxnSp>
        <p:nvCxnSpPr>
          <p:cNvPr id="47" name="Straight Arrow Connector 46"/>
          <p:cNvCxnSpPr>
            <a:endCxn id="43" idx="0"/>
          </p:cNvCxnSpPr>
          <p:nvPr/>
        </p:nvCxnSpPr>
        <p:spPr>
          <a:xfrm>
            <a:off x="4780021" y="2775983"/>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0"/>
          </p:cNvCxnSpPr>
          <p:nvPr/>
        </p:nvCxnSpPr>
        <p:spPr>
          <a:xfrm>
            <a:off x="4974128" y="2700570"/>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386764" y="413680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3462821" y="4194951"/>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3462821" y="4194951"/>
                <a:ext cx="398891" cy="369332"/>
              </a:xfrm>
              <a:prstGeom prst="rect">
                <a:avLst/>
              </a:prstGeom>
              <a:blipFill>
                <a:blip r:embed="rId18"/>
                <a:stretch>
                  <a:fillRect/>
                </a:stretch>
              </a:blipFill>
            </p:spPr>
            <p:txBody>
              <a:bodyPr/>
              <a:lstStyle/>
              <a:p>
                <a:r>
                  <a:rPr lang="en-US">
                    <a:noFill/>
                  </a:rPr>
                  <a:t> </a:t>
                </a:r>
              </a:p>
            </p:txBody>
          </p:sp>
        </mc:Fallback>
      </mc:AlternateContent>
      <p:cxnSp>
        <p:nvCxnSpPr>
          <p:cNvPr id="51" name="Straight Arrow Connector 50"/>
          <p:cNvCxnSpPr>
            <a:endCxn id="49" idx="0"/>
          </p:cNvCxnSpPr>
          <p:nvPr/>
        </p:nvCxnSpPr>
        <p:spPr>
          <a:xfrm flipH="1">
            <a:off x="3661273" y="3789677"/>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386764" y="500638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3462821" y="5064525"/>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3462821" y="5064525"/>
                <a:ext cx="344260" cy="369332"/>
              </a:xfrm>
              <a:prstGeom prst="rect">
                <a:avLst/>
              </a:prstGeom>
              <a:blipFill>
                <a:blip r:embed="rId19"/>
                <a:stretch>
                  <a:fillRect/>
                </a:stretch>
              </a:blipFill>
            </p:spPr>
            <p:txBody>
              <a:bodyPr/>
              <a:lstStyle/>
              <a:p>
                <a:r>
                  <a:rPr lang="en-US">
                    <a:noFill/>
                  </a:rPr>
                  <a:t> </a:t>
                </a:r>
              </a:p>
            </p:txBody>
          </p:sp>
        </mc:Fallback>
      </mc:AlternateContent>
      <p:cxnSp>
        <p:nvCxnSpPr>
          <p:cNvPr id="54" name="Straight Arrow Connector 53"/>
          <p:cNvCxnSpPr>
            <a:endCxn id="52" idx="0"/>
          </p:cNvCxnSpPr>
          <p:nvPr/>
        </p:nvCxnSpPr>
        <p:spPr>
          <a:xfrm flipH="1">
            <a:off x="3661273" y="4659251"/>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389896" y="587667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p:cNvSpPr txBox="1"/>
              <p:nvPr/>
            </p:nvSpPr>
            <p:spPr>
              <a:xfrm>
                <a:off x="3465953" y="5934818"/>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3465953" y="5934818"/>
                <a:ext cx="382669" cy="369332"/>
              </a:xfrm>
              <a:prstGeom prst="rect">
                <a:avLst/>
              </a:prstGeom>
              <a:blipFill>
                <a:blip r:embed="rId20"/>
                <a:stretch>
                  <a:fillRect/>
                </a:stretch>
              </a:blipFill>
            </p:spPr>
            <p:txBody>
              <a:bodyPr/>
              <a:lstStyle/>
              <a:p>
                <a:r>
                  <a:rPr lang="en-US">
                    <a:noFill/>
                  </a:rPr>
                  <a:t> </a:t>
                </a:r>
              </a:p>
            </p:txBody>
          </p:sp>
        </mc:Fallback>
      </mc:AlternateContent>
      <p:cxnSp>
        <p:nvCxnSpPr>
          <p:cNvPr id="57" name="Straight Arrow Connector 56"/>
          <p:cNvCxnSpPr>
            <a:endCxn id="55" idx="0"/>
          </p:cNvCxnSpPr>
          <p:nvPr/>
        </p:nvCxnSpPr>
        <p:spPr>
          <a:xfrm flipH="1">
            <a:off x="3664405" y="5529544"/>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737341" y="415173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p:cNvSpPr txBox="1"/>
              <p:nvPr/>
            </p:nvSpPr>
            <p:spPr>
              <a:xfrm>
                <a:off x="5813398" y="4209877"/>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5813398" y="4209877"/>
                <a:ext cx="344260" cy="369332"/>
              </a:xfrm>
              <a:prstGeom prst="rect">
                <a:avLst/>
              </a:prstGeom>
              <a:blipFill>
                <a:blip r:embed="rId21"/>
                <a:stretch>
                  <a:fillRect/>
                </a:stretch>
              </a:blipFill>
            </p:spPr>
            <p:txBody>
              <a:bodyPr/>
              <a:lstStyle/>
              <a:p>
                <a:r>
                  <a:rPr lang="en-US">
                    <a:noFill/>
                  </a:rPr>
                  <a:t> </a:t>
                </a:r>
              </a:p>
            </p:txBody>
          </p:sp>
        </mc:Fallback>
      </mc:AlternateContent>
      <p:cxnSp>
        <p:nvCxnSpPr>
          <p:cNvPr id="60" name="Straight Arrow Connector 59"/>
          <p:cNvCxnSpPr>
            <a:endCxn id="58" idx="0"/>
          </p:cNvCxnSpPr>
          <p:nvPr/>
        </p:nvCxnSpPr>
        <p:spPr>
          <a:xfrm flipH="1">
            <a:off x="6011850" y="3804603"/>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740473" y="502202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5816530" y="5080170"/>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5816530" y="5080170"/>
                <a:ext cx="361894" cy="369332"/>
              </a:xfrm>
              <a:prstGeom prst="rect">
                <a:avLst/>
              </a:prstGeom>
              <a:blipFill>
                <a:blip r:embed="rId22"/>
                <a:stretch>
                  <a:fillRect/>
                </a:stretch>
              </a:blipFill>
            </p:spPr>
            <p:txBody>
              <a:bodyPr/>
              <a:lstStyle/>
              <a:p>
                <a:r>
                  <a:rPr lang="en-US">
                    <a:noFill/>
                  </a:rPr>
                  <a:t> </a:t>
                </a:r>
              </a:p>
            </p:txBody>
          </p:sp>
        </mc:Fallback>
      </mc:AlternateContent>
      <p:cxnSp>
        <p:nvCxnSpPr>
          <p:cNvPr id="63" name="Straight Arrow Connector 62"/>
          <p:cNvCxnSpPr>
            <a:endCxn id="61" idx="0"/>
          </p:cNvCxnSpPr>
          <p:nvPr/>
        </p:nvCxnSpPr>
        <p:spPr>
          <a:xfrm flipH="1">
            <a:off x="6014982" y="4674896"/>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اگر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زبان مستقل از متن بوده و یک گرامر غیر مبهم به ازای آن وجود داشته باشد، آنگاه </a:t>
                </a:r>
                <a14:m>
                  <m:oMath xmlns:m="http://schemas.openxmlformats.org/officeDocument/2006/math">
                    <m:r>
                      <a:rPr lang="en-US" i="1" dirty="0">
                        <a:solidFill>
                          <a:srgbClr val="C00000"/>
                        </a:solidFill>
                        <a:latin typeface="Cambria Math" panose="02040503050406030204" pitchFamily="18" charset="0"/>
                      </a:rPr>
                      <m:t>𝐿</m:t>
                    </m:r>
                  </m:oMath>
                </a14:m>
                <a:r>
                  <a:rPr lang="fa-IR" dirty="0"/>
                  <a:t> غیر مبهم خوانده میشود.</a:t>
                </a:r>
              </a:p>
              <a:p>
                <a:r>
                  <a:rPr lang="fa-IR" dirty="0"/>
                  <a:t>اگر هر گرامر تولید کننده </a:t>
                </a:r>
                <a14:m>
                  <m:oMath xmlns:m="http://schemas.openxmlformats.org/officeDocument/2006/math">
                    <m:r>
                      <a:rPr lang="en-US" i="1" dirty="0">
                        <a:solidFill>
                          <a:srgbClr val="C00000"/>
                        </a:solidFill>
                        <a:latin typeface="Cambria Math" panose="02040503050406030204" pitchFamily="18" charset="0"/>
                      </a:rPr>
                      <m:t>𝐿</m:t>
                    </m:r>
                  </m:oMath>
                </a14:m>
                <a:r>
                  <a:rPr lang="fa-IR" dirty="0"/>
                  <a:t> مبهم باشد، آنگاه این زبان ذاتاً گنگ یا ذاتاً مبهم خوانده میشود.</a:t>
                </a:r>
              </a:p>
              <a:p>
                <a:endParaRPr lang="fa-IR" dirty="0"/>
              </a:p>
              <a:p>
                <a:r>
                  <a:rPr lang="fa-IR" b="1" dirty="0">
                    <a:solidFill>
                      <a:srgbClr val="C00000"/>
                    </a:solidFill>
                  </a:rPr>
                  <a:t>مثال :</a:t>
                </a:r>
                <a:endParaRPr lang="en-US" b="1" dirty="0">
                  <a:solidFill>
                    <a:srgbClr val="C00000"/>
                  </a:solidFill>
                </a:endParaRPr>
              </a:p>
              <a:p>
                <a:r>
                  <a:rPr lang="fa-IR" dirty="0"/>
                  <a:t>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𝑏</m:t>
                        </m:r>
                      </m:e>
                      <m:sup>
                        <m:r>
                          <a:rPr lang="en-US" i="1" dirty="0" err="1">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𝑐</m:t>
                        </m:r>
                      </m:e>
                      <m:sup>
                        <m:r>
                          <a:rPr lang="en-US" i="1" dirty="0">
                            <a:latin typeface="Cambria Math" panose="02040503050406030204" pitchFamily="18" charset="0"/>
                          </a:rPr>
                          <m:t>𝑚</m:t>
                        </m:r>
                      </m:sup>
                    </m:sSup>
                    <m:r>
                      <a:rPr lang="en-US" i="1" dirty="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sSup>
                      <m:sSupPr>
                        <m:ctrlPr>
                          <a:rPr lang="en-US" b="0" i="1" dirty="0" smtClean="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𝑏</m:t>
                        </m:r>
                      </m:e>
                      <m:sup>
                        <m:r>
                          <a:rPr lang="en-US" i="1" dirty="0" err="1">
                            <a:latin typeface="Cambria Math" panose="02040503050406030204" pitchFamily="18" charset="0"/>
                          </a:rPr>
                          <m:t>𝑚</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𝑐</m:t>
                        </m:r>
                      </m:e>
                      <m:sup>
                        <m:r>
                          <a:rPr lang="en-US" i="1" dirty="0">
                            <a:latin typeface="Cambria Math" panose="02040503050406030204" pitchFamily="18" charset="0"/>
                          </a:rPr>
                          <m:t>𝑚</m:t>
                        </m:r>
                      </m:sup>
                    </m:sSup>
                    <m:r>
                      <a:rPr lang="en-US" i="1" dirty="0">
                        <a:latin typeface="Cambria Math" panose="02040503050406030204" pitchFamily="18" charset="0"/>
                      </a:rPr>
                      <m:t>}</m:t>
                    </m:r>
                  </m:oMath>
                </a14:m>
                <a:r>
                  <a:rPr lang="fa-IR" dirty="0"/>
                  <a:t> ، بافرض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r>
                      <a:rPr lang="fa-IR" b="0" i="1" dirty="0" smtClean="0">
                        <a:latin typeface="Cambria Math" panose="02040503050406030204" pitchFamily="18" charset="0"/>
                      </a:rPr>
                      <m:t>0</m:t>
                    </m:r>
                    <m:r>
                      <a:rPr lang="fa-IR" i="1" dirty="0" smtClean="0">
                        <a:latin typeface="Cambria Math" panose="02040503050406030204" pitchFamily="18" charset="0"/>
                      </a:rPr>
                      <m:t>  </m:t>
                    </m:r>
                  </m:oMath>
                </a14:m>
                <a:r>
                  <a:rPr lang="fa-IR" dirty="0"/>
                  <a:t> مستقل ازمتن و ذاتاً گنگ است.</a:t>
                </a:r>
              </a:p>
              <a:p>
                <a:r>
                  <a:rPr lang="fa-IR" dirty="0"/>
                  <a:t> برای رشته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𝑛</m:t>
                        </m:r>
                      </m:sup>
                    </m:sSup>
                    <m:sSup>
                      <m:sSupPr>
                        <m:ctrlPr>
                          <a:rPr lang="en-US" i="1" dirty="0">
                            <a:latin typeface="Cambria Math" panose="02040503050406030204" pitchFamily="18" charset="0"/>
                          </a:rPr>
                        </m:ctrlPr>
                      </m:sSupPr>
                      <m:e>
                        <m:r>
                          <a:rPr lang="en-US" i="1" dirty="0" err="1">
                            <a:latin typeface="Cambria Math" panose="02040503050406030204" pitchFamily="18" charset="0"/>
                          </a:rPr>
                          <m:t>𝑏</m:t>
                        </m:r>
                      </m:e>
                      <m:sup>
                        <m:r>
                          <a:rPr lang="en-US" b="0" i="1" dirty="0" smtClean="0">
                            <a:latin typeface="Cambria Math" panose="02040503050406030204" pitchFamily="18" charset="0"/>
                          </a:rPr>
                          <m:t>𝑛</m:t>
                        </m:r>
                      </m:sup>
                    </m:sSup>
                    <m:sSup>
                      <m:sSupPr>
                        <m:ctrlPr>
                          <a:rPr lang="en-US" i="1" dirty="0">
                            <a:latin typeface="Cambria Math" panose="02040503050406030204" pitchFamily="18" charset="0"/>
                          </a:rPr>
                        </m:ctrlPr>
                      </m:sSupPr>
                      <m:e>
                        <m:r>
                          <a:rPr lang="en-US" i="1" dirty="0">
                            <a:latin typeface="Cambria Math" panose="02040503050406030204" pitchFamily="18" charset="0"/>
                          </a:rPr>
                          <m:t>𝑐</m:t>
                        </m:r>
                      </m:e>
                      <m:sup>
                        <m:r>
                          <a:rPr lang="en-US" b="0" i="1" dirty="0" smtClean="0">
                            <a:latin typeface="Cambria Math" panose="02040503050406030204" pitchFamily="18" charset="0"/>
                          </a:rPr>
                          <m:t>𝑛</m:t>
                        </m:r>
                      </m:sup>
                    </m:sSup>
                  </m:oMath>
                </a14:m>
                <a:r>
                  <a:rPr lang="fa-IR" dirty="0"/>
                  <a:t> به هر ترتیب دو اشتقاق وجود خواهد داشت</a:t>
                </a:r>
              </a:p>
              <a:p>
                <a:r>
                  <a:rPr lang="fa-IR" dirty="0"/>
                  <a:t>در یکی با </a:t>
                </a:r>
                <a14:m>
                  <m:oMath xmlns:m="http://schemas.openxmlformats.org/officeDocument/2006/math">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1</m:t>
                        </m:r>
                      </m:sub>
                    </m:sSub>
                  </m:oMath>
                </a14:m>
                <a:r>
                  <a:rPr lang="fa-IR" dirty="0"/>
                  <a:t> شروع میشود و در دیگری با </a:t>
                </a:r>
                <a14:m>
                  <m:oMath xmlns:m="http://schemas.openxmlformats.org/officeDocument/2006/math">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fa-IR" b="0" i="1" dirty="0" smtClean="0">
                            <a:solidFill>
                              <a:srgbClr val="C00000"/>
                            </a:solidFill>
                            <a:latin typeface="Cambria Math" panose="02040503050406030204" pitchFamily="18" charset="0"/>
                          </a:rPr>
                          <m:t>2</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grpSp>
        <p:nvGrpSpPr>
          <p:cNvPr id="12" name="Group 11"/>
          <p:cNvGrpSpPr/>
          <p:nvPr/>
        </p:nvGrpSpPr>
        <p:grpSpPr>
          <a:xfrm>
            <a:off x="446978" y="3790245"/>
            <a:ext cx="3076277" cy="2207765"/>
            <a:chOff x="446978" y="3790245"/>
            <a:chExt cx="3076277" cy="2207765"/>
          </a:xfrm>
        </p:grpSpPr>
        <mc:AlternateContent xmlns:mc="http://schemas.openxmlformats.org/markup-compatibility/2006" xmlns:a14="http://schemas.microsoft.com/office/drawing/2010/main">
          <mc:Choice Requires="a14">
            <p:sp>
              <p:nvSpPr>
                <p:cNvPr id="8" name="Rectangle 7"/>
                <p:cNvSpPr/>
                <p:nvPr/>
              </p:nvSpPr>
              <p:spPr>
                <a:xfrm>
                  <a:off x="515700" y="3790245"/>
                  <a:ext cx="30075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1</m:t>
                            </m:r>
                          </m:sub>
                        </m:sSub>
                        <m:r>
                          <a:rPr lang="en-US" sz="2000" i="1" dirty="0" smtClean="0">
                            <a:latin typeface="Cambria Math" panose="02040503050406030204" pitchFamily="18" charset="0"/>
                          </a:rPr>
                          <m:t> </m:t>
                        </m:r>
                        <m:r>
                          <a:rPr lang="en-US" sz="2000" i="1" dirty="0">
                            <a:latin typeface="Cambria Math" panose="02040503050406030204" pitchFamily="18" charset="0"/>
                          </a:rPr>
                          <m:t>𝑈</m:t>
                        </m:r>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2</m:t>
                            </m:r>
                          </m:sub>
                        </m:sSub>
                        <m:r>
                          <a:rPr lang="en-US" sz="2000" i="1" dirty="0" smtClean="0">
                            <a:latin typeface="Cambria Math" panose="02040503050406030204" pitchFamily="18" charset="0"/>
                          </a:rPr>
                          <m:t> </m:t>
                        </m:r>
                        <m:r>
                          <a:rPr lang="en-US" sz="2000" i="1" dirty="0">
                            <a:latin typeface="Cambria Math" panose="02040503050406030204" pitchFamily="18" charset="0"/>
                          </a:rPr>
                          <m:t>; </m:t>
                        </m:r>
                        <m:r>
                          <a:rPr lang="en-US" sz="2000" i="1" dirty="0" smtClean="0">
                            <a:solidFill>
                              <a:srgbClr val="C00000"/>
                            </a:solidFill>
                            <a:latin typeface="Cambria Math" panose="02040503050406030204" pitchFamily="18" charset="0"/>
                          </a:rPr>
                          <m:t>𝑆</m:t>
                        </m:r>
                        <m:r>
                          <a:rPr lang="en-US" sz="2000" i="1" dirty="0" smtClean="0">
                            <a:solidFill>
                              <a:srgbClr val="C00000"/>
                            </a:solidFill>
                            <a:latin typeface="Cambria Math" panose="02040503050406030204" pitchFamily="18" charset="0"/>
                          </a:rPr>
                          <m:t> →</m:t>
                        </m:r>
                        <m:sSub>
                          <m:sSubPr>
                            <m:ctrlPr>
                              <a:rPr lang="en-US" sz="200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1</m:t>
                            </m:r>
                          </m:sub>
                        </m:sSub>
                        <m:r>
                          <a:rPr lang="en-US" sz="2000" i="1" dirty="0" smtClean="0">
                            <a:solidFill>
                              <a:srgbClr val="C00000"/>
                            </a:solidFill>
                            <a:latin typeface="Cambria Math" panose="02040503050406030204" pitchFamily="18" charset="0"/>
                          </a:rPr>
                          <m:t>|</m:t>
                        </m:r>
                        <m:sSub>
                          <m:sSubPr>
                            <m:ctrlPr>
                              <a:rPr lang="en-US" sz="200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2</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515700" y="3790245"/>
                  <a:ext cx="3007555" cy="400110"/>
                </a:xfrm>
                <a:prstGeom prst="rect">
                  <a:avLst/>
                </a:prstGeom>
                <a:blipFill>
                  <a:blip r:embed="rId3"/>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48938" y="4353953"/>
                  <a:ext cx="196813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pt-BR" sz="2000" i="1" dirty="0" smtClean="0">
                                <a:latin typeface="Cambria Math" panose="02040503050406030204" pitchFamily="18" charset="0"/>
                              </a:rPr>
                              <m:t>1</m:t>
                            </m:r>
                          </m:sub>
                        </m:sSub>
                        <m:r>
                          <a:rPr lang="en-US" sz="2000" i="1" dirty="0">
                            <a:latin typeface="Cambria Math" panose="02040503050406030204" pitchFamily="18" charset="0"/>
                          </a:rPr>
                          <m:t>→</m:t>
                        </m:r>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pt-BR" sz="2000" i="1" dirty="0" smtClean="0">
                                <a:latin typeface="Cambria Math" panose="02040503050406030204" pitchFamily="18" charset="0"/>
                              </a:rPr>
                              <m:t>1</m:t>
                            </m:r>
                          </m:sub>
                        </m:sSub>
                        <m:r>
                          <a:rPr lang="pt-BR" sz="2000" i="1" dirty="0" smtClean="0">
                            <a:latin typeface="Cambria Math" panose="02040503050406030204" pitchFamily="18" charset="0"/>
                          </a:rPr>
                          <m:t>𝑐</m:t>
                        </m:r>
                        <m:r>
                          <a:rPr lang="pt-BR" sz="2000" i="1" dirty="0" smtClean="0">
                            <a:latin typeface="Cambria Math" panose="02040503050406030204" pitchFamily="18" charset="0"/>
                          </a:rPr>
                          <m:t>| </m:t>
                        </m:r>
                        <m:r>
                          <a:rPr lang="pt-BR" sz="2000" i="1" dirty="0" smtClean="0">
                            <a:latin typeface="Cambria Math" panose="02040503050406030204" pitchFamily="18" charset="0"/>
                          </a:rPr>
                          <m:t>𝐴</m:t>
                        </m:r>
                      </m:oMath>
                    </m:oMathPara>
                  </a14:m>
                  <a:endParaRPr lang="pt-BR" sz="2000" dirty="0"/>
                </a:p>
                <a:p>
                  <a:pPr/>
                  <a14:m>
                    <m:oMathPara xmlns:m="http://schemas.openxmlformats.org/officeDocument/2006/math">
                      <m:oMathParaPr>
                        <m:jc m:val="centerGroup"/>
                      </m:oMathParaPr>
                      <m:oMath xmlns:m="http://schemas.openxmlformats.org/officeDocument/2006/math">
                        <m:r>
                          <a:rPr lang="pt-BR" sz="2000" i="1" dirty="0" smtClean="0">
                            <a:latin typeface="Cambria Math" panose="02040503050406030204" pitchFamily="18" charset="0"/>
                          </a:rPr>
                          <m:t>𝐴</m:t>
                        </m:r>
                        <m:r>
                          <a:rPr lang="en-US" sz="2000" i="1" dirty="0">
                            <a:latin typeface="Cambria Math" panose="02040503050406030204" pitchFamily="18" charset="0"/>
                          </a:rPr>
                          <m:t>→</m:t>
                        </m:r>
                        <m:r>
                          <a:rPr lang="pt-BR" sz="2000" i="1" dirty="0" smtClean="0">
                            <a:latin typeface="Cambria Math" panose="02040503050406030204" pitchFamily="18" charset="0"/>
                          </a:rPr>
                          <m:t>𝑎𝐴𝑏</m:t>
                        </m:r>
                        <m:r>
                          <a:rPr lang="pt-BR" sz="2000" i="1" dirty="0" smtClean="0">
                            <a:latin typeface="Cambria Math" panose="02040503050406030204" pitchFamily="18" charset="0"/>
                          </a:rPr>
                          <m:t>| </m:t>
                        </m:r>
                        <m:r>
                          <a:rPr lang="pt-BR" sz="2000" i="1" dirty="0" smtClean="0">
                            <a:latin typeface="Cambria Math" panose="02040503050406030204" pitchFamily="18" charset="0"/>
                          </a:rPr>
                          <m:t>𝜆</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748938" y="4353953"/>
                  <a:ext cx="1968136" cy="707886"/>
                </a:xfrm>
                <a:prstGeom prst="rect">
                  <a:avLst/>
                </a:prstGeom>
                <a:blipFill>
                  <a:blip r:embed="rId4"/>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8938" y="5290124"/>
                  <a:ext cx="196813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r>
                          <a:rPr lang="en-US" sz="2000" b="0" i="1" dirty="0" smtClean="0">
                            <a:latin typeface="Cambria Math" panose="02040503050406030204" pitchFamily="18" charset="0"/>
                          </a:rPr>
                          <m:t>𝑎</m:t>
                        </m:r>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en-US" sz="2000" b="0" i="1" dirty="0" smtClean="0">
                                <a:latin typeface="Cambria Math" panose="02040503050406030204" pitchFamily="18" charset="0"/>
                              </a:rPr>
                              <m:t>2</m:t>
                            </m:r>
                          </m:sub>
                        </m:sSub>
                        <m:r>
                          <a:rPr lang="pt-BR" sz="2000" i="1" dirty="0" smtClean="0">
                            <a:latin typeface="Cambria Math" panose="02040503050406030204" pitchFamily="18" charset="0"/>
                          </a:rPr>
                          <m:t>| </m:t>
                        </m:r>
                        <m:r>
                          <a:rPr lang="en-US" sz="2000" b="0" i="1" dirty="0" smtClean="0">
                            <a:latin typeface="Cambria Math" panose="02040503050406030204" pitchFamily="18" charset="0"/>
                          </a:rPr>
                          <m:t>𝐵</m:t>
                        </m:r>
                      </m:oMath>
                    </m:oMathPara>
                  </a14:m>
                  <a:endParaRPr lang="pt-BR" sz="2000" dirty="0"/>
                </a:p>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𝐵</m:t>
                        </m:r>
                        <m:r>
                          <a:rPr lang="en-US" sz="2000" i="1" dirty="0">
                            <a:latin typeface="Cambria Math" panose="02040503050406030204" pitchFamily="18" charset="0"/>
                          </a:rPr>
                          <m:t>→</m:t>
                        </m:r>
                        <m:r>
                          <a:rPr lang="en-US" sz="2000" b="0" i="1" dirty="0" smtClean="0">
                            <a:latin typeface="Cambria Math" panose="02040503050406030204" pitchFamily="18" charset="0"/>
                          </a:rPr>
                          <m:t>𝑏𝐵𝑐</m:t>
                        </m:r>
                        <m:r>
                          <a:rPr lang="pt-BR" sz="2000" i="1" dirty="0" smtClean="0">
                            <a:latin typeface="Cambria Math" panose="02040503050406030204" pitchFamily="18" charset="0"/>
                          </a:rPr>
                          <m:t>| </m:t>
                        </m:r>
                        <m:r>
                          <a:rPr lang="pt-BR" sz="2000" i="1" dirty="0" smtClean="0">
                            <a:latin typeface="Cambria Math" panose="02040503050406030204" pitchFamily="18" charset="0"/>
                          </a:rPr>
                          <m:t>𝜆</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748938" y="5290124"/>
                  <a:ext cx="1968136" cy="707886"/>
                </a:xfrm>
                <a:prstGeom prst="rect">
                  <a:avLst/>
                </a:prstGeom>
                <a:blipFill>
                  <a:blip r:embed="rId5"/>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6978" y="4449417"/>
                  <a:ext cx="5051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𝐿</m:t>
                            </m:r>
                          </m:e>
                          <m:sub>
                            <m:r>
                              <a:rPr lang="en-US" sz="2000" i="1" dirty="0">
                                <a:solidFill>
                                  <a:srgbClr val="C00000"/>
                                </a:solidFill>
                                <a:latin typeface="Cambria Math" panose="02040503050406030204" pitchFamily="18" charset="0"/>
                              </a:rPr>
                              <m:t>1</m:t>
                            </m:r>
                          </m:sub>
                        </m:sSub>
                      </m:oMath>
                    </m:oMathPara>
                  </a14:m>
                  <a:endParaRPr lang="en-US" sz="2000" dirty="0">
                    <a:solidFill>
                      <a:srgbClr val="C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46978" y="4449417"/>
                  <a:ext cx="505138"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46978" y="5436830"/>
                  <a:ext cx="5111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𝐿</m:t>
                            </m:r>
                          </m:e>
                          <m:sub>
                            <m:r>
                              <a:rPr lang="en-US" sz="2000" b="0" i="1" dirty="0" smtClean="0">
                                <a:solidFill>
                                  <a:srgbClr val="C00000"/>
                                </a:solidFill>
                                <a:latin typeface="Cambria Math" panose="02040503050406030204" pitchFamily="18" charset="0"/>
                              </a:rPr>
                              <m:t>2</m:t>
                            </m:r>
                          </m:sub>
                        </m:sSub>
                      </m:oMath>
                    </m:oMathPara>
                  </a14:m>
                  <a:endParaRPr lang="en-US" sz="20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46978" y="5436830"/>
                  <a:ext cx="511101" cy="400110"/>
                </a:xfrm>
                <a:prstGeom prst="rect">
                  <a:avLst/>
                </a:prstGeom>
                <a:blipFill>
                  <a:blip r:embed="rId7"/>
                  <a:stretch>
                    <a:fillRect b="-1515"/>
                  </a:stretch>
                </a:blipFill>
              </p:spPr>
              <p:txBody>
                <a:bodyPr/>
                <a:lstStyle/>
                <a:p>
                  <a:r>
                    <a:rPr lang="en-US">
                      <a:noFill/>
                    </a:rPr>
                    <a:t> </a:t>
                  </a:r>
                </a:p>
              </p:txBody>
            </p:sp>
          </mc:Fallback>
        </mc:AlternateContent>
      </p:grpSp>
    </p:spTree>
    <p:extLst>
      <p:ext uri="{BB962C8B-B14F-4D97-AF65-F5344CB8AC3E}">
        <p14:creationId xmlns:p14="http://schemas.microsoft.com/office/powerpoint/2010/main" val="145188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p:txBody>
          <a:bodyPr>
            <a:normAutofit fontScale="92500"/>
          </a:bodyPr>
          <a:lstStyle/>
          <a:p>
            <a:r>
              <a:rPr lang="fa-IR" sz="2400" dirty="0"/>
              <a:t>یکی از کاربردهای مهم نظریه زبانهای صوری در </a:t>
            </a:r>
            <a:r>
              <a:rPr lang="fa-IR" sz="2400" dirty="0">
                <a:solidFill>
                  <a:srgbClr val="7030A0"/>
                </a:solidFill>
              </a:rPr>
              <a:t>تعریف زبانهای برنامه سازی </a:t>
            </a:r>
            <a:r>
              <a:rPr lang="fa-IR" sz="2400" dirty="0"/>
              <a:t>و همچنین </a:t>
            </a:r>
            <a:r>
              <a:rPr lang="fa-IR" sz="2400" dirty="0">
                <a:solidFill>
                  <a:srgbClr val="FF0000"/>
                </a:solidFill>
              </a:rPr>
              <a:t>ساخت مفسرها و کامپایلرها </a:t>
            </a:r>
            <a:r>
              <a:rPr lang="fa-IR" sz="2400" dirty="0"/>
              <a:t>برای آنهاست.</a:t>
            </a:r>
          </a:p>
          <a:p>
            <a:r>
              <a:rPr lang="fa-IR" sz="2400" dirty="0"/>
              <a:t>باید تعریف دقیق و روشنی از زبان برنامه سازی وجود داشته باشد تا نقطه آغازین برای نوشتن برنامه مترجم گردد.</a:t>
            </a:r>
          </a:p>
          <a:p>
            <a:r>
              <a:rPr lang="fa-IR" sz="2400" dirty="0"/>
              <a:t>زبانهای منظم و مستقل از متن هر دو طراحی یک زبان برنامه سازی نقش کلیدی دارند.</a:t>
            </a:r>
          </a:p>
          <a:p>
            <a:r>
              <a:rPr lang="fa-IR" sz="2400" dirty="0"/>
              <a:t>قبلاً هم با برخی کاربردهای زبانهای منظم در شناخت برخی الگوهای ساده در زبانهای برنامه سازی آشنا شدیم.</a:t>
            </a:r>
          </a:p>
          <a:p>
            <a:r>
              <a:rPr lang="fa-IR" sz="2400" dirty="0"/>
              <a:t>زبانهای برنامه سازی، اغلب بوسیله گرامر توصیف میشوند</a:t>
            </a:r>
          </a:p>
          <a:p>
            <a:r>
              <a:rPr lang="fa-IR" sz="2400" dirty="0"/>
              <a:t>استفاده از یک قرارداد برای تعریف گرامرها به منظور نوشتن زبانهای برنامه نویسی مرسوم است.</a:t>
            </a:r>
          </a:p>
          <a:p>
            <a:r>
              <a:rPr lang="fa-IR" sz="2400" dirty="0"/>
              <a:t>این قرارداد </a:t>
            </a:r>
            <a:r>
              <a:rPr lang="fa-IR" sz="2400" dirty="0">
                <a:solidFill>
                  <a:srgbClr val="7030A0"/>
                </a:solidFill>
              </a:rPr>
              <a:t>فرم باکوس نائور (</a:t>
            </a:r>
            <a:r>
              <a:rPr lang="en-US" sz="2400" dirty="0">
                <a:solidFill>
                  <a:srgbClr val="7030A0"/>
                </a:solidFill>
              </a:rPr>
              <a:t>Backus-Naur Form</a:t>
            </a:r>
            <a:r>
              <a:rPr lang="fa-IR" sz="2400" dirty="0">
                <a:solidFill>
                  <a:srgbClr val="7030A0"/>
                </a:solidFill>
              </a:rPr>
              <a:t>) یا </a:t>
            </a:r>
            <a:r>
              <a:rPr lang="en-US" sz="2400" dirty="0">
                <a:solidFill>
                  <a:srgbClr val="7030A0"/>
                </a:solidFill>
              </a:rPr>
              <a:t>BNF</a:t>
            </a:r>
            <a:r>
              <a:rPr lang="fa-IR" sz="2400" dirty="0"/>
              <a:t> گفته میشود.</a:t>
            </a:r>
          </a:p>
          <a:p>
            <a:r>
              <a:rPr lang="fa-IR" sz="2400" dirty="0"/>
              <a:t>این فرم بطور خلاصه همان مجموعه نشانه هایی است که قبلاً استفاده میکردیم ولی با کمی تفاوت ظاهری.</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428082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5-1: گرامرهای مستقل از متن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dirty="0"/>
                  <a:t>قوانین در گرامرهای منظم، به دو فرم خطی راست و خطی چپ مشاهده میشوند </a:t>
                </a:r>
              </a:p>
              <a:p>
                <a:pPr lvl="1"/>
                <a:r>
                  <a:rPr lang="fa-IR" dirty="0"/>
                  <a:t>که در طرف چپ فقط یک متغیر وجود دارد؛</a:t>
                </a:r>
              </a:p>
              <a:p>
                <a:pPr lvl="1"/>
                <a:r>
                  <a:rPr lang="fa-IR" dirty="0"/>
                  <a:t>در طرف راست از فرم خاصی تبعیت میشود.</a:t>
                </a:r>
              </a:p>
              <a:p>
                <a:r>
                  <a:rPr lang="fa-IR" dirty="0"/>
                  <a:t>برای ساخت برنامه های قدرتمند تر باید تا حدودی از قید این محدودیت ها رها شویم.</a:t>
                </a:r>
              </a:p>
              <a:p>
                <a:r>
                  <a:rPr lang="fa-IR" dirty="0">
                    <a:solidFill>
                      <a:srgbClr val="7030A0"/>
                    </a:solidFill>
                  </a:rPr>
                  <a:t>گرامر های مستقل از متن در طرف چپ همان محدودیت گرامرهای منظم را دارند ولی در طرف راست آزادتر هستند</a:t>
                </a:r>
                <a:r>
                  <a:rPr lang="fa-IR" dirty="0"/>
                  <a:t>.</a:t>
                </a:r>
              </a:p>
              <a:p>
                <a:r>
                  <a:rPr lang="fa-IR" sz="2400" b="1" dirty="0">
                    <a:solidFill>
                      <a:srgbClr val="C00000"/>
                    </a:solidFill>
                  </a:rPr>
                  <a:t>تعریف 1-5: </a:t>
                </a:r>
              </a:p>
              <a:p>
                <a:r>
                  <a:rPr lang="fa-IR" sz="2400" dirty="0"/>
                  <a:t>گرامر مفروض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در صورتی مستقل از متن خوانده میشود که تمام قوانین </a:t>
                </a:r>
                <a14:m>
                  <m:oMath xmlns:m="http://schemas.openxmlformats.org/officeDocument/2006/math">
                    <m:r>
                      <a:rPr lang="en-US" sz="2400" i="1" dirty="0" smtClean="0">
                        <a:solidFill>
                          <a:srgbClr val="C00000"/>
                        </a:solidFill>
                        <a:latin typeface="Cambria Math" panose="02040503050406030204" pitchFamily="18" charset="0"/>
                      </a:rPr>
                      <m:t>𝑃</m:t>
                    </m:r>
                  </m:oMath>
                </a14:m>
                <a:r>
                  <a:rPr lang="fa-IR" sz="2400" dirty="0"/>
                  <a:t> به فرم</a:t>
                </a:r>
                <a:endParaRPr lang="en-US" sz="2400" dirty="0"/>
              </a:p>
              <a:p>
                <a:r>
                  <a:rPr lang="fa-IR" sz="2400" dirty="0"/>
                  <a:t> </a:t>
                </a:r>
                <a14:m>
                  <m:oMath xmlns:m="http://schemas.openxmlformats.org/officeDocument/2006/math">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𝑥</m:t>
                    </m:r>
                  </m:oMath>
                </a14:m>
                <a:r>
                  <a:rPr lang="en-US" sz="2400" dirty="0"/>
                  <a:t> </a:t>
                </a:r>
                <a:r>
                  <a:rPr lang="fa-IR" sz="2400" dirty="0"/>
                  <a:t> باشند که در آن، </a:t>
                </a:r>
                <a14:m>
                  <m:oMath xmlns:m="http://schemas.openxmlformats.org/officeDocument/2006/math">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𝑉</m:t>
                    </m:r>
                  </m:oMath>
                </a14:m>
                <a:r>
                  <a:rPr lang="en-US" sz="2400" dirty="0"/>
                  <a:t> </a:t>
                </a:r>
                <a:r>
                  <a:rPr lang="fa-IR" sz="2400" dirty="0"/>
                  <a:t> و </a:t>
                </a:r>
                <a14:m>
                  <m:oMath xmlns:m="http://schemas.openxmlformats.org/officeDocument/2006/math">
                    <m:r>
                      <a:rPr lang="en-US" sz="2400" i="1" dirty="0">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ea typeface="Cambria Math" panose="02040503050406030204" pitchFamily="18" charset="0"/>
                      </a:rPr>
                      <m:t>∈</m:t>
                    </m:r>
                    <m:sSup>
                      <m:sSupPr>
                        <m:ctrlPr>
                          <a:rPr lang="en-US" sz="2400" i="1" dirty="0">
                            <a:solidFill>
                              <a:srgbClr val="C00000"/>
                            </a:solidFill>
                            <a:latin typeface="Cambria Math" panose="02040503050406030204" pitchFamily="18" charset="0"/>
                            <a:ea typeface="Cambria Math" panose="02040503050406030204" pitchFamily="18" charset="0"/>
                          </a:rPr>
                        </m:ctrlPr>
                      </m:sSupPr>
                      <m:e>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𝑉</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𝑇</m:t>
                        </m:r>
                        <m:r>
                          <a:rPr lang="en-US" sz="2400" b="0" i="1" dirty="0" smtClean="0">
                            <a:solidFill>
                              <a:srgbClr val="C00000"/>
                            </a:solidFill>
                            <a:latin typeface="Cambria Math" panose="02040503050406030204" pitchFamily="18" charset="0"/>
                            <a:ea typeface="Cambria Math" panose="02040503050406030204" pitchFamily="18" charset="0"/>
                          </a:rPr>
                          <m:t>)</m:t>
                        </m:r>
                      </m:e>
                      <m:sup>
                        <m:r>
                          <a:rPr lang="en-US" sz="2400" i="1" dirty="0">
                            <a:solidFill>
                              <a:srgbClr val="C00000"/>
                            </a:solidFill>
                            <a:latin typeface="Cambria Math" panose="02040503050406030204" pitchFamily="18" charset="0"/>
                            <a:ea typeface="Cambria Math" panose="02040503050406030204" pitchFamily="18" charset="0"/>
                          </a:rPr>
                          <m:t>∗</m:t>
                        </m:r>
                      </m:sup>
                    </m:sSup>
                  </m:oMath>
                </a14:m>
                <a:endParaRPr lang="fa-IR" sz="2400" dirty="0"/>
              </a:p>
              <a:p>
                <a:r>
                  <a:rPr lang="fa-IR" sz="2400" dirty="0"/>
                  <a:t>زبان </a:t>
                </a:r>
                <a14:m>
                  <m:oMath xmlns:m="http://schemas.openxmlformats.org/officeDocument/2006/math">
                    <m:r>
                      <a:rPr lang="en-US" sz="2400" i="1" dirty="0" smtClean="0">
                        <a:solidFill>
                          <a:srgbClr val="C00000"/>
                        </a:solidFill>
                        <a:latin typeface="Cambria Math" panose="02040503050406030204" pitchFamily="18" charset="0"/>
                      </a:rPr>
                      <m:t>𝐿</m:t>
                    </m:r>
                  </m:oMath>
                </a14:m>
                <a:r>
                  <a:rPr lang="fa-IR" sz="2400" dirty="0"/>
                  <a:t> </a:t>
                </a:r>
                <a:r>
                  <a:rPr lang="fa-IR" sz="2400" b="1" dirty="0">
                    <a:solidFill>
                      <a:srgbClr val="FF0000"/>
                    </a:solidFill>
                  </a:rPr>
                  <a:t>مستقل از متن</a:t>
                </a:r>
                <a:r>
                  <a:rPr lang="fa-IR" sz="2400" dirty="0"/>
                  <a:t> نامیده میشود اگر و تنها اگر گرامر مستقل از متن </a:t>
                </a:r>
                <a14:m>
                  <m:oMath xmlns:m="http://schemas.openxmlformats.org/officeDocument/2006/math">
                    <m:r>
                      <a:rPr lang="en-US" sz="2400" i="1" dirty="0" smtClean="0">
                        <a:solidFill>
                          <a:srgbClr val="C00000"/>
                        </a:solidFill>
                        <a:latin typeface="Cambria Math" panose="02040503050406030204" pitchFamily="18" charset="0"/>
                      </a:rPr>
                      <m:t>𝐺</m:t>
                    </m:r>
                  </m:oMath>
                </a14:m>
                <a:r>
                  <a:rPr lang="fa-IR" sz="2400" dirty="0"/>
                  <a:t> وجود داشته باشد بطوری که </a:t>
                </a:r>
                <a14:m>
                  <m:oMath xmlns:m="http://schemas.openxmlformats.org/officeDocument/2006/math">
                    <m:r>
                      <a:rPr lang="en-US" sz="2400" i="1" dirty="0" smtClean="0">
                        <a:solidFill>
                          <a:srgbClr val="C00000"/>
                        </a:solidFill>
                        <a:latin typeface="Cambria Math" panose="02040503050406030204" pitchFamily="18" charset="0"/>
                      </a:rPr>
                      <m:t>𝐿</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𝐿</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𝐺</m:t>
                    </m:r>
                    <m:r>
                      <a:rPr lang="en-US" sz="2400" i="1" dirty="0" smtClean="0">
                        <a:solidFill>
                          <a:srgbClr val="C00000"/>
                        </a:solidFill>
                        <a:latin typeface="Cambria Math" panose="02040503050406030204" pitchFamily="18" charset="0"/>
                      </a:rPr>
                      <m:t>)</m:t>
                    </m:r>
                  </m:oMath>
                </a14:m>
                <a:endParaRPr lang="en-US" sz="2400" dirty="0">
                  <a:solidFill>
                    <a:srgbClr val="C0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73279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فرم باکوس نائور</a:t>
            </a:r>
            <a:endParaRPr lang="en-US" dirty="0"/>
          </a:p>
        </p:txBody>
      </p:sp>
      <p:sp>
        <p:nvSpPr>
          <p:cNvPr id="3" name="Content Placeholder 2"/>
          <p:cNvSpPr>
            <a:spLocks noGrp="1"/>
          </p:cNvSpPr>
          <p:nvPr>
            <p:ph idx="1"/>
          </p:nvPr>
        </p:nvSpPr>
        <p:spPr/>
        <p:txBody>
          <a:bodyPr/>
          <a:lstStyle/>
          <a:p>
            <a:r>
              <a:rPr lang="fa-IR" dirty="0"/>
              <a:t>در علوم رایانه فرم باکوس نائور یا فرم بکوس-نائور یکی از روش‌های بیان قواعد است که برای گرامر مستقل از متن ارائه شده‌است.</a:t>
            </a:r>
          </a:p>
          <a:p>
            <a:r>
              <a:rPr lang="fa-IR" dirty="0"/>
              <a:t>اغلب به عنوان دستور زبان رسمی در علوم رایانه مورد استفاده قرار می‌گیرد؛</a:t>
            </a:r>
          </a:p>
          <a:p>
            <a:r>
              <a:rPr lang="fa-IR" dirty="0"/>
              <a:t>از این میان می‌توان به زبان‌های برنامه‌نویسی، قالب اسناد، دستورزبان دستورات و پروتکل‌های ارتباطی نام برد.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
        <p:nvSpPr>
          <p:cNvPr id="7" name="Rectangle 6"/>
          <p:cNvSpPr/>
          <p:nvPr/>
        </p:nvSpPr>
        <p:spPr>
          <a:xfrm>
            <a:off x="1304365" y="3490655"/>
            <a:ext cx="9817100" cy="2554545"/>
          </a:xfrm>
          <a:prstGeom prst="rect">
            <a:avLst/>
          </a:prstGeom>
          <a:solidFill>
            <a:srgbClr val="FEFE98"/>
          </a:solidFill>
        </p:spPr>
        <p:txBody>
          <a:bodyPr wrap="square">
            <a:spAutoFit/>
          </a:bodyPr>
          <a:lstStyle/>
          <a:p>
            <a:pPr algn="r" rtl="1"/>
            <a:r>
              <a:rPr lang="fa-IR" sz="2000" dirty="0">
                <a:cs typeface="B Mitra" panose="00000400000000000000" pitchFamily="2" charset="-78"/>
              </a:rPr>
              <a:t>در ماه مه </a:t>
            </a:r>
            <a:r>
              <a:rPr lang="fa-IR" sz="2000" dirty="0">
                <a:solidFill>
                  <a:srgbClr val="C00000"/>
                </a:solidFill>
                <a:cs typeface="B Mitra" panose="00000400000000000000" pitchFamily="2" charset="-78"/>
              </a:rPr>
              <a:t>سال ۱۹۵۸</a:t>
            </a:r>
            <a:r>
              <a:rPr lang="fa-IR" sz="2000" dirty="0">
                <a:cs typeface="B Mitra" panose="00000400000000000000" pitchFamily="2" charset="-78"/>
              </a:rPr>
              <a:t> یک کمیته بین‌الملی متشکل از دانشمندانی از بخش‌های تجاری و دانشگاهی در زوریخ تشکیل شد. هدف آنها، </a:t>
            </a:r>
            <a:r>
              <a:rPr lang="fa-IR" sz="2000" dirty="0">
                <a:solidFill>
                  <a:srgbClr val="C00000"/>
                </a:solidFill>
                <a:cs typeface="B Mitra" panose="00000400000000000000" pitchFamily="2" charset="-78"/>
              </a:rPr>
              <a:t>توسعه زبان فرتن </a:t>
            </a:r>
            <a:r>
              <a:rPr lang="fa-IR" sz="2000" dirty="0">
                <a:cs typeface="B Mitra" panose="00000400000000000000" pitchFamily="2" charset="-78"/>
              </a:rPr>
              <a:t>و دستیابی به یک زبان واحد و استاندارد برای برنامه سازی بود. این زبان بعدها به نام </a:t>
            </a:r>
            <a:r>
              <a:rPr lang="fa-IR" sz="2000" dirty="0">
                <a:solidFill>
                  <a:srgbClr val="C00000"/>
                </a:solidFill>
                <a:cs typeface="B Mitra" panose="00000400000000000000" pitchFamily="2" charset="-78"/>
              </a:rPr>
              <a:t>الگول</a:t>
            </a:r>
            <a:r>
              <a:rPr lang="fa-IR" sz="2000" dirty="0">
                <a:cs typeface="B Mitra" panose="00000400000000000000" pitchFamily="2" charset="-78"/>
              </a:rPr>
              <a:t> معروف شد. جان باکوس (سرپرست طراحی زبان فورترن) ایده‌های به کار رفته در الگول را پسندید ولی از نحوه بیان آن خوشش نیامد. او می‌گوید:</a:t>
            </a:r>
          </a:p>
          <a:p>
            <a:pPr algn="r" rtl="1"/>
            <a:r>
              <a:rPr lang="fa-IR" sz="2000" dirty="0">
                <a:cs typeface="B Mitra" panose="00000400000000000000" pitchFamily="2" charset="-78"/>
              </a:rPr>
              <a:t>    «آنها همه چیز را به زبان انگلیسی توضیح داده بودند و به‌نظرم رسید که باید کاری کرد تا بتوان به صورت دقیق‌تری به بیان اینگونه مفاهیم پرداخت.»</a:t>
            </a:r>
          </a:p>
          <a:p>
            <a:pPr algn="r" rtl="1"/>
            <a:r>
              <a:rPr lang="fa-IR" sz="2000" dirty="0">
                <a:cs typeface="B Mitra" panose="00000400000000000000" pitchFamily="2" charset="-78"/>
              </a:rPr>
              <a:t>برای حل این مشکل، باکوس گرامر مستقل از متن را که به تازگی توسط نوام چامسکی زبانشناس معروف اختراع شده بود، به‌کار گرفت. پیتر نائور ریاضیدان دانمارکی، مقاله باکوس را خواند و علائم بکار رفته توسط باکوس را اصلاح کرد و از آن‌ها برای تشریح زبان الگول استفاده نمود. به همین دلیل این فرم به نام هر دو آن‌ها یعنی </a:t>
            </a:r>
            <a:r>
              <a:rPr lang="fa-IR" sz="2000" dirty="0">
                <a:solidFill>
                  <a:srgbClr val="C00000"/>
                </a:solidFill>
                <a:cs typeface="B Mitra" panose="00000400000000000000" pitchFamily="2" charset="-78"/>
              </a:rPr>
              <a:t>جان باکوس و پیتر نائور </a:t>
            </a:r>
            <a:r>
              <a:rPr lang="fa-IR" sz="2000" dirty="0">
                <a:cs typeface="B Mitra" panose="00000400000000000000" pitchFamily="2" charset="-78"/>
              </a:rPr>
              <a:t>نام‌گذاری شد. </a:t>
            </a:r>
            <a:endParaRPr lang="en-US" sz="2000" dirty="0">
              <a:cs typeface="B Mitra" panose="00000400000000000000" pitchFamily="2" charset="-78"/>
            </a:endParaRPr>
          </a:p>
        </p:txBody>
      </p:sp>
    </p:spTree>
    <p:extLst>
      <p:ext uri="{BB962C8B-B14F-4D97-AF65-F5344CB8AC3E}">
        <p14:creationId xmlns:p14="http://schemas.microsoft.com/office/powerpoint/2010/main" val="1794405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فرم باکوس نائور-ادامه</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
        <p:nvSpPr>
          <p:cNvPr id="6" name="Rectangle 5"/>
          <p:cNvSpPr/>
          <p:nvPr/>
        </p:nvSpPr>
        <p:spPr>
          <a:xfrm>
            <a:off x="817466" y="1371628"/>
            <a:ext cx="3517310"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&lt;symbol&gt; ::= __expression__</a:t>
            </a:r>
          </a:p>
        </p:txBody>
      </p:sp>
      <p:sp>
        <p:nvSpPr>
          <p:cNvPr id="9" name="Rectangle 8"/>
          <p:cNvSpPr/>
          <p:nvPr/>
        </p:nvSpPr>
        <p:spPr>
          <a:xfrm>
            <a:off x="817466" y="1750670"/>
            <a:ext cx="6849952"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&lt;Non-Zero Digit&gt; ::= 1 | 2 | 3 | 4 | 5 | 6 | 7 | 8 | 9</a:t>
            </a:r>
          </a:p>
        </p:txBody>
      </p:sp>
      <p:sp>
        <p:nvSpPr>
          <p:cNvPr id="11" name="Rectangle 10"/>
          <p:cNvSpPr/>
          <p:nvPr/>
        </p:nvSpPr>
        <p:spPr>
          <a:xfrm>
            <a:off x="817466" y="2153506"/>
            <a:ext cx="10188000" cy="338554"/>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&lt;Digit&gt;              ::= 0 | &lt;Non-Zero Digit&gt;</a:t>
            </a:r>
          </a:p>
        </p:txBody>
      </p:sp>
      <p:sp>
        <p:nvSpPr>
          <p:cNvPr id="13" name="Rectangle 12"/>
          <p:cNvSpPr/>
          <p:nvPr/>
        </p:nvSpPr>
        <p:spPr>
          <a:xfrm>
            <a:off x="817466" y="2574574"/>
            <a:ext cx="6232796"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 ::= &lt;Digit&gt; | &lt;Digit&gt; &lt;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a:t>
            </a:r>
          </a:p>
        </p:txBody>
      </p:sp>
      <p:sp>
        <p:nvSpPr>
          <p:cNvPr id="15" name="Rectangle 14"/>
          <p:cNvSpPr/>
          <p:nvPr/>
        </p:nvSpPr>
        <p:spPr>
          <a:xfrm>
            <a:off x="817466" y="2991260"/>
            <a:ext cx="10188000" cy="338554"/>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&lt;Positive Number&gt; ::= &lt;Non-Zero Digit&gt; | &lt;Non-Zero Digit&gt; &lt;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a:t>
            </a:r>
          </a:p>
        </p:txBody>
      </p:sp>
      <p:sp>
        <p:nvSpPr>
          <p:cNvPr id="17" name="Rectangle 16"/>
          <p:cNvSpPr/>
          <p:nvPr/>
        </p:nvSpPr>
        <p:spPr>
          <a:xfrm>
            <a:off x="817466" y="3608978"/>
            <a:ext cx="10188000" cy="1815882"/>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&lt;Program&gt; :: = 'PROGRAM' &lt;Identifier&gt; 'BEGIN' &lt;Full Sequence&gt; 'END'.</a:t>
            </a:r>
          </a:p>
          <a:p>
            <a:r>
              <a:rPr lang="en-US" sz="1600" b="1" dirty="0">
                <a:latin typeface="Courier New" panose="02070309020205020404" pitchFamily="49" charset="0"/>
                <a:cs typeface="Courier New" panose="02070309020205020404" pitchFamily="49" charset="0"/>
              </a:rPr>
              <a:t> &lt;Identifier&gt; :: = &lt;letter&gt; &lt;</a:t>
            </a:r>
            <a:r>
              <a:rPr lang="en-US" sz="1600" b="1" dirty="0" err="1">
                <a:latin typeface="Courier New" panose="02070309020205020404" pitchFamily="49" charset="0"/>
                <a:cs typeface="Courier New" panose="02070309020205020404" pitchFamily="49" charset="0"/>
              </a:rPr>
              <a:t>Restbezeichner</a:t>
            </a:r>
            <a:r>
              <a:rPr lang="en-US" sz="1600" b="1" dirty="0">
                <a:latin typeface="Courier New" panose="02070309020205020404" pitchFamily="49" charset="0"/>
                <a:cs typeface="Courier New" panose="02070309020205020404" pitchFamily="49" charset="0"/>
              </a:rPr>
              <a:t>&gt;</a:t>
            </a:r>
          </a:p>
          <a:p>
            <a:r>
              <a:rPr lang="en-US" sz="1600" b="1" dirty="0">
                <a:latin typeface="Courier New" panose="02070309020205020404" pitchFamily="49" charset="0"/>
                <a:cs typeface="Courier New" panose="02070309020205020404" pitchFamily="49" charset="0"/>
              </a:rPr>
              <a:t> &lt;Empty&gt; :: = | &lt;Letter or Digit&gt; &lt;Empty&gt;</a:t>
            </a:r>
          </a:p>
          <a:p>
            <a:r>
              <a:rPr lang="en-US" sz="1600" b="1" dirty="0">
                <a:latin typeface="Courier New" panose="02070309020205020404" pitchFamily="49" charset="0"/>
                <a:cs typeface="Courier New" panose="02070309020205020404" pitchFamily="49" charset="0"/>
              </a:rPr>
              <a:t> &lt;Letter or Digit&gt; :: = &lt;letter&gt; | &lt;digit&gt;</a:t>
            </a:r>
          </a:p>
          <a:p>
            <a:r>
              <a:rPr lang="en-US" sz="1600" b="1" dirty="0">
                <a:latin typeface="Courier New" panose="02070309020205020404" pitchFamily="49" charset="0"/>
                <a:cs typeface="Courier New" panose="02070309020205020404" pitchFamily="49" charset="0"/>
              </a:rPr>
              <a:t> &lt;letter&gt; :: = A | B | C | D | ... | Z | a | b | ... | z *)</a:t>
            </a:r>
          </a:p>
          <a:p>
            <a:r>
              <a:rPr lang="en-US" sz="1600" b="1" dirty="0">
                <a:latin typeface="Courier New" panose="02070309020205020404" pitchFamily="49" charset="0"/>
                <a:cs typeface="Courier New" panose="02070309020205020404" pitchFamily="49" charset="0"/>
              </a:rPr>
              <a:t> &lt;digit&gt; :: = 0 | 1 | 2 | 3 | 4 | 5 | 6 | 7 | 8 | 9</a:t>
            </a:r>
          </a:p>
          <a:p>
            <a:r>
              <a:rPr lang="en-US" sz="1600" b="1" dirty="0">
                <a:latin typeface="Courier New" panose="02070309020205020404" pitchFamily="49" charset="0"/>
                <a:cs typeface="Courier New" panose="02070309020205020404" pitchFamily="49" charset="0"/>
              </a:rPr>
              <a:t> &lt;Full Sequence&gt; :: = ...</a:t>
            </a:r>
          </a:p>
        </p:txBody>
      </p:sp>
    </p:spTree>
    <p:extLst>
      <p:ext uri="{BB962C8B-B14F-4D97-AF65-F5344CB8AC3E}">
        <p14:creationId xmlns:p14="http://schemas.microsoft.com/office/powerpoint/2010/main" val="22535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p:txBody>
          <a:bodyPr/>
          <a:lstStyle/>
          <a:p>
            <a:r>
              <a:rPr lang="fa-IR" dirty="0"/>
              <a:t>گرامر مثال5-12 با </a:t>
            </a:r>
            <a:r>
              <a:rPr lang="en-US" dirty="0"/>
              <a:t>BNF</a:t>
            </a:r>
            <a:r>
              <a:rPr lang="fa-IR" dirty="0"/>
              <a:t> بصورت زیر نمایش داده میشود:</a:t>
            </a:r>
          </a:p>
          <a:p>
            <a:endParaRPr lang="en-US" dirty="0"/>
          </a:p>
          <a:p>
            <a:endParaRPr lang="en-US" dirty="0"/>
          </a:p>
          <a:p>
            <a:endParaRPr lang="en-US" dirty="0"/>
          </a:p>
          <a:p>
            <a:r>
              <a:rPr lang="fa-IR" dirty="0"/>
              <a:t>عبارت شرطی </a:t>
            </a:r>
            <a:r>
              <a:rPr lang="en-US" dirty="0"/>
              <a:t>if</a:t>
            </a:r>
            <a:r>
              <a:rPr lang="fa-IR" dirty="0"/>
              <a:t> در برنامه نویسی بصورت زیر تعریف میشود</a:t>
            </a:r>
            <a:endParaRPr lang="en-US" dirty="0"/>
          </a:p>
          <a:p>
            <a:endParaRPr lang="en-US" dirty="0"/>
          </a:p>
          <a:p>
            <a:endParaRPr lang="en-US" dirty="0"/>
          </a:p>
          <a:p>
            <a:r>
              <a:rPr lang="fa-IR" dirty="0"/>
              <a:t>عبارت حلقه تکرار </a:t>
            </a:r>
            <a:r>
              <a:rPr lang="en-US" dirty="0"/>
              <a:t>while</a:t>
            </a:r>
            <a:r>
              <a:rPr lang="fa-IR" dirty="0"/>
              <a:t> در برنامه نویسی بصورت زیر تعریف میشود</a:t>
            </a: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grpSp>
        <p:nvGrpSpPr>
          <p:cNvPr id="10" name="Group 9"/>
          <p:cNvGrpSpPr/>
          <p:nvPr/>
        </p:nvGrpSpPr>
        <p:grpSpPr>
          <a:xfrm>
            <a:off x="450551" y="1741270"/>
            <a:ext cx="12000407" cy="1200329"/>
            <a:chOff x="450551" y="1741270"/>
            <a:chExt cx="12000407" cy="1200329"/>
          </a:xfrm>
        </p:grpSpPr>
        <p:sp>
          <p:nvSpPr>
            <p:cNvPr id="5" name="Rectangle 4"/>
            <p:cNvSpPr/>
            <p:nvPr/>
          </p:nvSpPr>
          <p:spPr>
            <a:xfrm>
              <a:off x="450551" y="1864381"/>
              <a:ext cx="8661400" cy="1077218"/>
            </a:xfrm>
            <a:prstGeom prst="rect">
              <a:avLst/>
            </a:prstGeom>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&lt;expression&gt; ::= &lt; term&gt; | &lt; expression &gt;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term &gt;| &lt; expression &gt;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term &gt;</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&lt; term&gt; ::= &lt; factor&gt; | &lt; term&gt;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factor&gt;| &lt; term&gt;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factor&gt;</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961680" y="1741270"/>
                  <a:ext cx="3489278" cy="1200329"/>
                </a:xfrm>
                <a:prstGeom prst="rect">
                  <a:avLst/>
                </a:prstGeom>
              </p:spPr>
              <p:txBody>
                <a:bodyPr wrap="square">
                  <a:spAutoFit/>
                </a:bodyPr>
                <a:lstStyle/>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oMath>
                  </a14:m>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𝐸</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oMath>
                  </a14:m>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𝐼</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𝐼</m:t>
                      </m:r>
                      <m:r>
                        <a:rPr lang="en-US" i="1" dirty="0" smtClean="0">
                          <a:solidFill>
                            <a:srgbClr val="C00000"/>
                          </a:solidFill>
                          <a:latin typeface="Cambria Math" panose="02040503050406030204" pitchFamily="18" charset="0"/>
                        </a:rPr>
                        <m:t> →</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𝑐</m:t>
                      </m:r>
                    </m:oMath>
                  </a14:m>
                  <a:endParaRPr lang="en-US"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61680" y="1741270"/>
                  <a:ext cx="3489278" cy="1200329"/>
                </a:xfrm>
                <a:prstGeom prst="rect">
                  <a:avLst/>
                </a:prstGeom>
                <a:blipFill>
                  <a:blip r:embed="rId2"/>
                  <a:stretch>
                    <a:fillRect b="-3553"/>
                  </a:stretch>
                </a:blipFill>
              </p:spPr>
              <p:txBody>
                <a:bodyPr/>
                <a:lstStyle/>
                <a:p>
                  <a:r>
                    <a:rPr lang="en-US">
                      <a:noFill/>
                    </a:rPr>
                    <a:t> </a:t>
                  </a:r>
                </a:p>
              </p:txBody>
            </p:sp>
          </mc:Fallback>
        </mc:AlternateContent>
      </p:grpSp>
      <p:sp>
        <p:nvSpPr>
          <p:cNvPr id="7" name="Rectangle 6"/>
          <p:cNvSpPr/>
          <p:nvPr/>
        </p:nvSpPr>
        <p:spPr>
          <a:xfrm>
            <a:off x="825500" y="3939401"/>
            <a:ext cx="9004300"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&lt; if-statement&gt; ::=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if</a:t>
            </a:r>
            <a:r>
              <a:rPr lang="en-US" dirty="0">
                <a:latin typeface="Tahoma" panose="020B0604030504040204" pitchFamily="34" charset="0"/>
                <a:ea typeface="Tahoma" panose="020B0604030504040204" pitchFamily="34" charset="0"/>
                <a:cs typeface="Tahoma" panose="020B0604030504040204" pitchFamily="34" charset="0"/>
              </a:rPr>
              <a:t> &lt; expression&gt;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then</a:t>
            </a:r>
            <a:r>
              <a:rPr lang="en-US" dirty="0">
                <a:latin typeface="Tahoma" panose="020B0604030504040204" pitchFamily="34" charset="0"/>
                <a:ea typeface="Tahoma" panose="020B0604030504040204" pitchFamily="34" charset="0"/>
                <a:cs typeface="Tahoma" panose="020B0604030504040204" pitchFamily="34" charset="0"/>
              </a:rPr>
              <a:t> &lt;then –</a:t>
            </a:r>
            <a:r>
              <a:rPr lang="en-US" dirty="0" err="1">
                <a:latin typeface="Tahoma" panose="020B0604030504040204" pitchFamily="34" charset="0"/>
                <a:ea typeface="Tahoma" panose="020B0604030504040204" pitchFamily="34" charset="0"/>
                <a:cs typeface="Tahoma" panose="020B0604030504040204" pitchFamily="34" charset="0"/>
              </a:rPr>
              <a:t>clouse</a:t>
            </a:r>
            <a:r>
              <a:rPr lang="en-US" dirty="0">
                <a:latin typeface="Tahoma" panose="020B0604030504040204" pitchFamily="34" charset="0"/>
                <a:ea typeface="Tahoma" panose="020B0604030504040204" pitchFamily="34" charset="0"/>
                <a:cs typeface="Tahoma" panose="020B0604030504040204" pitchFamily="34" charset="0"/>
              </a:rPr>
              <a:t>&gt;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else</a:t>
            </a:r>
            <a:r>
              <a:rPr lang="en-US" dirty="0">
                <a:latin typeface="Tahoma" panose="020B0604030504040204" pitchFamily="34" charset="0"/>
                <a:ea typeface="Tahoma" panose="020B0604030504040204" pitchFamily="34" charset="0"/>
                <a:cs typeface="Tahoma" panose="020B0604030504040204" pitchFamily="34" charset="0"/>
              </a:rPr>
              <a:t> &lt; else –</a:t>
            </a:r>
            <a:r>
              <a:rPr lang="en-US" dirty="0" err="1">
                <a:latin typeface="Tahoma" panose="020B0604030504040204" pitchFamily="34" charset="0"/>
                <a:ea typeface="Tahoma" panose="020B0604030504040204" pitchFamily="34" charset="0"/>
                <a:cs typeface="Tahoma" panose="020B0604030504040204" pitchFamily="34" charset="0"/>
              </a:rPr>
              <a:t>clouse</a:t>
            </a:r>
            <a:r>
              <a:rPr lang="en-US" dirty="0">
                <a:latin typeface="Tahoma" panose="020B0604030504040204" pitchFamily="34" charset="0"/>
                <a:ea typeface="Tahoma" panose="020B0604030504040204" pitchFamily="34" charset="0"/>
                <a:cs typeface="Tahoma" panose="020B0604030504040204" pitchFamily="34" charset="0"/>
              </a:rPr>
              <a:t>&gt;</a:t>
            </a:r>
          </a:p>
        </p:txBody>
      </p:sp>
      <p:sp>
        <p:nvSpPr>
          <p:cNvPr id="9" name="Rectangle 8"/>
          <p:cNvSpPr/>
          <p:nvPr/>
        </p:nvSpPr>
        <p:spPr>
          <a:xfrm>
            <a:off x="825500" y="5190049"/>
            <a:ext cx="9004300"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&lt; while-statement&gt; ::=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while</a:t>
            </a:r>
            <a:r>
              <a:rPr lang="en-US" dirty="0">
                <a:latin typeface="Tahoma" panose="020B0604030504040204" pitchFamily="34" charset="0"/>
                <a:ea typeface="Tahoma" panose="020B0604030504040204" pitchFamily="34" charset="0"/>
                <a:cs typeface="Tahoma" panose="020B0604030504040204" pitchFamily="34" charset="0"/>
              </a:rPr>
              <a:t> &lt; expression&gt; &lt;statement&gt;</a:t>
            </a:r>
          </a:p>
        </p:txBody>
      </p:sp>
    </p:spTree>
    <p:extLst>
      <p:ext uri="{BB962C8B-B14F-4D97-AF65-F5344CB8AC3E}">
        <p14:creationId xmlns:p14="http://schemas.microsoft.com/office/powerpoint/2010/main" val="62398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p:txBody>
          <a:bodyPr/>
          <a:lstStyle/>
          <a:p>
            <a:r>
              <a:rPr lang="fa-IR" dirty="0"/>
              <a:t>با مشاهده عبارات </a:t>
            </a:r>
            <a:r>
              <a:rPr lang="en-US" dirty="0"/>
              <a:t>while</a:t>
            </a:r>
            <a:r>
              <a:rPr lang="fa-IR" dirty="0"/>
              <a:t> و </a:t>
            </a:r>
            <a:r>
              <a:rPr lang="en-US" dirty="0"/>
              <a:t>if</a:t>
            </a:r>
            <a:r>
              <a:rPr lang="fa-IR" dirty="0"/>
              <a:t> ، شباهت بین آنها و </a:t>
            </a:r>
            <a:r>
              <a:rPr lang="en-US" dirty="0"/>
              <a:t>s</a:t>
            </a:r>
            <a:r>
              <a:rPr lang="fa-IR" dirty="0"/>
              <a:t>-گرامرها را مشاهده میکنیم.</a:t>
            </a:r>
          </a:p>
          <a:p>
            <a:r>
              <a:rPr lang="fa-IR" dirty="0"/>
              <a:t>اینگونه عبارات به راحتی و بصورتی کارآمد قابل تجزیه هستند.</a:t>
            </a:r>
          </a:p>
          <a:p>
            <a:r>
              <a:rPr lang="fa-IR" dirty="0"/>
              <a:t>یکی از دلایل استفاده از کلمات کلیدی آن است که، کلمات کلیدی با ایجاد ساختار دیداری، خواننده برنامه را راهنمایی کرده و همچنین باعث آسانی عملکرد کامپایلرها میشود.</a:t>
            </a:r>
          </a:p>
          <a:p>
            <a:r>
              <a:rPr lang="fa-IR" dirty="0"/>
              <a:t>متاسفانه تمامی ویژگی های زبانهای برنامه سازی بوسیله </a:t>
            </a:r>
            <a:r>
              <a:rPr lang="en-US" dirty="0"/>
              <a:t>s</a:t>
            </a:r>
            <a:r>
              <a:rPr lang="fa-IR" dirty="0"/>
              <a:t>-گرامرها قابل ارائه نیستند. </a:t>
            </a:r>
            <a:endParaRPr lang="en-US" dirty="0"/>
          </a:p>
          <a:p>
            <a:r>
              <a:rPr lang="fa-IR" dirty="0"/>
              <a:t>قوانین مربوط به </a:t>
            </a:r>
            <a:r>
              <a:rPr lang="en-US" dirty="0"/>
              <a:t>&lt;expression&gt;</a:t>
            </a:r>
            <a:r>
              <a:rPr lang="fa-IR" dirty="0"/>
              <a:t> در بالا از این نوع نبوده و به همین دلیل، تجزیه آنها پیچیده تر است.</a:t>
            </a:r>
          </a:p>
          <a:p>
            <a:r>
              <a:rPr lang="fa-IR" dirty="0"/>
              <a:t>این پرسش مطرح میشود که از کدام قوانین گرامری استفاده کنیم تا تجزیه کارایی خود را حفظ کند.</a:t>
            </a:r>
          </a:p>
          <a:p>
            <a:r>
              <a:rPr lang="fa-IR" dirty="0"/>
              <a:t>در کامپایلرها بیشتر از گرامرهای  </a:t>
            </a:r>
            <a:r>
              <a:rPr lang="en-US" dirty="0"/>
              <a:t>LL</a:t>
            </a:r>
            <a:r>
              <a:rPr lang="fa-IR" dirty="0"/>
              <a:t> و </a:t>
            </a:r>
            <a:r>
              <a:rPr lang="en-US" dirty="0"/>
              <a:t>LR</a:t>
            </a:r>
            <a:r>
              <a:rPr lang="fa-IR" dirty="0"/>
              <a:t> استفاده میشود. این گرامرها امکان تجزیه در زمان خطی را برای کامپایلر فراهم میکنند.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277358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88183" y="1168088"/>
                <a:ext cx="5364555" cy="4877112"/>
              </a:xfrm>
            </p:spPr>
            <p:txBody>
              <a:bodyPr/>
              <a:lstStyle/>
              <a:p>
                <a:r>
                  <a:rPr lang="fa-IR" dirty="0"/>
                  <a:t>براي هريك از زبان هاي زير يك گرامر مستقل ازمتن بنويسيد</a:t>
                </a:r>
                <a:endParaRPr lang="en-US" dirty="0"/>
              </a:p>
              <a:p>
                <a14:m>
                  <m:oMath xmlns:m="http://schemas.openxmlformats.org/officeDocument/2006/math">
                    <m:r>
                      <a:rPr lang="pt-BR" i="1" dirty="0">
                        <a:solidFill>
                          <a:srgbClr val="C00000"/>
                        </a:solidFill>
                        <a:latin typeface="Cambria Math" panose="02040503050406030204" pitchFamily="18" charset="0"/>
                      </a:rPr>
                      <m:t>𝐿</m:t>
                    </m:r>
                    <m:r>
                      <a:rPr lang="pt-BR" i="1" dirty="0">
                        <a:solidFill>
                          <a:srgbClr val="C00000"/>
                        </a:solidFill>
                        <a:latin typeface="Cambria Math" panose="02040503050406030204" pitchFamily="18" charset="0"/>
                      </a:rPr>
                      <m:t> = {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𝑎</m:t>
                        </m:r>
                      </m:e>
                      <m:sup>
                        <m:r>
                          <a:rPr lang="pt-BR" i="1" dirty="0">
                            <a:solidFill>
                              <a:srgbClr val="C00000"/>
                            </a:solidFill>
                            <a:latin typeface="Cambria Math" panose="02040503050406030204" pitchFamily="18" charset="0"/>
                          </a:rPr>
                          <m:t>𝑛</m:t>
                        </m:r>
                      </m:sup>
                    </m:sSup>
                    <m:r>
                      <a:rPr lang="pt-BR" i="1" dirty="0">
                        <a:solidFill>
                          <a:srgbClr val="C00000"/>
                        </a:solidFill>
                        <a:latin typeface="Cambria Math" panose="02040503050406030204" pitchFamily="18" charset="0"/>
                      </a:rPr>
                      <m:t>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𝑏</m:t>
                        </m:r>
                      </m:e>
                      <m:sup>
                        <m:r>
                          <a:rPr lang="pt-BR" i="1" dirty="0">
                            <a:solidFill>
                              <a:srgbClr val="C00000"/>
                            </a:solidFill>
                            <a:latin typeface="Cambria Math" panose="02040503050406030204" pitchFamily="18" charset="0"/>
                          </a:rPr>
                          <m:t>𝑚</m:t>
                        </m:r>
                      </m:sup>
                    </m:sSup>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𝑛</m:t>
                    </m:r>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𝑚</m:t>
                    </m:r>
                    <m:r>
                      <a:rPr lang="pt-BR" i="1" dirty="0">
                        <a:solidFill>
                          <a:srgbClr val="C00000"/>
                        </a:solidFill>
                        <a:latin typeface="Cambria Math" panose="02040503050406030204" pitchFamily="18" charset="0"/>
                      </a:rPr>
                      <m:t> }</m:t>
                    </m:r>
                  </m:oMath>
                </a14:m>
                <a:endParaRPr lang="en-US" dirty="0"/>
              </a:p>
              <a:p>
                <a:endParaRPr lang="en-US" dirty="0"/>
              </a:p>
              <a:p>
                <a:endParaRPr lang="en-US" dirty="0"/>
              </a:p>
              <a:p>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 = </m:t>
                    </m:r>
                    <m:d>
                      <m:dPr>
                        <m:begChr m:val="{"/>
                        <m:endChr m:val="|"/>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𝑤</m:t>
                        </m:r>
                        <m:r>
                          <a:rPr lang="el-GR" i="1" dirty="0">
                            <a:solidFill>
                              <a:srgbClr val="C00000"/>
                            </a:solidFill>
                            <a:latin typeface="Cambria Math" panose="02040503050406030204" pitchFamily="18" charset="0"/>
                            <a:ea typeface="Cambria Math" panose="02040503050406030204" pitchFamily="18" charset="0"/>
                          </a:rPr>
                          <m:t>∈</m:t>
                        </m:r>
                        <m:sSup>
                          <m:sSupPr>
                            <m:ctrlPr>
                              <a:rPr lang="en-US" i="1" dirty="0">
                                <a:solidFill>
                                  <a:srgbClr val="C00000"/>
                                </a:solidFill>
                                <a:latin typeface="Cambria Math" panose="02040503050406030204" pitchFamily="18" charset="0"/>
                              </a:rPr>
                            </m:ctrlPr>
                          </m:sSupPr>
                          <m:e>
                            <m:d>
                              <m:dPr>
                                <m:ctrlPr>
                                  <a:rPr lang="el-GR"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e>
                    </m:d>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𝑛</m:t>
                        </m:r>
                      </m:e>
                      <m:sub>
                        <m:r>
                          <a:rPr lang="en-US" i="1" dirty="0">
                            <a:solidFill>
                              <a:srgbClr val="C00000"/>
                            </a:solidFill>
                            <a:latin typeface="Cambria Math" panose="02040503050406030204" pitchFamily="18" charset="0"/>
                          </a:rPr>
                          <m:t>𝑎</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𝑤</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𝑛</m:t>
                        </m:r>
                      </m:e>
                      <m:sub>
                        <m:r>
                          <a:rPr lang="en-US" i="1" dirty="0">
                            <a:solidFill>
                              <a:srgbClr val="C00000"/>
                            </a:solidFill>
                            <a:latin typeface="Cambria Math" panose="02040503050406030204" pitchFamily="18" charset="0"/>
                          </a:rPr>
                          <m:t>𝑏</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𝑤</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solidFill>
                    <a:srgbClr val="C00000"/>
                  </a:solidFill>
                </a:endParaRPr>
              </a:p>
              <a:p>
                <a:endParaRPr lang="en-US" dirty="0">
                  <a:solidFill>
                    <a:srgbClr val="C00000"/>
                  </a:solidFill>
                </a:endParaRPr>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 = { </m:t>
                    </m:r>
                    <m:sSup>
                      <m:sSupPr>
                        <m:ctrlPr>
                          <a:rPr lang="fa-IR"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𝑎</m:t>
                        </m:r>
                      </m:e>
                      <m:sup>
                        <m:r>
                          <a:rPr lang="en-US" i="1" dirty="0" smtClean="0">
                            <a:solidFill>
                              <a:srgbClr val="C00000"/>
                            </a:solidFill>
                            <a:latin typeface="Cambria Math" panose="02040503050406030204" pitchFamily="18" charset="0"/>
                          </a:rPr>
                          <m:t>𝑛</m:t>
                        </m:r>
                      </m:sup>
                    </m:sSup>
                    <m:sSup>
                      <m:sSupPr>
                        <m:ctrlPr>
                          <a:rPr lang="fa-IR"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𝑚</m:t>
                        </m:r>
                      </m:sup>
                    </m:sSup>
                    <m:sSup>
                      <m:sSupPr>
                        <m:ctrlPr>
                          <a:rPr lang="fa-IR"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𝑐</m:t>
                        </m:r>
                      </m:e>
                      <m:sup>
                        <m:r>
                          <a:rPr lang="en-US" i="1" dirty="0" err="1">
                            <a:solidFill>
                              <a:srgbClr val="C00000"/>
                            </a:solidFill>
                            <a:latin typeface="Cambria Math" panose="02040503050406030204" pitchFamily="18" charset="0"/>
                          </a:rPr>
                          <m:t>𝑘</m:t>
                        </m:r>
                      </m:sup>
                    </m:sSup>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𝑘</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88183" y="1168088"/>
                <a:ext cx="5364555" cy="4877112"/>
              </a:xfrm>
              <a:blipFill>
                <a:blip r:embed="rId2"/>
                <a:stretch>
                  <a:fillRect r="-11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3759433" y="1667652"/>
                <a:ext cx="2319289" cy="1200329"/>
              </a:xfrm>
              <a:prstGeom prst="rect">
                <a:avLst/>
              </a:prstGeom>
            </p:spPr>
            <p:txBody>
              <a:bodyPr wrap="none">
                <a:spAutoFit/>
              </a:bodyPr>
              <a:lstStyle/>
              <a:p>
                <a:r>
                  <a:rPr lang="en-US" sz="2400" dirty="0">
                    <a:solidFill>
                      <a:srgbClr val="005426"/>
                    </a:solidFill>
                  </a:rPr>
                  <a:t> </a:t>
                </a:r>
                <a14:m>
                  <m:oMath xmlns:m="http://schemas.openxmlformats.org/officeDocument/2006/math">
                    <m:r>
                      <a:rPr lang="en-US" sz="2400" i="1" dirty="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𝑎𝑆𝑏</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𝑏𝐵</m:t>
                    </m:r>
                  </m:oMath>
                </a14:m>
                <a:endParaRPr lang="en-US" sz="2400" dirty="0"/>
              </a:p>
              <a:p>
                <a:r>
                  <a:rPr lang="en-US" sz="2400" dirty="0">
                    <a:solidFill>
                      <a:srgbClr val="005426"/>
                    </a:solidFill>
                  </a:rPr>
                  <a:t> </a:t>
                </a:r>
                <a14:m>
                  <m:oMath xmlns:m="http://schemas.openxmlformats.org/officeDocument/2006/math">
                    <m:r>
                      <a:rPr lang="en-US" sz="2400" i="1" dirty="0" smtClean="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𝑏𝐵</m:t>
                    </m:r>
                    <m:r>
                      <a:rPr lang="en-US" sz="2400" i="1" dirty="0" err="1">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𝜆</m:t>
                    </m:r>
                  </m:oMath>
                </a14:m>
                <a:endParaRPr lang="en-US" sz="2400" i="1" dirty="0">
                  <a:solidFill>
                    <a:srgbClr val="005426"/>
                  </a:solidFill>
                  <a:latin typeface="Cambria Math" panose="02040503050406030204" pitchFamily="18" charset="0"/>
                </a:endParaRPr>
              </a:p>
              <a:p>
                <a:r>
                  <a:rPr lang="en-US" sz="2400" dirty="0">
                    <a:solidFill>
                      <a:srgbClr val="005426"/>
                    </a:solidFill>
                  </a:rPr>
                  <a:t> </a:t>
                </a:r>
                <a14:m>
                  <m:oMath xmlns:m="http://schemas.openxmlformats.org/officeDocument/2006/math">
                    <m:r>
                      <a:rPr lang="en-US" sz="2400" i="1" dirty="0" err="1">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𝑎𝐴</m:t>
                    </m:r>
                    <m:r>
                      <a:rPr lang="en-US" sz="2400" i="1" dirty="0" err="1">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𝜆</m:t>
                    </m:r>
                  </m:oMath>
                </a14:m>
                <a:endParaRPr lang="en-US" sz="2400" i="1" dirty="0">
                  <a:solidFill>
                    <a:srgbClr val="005426"/>
                  </a:solidFill>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59433" y="1667652"/>
                <a:ext cx="2319289" cy="1200329"/>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59433" y="3606644"/>
                <a:ext cx="3707105"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5426"/>
                          </a:solidFill>
                          <a:latin typeface="Cambria Math" panose="02040503050406030204" pitchFamily="18" charset="0"/>
                        </a:rPr>
                        <m:t>𝑆</m:t>
                      </m:r>
                      <m:r>
                        <a:rPr lang="en-US" sz="2800" i="1" dirty="0" smtClean="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𝑎𝑆𝑏</m:t>
                      </m:r>
                      <m:r>
                        <a:rPr lang="en-US" sz="2800" i="1" dirty="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𝑏</m:t>
                      </m:r>
                      <m:r>
                        <a:rPr lang="en-US" sz="2800" i="1" dirty="0">
                          <a:solidFill>
                            <a:srgbClr val="005426"/>
                          </a:solidFill>
                          <a:latin typeface="Cambria Math" panose="02040503050406030204" pitchFamily="18" charset="0"/>
                        </a:rPr>
                        <m:t>𝑆</m:t>
                      </m:r>
                      <m:r>
                        <a:rPr lang="en-US" sz="2800" b="0" i="1" dirty="0" smtClean="0">
                          <a:solidFill>
                            <a:srgbClr val="005426"/>
                          </a:solidFill>
                          <a:latin typeface="Cambria Math" panose="02040503050406030204" pitchFamily="18" charset="0"/>
                        </a:rPr>
                        <m:t>𝑎</m:t>
                      </m:r>
                      <m:r>
                        <a:rPr lang="en-US" sz="2800" i="1" dirty="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𝑎𝑆</m:t>
                      </m:r>
                      <m:r>
                        <a:rPr lang="en-US" sz="2800" i="1" dirty="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𝑆𝑆</m:t>
                      </m:r>
                      <m:r>
                        <a:rPr lang="en-US" sz="2800" i="1" dirty="0">
                          <a:solidFill>
                            <a:srgbClr val="005426"/>
                          </a:solidFill>
                          <a:latin typeface="Cambria Math" panose="02040503050406030204" pitchFamily="18" charset="0"/>
                        </a:rPr>
                        <m:t>|</m:t>
                      </m:r>
                      <m:r>
                        <a:rPr lang="el-GR" sz="2800" i="1" dirty="0">
                          <a:solidFill>
                            <a:srgbClr val="005426"/>
                          </a:solidFill>
                          <a:latin typeface="Cambria Math" panose="02040503050406030204" pitchFamily="18" charset="0"/>
                        </a:rPr>
                        <m:t>𝜆</m:t>
                      </m:r>
                    </m:oMath>
                  </m:oMathPara>
                </a14:m>
                <a:endParaRPr lang="en-US" sz="2800" dirty="0">
                  <a:solidFill>
                    <a:srgbClr val="005426"/>
                  </a:solidFill>
                </a:endParaRPr>
              </a:p>
              <a:p>
                <a:endParaRPr lang="en-US" sz="2800"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759433" y="3606644"/>
                <a:ext cx="3707105"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30450" y="4857071"/>
                <a:ext cx="2099357"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5426"/>
                          </a:solidFill>
                          <a:latin typeface="Cambria Math" panose="02040503050406030204" pitchFamily="18" charset="0"/>
                        </a:rPr>
                        <m:t>𝑆</m:t>
                      </m:r>
                      <m:r>
                        <a:rPr lang="en-US" sz="2800" i="1" dirty="0" smtClean="0">
                          <a:solidFill>
                            <a:srgbClr val="005426"/>
                          </a:solidFill>
                          <a:latin typeface="Cambria Math" panose="02040503050406030204" pitchFamily="18" charset="0"/>
                        </a:rPr>
                        <m:t>→</m:t>
                      </m:r>
                      <m:r>
                        <a:rPr lang="en-US" sz="2800" i="1" dirty="0" smtClean="0">
                          <a:solidFill>
                            <a:srgbClr val="005426"/>
                          </a:solidFill>
                          <a:latin typeface="Cambria Math" panose="02040503050406030204" pitchFamily="18" charset="0"/>
                        </a:rPr>
                        <m:t>𝑎𝑆𝑐</m:t>
                      </m:r>
                      <m:r>
                        <a:rPr lang="en-US" sz="2800" b="0" i="1" dirty="0" smtClean="0">
                          <a:solidFill>
                            <a:srgbClr val="005426"/>
                          </a:solidFill>
                          <a:latin typeface="Cambria Math" panose="02040503050406030204" pitchFamily="18" charset="0"/>
                        </a:rPr>
                        <m:t> | </m:t>
                      </m:r>
                      <m:r>
                        <a:rPr lang="en-US" sz="2800" b="0" i="1" dirty="0" smtClean="0">
                          <a:solidFill>
                            <a:srgbClr val="005426"/>
                          </a:solidFill>
                          <a:latin typeface="Cambria Math" panose="02040503050406030204" pitchFamily="18" charset="0"/>
                        </a:rPr>
                        <m:t>𝐵</m:t>
                      </m:r>
                    </m:oMath>
                  </m:oMathPara>
                </a14:m>
                <a:endParaRPr lang="en-US" sz="2800" b="0" i="1" dirty="0">
                  <a:solidFill>
                    <a:srgbClr val="005426"/>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dirty="0" smtClean="0">
                          <a:solidFill>
                            <a:srgbClr val="005426"/>
                          </a:solidFill>
                          <a:latin typeface="Cambria Math" panose="02040503050406030204" pitchFamily="18" charset="0"/>
                        </a:rPr>
                        <m:t>𝐵</m:t>
                      </m:r>
                      <m:r>
                        <a:rPr lang="en-US" sz="2800" i="1" dirty="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𝑏𝐵</m:t>
                      </m:r>
                      <m:r>
                        <a:rPr lang="en-US" sz="2800" i="1" dirty="0">
                          <a:solidFill>
                            <a:srgbClr val="005426"/>
                          </a:solidFill>
                          <a:latin typeface="Cambria Math" panose="02040503050406030204" pitchFamily="18" charset="0"/>
                        </a:rPr>
                        <m:t>𝑐</m:t>
                      </m:r>
                      <m:r>
                        <a:rPr lang="en-US" sz="2800" i="1" dirty="0">
                          <a:solidFill>
                            <a:srgbClr val="005426"/>
                          </a:solidFill>
                          <a:latin typeface="Cambria Math" panose="02040503050406030204" pitchFamily="18" charset="0"/>
                        </a:rPr>
                        <m:t> | </m:t>
                      </m:r>
                      <m:r>
                        <a:rPr lang="el-GR" sz="2800" i="1" dirty="0">
                          <a:solidFill>
                            <a:srgbClr val="005426"/>
                          </a:solidFill>
                          <a:latin typeface="Cambria Math" panose="02040503050406030204" pitchFamily="18" charset="0"/>
                        </a:rPr>
                        <m:t>𝜆</m:t>
                      </m:r>
                    </m:oMath>
                  </m:oMathPara>
                </a14:m>
                <a:endParaRPr lang="en-US" sz="2800" dirty="0">
                  <a:solidFill>
                    <a:srgbClr val="00542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730450" y="4857071"/>
                <a:ext cx="2099357" cy="95410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791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3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3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88183" y="1168088"/>
                <a:ext cx="5364555" cy="4877112"/>
              </a:xfrm>
            </p:spPr>
            <p:txBody>
              <a:bodyPr/>
              <a:lstStyle/>
              <a:p>
                <a:r>
                  <a:rPr lang="fa-IR" dirty="0"/>
                  <a:t>یک </a:t>
                </a:r>
                <a:r>
                  <a:rPr lang="en-US" dirty="0"/>
                  <a:t>s</a:t>
                </a:r>
                <a:r>
                  <a:rPr lang="fa-IR" dirty="0"/>
                  <a:t>-گرامر برای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𝑎𝑎</m:t>
                        </m:r>
                        <m:sSup>
                          <m:sSupPr>
                            <m:ctrlPr>
                              <a:rPr lang="en-US" i="1" dirty="0"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smtClean="0">
                                <a:latin typeface="Cambria Math" panose="02040503050406030204" pitchFamily="18" charset="0"/>
                              </a:rPr>
                              <m:t>∗</m:t>
                            </m:r>
                          </m:sup>
                        </m:sSup>
                        <m:r>
                          <a:rPr lang="en-US" i="1" dirty="0" err="1" smtClean="0">
                            <a:latin typeface="Cambria Math" panose="02040503050406030204" pitchFamily="18" charset="0"/>
                          </a:rPr>
                          <m:t>𝑏</m:t>
                        </m:r>
                        <m:r>
                          <a:rPr lang="en-US" i="1" dirty="0" err="1" smtClean="0">
                            <a:latin typeface="Cambria Math" panose="02040503050406030204" pitchFamily="18" charset="0"/>
                          </a:rPr>
                          <m:t>+</m:t>
                        </m:r>
                        <m:r>
                          <a:rPr lang="en-US" i="1" dirty="0" err="1" smtClean="0">
                            <a:latin typeface="Cambria Math" panose="02040503050406030204" pitchFamily="18" charset="0"/>
                          </a:rPr>
                          <m:t>𝑏</m:t>
                        </m:r>
                      </m:e>
                    </m:d>
                  </m:oMath>
                </a14:m>
                <a:r>
                  <a:rPr lang="fa-IR" dirty="0"/>
                  <a:t> بنویسید.</a:t>
                </a:r>
                <a:endParaRPr lang="en-US" dirty="0"/>
              </a:p>
              <a:p>
                <a:endParaRPr lang="en-US" dirty="0"/>
              </a:p>
              <a:p>
                <a:endParaRPr lang="en-US" dirty="0"/>
              </a:p>
              <a:p>
                <a:endParaRPr lang="en-US" dirty="0"/>
              </a:p>
              <a:p>
                <a:r>
                  <a:rPr lang="fa-IR" dirty="0"/>
                  <a:t>یک </a:t>
                </a:r>
                <a:r>
                  <a:rPr lang="en-US" dirty="0"/>
                  <a:t>s</a:t>
                </a:r>
                <a:r>
                  <a:rPr lang="fa-IR" dirty="0"/>
                  <a:t>-گرامر برای زبان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𝑎</m:t>
                            </m:r>
                          </m:e>
                          <m:sup>
                            <m:r>
                              <a:rPr lang="en-US" b="0" i="1" dirty="0" smtClean="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𝑛</m:t>
                            </m:r>
                          </m:sup>
                        </m:sSup>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e>
                    </m:d>
                  </m:oMath>
                </a14:m>
                <a:r>
                  <a:rPr lang="fa-IR" dirty="0"/>
                  <a:t> بنویسید.</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88183" y="1168088"/>
                <a:ext cx="5364555" cy="4877112"/>
              </a:xfrm>
              <a:blipFill>
                <a:blip r:embed="rId2"/>
                <a:stretch>
                  <a:fillRect t="-375" r="-11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921210" y="1168088"/>
                <a:ext cx="5364555" cy="4877112"/>
              </a:xfrm>
              <a:prstGeom prst="rect">
                <a:avLst/>
              </a:prstGeom>
            </p:spPr>
            <p:txBody>
              <a:bodyPr vert="horz" lIns="91440" tIns="45720" rIns="91440" bIns="45720" rtlCol="0" anchor="t">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B Mitra" panose="00000400000000000000"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B Mitra" panose="00000400000000000000"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B Mitra" panose="00000400000000000000"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B Mitra" panose="00000400000000000000"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B Mitra"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dirty="0"/>
                  <a:t>یک </a:t>
                </a:r>
                <a:r>
                  <a:rPr lang="en-US" dirty="0"/>
                  <a:t>s</a:t>
                </a:r>
                <a:r>
                  <a:rPr lang="fa-IR" dirty="0"/>
                  <a:t>-گرامر برای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sSup>
                          <m:sSupPr>
                            <m:ctrlPr>
                              <a:rPr lang="en-US" i="1" dirty="0">
                                <a:latin typeface="Cambria Math" panose="02040503050406030204" pitchFamily="18" charset="0"/>
                              </a:rPr>
                            </m:ctrlPr>
                          </m:sSupPr>
                          <m:e>
                            <m:r>
                              <a:rPr lang="en-US" i="1" dirty="0" err="1">
                                <a:latin typeface="Cambria Math" panose="02040503050406030204" pitchFamily="18" charset="0"/>
                              </a:rPr>
                              <m:t>𝑎</m:t>
                            </m:r>
                          </m:e>
                          <m:sup>
                            <m:r>
                              <a:rPr lang="en-US" i="1" dirty="0">
                                <a:latin typeface="Cambria Math" panose="02040503050406030204" pitchFamily="18" charset="0"/>
                              </a:rPr>
                              <m:t>𝑛</m:t>
                            </m:r>
                          </m:sup>
                        </m:sSup>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sup>
                        </m:sSup>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b="0" i="1" dirty="0" smtClean="0">
                            <a:latin typeface="Cambria Math" panose="02040503050406030204" pitchFamily="18" charset="0"/>
                          </a:rPr>
                          <m:t>2</m:t>
                        </m:r>
                      </m:e>
                    </m:d>
                  </m:oMath>
                </a14:m>
                <a:r>
                  <a:rPr lang="fa-IR" dirty="0"/>
                  <a:t> بنویسید.</a:t>
                </a:r>
                <a:endParaRPr lang="en-US" dirty="0"/>
              </a:p>
              <a:p>
                <a:endParaRPr lang="en-US" dirty="0"/>
              </a:p>
              <a:p>
                <a:endParaRPr lang="en-US" dirty="0"/>
              </a:p>
              <a:p>
                <a:endParaRPr lang="en-US" dirty="0"/>
              </a:p>
              <a:p>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921210" y="1168088"/>
                <a:ext cx="5364555" cy="4877112"/>
              </a:xfrm>
              <a:prstGeom prst="rect">
                <a:avLst/>
              </a:prstGeom>
              <a:blipFill>
                <a:blip r:embed="rId5"/>
                <a:stretch>
                  <a:fillRect t="-375" r="-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768466" y="1852934"/>
                <a:ext cx="1540935" cy="70788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r>
                      <a:rPr lang="en-US" sz="2000" b="0" i="1" dirty="0" smtClean="0">
                        <a:solidFill>
                          <a:srgbClr val="C00000"/>
                        </a:solidFill>
                        <a:latin typeface="Cambria Math" panose="02040503050406030204" pitchFamily="18" charset="0"/>
                      </a:rPr>
                      <m:t> | </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𝑎𝐴</m:t>
                    </m:r>
                  </m:oMath>
                </a14:m>
                <a:endParaRPr lang="en-US" sz="2000" b="0" dirty="0">
                  <a:solidFill>
                    <a:srgbClr val="C00000"/>
                  </a:solidFill>
                </a:endParaRPr>
              </a:p>
              <a:p>
                <a:r>
                  <a:rPr lang="en-US" sz="2000" b="0" dirty="0">
                    <a:solidFill>
                      <a:srgbClr val="C00000"/>
                    </a:solidFill>
                  </a:rPr>
                  <a:t> </a:t>
                </a:r>
                <a14:m>
                  <m:oMath xmlns:m="http://schemas.openxmlformats.org/officeDocument/2006/math">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𝐴</m:t>
                    </m:r>
                    <m:r>
                      <a:rPr lang="en-US" sz="2000" b="0" i="1" dirty="0" smtClean="0">
                        <a:solidFill>
                          <a:srgbClr val="C00000"/>
                        </a:solidFill>
                        <a:latin typeface="Cambria Math" panose="02040503050406030204" pitchFamily="18" charset="0"/>
                      </a:rPr>
                      <m:t> | </m:t>
                    </m:r>
                    <m:r>
                      <a:rPr lang="en-US" sz="2000" b="0" i="1" dirty="0" smtClean="0">
                        <a:solidFill>
                          <a:srgbClr val="C00000"/>
                        </a:solidFill>
                        <a:latin typeface="Cambria Math" panose="02040503050406030204" pitchFamily="18" charset="0"/>
                      </a:rPr>
                      <m:t>𝑏</m:t>
                    </m:r>
                  </m:oMath>
                </a14:m>
                <a:endParaRPr lang="en-US" sz="2000" b="0" dirty="0">
                  <a:solidFill>
                    <a:srgbClr val="C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768466" y="1852934"/>
                <a:ext cx="1540935" cy="707886"/>
              </a:xfrm>
              <a:prstGeom prst="rect">
                <a:avLst/>
              </a:prstGeom>
              <a:blipFill>
                <a:blip r:embed="rId6"/>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68466" y="3827157"/>
                <a:ext cx="1508105" cy="163121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𝑇</m:t>
                    </m:r>
                  </m:oMath>
                </a14:m>
                <a:endParaRPr lang="en-US" sz="2000" b="0" dirty="0">
                  <a:solidFill>
                    <a:srgbClr val="C00000"/>
                  </a:solidFill>
                </a:endParaRPr>
              </a:p>
              <a:p>
                <a:pPr/>
                <a14:m>
                  <m:oMathPara xmlns:m="http://schemas.openxmlformats.org/officeDocument/2006/math">
                    <m:oMathParaPr>
                      <m:jc m:val="centerGroup"/>
                    </m:oMathParaPr>
                    <m:oMath xmlns:m="http://schemas.openxmlformats.org/officeDocument/2006/math">
                      <m:r>
                        <a:rPr lang="en-US" sz="2000" b="0" i="1" dirty="0" smtClean="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𝑇𝐵</m:t>
                      </m:r>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oMath>
                  </m:oMathPara>
                </a14:m>
                <a:endParaRPr lang="en-US" sz="2000" b="0" dirty="0">
                  <a:solidFill>
                    <a:srgbClr val="C00000"/>
                  </a:solidFill>
                </a:endParaRPr>
              </a:p>
              <a:p>
                <a:r>
                  <a:rPr lang="en-US" sz="2000" b="0" dirty="0">
                    <a:solidFill>
                      <a:srgbClr val="C00000"/>
                    </a:solidFill>
                  </a:rPr>
                  <a:t> </a:t>
                </a:r>
                <a14:m>
                  <m:oMath xmlns:m="http://schemas.openxmlformats.org/officeDocument/2006/math">
                    <m:r>
                      <a:rPr lang="en-US" sz="2000" b="0" i="1" dirty="0" smtClean="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oMath>
                </a14:m>
                <a:endParaRPr lang="en-US" sz="2000" dirty="0">
                  <a:solidFill>
                    <a:srgbClr val="C00000"/>
                  </a:solidFill>
                </a:endParaRPr>
              </a:p>
              <a:p>
                <a:r>
                  <a:rPr lang="en-US" sz="2000" b="0" dirty="0">
                    <a:solidFill>
                      <a:srgbClr val="C00000"/>
                    </a:solidFill>
                  </a:rPr>
                  <a:t> </a:t>
                </a:r>
                <a:endParaRPr lang="en-US" sz="2000" dirty="0">
                  <a:solidFill>
                    <a:srgbClr val="C00000"/>
                  </a:solidFill>
                </a:endParaRPr>
              </a:p>
              <a:p>
                <a:endParaRPr lang="en-US" sz="20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768466" y="3827157"/>
                <a:ext cx="1508105" cy="163121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47814" y="1852934"/>
                <a:ext cx="1741502" cy="1015663"/>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𝑎𝑎𝑇</m:t>
                    </m:r>
                  </m:oMath>
                </a14:m>
                <a:endParaRPr lang="en-US" sz="2000" dirty="0">
                  <a:solidFill>
                    <a:srgbClr val="C00000"/>
                  </a:solidFill>
                </a:endParaRPr>
              </a:p>
              <a:p>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𝑇𝐵</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𝑏𝑏</m:t>
                    </m:r>
                    <m:r>
                      <a:rPr lang="en-US" sz="2000" i="1" dirty="0">
                        <a:solidFill>
                          <a:srgbClr val="C00000"/>
                        </a:solidFill>
                        <a:latin typeface="Cambria Math" panose="02040503050406030204" pitchFamily="18" charset="0"/>
                      </a:rPr>
                      <m:t>𝑏</m:t>
                    </m:r>
                  </m:oMath>
                </a14:m>
                <a:endParaRPr lang="en-US" sz="2000" dirty="0">
                  <a:solidFill>
                    <a:srgbClr val="C00000"/>
                  </a:solidFill>
                </a:endParaRPr>
              </a:p>
              <a:p>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𝑏</m:t>
                    </m:r>
                  </m:oMath>
                </a14:m>
                <a:endParaRPr lang="en-US" sz="2000" dirty="0">
                  <a:solidFill>
                    <a:srgbClr val="C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647814" y="1852934"/>
                <a:ext cx="1741502" cy="101566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082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300"/>
                                  </p:iterate>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300"/>
                                  </p:iterate>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300"/>
                                  </p:iterate>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p:sp>
        <p:nvSpPr>
          <p:cNvPr id="3" name="Content Placeholder 2"/>
          <p:cNvSpPr>
            <a:spLocks noGrp="1"/>
          </p:cNvSpPr>
          <p:nvPr>
            <p:ph idx="1"/>
          </p:nvPr>
        </p:nvSpPr>
        <p:spPr>
          <a:xfrm>
            <a:off x="6688183" y="1168088"/>
            <a:ext cx="5364555" cy="4877112"/>
          </a:xfrm>
        </p:spPr>
        <p:txBody>
          <a:bodyPr/>
          <a:lstStyle/>
          <a:p>
            <a:r>
              <a:rPr lang="fa-IR" dirty="0"/>
              <a:t>نشان دهید گرامر زیر مبهم است</a:t>
            </a:r>
            <a:endParaRPr lang="en-US" dirty="0"/>
          </a:p>
          <a:p>
            <a:endParaRPr lang="en-US" dirty="0"/>
          </a:p>
          <a:p>
            <a:endParaRPr lang="en-US" dirty="0"/>
          </a:p>
          <a:p>
            <a:endParaRPr lang="en-US" dirty="0"/>
          </a:p>
          <a:p>
            <a:endParaRPr lang="en-US" dirty="0"/>
          </a:p>
          <a:p>
            <a:r>
              <a:rPr lang="fa-IR" dirty="0"/>
              <a:t>یک گرامر غیر مبهم برای آن بنویسید.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8184569" y="1781980"/>
                <a:ext cx="1925079" cy="1569660"/>
              </a:xfrm>
              <a:prstGeom prst="rect">
                <a:avLst/>
              </a:prstGeom>
            </p:spPr>
            <p:txBody>
              <a:bodyPr wrap="none">
                <a:spAutoFit/>
              </a:bodyPr>
              <a:lstStyle/>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𝐴𝐵</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𝑎𝑎𝐵</m:t>
                    </m:r>
                  </m:oMath>
                </a14:m>
                <a:endParaRPr lang="en-US" sz="2400" b="0" dirty="0">
                  <a:solidFill>
                    <a:srgbClr val="C00000"/>
                  </a:solidFill>
                </a:endParaRPr>
              </a:p>
              <a:p>
                <a:r>
                  <a:rPr lang="en-US" sz="2400" b="0" dirty="0">
                    <a:solidFill>
                      <a:srgbClr val="C00000"/>
                    </a:solidFill>
                  </a:rPr>
                  <a:t> </a:t>
                </a:r>
                <a14:m>
                  <m:oMath xmlns:m="http://schemas.openxmlformats.org/officeDocument/2006/math">
                    <m:r>
                      <a:rPr lang="en-US" sz="2400" b="0" i="1" dirty="0" smtClean="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m:t>
                    </m:r>
                    <m:r>
                      <a:rPr lang="en-US" sz="2400" i="1" dirty="0" err="1">
                        <a:solidFill>
                          <a:srgbClr val="C00000"/>
                        </a:solidFill>
                        <a:latin typeface="Cambria Math" panose="02040503050406030204" pitchFamily="18" charset="0"/>
                      </a:rPr>
                      <m:t>𝑎</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oMath>
                </a14:m>
                <a:endParaRPr lang="en-US" sz="2400" dirty="0">
                  <a:solidFill>
                    <a:srgbClr val="C00000"/>
                  </a:solidFill>
                </a:endParaRPr>
              </a:p>
              <a:p>
                <a:r>
                  <a:rPr lang="en-US" sz="2400" b="0" dirty="0">
                    <a:solidFill>
                      <a:srgbClr val="C00000"/>
                    </a:solidFill>
                  </a:rPr>
                  <a:t> </a:t>
                </a:r>
                <a14:m>
                  <m:oMath xmlns:m="http://schemas.openxmlformats.org/officeDocument/2006/math">
                    <m:r>
                      <a:rPr lang="en-US" sz="2400" b="0" i="1" dirty="0" smtClean="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oMath>
                </a14:m>
                <a:endParaRPr lang="en-US" sz="2400" dirty="0">
                  <a:solidFill>
                    <a:srgbClr val="C00000"/>
                  </a:solidFill>
                </a:endParaRPr>
              </a:p>
              <a:p>
                <a:endParaRPr lang="en-US" sz="24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184569" y="1781980"/>
                <a:ext cx="1925079" cy="1569660"/>
              </a:xfrm>
              <a:prstGeom prst="rect">
                <a:avLst/>
              </a:prstGeom>
              <a:blipFill>
                <a:blip r:embed="rId2"/>
                <a:stretch>
                  <a:fillRect/>
                </a:stretch>
              </a:blipFill>
            </p:spPr>
            <p:txBody>
              <a:bodyPr/>
              <a:lstStyle/>
              <a:p>
                <a:r>
                  <a:rPr lang="en-US">
                    <a:noFill/>
                  </a:rPr>
                  <a:t> </a:t>
                </a:r>
              </a:p>
            </p:txBody>
          </p:sp>
        </mc:Fallback>
      </mc:AlternateContent>
      <p:grpSp>
        <p:nvGrpSpPr>
          <p:cNvPr id="69" name="Group 68"/>
          <p:cNvGrpSpPr/>
          <p:nvPr/>
        </p:nvGrpSpPr>
        <p:grpSpPr>
          <a:xfrm>
            <a:off x="3551232" y="1471506"/>
            <a:ext cx="2369470" cy="3103473"/>
            <a:chOff x="3551232" y="1471506"/>
            <a:chExt cx="2369470" cy="3103473"/>
          </a:xfrm>
        </p:grpSpPr>
        <p:sp>
          <p:nvSpPr>
            <p:cNvPr id="24" name="Oval 23"/>
            <p:cNvSpPr/>
            <p:nvPr/>
          </p:nvSpPr>
          <p:spPr>
            <a:xfrm>
              <a:off x="4662142" y="147150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3"/>
              <a:endCxn id="26" idx="0"/>
            </p:cNvCxnSpPr>
            <p:nvPr/>
          </p:nvCxnSpPr>
          <p:spPr>
            <a:xfrm flipH="1">
              <a:off x="4182551" y="1911048"/>
              <a:ext cx="559993" cy="381471"/>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908042" y="2292519"/>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003578" y="235066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003578" y="2350664"/>
                  <a:ext cx="39690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759639" y="1529848"/>
                  <a:ext cx="3964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005426"/>
                            </a:solidFill>
                            <a:latin typeface="Cambria Math" panose="02040503050406030204" pitchFamily="18" charset="0"/>
                          </a:rPr>
                          <m:t>𝑆</m:t>
                        </m:r>
                      </m:oMath>
                    </m:oMathPara>
                  </a14:m>
                  <a:endParaRPr lang="en-US" sz="2000" dirty="0">
                    <a:solidFill>
                      <a:srgbClr val="005426"/>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759639" y="1529848"/>
                  <a:ext cx="396454" cy="400110"/>
                </a:xfrm>
                <a:prstGeom prst="rect">
                  <a:avLst/>
                </a:prstGeom>
                <a:blipFill>
                  <a:blip r:embed="rId4"/>
                  <a:stretch>
                    <a:fillRect/>
                  </a:stretch>
                </a:blipFill>
              </p:spPr>
              <p:txBody>
                <a:bodyPr/>
                <a:lstStyle/>
                <a:p>
                  <a:r>
                    <a:rPr lang="en-US">
                      <a:noFill/>
                    </a:rPr>
                    <a:t> </a:t>
                  </a:r>
                </a:p>
              </p:txBody>
            </p:sp>
          </mc:Fallback>
        </mc:AlternateContent>
        <p:sp>
          <p:nvSpPr>
            <p:cNvPr id="30" name="Oval 29"/>
            <p:cNvSpPr/>
            <p:nvPr/>
          </p:nvSpPr>
          <p:spPr>
            <a:xfrm>
              <a:off x="3551232" y="316584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3646768" y="322399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646768" y="3223991"/>
                  <a:ext cx="396904" cy="369332"/>
                </a:xfrm>
                <a:prstGeom prst="rect">
                  <a:avLst/>
                </a:prstGeom>
                <a:blipFill>
                  <a:blip r:embed="rId5"/>
                  <a:stretch>
                    <a:fillRect/>
                  </a:stretch>
                </a:blipFill>
              </p:spPr>
              <p:txBody>
                <a:bodyPr/>
                <a:lstStyle/>
                <a:p>
                  <a:r>
                    <a:rPr lang="en-US">
                      <a:noFill/>
                    </a:rPr>
                    <a:t> </a:t>
                  </a:r>
                </a:p>
              </p:txBody>
            </p:sp>
          </mc:Fallback>
        </mc:AlternateContent>
        <p:sp>
          <p:nvSpPr>
            <p:cNvPr id="32" name="Oval 31"/>
            <p:cNvSpPr/>
            <p:nvPr/>
          </p:nvSpPr>
          <p:spPr>
            <a:xfrm>
              <a:off x="5371684" y="230196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5467220" y="236010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467220" y="2360106"/>
                  <a:ext cx="407291" cy="369332"/>
                </a:xfrm>
                <a:prstGeom prst="rect">
                  <a:avLst/>
                </a:prstGeom>
                <a:blipFill>
                  <a:blip r:embed="rId6"/>
                  <a:stretch>
                    <a:fillRect/>
                  </a:stretch>
                </a:blipFill>
              </p:spPr>
              <p:txBody>
                <a:bodyPr/>
                <a:lstStyle/>
                <a:p>
                  <a:r>
                    <a:rPr lang="en-US">
                      <a:noFill/>
                    </a:rPr>
                    <a:t> </a:t>
                  </a:r>
                </a:p>
              </p:txBody>
            </p:sp>
          </mc:Fallback>
        </mc:AlternateContent>
        <p:sp>
          <p:nvSpPr>
            <p:cNvPr id="34" name="Oval 33"/>
            <p:cNvSpPr/>
            <p:nvPr/>
          </p:nvSpPr>
          <p:spPr>
            <a:xfrm>
              <a:off x="5371684" y="3181152"/>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5467220" y="3239297"/>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467220" y="3239297"/>
                  <a:ext cx="382669" cy="369332"/>
                </a:xfrm>
                <a:prstGeom prst="rect">
                  <a:avLst/>
                </a:prstGeom>
                <a:blipFill>
                  <a:blip r:embed="rId7"/>
                  <a:stretch>
                    <a:fillRect/>
                  </a:stretch>
                </a:blipFill>
              </p:spPr>
              <p:txBody>
                <a:bodyPr/>
                <a:lstStyle/>
                <a:p>
                  <a:r>
                    <a:rPr lang="en-US">
                      <a:noFill/>
                    </a:rPr>
                    <a:t> </a:t>
                  </a:r>
                </a:p>
              </p:txBody>
            </p:sp>
          </mc:Fallback>
        </mc:AlternateContent>
        <p:sp>
          <p:nvSpPr>
            <p:cNvPr id="36" name="Oval 35"/>
            <p:cNvSpPr/>
            <p:nvPr/>
          </p:nvSpPr>
          <p:spPr>
            <a:xfrm>
              <a:off x="4304946" y="317153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4400482" y="3229676"/>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400482" y="3229676"/>
                  <a:ext cx="396904" cy="369332"/>
                </a:xfrm>
                <a:prstGeom prst="rect">
                  <a:avLst/>
                </a:prstGeom>
                <a:blipFill>
                  <a:blip r:embed="rId8"/>
                  <a:stretch>
                    <a:fillRect/>
                  </a:stretch>
                </a:blipFill>
              </p:spPr>
              <p:txBody>
                <a:bodyPr/>
                <a:lstStyle/>
                <a:p>
                  <a:r>
                    <a:rPr lang="en-US">
                      <a:noFill/>
                    </a:rPr>
                    <a:t> </a:t>
                  </a:r>
                </a:p>
              </p:txBody>
            </p:sp>
          </mc:Fallback>
        </mc:AlternateContent>
        <p:sp>
          <p:nvSpPr>
            <p:cNvPr id="38" name="Oval 37"/>
            <p:cNvSpPr/>
            <p:nvPr/>
          </p:nvSpPr>
          <p:spPr>
            <a:xfrm>
              <a:off x="3551232" y="4060024"/>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3646768" y="4118169"/>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646768" y="4118169"/>
                  <a:ext cx="396904" cy="369332"/>
                </a:xfrm>
                <a:prstGeom prst="rect">
                  <a:avLst/>
                </a:prstGeom>
                <a:blipFill>
                  <a:blip r:embed="rId9"/>
                  <a:stretch>
                    <a:fillRect/>
                  </a:stretch>
                </a:blipFill>
              </p:spPr>
              <p:txBody>
                <a:bodyPr/>
                <a:lstStyle/>
                <a:p>
                  <a:r>
                    <a:rPr lang="en-US">
                      <a:noFill/>
                    </a:rPr>
                    <a:t> </a:t>
                  </a:r>
                </a:p>
              </p:txBody>
            </p:sp>
          </mc:Fallback>
        </mc:AlternateContent>
        <p:cxnSp>
          <p:nvCxnSpPr>
            <p:cNvPr id="41" name="Straight Arrow Connector 40"/>
            <p:cNvCxnSpPr>
              <a:stCxn id="24" idx="5"/>
              <a:endCxn id="32" idx="0"/>
            </p:cNvCxnSpPr>
            <p:nvPr/>
          </p:nvCxnSpPr>
          <p:spPr>
            <a:xfrm>
              <a:off x="5130758" y="1911048"/>
              <a:ext cx="515435" cy="39091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6" idx="3"/>
              <a:endCxn id="30" idx="0"/>
            </p:cNvCxnSpPr>
            <p:nvPr/>
          </p:nvCxnSpPr>
          <p:spPr>
            <a:xfrm flipH="1">
              <a:off x="3825741" y="2732061"/>
              <a:ext cx="162703" cy="433785"/>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6" idx="5"/>
              <a:endCxn id="36" idx="0"/>
            </p:cNvCxnSpPr>
            <p:nvPr/>
          </p:nvCxnSpPr>
          <p:spPr>
            <a:xfrm>
              <a:off x="4376658" y="2732061"/>
              <a:ext cx="202797" cy="439470"/>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4"/>
              <a:endCxn id="34" idx="0"/>
            </p:cNvCxnSpPr>
            <p:nvPr/>
          </p:nvCxnSpPr>
          <p:spPr>
            <a:xfrm>
              <a:off x="5646193" y="2816916"/>
              <a:ext cx="0" cy="364236"/>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4"/>
              <a:endCxn id="38" idx="0"/>
            </p:cNvCxnSpPr>
            <p:nvPr/>
          </p:nvCxnSpPr>
          <p:spPr>
            <a:xfrm>
              <a:off x="3825741" y="3680801"/>
              <a:ext cx="0" cy="37922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74122" y="1267318"/>
            <a:ext cx="2664212" cy="2535670"/>
            <a:chOff x="174122" y="1267318"/>
            <a:chExt cx="2664212" cy="2535670"/>
          </a:xfrm>
        </p:grpSpPr>
        <mc:AlternateContent xmlns:mc="http://schemas.openxmlformats.org/markup-compatibility/2006" xmlns:a14="http://schemas.microsoft.com/office/drawing/2010/main">
          <mc:Choice Requires="a14">
            <p:sp>
              <p:nvSpPr>
                <p:cNvPr id="10" name="Rectangle 9"/>
                <p:cNvSpPr/>
                <p:nvPr/>
              </p:nvSpPr>
              <p:spPr>
                <a:xfrm>
                  <a:off x="174122" y="1267318"/>
                  <a:ext cx="7861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𝑎𝑎</m:t>
                        </m:r>
                        <m:r>
                          <a:rPr lang="en-US" sz="2400" b="0" i="1" dirty="0" smtClean="0">
                            <a:solidFill>
                              <a:schemeClr val="tx1"/>
                            </a:solidFill>
                            <a:latin typeface="Cambria Math" panose="02040503050406030204" pitchFamily="18" charset="0"/>
                          </a:rPr>
                          <m:t>𝑏</m:t>
                        </m:r>
                      </m:oMath>
                    </m:oMathPara>
                  </a14:m>
                  <a:endParaRPr lang="en-US" sz="2400"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74122" y="1267318"/>
                  <a:ext cx="786113" cy="461665"/>
                </a:xfrm>
                <a:prstGeom prst="rect">
                  <a:avLst/>
                </a:prstGeom>
                <a:blipFill>
                  <a:blip r:embed="rId10"/>
                  <a:stretch>
                    <a:fillRect/>
                  </a:stretch>
                </a:blipFill>
              </p:spPr>
              <p:txBody>
                <a:bodyPr/>
                <a:lstStyle/>
                <a:p>
                  <a:r>
                    <a:rPr lang="en-US">
                      <a:noFill/>
                    </a:rPr>
                    <a:t> </a:t>
                  </a:r>
                </a:p>
              </p:txBody>
            </p:sp>
          </mc:Fallback>
        </mc:AlternateContent>
        <p:sp>
          <p:nvSpPr>
            <p:cNvPr id="12" name="Oval 11"/>
            <p:cNvSpPr/>
            <p:nvPr/>
          </p:nvSpPr>
          <p:spPr>
            <a:xfrm>
              <a:off x="1553648" y="162903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3"/>
              <a:endCxn id="14" idx="0"/>
            </p:cNvCxnSpPr>
            <p:nvPr/>
          </p:nvCxnSpPr>
          <p:spPr>
            <a:xfrm flipH="1">
              <a:off x="1100183" y="2068578"/>
              <a:ext cx="533867" cy="381471"/>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25674" y="2450049"/>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21210" y="2508194"/>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21210" y="2508194"/>
                  <a:ext cx="382669"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51145" y="1687378"/>
                  <a:ext cx="3964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005426"/>
                            </a:solidFill>
                            <a:latin typeface="Cambria Math" panose="02040503050406030204" pitchFamily="18" charset="0"/>
                          </a:rPr>
                          <m:t>𝑆</m:t>
                        </m:r>
                      </m:oMath>
                    </m:oMathPara>
                  </a14:m>
                  <a:endParaRPr lang="en-US" sz="2000" dirty="0">
                    <a:solidFill>
                      <a:srgbClr val="00542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651145" y="1687378"/>
                  <a:ext cx="396454" cy="400110"/>
                </a:xfrm>
                <a:prstGeom prst="rect">
                  <a:avLst/>
                </a:prstGeom>
                <a:blipFill>
                  <a:blip r:embed="rId12"/>
                  <a:stretch>
                    <a:fillRect/>
                  </a:stretch>
                </a:blipFill>
              </p:spPr>
              <p:txBody>
                <a:bodyPr/>
                <a:lstStyle/>
                <a:p>
                  <a:r>
                    <a:rPr lang="en-US">
                      <a:noFill/>
                    </a:rPr>
                    <a:t> </a:t>
                  </a:r>
                </a:p>
              </p:txBody>
            </p:sp>
          </mc:Fallback>
        </mc:AlternateContent>
        <p:sp>
          <p:nvSpPr>
            <p:cNvPr id="18" name="Oval 17"/>
            <p:cNvSpPr/>
            <p:nvPr/>
          </p:nvSpPr>
          <p:spPr>
            <a:xfrm>
              <a:off x="1546457" y="246103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641993" y="2519176"/>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1993" y="2519176"/>
                  <a:ext cx="382669" cy="369332"/>
                </a:xfrm>
                <a:prstGeom prst="rect">
                  <a:avLst/>
                </a:prstGeom>
                <a:blipFill>
                  <a:blip r:embed="rId13"/>
                  <a:stretch>
                    <a:fillRect/>
                  </a:stretch>
                </a:blipFill>
              </p:spPr>
              <p:txBody>
                <a:bodyPr/>
                <a:lstStyle/>
                <a:p>
                  <a:r>
                    <a:rPr lang="en-US">
                      <a:noFill/>
                    </a:rPr>
                    <a:t> </a:t>
                  </a:r>
                </a:p>
              </p:txBody>
            </p:sp>
          </mc:Fallback>
        </mc:AlternateContent>
        <p:sp>
          <p:nvSpPr>
            <p:cNvPr id="20" name="Oval 19"/>
            <p:cNvSpPr/>
            <p:nvPr/>
          </p:nvSpPr>
          <p:spPr>
            <a:xfrm>
              <a:off x="2289316" y="245949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2384852" y="251763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384852" y="2517636"/>
                  <a:ext cx="407291" cy="369332"/>
                </a:xfrm>
                <a:prstGeom prst="rect">
                  <a:avLst/>
                </a:prstGeom>
                <a:blipFill>
                  <a:blip r:embed="rId14"/>
                  <a:stretch>
                    <a:fillRect/>
                  </a:stretch>
                </a:blipFill>
              </p:spPr>
              <p:txBody>
                <a:bodyPr/>
                <a:lstStyle/>
                <a:p>
                  <a:r>
                    <a:rPr lang="en-US">
                      <a:noFill/>
                    </a:rPr>
                    <a:t> </a:t>
                  </a:r>
                </a:p>
              </p:txBody>
            </p:sp>
          </mc:Fallback>
        </mc:AlternateContent>
        <p:sp>
          <p:nvSpPr>
            <p:cNvPr id="22" name="Oval 21"/>
            <p:cNvSpPr/>
            <p:nvPr/>
          </p:nvSpPr>
          <p:spPr>
            <a:xfrm>
              <a:off x="2287509" y="3288033"/>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2383045" y="3346178"/>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383045" y="3346178"/>
                  <a:ext cx="382669" cy="369332"/>
                </a:xfrm>
                <a:prstGeom prst="rect">
                  <a:avLst/>
                </a:prstGeom>
                <a:blipFill>
                  <a:blip r:embed="rId15"/>
                  <a:stretch>
                    <a:fillRect/>
                  </a:stretch>
                </a:blipFill>
              </p:spPr>
              <p:txBody>
                <a:bodyPr/>
                <a:lstStyle/>
                <a:p>
                  <a:r>
                    <a:rPr lang="en-US">
                      <a:noFill/>
                    </a:rPr>
                    <a:t> </a:t>
                  </a:r>
                </a:p>
              </p:txBody>
            </p:sp>
          </mc:Fallback>
        </mc:AlternateContent>
        <p:cxnSp>
          <p:nvCxnSpPr>
            <p:cNvPr id="58" name="Straight Arrow Connector 57"/>
            <p:cNvCxnSpPr>
              <a:stCxn id="12" idx="4"/>
              <a:endCxn id="18" idx="0"/>
            </p:cNvCxnSpPr>
            <p:nvPr/>
          </p:nvCxnSpPr>
          <p:spPr>
            <a:xfrm flipH="1">
              <a:off x="1820966" y="2143991"/>
              <a:ext cx="7191" cy="317040"/>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2" idx="5"/>
              <a:endCxn id="20" idx="0"/>
            </p:cNvCxnSpPr>
            <p:nvPr/>
          </p:nvCxnSpPr>
          <p:spPr>
            <a:xfrm>
              <a:off x="2022264" y="2068578"/>
              <a:ext cx="541561" cy="39091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0" idx="4"/>
              <a:endCxn id="22" idx="0"/>
            </p:cNvCxnSpPr>
            <p:nvPr/>
          </p:nvCxnSpPr>
          <p:spPr>
            <a:xfrm flipH="1">
              <a:off x="2562018" y="2974446"/>
              <a:ext cx="1807" cy="313587"/>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0" name="Rectangle 69"/>
              <p:cNvSpPr/>
              <p:nvPr/>
            </p:nvSpPr>
            <p:spPr>
              <a:xfrm>
                <a:off x="8200230" y="4302835"/>
                <a:ext cx="1548629" cy="1938992"/>
              </a:xfrm>
              <a:prstGeom prst="rect">
                <a:avLst/>
              </a:prstGeom>
            </p:spPr>
            <p:txBody>
              <a:bodyPr wrap="none">
                <a:spAutoFit/>
              </a:bodyPr>
              <a:lstStyle/>
              <a:p>
                <a:r>
                  <a:rPr lang="en-US" sz="2400" dirty="0">
                    <a:solidFill>
                      <a:srgbClr val="005426"/>
                    </a:solidFill>
                  </a:rPr>
                  <a:t> </a:t>
                </a:r>
                <a14:m>
                  <m:oMath xmlns:m="http://schemas.openxmlformats.org/officeDocument/2006/math">
                    <m:r>
                      <a:rPr lang="en-US" sz="2400" i="1" dirty="0" smtClean="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𝐴𝐵</m:t>
                    </m:r>
                  </m:oMath>
                </a14:m>
                <a:endParaRPr lang="en-US" sz="2400" b="0" dirty="0">
                  <a:solidFill>
                    <a:srgbClr val="005426"/>
                  </a:solidFill>
                </a:endParaRPr>
              </a:p>
              <a:p>
                <a:r>
                  <a:rPr lang="en-US" sz="2400" b="0" dirty="0">
                    <a:solidFill>
                      <a:srgbClr val="005426"/>
                    </a:solidFill>
                  </a:rPr>
                  <a:t> </a:t>
                </a:r>
                <a14:m>
                  <m:oMath xmlns:m="http://schemas.openxmlformats.org/officeDocument/2006/math">
                    <m:r>
                      <a:rPr lang="en-US" sz="2400" b="0" i="1" dirty="0" smtClean="0">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𝐴</m:t>
                    </m:r>
                    <m:r>
                      <a:rPr lang="en-US" sz="2400" i="1" dirty="0" err="1">
                        <a:solidFill>
                          <a:srgbClr val="005426"/>
                        </a:solidFill>
                        <a:latin typeface="Cambria Math" panose="02040503050406030204" pitchFamily="18" charset="0"/>
                      </a:rPr>
                      <m:t>𝑎</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𝑎</m:t>
                    </m:r>
                  </m:oMath>
                </a14:m>
                <a:endParaRPr lang="en-US" sz="2400" dirty="0">
                  <a:solidFill>
                    <a:srgbClr val="005426"/>
                  </a:solidFill>
                </a:endParaRPr>
              </a:p>
              <a:p>
                <a:r>
                  <a:rPr lang="en-US" sz="2400" b="0" dirty="0">
                    <a:solidFill>
                      <a:srgbClr val="005426"/>
                    </a:solidFill>
                  </a:rPr>
                  <a:t> </a:t>
                </a:r>
                <a14:m>
                  <m:oMath xmlns:m="http://schemas.openxmlformats.org/officeDocument/2006/math">
                    <m:r>
                      <a:rPr lang="en-US" sz="2400" b="0" i="1" dirty="0" smtClean="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𝑏</m:t>
                    </m:r>
                  </m:oMath>
                </a14:m>
                <a:endParaRPr lang="en-US" sz="2400" dirty="0">
                  <a:solidFill>
                    <a:srgbClr val="005426"/>
                  </a:solidFill>
                </a:endParaRPr>
              </a:p>
              <a:p>
                <a:endParaRPr lang="en-US" sz="2400" dirty="0">
                  <a:solidFill>
                    <a:srgbClr val="005426"/>
                  </a:solidFill>
                </a:endParaRPr>
              </a:p>
              <a:p>
                <a:endParaRPr lang="en-US" sz="2400" dirty="0">
                  <a:solidFill>
                    <a:srgbClr val="005426"/>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8200230" y="4302835"/>
                <a:ext cx="1548629" cy="193899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79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300"/>
                                  </p:iterate>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p:sp>
        <p:nvSpPr>
          <p:cNvPr id="3" name="Content Placeholder 2"/>
          <p:cNvSpPr>
            <a:spLocks noGrp="1"/>
          </p:cNvSpPr>
          <p:nvPr>
            <p:ph idx="1"/>
          </p:nvPr>
        </p:nvSpPr>
        <p:spPr/>
        <p:txBody>
          <a:bodyPr/>
          <a:lstStyle/>
          <a:p>
            <a:r>
              <a:rPr lang="fa-IR" dirty="0"/>
              <a:t>یک عبارت </a:t>
            </a:r>
            <a:r>
              <a:rPr lang="en-US" dirty="0"/>
              <a:t>BNF</a:t>
            </a:r>
            <a:r>
              <a:rPr lang="fa-IR" dirty="0"/>
              <a:t> برای </a:t>
            </a:r>
            <a:r>
              <a:rPr lang="en-US" dirty="0"/>
              <a:t>while</a:t>
            </a:r>
            <a:r>
              <a:rPr lang="fa-IR" dirty="0"/>
              <a:t> در </a:t>
            </a:r>
            <a:r>
              <a:rPr lang="en-US" dirty="0"/>
              <a:t>C</a:t>
            </a:r>
            <a:r>
              <a:rPr lang="fa-IR" dirty="0"/>
              <a:t> ارائه دهید.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sp>
        <p:nvSpPr>
          <p:cNvPr id="5" name="Rectangle 4"/>
          <p:cNvSpPr/>
          <p:nvPr/>
        </p:nvSpPr>
        <p:spPr>
          <a:xfrm>
            <a:off x="229752" y="1840441"/>
            <a:ext cx="11703424" cy="4801314"/>
          </a:xfrm>
          <a:prstGeom prst="rect">
            <a:avLst/>
          </a:prstGeom>
          <a:solidFill>
            <a:schemeClr val="bg1"/>
          </a:solidFill>
        </p:spPr>
        <p:txBody>
          <a:bodyPr wrap="square">
            <a:spAutoFit/>
          </a:bodyPr>
          <a:lstStyle/>
          <a:p>
            <a:r>
              <a:rPr lang="en-US" b="1" dirty="0">
                <a:latin typeface="Courier New" panose="02070309020205020404" pitchFamily="49" charset="0"/>
                <a:ea typeface="Tahoma" panose="020B0604030504040204" pitchFamily="34" charset="0"/>
                <a:cs typeface="Courier New" panose="02070309020205020404" pitchFamily="49" charset="0"/>
              </a:rPr>
              <a:t>&lt;while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while</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&amp;&amp;</a:t>
            </a:r>
            <a:r>
              <a:rPr lang="en-US" b="1" dirty="0">
                <a:latin typeface="Courier New" panose="02070309020205020404" pitchFamily="49" charset="0"/>
                <a:ea typeface="Tahoma" panose="020B0604030504040204" pitchFamily="34" charset="0"/>
                <a:cs typeface="Courier New" panose="02070309020205020404" pitchFamily="49" charset="0"/>
              </a:rPr>
              <a:t>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&lt;expression&gt; &lt;compare sign&gt; &lt;expression&gt;</a:t>
            </a:r>
          </a:p>
          <a:p>
            <a:r>
              <a:rPr lang="en-US" b="1" dirty="0">
                <a:latin typeface="Courier New" panose="02070309020205020404" pitchFamily="49" charset="0"/>
                <a:ea typeface="Tahoma" panose="020B0604030504040204" pitchFamily="34" charset="0"/>
                <a:cs typeface="Courier New" panose="02070309020205020404" pitchFamily="49" charset="0"/>
              </a:rPr>
              <a:t>&lt;compare sign &gt;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&gt;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&gt;=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&lt;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&lt;=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&lt;expression&gt; &lt;expression&gt; | &lt;variable&gt;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&lt;expression&gt; &lt;sign&gt; &lt;expression&gt;</a:t>
            </a:r>
          </a:p>
          <a:p>
            <a:r>
              <a:rPr lang="en-US" b="1" dirty="0">
                <a:latin typeface="Courier New" panose="02070309020205020404" pitchFamily="49" charset="0"/>
                <a:ea typeface="Tahoma" panose="020B0604030504040204" pitchFamily="34" charset="0"/>
                <a:cs typeface="Courier New" panose="02070309020205020404" pitchFamily="49" charset="0"/>
              </a:rPr>
              <a:t>&lt;sign&gt;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endParaRPr lang="en-US" b="1" dirty="0">
              <a:latin typeface="Courier New" panose="02070309020205020404" pitchFamily="49" charset="0"/>
              <a:ea typeface="Tahoma" panose="020B0604030504040204" pitchFamily="34" charset="0"/>
              <a:cs typeface="Courier New" panose="02070309020205020404" pitchFamily="49" charset="0"/>
            </a:endParaRP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&lt;variable&gt; | &lt;numeric&gt;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&lt;variable&gt; ::= &lt;alphabet&gt; &lt;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&lt;alphabet&gt;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Z</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z</a:t>
            </a:r>
          </a:p>
          <a:p>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&lt;digit&gt; &lt;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_</a:t>
            </a:r>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l-GR" b="1" dirty="0">
                <a:solidFill>
                  <a:srgbClr val="3333CC"/>
                </a:solidFill>
                <a:latin typeface="Courier New" panose="02070309020205020404" pitchFamily="49" charset="0"/>
                <a:ea typeface="Tahoma" panose="020B0604030504040204" pitchFamily="34" charset="0"/>
                <a:cs typeface="Courier New" panose="02070309020205020404" pitchFamily="49" charset="0"/>
              </a:rPr>
              <a:t>λ</a:t>
            </a:r>
          </a:p>
          <a:p>
            <a:r>
              <a:rPr lang="el-GR" b="1" dirty="0">
                <a:latin typeface="Courier New" panose="02070309020205020404" pitchFamily="49" charset="0"/>
                <a:ea typeface="Tahoma" panose="020B0604030504040204" pitchFamily="34" charset="0"/>
                <a:cs typeface="Courier New" panose="02070309020205020404" pitchFamily="49" charset="0"/>
              </a:rPr>
              <a:t>&lt;</a:t>
            </a:r>
            <a:r>
              <a:rPr lang="en-US" b="1" dirty="0">
                <a:latin typeface="Courier New" panose="02070309020205020404" pitchFamily="49" charset="0"/>
                <a:ea typeface="Tahoma" panose="020B0604030504040204" pitchFamily="34" charset="0"/>
                <a:cs typeface="Courier New" panose="02070309020205020404" pitchFamily="49" charset="0"/>
              </a:rPr>
              <a:t>numeric&gt; ::= &lt;digit&gt; &lt;numeric&gt; | &lt;digit&gt;</a:t>
            </a:r>
          </a:p>
          <a:p>
            <a:r>
              <a:rPr lang="en-US" b="1" dirty="0">
                <a:latin typeface="Courier New" panose="02070309020205020404" pitchFamily="49" charset="0"/>
                <a:ea typeface="Tahoma" panose="020B0604030504040204" pitchFamily="34" charset="0"/>
                <a:cs typeface="Courier New" panose="02070309020205020404" pitchFamily="49" charset="0"/>
              </a:rPr>
              <a:t>&lt;digit&gt;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0</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1</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2</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9</a:t>
            </a:r>
          </a:p>
        </p:txBody>
      </p:sp>
    </p:spTree>
    <p:extLst>
      <p:ext uri="{BB962C8B-B14F-4D97-AF65-F5344CB8AC3E}">
        <p14:creationId xmlns:p14="http://schemas.microsoft.com/office/powerpoint/2010/main" val="331174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a-IR" dirty="0"/>
              <a:t>پایان </a:t>
            </a:r>
            <a:r>
              <a:rPr lang="fa-IR"/>
              <a:t>فصل پنجم</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141127" y="6354422"/>
            <a:ext cx="811019" cy="503578"/>
          </a:xfrm>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28082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a-IR" sz="2800" dirty="0"/>
              <a:t>زبان هاي منظم زيرمجموعه اي از زبان هاي مستقل ازمتن هستند</a:t>
            </a:r>
          </a:p>
          <a:p>
            <a:endParaRPr lang="en-US" sz="2800" dirty="0"/>
          </a:p>
          <a:p>
            <a:endParaRPr lang="fa-IR" sz="2800" dirty="0"/>
          </a:p>
          <a:p>
            <a:r>
              <a:rPr lang="fa-IR" sz="2800" dirty="0"/>
              <a:t>در گرامرهاي مستقل از متن مي توان جايگزيني متغيرهاي سمت چپ يك قانون را در هر زماني كه اين متغير در يك شكل جمله اي ديده مي شود، انجام داد، و اين بستگي به بقيه شكل جمله ندارد. </a:t>
            </a:r>
            <a:r>
              <a:rPr lang="fa-IR" sz="2800" dirty="0">
                <a:solidFill>
                  <a:srgbClr val="7030A0"/>
                </a:solidFill>
              </a:rPr>
              <a:t>(مجاز به انتخاب فقط يك متغير در سمت چپ قانون هستيم)</a:t>
            </a:r>
            <a:endParaRPr lang="en-US" sz="2800" dirty="0">
              <a:solidFill>
                <a:srgbClr val="7030A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grpSp>
        <p:nvGrpSpPr>
          <p:cNvPr id="8" name="Group 7"/>
          <p:cNvGrpSpPr/>
          <p:nvPr/>
        </p:nvGrpSpPr>
        <p:grpSpPr>
          <a:xfrm>
            <a:off x="3063518" y="2019198"/>
            <a:ext cx="5107312" cy="661180"/>
            <a:chOff x="921210" y="2019198"/>
            <a:chExt cx="5107312" cy="661180"/>
          </a:xfrm>
        </p:grpSpPr>
        <p:sp>
          <p:nvSpPr>
            <p:cNvPr id="5" name="TextBox 4"/>
            <p:cNvSpPr txBox="1"/>
            <p:nvPr/>
          </p:nvSpPr>
          <p:spPr>
            <a:xfrm>
              <a:off x="921210" y="2142309"/>
              <a:ext cx="1640193" cy="523220"/>
            </a:xfrm>
            <a:prstGeom prst="rect">
              <a:avLst/>
            </a:prstGeom>
            <a:noFill/>
          </p:spPr>
          <p:txBody>
            <a:bodyPr wrap="none" rtlCol="0">
              <a:spAutoFit/>
            </a:bodyPr>
            <a:lstStyle/>
            <a:p>
              <a:r>
                <a:rPr lang="fa-IR" sz="2800" dirty="0">
                  <a:solidFill>
                    <a:srgbClr val="FF0000"/>
                  </a:solidFill>
                  <a:cs typeface="B Nazanin" panose="00000400000000000000" pitchFamily="2" charset="-78"/>
                </a:rPr>
                <a:t>زبانهای منظم</a:t>
              </a:r>
              <a:endParaRPr lang="en-US" sz="2800" dirty="0">
                <a:solidFill>
                  <a:srgbClr val="FF0000"/>
                </a:solidFill>
                <a:cs typeface="B Nazanin" panose="00000400000000000000" pitchFamily="2" charset="-78"/>
              </a:endParaRPr>
            </a:p>
          </p:txBody>
        </p:sp>
        <p:sp>
          <p:nvSpPr>
            <p:cNvPr id="6" name="TextBox 5"/>
            <p:cNvSpPr txBox="1"/>
            <p:nvPr/>
          </p:nvSpPr>
          <p:spPr>
            <a:xfrm>
              <a:off x="3424924" y="2157158"/>
              <a:ext cx="2603598" cy="523220"/>
            </a:xfrm>
            <a:prstGeom prst="rect">
              <a:avLst/>
            </a:prstGeom>
            <a:noFill/>
          </p:spPr>
          <p:txBody>
            <a:bodyPr wrap="none" rtlCol="0">
              <a:spAutoFit/>
            </a:bodyPr>
            <a:lstStyle/>
            <a:p>
              <a:r>
                <a:rPr lang="fa-IR" sz="2800" dirty="0">
                  <a:solidFill>
                    <a:srgbClr val="FF0000"/>
                  </a:solidFill>
                  <a:cs typeface="B Nazanin" panose="00000400000000000000" pitchFamily="2" charset="-78"/>
                </a:rPr>
                <a:t>زبانهای مستقل از متن</a:t>
              </a:r>
              <a:endParaRPr lang="en-US" sz="2800" dirty="0">
                <a:solidFill>
                  <a:srgbClr val="FF0000"/>
                </a:solidFill>
                <a:cs typeface="B Nazanin" panose="00000400000000000000" pitchFamily="2" charset="-78"/>
              </a:endParaRPr>
            </a:p>
          </p:txBody>
        </p:sp>
        <p:sp>
          <p:nvSpPr>
            <p:cNvPr id="7" name="TextBox 6"/>
            <p:cNvSpPr txBox="1"/>
            <p:nvPr/>
          </p:nvSpPr>
          <p:spPr>
            <a:xfrm>
              <a:off x="2561403" y="2019198"/>
              <a:ext cx="628698" cy="646331"/>
            </a:xfrm>
            <a:prstGeom prst="rect">
              <a:avLst/>
            </a:prstGeom>
            <a:noFill/>
          </p:spPr>
          <p:txBody>
            <a:bodyPr wrap="none" rtlCol="0">
              <a:spAutoFit/>
            </a:bodyPr>
            <a:lstStyle/>
            <a:p>
              <a:r>
                <a:rPr lang="fa-IR" sz="3600" b="1" dirty="0">
                  <a:solidFill>
                    <a:srgbClr val="FF0000"/>
                  </a:solidFill>
                  <a:cs typeface="B Nazanin" panose="00000400000000000000" pitchFamily="2" charset="-78"/>
                  <a:sym typeface="Symbol" panose="05050102010706020507" pitchFamily="18" charset="2"/>
                </a:rPr>
                <a:t></a:t>
              </a:r>
              <a:endParaRPr lang="en-US" sz="3600" b="1" dirty="0">
                <a:solidFill>
                  <a:srgbClr val="FF0000"/>
                </a:solidFill>
                <a:cs typeface="B Nazanin" panose="00000400000000000000" pitchFamily="2" charset="-78"/>
              </a:endParaRPr>
            </a:p>
          </p:txBody>
        </p:sp>
      </p:grpSp>
    </p:spTree>
    <p:extLst>
      <p:ext uri="{BB962C8B-B14F-4D97-AF65-F5344CB8AC3E}">
        <p14:creationId xmlns:p14="http://schemas.microsoft.com/office/powerpoint/2010/main" val="62178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endParaRPr lang="en-US" sz="2200" dirty="0"/>
              </a:p>
              <a:p>
                <a:r>
                  <a:rPr lang="fa-IR" sz="2200" dirty="0"/>
                  <a:t>مستقل از متن است. </a:t>
                </a:r>
              </a:p>
              <a:p>
                <a:r>
                  <a:rPr lang="fa-IR" sz="2200" dirty="0"/>
                  <a:t>نمونه اشتقاق آن عبارت است از:  </a:t>
                </a:r>
                <a14:m>
                  <m:oMath xmlns:m="http://schemas.openxmlformats.org/officeDocument/2006/math">
                    <m:r>
                      <a:rPr lang="en-US" sz="2600" i="1" dirty="0" smtClean="0">
                        <a:solidFill>
                          <a:srgbClr val="C00000"/>
                        </a:solidFill>
                        <a:latin typeface="Cambria Math" panose="02040503050406030204" pitchFamily="18" charset="0"/>
                      </a:rPr>
                      <m:t>𝑆</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a:solidFill>
                          <a:srgbClr val="C00000"/>
                        </a:solidFill>
                        <a:latin typeface="Cambria Math" panose="02040503050406030204" pitchFamily="18" charset="0"/>
                      </a:rPr>
                      <m:t>𝑎𝑆𝑎</m:t>
                    </m:r>
                    <m:r>
                      <a:rPr lang="en-US" sz="2600" i="1" dirty="0">
                        <a:solidFill>
                          <a:srgbClr val="C00000"/>
                        </a:solidFill>
                        <a:latin typeface="Cambria Math" panose="02040503050406030204" pitchFamily="18" charset="0"/>
                      </a:rPr>
                      <m:t> </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a:solidFill>
                          <a:srgbClr val="C00000"/>
                        </a:solidFill>
                        <a:latin typeface="Cambria Math" panose="02040503050406030204" pitchFamily="18" charset="0"/>
                      </a:rPr>
                      <m:t>𝑎𝑎𝑆𝑎𝑎</m:t>
                    </m:r>
                    <m:r>
                      <a:rPr lang="en-US" sz="2600" i="1" dirty="0">
                        <a:solidFill>
                          <a:srgbClr val="C00000"/>
                        </a:solidFill>
                        <a:latin typeface="Cambria Math" panose="02040503050406030204" pitchFamily="18" charset="0"/>
                      </a:rPr>
                      <m:t> </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smtClean="0">
                        <a:solidFill>
                          <a:srgbClr val="C00000"/>
                        </a:solidFill>
                        <a:latin typeface="Cambria Math" panose="02040503050406030204" pitchFamily="18" charset="0"/>
                      </a:rPr>
                      <m:t>𝑎𝑎𝑏𝑏𝑎𝑎</m:t>
                    </m:r>
                    <m:r>
                      <a:rPr lang="fa-IR" sz="2600" i="1" dirty="0" smtClean="0">
                        <a:solidFill>
                          <a:srgbClr val="C00000"/>
                        </a:solidFill>
                        <a:latin typeface="Cambria Math" panose="02040503050406030204" pitchFamily="18" charset="0"/>
                      </a:rPr>
                      <m:t> </m:t>
                    </m:r>
                  </m:oMath>
                </a14:m>
                <a:endParaRPr lang="fa-IR" sz="2200" dirty="0">
                  <a:solidFill>
                    <a:srgbClr val="C00000"/>
                  </a:solidFill>
                </a:endParaRPr>
              </a:p>
              <a:p>
                <a:r>
                  <a:rPr lang="fa-IR" sz="2200" dirty="0"/>
                  <a:t>بر اساس این اشتقاق و نظایر آن میتوان گفت </a:t>
                </a:r>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𝑤</m:t>
                        </m:r>
                        <m:sSup>
                          <m:sSupPr>
                            <m:ctrlPr>
                              <a:rPr lang="en-US" sz="2400" b="0" i="1" dirty="0" smtClean="0">
                                <a:solidFill>
                                  <a:srgbClr val="C00000"/>
                                </a:solidFill>
                                <a:latin typeface="Cambria Math" panose="02040503050406030204" pitchFamily="18" charset="0"/>
                              </a:rPr>
                            </m:ctrlPr>
                          </m:sSupPr>
                          <m:e>
                            <m:r>
                              <a:rPr lang="en-US" sz="2400" b="0" i="1" dirty="0" smtClean="0">
                                <a:solidFill>
                                  <a:srgbClr val="C00000"/>
                                </a:solidFill>
                                <a:latin typeface="Cambria Math" panose="02040503050406030204" pitchFamily="18" charset="0"/>
                              </a:rPr>
                              <m:t>𝑤</m:t>
                            </m:r>
                          </m:e>
                          <m:sup>
                            <m:r>
                              <a:rPr lang="en-US" sz="2400" b="0" i="1" dirty="0" smtClean="0">
                                <a:solidFill>
                                  <a:srgbClr val="C00000"/>
                                </a:solidFill>
                                <a:latin typeface="Cambria Math" panose="02040503050406030204" pitchFamily="18" charset="0"/>
                              </a:rPr>
                              <m:t>𝑅</m:t>
                            </m:r>
                          </m:sup>
                        </m:sSup>
                        <m:r>
                          <a:rPr lang="en-US" sz="2400" b="0" i="1" dirty="0" smtClean="0">
                            <a:solidFill>
                              <a:srgbClr val="C00000"/>
                            </a:solidFill>
                            <a:latin typeface="Cambria Math" panose="02040503050406030204" pitchFamily="18" charset="0"/>
                          </a:rPr>
                          <m:t> :</m:t>
                        </m:r>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𝑏</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e>
                    </m:d>
                  </m:oMath>
                </a14:m>
                <a:endParaRPr lang="fa-IR" b="0" dirty="0">
                  <a:solidFill>
                    <a:srgbClr val="C00000"/>
                  </a:solidFill>
                  <a:ea typeface="Cambria Math" panose="02040503050406030204" pitchFamily="18" charset="0"/>
                </a:endParaRPr>
              </a:p>
              <a:p>
                <a:endParaRPr lang="en-US" b="0" dirty="0">
                  <a:solidFill>
                    <a:srgbClr val="C00000"/>
                  </a:solidFill>
                  <a:ea typeface="Cambria Math" panose="02040503050406030204" pitchFamily="18" charset="0"/>
                </a:endParaRPr>
              </a:p>
              <a:p>
                <a:r>
                  <a:rPr lang="fa-IR" sz="2100" dirty="0"/>
                  <a:t>این زبان مستقل از متن است ولی منظم نیست</a:t>
                </a:r>
              </a:p>
              <a:p>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10429" y="1404470"/>
                <a:ext cx="2023824" cy="138499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𝑎𝑆𝑎</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𝑆𝑏</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610429" y="1404470"/>
                <a:ext cx="2023824" cy="13849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163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endParaRPr lang="en-US" sz="2200" dirty="0"/>
              </a:p>
              <a:p>
                <a:r>
                  <a:rPr lang="fa-IR" sz="2200" dirty="0"/>
                  <a:t>مستقل از متن است ولی منظم نیست. </a:t>
                </a:r>
              </a:p>
              <a:p>
                <a:r>
                  <a:rPr lang="fa-IR" sz="2200" dirty="0"/>
                  <a:t>بررسی کنید که زبان این گرامر بصورت زیر است:</a:t>
                </a:r>
              </a:p>
              <a:p>
                <a:endParaRPr lang="fa-IR" sz="2200" dirty="0"/>
              </a:p>
              <a:p>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𝑎𝑏</m:t>
                        </m:r>
                        <m:sSup>
                          <m:sSupPr>
                            <m:ctrlPr>
                              <a:rPr lang="en-US" sz="2400" b="0" i="1" dirty="0" smtClean="0">
                                <a:solidFill>
                                  <a:srgbClr val="C00000"/>
                                </a:solidFill>
                                <a:latin typeface="Cambria Math" panose="02040503050406030204" pitchFamily="18" charset="0"/>
                              </a:rPr>
                            </m:ctrlPr>
                          </m:sSupPr>
                          <m:e>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𝑏𝑏𝑎𝑎</m:t>
                                </m:r>
                              </m:e>
                            </m:d>
                          </m:e>
                          <m:sup>
                            <m:r>
                              <a:rPr lang="en-US" sz="2400" b="0" i="1" dirty="0" smtClean="0">
                                <a:solidFill>
                                  <a:srgbClr val="C00000"/>
                                </a:solidFill>
                                <a:latin typeface="Cambria Math" panose="02040503050406030204" pitchFamily="18" charset="0"/>
                              </a:rPr>
                              <m:t>𝑛</m:t>
                            </m:r>
                          </m:sup>
                        </m:sSup>
                        <m:r>
                          <a:rPr lang="en-US" sz="2400" b="0" i="1" dirty="0" smtClean="0">
                            <a:solidFill>
                              <a:srgbClr val="C00000"/>
                            </a:solidFill>
                            <a:latin typeface="Cambria Math" panose="02040503050406030204" pitchFamily="18" charset="0"/>
                          </a:rPr>
                          <m:t>𝑏𝑏𝑎</m:t>
                        </m:r>
                        <m:sSup>
                          <m:sSupPr>
                            <m:ctrlPr>
                              <a:rPr lang="en-US" sz="2400" b="0" i="1" dirty="0" smtClean="0">
                                <a:solidFill>
                                  <a:srgbClr val="C00000"/>
                                </a:solidFill>
                                <a:latin typeface="Cambria Math" panose="02040503050406030204" pitchFamily="18" charset="0"/>
                              </a:rPr>
                            </m:ctrlPr>
                          </m:sSupPr>
                          <m:e>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𝑏𝑎</m:t>
                                </m:r>
                              </m:e>
                            </m:d>
                          </m:e>
                          <m:sup>
                            <m:r>
                              <a:rPr lang="en-US" sz="2400" b="0" i="1" dirty="0" smtClean="0">
                                <a:solidFill>
                                  <a:srgbClr val="C00000"/>
                                </a:solidFill>
                                <a:latin typeface="Cambria Math" panose="02040503050406030204" pitchFamily="18" charset="0"/>
                              </a:rPr>
                              <m:t>𝑛</m:t>
                            </m:r>
                          </m:sup>
                        </m:sSup>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𝑛</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0</m:t>
                        </m:r>
                      </m:e>
                    </m:d>
                  </m:oMath>
                </a14:m>
                <a:endParaRPr lang="fa-IR" b="0" dirty="0">
                  <a:solidFill>
                    <a:srgbClr val="C00000"/>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14895" y="1445413"/>
                <a:ext cx="2316596" cy="18158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𝑎</m:t>
                      </m:r>
                      <m:r>
                        <a:rPr lang="en-US" sz="2800" b="0" i="1" dirty="0" smtClean="0">
                          <a:solidFill>
                            <a:schemeClr val="accent3">
                              <a:lumMod val="50000"/>
                            </a:schemeClr>
                          </a:solidFill>
                          <a:latin typeface="Cambria Math" panose="02040503050406030204" pitchFamily="18" charset="0"/>
                          <a:ea typeface="Cambria Math" panose="02040503050406030204" pitchFamily="18" charset="0"/>
                        </a:rPr>
                        <m:t>𝑏</m:t>
                      </m:r>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chemeClr val="accent3">
                              <a:lumMod val="50000"/>
                            </a:schemeClr>
                          </a:solidFill>
                          <a:latin typeface="Cambria Math" panose="02040503050406030204" pitchFamily="18" charset="0"/>
                          <a:ea typeface="Cambria Math" panose="02040503050406030204" pitchFamily="18" charset="0"/>
                        </a:rPr>
                        <m:t>𝑏𝑏</m:t>
                      </m:r>
                      <m:r>
                        <a:rPr lang="en-US" sz="2800" i="1" dirty="0">
                          <a:solidFill>
                            <a:srgbClr val="C00000"/>
                          </a:solidFill>
                          <a:latin typeface="Cambria Math" panose="02040503050406030204" pitchFamily="18" charset="0"/>
                          <a:ea typeface="Cambria Math" panose="02040503050406030204" pitchFamily="18" charset="0"/>
                        </a:rPr>
                        <m:t>𝐴</m:t>
                      </m:r>
                      <m:r>
                        <a:rPr lang="en-US" sz="2800" i="1" dirty="0">
                          <a:solidFill>
                            <a:schemeClr val="accent3">
                              <a:lumMod val="50000"/>
                            </a:schemeClr>
                          </a:solidFill>
                          <a:latin typeface="Cambria Math" panose="02040503050406030204" pitchFamily="18" charset="0"/>
                          <a:ea typeface="Cambria Math" panose="02040503050406030204" pitchFamily="18" charset="0"/>
                        </a:rPr>
                        <m:t>𝑎</m:t>
                      </m:r>
                    </m:oMath>
                  </m:oMathPara>
                </a14:m>
                <a:endParaRPr lang="en-US" sz="2800" dirty="0"/>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chemeClr val="accent3">
                              <a:lumMod val="50000"/>
                            </a:schemeClr>
                          </a:solidFill>
                          <a:latin typeface="Cambria Math" panose="02040503050406030204" pitchFamily="18" charset="0"/>
                          <a:ea typeface="Cambria Math" panose="02040503050406030204" pitchFamily="18" charset="0"/>
                        </a:rPr>
                        <m:t>𝑎𝑎</m:t>
                      </m:r>
                      <m:r>
                        <a:rPr lang="en-US" sz="2800" b="0" i="1" dirty="0" smtClean="0">
                          <a:solidFill>
                            <a:srgbClr val="C00000"/>
                          </a:solidFill>
                          <a:latin typeface="Cambria Math" panose="02040503050406030204" pitchFamily="18" charset="0"/>
                          <a:ea typeface="Cambria Math" panose="02040503050406030204" pitchFamily="18" charset="0"/>
                        </a:rPr>
                        <m:t>𝐵</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𝑏</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ea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𝜆</m:t>
                      </m:r>
                    </m:oMath>
                  </m:oMathPara>
                </a14:m>
                <a:endParaRPr lang="en-US" sz="2800" dirty="0">
                  <a:solidFill>
                    <a:schemeClr val="accent3">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14895" y="1445413"/>
                <a:ext cx="2316596" cy="181588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8900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نشان دهید زبان </a:t>
                </a:r>
                <a14:m>
                  <m:oMath xmlns:m="http://schemas.openxmlformats.org/officeDocument/2006/math">
                    <m:r>
                      <a:rPr lang="en-US" sz="2400" b="0" i="1" dirty="0" smtClean="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𝑎</m:t>
                            </m:r>
                          </m:e>
                          <m:sup>
                            <m:r>
                              <a:rPr lang="en-US" sz="2400" b="0" i="1" dirty="0" smtClean="0">
                                <a:solidFill>
                                  <a:srgbClr val="C00000"/>
                                </a:solidFill>
                                <a:latin typeface="Cambria Math" panose="02040503050406030204" pitchFamily="18" charset="0"/>
                              </a:rPr>
                              <m:t>𝑛</m:t>
                            </m:r>
                          </m:sup>
                        </m:sSup>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𝑏</m:t>
                            </m:r>
                          </m:e>
                          <m:sup>
                            <m:r>
                              <a:rPr lang="en-US" sz="2400" b="0" i="1" dirty="0" smtClean="0">
                                <a:solidFill>
                                  <a:srgbClr val="C00000"/>
                                </a:solidFill>
                                <a:latin typeface="Cambria Math" panose="02040503050406030204" pitchFamily="18" charset="0"/>
                              </a:rPr>
                              <m:t>𝑚</m:t>
                            </m:r>
                          </m:sup>
                        </m:sSup>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𝑛</m:t>
                        </m:r>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𝑚</m:t>
                        </m:r>
                      </m:e>
                    </m:d>
                  </m:oMath>
                </a14:m>
                <a:r>
                  <a:rPr lang="fa-IR" sz="2400" dirty="0"/>
                  <a:t> مستقل از متن است:</a:t>
                </a:r>
              </a:p>
              <a:p>
                <a:endParaRPr lang="fa-IR" sz="2200" dirty="0"/>
              </a:p>
              <a:p>
                <a:r>
                  <a:rPr lang="fa-IR" sz="2200" dirty="0"/>
                  <a:t>باید یک گرامر مستقل از متن برای این زبان بسازیم. با حالت </a:t>
                </a: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m:t>
                    </m:r>
                    <m:r>
                      <a:rPr lang="en-US" sz="2200" i="1" dirty="0" smtClean="0">
                        <a:latin typeface="Cambria Math" panose="02040503050406030204" pitchFamily="18" charset="0"/>
                      </a:rPr>
                      <m:t>𝑚</m:t>
                    </m:r>
                  </m:oMath>
                </a14:m>
                <a:r>
                  <a:rPr lang="fa-IR" sz="2200" dirty="0"/>
                  <a:t> آشنا هستیم: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𝑎𝑆𝑏</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oMath>
                </a14:m>
                <a:endParaRPr lang="en-US" sz="2400" i="1" dirty="0">
                  <a:solidFill>
                    <a:srgbClr val="C00000"/>
                  </a:solidFill>
                  <a:latin typeface="Cambria Math" panose="02040503050406030204" pitchFamily="18" charset="0"/>
                  <a:ea typeface="Cambria Math" panose="02040503050406030204" pitchFamily="18" charset="0"/>
                </a:endParaRPr>
              </a:p>
              <a:p>
                <a:r>
                  <a:rPr lang="fa-IR" sz="2200" dirty="0"/>
                  <a:t>با اقتباس از همین راه حل، دو حالت </a:t>
                </a:r>
                <a:r>
                  <a:rPr lang="en-US" sz="2200" dirty="0"/>
                  <a:t>n&gt;m</a:t>
                </a:r>
                <a:r>
                  <a:rPr lang="fa-IR" sz="2200" dirty="0"/>
                  <a:t> و </a:t>
                </a:r>
                <a:r>
                  <a:rPr lang="en-US" sz="2200" dirty="0"/>
                  <a:t>m&gt;n</a:t>
                </a:r>
                <a:r>
                  <a:rPr lang="fa-IR" sz="2200" dirty="0"/>
                  <a:t> را در نظر میگیریم.</a:t>
                </a:r>
                <a:endParaRPr lang="en-US" sz="2200" dirty="0"/>
              </a:p>
              <a:p>
                <a:endParaRPr lang="fa-IR" b="0" dirty="0">
                  <a:solidFill>
                    <a:srgbClr val="C00000"/>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2123" y="3426489"/>
                <a:ext cx="2610458" cy="1384995"/>
              </a:xfrm>
              <a:prstGeom prst="rect">
                <a:avLst/>
              </a:prstGeom>
              <a:solidFill>
                <a:schemeClr val="bg1"/>
              </a:solidFill>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𝐴</m:t>
                      </m:r>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𝑆</m:t>
                          </m:r>
                        </m:e>
                        <m:sub>
                          <m:r>
                            <a:rPr lang="en-US" sz="2800" i="1" dirty="0">
                              <a:solidFill>
                                <a:srgbClr val="C00000"/>
                              </a:solidFill>
                              <a:latin typeface="Cambria Math" panose="02040503050406030204" pitchFamily="18" charset="0"/>
                              <a:ea typeface="Cambria Math" panose="02040503050406030204" pitchFamily="18" charset="0"/>
                            </a:rPr>
                            <m:t>1</m:t>
                          </m:r>
                        </m:sub>
                      </m:sSub>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oMath>
                  </m:oMathPara>
                </a14:m>
                <a:endParaRPr lang="en-US" sz="2800" dirty="0">
                  <a:solidFill>
                    <a:schemeClr val="accent3">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262123" y="3426489"/>
                <a:ext cx="2610458" cy="13849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62123" y="5120306"/>
                <a:ext cx="2610458" cy="1384995"/>
              </a:xfrm>
              <a:prstGeom prst="rect">
                <a:avLst/>
              </a:prstGeom>
              <a:solidFill>
                <a:schemeClr val="bg1"/>
              </a:solidFill>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𝑏𝐵</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m:t>
                      </m:r>
                    </m:oMath>
                  </m:oMathPara>
                </a14:m>
                <a:endParaRPr lang="en-US" sz="2800" dirty="0">
                  <a:solidFill>
                    <a:schemeClr val="accent3">
                      <a:lumMod val="50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62123" y="5120306"/>
                <a:ext cx="2610458" cy="13849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21908" y="3996921"/>
                <a:ext cx="2681503" cy="1815882"/>
              </a:xfrm>
              <a:prstGeom prst="rect">
                <a:avLst/>
              </a:prstGeom>
              <a:solidFill>
                <a:schemeClr val="bg1"/>
              </a:solidFill>
            </p:spPr>
            <p:txBody>
              <a:bodyPr wrap="squar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𝐴</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oMath>
                  </m:oMathPara>
                </a14:m>
                <a:endParaRPr lang="en-US" sz="2800" b="0" dirty="0">
                  <a:solidFill>
                    <a:srgbClr val="C00000"/>
                  </a:solidFill>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m:t>
                      </m:r>
                    </m:oMath>
                  </m:oMathPara>
                </a14:m>
                <a:endParaRPr lang="en-US" sz="2800" dirty="0">
                  <a:solidFill>
                    <a:schemeClr val="accent3">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121908" y="3996921"/>
                <a:ext cx="2681503" cy="18158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841" y="3421978"/>
                <a:ext cx="2247282" cy="369332"/>
              </a:xfrm>
              <a:prstGeom prst="rect">
                <a:avLst/>
              </a:prstGeom>
              <a:solidFill>
                <a:schemeClr val="accent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𝑛</m:t>
                              </m:r>
                            </m:sup>
                          </m:sSup>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i="1" dirty="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ea typeface="Cambria Math" panose="02040503050406030204" pitchFamily="18" charset="0"/>
                            </a:rPr>
                            <m:t>&gt;</m:t>
                          </m:r>
                          <m:r>
                            <a:rPr lang="en-US" i="1" dirty="0">
                              <a:solidFill>
                                <a:srgbClr val="C00000"/>
                              </a:solidFill>
                              <a:latin typeface="Cambria Math" panose="02040503050406030204" pitchFamily="18" charset="0"/>
                              <a:ea typeface="Cambria Math" panose="02040503050406030204" pitchFamily="18" charset="0"/>
                            </a:rPr>
                            <m:t>𝑚</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841" y="3421978"/>
                <a:ext cx="224728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0" y="5304971"/>
                <a:ext cx="2247282" cy="369332"/>
              </a:xfrm>
              <a:prstGeom prst="rect">
                <a:avLst/>
              </a:prstGeom>
              <a:solidFill>
                <a:schemeClr val="accent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𝑛</m:t>
                              </m:r>
                            </m:sup>
                          </m:sSup>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i="1" dirty="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ea typeface="Cambria Math" panose="02040503050406030204" pitchFamily="18" charset="0"/>
                            </a:rPr>
                            <m:t>&lt;</m:t>
                          </m:r>
                          <m:r>
                            <a:rPr lang="en-US" i="1" dirty="0">
                              <a:solidFill>
                                <a:srgbClr val="C00000"/>
                              </a:solidFill>
                              <a:latin typeface="Cambria Math" panose="02040503050406030204" pitchFamily="18" charset="0"/>
                              <a:ea typeface="Cambria Math" panose="02040503050406030204" pitchFamily="18" charset="0"/>
                            </a:rPr>
                            <m:t>𝑚</m:t>
                          </m:r>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0" y="5304971"/>
                <a:ext cx="2247282" cy="369332"/>
              </a:xfrm>
              <a:prstGeom prst="rect">
                <a:avLst/>
              </a:prstGeom>
              <a:blipFill>
                <a:blip r:embed="rId7"/>
                <a:stretch>
                  <a:fillRect/>
                </a:stretch>
              </a:blipFill>
            </p:spPr>
            <p:txBody>
              <a:bodyPr/>
              <a:lstStyle/>
              <a:p>
                <a:r>
                  <a:rPr lang="en-US">
                    <a:noFill/>
                  </a:rPr>
                  <a:t> </a:t>
                </a:r>
              </a:p>
            </p:txBody>
          </p:sp>
        </mc:Fallback>
      </mc:AlternateContent>
      <p:sp>
        <p:nvSpPr>
          <p:cNvPr id="12" name="Right Arrow 11"/>
          <p:cNvSpPr/>
          <p:nvPr/>
        </p:nvSpPr>
        <p:spPr>
          <a:xfrm>
            <a:off x="5525588" y="4637314"/>
            <a:ext cx="953589" cy="482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3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r>
                  <a:rPr lang="fa-IR" sz="2200" dirty="0"/>
                  <a:t>نمونه دیگری از گرامرهای مستقل از متن و غیر خطی است. برخی رشته های عضو این زبان عبارتند از: </a:t>
                </a:r>
                <a14:m>
                  <m:oMath xmlns:m="http://schemas.openxmlformats.org/officeDocument/2006/math">
                    <m:r>
                      <a:rPr lang="en-US" sz="2200" i="1" dirty="0" smtClean="0">
                        <a:latin typeface="Cambria Math" panose="02040503050406030204" pitchFamily="18" charset="0"/>
                      </a:rPr>
                      <m:t>𝑎𝑏𝑎𝑎𝑏𝑏</m:t>
                    </m:r>
                  </m:oMath>
                </a14:m>
                <a:endParaRPr lang="en-US" sz="2200" dirty="0"/>
              </a:p>
              <a:p>
                <a:r>
                  <a:rPr lang="fa-IR" sz="2200" dirty="0"/>
                  <a:t>زبان این گرامر بصورت زیر است:</a:t>
                </a:r>
              </a:p>
              <a:p>
                <a:endParaRPr lang="fa-IR" sz="2200" dirty="0"/>
              </a:p>
              <a:p>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𝑏</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𝑎</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𝑣</m:t>
                            </m:r>
                          </m:e>
                        </m:d>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𝑏</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𝑣</m:t>
                            </m:r>
                          </m:e>
                        </m:d>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𝑓𝑜𝑟</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𝑒𝑎𝑐</m:t>
                        </m:r>
                        <m:r>
                          <a:rPr lang="en-US" sz="2400" b="0" i="1" dirty="0" smtClean="0">
                            <a:solidFill>
                              <a:srgbClr val="3333CC"/>
                            </a:solidFill>
                            <a:latin typeface="Cambria Math" panose="02040503050406030204" pitchFamily="18" charset="0"/>
                            <a:ea typeface="Cambria Math" panose="02040503050406030204" pitchFamily="18" charset="0"/>
                          </a:rPr>
                          <m:t>h</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𝑝𝑟𝑒𝑓𝑖𝑥</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𝑣</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𝑜𝑓</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𝑤</m:t>
                        </m:r>
                        <m:r>
                          <a:rPr lang="en-US" sz="2400" b="0" i="1" dirty="0" smtClean="0">
                            <a:solidFill>
                              <a:srgbClr val="3333CC"/>
                            </a:solidFill>
                            <a:latin typeface="Cambria Math" panose="02040503050406030204" pitchFamily="18" charset="0"/>
                            <a:ea typeface="Cambria Math" panose="02040503050406030204" pitchFamily="18" charset="0"/>
                          </a:rPr>
                          <m:t> ,  </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𝑎</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𝑤</m:t>
                            </m:r>
                          </m:e>
                        </m:d>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𝑏</m:t>
                            </m:r>
                          </m:sub>
                        </m:sSub>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e>
                    </m:d>
                  </m:oMath>
                </a14:m>
                <a:endParaRPr lang="en-US" b="0" dirty="0">
                  <a:solidFill>
                    <a:srgbClr val="C00000"/>
                  </a:solidFill>
                  <a:ea typeface="Cambria Math" panose="02040503050406030204" pitchFamily="18" charset="0"/>
                </a:endParaRPr>
              </a:p>
              <a:p>
                <a:endParaRPr lang="en-US" dirty="0">
                  <a:solidFill>
                    <a:srgbClr val="C00000"/>
                  </a:solidFill>
                  <a:ea typeface="Cambria Math" panose="02040503050406030204" pitchFamily="18" charset="0"/>
                </a:endParaRPr>
              </a:p>
              <a:p>
                <a:r>
                  <a:rPr lang="fa-IR" sz="2200" dirty="0"/>
                  <a:t>یکی از کاربردهای این زبان، بررسی صحت پرانتز گذاری در عبارات ریاضی و یا آکولادها در زبان برنامه نویسی </a:t>
                </a:r>
                <a:r>
                  <a:rPr lang="en-US" sz="2200" dirty="0"/>
                  <a:t>C</a:t>
                </a:r>
                <a:r>
                  <a:rPr lang="fa-IR" sz="2200" dirty="0"/>
                  <a:t> میباشد.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14895" y="1445413"/>
                <a:ext cx="284558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𝑎𝑆𝑏</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𝑆𝑆</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8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14895" y="1445413"/>
                <a:ext cx="2845587"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1829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21414</TotalTime>
  <Words>5531</Words>
  <Application>Microsoft Office PowerPoint</Application>
  <PresentationFormat>Widescreen</PresentationFormat>
  <Paragraphs>626</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Tahoma</vt:lpstr>
      <vt:lpstr>Courier New</vt:lpstr>
      <vt:lpstr>B Mitra</vt:lpstr>
      <vt:lpstr>Gill Sans MT</vt:lpstr>
      <vt:lpstr>Calibri</vt:lpstr>
      <vt:lpstr>Times New Roman</vt:lpstr>
      <vt:lpstr>Cambria Math</vt:lpstr>
      <vt:lpstr>Arial</vt:lpstr>
      <vt:lpstr>Gallery</vt:lpstr>
      <vt:lpstr>نظريه زبانها و ماشين ها</vt:lpstr>
      <vt:lpstr>فهرست مطالب</vt:lpstr>
      <vt:lpstr>مقدمه</vt:lpstr>
      <vt:lpstr>تعریف 5-1: گرامرهای مستقل از متن</vt:lpstr>
      <vt:lpstr>PowerPoint Presentation</vt:lpstr>
      <vt:lpstr>مثال 5-1</vt:lpstr>
      <vt:lpstr>مثال 5-2</vt:lpstr>
      <vt:lpstr>مثال 5-3</vt:lpstr>
      <vt:lpstr>مثال 5-4</vt:lpstr>
      <vt:lpstr>اشتقاق هاي سمت راست ترین و سمت چپ ترین</vt:lpstr>
      <vt:lpstr>تعریف 5-2: اشتقاق سمت چپ ترین و سمت راست ترین</vt:lpstr>
      <vt:lpstr>مثال 5-5</vt:lpstr>
      <vt:lpstr>درخت های اشتقاق</vt:lpstr>
      <vt:lpstr>تعریف 5-3: درخت های اشتقاق</vt:lpstr>
      <vt:lpstr>درخت های اشتقاق جزئی / تولید درخت</vt:lpstr>
      <vt:lpstr>مثال 5-6</vt:lpstr>
      <vt:lpstr>قضیه 5-1: ارتباط بین فرم جمله ای و درخت اشتقاق</vt:lpstr>
      <vt:lpstr>قضیه 5-1: ارتباط بین فرم جمله ای و درخت اشتقاق</vt:lpstr>
      <vt:lpstr>PowerPoint Presentation</vt:lpstr>
      <vt:lpstr>تمرین</vt:lpstr>
      <vt:lpstr>تمرین</vt:lpstr>
      <vt:lpstr>تجزیه و ابهام (پویش و گنگی)</vt:lpstr>
      <vt:lpstr>الگوريتم عضويت</vt:lpstr>
      <vt:lpstr>مثال 5-7</vt:lpstr>
      <vt:lpstr>درخت جستجوی کامل</vt:lpstr>
      <vt:lpstr>PowerPoint Presentation</vt:lpstr>
      <vt:lpstr>محدودیت در گرامرها</vt:lpstr>
      <vt:lpstr>قضیه 5-2:</vt:lpstr>
      <vt:lpstr>قضیه 5-3:</vt:lpstr>
      <vt:lpstr>پیچیدگی محاسباتی روش جستجوی کامل</vt:lpstr>
      <vt:lpstr>تعریف 5-4 گرامر ساده یا s-گرامر (Simple Grammer)</vt:lpstr>
      <vt:lpstr>اعمال محدودیت در قوانین گرامرها برای دستیابی به ابزارها و روشهای تحلیلی قوی تر</vt:lpstr>
      <vt:lpstr>تابع عضویت برای s-گرامرها</vt:lpstr>
      <vt:lpstr>ابهام یا گنگی درگرامر ها و زبانها</vt:lpstr>
      <vt:lpstr>مثال 5-11:</vt:lpstr>
      <vt:lpstr>رفع ابهام</vt:lpstr>
      <vt:lpstr>PowerPoint Presentation</vt:lpstr>
      <vt:lpstr>تعریف 5-6:</vt:lpstr>
      <vt:lpstr>زبان هاي مستقل ازمتن وزبان هاي برنامه سازي</vt:lpstr>
      <vt:lpstr>فرم باکوس نائور</vt:lpstr>
      <vt:lpstr>فرم باکوس نائور-ادامه</vt:lpstr>
      <vt:lpstr>زبان هاي مستقل ازمتن وزبان هاي برنامه سازي</vt:lpstr>
      <vt:lpstr>زبان هاي مستقل ازمتن وزبان هاي برنامه سازي</vt:lpstr>
      <vt:lpstr>تمرین</vt:lpstr>
      <vt:lpstr>تمرین</vt:lpstr>
      <vt:lpstr>تمرین</vt:lpstr>
      <vt:lpstr>تمرین</vt:lpstr>
      <vt:lpstr>پایان فصل پنجم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ICT-SURFACE</cp:lastModifiedBy>
  <cp:revision>525</cp:revision>
  <dcterms:created xsi:type="dcterms:W3CDTF">2020-09-08T12:40:57Z</dcterms:created>
  <dcterms:modified xsi:type="dcterms:W3CDTF">2022-12-07T06:01:23Z</dcterms:modified>
</cp:coreProperties>
</file>