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68" r:id="rId4"/>
    <p:sldId id="269" r:id="rId5"/>
    <p:sldId id="306" r:id="rId6"/>
    <p:sldId id="270" r:id="rId7"/>
    <p:sldId id="272" r:id="rId8"/>
    <p:sldId id="273" r:id="rId9"/>
    <p:sldId id="271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7" r:id="rId32"/>
    <p:sldId id="296" r:id="rId33"/>
    <p:sldId id="298" r:id="rId34"/>
    <p:sldId id="300" r:id="rId35"/>
    <p:sldId id="301" r:id="rId36"/>
    <p:sldId id="303" r:id="rId37"/>
    <p:sldId id="304" r:id="rId38"/>
    <p:sldId id="305" r:id="rId39"/>
    <p:sldId id="299" r:id="rId40"/>
  </p:sldIdLst>
  <p:sldSz cx="12192000" cy="6858000"/>
  <p:notesSz cx="6858000" cy="9144000"/>
  <p:embeddedFontLs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Cambria Math" panose="02040503050406030204" pitchFamily="18" charset="0"/>
      <p:regular r:id="rId46"/>
    </p:embeddedFont>
    <p:embeddedFont>
      <p:font typeface="Gill Sans MT" panose="020B0502020104020203" pitchFamily="34" charset="0"/>
      <p:regular r:id="rId47"/>
      <p:bold r:id="rId48"/>
      <p:italic r:id="rId49"/>
      <p:boldItalic r:id="rId5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75DBFF"/>
    <a:srgbClr val="5DFFA6"/>
    <a:srgbClr val="00542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2" autoAdjust="0"/>
    <p:restoredTop sz="94660"/>
  </p:normalViewPr>
  <p:slideViewPr>
    <p:cSldViewPr snapToGrid="0">
      <p:cViewPr varScale="1">
        <p:scale>
          <a:sx n="71" d="100"/>
          <a:sy n="71" d="100"/>
        </p:scale>
        <p:origin x="42" y="39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0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CC618E9-1AC9-4581-97C8-70CF3E5C6B2A}" type="datetimeFigureOut">
              <a:rPr lang="fa-IR" smtClean="0"/>
              <a:t>26/04/1444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B52386D-709A-42B5-AA6F-CD55E4196A2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19376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r" rtl="1">
              <a:defRPr sz="6600">
                <a:cs typeface="B Mitra" panose="00000400000000000000" pitchFamily="2" charset="-7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r" rtl="1">
              <a:buNone/>
              <a:defRPr sz="1800" b="0" cap="all" baseline="0">
                <a:solidFill>
                  <a:schemeClr val="tx1"/>
                </a:solidFill>
                <a:cs typeface="B Mitra" panose="00000400000000000000" pitchFamily="2" charset="-78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73169-8928-42D3-BDFB-4DBE16809CF2}" type="datetime1">
              <a:rPr lang="en-US" smtClean="0"/>
              <a:t>11/20/2022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F8EC5-CF41-4B9A-9FE2-814983FDB97A}" type="datetime1">
              <a:rPr lang="en-US" smtClean="0"/>
              <a:t>11/20/2022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94CED-845E-4EDA-BB62-126D3243C2DE}" type="datetime1">
              <a:rPr lang="en-US" smtClean="0"/>
              <a:t>11/20/2022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4365" y="137438"/>
            <a:ext cx="10748373" cy="836274"/>
          </a:xfrm>
        </p:spPr>
        <p:txBody>
          <a:bodyPr/>
          <a:lstStyle>
            <a:lvl1pPr algn="r" rtl="1">
              <a:defRPr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anose="00000400000000000000" pitchFamily="2" charset="-7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191" y="1168088"/>
            <a:ext cx="11942547" cy="4877112"/>
          </a:xfrm>
        </p:spPr>
        <p:txBody>
          <a:bodyPr anchor="t"/>
          <a:lstStyle>
            <a:lvl1pPr marL="228600" indent="-228600" algn="r" rtl="1">
              <a:lnSpc>
                <a:spcPct val="150000"/>
              </a:lnSpc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1pPr>
            <a:lvl2pPr marL="685800" indent="-228600" algn="r" rtl="1">
              <a:lnSpc>
                <a:spcPct val="150000"/>
              </a:lnSpc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2pPr>
            <a:lvl3pPr marL="1143000" indent="-228600" algn="r" rtl="1">
              <a:lnSpc>
                <a:spcPct val="150000"/>
              </a:lnSpc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3pPr>
            <a:lvl4pPr marL="1600200" indent="-228600" algn="r" rtl="1">
              <a:lnSpc>
                <a:spcPct val="150000"/>
              </a:lnSpc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4pPr>
            <a:lvl5pPr marL="2057400" indent="-228600" algn="r" rtl="1">
              <a:lnSpc>
                <a:spcPct val="150000"/>
              </a:lnSpc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61291" y="6421284"/>
            <a:ext cx="3500715" cy="309201"/>
          </a:xfrm>
        </p:spPr>
        <p:txBody>
          <a:bodyPr/>
          <a:lstStyle/>
          <a:p>
            <a:fld id="{7732729A-4AD9-44C4-B5D6-87B464917598}" type="datetime1">
              <a:rPr lang="en-US" smtClean="0"/>
              <a:t>11/20/2022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1210" y="6436442"/>
            <a:ext cx="5938836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191" y="6242066"/>
            <a:ext cx="811019" cy="503578"/>
          </a:xfrm>
        </p:spPr>
        <p:txBody>
          <a:bodyPr/>
          <a:lstStyle>
            <a:lvl1pPr algn="l" rtl="1">
              <a:defRPr baseline="0">
                <a:cs typeface="B Nazanin" panose="00000400000000000000" pitchFamily="2" charset="-78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110191" y="1050930"/>
            <a:ext cx="11942547" cy="536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66A34-B724-4F26-8F58-E77AA37CF71A}" type="datetime1">
              <a:rPr lang="en-US" smtClean="0"/>
              <a:t>11/20/2022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0A250-C32C-4097-9E2C-4A7AC553BBF4}" type="datetime1">
              <a:rPr lang="en-US" smtClean="0"/>
              <a:t>11/20/2022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4FD06-7B63-4823-BEC9-FE2927DD1CA8}" type="datetime1">
              <a:rPr lang="en-US" smtClean="0"/>
              <a:t>11/20/2022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A32EA-B4FA-4538-929F-88E2899EEDE0}" type="datetime1">
              <a:rPr lang="en-US" smtClean="0"/>
              <a:t>11/20/2022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567FA-4B24-45BC-BF41-7FE8F519EB09}" type="datetime1">
              <a:rPr lang="en-US" smtClean="0"/>
              <a:t>11/20/2022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57AA8-BF02-4110-9377-E1B1FA946DFF}" type="datetime1">
              <a:rPr lang="en-US" smtClean="0"/>
              <a:t>11/20/2022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EA82BADC-1320-4CF3-8DE5-F30DD25D334C}" type="datetime1">
              <a:rPr lang="en-US" smtClean="0"/>
              <a:t>11/20/2022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F95EC-DDD2-4B47-8A33-4EC4251D53F3}" type="datetime1">
              <a:rPr lang="en-US" smtClean="0"/>
              <a:t>11/20/2022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://ref.shahed.ac.ir/haghighatdoost" TargetMode="External"/><Relationship Id="rId4" Type="http://schemas.openxmlformats.org/officeDocument/2006/relationships/hyperlink" Target="mailto:haghighatdoost@shahed.ac.i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0.png"/><Relationship Id="rId7" Type="http://schemas.openxmlformats.org/officeDocument/2006/relationships/image" Target="../media/image15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2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21" Type="http://schemas.openxmlformats.org/officeDocument/2006/relationships/image" Target="../media/image40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24" Type="http://schemas.openxmlformats.org/officeDocument/2006/relationships/image" Target="../media/image43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26" Type="http://schemas.openxmlformats.org/officeDocument/2006/relationships/image" Target="../media/image66.png"/><Relationship Id="rId39" Type="http://schemas.openxmlformats.org/officeDocument/2006/relationships/image" Target="../media/image79.png"/><Relationship Id="rId21" Type="http://schemas.openxmlformats.org/officeDocument/2006/relationships/image" Target="../media/image61.png"/><Relationship Id="rId34" Type="http://schemas.openxmlformats.org/officeDocument/2006/relationships/image" Target="../media/image74.png"/><Relationship Id="rId7" Type="http://schemas.openxmlformats.org/officeDocument/2006/relationships/image" Target="../media/image47.png"/><Relationship Id="rId2" Type="http://schemas.openxmlformats.org/officeDocument/2006/relationships/image" Target="../media/image420.png"/><Relationship Id="rId16" Type="http://schemas.openxmlformats.org/officeDocument/2006/relationships/image" Target="../media/image56.png"/><Relationship Id="rId20" Type="http://schemas.openxmlformats.org/officeDocument/2006/relationships/image" Target="../media/image60.png"/><Relationship Id="rId29" Type="http://schemas.openxmlformats.org/officeDocument/2006/relationships/image" Target="../media/image69.png"/><Relationship Id="rId41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24" Type="http://schemas.openxmlformats.org/officeDocument/2006/relationships/image" Target="../media/image64.png"/><Relationship Id="rId32" Type="http://schemas.openxmlformats.org/officeDocument/2006/relationships/image" Target="../media/image72.png"/><Relationship Id="rId37" Type="http://schemas.openxmlformats.org/officeDocument/2006/relationships/image" Target="../media/image77.png"/><Relationship Id="rId40" Type="http://schemas.openxmlformats.org/officeDocument/2006/relationships/image" Target="../media/image80.png"/><Relationship Id="rId5" Type="http://schemas.openxmlformats.org/officeDocument/2006/relationships/image" Target="../media/image450.png"/><Relationship Id="rId15" Type="http://schemas.openxmlformats.org/officeDocument/2006/relationships/image" Target="../media/image55.png"/><Relationship Id="rId23" Type="http://schemas.openxmlformats.org/officeDocument/2006/relationships/image" Target="../media/image63.png"/><Relationship Id="rId28" Type="http://schemas.openxmlformats.org/officeDocument/2006/relationships/image" Target="../media/image68.png"/><Relationship Id="rId36" Type="http://schemas.openxmlformats.org/officeDocument/2006/relationships/image" Target="../media/image76.png"/><Relationship Id="rId10" Type="http://schemas.openxmlformats.org/officeDocument/2006/relationships/image" Target="../media/image50.png"/><Relationship Id="rId19" Type="http://schemas.openxmlformats.org/officeDocument/2006/relationships/image" Target="../media/image59.png"/><Relationship Id="rId31" Type="http://schemas.openxmlformats.org/officeDocument/2006/relationships/image" Target="../media/image71.png"/><Relationship Id="rId4" Type="http://schemas.openxmlformats.org/officeDocument/2006/relationships/image" Target="../media/image440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Relationship Id="rId22" Type="http://schemas.openxmlformats.org/officeDocument/2006/relationships/image" Target="../media/image62.png"/><Relationship Id="rId27" Type="http://schemas.openxmlformats.org/officeDocument/2006/relationships/image" Target="../media/image67.png"/><Relationship Id="rId30" Type="http://schemas.openxmlformats.org/officeDocument/2006/relationships/image" Target="../media/image70.png"/><Relationship Id="rId35" Type="http://schemas.openxmlformats.org/officeDocument/2006/relationships/image" Target="../media/image75.png"/><Relationship Id="rId8" Type="http://schemas.openxmlformats.org/officeDocument/2006/relationships/image" Target="../media/image48.png"/><Relationship Id="rId3" Type="http://schemas.openxmlformats.org/officeDocument/2006/relationships/image" Target="../media/image430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5" Type="http://schemas.openxmlformats.org/officeDocument/2006/relationships/image" Target="../media/image65.png"/><Relationship Id="rId33" Type="http://schemas.openxmlformats.org/officeDocument/2006/relationships/image" Target="../media/image73.png"/><Relationship Id="rId38" Type="http://schemas.openxmlformats.org/officeDocument/2006/relationships/image" Target="../media/image7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18" Type="http://schemas.openxmlformats.org/officeDocument/2006/relationships/image" Target="../media/image45.png"/><Relationship Id="rId3" Type="http://schemas.openxmlformats.org/officeDocument/2006/relationships/image" Target="../media/image830.png"/><Relationship Id="rId21" Type="http://schemas.openxmlformats.org/officeDocument/2006/relationships/image" Target="../media/image97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17" Type="http://schemas.openxmlformats.org/officeDocument/2006/relationships/image" Target="../media/image18.png"/><Relationship Id="rId2" Type="http://schemas.openxmlformats.org/officeDocument/2006/relationships/image" Target="../media/image9.png"/><Relationship Id="rId16" Type="http://schemas.openxmlformats.org/officeDocument/2006/relationships/image" Target="../media/image16.png"/><Relationship Id="rId20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24" Type="http://schemas.openxmlformats.org/officeDocument/2006/relationships/image" Target="../media/image100.png"/><Relationship Id="rId5" Type="http://schemas.openxmlformats.org/officeDocument/2006/relationships/image" Target="../media/image85.png"/><Relationship Id="rId15" Type="http://schemas.openxmlformats.org/officeDocument/2006/relationships/image" Target="../media/image10.png"/><Relationship Id="rId23" Type="http://schemas.openxmlformats.org/officeDocument/2006/relationships/image" Target="../media/image99.png"/><Relationship Id="rId10" Type="http://schemas.openxmlformats.org/officeDocument/2006/relationships/image" Target="../media/image90.png"/><Relationship Id="rId19" Type="http://schemas.openxmlformats.org/officeDocument/2006/relationships/image" Target="../media/image95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Relationship Id="rId14" Type="http://schemas.openxmlformats.org/officeDocument/2006/relationships/image" Target="../media/image94.png"/><Relationship Id="rId22" Type="http://schemas.openxmlformats.org/officeDocument/2006/relationships/image" Target="../media/image9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0.png"/><Relationship Id="rId13" Type="http://schemas.openxmlformats.org/officeDocument/2006/relationships/image" Target="../media/image107.png"/><Relationship Id="rId3" Type="http://schemas.openxmlformats.org/officeDocument/2006/relationships/image" Target="../media/image970.png"/><Relationship Id="rId7" Type="http://schemas.openxmlformats.org/officeDocument/2006/relationships/image" Target="../media/image1010.png"/><Relationship Id="rId12" Type="http://schemas.openxmlformats.org/officeDocument/2006/relationships/image" Target="../media/image106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105.png"/><Relationship Id="rId5" Type="http://schemas.openxmlformats.org/officeDocument/2006/relationships/image" Target="../media/image990.png"/><Relationship Id="rId10" Type="http://schemas.openxmlformats.org/officeDocument/2006/relationships/image" Target="../media/image104.png"/><Relationship Id="rId4" Type="http://schemas.openxmlformats.org/officeDocument/2006/relationships/image" Target="../media/image980.png"/><Relationship Id="rId9" Type="http://schemas.openxmlformats.org/officeDocument/2006/relationships/image" Target="../media/image103.png"/><Relationship Id="rId14" Type="http://schemas.openxmlformats.org/officeDocument/2006/relationships/image" Target="../media/image10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image" Target="../media/image126.pn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12" Type="http://schemas.openxmlformats.org/officeDocument/2006/relationships/image" Target="../media/image125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11" Type="http://schemas.openxmlformats.org/officeDocument/2006/relationships/image" Target="../media/image124.png"/><Relationship Id="rId5" Type="http://schemas.openxmlformats.org/officeDocument/2006/relationships/image" Target="../media/image118.png"/><Relationship Id="rId10" Type="http://schemas.openxmlformats.org/officeDocument/2006/relationships/image" Target="../media/image123.png"/><Relationship Id="rId4" Type="http://schemas.openxmlformats.org/officeDocument/2006/relationships/image" Target="../media/image117.png"/><Relationship Id="rId9" Type="http://schemas.openxmlformats.org/officeDocument/2006/relationships/image" Target="../media/image12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1164"/>
            <a:ext cx="5022927" cy="30668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/>
              <a:t>نظريه زبانها و ماشين ها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140" y="21480"/>
            <a:ext cx="3571508" cy="1738134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2646566" y="3531204"/>
            <a:ext cx="8637072" cy="2513996"/>
          </a:xfrm>
          <a:prstGeom prst="rect">
            <a:avLst/>
          </a:prstGeom>
        </p:spPr>
        <p:txBody>
          <a:bodyPr vert="horz" lIns="91440" tIns="91440" rIns="91440" bIns="91440" rtlCol="0">
            <a:normAutofit fontScale="85000" lnSpcReduction="20000"/>
          </a:bodyPr>
          <a:lstStyle>
            <a:lvl1pPr marL="0" indent="0" algn="r" defTabSz="914400" rtl="1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b="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B Mitra" panose="00000400000000000000" pitchFamily="2" charset="-78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a-IR" sz="3500" dirty="0">
                <a:solidFill>
                  <a:schemeClr val="accent3">
                    <a:lumMod val="50000"/>
                  </a:schemeClr>
                </a:solidFill>
              </a:rPr>
              <a:t>فصل چهارم: خواص زبانهای منظم</a:t>
            </a:r>
            <a:endParaRPr lang="en-US" sz="35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fa-IR" sz="2400" cap="none" dirty="0">
                <a:cs typeface="B Yekan" panose="00000400000000000000" pitchFamily="2" charset="-78"/>
              </a:rPr>
              <a:t>وحید حقیقت دوست</a:t>
            </a:r>
            <a:endParaRPr lang="en-US" sz="2400" cap="none" dirty="0">
              <a:cs typeface="B Yekan" panose="00000400000000000000" pitchFamily="2" charset="-78"/>
            </a:endParaRPr>
          </a:p>
          <a:p>
            <a:r>
              <a:rPr lang="en-US" sz="2400" cap="none" dirty="0">
                <a:cs typeface="B Yekan" panose="00000400000000000000" pitchFamily="2" charset="-78"/>
                <a:hlinkClick r:id="rId4"/>
              </a:rPr>
              <a:t>haghighatdoost@shahed.ac.ir</a:t>
            </a:r>
            <a:r>
              <a:rPr lang="en-US" sz="2400" cap="none" dirty="0">
                <a:cs typeface="B Yekan" panose="00000400000000000000" pitchFamily="2" charset="-78"/>
              </a:rPr>
              <a:t> </a:t>
            </a:r>
          </a:p>
          <a:p>
            <a:r>
              <a:rPr lang="en-US" sz="2400" cap="none" dirty="0">
                <a:cs typeface="B Yekan" panose="00000400000000000000" pitchFamily="2" charset="-78"/>
                <a:hlinkClick r:id="rId5"/>
              </a:rPr>
              <a:t>http://ref.shahed.ac.ir/haghighatdoost</a:t>
            </a:r>
            <a:r>
              <a:rPr lang="en-US" sz="2400" cap="none" dirty="0">
                <a:cs typeface="B Yekan" panose="00000400000000000000" pitchFamily="2" charset="-78"/>
              </a:rPr>
              <a:t> </a:t>
            </a:r>
          </a:p>
          <a:p>
            <a:r>
              <a:rPr lang="fa-IR" sz="2400" cap="none" dirty="0">
                <a:cs typeface="B Yekan" panose="00000400000000000000" pitchFamily="2" charset="-78"/>
              </a:rPr>
              <a:t>دانشکده فنی و مهندسی</a:t>
            </a:r>
            <a:endParaRPr lang="en-US" sz="2400" cap="none" dirty="0">
              <a:cs typeface="B Yekan" panose="00000400000000000000" pitchFamily="2" charset="-78"/>
            </a:endParaRPr>
          </a:p>
          <a:p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623" y="206734"/>
            <a:ext cx="882480" cy="108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430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تعریف 4-1: همریختی (</a:t>
            </a:r>
            <a:r>
              <a:rPr lang="en-US" dirty="0"/>
              <a:t>Homomorphism</a:t>
            </a:r>
            <a:r>
              <a:rPr lang="fa-IR" dirty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a-IR" dirty="0"/>
                  <a:t>با فرض اينكه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Σ</m:t>
                    </m:r>
                    <m: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l-GR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Γ</m:t>
                    </m:r>
                    <m:r>
                      <a:rPr lang="fa-IR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dirty="0">
                    <a:solidFill>
                      <a:srgbClr val="C00000"/>
                    </a:solidFill>
                  </a:rPr>
                  <a:t> </a:t>
                </a:r>
                <a:r>
                  <a:rPr lang="fa-IR" dirty="0"/>
                  <a:t>الفبا باشند ، تابعي مانند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: </m:t>
                    </m:r>
                    <m:r>
                      <m:rPr>
                        <m:sty m:val="p"/>
                      </m:rPr>
                      <a:rPr lang="el-GR" i="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el-GR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fa-IR" dirty="0"/>
                  <a:t> را همريختي گوييم.</a:t>
                </a:r>
              </a:p>
              <a:p>
                <a:r>
                  <a:rPr lang="fa-IR" dirty="0"/>
                  <a:t>همريختي يك </a:t>
                </a:r>
                <a:r>
                  <a:rPr lang="fa-IR" dirty="0">
                    <a:solidFill>
                      <a:srgbClr val="C00000"/>
                    </a:solidFill>
                  </a:rPr>
                  <a:t>جايگزيني يك حرف با يك رشته </a:t>
                </a:r>
                <a:r>
                  <a:rPr lang="fa-IR" dirty="0"/>
                  <a:t>است .</a:t>
                </a:r>
              </a:p>
              <a:p>
                <a:r>
                  <a:rPr lang="fa-IR" dirty="0"/>
                  <a:t>مي توان دامنه تابع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fa-IR" dirty="0"/>
                  <a:t> را به رشته ها بسط داد وخواهيم داشت:</a:t>
                </a:r>
              </a:p>
              <a:p>
                <a14:m>
                  <m:oMath xmlns:m="http://schemas.openxmlformats.org/officeDocument/2006/math">
                    <m:r>
                      <a:rPr lang="pt-BR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pt-BR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t-BR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t-BR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…. 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t-BR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pt-BR" dirty="0"/>
              </a:p>
              <a:p>
                <a14:m>
                  <m:oMath xmlns:m="http://schemas.openxmlformats.org/officeDocument/2006/math">
                    <m:r>
                      <a:rPr lang="pt-BR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pt-BR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pt-BR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pt-BR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pt-BR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t-BR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r>
                      <a:rPr lang="pt-BR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pt-BR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t-BR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 …. </m:t>
                    </m:r>
                    <m:r>
                      <a:rPr lang="pt-BR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pt-BR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t-BR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pt-BR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a-IR" dirty="0">
                  <a:solidFill>
                    <a:srgbClr val="7030A0"/>
                  </a:solidFill>
                </a:endParaRPr>
              </a:p>
              <a:p>
                <a:endParaRPr lang="fa-IR" dirty="0"/>
              </a:p>
              <a:p>
                <a:r>
                  <a:rPr lang="fa-IR" dirty="0"/>
                  <a:t>اگر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fa-IR" dirty="0"/>
                  <a:t> زباني روي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fa-IR" dirty="0"/>
                  <a:t> باشد، </a:t>
                </a:r>
                <a:r>
                  <a:rPr lang="fa-IR" dirty="0">
                    <a:solidFill>
                      <a:srgbClr val="7030A0"/>
                    </a:solidFill>
                  </a:rPr>
                  <a:t>تصوير همريختي </a:t>
                </a:r>
                <a:r>
                  <a:rPr lang="fa-IR" dirty="0"/>
                  <a:t>آن یک زبان بصورت زیر است: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 = { 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 | 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є 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110191" y="1445201"/>
            <a:ext cx="5756384" cy="4390333"/>
            <a:chOff x="110191" y="1445202"/>
            <a:chExt cx="5756384" cy="38048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1403685" y="2107037"/>
                  <a:ext cx="4339390" cy="71019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0" dirty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l-GR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 , 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az-Cyrl-AZ" sz="2000" b="1" i="1" dirty="0">
                            <a:latin typeface="Cambria Math" panose="02040503050406030204" pitchFamily="18" charset="0"/>
                          </a:rPr>
                          <m:t>Г</m:t>
                        </m:r>
                        <m:r>
                          <a:rPr lang="az-Cyrl-AZ" i="1" dirty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az-Cyrl-AZ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d>
                                    <m:d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𝑏𝑐𝑐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)=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𝑏𝑑𝑐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3200" dirty="0">
                    <a:latin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3685" y="2107037"/>
                  <a:ext cx="4339390" cy="71019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angle 4"/>
            <p:cNvSpPr/>
            <p:nvPr/>
          </p:nvSpPr>
          <p:spPr>
            <a:xfrm>
              <a:off x="4020315" y="1445202"/>
              <a:ext cx="61427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a-IR" sz="2000" b="1" dirty="0">
                  <a:solidFill>
                    <a:srgbClr val="C00000"/>
                  </a:solidFill>
                  <a:cs typeface="B Mitra" panose="00000400000000000000" pitchFamily="2" charset="-78"/>
                </a:rPr>
                <a:t>مثال:</a:t>
              </a:r>
              <a:endParaRPr lang="en-US" sz="2000" b="1" dirty="0">
                <a:solidFill>
                  <a:srgbClr val="C00000"/>
                </a:solidFill>
                <a:cs typeface="B Mitra" panose="00000400000000000000" pitchFamily="2" charset="-7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1465049" y="2938221"/>
                  <a:ext cx="434798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𝑎𝑏𝑎</m:t>
                        </m:r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)=</m:t>
                        </m:r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)=</m:t>
                        </m:r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𝑑𝑏𝑐𝑐𝑏𝑑𝑐𝑑𝑏𝑐𝑐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5049" y="2938221"/>
                  <a:ext cx="4347985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/>
            <p:cNvSpPr/>
            <p:nvPr/>
          </p:nvSpPr>
          <p:spPr>
            <a:xfrm>
              <a:off x="354649" y="2922832"/>
              <a:ext cx="86594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a-IR" sz="2000" dirty="0">
                  <a:solidFill>
                    <a:srgbClr val="C00000"/>
                  </a:solidFill>
                  <a:cs typeface="B Mitra" panose="00000400000000000000" pitchFamily="2" charset="-78"/>
                </a:rPr>
                <a:t>همريختي</a:t>
              </a:r>
              <a:endParaRPr lang="en-US" sz="2000" dirty="0">
                <a:solidFill>
                  <a:srgbClr val="C00000"/>
                </a:solidFill>
                <a:cs typeface="B Mitra" panose="00000400000000000000" pitchFamily="2" charset="-7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1465049" y="3537844"/>
                  <a:ext cx="440152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𝑎𝑎</m:t>
                            </m:r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𝑏𝑎</m:t>
                            </m:r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𝑑𝑏𝑐𝑐𝑑𝑏𝑐𝑐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𝑏𝑑𝑐𝑑𝑏𝑐𝑐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5049" y="3537844"/>
                  <a:ext cx="4401526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63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 9"/>
            <p:cNvSpPr/>
            <p:nvPr/>
          </p:nvSpPr>
          <p:spPr>
            <a:xfrm>
              <a:off x="110191" y="3507066"/>
              <a:ext cx="135485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a-IR" sz="2000" dirty="0">
                  <a:solidFill>
                    <a:srgbClr val="C00000"/>
                  </a:solidFill>
                  <a:cs typeface="B Mitra" panose="00000400000000000000" pitchFamily="2" charset="-78"/>
                </a:rPr>
                <a:t>تصویر همريختي</a:t>
              </a:r>
              <a:endParaRPr lang="en-US" sz="2000" dirty="0">
                <a:solidFill>
                  <a:srgbClr val="C00000"/>
                </a:solidFill>
                <a:cs typeface="B Mitra" panose="00000400000000000000" pitchFamily="2" charset="-7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1552538" y="4307044"/>
                  <a:ext cx="20340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𝑎𝑎</m:t>
                                </m:r>
                              </m:e>
                            </m:d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2538" y="4307044"/>
                  <a:ext cx="2034082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1552538" y="4880746"/>
                  <a:ext cx="386727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𝑑𝑏𝑐𝑐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𝑏𝑑𝑐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𝑑𝑏𝑐𝑐𝑑𝑏𝑐𝑐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2538" y="4880746"/>
                  <a:ext cx="3867277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tangle 12"/>
            <p:cNvSpPr/>
            <p:nvPr/>
          </p:nvSpPr>
          <p:spPr>
            <a:xfrm>
              <a:off x="110191" y="4839974"/>
              <a:ext cx="135485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a-IR" sz="2000" dirty="0">
                  <a:solidFill>
                    <a:srgbClr val="C00000"/>
                  </a:solidFill>
                  <a:cs typeface="B Mitra" panose="00000400000000000000" pitchFamily="2" charset="-78"/>
                </a:rPr>
                <a:t>تصویر همريختي</a:t>
              </a:r>
              <a:endParaRPr lang="en-US" sz="2000" dirty="0">
                <a:solidFill>
                  <a:srgbClr val="C00000"/>
                </a:solidFill>
                <a:cs typeface="B Mitra" panose="00000400000000000000" pitchFamily="2" charset="-78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104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قضیه 4-3: بسته بودن نسبت به همریختی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fa-IR" sz="2400" dirty="0"/>
                  <a:t>هر گاه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fa-IR" sz="2400" dirty="0"/>
                  <a:t> يك زبان منظم باشد ، همريختي با تابع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fa-IR" sz="2400" dirty="0"/>
                  <a:t>، روی زبان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fa-IR" sz="2400" dirty="0"/>
                  <a:t>، هم منظم مي باشد. </a:t>
                </a:r>
              </a:p>
              <a:p>
                <a:r>
                  <a:rPr lang="fa-IR" sz="2400" dirty="0"/>
                  <a:t>به عبارت ديگر، خانواده زبان هاي منظم تحت هر همريختي دلخواه بسته است.</a:t>
                </a:r>
              </a:p>
              <a:p>
                <a:r>
                  <a:rPr lang="fa-IR" sz="2100" b="1" dirty="0">
                    <a:solidFill>
                      <a:srgbClr val="C00000"/>
                    </a:solidFill>
                  </a:rPr>
                  <a:t>اثبات:</a:t>
                </a:r>
              </a:p>
              <a:p>
                <a:r>
                  <a:rPr lang="fa-IR" sz="2100" dirty="0"/>
                  <a:t>فرض کنید </a:t>
                </a:r>
                <a14:m>
                  <m:oMath xmlns:m="http://schemas.openxmlformats.org/officeDocument/2006/math">
                    <m:r>
                      <a:rPr lang="en-US" sz="21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fa-IR" sz="2100" dirty="0"/>
                  <a:t>، یک زبان منظم باشد که با عبارت منظم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fa-IR" sz="2100" dirty="0"/>
                  <a:t> نشان داده میشود.</a:t>
                </a:r>
              </a:p>
              <a:p>
                <a:r>
                  <a:rPr lang="fa-IR" sz="2100" dirty="0"/>
                  <a:t>در اینصورت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1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1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sz="2100" dirty="0"/>
                  <a:t> با جایگزینی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1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1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sz="2100" dirty="0"/>
                  <a:t> به ازای هر نماد از </a:t>
                </a:r>
                <a14:m>
                  <m:oMath xmlns:m="http://schemas.openxmlformats.org/officeDocument/2006/math">
                    <m:r>
                      <a:rPr lang="en-US" sz="21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fa-IR" sz="2100" dirty="0"/>
                  <a:t> بدست می آوریم.</a:t>
                </a:r>
              </a:p>
              <a:p>
                <a:r>
                  <a:rPr lang="fa-IR" sz="2100" dirty="0"/>
                  <a:t>میتوان مستقیماً با مراجعه به تعریف یک عبارت منظم نشان داد که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1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1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  </m:t>
                    </m:r>
                  </m:oMath>
                </a14:m>
                <a:r>
                  <a:rPr lang="fa-IR" sz="2100" dirty="0"/>
                  <a:t>یک عبارت منظم است.</a:t>
                </a:r>
              </a:p>
              <a:p>
                <a:r>
                  <a:rPr lang="fa-IR" sz="2100" dirty="0"/>
                  <a:t>به همین آسانی میتوان دید که عبارت بدست آمده نشان دهنده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1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1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sz="2100" dirty="0"/>
                  <a:t> است.</a:t>
                </a:r>
                <a:endParaRPr lang="en-US" sz="2100" dirty="0"/>
              </a:p>
              <a:p>
                <a:r>
                  <a:rPr lang="fa-IR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█</a:t>
                </a:r>
                <a:endParaRPr lang="en-US" sz="2100" dirty="0"/>
              </a:p>
              <a:p>
                <a:endParaRPr lang="fa-IR" sz="21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306" b="-2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832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تعریف 4-2: خارج قسمت راست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fa-IR" sz="2800" dirty="0"/>
                  <a:t>اگر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sz="2800" dirty="0"/>
                  <a:t> 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sz="2800" dirty="0"/>
                  <a:t> زبان هايي برروي يك </a:t>
                </a:r>
                <a:r>
                  <a:rPr lang="fa-IR" sz="3200" dirty="0"/>
                  <a:t>الفباي</a:t>
                </a:r>
                <a:r>
                  <a:rPr lang="fa-IR" sz="2800" dirty="0"/>
                  <a:t> مشترك باشند ، خارج قسمت راست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sz="2800" dirty="0"/>
                  <a:t> 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sz="2800" dirty="0"/>
                  <a:t> عبارت است از:</a:t>
                </a:r>
              </a:p>
              <a:p>
                <a14:m>
                  <m:oMath xmlns:m="http://schemas.openxmlformats.org/officeDocument/2006/math">
                    <m:r>
                      <a:rPr lang="es-ES" sz="280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s-ES" sz="28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28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s-ES" sz="2800" i="1" dirty="0" smtClean="0">
                        <a:latin typeface="Cambria Math" panose="02040503050406030204" pitchFamily="18" charset="0"/>
                      </a:rPr>
                      <m:t>/ </m:t>
                    </m:r>
                    <m:r>
                      <a:rPr lang="es-ES" sz="280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s-ES" sz="28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s-ES" sz="2800" i="1" dirty="0" smtClean="0">
                        <a:latin typeface="Cambria Math" panose="02040503050406030204" pitchFamily="18" charset="0"/>
                      </a:rPr>
                      <m:t> = { </m:t>
                    </m:r>
                    <m:r>
                      <a:rPr lang="es-ES" sz="2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a-IR" sz="2800" b="0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s-ES" sz="28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2800" i="1" dirty="0" err="1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s-ES" sz="28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sz="2800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a-IR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800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s-ES" sz="28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S" sz="2800" i="1" dirty="0">
                        <a:latin typeface="Cambria Math" panose="02040503050406030204" pitchFamily="18" charset="0"/>
                      </a:rPr>
                      <m:t> , </m:t>
                    </m:r>
                    <m:r>
                      <a:rPr lang="es-ES" sz="28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800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s-ES" sz="28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ES" sz="2800" i="1" dirty="0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endParaRPr lang="en-US" sz="2800" dirty="0"/>
              </a:p>
              <a:p>
                <a:endParaRPr lang="fa-IR" sz="2800" dirty="0"/>
              </a:p>
              <a:p>
                <a:r>
                  <a:rPr lang="fa-IR" sz="2800" dirty="0"/>
                  <a:t>برای تشکیل خارج قسمت راست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sz="2800" dirty="0"/>
                  <a:t> به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sz="2800" dirty="0"/>
                  <a:t> ، همه رشته هایی در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sz="2800" dirty="0"/>
                  <a:t> را که دارای پسوندی متعلق به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sz="2800" dirty="0"/>
                  <a:t> هستند در نظر میگیریم. هر یک از چنین رشته هایی پس از حذف این پسوند، متعلق به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800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s-ES" sz="28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S" sz="2800" i="1" dirty="0">
                        <a:latin typeface="Cambria Math" panose="02040503050406030204" pitchFamily="18" charset="0"/>
                      </a:rPr>
                      <m:t>/ 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800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s-ES" sz="28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ES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sz="2800" dirty="0"/>
                  <a:t> خواهند بود.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78" r="-510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525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 4-4: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a-IR" sz="2400" dirty="0"/>
                  <a:t>اگر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 dirty="0" err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 err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 dirty="0" err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 dirty="0" err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 err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400" i="1" dirty="0" err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: 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 , 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err="1" smtClean="0">
                            <a:latin typeface="Cambria Math" panose="02040503050406030204" pitchFamily="18" charset="0"/>
                          </a:rPr>
                          <m:t>𝑏𝑎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fa-IR" sz="2400" dirty="0"/>
                  <a:t> 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 dirty="0" err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 err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400" i="1" dirty="0" err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sz="2400" dirty="0"/>
              </a:p>
              <a:p>
                <a:r>
                  <a:rPr lang="fa-IR" sz="2400" dirty="0"/>
                  <a:t>آنگاه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 dirty="0" err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 err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 dirty="0" err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 dirty="0" err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 err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400" i="1" dirty="0" err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: 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 , 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sz="2400" dirty="0"/>
              </a:p>
              <a:p>
                <a:r>
                  <a:rPr lang="fa-IR" sz="2400" dirty="0"/>
                  <a:t>رشته های موجود در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sz="2400" dirty="0"/>
                  <a:t> شامل یک یا بیشتر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fa-IR" sz="2400" dirty="0"/>
                  <a:t> هستند.</a:t>
                </a:r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397986" y="2747855"/>
            <a:ext cx="549018" cy="51495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990289" y="2747855"/>
            <a:ext cx="549018" cy="51495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715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682669" y="2747855"/>
            <a:ext cx="549018" cy="51495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715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21721" y="2768021"/>
                <a:ext cx="4766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fa-I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21" y="2768021"/>
                <a:ext cx="476669" cy="369332"/>
              </a:xfrm>
              <a:prstGeom prst="rect">
                <a:avLst/>
              </a:prstGeom>
              <a:blipFill>
                <a:blip r:embed="rId3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027314" y="2834642"/>
                <a:ext cx="4713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314" y="2834642"/>
                <a:ext cx="471346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731282" y="2768021"/>
                <a:ext cx="4766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1282" y="2768021"/>
                <a:ext cx="476669" cy="369332"/>
              </a:xfrm>
              <a:prstGeom prst="rect">
                <a:avLst/>
              </a:prstGeom>
              <a:blipFill>
                <a:blip r:embed="rId5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054705" y="2050646"/>
                <a:ext cx="3827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705" y="2050646"/>
                <a:ext cx="38273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00771" y="3392317"/>
                <a:ext cx="3762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71" y="3392317"/>
                <a:ext cx="37625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>
            <a:stCxn id="6" idx="6"/>
            <a:endCxn id="7" idx="2"/>
          </p:cNvCxnSpPr>
          <p:nvPr/>
        </p:nvCxnSpPr>
        <p:spPr>
          <a:xfrm>
            <a:off x="947004" y="3005333"/>
            <a:ext cx="10432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388022" y="2597128"/>
                <a:ext cx="3153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022" y="2597128"/>
                <a:ext cx="31531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>
            <a:endCxn id="8" idx="2"/>
          </p:cNvCxnSpPr>
          <p:nvPr/>
        </p:nvCxnSpPr>
        <p:spPr>
          <a:xfrm>
            <a:off x="2539307" y="3005332"/>
            <a:ext cx="114336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895006" y="2692614"/>
                <a:ext cx="3724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006" y="2692614"/>
                <a:ext cx="37247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Curved Connector 23"/>
          <p:cNvCxnSpPr>
            <a:stCxn id="7" idx="7"/>
            <a:endCxn id="7" idx="1"/>
          </p:cNvCxnSpPr>
          <p:nvPr/>
        </p:nvCxnSpPr>
        <p:spPr>
          <a:xfrm rot="16200000" flipV="1">
            <a:off x="2264798" y="2629161"/>
            <a:ext cx="12700" cy="388214"/>
          </a:xfrm>
          <a:prstGeom prst="curvedConnector3">
            <a:avLst>
              <a:gd name="adj1" fmla="val 329380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761665" y="2009777"/>
                <a:ext cx="3724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665" y="2009777"/>
                <a:ext cx="37247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Curved Connector 30"/>
          <p:cNvCxnSpPr/>
          <p:nvPr/>
        </p:nvCxnSpPr>
        <p:spPr>
          <a:xfrm rot="16200000" flipV="1">
            <a:off x="3971758" y="2588292"/>
            <a:ext cx="12700" cy="388214"/>
          </a:xfrm>
          <a:prstGeom prst="curvedConnector3">
            <a:avLst>
              <a:gd name="adj1" fmla="val 329380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2236590" y="4308667"/>
            <a:ext cx="549018" cy="51495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260325" y="4328833"/>
                <a:ext cx="4766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325" y="4328833"/>
                <a:ext cx="476669" cy="369332"/>
              </a:xfrm>
              <a:prstGeom prst="rect">
                <a:avLst/>
              </a:prstGeom>
              <a:blipFill>
                <a:blip r:embed="rId11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756551" y="4894401"/>
                <a:ext cx="5929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551" y="4894401"/>
                <a:ext cx="592919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Curved Connector 34"/>
          <p:cNvCxnSpPr>
            <a:stCxn id="32" idx="4"/>
          </p:cNvCxnSpPr>
          <p:nvPr/>
        </p:nvCxnSpPr>
        <p:spPr>
          <a:xfrm rot="5400000" flipH="1" flipV="1">
            <a:off x="2536281" y="4574296"/>
            <a:ext cx="224143" cy="274509"/>
          </a:xfrm>
          <a:prstGeom prst="curvedConnector4">
            <a:avLst>
              <a:gd name="adj1" fmla="val -101988"/>
              <a:gd name="adj2" fmla="val 13594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413670" y="4330077"/>
            <a:ext cx="549018" cy="51495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91827" y="4388035"/>
                <a:ext cx="4293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827" y="4388035"/>
                <a:ext cx="429383" cy="369332"/>
              </a:xfrm>
              <a:prstGeom prst="rect">
                <a:avLst/>
              </a:prstGeom>
              <a:blipFill>
                <a:blip r:embed="rId13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43167" y="5563044"/>
                <a:ext cx="3762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167" y="5563044"/>
                <a:ext cx="376257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/>
          <p:cNvSpPr/>
          <p:nvPr/>
        </p:nvSpPr>
        <p:spPr>
          <a:xfrm>
            <a:off x="997562" y="6219606"/>
            <a:ext cx="549018" cy="51495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715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021297" y="6239772"/>
                <a:ext cx="4766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297" y="6239772"/>
                <a:ext cx="476669" cy="369332"/>
              </a:xfrm>
              <a:prstGeom prst="rect">
                <a:avLst/>
              </a:prstGeom>
              <a:blipFill>
                <a:blip r:embed="rId15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730854" y="5453089"/>
                <a:ext cx="5929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854" y="5453089"/>
                <a:ext cx="592919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/>
          <p:cNvCxnSpPr>
            <a:endCxn id="32" idx="3"/>
          </p:cNvCxnSpPr>
          <p:nvPr/>
        </p:nvCxnSpPr>
        <p:spPr>
          <a:xfrm flipV="1">
            <a:off x="1437121" y="4748209"/>
            <a:ext cx="879871" cy="14713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8" idx="3"/>
          </p:cNvCxnSpPr>
          <p:nvPr/>
        </p:nvCxnSpPr>
        <p:spPr>
          <a:xfrm flipH="1">
            <a:off x="2686416" y="3187397"/>
            <a:ext cx="1076655" cy="12006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6" idx="4"/>
            <a:endCxn id="36" idx="0"/>
          </p:cNvCxnSpPr>
          <p:nvPr/>
        </p:nvCxnSpPr>
        <p:spPr>
          <a:xfrm>
            <a:off x="672495" y="3262810"/>
            <a:ext cx="15684" cy="1067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36" idx="4"/>
          </p:cNvCxnSpPr>
          <p:nvPr/>
        </p:nvCxnSpPr>
        <p:spPr>
          <a:xfrm>
            <a:off x="688179" y="4845032"/>
            <a:ext cx="469296" cy="13745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978046" y="4575411"/>
            <a:ext cx="1207744" cy="34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345920" y="4233255"/>
                <a:ext cx="3724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920" y="4233255"/>
                <a:ext cx="372473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3310930" y="3603050"/>
                <a:ext cx="3827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0930" y="3603050"/>
                <a:ext cx="382733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/>
          <p:cNvCxnSpPr/>
          <p:nvPr/>
        </p:nvCxnSpPr>
        <p:spPr>
          <a:xfrm flipV="1">
            <a:off x="120925" y="3001409"/>
            <a:ext cx="22169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409910" y="1949479"/>
                <a:ext cx="3153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910" y="1949479"/>
                <a:ext cx="315319" cy="369332"/>
              </a:xfrm>
              <a:prstGeom prst="rect">
                <a:avLst/>
              </a:prstGeom>
              <a:blipFill>
                <a:blip r:embed="rId19"/>
                <a:stretch>
                  <a:fillRect r="-34615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Oval 66"/>
          <p:cNvSpPr/>
          <p:nvPr/>
        </p:nvSpPr>
        <p:spPr>
          <a:xfrm>
            <a:off x="4821955" y="5048717"/>
            <a:ext cx="549018" cy="51495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6414258" y="5048717"/>
            <a:ext cx="549018" cy="51495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715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4845690" y="5068883"/>
                <a:ext cx="4766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fa-I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5690" y="5068883"/>
                <a:ext cx="476669" cy="369332"/>
              </a:xfrm>
              <a:prstGeom prst="rect">
                <a:avLst/>
              </a:prstGeom>
              <a:blipFill>
                <a:blip r:embed="rId20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6451283" y="5135504"/>
                <a:ext cx="4713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1283" y="5135504"/>
                <a:ext cx="471346" cy="369332"/>
              </a:xfrm>
              <a:prstGeom prst="rect">
                <a:avLst/>
              </a:prstGeom>
              <a:blipFill>
                <a:blip r:embed="rId21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6478674" y="4351508"/>
                <a:ext cx="3827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674" y="4351508"/>
                <a:ext cx="382733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/>
          <p:cNvCxnSpPr>
            <a:stCxn id="67" idx="6"/>
            <a:endCxn id="68" idx="2"/>
          </p:cNvCxnSpPr>
          <p:nvPr/>
        </p:nvCxnSpPr>
        <p:spPr>
          <a:xfrm>
            <a:off x="5370973" y="5306195"/>
            <a:ext cx="10432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5811991" y="4897990"/>
                <a:ext cx="3153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991" y="4897990"/>
                <a:ext cx="315319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Curved Connector 73"/>
          <p:cNvCxnSpPr>
            <a:stCxn id="68" idx="7"/>
            <a:endCxn id="68" idx="1"/>
          </p:cNvCxnSpPr>
          <p:nvPr/>
        </p:nvCxnSpPr>
        <p:spPr>
          <a:xfrm rot="16200000" flipV="1">
            <a:off x="6688767" y="4930023"/>
            <a:ext cx="12700" cy="388214"/>
          </a:xfrm>
          <a:prstGeom prst="curvedConnector3">
            <a:avLst>
              <a:gd name="adj1" fmla="val 329380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V="1">
            <a:off x="4544894" y="5302271"/>
            <a:ext cx="22169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4530371" y="4159033"/>
                <a:ext cx="3153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371" y="4159033"/>
                <a:ext cx="315319" cy="369332"/>
              </a:xfrm>
              <a:prstGeom prst="rect">
                <a:avLst/>
              </a:prstGeom>
              <a:blipFill>
                <a:blip r:embed="rId24"/>
                <a:stretch>
                  <a:fillRect r="-36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29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نحوه حل مساله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fa-IR" sz="2400" dirty="0"/>
                  <a:t>پذیرنده متناهی برای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sz="2400" dirty="0"/>
                  <a:t> را در نظر بگیریم. از آنجایی که یک ماشین برای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sz="2400" dirty="0"/>
                  <a:t> باید هر پیشوندی از رشته های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sz="2400" dirty="0"/>
                  <a:t> را بپذیرد، سعی میکنیم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sz="2400" dirty="0"/>
                  <a:t> را به گونه ای تغییر دهیم که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sz="2400" dirty="0"/>
                  <a:t> را بپذیرد.</a:t>
                </a:r>
              </a:p>
              <a:p>
                <a:r>
                  <a:rPr lang="fa-IR" sz="2400" dirty="0"/>
                  <a:t>مشکل یافتن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fa-IR" sz="2400" dirty="0"/>
                  <a:t> است به گونه ای که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sz="2400" dirty="0"/>
                  <a:t> و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fa-IR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sz="2400" dirty="0"/>
                  <a:t> باشد. </a:t>
                </a:r>
              </a:p>
              <a:p>
                <a:r>
                  <a:rPr lang="fa-IR" sz="2400" dirty="0"/>
                  <a:t>برای حل آن، برای هر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fa-IR" sz="2400" dirty="0">
                    <a:solidFill>
                      <a:srgbClr val="C00000"/>
                    </a:solidFill>
                  </a:rPr>
                  <a:t> </a:t>
                </a:r>
                <a:r>
                  <a:rPr lang="fa-IR" sz="2400" dirty="0"/>
                  <a:t>تعیین میکنیم که آیا راهی به یک حالت نهایی با برچسب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fa-IR" sz="2400" dirty="0"/>
                  <a:t> وجود دارد بطوری که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fa-IR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sz="2400" dirty="0">
                    <a:ea typeface="Cambria Math" panose="02040503050406030204" pitchFamily="18" charset="0"/>
                  </a:rPr>
                  <a:t>   باشد. </a:t>
                </a:r>
              </a:p>
              <a:p>
                <a:r>
                  <a:rPr lang="fa-IR" sz="2400" dirty="0">
                    <a:ea typeface="Cambria Math" panose="02040503050406030204" pitchFamily="18" charset="0"/>
                  </a:rPr>
                  <a:t>اگر چنین باشد، هر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fa-IR" sz="2400" dirty="0">
                    <a:ea typeface="Cambria Math" panose="02040503050406030204" pitchFamily="18" charset="0"/>
                  </a:rPr>
                  <a:t>  بطوری که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fa-IR" sz="2400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fa-IR" sz="2400" dirty="0">
                    <a:ea typeface="Cambria Math" panose="02040503050406030204" pitchFamily="18" charset="0"/>
                  </a:rPr>
                  <a:t>باشد. در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sz="2400" dirty="0">
                    <a:ea typeface="Cambria Math" panose="02040503050406030204" pitchFamily="18" charset="0"/>
                  </a:rPr>
                  <a:t> خواهد بود.</a:t>
                </a:r>
              </a:p>
              <a:p>
                <a:r>
                  <a:rPr lang="fa-IR" sz="2400" dirty="0">
                    <a:ea typeface="Cambria Math" panose="02040503050406030204" pitchFamily="18" charset="0"/>
                  </a:rPr>
                  <a:t>در اینصورت ماشین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sz="2400" dirty="0">
                    <a:ea typeface="Cambria Math" panose="02040503050406030204" pitchFamily="18" charset="0"/>
                  </a:rPr>
                  <a:t> را به گونه ای تغییر میدهیم تا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fa-IR" sz="2400" dirty="0">
                    <a:ea typeface="Cambria Math" panose="02040503050406030204" pitchFamily="18" charset="0"/>
                  </a:rPr>
                  <a:t> حالت نهایی باشد.</a:t>
                </a:r>
              </a:p>
              <a:p>
                <a:r>
                  <a:rPr lang="fa-IR" sz="2400" dirty="0">
                    <a:ea typeface="Cambria Math" panose="02040503050406030204" pitchFamily="18" charset="0"/>
                  </a:rPr>
                  <a:t>برای مثال بیان شده، هر حالت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fa-IR" sz="2400" dirty="0">
                    <a:ea typeface="Cambria Math" panose="02040503050406030204" pitchFamily="18" charset="0"/>
                  </a:rPr>
                  <a:t> را بررسی میکنیم تا ببینیم آیا راهی با برچسب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sSup>
                      <m:sSupPr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fa-IR" sz="2400" dirty="0">
                    <a:ea typeface="Cambria Math" panose="02040503050406030204" pitchFamily="18" charset="0"/>
                  </a:rPr>
                  <a:t> به هر یک از حالات نهایی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fa-IR" sz="2400" dirty="0">
                    <a:ea typeface="Cambria Math" panose="02040503050406030204" pitchFamily="18" charset="0"/>
                  </a:rPr>
                  <a:t> وجود دارد.</a:t>
                </a:r>
              </a:p>
              <a:p>
                <a:r>
                  <a:rPr lang="fa-IR" sz="2400" dirty="0">
                    <a:ea typeface="Cambria Math" panose="02040503050406030204" pitchFamily="18" charset="0"/>
                  </a:rPr>
                  <a:t>مشخص است فقط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sz="2400" dirty="0">
                    <a:ea typeface="Cambria Math" panose="02040503050406030204" pitchFamily="18" charset="0"/>
                  </a:rPr>
                  <a:t> این شرایط را دارند.</a:t>
                </a:r>
              </a:p>
              <a:p>
                <a:pPr marL="0" indent="0">
                  <a:buNone/>
                </a:pPr>
                <a:endParaRPr lang="fa-IR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5" r="-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749" y="4939728"/>
            <a:ext cx="2471231" cy="173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806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911802" y="1772088"/>
            <a:ext cx="549018" cy="51495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504105" y="1772088"/>
            <a:ext cx="549018" cy="51495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715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196485" y="1772088"/>
            <a:ext cx="549018" cy="51495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715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935537" y="1792254"/>
                <a:ext cx="4766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fa-I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5537" y="1792254"/>
                <a:ext cx="476669" cy="369332"/>
              </a:xfrm>
              <a:prstGeom prst="rect">
                <a:avLst/>
              </a:prstGeom>
              <a:blipFill rotWithShape="0">
                <a:blip r:embed="rId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541130" y="1858875"/>
                <a:ext cx="4713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1130" y="1858875"/>
                <a:ext cx="471346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245098" y="1792254"/>
                <a:ext cx="4766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5098" y="1792254"/>
                <a:ext cx="476669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568521" y="1074879"/>
                <a:ext cx="3827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8521" y="1074879"/>
                <a:ext cx="382733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114587" y="2416550"/>
                <a:ext cx="3762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4587" y="2416550"/>
                <a:ext cx="376257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>
            <a:stCxn id="4" idx="6"/>
            <a:endCxn id="5" idx="2"/>
          </p:cNvCxnSpPr>
          <p:nvPr/>
        </p:nvCxnSpPr>
        <p:spPr>
          <a:xfrm>
            <a:off x="7460820" y="2029566"/>
            <a:ext cx="10432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901838" y="1621361"/>
                <a:ext cx="3153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1838" y="1621361"/>
                <a:ext cx="315319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>
            <a:endCxn id="6" idx="2"/>
          </p:cNvCxnSpPr>
          <p:nvPr/>
        </p:nvCxnSpPr>
        <p:spPr>
          <a:xfrm>
            <a:off x="9053123" y="2029565"/>
            <a:ext cx="114336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408822" y="1716847"/>
                <a:ext cx="3724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8822" y="1716847"/>
                <a:ext cx="372473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urved Connector 15"/>
          <p:cNvCxnSpPr>
            <a:stCxn id="5" idx="7"/>
            <a:endCxn id="5" idx="1"/>
          </p:cNvCxnSpPr>
          <p:nvPr/>
        </p:nvCxnSpPr>
        <p:spPr>
          <a:xfrm rot="16200000" flipV="1">
            <a:off x="8778614" y="1653394"/>
            <a:ext cx="12700" cy="388214"/>
          </a:xfrm>
          <a:prstGeom prst="curvedConnector3">
            <a:avLst>
              <a:gd name="adj1" fmla="val 329380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469381" y="1130345"/>
                <a:ext cx="3724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9381" y="1130345"/>
                <a:ext cx="37247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Curved Connector 17"/>
          <p:cNvCxnSpPr/>
          <p:nvPr/>
        </p:nvCxnSpPr>
        <p:spPr>
          <a:xfrm rot="16200000" flipV="1">
            <a:off x="10485574" y="1612525"/>
            <a:ext cx="12700" cy="388214"/>
          </a:xfrm>
          <a:prstGeom prst="curvedConnector3">
            <a:avLst>
              <a:gd name="adj1" fmla="val 329380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8750406" y="3332900"/>
            <a:ext cx="549018" cy="51495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774141" y="3353066"/>
                <a:ext cx="4766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4141" y="3353066"/>
                <a:ext cx="476669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270367" y="3918634"/>
                <a:ext cx="5929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0367" y="3918634"/>
                <a:ext cx="592919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Curved Connector 21"/>
          <p:cNvCxnSpPr>
            <a:stCxn id="19" idx="4"/>
          </p:cNvCxnSpPr>
          <p:nvPr/>
        </p:nvCxnSpPr>
        <p:spPr>
          <a:xfrm rot="5400000" flipH="1" flipV="1">
            <a:off x="9050097" y="3598529"/>
            <a:ext cx="224143" cy="274509"/>
          </a:xfrm>
          <a:prstGeom prst="curvedConnector4">
            <a:avLst>
              <a:gd name="adj1" fmla="val -101988"/>
              <a:gd name="adj2" fmla="val 13594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6894236" y="3354310"/>
            <a:ext cx="549018" cy="51495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917971" y="3374476"/>
                <a:ext cx="4766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7971" y="3374476"/>
                <a:ext cx="476669" cy="369332"/>
              </a:xfrm>
              <a:prstGeom prst="rect">
                <a:avLst/>
              </a:prstGeom>
              <a:blipFill rotWithShape="0">
                <a:blip r:embed="rId12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956983" y="4587277"/>
                <a:ext cx="3762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6983" y="4587277"/>
                <a:ext cx="376257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/>
          <p:cNvSpPr/>
          <p:nvPr/>
        </p:nvSpPr>
        <p:spPr>
          <a:xfrm>
            <a:off x="7511378" y="5243839"/>
            <a:ext cx="549018" cy="51495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535113" y="5264005"/>
                <a:ext cx="4766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5113" y="5264005"/>
                <a:ext cx="476669" cy="369332"/>
              </a:xfrm>
              <a:prstGeom prst="rect">
                <a:avLst/>
              </a:prstGeom>
              <a:blipFill rotWithShape="0">
                <a:blip r:embed="rId14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244670" y="4477322"/>
                <a:ext cx="5929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670" y="4477322"/>
                <a:ext cx="592919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>
            <a:endCxn id="19" idx="3"/>
          </p:cNvCxnSpPr>
          <p:nvPr/>
        </p:nvCxnSpPr>
        <p:spPr>
          <a:xfrm flipV="1">
            <a:off x="7950937" y="3772442"/>
            <a:ext cx="879871" cy="14713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6" idx="3"/>
          </p:cNvCxnSpPr>
          <p:nvPr/>
        </p:nvCxnSpPr>
        <p:spPr>
          <a:xfrm flipH="1">
            <a:off x="9200232" y="2211630"/>
            <a:ext cx="1076655" cy="12006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4" idx="4"/>
            <a:endCxn id="24" idx="0"/>
          </p:cNvCxnSpPr>
          <p:nvPr/>
        </p:nvCxnSpPr>
        <p:spPr>
          <a:xfrm flipH="1">
            <a:off x="7156306" y="2287043"/>
            <a:ext cx="30005" cy="10874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3" idx="4"/>
          </p:cNvCxnSpPr>
          <p:nvPr/>
        </p:nvCxnSpPr>
        <p:spPr>
          <a:xfrm>
            <a:off x="7168745" y="3869265"/>
            <a:ext cx="469296" cy="13745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7491862" y="3599644"/>
            <a:ext cx="1207744" cy="34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859736" y="3257488"/>
                <a:ext cx="3724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9736" y="3257488"/>
                <a:ext cx="372473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9824746" y="2627283"/>
                <a:ext cx="3827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4746" y="2627283"/>
                <a:ext cx="382733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/>
          <p:nvPr/>
        </p:nvCxnSpPr>
        <p:spPr>
          <a:xfrm flipV="1">
            <a:off x="6634741" y="2025642"/>
            <a:ext cx="22169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698652" y="1188234"/>
                <a:ext cx="3153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8652" y="1188234"/>
                <a:ext cx="315319" cy="369332"/>
              </a:xfrm>
              <a:prstGeom prst="rect">
                <a:avLst/>
              </a:prstGeom>
              <a:blipFill>
                <a:blip r:embed="rId18"/>
                <a:stretch>
                  <a:fillRect r="-48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37"/>
          <p:cNvSpPr/>
          <p:nvPr/>
        </p:nvSpPr>
        <p:spPr>
          <a:xfrm>
            <a:off x="395744" y="1774774"/>
            <a:ext cx="549018" cy="51495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988047" y="1774774"/>
            <a:ext cx="549018" cy="51495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715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680427" y="1774774"/>
            <a:ext cx="549018" cy="51495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715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19479" y="1794940"/>
                <a:ext cx="4766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fa-I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79" y="1794940"/>
                <a:ext cx="476669" cy="369332"/>
              </a:xfrm>
              <a:prstGeom prst="rect">
                <a:avLst/>
              </a:prstGeom>
              <a:blipFill rotWithShape="0">
                <a:blip r:embed="rId19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025072" y="1861561"/>
                <a:ext cx="4713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072" y="1861561"/>
                <a:ext cx="471346" cy="369332"/>
              </a:xfrm>
              <a:prstGeom prst="rect">
                <a:avLst/>
              </a:prstGeom>
              <a:blipFill rotWithShape="0">
                <a:blip r:embed="rId20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729040" y="1794940"/>
                <a:ext cx="4766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040" y="1794940"/>
                <a:ext cx="476669" cy="369332"/>
              </a:xfrm>
              <a:prstGeom prst="rect">
                <a:avLst/>
              </a:prstGeom>
              <a:blipFill rotWithShape="0">
                <a:blip r:embed="rId21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052463" y="1077565"/>
                <a:ext cx="3827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463" y="1077565"/>
                <a:ext cx="382733" cy="369332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98529" y="2419236"/>
                <a:ext cx="3762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529" y="2419236"/>
                <a:ext cx="376257" cy="369332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/>
          <p:cNvCxnSpPr>
            <a:stCxn id="38" idx="6"/>
            <a:endCxn id="39" idx="2"/>
          </p:cNvCxnSpPr>
          <p:nvPr/>
        </p:nvCxnSpPr>
        <p:spPr>
          <a:xfrm>
            <a:off x="944762" y="2032252"/>
            <a:ext cx="10432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385780" y="1624047"/>
                <a:ext cx="3153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780" y="1624047"/>
                <a:ext cx="315319" cy="369332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/>
          <p:cNvCxnSpPr>
            <a:endCxn id="40" idx="2"/>
          </p:cNvCxnSpPr>
          <p:nvPr/>
        </p:nvCxnSpPr>
        <p:spPr>
          <a:xfrm>
            <a:off x="2537065" y="2032251"/>
            <a:ext cx="114336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892764" y="1719533"/>
                <a:ext cx="3724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764" y="1719533"/>
                <a:ext cx="372473" cy="369332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Curved Connector 49"/>
          <p:cNvCxnSpPr>
            <a:stCxn id="39" idx="7"/>
            <a:endCxn id="39" idx="1"/>
          </p:cNvCxnSpPr>
          <p:nvPr/>
        </p:nvCxnSpPr>
        <p:spPr>
          <a:xfrm rot="16200000" flipV="1">
            <a:off x="2262556" y="1656080"/>
            <a:ext cx="12700" cy="388214"/>
          </a:xfrm>
          <a:prstGeom prst="curvedConnector3">
            <a:avLst>
              <a:gd name="adj1" fmla="val 329380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759423" y="1036696"/>
                <a:ext cx="3724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423" y="1036696"/>
                <a:ext cx="372474" cy="369332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Curved Connector 51"/>
          <p:cNvCxnSpPr/>
          <p:nvPr/>
        </p:nvCxnSpPr>
        <p:spPr>
          <a:xfrm rot="16200000" flipV="1">
            <a:off x="3969516" y="1615211"/>
            <a:ext cx="12700" cy="388214"/>
          </a:xfrm>
          <a:prstGeom prst="curvedConnector3">
            <a:avLst>
              <a:gd name="adj1" fmla="val 329380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2234348" y="3335586"/>
            <a:ext cx="549018" cy="51495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2258083" y="3355752"/>
                <a:ext cx="4766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8083" y="3355752"/>
                <a:ext cx="476669" cy="369332"/>
              </a:xfrm>
              <a:prstGeom prst="rect">
                <a:avLst/>
              </a:prstGeom>
              <a:blipFill rotWithShape="0">
                <a:blip r:embed="rId27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2754309" y="3921320"/>
                <a:ext cx="5929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4309" y="3921320"/>
                <a:ext cx="592919" cy="369332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Curved Connector 55"/>
          <p:cNvCxnSpPr>
            <a:stCxn id="53" idx="4"/>
          </p:cNvCxnSpPr>
          <p:nvPr/>
        </p:nvCxnSpPr>
        <p:spPr>
          <a:xfrm rot="5400000" flipH="1" flipV="1">
            <a:off x="2534039" y="3601215"/>
            <a:ext cx="224143" cy="274509"/>
          </a:xfrm>
          <a:prstGeom prst="curvedConnector4">
            <a:avLst>
              <a:gd name="adj1" fmla="val -101988"/>
              <a:gd name="adj2" fmla="val 13594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378178" y="3356996"/>
            <a:ext cx="549018" cy="51495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01913" y="3377162"/>
                <a:ext cx="4766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13" y="3377162"/>
                <a:ext cx="476669" cy="369332"/>
              </a:xfrm>
              <a:prstGeom prst="rect">
                <a:avLst/>
              </a:prstGeom>
              <a:blipFill rotWithShape="0">
                <a:blip r:embed="rId29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40925" y="4589963"/>
                <a:ext cx="3762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925" y="4589963"/>
                <a:ext cx="376257" cy="369332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Oval 59"/>
          <p:cNvSpPr/>
          <p:nvPr/>
        </p:nvSpPr>
        <p:spPr>
          <a:xfrm>
            <a:off x="995320" y="5246525"/>
            <a:ext cx="549018" cy="51495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715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019055" y="5266691"/>
                <a:ext cx="4766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055" y="5266691"/>
                <a:ext cx="476669" cy="369332"/>
              </a:xfrm>
              <a:prstGeom prst="rect">
                <a:avLst/>
              </a:prstGeom>
              <a:blipFill rotWithShape="0">
                <a:blip r:embed="rId31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728612" y="4480008"/>
                <a:ext cx="5929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612" y="4480008"/>
                <a:ext cx="592919" cy="369332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Arrow Connector 62"/>
          <p:cNvCxnSpPr>
            <a:endCxn id="53" idx="3"/>
          </p:cNvCxnSpPr>
          <p:nvPr/>
        </p:nvCxnSpPr>
        <p:spPr>
          <a:xfrm flipV="1">
            <a:off x="1434879" y="3775128"/>
            <a:ext cx="879871" cy="14713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0" idx="3"/>
          </p:cNvCxnSpPr>
          <p:nvPr/>
        </p:nvCxnSpPr>
        <p:spPr>
          <a:xfrm flipH="1">
            <a:off x="2684174" y="2214316"/>
            <a:ext cx="1076655" cy="12006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8" idx="4"/>
            <a:endCxn id="58" idx="0"/>
          </p:cNvCxnSpPr>
          <p:nvPr/>
        </p:nvCxnSpPr>
        <p:spPr>
          <a:xfrm flipH="1">
            <a:off x="640248" y="2289729"/>
            <a:ext cx="30005" cy="10874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57" idx="4"/>
          </p:cNvCxnSpPr>
          <p:nvPr/>
        </p:nvCxnSpPr>
        <p:spPr>
          <a:xfrm>
            <a:off x="652687" y="3871951"/>
            <a:ext cx="469296" cy="13745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975804" y="3602330"/>
            <a:ext cx="1207744" cy="34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1343678" y="3260174"/>
                <a:ext cx="3724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678" y="3260174"/>
                <a:ext cx="372473" cy="369332"/>
              </a:xfrm>
              <a:prstGeom prst="rect">
                <a:avLst/>
              </a:prstGeom>
              <a:blipFill rotWithShape="0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3308688" y="2629969"/>
                <a:ext cx="3827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8688" y="2629969"/>
                <a:ext cx="382733" cy="369332"/>
              </a:xfrm>
              <a:prstGeom prst="rect">
                <a:avLst/>
              </a:prstGeom>
              <a:blipFill rotWithShape="0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Straight Arrow Connector 69"/>
          <p:cNvCxnSpPr/>
          <p:nvPr/>
        </p:nvCxnSpPr>
        <p:spPr>
          <a:xfrm flipV="1">
            <a:off x="118683" y="2028328"/>
            <a:ext cx="22169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304013" y="1141394"/>
                <a:ext cx="3153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013" y="1141394"/>
                <a:ext cx="315319" cy="369332"/>
              </a:xfrm>
              <a:prstGeom prst="rect">
                <a:avLst/>
              </a:prstGeom>
              <a:blipFill>
                <a:blip r:embed="rId35"/>
                <a:stretch>
                  <a:fillRect r="-48077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ight Arrow 71"/>
          <p:cNvSpPr/>
          <p:nvPr/>
        </p:nvSpPr>
        <p:spPr>
          <a:xfrm>
            <a:off x="4849402" y="2996615"/>
            <a:ext cx="965771" cy="5171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4874062" y="2560244"/>
                <a:ext cx="8188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4062" y="2560244"/>
                <a:ext cx="818814" cy="369332"/>
              </a:xfrm>
              <a:prstGeom prst="rect">
                <a:avLst/>
              </a:prstGeom>
              <a:blipFill>
                <a:blip r:embed="rId3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Oval 73"/>
          <p:cNvSpPr/>
          <p:nvPr/>
        </p:nvSpPr>
        <p:spPr>
          <a:xfrm>
            <a:off x="3860331" y="5054799"/>
            <a:ext cx="549018" cy="51495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5452634" y="5054799"/>
            <a:ext cx="549018" cy="51495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715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3884066" y="5074965"/>
                <a:ext cx="4766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fa-I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066" y="5074965"/>
                <a:ext cx="476669" cy="369332"/>
              </a:xfrm>
              <a:prstGeom prst="rect">
                <a:avLst/>
              </a:prstGeom>
              <a:blipFill>
                <a:blip r:embed="rId37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5489659" y="5141586"/>
                <a:ext cx="4713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659" y="5141586"/>
                <a:ext cx="471346" cy="369332"/>
              </a:xfrm>
              <a:prstGeom prst="rect">
                <a:avLst/>
              </a:prstGeom>
              <a:blipFill>
                <a:blip r:embed="rId38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5692876" y="4405545"/>
                <a:ext cx="3827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876" y="4405545"/>
                <a:ext cx="382733" cy="369332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Straight Arrow Connector 78"/>
          <p:cNvCxnSpPr>
            <a:stCxn id="74" idx="6"/>
            <a:endCxn id="75" idx="2"/>
          </p:cNvCxnSpPr>
          <p:nvPr/>
        </p:nvCxnSpPr>
        <p:spPr>
          <a:xfrm>
            <a:off x="4409349" y="5312277"/>
            <a:ext cx="10432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4850367" y="4904072"/>
                <a:ext cx="3153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367" y="4904072"/>
                <a:ext cx="315319" cy="369332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Curved Connector 80"/>
          <p:cNvCxnSpPr/>
          <p:nvPr/>
        </p:nvCxnSpPr>
        <p:spPr>
          <a:xfrm rot="16200000" flipV="1">
            <a:off x="5715585" y="4880858"/>
            <a:ext cx="12700" cy="388214"/>
          </a:xfrm>
          <a:prstGeom prst="curvedConnector3">
            <a:avLst>
              <a:gd name="adj1" fmla="val 329380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V="1">
            <a:off x="3583270" y="5308353"/>
            <a:ext cx="22169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3852161" y="4371886"/>
                <a:ext cx="3153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2161" y="4371886"/>
                <a:ext cx="315319" cy="369332"/>
              </a:xfrm>
              <a:prstGeom prst="rect">
                <a:avLst/>
              </a:prstGeom>
              <a:blipFill>
                <a:blip r:embed="rId41"/>
                <a:stretch>
                  <a:fillRect r="-48077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459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قضیه 4-4: بسته بودن نسبت به خارج قسمت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fa-IR" sz="1800" dirty="0"/>
                  <a:t>هر گاه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a-IR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fa-IR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sz="1800" dirty="0"/>
                  <a:t> 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a-IR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fa-IR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sz="1800" dirty="0"/>
                  <a:t>   زبان های منظم باشند، آنگاه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sz="1800" dirty="0"/>
                  <a:t> نیز منظم است. </a:t>
                </a:r>
              </a:p>
              <a:p>
                <a:pPr>
                  <a:lnSpc>
                    <a:spcPct val="100000"/>
                  </a:lnSpc>
                </a:pPr>
                <a:r>
                  <a:rPr lang="fa-IR" sz="1800" dirty="0"/>
                  <a:t>به عبارت ديگر، خانواده زبان هاي منظم تحت خارج قسمت راست نسبت به یک زبان منظم، بسته است.</a:t>
                </a:r>
              </a:p>
              <a:p>
                <a:pPr>
                  <a:lnSpc>
                    <a:spcPct val="100000"/>
                  </a:lnSpc>
                </a:pPr>
                <a:r>
                  <a:rPr lang="fa-IR" sz="2400" b="1" dirty="0">
                    <a:solidFill>
                      <a:srgbClr val="C00000"/>
                    </a:solidFill>
                  </a:rPr>
                  <a:t>اثبات:</a:t>
                </a:r>
              </a:p>
              <a:p>
                <a:pPr>
                  <a:lnSpc>
                    <a:spcPct val="100000"/>
                  </a:lnSpc>
                </a:pPr>
                <a:r>
                  <a:rPr lang="fa-IR" sz="1800" dirty="0"/>
                  <a:t>فرض کنید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1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1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sz="1800" dirty="0"/>
                  <a:t>، که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l-GR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sz="1800" dirty="0"/>
                  <a:t> یک پذیرنده متناهی قطعی است. ما پذیرنده متناهی قطعی دیگر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l-GR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sz="1800" dirty="0"/>
                  <a:t>  را بصورت زیر میسازیم:</a:t>
                </a:r>
              </a:p>
              <a:p>
                <a:pPr>
                  <a:lnSpc>
                    <a:spcPct val="100000"/>
                  </a:lnSpc>
                </a:pPr>
                <a:r>
                  <a:rPr lang="fa-IR" sz="1800" dirty="0"/>
                  <a:t>برای هر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fa-IR" sz="1800" dirty="0"/>
                  <a:t>، تعیین میکنیم آیا یک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fa-IR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sz="1800" dirty="0"/>
                  <a:t> وجود دارد بطوری که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a-IR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fa-IR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1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fa-IR" sz="1800" dirty="0"/>
                  <a:t>.</a:t>
                </a:r>
              </a:p>
              <a:p>
                <a:pPr>
                  <a:lnSpc>
                    <a:spcPct val="100000"/>
                  </a:lnSpc>
                </a:pPr>
                <a:r>
                  <a:rPr lang="fa-IR" sz="1800" dirty="0"/>
                  <a:t>این کار میتواند بوسیله نگاه به پذیرنده متناهی قطعی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l-GR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sz="1800" dirty="0"/>
                  <a:t> انجام شود.</a:t>
                </a:r>
              </a:p>
              <a:p>
                <a:pPr>
                  <a:lnSpc>
                    <a:spcPct val="100000"/>
                  </a:lnSpc>
                </a:pPr>
                <a:r>
                  <a:rPr lang="fa-IR" sz="1800" dirty="0"/>
                  <a:t>اکنون تعیین میکنیم آیا یک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fa-IR" sz="1800" dirty="0"/>
                  <a:t> در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sz="1800" dirty="0"/>
                  <a:t> وجود دارد که در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sz="1800" dirty="0"/>
                  <a:t> نیز باشد.</a:t>
                </a:r>
              </a:p>
              <a:p>
                <a:pPr>
                  <a:lnSpc>
                    <a:spcPct val="100000"/>
                  </a:lnSpc>
                </a:pPr>
                <a:r>
                  <a:rPr lang="fa-IR" sz="1800" dirty="0"/>
                  <a:t>برای این کار میتوانیم از ساختاری که برای اشتراک دو زبان منظم در قضیه 4-1 بود، جهت یافتن گراف انتقال برای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1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sz="1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sz="1800" dirty="0"/>
                  <a:t> استفاده کنیم.</a:t>
                </a:r>
              </a:p>
              <a:p>
                <a:pPr>
                  <a:lnSpc>
                    <a:spcPct val="100000"/>
                  </a:lnSpc>
                </a:pPr>
                <a:r>
                  <a:rPr lang="fa-IR" sz="1800" dirty="0"/>
                  <a:t>اگر هر مسیری بین راس اولیه آن و هر راس نهایی وجود داشته باشد، آنگاه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sz="1800" dirty="0"/>
                  <a:t>  تهی نیست. در آن مورد،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a-IR" sz="1800" dirty="0"/>
                  <a:t> را به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fa-IR" sz="1800" dirty="0"/>
                  <a:t> اضافه کنید.</a:t>
                </a:r>
              </a:p>
              <a:p>
                <a:pPr>
                  <a:lnSpc>
                    <a:spcPct val="100000"/>
                  </a:lnSpc>
                </a:pPr>
                <a:r>
                  <a:rPr lang="fa-IR" sz="1800" dirty="0"/>
                  <a:t>باتکرار این کار برای هر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fa-IR" sz="1800" dirty="0"/>
                  <a:t>،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fa-IR" sz="1800" dirty="0"/>
                  <a:t> را تعیین نموده و بدین وسیله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fa-IR" sz="1800" dirty="0"/>
                  <a:t> را میسازیم.</a:t>
                </a:r>
              </a:p>
              <a:p>
                <a:pPr>
                  <a:lnSpc>
                    <a:spcPct val="100000"/>
                  </a:lnSpc>
                </a:pP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500" r="-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524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ادامه اثبات قضیه 4-4: بسته بودن نسبت به خارج قسمت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fa-IR" sz="2400" dirty="0"/>
                  <a:t>برای اثبات اینکه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</m:d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sz="2400" dirty="0"/>
                  <a:t> ، فرض کنید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fa-IR" sz="2400" dirty="0"/>
                  <a:t> عنصری از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sz="2400" dirty="0"/>
                  <a:t> باشد. در اینصورت باید یک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fa-IR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sz="2400" dirty="0"/>
                  <a:t> وجود داشته باشد بطوری که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sz="2400" dirty="0"/>
                  <a:t> باشد. </a:t>
                </a:r>
              </a:p>
              <a:p>
                <a:r>
                  <a:rPr lang="fa-IR" sz="2400" dirty="0"/>
                  <a:t>این مورد ایجاب میکند که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a-IR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fa-IR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fa-IR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</m:oMath>
                </a14:m>
                <a:endParaRPr lang="fa-IR" sz="2400" dirty="0"/>
              </a:p>
              <a:p>
                <a:r>
                  <a:rPr lang="fa-IR" sz="2400" dirty="0"/>
                  <a:t>بصورتی که یک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fa-IR" sz="2400" dirty="0"/>
                  <a:t> داریم که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a-IR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fa-IR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fa-IR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a-IR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fa-IR" sz="2400" dirty="0"/>
                  <a:t> و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a-IR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fa-IR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fa-IR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fa-IR" sz="2400" dirty="0"/>
                  <a:t>.</a:t>
                </a:r>
              </a:p>
              <a:p>
                <a:r>
                  <a:rPr lang="fa-IR" sz="2400" dirty="0"/>
                  <a:t>بنابر این، طبق ساختار،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̂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fa-IR" sz="2400" dirty="0"/>
                  <a:t>، و ماشین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fa-IR" sz="2400" dirty="0"/>
                  <a:t> ،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fa-IR" sz="2400" dirty="0"/>
                  <a:t> را میپذیرد، زیرا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a-IR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fa-IR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fa-IR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̂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fa-IR" sz="2400" dirty="0"/>
                  <a:t>.</a:t>
                </a:r>
              </a:p>
              <a:p>
                <a:r>
                  <a:rPr lang="fa-IR" sz="2400" dirty="0"/>
                  <a:t>مجدداً بر طبق ساختار، این مطلب ایجاب میکند که یک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fa-IR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sz="2400" dirty="0"/>
                  <a:t> وجود داشته باشد، بطوری که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a-IR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fa-IR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fa-IR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fa-IR" sz="2400" dirty="0"/>
                  <a:t>.</a:t>
                </a:r>
              </a:p>
              <a:p>
                <a:r>
                  <a:rPr lang="fa-IR" sz="2400" dirty="0"/>
                  <a:t>بنابراین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fa-IR" sz="2400" dirty="0"/>
                  <a:t> و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sz="2400" dirty="0"/>
                  <a:t> است. بنابراین نتیجه میگیریم که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</m:d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/>
              </a:p>
              <a:p>
                <a:r>
                  <a:rPr lang="fa-I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█</a:t>
                </a:r>
                <a:endParaRPr lang="en-US" sz="2400" dirty="0"/>
              </a:p>
              <a:p>
                <a:endParaRPr lang="fa-IR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168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 4-5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a-IR" dirty="0"/>
                  <a:t>مطلوبست  محاسبه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dirty="0"/>
                  <a:t> برای زبانهای زیر:</a:t>
                </a:r>
              </a:p>
              <a:p>
                <a:endParaRPr lang="fa-I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𝑏𝑎</m:t>
                        </m:r>
                        <m:sSup>
                          <m:s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fa-I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dirty="0"/>
                  <a:t> و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endParaRPr lang="fa-IR" dirty="0"/>
              </a:p>
              <a:p>
                <a:endParaRPr lang="fa-IR" dirty="0"/>
              </a:p>
              <a:p>
                <a:r>
                  <a:rPr lang="fa-IR" dirty="0"/>
                  <a:t>در زبان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dirty="0"/>
                  <a:t> حتماً یک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a-IR" dirty="0"/>
                  <a:t> می آید، ولی میتواند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fa-IR" dirty="0"/>
                  <a:t> نیاید. بنابراین بایستی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a-IR" dirty="0"/>
                  <a:t> را از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dirty="0"/>
                  <a:t> حذف کنیم.</a:t>
                </a:r>
                <a:endParaRPr lang="en-US" dirty="0"/>
              </a:p>
              <a:p>
                <a:r>
                  <a:rPr lang="fa-IR" dirty="0"/>
                  <a:t>ابتدا </a:t>
                </a:r>
                <a:r>
                  <a:rPr lang="en-US" dirty="0"/>
                  <a:t>DFA</a:t>
                </a:r>
                <a:r>
                  <a:rPr lang="fa-IR" dirty="0"/>
                  <a:t> مربوط به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dirty="0"/>
                  <a:t> را طراحی میکنیم.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a-IR" dirty="0"/>
                  <a:t> را ماشینی که حالت شروع آن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a-IR" dirty="0"/>
                  <a:t> است، در نظر میگیریم. در اینصورت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 flipV="1">
            <a:off x="-1481" y="2516170"/>
            <a:ext cx="22169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/>
          <p:cNvGrpSpPr/>
          <p:nvPr/>
        </p:nvGrpSpPr>
        <p:grpSpPr>
          <a:xfrm>
            <a:off x="110974" y="1074158"/>
            <a:ext cx="3177937" cy="3034835"/>
            <a:chOff x="110191" y="1051668"/>
            <a:chExt cx="3177937" cy="3034835"/>
          </a:xfrm>
        </p:grpSpPr>
        <p:sp>
          <p:nvSpPr>
            <p:cNvPr id="6" name="Oval 5"/>
            <p:cNvSpPr/>
            <p:nvPr/>
          </p:nvSpPr>
          <p:spPr>
            <a:xfrm>
              <a:off x="275580" y="2262616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443272" y="2258692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664130" y="2262616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99315" y="2282782"/>
                  <a:ext cx="4766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315" y="2282782"/>
                  <a:ext cx="476669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488941" y="2288115"/>
                  <a:ext cx="47134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8941" y="2288115"/>
                  <a:ext cx="471346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2712743" y="2282782"/>
                  <a:ext cx="4766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2743" y="2282782"/>
                  <a:ext cx="476669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/>
            <p:cNvCxnSpPr>
              <a:stCxn id="6" idx="6"/>
              <a:endCxn id="7" idx="2"/>
            </p:cNvCxnSpPr>
            <p:nvPr/>
          </p:nvCxnSpPr>
          <p:spPr>
            <a:xfrm flipV="1">
              <a:off x="824598" y="2516170"/>
              <a:ext cx="618674" cy="39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1127953" y="2165399"/>
                  <a:ext cx="3153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7953" y="2165399"/>
                  <a:ext cx="315319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/>
            <p:cNvCxnSpPr>
              <a:stCxn id="7" idx="6"/>
              <a:endCxn id="8" idx="2"/>
            </p:cNvCxnSpPr>
            <p:nvPr/>
          </p:nvCxnSpPr>
          <p:spPr>
            <a:xfrm>
              <a:off x="1992290" y="2516170"/>
              <a:ext cx="671840" cy="39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2183731" y="2155790"/>
                  <a:ext cx="3762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3731" y="2155790"/>
                  <a:ext cx="376257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2911871" y="1520614"/>
                  <a:ext cx="3762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1871" y="1520614"/>
                  <a:ext cx="376257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Curved Connector 19"/>
            <p:cNvCxnSpPr/>
            <p:nvPr/>
          </p:nvCxnSpPr>
          <p:spPr>
            <a:xfrm rot="16200000" flipV="1">
              <a:off x="2953219" y="2103053"/>
              <a:ext cx="12700" cy="388214"/>
            </a:xfrm>
            <a:prstGeom prst="curvedConnector3">
              <a:avLst>
                <a:gd name="adj1" fmla="val 329380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1869839" y="3196594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1918238" y="3219327"/>
                  <a:ext cx="4766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8238" y="3219327"/>
                  <a:ext cx="476669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2472763" y="2953285"/>
                  <a:ext cx="38273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2763" y="2953285"/>
                  <a:ext cx="382733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110191" y="1051668"/>
                  <a:ext cx="128022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𝑫𝑭𝑨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191" y="1051668"/>
                  <a:ext cx="1280225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339754" y="1518188"/>
                  <a:ext cx="38273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754" y="1518188"/>
                  <a:ext cx="382733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Curved Connector 26"/>
            <p:cNvCxnSpPr/>
            <p:nvPr/>
          </p:nvCxnSpPr>
          <p:spPr>
            <a:xfrm rot="16200000" flipV="1">
              <a:off x="549847" y="2096703"/>
              <a:ext cx="12700" cy="388214"/>
            </a:xfrm>
            <a:prstGeom prst="curvedConnector3">
              <a:avLst>
                <a:gd name="adj1" fmla="val 329380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8" idx="3"/>
              <a:endCxn id="21" idx="7"/>
            </p:cNvCxnSpPr>
            <p:nvPr/>
          </p:nvCxnSpPr>
          <p:spPr>
            <a:xfrm flipH="1">
              <a:off x="2338455" y="2702158"/>
              <a:ext cx="406077" cy="56984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1745536" y="3717171"/>
                  <a:ext cx="5929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5536" y="3717171"/>
                  <a:ext cx="592919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Curved Connector 36"/>
            <p:cNvCxnSpPr>
              <a:stCxn id="21" idx="4"/>
            </p:cNvCxnSpPr>
            <p:nvPr/>
          </p:nvCxnSpPr>
          <p:spPr>
            <a:xfrm rot="5400000" flipH="1" flipV="1">
              <a:off x="2180007" y="3472699"/>
              <a:ext cx="203190" cy="274509"/>
            </a:xfrm>
            <a:prstGeom prst="curvedConnector4">
              <a:avLst>
                <a:gd name="adj1" fmla="val -112506"/>
                <a:gd name="adj2" fmla="val 156768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7" idx="4"/>
              <a:endCxn id="21" idx="1"/>
            </p:cNvCxnSpPr>
            <p:nvPr/>
          </p:nvCxnSpPr>
          <p:spPr>
            <a:xfrm>
              <a:off x="1717781" y="2773647"/>
              <a:ext cx="232460" cy="4983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1575009" y="2842543"/>
                  <a:ext cx="3762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5009" y="2842543"/>
                  <a:ext cx="376257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921210" y="4790657"/>
                <a:ext cx="3552062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∩ 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∩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∩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∩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210" y="4790657"/>
                <a:ext cx="3552062" cy="132343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4293055" y="1045384"/>
            <a:ext cx="1780440" cy="2110826"/>
            <a:chOff x="3812900" y="209440"/>
            <a:chExt cx="2235473" cy="2461226"/>
          </a:xfrm>
        </p:grpSpPr>
        <p:sp>
          <p:nvSpPr>
            <p:cNvPr id="33" name="Oval 32"/>
            <p:cNvSpPr/>
            <p:nvPr/>
          </p:nvSpPr>
          <p:spPr>
            <a:xfrm>
              <a:off x="4149841" y="867002"/>
              <a:ext cx="549018" cy="514955"/>
            </a:xfrm>
            <a:prstGeom prst="ellipse">
              <a:avLst/>
            </a:prstGeom>
            <a:solidFill>
              <a:srgbClr val="75DBFF"/>
            </a:solidFill>
            <a:ln w="12700" cmpd="sng">
              <a:solidFill>
                <a:srgbClr val="33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370699" y="870926"/>
              <a:ext cx="549018" cy="514955"/>
            </a:xfrm>
            <a:prstGeom prst="ellipse">
              <a:avLst/>
            </a:prstGeom>
            <a:solidFill>
              <a:srgbClr val="75DBFF"/>
            </a:solidFill>
            <a:ln w="57150" cmpd="dbl">
              <a:solidFill>
                <a:srgbClr val="33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4195510" y="896425"/>
                  <a:ext cx="4766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5510" y="896425"/>
                  <a:ext cx="476669" cy="369332"/>
                </a:xfrm>
                <a:prstGeom prst="rect">
                  <a:avLst/>
                </a:prstGeom>
                <a:blipFill>
                  <a:blip r:embed="rId16"/>
                  <a:stretch>
                    <a:fillRect b="-269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5419312" y="891092"/>
                  <a:ext cx="476669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9312" y="891092"/>
                  <a:ext cx="476669" cy="369332"/>
                </a:xfrm>
                <a:prstGeom prst="rect">
                  <a:avLst/>
                </a:prstGeom>
                <a:blipFill>
                  <a:blip r:embed="rId17"/>
                  <a:stretch>
                    <a:fillRect b="-2692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Arrow Connector 39"/>
            <p:cNvCxnSpPr>
              <a:endCxn id="33" idx="2"/>
            </p:cNvCxnSpPr>
            <p:nvPr/>
          </p:nvCxnSpPr>
          <p:spPr>
            <a:xfrm>
              <a:off x="3861867" y="1124480"/>
              <a:ext cx="287974" cy="0"/>
            </a:xfrm>
            <a:prstGeom prst="straightConnector1">
              <a:avLst/>
            </a:prstGeom>
            <a:ln>
              <a:solidFill>
                <a:srgbClr val="3333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33" idx="6"/>
              <a:endCxn id="34" idx="2"/>
            </p:cNvCxnSpPr>
            <p:nvPr/>
          </p:nvCxnSpPr>
          <p:spPr>
            <a:xfrm>
              <a:off x="4698859" y="1124480"/>
              <a:ext cx="671840" cy="3924"/>
            </a:xfrm>
            <a:prstGeom prst="straightConnector1">
              <a:avLst/>
            </a:prstGeom>
            <a:ln>
              <a:solidFill>
                <a:srgbClr val="3333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4779167" y="745105"/>
                  <a:ext cx="37625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9167" y="745105"/>
                  <a:ext cx="376256" cy="369332"/>
                </a:xfrm>
                <a:prstGeom prst="rect">
                  <a:avLst/>
                </a:prstGeom>
                <a:blipFill>
                  <a:blip r:embed="rId18"/>
                  <a:stretch>
                    <a:fillRect b="-19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5672117" y="312916"/>
                  <a:ext cx="37625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2117" y="312916"/>
                  <a:ext cx="376256" cy="369332"/>
                </a:xfrm>
                <a:prstGeom prst="rect">
                  <a:avLst/>
                </a:prstGeom>
                <a:blipFill>
                  <a:blip r:embed="rId19"/>
                  <a:stretch>
                    <a:fillRect b="-1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Curved Connector 46"/>
            <p:cNvCxnSpPr/>
            <p:nvPr/>
          </p:nvCxnSpPr>
          <p:spPr>
            <a:xfrm rot="16200000" flipV="1">
              <a:off x="5659788" y="711363"/>
              <a:ext cx="12700" cy="388214"/>
            </a:xfrm>
            <a:prstGeom prst="curvedConnector3">
              <a:avLst>
                <a:gd name="adj1" fmla="val 2409591"/>
              </a:avLst>
            </a:prstGeom>
            <a:ln>
              <a:solidFill>
                <a:srgbClr val="3333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4576408" y="1804904"/>
              <a:ext cx="549018" cy="514955"/>
            </a:xfrm>
            <a:prstGeom prst="ellipse">
              <a:avLst/>
            </a:prstGeom>
            <a:solidFill>
              <a:srgbClr val="75DBFF"/>
            </a:solidFill>
            <a:ln w="12700" cmpd="sng">
              <a:solidFill>
                <a:srgbClr val="33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4624807" y="1827637"/>
                  <a:ext cx="4766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4807" y="1827637"/>
                  <a:ext cx="476669" cy="369332"/>
                </a:xfrm>
                <a:prstGeom prst="rect">
                  <a:avLst/>
                </a:prstGeom>
                <a:blipFill>
                  <a:blip r:embed="rId20"/>
                  <a:stretch>
                    <a:fillRect b="-269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5174746" y="1403498"/>
                  <a:ext cx="38273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74746" y="1403498"/>
                  <a:ext cx="382733" cy="369332"/>
                </a:xfrm>
                <a:prstGeom prst="rect">
                  <a:avLst/>
                </a:prstGeom>
                <a:blipFill>
                  <a:blip r:embed="rId21"/>
                  <a:stretch>
                    <a:fillRect b="-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3812900" y="209440"/>
                  <a:ext cx="128022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𝑫𝑭𝑨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2900" y="209440"/>
                  <a:ext cx="1280225" cy="369332"/>
                </a:xfrm>
                <a:prstGeom prst="rect">
                  <a:avLst/>
                </a:prstGeom>
                <a:blipFill>
                  <a:blip r:embed="rId22"/>
                  <a:stretch>
                    <a:fillRect r="-7738" b="-34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Straight Arrow Connector 55"/>
            <p:cNvCxnSpPr>
              <a:stCxn id="34" idx="3"/>
              <a:endCxn id="48" idx="7"/>
            </p:cNvCxnSpPr>
            <p:nvPr/>
          </p:nvCxnSpPr>
          <p:spPr>
            <a:xfrm flipH="1">
              <a:off x="5045024" y="1310468"/>
              <a:ext cx="406077" cy="569849"/>
            </a:xfrm>
            <a:prstGeom prst="straightConnector1">
              <a:avLst/>
            </a:prstGeom>
            <a:ln>
              <a:solidFill>
                <a:srgbClr val="3333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5093125" y="2301334"/>
                  <a:ext cx="5929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93125" y="2301334"/>
                  <a:ext cx="592919" cy="369332"/>
                </a:xfrm>
                <a:prstGeom prst="rect">
                  <a:avLst/>
                </a:prstGeom>
                <a:blipFill>
                  <a:blip r:embed="rId23"/>
                  <a:stretch>
                    <a:fillRect r="-10390" b="-9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8" name="Curved Connector 57"/>
            <p:cNvCxnSpPr>
              <a:stCxn id="48" idx="4"/>
            </p:cNvCxnSpPr>
            <p:nvPr/>
          </p:nvCxnSpPr>
          <p:spPr>
            <a:xfrm rot="5400000" flipH="1" flipV="1">
              <a:off x="4886576" y="2081009"/>
              <a:ext cx="203190" cy="274509"/>
            </a:xfrm>
            <a:prstGeom prst="curvedConnector4">
              <a:avLst>
                <a:gd name="adj1" fmla="val -112506"/>
                <a:gd name="adj2" fmla="val 156768"/>
              </a:avLst>
            </a:prstGeom>
            <a:ln>
              <a:solidFill>
                <a:srgbClr val="3333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33" idx="4"/>
              <a:endCxn id="48" idx="1"/>
            </p:cNvCxnSpPr>
            <p:nvPr/>
          </p:nvCxnSpPr>
          <p:spPr>
            <a:xfrm>
              <a:off x="4424350" y="1381957"/>
              <a:ext cx="232460" cy="498360"/>
            </a:xfrm>
            <a:prstGeom prst="straightConnector1">
              <a:avLst/>
            </a:prstGeom>
            <a:ln>
              <a:solidFill>
                <a:srgbClr val="3333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4181968" y="1385706"/>
                  <a:ext cx="376256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1968" y="1385706"/>
                  <a:ext cx="376256" cy="369332"/>
                </a:xfrm>
                <a:prstGeom prst="rect">
                  <a:avLst/>
                </a:prstGeom>
                <a:blipFill>
                  <a:blip r:embed="rId24"/>
                  <a:stretch>
                    <a:fillRect b="-961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25873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a-IR" sz="2400" dirty="0"/>
                  <a:t>بنابراين زبان پذيرفته شده توسط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fa-IR" sz="2400" dirty="0"/>
                  <a:t> عبارت منظم زير خواهدبود: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+ </m:t>
                    </m:r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𝑏𝑎</m:t>
                    </m:r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𝑏</m:t>
                    </m:r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err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 →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2400" i="1" dirty="0" err="1" smtClean="0">
                            <a:latin typeface="Cambria Math" panose="02040503050406030204" pitchFamily="18" charset="0"/>
                          </a:rPr>
                          <m:t>𝑏</m:t>
                        </m:r>
                        <m:sSup>
                          <m:sSup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 err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/>
              </a:p>
              <a:p>
                <a:endParaRPr lang="fa-IR" sz="2400" dirty="0"/>
              </a:p>
              <a:p>
                <a:endParaRPr lang="en-US" sz="2400" dirty="0"/>
              </a:p>
              <a:p>
                <a:r>
                  <a:rPr lang="fa-IR" sz="2400" dirty="0"/>
                  <a:t>بطور خلاصه برای تمامی حالتها بررسی میکنیم که آیا با مشاهده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fa-IR" sz="2400" dirty="0"/>
                  <a:t> به یک حالت نهایی میرسیم یا نه.</a:t>
                </a:r>
              </a:p>
              <a:p>
                <a:r>
                  <a:rPr lang="fa-IR" sz="2400" dirty="0"/>
                  <a:t>تنها از دو حالت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sz="2400" dirty="0"/>
                  <a:t> 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sz="2400" dirty="0"/>
                  <a:t> میتوان به حالت نهایی رسید.</a:t>
                </a:r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447030" y="1805416"/>
            <a:ext cx="549018" cy="51495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614722" y="1801492"/>
            <a:ext cx="549018" cy="51495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5715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835580" y="1805416"/>
            <a:ext cx="549018" cy="51495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5715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70765" y="1825582"/>
                <a:ext cx="4766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fa-I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765" y="1825582"/>
                <a:ext cx="476669" cy="369332"/>
              </a:xfrm>
              <a:prstGeom prst="rect">
                <a:avLst/>
              </a:prstGeom>
              <a:blipFill>
                <a:blip r:embed="rId3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60391" y="1830915"/>
                <a:ext cx="4713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0391" y="1830915"/>
                <a:ext cx="471346" cy="369332"/>
              </a:xfrm>
              <a:prstGeom prst="rect">
                <a:avLst/>
              </a:prstGeom>
              <a:blipFill>
                <a:blip r:embed="rId4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884193" y="1825582"/>
                <a:ext cx="4766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4193" y="1825582"/>
                <a:ext cx="476669" cy="369332"/>
              </a:xfrm>
              <a:prstGeom prst="rect">
                <a:avLst/>
              </a:prstGeom>
              <a:blipFill>
                <a:blip r:embed="rId5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>
            <a:stCxn id="4" idx="6"/>
            <a:endCxn id="5" idx="2"/>
          </p:cNvCxnSpPr>
          <p:nvPr/>
        </p:nvCxnSpPr>
        <p:spPr>
          <a:xfrm flipV="1">
            <a:off x="996048" y="2058970"/>
            <a:ext cx="618674" cy="39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89769" y="1689637"/>
                <a:ext cx="3153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769" y="1689637"/>
                <a:ext cx="31531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>
            <a:stCxn id="5" idx="6"/>
            <a:endCxn id="6" idx="2"/>
          </p:cNvCxnSpPr>
          <p:nvPr/>
        </p:nvCxnSpPr>
        <p:spPr>
          <a:xfrm>
            <a:off x="2163740" y="2058970"/>
            <a:ext cx="671840" cy="39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355181" y="1698590"/>
                <a:ext cx="3762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5181" y="1698590"/>
                <a:ext cx="37625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083321" y="1063414"/>
                <a:ext cx="3762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321" y="1063414"/>
                <a:ext cx="37625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urved Connector 16"/>
          <p:cNvCxnSpPr/>
          <p:nvPr/>
        </p:nvCxnSpPr>
        <p:spPr>
          <a:xfrm rot="16200000" flipV="1">
            <a:off x="3124669" y="1645853"/>
            <a:ext cx="12700" cy="388214"/>
          </a:xfrm>
          <a:prstGeom prst="curvedConnector3">
            <a:avLst>
              <a:gd name="adj1" fmla="val 329380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2041289" y="2739394"/>
            <a:ext cx="549018" cy="51495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089688" y="2762127"/>
                <a:ext cx="4766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688" y="2762127"/>
                <a:ext cx="476669" cy="369332"/>
              </a:xfrm>
              <a:prstGeom prst="rect">
                <a:avLst/>
              </a:prstGeom>
              <a:blipFill>
                <a:blip r:embed="rId9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644213" y="2496085"/>
                <a:ext cx="3827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4213" y="2496085"/>
                <a:ext cx="38273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/>
          <p:nvPr/>
        </p:nvCxnSpPr>
        <p:spPr>
          <a:xfrm flipV="1">
            <a:off x="169969" y="2058970"/>
            <a:ext cx="22169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11204" y="1060988"/>
                <a:ext cx="3827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04" y="1060988"/>
                <a:ext cx="382733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urved Connector 22"/>
          <p:cNvCxnSpPr/>
          <p:nvPr/>
        </p:nvCxnSpPr>
        <p:spPr>
          <a:xfrm rot="16200000" flipV="1">
            <a:off x="721297" y="1639503"/>
            <a:ext cx="12700" cy="388214"/>
          </a:xfrm>
          <a:prstGeom prst="curvedConnector3">
            <a:avLst>
              <a:gd name="adj1" fmla="val 329380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6" idx="3"/>
            <a:endCxn id="18" idx="7"/>
          </p:cNvCxnSpPr>
          <p:nvPr/>
        </p:nvCxnSpPr>
        <p:spPr>
          <a:xfrm flipH="1">
            <a:off x="2509905" y="2244958"/>
            <a:ext cx="406077" cy="5698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916986" y="3259971"/>
                <a:ext cx="5929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986" y="3259971"/>
                <a:ext cx="592919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Curved Connector 25"/>
          <p:cNvCxnSpPr>
            <a:stCxn id="18" idx="4"/>
          </p:cNvCxnSpPr>
          <p:nvPr/>
        </p:nvCxnSpPr>
        <p:spPr>
          <a:xfrm rot="5400000" flipH="1" flipV="1">
            <a:off x="2351457" y="3015499"/>
            <a:ext cx="203190" cy="274509"/>
          </a:xfrm>
          <a:prstGeom prst="curvedConnector4">
            <a:avLst>
              <a:gd name="adj1" fmla="val -112506"/>
              <a:gd name="adj2" fmla="val 15676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5" idx="4"/>
            <a:endCxn id="18" idx="1"/>
          </p:cNvCxnSpPr>
          <p:nvPr/>
        </p:nvCxnSpPr>
        <p:spPr>
          <a:xfrm>
            <a:off x="1889231" y="2316447"/>
            <a:ext cx="232460" cy="498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746459" y="2385343"/>
                <a:ext cx="3762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459" y="2385343"/>
                <a:ext cx="376257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10191" y="72433"/>
                <a:ext cx="1810228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∩ </m:t>
                      </m:r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en-US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∩</m:t>
                      </m:r>
                      <m:sSub>
                        <m:sSub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∩</m:t>
                      </m:r>
                      <m:sSub>
                        <m:sSub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∩</m:t>
                      </m:r>
                      <m:sSub>
                        <m:sSub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91" y="72433"/>
                <a:ext cx="1810228" cy="95410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5351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026" y="136609"/>
            <a:ext cx="11863346" cy="1049235"/>
          </a:xfrm>
        </p:spPr>
        <p:txBody>
          <a:bodyPr/>
          <a:lstStyle/>
          <a:p>
            <a:pPr algn="r" rtl="1"/>
            <a:r>
              <a:rPr lang="fa-IR" dirty="0">
                <a:cs typeface="B Mitra" panose="00000400000000000000" pitchFamily="2" charset="-78"/>
              </a:rPr>
              <a:t>فهرست مطالب</a:t>
            </a:r>
            <a:endParaRPr lang="en-US" dirty="0"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a-IR" sz="3200" dirty="0"/>
              <a:t> بررسی خواص زبانهای منظم</a:t>
            </a:r>
            <a:endParaRPr lang="en-US" sz="3200" dirty="0"/>
          </a:p>
          <a:p>
            <a:r>
              <a:rPr lang="fa-IR" sz="3200" dirty="0"/>
              <a:t> خواص بستاری زبانهای منظم</a:t>
            </a:r>
          </a:p>
          <a:p>
            <a:pPr lvl="1"/>
            <a:r>
              <a:rPr lang="fa-IR" sz="3000" dirty="0"/>
              <a:t>بستار تحت عملیات ساده روی مجموعه ها</a:t>
            </a:r>
          </a:p>
          <a:p>
            <a:pPr lvl="1"/>
            <a:r>
              <a:rPr lang="fa-IR" sz="3000" dirty="0"/>
              <a:t>بستار تحت سایر عملیات</a:t>
            </a:r>
          </a:p>
          <a:p>
            <a:r>
              <a:rPr lang="fa-IR" sz="3400" dirty="0"/>
              <a:t> تشخیص زبانهای غیرمنظم</a:t>
            </a:r>
          </a:p>
          <a:p>
            <a:pPr lvl="1"/>
            <a:r>
              <a:rPr lang="fa-IR" sz="3200" dirty="0"/>
              <a:t> استفاده از اصل لانه کبوتری</a:t>
            </a:r>
          </a:p>
          <a:p>
            <a:pPr lvl="1"/>
            <a:r>
              <a:rPr lang="fa-IR" sz="3200" dirty="0"/>
              <a:t> لم تزریق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6" y="1185844"/>
            <a:ext cx="5077992" cy="507799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518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قضیه 4-5: الگوریتم عضویت در زبانهای منظم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a-IR" sz="2400" dirty="0"/>
                  <a:t>یک نمایش استاندارد از هر زبان منظم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fa-IR" sz="2400" dirty="0"/>
                  <a:t> روی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fa-IR" sz="2400" dirty="0"/>
                  <a:t> و هر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𝛴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fa-IR" sz="2400" dirty="0"/>
                  <a:t> داده شده است، الگوریتمی برای تعیین اینکه آیا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fa-IR" sz="2400" dirty="0"/>
                  <a:t> در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fa-IR" sz="2400" dirty="0"/>
                  <a:t> هست یا خیر، وجود دارد.</a:t>
                </a:r>
              </a:p>
              <a:p>
                <a:endParaRPr lang="fa-IR" sz="2400" dirty="0"/>
              </a:p>
              <a:p>
                <a:r>
                  <a:rPr lang="fa-IR" sz="2400" b="1" dirty="0">
                    <a:solidFill>
                      <a:srgbClr val="C00000"/>
                    </a:solidFill>
                  </a:rPr>
                  <a:t>اثبات:</a:t>
                </a:r>
              </a:p>
              <a:p>
                <a:r>
                  <a:rPr lang="fa-IR" sz="2400" dirty="0"/>
                  <a:t>زبان را بوسیله پذیرنده متناهی قطعی ارائه میکنیم، سپس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fa-IR" sz="2400" dirty="0"/>
                  <a:t> را آزمایش میکنیم تا ببینیم آیا بوسیله این ماشین پذیرفته میشود یا خیر.</a:t>
                </a:r>
                <a:endParaRPr lang="en-US" sz="2400" dirty="0"/>
              </a:p>
              <a:p>
                <a:r>
                  <a:rPr lang="fa-I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█</a:t>
                </a:r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4" t="-125" r="-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786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قضیه 4-6: آیا زبان تهی، متناهی یا نامتناهی است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a-IR" sz="2400" dirty="0"/>
              <a:t>برای تعیین اینکه آیا یک زبان منظم، که بصورت نمایش استاندارد داده شده است؛ </a:t>
            </a:r>
            <a:r>
              <a:rPr lang="fa-IR" sz="2400" dirty="0">
                <a:solidFill>
                  <a:srgbClr val="C00000"/>
                </a:solidFill>
              </a:rPr>
              <a:t>تهی، متناهی یا نامتناهی </a:t>
            </a:r>
            <a:r>
              <a:rPr lang="fa-IR" sz="2400" dirty="0"/>
              <a:t>است، الگوریتمی وجود دارد.</a:t>
            </a:r>
          </a:p>
          <a:p>
            <a:endParaRPr lang="fa-IR" sz="2400" dirty="0"/>
          </a:p>
          <a:p>
            <a:r>
              <a:rPr lang="fa-IR" sz="2400" b="1" dirty="0">
                <a:solidFill>
                  <a:srgbClr val="C00000"/>
                </a:solidFill>
              </a:rPr>
              <a:t>اثبات:</a:t>
            </a:r>
          </a:p>
          <a:p>
            <a:r>
              <a:rPr lang="fa-IR" sz="2400" dirty="0"/>
              <a:t>اگر زبان را بصورت یک گراف انتقال </a:t>
            </a:r>
            <a:r>
              <a:rPr lang="fa-IR" sz="2400" dirty="0">
                <a:solidFill>
                  <a:srgbClr val="FF0000"/>
                </a:solidFill>
              </a:rPr>
              <a:t>یک پذیرنده متناهی قطعی </a:t>
            </a:r>
            <a:r>
              <a:rPr lang="fa-IR" sz="2400" dirty="0"/>
              <a:t>نمایش دهیم، جواب واضح است.</a:t>
            </a:r>
          </a:p>
          <a:p>
            <a:r>
              <a:rPr lang="fa-IR" sz="2400" dirty="0"/>
              <a:t>اگر مسیر ساده ای از راس اولیه به هر راس نهایی وجود داشته باشد، آنگاه زبان </a:t>
            </a:r>
            <a:r>
              <a:rPr lang="fa-IR" sz="2400" dirty="0">
                <a:solidFill>
                  <a:srgbClr val="FF0000"/>
                </a:solidFill>
              </a:rPr>
              <a:t>تهی</a:t>
            </a:r>
            <a:r>
              <a:rPr lang="fa-IR" sz="2400" dirty="0"/>
              <a:t> نیست.</a:t>
            </a:r>
          </a:p>
          <a:p>
            <a:r>
              <a:rPr lang="fa-IR" sz="2400" dirty="0"/>
              <a:t>برای تعیین اینکه آیا زبان نامتناهی است، </a:t>
            </a:r>
            <a:r>
              <a:rPr lang="fa-IR" sz="2400" dirty="0">
                <a:solidFill>
                  <a:srgbClr val="FF0000"/>
                </a:solidFill>
              </a:rPr>
              <a:t>همه رئوسی که پایه یک چرخه هستند </a:t>
            </a:r>
            <a:r>
              <a:rPr lang="fa-IR" sz="2400" dirty="0"/>
              <a:t>را می یابیم.</a:t>
            </a:r>
          </a:p>
          <a:p>
            <a:r>
              <a:rPr lang="fa-IR" sz="2400" dirty="0"/>
              <a:t>اگر هر یک از این رئوس روی مسیری از راس اولیه به یک راس نهایی باشند، </a:t>
            </a:r>
            <a:r>
              <a:rPr lang="fa-IR" sz="2400" dirty="0">
                <a:solidFill>
                  <a:srgbClr val="FF0000"/>
                </a:solidFill>
              </a:rPr>
              <a:t>زبان نامتناهی </a:t>
            </a:r>
            <a:r>
              <a:rPr lang="fa-IR" sz="2400" dirty="0"/>
              <a:t>است. در غیراینصورت </a:t>
            </a:r>
            <a:r>
              <a:rPr lang="fa-IR" sz="2400" dirty="0">
                <a:solidFill>
                  <a:srgbClr val="FF0000"/>
                </a:solidFill>
              </a:rPr>
              <a:t>اگر زبان تهی نباشد، متناهی </a:t>
            </a:r>
            <a:r>
              <a:rPr lang="fa-IR" sz="2400" dirty="0"/>
              <a:t>است.</a:t>
            </a:r>
            <a:endParaRPr lang="en-US" sz="2400" dirty="0"/>
          </a:p>
          <a:p>
            <a:r>
              <a:rPr lang="fa-IR" sz="2400" dirty="0">
                <a:latin typeface="Arial" panose="020B0604020202020204" pitchFamily="34" charset="0"/>
                <a:cs typeface="Arial" panose="020B0604020202020204" pitchFamily="34" charset="0"/>
              </a:rPr>
              <a:t>█</a:t>
            </a:r>
            <a:endParaRPr lang="en-US" sz="2400" dirty="0"/>
          </a:p>
          <a:p>
            <a:endParaRPr lang="fa-I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259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تساوی یا هم ارزی دو زبان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2400" dirty="0"/>
              <a:t>تعیین هم ارزی دو زبان یک موضوع علمی و بسیار مهم و پر کاربرد است.</a:t>
            </a:r>
          </a:p>
          <a:p>
            <a:r>
              <a:rPr lang="fa-IR" sz="2400" dirty="0"/>
              <a:t>اغلب </a:t>
            </a:r>
            <a:r>
              <a:rPr lang="fa-IR" sz="2400" dirty="0">
                <a:solidFill>
                  <a:srgbClr val="FF0000"/>
                </a:solidFill>
              </a:rPr>
              <a:t>چندین تعریف از یک زبان </a:t>
            </a:r>
            <a:r>
              <a:rPr lang="fa-IR" sz="2400" dirty="0"/>
              <a:t>برنامه سازی وجود دارد و نیاز داریم که بدانیم "آیا بر خلاف ظاهر متفاوت، آنها زبان یکسانی را مشخص میکنند؟".</a:t>
            </a:r>
          </a:p>
          <a:p>
            <a:r>
              <a:rPr lang="fa-IR" sz="2400" dirty="0"/>
              <a:t>عموماً این مساله مشکل است.</a:t>
            </a:r>
          </a:p>
          <a:p>
            <a:r>
              <a:rPr lang="fa-IR" sz="2400" dirty="0">
                <a:solidFill>
                  <a:schemeClr val="accent2">
                    <a:lumMod val="75000"/>
                  </a:schemeClr>
                </a:solidFill>
              </a:rPr>
              <a:t>استدلال حتی برای زبانهای منظم، واضح نیست و امکان مقایسه جمله به جمله وجود ندارد.</a:t>
            </a:r>
          </a:p>
          <a:p>
            <a:r>
              <a:rPr lang="fa-IR" sz="2400" dirty="0">
                <a:solidFill>
                  <a:schemeClr val="accent2">
                    <a:lumMod val="75000"/>
                  </a:schemeClr>
                </a:solidFill>
              </a:rPr>
              <a:t>ضمن اینکه نگاه به عبارات منظم، گرامرهای منظم و یا پذیرنده های متناهی قطعی آسان نیست.</a:t>
            </a:r>
          </a:p>
          <a:p>
            <a:r>
              <a:rPr lang="fa-IR" sz="2400" dirty="0">
                <a:solidFill>
                  <a:schemeClr val="accent2">
                    <a:lumMod val="75000"/>
                  </a:schemeClr>
                </a:solidFill>
              </a:rPr>
              <a:t>یک راه حل استفاده از خواص بستاری که قبلاً اثبات شده است، میباشد.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665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قضیه 4-7: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fa-IR" sz="2400" dirty="0"/>
                  <a:t>نمایش استاندارد دو زبان منظم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a-IR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fa-IR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sz="2400" dirty="0"/>
                  <a:t> 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a-IR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fa-IR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sz="2400" dirty="0"/>
                  <a:t>  داده شده است، الگوریتمی وجود دارد که تعیین میکند آیا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a-IR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sz="2400" dirty="0"/>
                  <a:t> هست یا خیر. </a:t>
                </a:r>
              </a:p>
              <a:p>
                <a:r>
                  <a:rPr lang="fa-IR" sz="2400" dirty="0"/>
                  <a:t> </a:t>
                </a:r>
                <a:r>
                  <a:rPr lang="fa-IR" sz="2400" b="1" dirty="0">
                    <a:solidFill>
                      <a:srgbClr val="FF0000"/>
                    </a:solidFill>
                  </a:rPr>
                  <a:t>اثبات</a:t>
                </a:r>
                <a:r>
                  <a:rPr lang="fa-IR" sz="2400" dirty="0"/>
                  <a:t>:</a:t>
                </a:r>
              </a:p>
              <a:p>
                <a:r>
                  <a:rPr lang="fa-IR" sz="2400" dirty="0"/>
                  <a:t>با استفاده از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a-IR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fa-IR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sz="2400" dirty="0"/>
                  <a:t> 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a-IR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fa-IR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sz="2400" dirty="0"/>
                  <a:t>  زبان زیر را تعریف میکنیم.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a-IR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r>
                  <a:rPr lang="fa-IR" sz="2400" dirty="0"/>
                  <a:t>بر طبق بستار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a-IR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fa-IR" sz="2400" dirty="0"/>
                  <a:t> منظم است، و ما میتوانیم یک پذیرنده متناهی قطعی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fa-IR" sz="2400" dirty="0"/>
                  <a:t> بیابیم که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a-IR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fa-IR" sz="2400" dirty="0"/>
                  <a:t> را بپذیرد.</a:t>
                </a:r>
              </a:p>
              <a:p>
                <a:r>
                  <a:rPr lang="fa-IR" sz="2200" dirty="0"/>
                  <a:t>هنگامی که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fa-IR" sz="2200" dirty="0"/>
                  <a:t> را داشتیم، میتوانیم از الگوریتم </a:t>
                </a:r>
                <a:r>
                  <a:rPr lang="fa-IR" sz="2200" b="1" dirty="0">
                    <a:solidFill>
                      <a:schemeClr val="accent2">
                        <a:lumMod val="50000"/>
                      </a:schemeClr>
                    </a:solidFill>
                  </a:rPr>
                  <a:t>قضیه 4-6</a:t>
                </a:r>
                <a:r>
                  <a:rPr lang="fa-IR" sz="2200" dirty="0"/>
                  <a:t> استفاده کنیم تا تعیین کنیم آیا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a-IR" sz="2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fa-IR" sz="2200" dirty="0"/>
                  <a:t> تهی است یا خیر.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a-IR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fa-IR" sz="2400" dirty="0"/>
                  <a:t> اگر و فقط اگر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a-IR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sz="2400" dirty="0"/>
                  <a:t> باشد.</a:t>
                </a:r>
                <a:endParaRPr lang="en-US" sz="2400" dirty="0"/>
              </a:p>
              <a:p>
                <a:r>
                  <a:rPr lang="fa-I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█</a:t>
                </a:r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306" b="-2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628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نتایج قضایای اثبات شده در خصوص زبانهای منظم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3200" dirty="0"/>
              <a:t>نتایج قضایای 4-5 تا 4-7 بسیار واضح هستند و برای زبانهای منظم میتوانند به سادگی پاسخ داده شوند.</a:t>
            </a:r>
          </a:p>
          <a:p>
            <a:r>
              <a:rPr lang="fa-IR" sz="3200" dirty="0"/>
              <a:t>ولی در مواجهه با خانواده زبانهای بزرگتر همیشه اینگونه نیست.</a:t>
            </a:r>
          </a:p>
          <a:p>
            <a:r>
              <a:rPr lang="fa-IR" sz="3200" dirty="0"/>
              <a:t>در مباحث پیش رو خواهیم دید که جواب به این سوالات برای دیگر خانواده زبانها، بطور فزاینده ای مشکل تر میشوند</a:t>
            </a:r>
          </a:p>
          <a:p>
            <a:r>
              <a:rPr lang="fa-IR" sz="3200" dirty="0"/>
              <a:t>تا حدی که یافتن برخی از آنها غیر ممکن خواهد بود.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493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تشخیص زبان های غیر منظم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a-IR" sz="2400" dirty="0"/>
              <a:t>زبانهای منظم میتوانند مانند اکثر مثالهای مشروح ما نامتناهی باشند.</a:t>
            </a:r>
          </a:p>
          <a:p>
            <a:r>
              <a:rPr lang="fa-IR" sz="2400" dirty="0"/>
              <a:t>حقیقت این است که زبانهای منظم با ماشین هایی ارتباط دارند که داری حافظه متناهی هستند و باعث محدودیت هایی روی ساختار یک زبان منظم میگردد</a:t>
            </a:r>
          </a:p>
          <a:p>
            <a:r>
              <a:rPr lang="fa-IR" sz="2400" dirty="0"/>
              <a:t>برخی محدودیت های شدید باید رعایت شود تا زبان منظم باشد.</a:t>
            </a:r>
          </a:p>
          <a:p>
            <a:r>
              <a:rPr lang="fa-IR" sz="2400" dirty="0"/>
              <a:t>میتوان حدس زد:</a:t>
            </a:r>
          </a:p>
          <a:p>
            <a:r>
              <a:rPr lang="fa-IR" sz="2400" dirty="0"/>
              <a:t> </a:t>
            </a:r>
            <a:r>
              <a:rPr lang="fa-IR" sz="2400" b="1" dirty="0">
                <a:solidFill>
                  <a:srgbClr val="3333CC"/>
                </a:solidFill>
              </a:rPr>
              <a:t>یک زبان منظم است اگر و فقط اگر در پردازش هر رشته، اطلاعاتی که باید در هر مرحله به خاطر آورده شود، کاملاً محدود باشد</a:t>
            </a:r>
          </a:p>
          <a:p>
            <a:endParaRPr lang="fa-IR" sz="2400" dirty="0"/>
          </a:p>
          <a:p>
            <a:r>
              <a:rPr lang="fa-IR" sz="2400" dirty="0"/>
              <a:t>این مطلب درست است ولی باید دقیقاً نشان داده شود تا به روشی معنادار قابل استفاده برسیم.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93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استفاده از اصل لانه کبوتر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9551" y="1168087"/>
            <a:ext cx="8423187" cy="550759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</a:pPr>
            <a:r>
              <a:rPr lang="fa-IR" sz="2800" dirty="0"/>
              <a:t>اصطلاح </a:t>
            </a:r>
            <a:r>
              <a:rPr lang="fa-IR" sz="2800" b="1" dirty="0">
                <a:solidFill>
                  <a:srgbClr val="FF0000"/>
                </a:solidFill>
              </a:rPr>
              <a:t>"اصل لانه کبوتر" </a:t>
            </a:r>
            <a:r>
              <a:rPr lang="fa-IR" sz="2800" dirty="0"/>
              <a:t>بوسیله ریاضی دانان برای مراجعه به مشاهده ساده زیر استفاده میشود.</a:t>
            </a:r>
          </a:p>
          <a:p>
            <a:pPr>
              <a:lnSpc>
                <a:spcPct val="200000"/>
              </a:lnSpc>
            </a:pPr>
            <a:r>
              <a:rPr lang="fa-IR" sz="2800" dirty="0"/>
              <a:t>اگر ما </a:t>
            </a:r>
            <a:r>
              <a:rPr lang="en-US" sz="2800" dirty="0"/>
              <a:t>n</a:t>
            </a:r>
            <a:r>
              <a:rPr lang="fa-IR" sz="2800" dirty="0"/>
              <a:t> شی (کبوتر) را در </a:t>
            </a:r>
            <a:r>
              <a:rPr lang="en-US" sz="2800" dirty="0"/>
              <a:t>m</a:t>
            </a:r>
            <a:r>
              <a:rPr lang="fa-IR" sz="2800" dirty="0"/>
              <a:t> جعبه (لانه کبوتر) قرار دهیم بطوری که </a:t>
            </a:r>
            <a:r>
              <a:rPr lang="en-US" sz="2800" dirty="0"/>
              <a:t>n&gt;m</a:t>
            </a:r>
            <a:r>
              <a:rPr lang="fa-IR" sz="2800" dirty="0"/>
              <a:t> باشد، آنگاه حداقل یک جعبه (لانه) باید بیش از یک شی (کبوتر) را در خود داشته باشد.</a:t>
            </a:r>
          </a:p>
          <a:p>
            <a:pPr>
              <a:lnSpc>
                <a:spcPct val="200000"/>
              </a:lnSpc>
            </a:pPr>
            <a:r>
              <a:rPr lang="fa-IR" sz="2800" dirty="0"/>
              <a:t>این اصل کاملاً واضح و ساده است ولذا نتایج عمیقی که میتواند از آن بدست آید </a:t>
            </a:r>
            <a:r>
              <a:rPr lang="fa-IR" sz="2800" dirty="0">
                <a:solidFill>
                  <a:srgbClr val="C00000"/>
                </a:solidFill>
              </a:rPr>
              <a:t>باعث تعجب میشود</a:t>
            </a:r>
            <a:r>
              <a:rPr lang="fa-IR" sz="2800" dirty="0"/>
              <a:t>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26</a:t>
            </a:fld>
            <a:endParaRPr lang="en-US" dirty="0"/>
          </a:p>
        </p:txBody>
      </p:sp>
      <p:pic>
        <p:nvPicPr>
          <p:cNvPr id="1026" name="Picture 2" descr="تعاریف و مفاهیم ریاضی: اصل لانه کبوتری">
            <a:extLst>
              <a:ext uri="{FF2B5EF4-FFF2-40B4-BE49-F238E27FC236}">
                <a16:creationId xmlns:a16="http://schemas.microsoft.com/office/drawing/2014/main" id="{A0ABBB96-C8DB-45AC-940B-EF6975B05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0" y="324166"/>
            <a:ext cx="3333269" cy="227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F0EB61-6BF4-4339-A3E0-E8091937AC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2E6FF"/>
              </a:clrFrom>
              <a:clrTo>
                <a:srgbClr val="E2E6FF">
                  <a:alpha val="0"/>
                </a:srgbClr>
              </a:clrTo>
            </a:clrChange>
          </a:blip>
          <a:srcRect l="9291" t="15962" r="10548" b="11337"/>
          <a:stretch/>
        </p:blipFill>
        <p:spPr>
          <a:xfrm>
            <a:off x="25826" y="2740215"/>
            <a:ext cx="3501998" cy="21808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AA39D0-6683-4832-AF91-8FD80121C1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243" y="5203217"/>
            <a:ext cx="361950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278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 4-6: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fa-IR" dirty="0"/>
                  <a:t>آیا زبان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fa-IR" dirty="0"/>
                  <a:t> منظم است؟</a:t>
                </a:r>
              </a:p>
              <a:p>
                <a:r>
                  <a:rPr lang="fa-IR" dirty="0">
                    <a:solidFill>
                      <a:srgbClr val="FF0000"/>
                    </a:solidFill>
                  </a:rPr>
                  <a:t>پاسخ: خیر.</a:t>
                </a:r>
              </a:p>
              <a:p>
                <a:r>
                  <a:rPr lang="fa-IR" dirty="0"/>
                  <a:t>با استفاده از برهان خلف اثبات میکنیم. فرض کنید منظم باشد. در اینصورت یک پذیرنده متناهی قطعی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</m:d>
                  </m:oMath>
                </a14:m>
                <a:r>
                  <a:rPr lang="fa-IR" dirty="0"/>
                  <a:t> برای آن وجود دارد. </a:t>
                </a:r>
              </a:p>
              <a:p>
                <a:r>
                  <a:rPr lang="fa-IR" dirty="0"/>
                  <a:t>اکنون به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a-I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fa-I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/>
                  <a:t> به ازای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fa-IR" dirty="0"/>
                  <a:t> بنگرید. از آنجایی که تعداد نامحدودی از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fa-IR" dirty="0"/>
                  <a:t> ها وجود دارند، ولی تعداد محدودی از حالات در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fa-IR" dirty="0"/>
                  <a:t> هستند (مثلاً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fa-IR" dirty="0"/>
                  <a:t> حالت)</a:t>
                </a:r>
                <a:r>
                  <a:rPr lang="en-US" dirty="0"/>
                  <a:t>.</a:t>
                </a:r>
              </a:p>
              <a:p>
                <a:r>
                  <a:rPr lang="fa-IR" dirty="0"/>
                  <a:t>اصل لانه کبوتری به ما میگوید که باید یک حالت مانند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fa-IR" dirty="0"/>
                  <a:t> وجود داشته باشد بطوری که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a-I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fa-I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fa-IR" dirty="0"/>
                  <a:t> </a:t>
                </a:r>
                <a:r>
                  <a:rPr lang="en-US" dirty="0"/>
                  <a:t> </a:t>
                </a:r>
                <a:r>
                  <a:rPr lang="fa-IR" dirty="0"/>
                  <a:t>و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a-I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fa-I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fa-IR" dirty="0"/>
                  <a:t>  که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fa-IR" dirty="0"/>
                  <a:t>  و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fa-IR" dirty="0"/>
                  <a:t>  میباشد. </a:t>
                </a:r>
                <a:endParaRPr lang="en-US" dirty="0"/>
              </a:p>
              <a:p>
                <a:r>
                  <a:rPr lang="fa-IR" dirty="0"/>
                  <a:t>ولی از آنجایی که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fa-IR" dirty="0"/>
                  <a:t>،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fa-IR" dirty="0"/>
                  <a:t> را میپذیرد، باید داشته باشیم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a-I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fa-I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fa-IR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fa-IR" b="0" dirty="0">
                  <a:ea typeface="Cambria Math" panose="02040503050406030204" pitchFamily="18" charset="0"/>
                </a:endParaRPr>
              </a:p>
              <a:p>
                <a:r>
                  <a:rPr lang="fa-IR" b="0" dirty="0">
                    <a:ea typeface="Cambria Math" panose="02040503050406030204" pitchFamily="18" charset="0"/>
                  </a:rPr>
                  <a:t>میتوانیم نتیجه بگیریم که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a-I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fa-I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a-I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fa-I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a-IR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r>
                              <a:rPr lang="fa-IR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n-US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 dirty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 dirty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</m:sSup>
                          </m:e>
                        </m:d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a-I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fa-I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r>
                  <a:rPr lang="fa-IR" dirty="0">
                    <a:ea typeface="Cambria Math" panose="02040503050406030204" pitchFamily="18" charset="0"/>
                  </a:rPr>
                  <a:t>این با فرض اولیه در تناقض است که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fa-IR" b="0" dirty="0">
                    <a:ea typeface="Cambria Math" panose="02040503050406030204" pitchFamily="18" charset="0"/>
                  </a:rPr>
                  <a:t>،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fa-IR" b="0" dirty="0">
                    <a:ea typeface="Cambria Math" panose="02040503050406030204" pitchFamily="18" charset="0"/>
                  </a:rPr>
                  <a:t> را میپذیرد اگر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fa-IR" b="0" dirty="0">
                    <a:ea typeface="Cambria Math" panose="02040503050406030204" pitchFamily="18" charset="0"/>
                  </a:rPr>
                  <a:t> باشد، و ما را به این نتیجه میرساند که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fa-IR" b="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نمیتواند منظم باشد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277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لم تزریق، قضیه 4-8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fa-IR" sz="2400" dirty="0"/>
                  <a:t>نتیجه زیر، که به </a:t>
                </a:r>
                <a:r>
                  <a:rPr lang="fa-IR" sz="2400" u="sng" dirty="0">
                    <a:solidFill>
                      <a:srgbClr val="C00000"/>
                    </a:solidFill>
                  </a:rPr>
                  <a:t>لم تزریق </a:t>
                </a:r>
                <a:r>
                  <a:rPr lang="fa-IR" sz="2400" dirty="0"/>
                  <a:t>برای زبان های منظم معروف است، از اصل لانه کبوتر به شکل دیگری استفاده میکند.</a:t>
                </a:r>
              </a:p>
              <a:p>
                <a:r>
                  <a:rPr lang="fa-IR" sz="2400" i="1" dirty="0"/>
                  <a:t>اثبات بر این پایه استوار است که در یک گراف انتقال با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fa-IR" sz="2400" i="1" dirty="0"/>
                  <a:t> راس، هر راهی با طول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fa-IR" sz="2400" i="1" dirty="0"/>
                  <a:t> یا بیشتر باید یک راس را تکرار کند، یعنی دارای یک چرخه باشد</a:t>
                </a:r>
                <a:r>
                  <a:rPr lang="fa-IR" sz="2400" dirty="0"/>
                  <a:t>.</a:t>
                </a:r>
              </a:p>
              <a:p>
                <a:endParaRPr lang="fa-IR" sz="2400" dirty="0"/>
              </a:p>
              <a:p>
                <a:r>
                  <a:rPr lang="fa-IR" sz="2400" b="1" dirty="0">
                    <a:solidFill>
                      <a:srgbClr val="FF0000"/>
                    </a:solidFill>
                  </a:rPr>
                  <a:t>قضیه 4-8:</a:t>
                </a:r>
                <a:r>
                  <a:rPr lang="fa-IR" sz="2400" dirty="0"/>
                  <a:t> فرض کنید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fa-IR" sz="2400" dirty="0"/>
                  <a:t> یک زبان منظم، </a:t>
                </a:r>
                <a:r>
                  <a:rPr lang="fa-IR" sz="2400" u="sng" dirty="0"/>
                  <a:t>نامتناهی</a:t>
                </a:r>
                <a:r>
                  <a:rPr lang="fa-IR" sz="2400" dirty="0"/>
                  <a:t> باشد. در اینصورت یک عدد صحیح مثبت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sz="2400" dirty="0"/>
                  <a:t> وجود دارد بطوری که هر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fa-IR" sz="2400" dirty="0"/>
                  <a:t> با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fa-IR" sz="2400" dirty="0"/>
                  <a:t> میتواند بصورت زیر تجزیه شود.</a:t>
                </a:r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𝑥𝑦𝑧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sz="2400" dirty="0"/>
                  <a:t> با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𝑥𝑦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fa-IR" sz="2400" dirty="0"/>
                  <a:t> و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fa-IR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fa-IR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fa-IR" sz="2400" dirty="0"/>
                  <a:t>  بطوری که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fa-IR" sz="2400" dirty="0"/>
                  <a:t> به ازای همه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fa-IR" sz="2400" dirty="0"/>
                  <a:t>  در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fa-IR" sz="2400" dirty="0"/>
                  <a:t> باشد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fa-IR" sz="2400" dirty="0"/>
                  <a:t>).</a:t>
                </a:r>
              </a:p>
              <a:p>
                <a:r>
                  <a:rPr lang="fa-IR" sz="2400" dirty="0">
                    <a:solidFill>
                      <a:srgbClr val="7030A0"/>
                    </a:solidFill>
                  </a:rPr>
                  <a:t>توضیح: </a:t>
                </a:r>
                <a:r>
                  <a:rPr lang="fa-IR" sz="2400" dirty="0"/>
                  <a:t>هر رشته به طول کافی در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fa-IR" sz="2400" dirty="0"/>
                  <a:t> را میتوان به سه قسمت تجزیه کرد بطوری که تکرار به تعداد دلخواه در قسمت وسط منجر به رشته دیگری در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fa-IR" sz="2400" dirty="0"/>
                  <a:t> بشود. گوییم که رشته وسط </a:t>
                </a:r>
                <a:r>
                  <a:rPr lang="fa-IR" sz="2400" dirty="0">
                    <a:solidFill>
                      <a:srgbClr val="C00000"/>
                    </a:solidFill>
                  </a:rPr>
                  <a:t>"تزریق شده است". </a:t>
                </a:r>
                <a:r>
                  <a:rPr lang="fa-IR" sz="2400" dirty="0"/>
                  <a:t>از این رو اصطلاح </a:t>
                </a:r>
                <a:r>
                  <a:rPr lang="fa-IR" sz="2400" dirty="0">
                    <a:solidFill>
                      <a:srgbClr val="C00000"/>
                    </a:solidFill>
                  </a:rPr>
                  <a:t>لم تزریق </a:t>
                </a:r>
                <a:r>
                  <a:rPr lang="fa-IR" sz="2400" dirty="0"/>
                  <a:t>برای این نتیجه انتخاب شده است.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3" r="-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191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اثبات قضیه 4-8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fa-IR" sz="1800" dirty="0"/>
                  <a:t>اگر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fa-IR" sz="1800" dirty="0"/>
                  <a:t> یک زبان منظم باشد، یک پذیرنده متناهی قطعی وجود دارد که آنرا تشخیص دهد.</a:t>
                </a:r>
              </a:p>
              <a:p>
                <a:pPr>
                  <a:lnSpc>
                    <a:spcPct val="120000"/>
                  </a:lnSpc>
                </a:pPr>
                <a:r>
                  <a:rPr lang="fa-IR" sz="1800" dirty="0"/>
                  <a:t>فرض کنید چنین پذیرنده متناهی قطعی دارای حالاتی با برچسب های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a-IR" sz="1800" dirty="0"/>
                  <a:t> باشند. </a:t>
                </a:r>
              </a:p>
              <a:p>
                <a:pPr>
                  <a:lnSpc>
                    <a:spcPct val="120000"/>
                  </a:lnSpc>
                </a:pPr>
                <a:r>
                  <a:rPr lang="fa-IR" sz="1800" dirty="0"/>
                  <a:t>اکنون رشته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fa-IR" sz="1800" dirty="0"/>
                  <a:t> در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fa-IR" sz="1800" dirty="0"/>
                  <a:t> را انتخاب کنید بطوری که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fa-IR" sz="1800" dirty="0"/>
                  <a:t> باشد. 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fa-IR" sz="1600" dirty="0"/>
                  <a:t>از آنجایی که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fa-IR" sz="1600" dirty="0"/>
                  <a:t> نامتناهی است، همواره میتوان این کار را انجام داد.</a:t>
                </a:r>
              </a:p>
              <a:p>
                <a:pPr>
                  <a:lnSpc>
                    <a:spcPct val="120000"/>
                  </a:lnSpc>
                </a:pPr>
                <a:r>
                  <a:rPr lang="fa-IR" sz="1800" dirty="0"/>
                  <a:t>مجموعه حالاتی که ماشین در حین پردازش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fa-IR" sz="1800" dirty="0"/>
                  <a:t> طی میکند بصورت زیر در نظر بگیرید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…,</m:t>
                    </m:r>
                    <m:sSub>
                      <m:sSubPr>
                        <m:ctrlP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fa-IR" sz="1800" dirty="0"/>
              </a:p>
              <a:p>
                <a:pPr>
                  <a:lnSpc>
                    <a:spcPct val="120000"/>
                  </a:lnSpc>
                </a:pPr>
                <a:r>
                  <a:rPr lang="fa-IR" sz="1800" dirty="0"/>
                  <a:t>از آنجایی که این دنباله دقیقاً دارای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fa-IR" sz="1800" dirty="0"/>
                  <a:t>  حالت است، حداقل یک حالت باید تکرار شده باشد و چنین تکراری نباید پس از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fa-IR" sz="1800" dirty="0"/>
                  <a:t> امین حرکت صورت گیرد. </a:t>
                </a:r>
              </a:p>
              <a:p>
                <a:pPr>
                  <a:lnSpc>
                    <a:spcPct val="120000"/>
                  </a:lnSpc>
                </a:pPr>
                <a:r>
                  <a:rPr lang="fa-IR" sz="1800" dirty="0"/>
                  <a:t>بنابر این دنباله باید مشابه زیر باشد: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fa-IR" sz="1800" dirty="0"/>
              </a:p>
              <a:p>
                <a:pPr>
                  <a:lnSpc>
                    <a:spcPct val="120000"/>
                  </a:lnSpc>
                </a:pPr>
                <a:r>
                  <a:rPr lang="fa-IR" sz="1800" dirty="0"/>
                  <a:t>که نشان میدهد، باید زیر رشته های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fa-IR" sz="1800" dirty="0"/>
                  <a:t> از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fa-IR" sz="1800" dirty="0"/>
                  <a:t> باشند بطوری که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a-IR" sz="180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fa-IR" sz="18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18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8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i="1" dirty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8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fa-IR" sz="1800" dirty="0"/>
                  <a:t>،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a-IR" sz="180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fa-IR" sz="18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18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sz="18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1800" i="1" dirty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8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fa-IR" sz="1800" dirty="0"/>
                  <a:t>،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a-IR" sz="180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fa-IR" sz="18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18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sz="18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1800" i="1" dirty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8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fa-IR" sz="1800" dirty="0"/>
                  <a:t>، </a:t>
                </a:r>
                <a:endParaRPr lang="en-US" sz="1800" dirty="0"/>
              </a:p>
              <a:p>
                <a:pPr>
                  <a:lnSpc>
                    <a:spcPct val="120000"/>
                  </a:lnSpc>
                </a:pPr>
                <a:r>
                  <a:rPr lang="fa-IR" sz="1800" dirty="0"/>
                  <a:t>با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𝑥𝑦</m:t>
                        </m:r>
                      </m:e>
                    </m:d>
                    <m:r>
                      <a:rPr lang="en-US" sz="1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fa-IR" sz="1800" dirty="0"/>
                  <a:t>  و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1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fa-IR" sz="1800" dirty="0"/>
                  <a:t>، داریم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a-IR" sz="180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fa-IR" sz="18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18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8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𝑥𝑧</m:t>
                        </m:r>
                      </m:e>
                    </m:d>
                    <m:r>
                      <a:rPr lang="en-US" sz="1800" i="1" dirty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8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fa-IR" sz="1800" dirty="0"/>
              </a:p>
              <a:p>
                <a:pPr>
                  <a:lnSpc>
                    <a:spcPct val="120000"/>
                  </a:lnSpc>
                </a:pPr>
                <a:r>
                  <a:rPr lang="fa-IR" sz="1800" dirty="0"/>
                  <a:t>و نیز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a-IR" sz="18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fa-IR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sz="1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1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fa-IR" sz="1800" dirty="0"/>
                  <a:t> ،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a-IR" sz="18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fa-IR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sz="1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1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1800" dirty="0"/>
              </a:p>
              <a:p>
                <a:pPr>
                  <a:lnSpc>
                    <a:spcPct val="120000"/>
                  </a:lnSpc>
                </a:pPr>
                <a:r>
                  <a:rPr lang="fa-IR" sz="1800" dirty="0"/>
                  <a:t>و مانند آن ... . قضیه اثبات میشود. </a:t>
                </a:r>
                <a:r>
                  <a:rPr lang="fa-IR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█</a:t>
                </a:r>
                <a:endParaRPr lang="en-US" sz="1800" dirty="0"/>
              </a:p>
              <a:p>
                <a:pPr>
                  <a:lnSpc>
                    <a:spcPct val="120000"/>
                  </a:lnSpc>
                </a:pPr>
                <a:endParaRPr lang="en-US" sz="1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51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168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زبانهای منظم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a-IR" sz="2400" dirty="0"/>
              <a:t>در دو فصل اخیر، با </a:t>
            </a:r>
            <a:r>
              <a:rPr lang="fa-IR" sz="2400" dirty="0">
                <a:solidFill>
                  <a:srgbClr val="C00000"/>
                </a:solidFill>
              </a:rPr>
              <a:t>زبانهای منظم </a:t>
            </a:r>
            <a:r>
              <a:rPr lang="fa-IR" sz="2400" dirty="0"/>
              <a:t>آشنا شدیم</a:t>
            </a:r>
          </a:p>
          <a:p>
            <a:r>
              <a:rPr lang="fa-IR" sz="2400" dirty="0"/>
              <a:t>سوالی که مطرح میشود که </a:t>
            </a:r>
            <a:r>
              <a:rPr lang="fa-IR" sz="2400" dirty="0">
                <a:solidFill>
                  <a:srgbClr val="C00000"/>
                </a:solidFill>
              </a:rPr>
              <a:t>تا چه اندازه زبانهای منظم عمومیت دارند</a:t>
            </a:r>
          </a:p>
          <a:p>
            <a:pPr lvl="1"/>
            <a:r>
              <a:rPr lang="fa-IR" sz="2200" dirty="0"/>
              <a:t>آیا همه زبانهای صوری منظم هستند؟</a:t>
            </a:r>
          </a:p>
          <a:p>
            <a:pPr lvl="1"/>
            <a:r>
              <a:rPr lang="fa-IR" sz="2200" dirty="0"/>
              <a:t>زبانهای منظم چه خواصی دارند؟</a:t>
            </a:r>
          </a:p>
          <a:p>
            <a:r>
              <a:rPr lang="fa-IR" sz="2400" dirty="0"/>
              <a:t>اولین سوال این است که عملیاتی که ما روی زبانهای منظم انجام میدهیم آیا منجر به یک زبان منظم میشود؟</a:t>
            </a:r>
          </a:p>
          <a:p>
            <a:pPr lvl="1"/>
            <a:r>
              <a:rPr lang="fa-IR" sz="2200" dirty="0"/>
              <a:t>منظور عملیات، بستاری، اتصال، اجتماع، اشتراک و ... است.</a:t>
            </a:r>
          </a:p>
          <a:p>
            <a:r>
              <a:rPr lang="fa-IR" sz="2400" dirty="0"/>
              <a:t>سوال دیگری که در خصوص زبانها وجود دارد، </a:t>
            </a:r>
            <a:r>
              <a:rPr lang="fa-IR" sz="2400" dirty="0">
                <a:solidFill>
                  <a:srgbClr val="7030A0"/>
                </a:solidFill>
              </a:rPr>
              <a:t>متناهی بودن یا نا متناهی بودن زبان </a:t>
            </a:r>
            <a:r>
              <a:rPr lang="fa-IR" sz="2400" dirty="0"/>
              <a:t>است.</a:t>
            </a:r>
          </a:p>
          <a:p>
            <a:pPr lvl="1"/>
            <a:r>
              <a:rPr lang="fa-IR" sz="2200" dirty="0"/>
              <a:t>در خصوص زبانهای منظم میتوان به این سوال پاسخ داد ولی در خصوص زبانهای دیگر دشوار است</a:t>
            </a:r>
          </a:p>
          <a:p>
            <a:pPr lvl="1"/>
            <a:endParaRPr lang="fa-IR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829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توضیحات در خصوص لم تزریق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2800" dirty="0"/>
              <a:t>لم تزریق را فقط برای زبانهای نامتناهی ارائه کردیم.</a:t>
            </a:r>
          </a:p>
          <a:p>
            <a:r>
              <a:rPr lang="fa-IR" sz="2800" dirty="0"/>
              <a:t>زبانهای متناهی همواره منظم هستند و نمیتوانند تزریق شوند</a:t>
            </a:r>
          </a:p>
          <a:p>
            <a:r>
              <a:rPr lang="fa-IR" sz="2800" dirty="0"/>
              <a:t>لم تزریق شبیه استدلال لانه کبوتر در مثال  برای نشان دادن اینکه زبانهای خاصی منظم نیستند، استفاده میشود.</a:t>
            </a:r>
          </a:p>
          <a:p>
            <a:r>
              <a:rPr lang="fa-IR" sz="2800" dirty="0"/>
              <a:t>اثبات همیشه بصورت برهان خلف است.</a:t>
            </a:r>
          </a:p>
          <a:p>
            <a:r>
              <a:rPr lang="fa-IR" sz="2800" dirty="0"/>
              <a:t>از لم تزریق نمیتوان برای منظم بودن یک زبان استفاده کرد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018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 4-7: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4726" y="1221521"/>
                <a:ext cx="11942547" cy="4877112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fa-IR" dirty="0"/>
                  <a:t>با استفاده از لم تزریق نشان دهید زبان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fa-IR" dirty="0"/>
                  <a:t> منظم نیست.</a:t>
                </a:r>
              </a:p>
              <a:p>
                <a:pPr>
                  <a:lnSpc>
                    <a:spcPct val="120000"/>
                  </a:lnSpc>
                </a:pPr>
                <a:r>
                  <a:rPr lang="fa-IR" dirty="0">
                    <a:solidFill>
                      <a:srgbClr val="FF0000"/>
                    </a:solidFill>
                  </a:rPr>
                  <a:t>پاسخ: </a:t>
                </a:r>
              </a:p>
              <a:p>
                <a:pPr>
                  <a:lnSpc>
                    <a:spcPct val="120000"/>
                  </a:lnSpc>
                </a:pPr>
                <a:r>
                  <a:rPr lang="fa-IR" dirty="0"/>
                  <a:t>فرض کنید که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fa-IR" dirty="0"/>
                  <a:t> منظم باشد بطوری که لم تزریق برقرار باشد.</a:t>
                </a:r>
              </a:p>
              <a:p>
                <a:pPr>
                  <a:lnSpc>
                    <a:spcPct val="120000"/>
                  </a:lnSpc>
                </a:pPr>
                <a:r>
                  <a:rPr lang="fa-IR" dirty="0"/>
                  <a:t>ما مقدار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fa-IR" dirty="0"/>
                  <a:t> را نمیدانیم ولی هر چه باشد همواره میتوانیم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fa-IR" dirty="0"/>
                  <a:t> را انتخاب کنیم. </a:t>
                </a:r>
              </a:p>
              <a:p>
                <a:pPr>
                  <a:lnSpc>
                    <a:spcPct val="120000"/>
                  </a:lnSpc>
                </a:pPr>
                <a:r>
                  <a:rPr lang="fa-IR" dirty="0"/>
                  <a:t>بنابر این، زیر رشته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fa-IR" dirty="0"/>
                  <a:t> باید فقط از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a-IR" dirty="0"/>
                  <a:t> ها تشکیل شده باشد. </a:t>
                </a:r>
                <a:endParaRPr lang="en-US" dirty="0"/>
              </a:p>
              <a:p>
                <a:pPr>
                  <a:lnSpc>
                    <a:spcPct val="120000"/>
                  </a:lnSpc>
                </a:pPr>
                <a:r>
                  <a:rPr lang="fa-IR" dirty="0"/>
                  <a:t>فرض کنید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fa-I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dirty="0"/>
                  <a:t>باشد. در اینصورت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fa-IR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fa-IR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fa-IR" dirty="0"/>
                  <a:t> در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fa-IR" dirty="0"/>
                  <a:t> است.</a:t>
                </a:r>
              </a:p>
              <a:p>
                <a:pPr>
                  <a:lnSpc>
                    <a:spcPct val="120000"/>
                  </a:lnSpc>
                </a:pPr>
                <a:r>
                  <a:rPr lang="fa-IR" dirty="0"/>
                  <a:t>همچنین رشته بدست آمده با استفاده ا ز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a-IR" dirty="0"/>
                  <a:t> در معادله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fa-IR" dirty="0"/>
                  <a:t>) بدست می آید باید در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fa-IR" dirty="0"/>
                  <a:t> باشد:</a:t>
                </a:r>
              </a:p>
              <a:p>
                <a:pPr>
                  <a:lnSpc>
                    <a:spcPct val="120000"/>
                  </a:lnSpc>
                </a:pPr>
                <a:r>
                  <a:rPr lang="fa-I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fa-IR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a-IR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fa-IR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fa-IR" dirty="0"/>
              </a:p>
              <a:p>
                <a:pPr>
                  <a:lnSpc>
                    <a:spcPct val="120000"/>
                  </a:lnSpc>
                </a:pPr>
                <a:endParaRPr lang="fa-IR" dirty="0"/>
              </a:p>
              <a:p>
                <a:pPr>
                  <a:lnSpc>
                    <a:spcPct val="120000"/>
                  </a:lnSpc>
                </a:pPr>
                <a:r>
                  <a:rPr lang="fa-IR" dirty="0"/>
                  <a:t>و مسلماً این رشته در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fa-IR" dirty="0"/>
                  <a:t> نیست.</a:t>
                </a:r>
              </a:p>
              <a:p>
                <a:pPr>
                  <a:lnSpc>
                    <a:spcPct val="120000"/>
                  </a:lnSpc>
                </a:pPr>
                <a:r>
                  <a:rPr lang="fa-IR" dirty="0"/>
                  <a:t>لذا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fa-IR" dirty="0"/>
                  <a:t> منظم نیست.</a:t>
                </a:r>
                <a:endParaRPr lang="fa-IR" b="0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4726" y="1221521"/>
                <a:ext cx="11942547" cy="4877112"/>
              </a:xfrm>
              <a:blipFill>
                <a:blip r:embed="rId2"/>
                <a:stretch>
                  <a:fillRect r="-102" b="-1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621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استراتژی استفاده از لم تزریق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fa-IR" sz="2400" dirty="0"/>
                  <a:t>لم تزریق را همانند یک بازی میتوان متصور شد که برای رد منظم بودن یک زبان استفاده میشود:</a:t>
                </a:r>
              </a:p>
              <a:p>
                <a:r>
                  <a:rPr lang="fa-IR" sz="2400" dirty="0"/>
                  <a:t>1- حریف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fa-IR" sz="2400" dirty="0"/>
                  <a:t> را انتخاب میکند</a:t>
                </a:r>
              </a:p>
              <a:p>
                <a:r>
                  <a:rPr lang="fa-IR" sz="2400" dirty="0"/>
                  <a:t>2- با در اختیار داشتن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fa-IR" sz="2400" dirty="0"/>
                  <a:t> ، رشته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fa-IR" sz="2400" dirty="0"/>
                  <a:t> از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fa-IR" sz="2400" dirty="0"/>
                  <a:t> را با طول بزرگتر یا مساوی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fa-IR" sz="2400" dirty="0"/>
                  <a:t> انتخاب میکنیم. ما آزاد هستیم هر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fa-IR" sz="2400" dirty="0"/>
                  <a:t> را با شرایط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fa-IR" sz="2400" dirty="0"/>
                  <a:t> و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fa-IR" sz="2400" dirty="0"/>
                  <a:t> انتخاب میکنیم.</a:t>
                </a:r>
              </a:p>
              <a:p>
                <a:r>
                  <a:rPr lang="fa-IR" sz="2400" dirty="0"/>
                  <a:t>3- حریف تجزیه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𝑥𝑦𝑧</m:t>
                    </m:r>
                  </m:oMath>
                </a14:m>
                <a:r>
                  <a:rPr lang="fa-IR" sz="2400" dirty="0"/>
                  <a:t> را با شرایط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𝑥𝑦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fa-IR" sz="2400" dirty="0"/>
                  <a:t> و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fa-IR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fa-IR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fa-IR" sz="2400" dirty="0"/>
                  <a:t> انتخاب میکند. همواره باید به خاطر داشته باشیم که حریف با انتخاب خود سعی میکند به نحوی مانع از برنده شدن ما در بازی شود.</a:t>
                </a:r>
              </a:p>
              <a:p>
                <a:r>
                  <a:rPr lang="fa-IR" sz="2400" dirty="0"/>
                  <a:t>باید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fa-IR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sz="2400" dirty="0"/>
                  <a:t>را به گونه ای انتخاب کنیم که رشته تزریق شده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a-IR" sz="2400" dirty="0"/>
                  <a:t>، که بوسیله معادله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fa-IR" sz="2400" dirty="0"/>
                  <a:t>) تعریف شده، عضو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fa-IR" sz="2400" dirty="0"/>
                  <a:t> نباشد.</a:t>
                </a:r>
              </a:p>
              <a:p>
                <a:r>
                  <a:rPr lang="fa-IR" sz="2400" dirty="0"/>
                  <a:t>موفقیت در انتخاب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fa-IR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sz="2400" dirty="0"/>
                  <a:t>، کلید برنده شدن ما در بازی است.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62" r="-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140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 4-8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a-IR" sz="2400" dirty="0"/>
                  <a:t>نشان دهید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 {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𝑤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400" i="0" dirty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l-GR" sz="240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l-GR" sz="2400" i="1" dirty="0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fa-IR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sz="2400" dirty="0"/>
                  <a:t>روی الفبای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0" dirty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l-GR" sz="2400" i="1" dirty="0">
                        <a:latin typeface="Cambria Math" panose="02040503050406030204" pitchFamily="18" charset="0"/>
                      </a:rPr>
                      <m:t> = {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fa-IR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sz="2400" dirty="0"/>
                  <a:t> منظم نیست.</a:t>
                </a:r>
              </a:p>
              <a:p>
                <a:r>
                  <a:rPr lang="fa-IR" sz="2400" dirty="0"/>
                  <a:t>برای هر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fa-IR" sz="2400" dirty="0"/>
                  <a:t> که حریف در مرحله اول انتخاب کند، همواره میتوانیم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fa-IR" sz="2400" dirty="0"/>
                  <a:t> را مطابق شکل زیر انتخاب کنیم.</a:t>
                </a:r>
              </a:p>
              <a:p>
                <a:r>
                  <a:rPr lang="fa-IR" sz="2400" dirty="0"/>
                  <a:t>در اثر این انتخاب و شرط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err="1" smtClean="0">
                            <a:latin typeface="Cambria Math" panose="02040503050406030204" pitchFamily="18" charset="0"/>
                          </a:rPr>
                          <m:t>𝑥𝑦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fa-IR" sz="2400" dirty="0"/>
                  <a:t>، حریف در مرحله 3 مجبور به انتخاب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fa-IR" sz="2400" dirty="0"/>
                  <a:t> میشود که تماماً از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a-IR" sz="2400" dirty="0"/>
                  <a:t> تشکیل شده باشد.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fa-IR" sz="2000" dirty="0"/>
              </a:p>
              <a:p>
                <a:r>
                  <a:rPr lang="fa-IR" sz="2400" dirty="0"/>
                  <a:t>در مرحله 4، از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a-IR" sz="2400" dirty="0"/>
                  <a:t> استفاده میکنیم. در رشته بدست آمده خواهیم داشت</a:t>
                </a:r>
                <a:endParaRPr lang="en-US" sz="2400" dirty="0"/>
              </a:p>
              <a:p>
                <a:r>
                  <a:rPr lang="fa-IR" sz="2400" dirty="0"/>
                  <a:t>که مشخص است تعداد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a-IR" sz="2400" dirty="0"/>
                  <a:t> های واقع شده در سمت چپ کمتر از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a-IR" sz="2400" dirty="0"/>
                  <a:t> های سمت راست است لذا  در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fa-IR" sz="2400" dirty="0"/>
                  <a:t> نیست.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66" r="-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33</a:t>
            </a:fld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6911889" y="5774834"/>
            <a:ext cx="4244688" cy="922169"/>
            <a:chOff x="7305012" y="3032544"/>
            <a:chExt cx="4244688" cy="9221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7305012" y="3032544"/>
                  <a:ext cx="424468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24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t-BR" sz="2400" i="1" dirty="0" smtClean="0">
                            <a:latin typeface="Cambria Math" panose="02040503050406030204" pitchFamily="18" charset="0"/>
                          </a:rPr>
                          <m:t> …</m:t>
                        </m:r>
                        <m:r>
                          <a:rPr lang="pt-BR" sz="24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t-BR" sz="240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24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pt-BR" sz="240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24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pt-BR" sz="240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24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pt-BR" sz="240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24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pt-BR" sz="240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24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pt-BR" sz="240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24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5012" y="3032544"/>
                  <a:ext cx="4244688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Left Brace 30"/>
            <p:cNvSpPr/>
            <p:nvPr/>
          </p:nvSpPr>
          <p:spPr>
            <a:xfrm rot="16200000">
              <a:off x="8497663" y="3124361"/>
              <a:ext cx="185728" cy="739696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Left Brace 31"/>
            <p:cNvSpPr/>
            <p:nvPr/>
          </p:nvSpPr>
          <p:spPr>
            <a:xfrm rot="16200000">
              <a:off x="9301846" y="3130914"/>
              <a:ext cx="176187" cy="73613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Left Brace 32"/>
            <p:cNvSpPr/>
            <p:nvPr/>
          </p:nvSpPr>
          <p:spPr>
            <a:xfrm rot="16200000">
              <a:off x="10112879" y="3136553"/>
              <a:ext cx="164854" cy="736186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Left Brace 33"/>
            <p:cNvSpPr/>
            <p:nvPr/>
          </p:nvSpPr>
          <p:spPr>
            <a:xfrm rot="16200000">
              <a:off x="10920810" y="3113351"/>
              <a:ext cx="177810" cy="769633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/>
                <p:cNvSpPr/>
                <p:nvPr/>
              </p:nvSpPr>
              <p:spPr>
                <a:xfrm>
                  <a:off x="8220679" y="3580443"/>
                  <a:ext cx="781561" cy="37427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fa-IR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fa-IR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rgbClr val="3333CC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0679" y="3580443"/>
                  <a:ext cx="781561" cy="37427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/>
                <p:cNvSpPr/>
                <p:nvPr/>
              </p:nvSpPr>
              <p:spPr>
                <a:xfrm>
                  <a:off x="9147290" y="3585381"/>
                  <a:ext cx="55220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fa-IR" b="0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rgbClr val="3333CC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7290" y="3585381"/>
                  <a:ext cx="552202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10760083" y="3551587"/>
                  <a:ext cx="55220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fa-IR" b="0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rgbClr val="3333CC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0083" y="3551587"/>
                  <a:ext cx="552202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/>
                <p:cNvSpPr/>
                <p:nvPr/>
              </p:nvSpPr>
              <p:spPr>
                <a:xfrm>
                  <a:off x="9966071" y="3585381"/>
                  <a:ext cx="55220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fa-IR" b="0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rgbClr val="3333CC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66071" y="3585381"/>
                  <a:ext cx="552202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1116910" y="5492316"/>
            <a:ext cx="4121321" cy="1302635"/>
            <a:chOff x="130040" y="2467184"/>
            <a:chExt cx="4121321" cy="1302635"/>
          </a:xfrm>
        </p:grpSpPr>
        <p:grpSp>
          <p:nvGrpSpPr>
            <p:cNvPr id="18" name="Group 17"/>
            <p:cNvGrpSpPr/>
            <p:nvPr/>
          </p:nvGrpSpPr>
          <p:grpSpPr>
            <a:xfrm>
              <a:off x="130040" y="2844920"/>
              <a:ext cx="4121321" cy="924899"/>
              <a:chOff x="7441108" y="3029814"/>
              <a:chExt cx="4121321" cy="92489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Rectangle 7"/>
                  <p:cNvSpPr/>
                  <p:nvPr/>
                </p:nvSpPr>
                <p:spPr>
                  <a:xfrm>
                    <a:off x="7441108" y="3029814"/>
                    <a:ext cx="4121321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240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sz="2400" i="1" dirty="0" smtClean="0">
                              <a:latin typeface="Cambria Math" panose="02040503050406030204" pitchFamily="18" charset="0"/>
                            </a:rPr>
                            <m:t> …</m:t>
                          </m:r>
                          <m:r>
                            <a:rPr lang="pt-BR" sz="240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sz="240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40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lang="pt-BR" sz="240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40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pt-BR" sz="240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40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lang="pt-BR" sz="240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40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pt-BR" sz="240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40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lang="pt-BR" sz="240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40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8" name="Rectangle 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41108" y="3029814"/>
                    <a:ext cx="4121321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" name="Left Brace 9"/>
              <p:cNvSpPr/>
              <p:nvPr/>
            </p:nvSpPr>
            <p:spPr>
              <a:xfrm rot="16200000">
                <a:off x="8497663" y="3124361"/>
                <a:ext cx="185728" cy="739696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Left Brace 10"/>
              <p:cNvSpPr/>
              <p:nvPr/>
            </p:nvSpPr>
            <p:spPr>
              <a:xfrm rot="16200000">
                <a:off x="9301846" y="3130914"/>
                <a:ext cx="176187" cy="736130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Left Brace 11"/>
              <p:cNvSpPr/>
              <p:nvPr/>
            </p:nvSpPr>
            <p:spPr>
              <a:xfrm rot="16200000">
                <a:off x="10112879" y="3136553"/>
                <a:ext cx="164854" cy="736186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Left Brace 12"/>
              <p:cNvSpPr/>
              <p:nvPr/>
            </p:nvSpPr>
            <p:spPr>
              <a:xfrm rot="16200000">
                <a:off x="10920810" y="3113351"/>
                <a:ext cx="177810" cy="769633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Rectangle 13"/>
                  <p:cNvSpPr/>
                  <p:nvPr/>
                </p:nvSpPr>
                <p:spPr>
                  <a:xfrm>
                    <a:off x="8323850" y="3574025"/>
                    <a:ext cx="55220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fa-IR" b="0" i="1" dirty="0" smtClean="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 dirty="0" smtClean="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dirty="0" smtClean="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oMath>
                      </m:oMathPara>
                    </a14:m>
                    <a:endParaRPr lang="en-US" dirty="0">
                      <a:solidFill>
                        <a:srgbClr val="3333CC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" name="Rectangle 1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23850" y="3574025"/>
                    <a:ext cx="552202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Rectangle 14"/>
                  <p:cNvSpPr/>
                  <p:nvPr/>
                </p:nvSpPr>
                <p:spPr>
                  <a:xfrm>
                    <a:off x="9147290" y="3585381"/>
                    <a:ext cx="55220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fa-IR" b="0" i="1" dirty="0" smtClean="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dirty="0" smtClean="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oMath>
                      </m:oMathPara>
                    </a14:m>
                    <a:endParaRPr lang="en-US" dirty="0">
                      <a:solidFill>
                        <a:srgbClr val="3333CC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" name="Rectangle 1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47290" y="3585381"/>
                    <a:ext cx="552202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Rectangle 15"/>
                  <p:cNvSpPr/>
                  <p:nvPr/>
                </p:nvSpPr>
                <p:spPr>
                  <a:xfrm>
                    <a:off x="10760083" y="3551587"/>
                    <a:ext cx="55220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fa-IR" b="0" i="1" dirty="0" smtClean="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 dirty="0" smtClean="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dirty="0" smtClean="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oMath>
                      </m:oMathPara>
                    </a14:m>
                    <a:endParaRPr lang="en-US" dirty="0">
                      <a:solidFill>
                        <a:srgbClr val="3333CC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" name="Rectangle 1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0083" y="3551587"/>
                    <a:ext cx="552202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Rectangle 16"/>
                  <p:cNvSpPr/>
                  <p:nvPr/>
                </p:nvSpPr>
                <p:spPr>
                  <a:xfrm>
                    <a:off x="9966071" y="3585381"/>
                    <a:ext cx="55220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fa-IR" b="0" i="1" dirty="0" smtClean="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dirty="0" smtClean="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oMath>
                      </m:oMathPara>
                    </a14:m>
                    <a:endParaRPr lang="en-US" dirty="0">
                      <a:solidFill>
                        <a:srgbClr val="3333CC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" name="Rectangle 1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66071" y="3585381"/>
                    <a:ext cx="552202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40" name="Straight Connector 39"/>
            <p:cNvCxnSpPr/>
            <p:nvPr/>
          </p:nvCxnSpPr>
          <p:spPr>
            <a:xfrm>
              <a:off x="987988" y="2859137"/>
              <a:ext cx="3091607" cy="0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986067" y="2741968"/>
              <a:ext cx="4723" cy="255555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1664935" y="2738084"/>
              <a:ext cx="4723" cy="255555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4073327" y="2733926"/>
              <a:ext cx="4723" cy="255555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1028910" y="2467184"/>
                  <a:ext cx="205851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𝑥𝑦</m:t>
                        </m:r>
                        <m:r>
                          <a:rPr lang="pt-B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                         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8910" y="2467184"/>
                  <a:ext cx="2058512" cy="369332"/>
                </a:xfrm>
                <a:prstGeom prst="rect">
                  <a:avLst/>
                </a:prstGeom>
                <a:blipFill>
                  <a:blip r:embed="rId13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3611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 4-9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fa-IR" sz="2400" dirty="0"/>
                  <a:t>نشان دهید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|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400" i="0" dirty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l-GR" sz="240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l-GR" sz="2400" i="1" dirty="0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fa-IR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sz="2400" dirty="0"/>
                  <a:t> روی الفبای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0" dirty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l-GR" sz="2400" i="1" dirty="0">
                        <a:latin typeface="Cambria Math" panose="02040503050406030204" pitchFamily="18" charset="0"/>
                      </a:rPr>
                      <m:t> = {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fa-IR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sz="2400" dirty="0"/>
                  <a:t> منظم نیست.</a:t>
                </a:r>
              </a:p>
              <a:p>
                <a:r>
                  <a:rPr lang="fa-IR" sz="2400" dirty="0"/>
                  <a:t>فرض کنید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fa-IR" sz="2400" dirty="0"/>
                  <a:t> معلوم باشد. بدلیل آنکه در انتخاب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fa-IR" sz="2400" dirty="0"/>
                  <a:t> آزادی کامل داریم، ما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dirty="0" err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err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i="1" dirty="0" err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sSup>
                      <m:sSupPr>
                        <m:ctrlPr>
                          <a:rPr lang="en-US" sz="2400" i="1" dirty="0" err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err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 i="1" dirty="0" err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fa-IR" sz="2400" dirty="0"/>
                  <a:t> انتخاب میکنیم.</a:t>
                </a:r>
              </a:p>
              <a:p>
                <a:r>
                  <a:rPr lang="fa-IR" sz="2400" dirty="0"/>
                  <a:t>در اثر این انتخاب و شرط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err="1" smtClean="0">
                            <a:latin typeface="Cambria Math" panose="02040503050406030204" pitchFamily="18" charset="0"/>
                          </a:rPr>
                          <m:t>𝑥𝑦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fa-IR" sz="2400" dirty="0"/>
                  <a:t>، حریف در مرحله 3 مجبور به انتخاب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fa-IR" sz="2400" dirty="0"/>
                  <a:t> میشود که تماماً از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a-IR" sz="2400" dirty="0"/>
                  <a:t> تشکیل شده باشد.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fa-IR" sz="2000" b="0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fa-IR" sz="2000" dirty="0"/>
              </a:p>
              <a:p>
                <a:r>
                  <a:rPr lang="fa-IR" sz="2400" dirty="0"/>
                  <a:t>در مرحله 4، از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fa-IR" sz="2400" dirty="0"/>
                  <a:t> استفاده میکنیم. در رشته بدست آمده خواهیم داشت: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4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4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4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sz="2400" dirty="0"/>
              </a:p>
              <a:p>
                <a:r>
                  <a:rPr lang="fa-IR" sz="2400" dirty="0"/>
                  <a:t>که مشخص است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fa-IR" sz="2400" dirty="0"/>
                  <a:t> در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fa-IR" sz="2400" dirty="0"/>
                  <a:t> نیست.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700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 4-10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fa-IR" sz="2400" dirty="0"/>
                  <a:t>نشان دهید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|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𝑎𝑏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,  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} </m:t>
                    </m:r>
                  </m:oMath>
                </a14:m>
                <a:r>
                  <a:rPr lang="fa-IR" sz="2400" dirty="0"/>
                  <a:t> روی الفبای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0" dirty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l-GR" sz="2400" i="1" dirty="0">
                        <a:latin typeface="Cambria Math" panose="02040503050406030204" pitchFamily="18" charset="0"/>
                      </a:rPr>
                      <m:t> = {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fa-IR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sz="2400" dirty="0"/>
                  <a:t> منظم نیست.</a:t>
                </a:r>
              </a:p>
              <a:p>
                <a:r>
                  <a:rPr lang="fa-IR" sz="2400" dirty="0"/>
                  <a:t>فرض کنید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fa-IR" sz="2400" dirty="0"/>
                  <a:t> معلوم باشد. بدین ترتیب، ما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𝑎𝑏</m:t>
                            </m:r>
                          </m:e>
                        </m:d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fa-IR" sz="2400" dirty="0"/>
                  <a:t> را انتخاب میکنیم.</a:t>
                </a:r>
              </a:p>
              <a:p>
                <a:r>
                  <a:rPr lang="fa-IR" sz="2400" dirty="0"/>
                  <a:t>در اثر این انتخاب و شرط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err="1" smtClean="0">
                            <a:latin typeface="Cambria Math" panose="02040503050406030204" pitchFamily="18" charset="0"/>
                          </a:rPr>
                          <m:t>𝑥𝑦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fa-IR" sz="2400" dirty="0"/>
                  <a:t>، رشته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fa-IR" sz="2400" dirty="0"/>
                  <a:t> باید شامل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𝑎𝑏</m:t>
                    </m:r>
                  </m:oMath>
                </a14:m>
                <a:r>
                  <a:rPr lang="fa-IR" sz="2400" dirty="0"/>
                  <a:t> باشد </a:t>
                </a:r>
              </a:p>
              <a:p>
                <a:r>
                  <a:rPr lang="fa-IR" sz="2400" dirty="0"/>
                  <a:t>حریف در مرحله 3 اگر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fa-IR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a-IR" sz="2400" dirty="0"/>
                  <a:t> را انتخاب کند در اینصورت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a-IR" sz="2400" dirty="0"/>
                  <a:t> </a:t>
                </a:r>
                <a:r>
                  <a:rPr lang="en-US" sz="2400" dirty="0"/>
                  <a:t> </a:t>
                </a:r>
                <a:r>
                  <a:rPr lang="fa-IR" sz="2400" dirty="0"/>
                  <a:t>مشخص است که در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fa-IR" sz="2400" dirty="0"/>
                  <a:t> نیست.</a:t>
                </a:r>
              </a:p>
              <a:p>
                <a:r>
                  <a:rPr lang="fa-IR" sz="2400" dirty="0"/>
                  <a:t>چنانچه حریف در مرحله 3 اگر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fa-IR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fa-IR" sz="2400" dirty="0"/>
                  <a:t> را انتخاب کند در اینصورت بازهم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a-IR" sz="2400" dirty="0"/>
                  <a:t> </a:t>
                </a:r>
                <a:r>
                  <a:rPr lang="en-US" sz="2400" dirty="0"/>
                  <a:t> </a:t>
                </a:r>
                <a:r>
                  <a:rPr lang="fa-IR" sz="2400" dirty="0"/>
                  <a:t>مشخص است که در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fa-IR" sz="2400" dirty="0"/>
                  <a:t> نیست.</a:t>
                </a:r>
              </a:p>
              <a:p>
                <a:r>
                  <a:rPr lang="fa-IR" sz="2400" dirty="0"/>
                  <a:t>اگر حریف در مرحله 3 اگر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fa-IR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fa-IR" sz="2400" dirty="0"/>
                  <a:t> را انتخاب کند در اینصورت بازهم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a-IR" sz="2400" dirty="0"/>
                  <a:t> </a:t>
                </a:r>
                <a:r>
                  <a:rPr lang="en-US" sz="2400" dirty="0"/>
                  <a:t> </a:t>
                </a:r>
                <a:r>
                  <a:rPr lang="fa-IR" sz="2400" dirty="0"/>
                  <a:t>مشخص است که در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fa-IR" sz="2400" dirty="0"/>
                  <a:t> نیست چون به رشته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𝑎𝑏</m:t>
                            </m:r>
                          </m:e>
                        </m:d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fa-IR" sz="2400" dirty="0"/>
                  <a:t> میرسیم.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306" b="-2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704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 4-11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a-IR" sz="2400" dirty="0"/>
                  <a:t>نشان دهید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|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,  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} </m:t>
                    </m:r>
                  </m:oMath>
                </a14:m>
                <a:r>
                  <a:rPr lang="fa-IR" sz="2400" dirty="0"/>
                  <a:t> روی الفبای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0" dirty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l-GR" sz="2400" i="1" dirty="0">
                        <a:latin typeface="Cambria Math" panose="02040503050406030204" pitchFamily="18" charset="0"/>
                      </a:rPr>
                      <m:t> = {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fa-IR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sz="2400" dirty="0"/>
                  <a:t> منظم نیست.</a:t>
                </a:r>
              </a:p>
              <a:p>
                <a:endParaRPr lang="fa-IR" sz="2400" dirty="0"/>
              </a:p>
              <a:p>
                <a:r>
                  <a:rPr lang="fa-IR" sz="2400" dirty="0"/>
                  <a:t>برای حل این مساله میتوانیم بصورت مستقیم از لم تزریق استفاده کنیم.</a:t>
                </a:r>
              </a:p>
              <a:p>
                <a:r>
                  <a:rPr lang="fa-IR" sz="2400" dirty="0"/>
                  <a:t>ولی یک روش دیگر استفاده از توابع همریختی میباشد.</a:t>
                </a:r>
              </a:p>
              <a:p>
                <a:r>
                  <a:rPr lang="fa-IR" sz="2400" dirty="0"/>
                  <a:t>فرض کنید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fa-IR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sz="2400" dirty="0"/>
                  <a:t>،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fa-IR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sz="2400" dirty="0"/>
                  <a:t>و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fa-IR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sz="2400" dirty="0"/>
                  <a:t>در اینصورت</a:t>
                </a:r>
              </a:p>
              <a:p>
                <a:r>
                  <a:rPr lang="fa-IR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|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} = </m:t>
                    </m:r>
                    <m:d>
                      <m:dPr>
                        <m:begChr m:val="{"/>
                        <m:endChr m:val="|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endParaRPr lang="en-US" sz="2400" dirty="0"/>
              </a:p>
              <a:p>
                <a:r>
                  <a:rPr lang="fa-IR" sz="2400" dirty="0"/>
                  <a:t>که میدانیم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sz="2400" dirty="0"/>
                  <a:t> منظم نیست.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124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 4-12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a-IR" sz="2400" dirty="0"/>
                  <a:t>نشان دهید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|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p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} </m:t>
                    </m:r>
                  </m:oMath>
                </a14:m>
                <a:r>
                  <a:rPr lang="fa-IR" sz="2400" dirty="0"/>
                  <a:t> روی الفبای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0" dirty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l-GR" sz="2400" i="1" dirty="0">
                        <a:latin typeface="Cambria Math" panose="02040503050406030204" pitchFamily="18" charset="0"/>
                      </a:rPr>
                      <m:t> = {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fa-IR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sz="2400" dirty="0"/>
                  <a:t> منظم نیست.</a:t>
                </a:r>
              </a:p>
              <a:p>
                <a:endParaRPr lang="fa-IR" sz="2400" dirty="0"/>
              </a:p>
              <a:p>
                <a:r>
                  <a:rPr lang="fa-IR" sz="2400" dirty="0"/>
                  <a:t>اگر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fa-IR" sz="2400" dirty="0"/>
                  <a:t> منظم باشد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</m:oMath>
                </a14:m>
                <a:r>
                  <a:rPr lang="fa-IR" sz="2400" dirty="0"/>
                  <a:t> نیز منظم است. </a:t>
                </a:r>
              </a:p>
              <a:p>
                <a:r>
                  <a:rPr lang="fa-IR" sz="2400" dirty="0"/>
                  <a:t>همچنین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fa-IR" sz="2400" dirty="0"/>
                  <a:t> نیز باید منظم باشد.</a:t>
                </a:r>
              </a:p>
              <a:p>
                <a:r>
                  <a:rPr lang="fa-IR" sz="2400" dirty="0"/>
                  <a:t>میدانیم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r>
                  <a:rPr lang="fa-IR" sz="2400" dirty="0"/>
                  <a:t> نامنظم است</a:t>
                </a:r>
                <a:endParaRPr lang="en-US" sz="2400" dirty="0"/>
              </a:p>
              <a:p>
                <a:r>
                  <a:rPr lang="fa-IR" sz="2400" dirty="0"/>
                  <a:t>در نتیجه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fa-IR" sz="2400" dirty="0"/>
                  <a:t> نمیتواند منظم باشد.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29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نقاط ضعف لم تزریق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fa-IR" dirty="0"/>
                  <a:t>برخی از ضعفهای لم تزریق برای اینکه در حین استفاده مراقب آنها باشیم:</a:t>
                </a:r>
              </a:p>
              <a:p>
                <a:r>
                  <a:rPr lang="fa-IR" dirty="0"/>
                  <a:t>یک اشتباه مربوط به استفاده از این لم برای اثبات منظم بودن زبان هاست.</a:t>
                </a:r>
              </a:p>
              <a:p>
                <a:pPr lvl="1"/>
                <a:r>
                  <a:rPr lang="fa-IR" dirty="0"/>
                  <a:t>حتی اگر نشان دهیم که هیچ کدام از رشته های زبان </a:t>
                </a:r>
                <a:r>
                  <a:rPr lang="en-US" dirty="0"/>
                  <a:t>L</a:t>
                </a:r>
                <a:r>
                  <a:rPr lang="fa-IR" dirty="0"/>
                  <a:t> قبلاً تزریق نشده اند، هنوز نمی توان براساس آن به منظم بودن  </a:t>
                </a:r>
                <a:r>
                  <a:rPr lang="en-US" dirty="0"/>
                  <a:t>L</a:t>
                </a:r>
                <a:r>
                  <a:rPr lang="fa-IR" dirty="0"/>
                  <a:t> پی برد.</a:t>
                </a:r>
              </a:p>
              <a:p>
                <a:r>
                  <a:rPr lang="fa-IR" dirty="0"/>
                  <a:t>اشتباه دیگر، شروع</a:t>
                </a:r>
                <a:r>
                  <a:rPr lang="en-US" dirty="0"/>
                  <a:t> </a:t>
                </a:r>
                <a:r>
                  <a:rPr lang="fa-IR" dirty="0"/>
                  <a:t>کار استدلال با رشته ای است که عضو </a:t>
                </a:r>
                <a:r>
                  <a:rPr lang="en-US" dirty="0"/>
                  <a:t>L</a:t>
                </a:r>
                <a:r>
                  <a:rPr lang="fa-IR" dirty="0"/>
                  <a:t> نیست. </a:t>
                </a:r>
              </a:p>
              <a:p>
                <a:pPr lvl="1"/>
                <a:r>
                  <a:rPr lang="fa-IR" dirty="0"/>
                  <a:t>بعنوان مثال فرض کنید میخواهیم نشان دهیم که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𝑝𝑟𝑖𝑚𝑒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} </m:t>
                    </m:r>
                  </m:oMath>
                </a14:m>
                <a:r>
                  <a:rPr lang="fa-IR" dirty="0"/>
                  <a:t> منظم نیست. </a:t>
                </a:r>
              </a:p>
              <a:p>
                <a:pPr lvl="1"/>
                <a:r>
                  <a:rPr lang="fa-IR" dirty="0"/>
                  <a:t>شروع استدالال با جملاتی نظیر "درصورت مشخص بودن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fa-IR" dirty="0"/>
                  <a:t>، فرض میکنیم که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 err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fa-IR" dirty="0"/>
                  <a:t> ..." اشتباه است. چون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fa-IR" dirty="0"/>
                  <a:t> لزوماً عدد اول نیست.</a:t>
                </a:r>
              </a:p>
              <a:p>
                <a:pPr lvl="1"/>
                <a:r>
                  <a:rPr lang="fa-IR" dirty="0"/>
                  <a:t>در عوض باید استدلال را با عبارتی مشابه " در صورت مشخص بودن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fa-IR" dirty="0"/>
                  <a:t>، فرض کنیم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 err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fa-IR" dirty="0"/>
                  <a:t> که در آن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fa-IR" dirty="0"/>
                  <a:t> یک عدد اول بزرگتر از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fa-IR" dirty="0"/>
                  <a:t> است" آغاز کنیم.</a:t>
                </a:r>
              </a:p>
              <a:p>
                <a:r>
                  <a:rPr lang="fa-IR" dirty="0"/>
                  <a:t>آخرین و شاید معمول ترین اشتباه، تصور هر نوع فرضی درباره تجزیه </a:t>
                </a:r>
                <a:r>
                  <a:rPr lang="en-US" dirty="0"/>
                  <a:t>xyz</a:t>
                </a:r>
                <a:r>
                  <a:rPr lang="fa-IR" dirty="0"/>
                  <a:t> است.</a:t>
                </a:r>
              </a:p>
              <a:p>
                <a:pPr lvl="1"/>
                <a:r>
                  <a:rPr lang="fa-IR" dirty="0"/>
                  <a:t>تنها میتوان به پیام لم تزریق بدین صورت اشاره کرد: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fa-IR" dirty="0"/>
                  <a:t> تهی نبوده و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|&lt;=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fa-I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a-IR" dirty="0"/>
              </a:p>
              <a:p>
                <a:pPr lvl="1"/>
                <a:r>
                  <a:rPr lang="fa-IR" dirty="0"/>
                  <a:t>بنابر این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fa-IR" dirty="0"/>
                  <a:t>، حتماً در بین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fa-IR" dirty="0"/>
                  <a:t> سمبول اول از رشته قرار دارد.</a:t>
                </a:r>
              </a:p>
              <a:p>
                <a:pPr lvl="1"/>
                <a:r>
                  <a:rPr lang="fa-IR" dirty="0"/>
                  <a:t>هر تصوری غیر از این، استدلال را بی اعتبار میکند. </a:t>
                </a:r>
              </a:p>
              <a:p>
                <a:endParaRPr lang="fa-IR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488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/>
              <a:t>پایان فصل چهارم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41127" y="6354422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250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قضیه 4-1: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a-IR" sz="2400" dirty="0"/>
                  <a:t>اگر زبانهای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sz="2400" dirty="0"/>
                  <a:t> 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sz="2400" dirty="0"/>
                  <a:t> منظم باشند،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sz="2400" dirty="0"/>
                  <a:t> 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sz="2400" dirty="0"/>
                  <a:t> 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sz="2400" dirty="0"/>
                  <a:t> ،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fa-IR" sz="2400" dirty="0"/>
                  <a:t> ،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fa-IR" sz="2400" dirty="0"/>
                  <a:t> ، منظم هستند. </a:t>
                </a:r>
              </a:p>
              <a:p>
                <a:endParaRPr lang="fa-IR" sz="2400" dirty="0"/>
              </a:p>
              <a:p>
                <a:r>
                  <a:rPr lang="fa-IR" sz="2400" b="1" dirty="0">
                    <a:solidFill>
                      <a:srgbClr val="C00000"/>
                    </a:solidFill>
                  </a:rPr>
                  <a:t>اثبات: </a:t>
                </a:r>
                <a:r>
                  <a:rPr lang="fa-IR" sz="2400" dirty="0"/>
                  <a:t>اگر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sz="2400" dirty="0"/>
                  <a:t> 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sz="2400" dirty="0"/>
                  <a:t> منظم باشند، آنگاه عبارت منظم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sz="2400" dirty="0">
                    <a:solidFill>
                      <a:srgbClr val="C00000"/>
                    </a:solidFill>
                  </a:rPr>
                  <a:t> </a:t>
                </a:r>
                <a:r>
                  <a:rPr lang="fa-IR" sz="2400" dirty="0"/>
                  <a:t>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sz="2400" dirty="0"/>
                  <a:t> وجود دارند بطوری که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sz="2400" i="1" dirty="0">
                    <a:solidFill>
                      <a:srgbClr val="C00000"/>
                    </a:solidFill>
                  </a:rPr>
                  <a:t> </a:t>
                </a:r>
                <a:r>
                  <a:rPr lang="fa-IR" sz="2400" dirty="0"/>
                  <a:t>و</a:t>
                </a:r>
              </a:p>
              <a:p>
                <a:pPr marL="0" indent="0">
                  <a:buNone/>
                </a:pPr>
                <a:r>
                  <a:rPr lang="fa-IR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sz="2400" i="1" dirty="0"/>
                  <a:t>.</a:t>
                </a:r>
              </a:p>
              <a:p>
                <a:r>
                  <a:rPr lang="fa-IR" sz="2400" dirty="0"/>
                  <a:t>طبق تعریف،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sz="2400" dirty="0"/>
                  <a:t>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sz="2400" dirty="0"/>
                  <a:t>،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fa-IR" sz="2400" dirty="0"/>
                  <a:t> عبارات منظمی هستند که به ترتیب زبانهای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sz="2400" dirty="0"/>
                  <a:t>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sz="2400" dirty="0"/>
                  <a:t> و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fa-IR" sz="2400" dirty="0"/>
                  <a:t> را نشان میدهند.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66" r="-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614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قضیه 4-1: (ادامه اثبات1)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a-IR" sz="2400" b="1" dirty="0">
                    <a:solidFill>
                      <a:srgbClr val="C00000"/>
                    </a:solidFill>
                  </a:rPr>
                  <a:t>اثبات: </a:t>
                </a:r>
                <a:r>
                  <a:rPr lang="fa-IR" sz="2400" dirty="0"/>
                  <a:t>برای نشان دادن بسته بودن تحت متمم گیری، فرض میکنیم که ماشین متناهی قطعی</a:t>
                </a:r>
                <a:br>
                  <a:rPr lang="fa-IR" sz="2400" dirty="0"/>
                </a:br>
                <a:r>
                  <a:rPr lang="fa-IR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l-GR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sz="2400" dirty="0"/>
                  <a:t>  برای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fa-IR" sz="2400" dirty="0"/>
                  <a:t> وجود داشته باشد. چنانچه حالتهای نهایی را با حالات غیرنهایی و حالات غیر نهایی را به حالات نهایی تبدیل کنیم، ماشین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fa-IR" sz="2400" dirty="0"/>
                  <a:t> بدست آمده ماشینی است که زبان </a:t>
                </a:r>
                <a:r>
                  <a:rPr lang="fa-IR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fa-IR" sz="2400" dirty="0"/>
                  <a:t> را میپذیرد.</a:t>
                </a:r>
              </a:p>
              <a:p>
                <a:endParaRPr lang="fa-IR" sz="2400" dirty="0"/>
              </a:p>
              <a:p>
                <a:r>
                  <a:rPr lang="fa-IR" sz="2400" dirty="0"/>
                  <a:t>برای نشان داده بسته بودن تحت عملیات اشتراک کار اندکی دشوارتر است.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896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4365" y="146865"/>
            <a:ext cx="10748373" cy="836274"/>
          </a:xfrm>
        </p:spPr>
        <p:txBody>
          <a:bodyPr/>
          <a:lstStyle/>
          <a:p>
            <a:r>
              <a:rPr lang="fa-IR" dirty="0"/>
              <a:t>قضیه 4-1: (ادامه اثبات2)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0191" y="1168088"/>
                <a:ext cx="11942547" cy="5073978"/>
              </a:xfrm>
            </p:spPr>
            <p:txBody>
              <a:bodyPr>
                <a:noAutofit/>
              </a:bodyPr>
              <a:lstStyle/>
              <a:p>
                <a:r>
                  <a:rPr lang="fa-IR" sz="2100" dirty="0"/>
                  <a:t>فرض میکنیم که ماشین متناهی قطعی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1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1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1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1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l-GR" sz="21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sz="21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1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1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1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1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1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1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1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1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1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sz="2100" dirty="0"/>
                  <a:t>  برای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1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sz="2100" dirty="0"/>
                  <a:t> 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fa-IR" sz="21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1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1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1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l-GR" sz="21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sz="21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1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fa-IR" sz="21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1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1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1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1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1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1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1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sz="2100" dirty="0">
                    <a:solidFill>
                      <a:srgbClr val="7030A0"/>
                    </a:solidFill>
                  </a:rPr>
                  <a:t>  </a:t>
                </a:r>
                <a:r>
                  <a:rPr lang="fa-IR" sz="2100" dirty="0"/>
                  <a:t>برای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1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sz="2100" dirty="0"/>
                  <a:t> وجود داشته باشند.</a:t>
                </a:r>
              </a:p>
              <a:p>
                <a:r>
                  <a:rPr lang="fa-IR" sz="2100" dirty="0"/>
                  <a:t>ماشین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100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100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  <m:r>
                      <a:rPr lang="en-US" sz="2100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100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100" i="1" dirty="0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100" i="1" dirty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  <m:r>
                          <a:rPr lang="en-US" sz="2100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2100" i="0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  <m:r>
                          <a:rPr lang="en-US" sz="2100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sz="2100" i="1" dirty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100" i="1" dirty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</m:acc>
                        <m:r>
                          <a:rPr lang="en-US" sz="2100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100" b="0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100" b="0" i="1" dirty="0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b="0" i="1" dirty="0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100" b="0" i="1" dirty="0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100" b="0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100" b="0" i="1" dirty="0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b="0" i="1" dirty="0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100" b="0" i="1" dirty="0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100" b="0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en-US" sz="2100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sz="2100" i="1" dirty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100" i="1" dirty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</m:d>
                  </m:oMath>
                </a14:m>
                <a:r>
                  <a:rPr lang="fa-IR" sz="2100" dirty="0"/>
                  <a:t> را از روی دو ماشین فوق بدین صورت میسازیم.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100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100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r>
                      <a:rPr lang="fa-IR" sz="2100" b="0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100" b="0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100" b="0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100" b="0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fa-IR" sz="2100" dirty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:endParaRPr lang="fa-IR" sz="2100" dirty="0"/>
              </a:p>
              <a:p>
                <a:r>
                  <a:rPr lang="fa-IR" sz="2100" dirty="0"/>
                  <a:t>تابع انتقال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10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100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acc>
                  </m:oMath>
                </a14:m>
                <a:r>
                  <a:rPr lang="fa-IR" sz="2100" dirty="0"/>
                  <a:t> بدین گونه انجام میشود: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100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100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acc>
                    <m:r>
                      <a:rPr lang="en-US" sz="2100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100" b="0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100" i="1" dirty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100" i="1" dirty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100" i="1" dirty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100" b="0" i="1" dirty="0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100" i="1" dirty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100" i="1" dirty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100" i="1" dirty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100" b="0" i="1" dirty="0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US" sz="2100" b="0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100" b="0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100" b="0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100" b="0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100" i="1" dirty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 dirty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100" b="0" i="1" dirty="0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100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100" i="1" dirty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 dirty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100" b="0" i="1" dirty="0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d>
                  </m:oMath>
                </a14:m>
                <a:r>
                  <a:rPr lang="fa-IR" sz="2100" dirty="0"/>
                  <a:t> در صورتی که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a-IR" sz="21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fa-IR" sz="21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1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1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1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1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1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1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1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1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fa-IR" sz="2100" dirty="0"/>
                  <a:t> 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a-IR" sz="2100" i="1" dirty="0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fa-IR" sz="2100" b="0" i="1" dirty="0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100" i="1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100" i="1" dirty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b="0" i="1" dirty="0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100" b="0" i="1" dirty="0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100" i="1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100" i="1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10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100" i="1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dirty="0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100" b="0" i="1" dirty="0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endParaRPr lang="fa-IR" sz="2100" dirty="0"/>
              </a:p>
              <a:p>
                <a:r>
                  <a:rPr lang="fa-IR" sz="2100" dirty="0"/>
                  <a:t>مجموعه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10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100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fa-IR" sz="2100" dirty="0"/>
                  <a:t> بعنوان مجموعه ای از همه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10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100" i="1" dirty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 dirty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100" i="1" dirty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100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100" i="1" dirty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 dirty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100" i="1" dirty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fa-IR" sz="2100" dirty="0"/>
                  <a:t> تعریف میشود بطوری که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1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1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1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1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sz="2100" dirty="0"/>
                  <a:t> و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 dirty="0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dirty="0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100" b="0" i="1" dirty="0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10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100" i="1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100" b="0" i="1" dirty="0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sz="2100" dirty="0"/>
                  <a:t>.</a:t>
                </a:r>
              </a:p>
              <a:p>
                <a:r>
                  <a:rPr lang="fa-IR" sz="2100" dirty="0"/>
                  <a:t>حال ساده است که نشان دهیم </a:t>
                </a:r>
                <a14:m>
                  <m:oMath xmlns:m="http://schemas.openxmlformats.org/officeDocument/2006/math">
                    <m:r>
                      <a:rPr lang="en-US" sz="21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1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1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1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1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21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1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1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sz="2100" dirty="0"/>
                  <a:t> اگر و فقط اگر بوسیله ماشین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10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100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fa-IR" sz="2100" dirty="0"/>
                  <a:t> پذیرفته شود. در نتیجه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100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1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21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100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100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sz="2100" dirty="0"/>
                  <a:t> منظم است.</a:t>
                </a:r>
                <a:endParaRPr lang="en-US" sz="2100" dirty="0"/>
              </a:p>
              <a:p>
                <a:r>
                  <a:rPr lang="fa-IR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█</a:t>
                </a:r>
                <a:endParaRPr lang="en-US" sz="21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191" y="1168088"/>
                <a:ext cx="11942547" cy="5073978"/>
              </a:xfrm>
              <a:blipFill>
                <a:blip r:embed="rId2"/>
                <a:stretch>
                  <a:fillRect r="-204" b="-11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938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قضیه 4-1: (ادامه اثبات2)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fa-IR" sz="2800" dirty="0"/>
                  <a:t>در مورد بسته بودن تحت عمل اشتراک، با قانون دمورگان شروع میکنیم.  </a:t>
                </a:r>
              </a:p>
              <a:p>
                <a:r>
                  <a:rPr lang="fa-IR" sz="2800" dirty="0"/>
                  <a:t>میدانیم</a:t>
                </a:r>
                <a:r>
                  <a:rPr lang="fa-IR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acc>
                          <m:accPr>
                            <m:chr m:val="̅"/>
                            <m:ctrlP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8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sz="28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acc>
                          <m:accPr>
                            <m:chr m:val="̅"/>
                            <m:ctrlP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8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sz="28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acc>
                  </m:oMath>
                </a14:m>
                <a:endParaRPr lang="fa-IR" sz="2800" dirty="0"/>
              </a:p>
              <a:p>
                <a:r>
                  <a:rPr lang="fa-IR" sz="2800" dirty="0"/>
                  <a:t>اکنون اگر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sz="2800" dirty="0"/>
                  <a:t> 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sz="2800" dirty="0"/>
                  <a:t> منظم باشند، آنگاه باتوجه به بسته بودن تحت متمم گیری،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fa-IR" sz="2800" dirty="0"/>
                  <a:t> و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fa-IR" sz="2800" dirty="0"/>
                  <a:t> نیز منظم هستند. </a:t>
                </a:r>
              </a:p>
              <a:p>
                <a:r>
                  <a:rPr lang="fa-IR" sz="2800" dirty="0"/>
                  <a:t>همچنین با استفاده از بسته بودن تحت اجتماع،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acc>
                      <m:accPr>
                        <m:chr m:val="̅"/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fa-IR" sz="2800" dirty="0"/>
                  <a:t> منظم است. </a:t>
                </a:r>
              </a:p>
              <a:p>
                <a:r>
                  <a:rPr lang="fa-IR" sz="2800" dirty="0"/>
                  <a:t>مجدد با استفاده از بسته بودن تحت متمم گیری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acc>
                          <m:accPr>
                            <m:chr m:val="̅"/>
                            <m:ctrlP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8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sz="28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acc>
                          <m:accPr>
                            <m:chr m:val="̅"/>
                            <m:ctrlP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8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sz="28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acc>
                  </m:oMath>
                </a14:m>
                <a:r>
                  <a:rPr lang="fa-IR" sz="2800" dirty="0"/>
                  <a:t>، منظم است.</a:t>
                </a:r>
                <a:endParaRPr lang="en-US" sz="2800" dirty="0"/>
              </a:p>
              <a:p>
                <a:r>
                  <a:rPr lang="fa-I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█</a:t>
                </a:r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510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252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a-IR" sz="2400" dirty="0"/>
                  <a:t>نشان دهید خانواده زبانهای منظم تحت عمل تفاضل بسته هستند.</a:t>
                </a:r>
              </a:p>
              <a:p>
                <a:pPr lvl="1"/>
                <a:r>
                  <a:rPr lang="fa-IR" sz="2000" dirty="0"/>
                  <a:t>میخواهیم نشان دهیم اگر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sz="2000" dirty="0"/>
                  <a:t> 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sz="2000" dirty="0"/>
                  <a:t> منظم باشند، آنگاه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a-IR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fa-IR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sz="2000" dirty="0"/>
                  <a:t> نیز منظم است.</a:t>
                </a:r>
              </a:p>
              <a:p>
                <a:endParaRPr lang="fa-IR" sz="2400" dirty="0"/>
              </a:p>
              <a:p>
                <a:r>
                  <a:rPr lang="fa-IR" sz="2400" dirty="0"/>
                  <a:t>زبان ها، ماهیتاً مجموعه هستند. با استفاده از تعریف تفاضل در مجموعه ها داریم: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a-IR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fa-IR" sz="2400" dirty="0"/>
              </a:p>
              <a:p>
                <a:r>
                  <a:rPr lang="fa-IR" sz="2400" dirty="0"/>
                  <a:t>این حقیقت که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sz="2400" dirty="0"/>
                  <a:t>، منظم است ایجاب میکند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fa-IR" sz="2400" dirty="0"/>
                  <a:t> نیز منظم باشد. </a:t>
                </a:r>
              </a:p>
              <a:p>
                <a:r>
                  <a:rPr lang="fa-IR" sz="2400" dirty="0"/>
                  <a:t>به دلیل بسته بودن زبانهای منظم تحت اشتراک، میدانیم که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fa-IR" sz="2400" dirty="0"/>
                  <a:t> منظم است.</a:t>
                </a:r>
              </a:p>
              <a:p>
                <a:r>
                  <a:rPr lang="fa-IR" sz="2400" dirty="0"/>
                  <a:t>بدین ترتیب استدلال کامل میشود.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78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قضیه 4-2: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fa-IR" sz="2400" dirty="0"/>
                  <a:t>خانواده زبانهای منظم تحت عملیات معکوس بسته اند.</a:t>
                </a:r>
              </a:p>
              <a:p>
                <a:r>
                  <a:rPr lang="fa-IR" sz="2100" b="1" dirty="0">
                    <a:solidFill>
                      <a:srgbClr val="C00000"/>
                    </a:solidFill>
                  </a:rPr>
                  <a:t>اثبات:</a:t>
                </a:r>
              </a:p>
              <a:p>
                <a:r>
                  <a:rPr lang="fa-IR" sz="2100" dirty="0"/>
                  <a:t>فرض کنید </a:t>
                </a:r>
                <a14:m>
                  <m:oMath xmlns:m="http://schemas.openxmlformats.org/officeDocument/2006/math">
                    <m:r>
                      <a:rPr lang="en-US" sz="21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fa-IR" sz="2100" dirty="0"/>
                  <a:t> منظم باشد. در اینصورت یک پذیرنده متناهی غیرقطعی با تنها یک حالت نهایی برای آن میسازیم.</a:t>
                </a:r>
              </a:p>
              <a:p>
                <a:pPr lvl="1"/>
                <a:r>
                  <a:rPr lang="fa-IR" sz="2100" dirty="0"/>
                  <a:t>این کار همواره امکان پذیر است</a:t>
                </a:r>
              </a:p>
              <a:p>
                <a:r>
                  <a:rPr lang="fa-IR" sz="2100" dirty="0"/>
                  <a:t>در گراف انتقال برای این پذیرنده متناهی غیرقعطعی، راس اولیه را راس نهایی و راس نهایی را راس اولیه میسازیم.</a:t>
                </a:r>
              </a:p>
              <a:p>
                <a:r>
                  <a:rPr lang="fa-IR" sz="2100" dirty="0"/>
                  <a:t>جهت همه یالها را معکوس مینماییم.</a:t>
                </a:r>
              </a:p>
              <a:p>
                <a:r>
                  <a:rPr lang="fa-IR" sz="2100" dirty="0"/>
                  <a:t>میتوان نشان داد، پذیرنده جدید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1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21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</m:oMath>
                </a14:m>
                <a:r>
                  <a:rPr lang="fa-IR" sz="2100" dirty="0"/>
                  <a:t> را میپذیرد اگر وفقط اگر پذیرنده متناهی قطعی اولیه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fa-IR" sz="2100" dirty="0"/>
                  <a:t> را بپذیرد.</a:t>
                </a:r>
              </a:p>
              <a:p>
                <a:r>
                  <a:rPr lang="fa-IR" sz="2100" dirty="0"/>
                  <a:t>بنابر این پذیرنده متناهی غیر قطعی جدید، زبان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1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21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</m:oMath>
                </a14:m>
                <a:r>
                  <a:rPr lang="fa-IR" sz="2100" dirty="0"/>
                  <a:t> را میپذیرد. </a:t>
                </a:r>
                <a:endParaRPr lang="en-US" sz="21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306" b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049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14352</TotalTime>
  <Words>4527</Words>
  <Application>Microsoft Office PowerPoint</Application>
  <PresentationFormat>Widescreen</PresentationFormat>
  <Paragraphs>443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Times New Roman</vt:lpstr>
      <vt:lpstr>Cambria Math</vt:lpstr>
      <vt:lpstr>Wingdings</vt:lpstr>
      <vt:lpstr>Gill Sans MT</vt:lpstr>
      <vt:lpstr>Arial</vt:lpstr>
      <vt:lpstr>Calibri</vt:lpstr>
      <vt:lpstr>Gallery</vt:lpstr>
      <vt:lpstr>نظريه زبانها و ماشين ها</vt:lpstr>
      <vt:lpstr>فهرست مطالب</vt:lpstr>
      <vt:lpstr>زبانهای منظم</vt:lpstr>
      <vt:lpstr>قضیه 4-1:</vt:lpstr>
      <vt:lpstr>قضیه 4-1: (ادامه اثبات1)</vt:lpstr>
      <vt:lpstr>قضیه 4-1: (ادامه اثبات2)</vt:lpstr>
      <vt:lpstr>قضیه 4-1: (ادامه اثبات2)</vt:lpstr>
      <vt:lpstr>مثال</vt:lpstr>
      <vt:lpstr>قضیه 4-2:</vt:lpstr>
      <vt:lpstr>تعریف 4-1: همریختی (Homomorphism)</vt:lpstr>
      <vt:lpstr>قضیه 4-3: بسته بودن نسبت به همریختی</vt:lpstr>
      <vt:lpstr>تعریف 4-2: خارج قسمت راست</vt:lpstr>
      <vt:lpstr>مثال 4-4:</vt:lpstr>
      <vt:lpstr>نحوه حل مساله</vt:lpstr>
      <vt:lpstr>PowerPoint Presentation</vt:lpstr>
      <vt:lpstr>قضیه 4-4: بسته بودن نسبت به خارج قسمت</vt:lpstr>
      <vt:lpstr>ادامه اثبات قضیه 4-4: بسته بودن نسبت به خارج قسمت</vt:lpstr>
      <vt:lpstr>مثال 4-5</vt:lpstr>
      <vt:lpstr>PowerPoint Presentation</vt:lpstr>
      <vt:lpstr>قضیه 4-5: الگوریتم عضویت در زبانهای منظم </vt:lpstr>
      <vt:lpstr>قضیه 4-6: آیا زبان تهی، متناهی یا نامتناهی است</vt:lpstr>
      <vt:lpstr>تساوی یا هم ارزی دو زبان</vt:lpstr>
      <vt:lpstr>قضیه 4-7:</vt:lpstr>
      <vt:lpstr>نتایج قضایای اثبات شده در خصوص زبانهای منظم</vt:lpstr>
      <vt:lpstr>تشخیص زبان های غیر منظم</vt:lpstr>
      <vt:lpstr>استفاده از اصل لانه کبوتر</vt:lpstr>
      <vt:lpstr>مثال 4-6:</vt:lpstr>
      <vt:lpstr>لم تزریق، قضیه 4-8</vt:lpstr>
      <vt:lpstr>اثبات قضیه 4-8 </vt:lpstr>
      <vt:lpstr>توضیحات در خصوص لم تزریق</vt:lpstr>
      <vt:lpstr>مثال 4-7:</vt:lpstr>
      <vt:lpstr>استراتژی استفاده از لم تزریق</vt:lpstr>
      <vt:lpstr>مثال 4-8</vt:lpstr>
      <vt:lpstr>مثال 4-9</vt:lpstr>
      <vt:lpstr>مثال 4-10</vt:lpstr>
      <vt:lpstr>مثال 4-11</vt:lpstr>
      <vt:lpstr>مثال 4-12</vt:lpstr>
      <vt:lpstr>نقاط ضعف لم تزریق</vt:lpstr>
      <vt:lpstr>پایان فصل چهارم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نظریه زبانها و ماشین ها</dc:title>
  <dc:creator>HaghighatDoost,Vahid</dc:creator>
  <cp:lastModifiedBy>ICT-SURFACE</cp:lastModifiedBy>
  <cp:revision>424</cp:revision>
  <dcterms:created xsi:type="dcterms:W3CDTF">2020-09-08T12:40:57Z</dcterms:created>
  <dcterms:modified xsi:type="dcterms:W3CDTF">2022-11-20T06:22:34Z</dcterms:modified>
</cp:coreProperties>
</file>