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7"/>
  </p:notesMasterIdLst>
  <p:handoutMasterIdLst>
    <p:handoutMasterId r:id="rId48"/>
  </p:handoutMasterIdLst>
  <p:sldIdLst>
    <p:sldId id="256" r:id="rId3"/>
    <p:sldId id="259" r:id="rId4"/>
    <p:sldId id="260" r:id="rId5"/>
    <p:sldId id="323" r:id="rId6"/>
    <p:sldId id="324"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1" r:id="rId23"/>
    <p:sldId id="340" r:id="rId24"/>
    <p:sldId id="342" r:id="rId25"/>
    <p:sldId id="343" r:id="rId26"/>
    <p:sldId id="345" r:id="rId27"/>
    <p:sldId id="344" r:id="rId28"/>
    <p:sldId id="346" r:id="rId29"/>
    <p:sldId id="347" r:id="rId30"/>
    <p:sldId id="348" r:id="rId31"/>
    <p:sldId id="349" r:id="rId32"/>
    <p:sldId id="350" r:id="rId33"/>
    <p:sldId id="351" r:id="rId34"/>
    <p:sldId id="352" r:id="rId35"/>
    <p:sldId id="353" r:id="rId36"/>
    <p:sldId id="355" r:id="rId37"/>
    <p:sldId id="356" r:id="rId38"/>
    <p:sldId id="357" r:id="rId39"/>
    <p:sldId id="358" r:id="rId40"/>
    <p:sldId id="359" r:id="rId41"/>
    <p:sldId id="360" r:id="rId42"/>
    <p:sldId id="361" r:id="rId43"/>
    <p:sldId id="322" r:id="rId44"/>
    <p:sldId id="321" r:id="rId45"/>
    <p:sldId id="28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000000"/>
    <a:srgbClr val="FEDA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7" autoAdjust="0"/>
    <p:restoredTop sz="74791" autoAdjust="0"/>
  </p:normalViewPr>
  <p:slideViewPr>
    <p:cSldViewPr snapToGrid="0">
      <p:cViewPr>
        <p:scale>
          <a:sx n="66" d="100"/>
          <a:sy n="66" d="100"/>
        </p:scale>
        <p:origin x="870" y="-63"/>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1" d="100"/>
          <a:sy n="91" d="100"/>
        </p:scale>
        <p:origin x="3750"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5145F9-B510-4E4B-A587-42E2A51618C2}" type="datetimeFigureOut">
              <a:rPr lang="en-US" smtClean="0"/>
              <a:t>6/5/2023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1</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22E8D4-D96E-4C76-9162-E944717E9214}" type="slidenum">
              <a:rPr lang="en-US" smtClean="0"/>
              <a:t>‹#›</a:t>
            </a:fld>
            <a:endParaRPr lang="en-US"/>
          </a:p>
        </p:txBody>
      </p:sp>
    </p:spTree>
    <p:extLst>
      <p:ext uri="{BB962C8B-B14F-4D97-AF65-F5344CB8AC3E}">
        <p14:creationId xmlns:p14="http://schemas.microsoft.com/office/powerpoint/2010/main" val="384122853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1D3B1-2C87-4D0A-BDB7-78896F4B0BFA}" type="datetimeFigureOut">
              <a:rPr lang="en-US" smtClean="0"/>
              <a:t>6/3/2023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7B931B-C9B7-4095-8252-075D908B720D}" type="slidenum">
              <a:rPr lang="en-US" smtClean="0"/>
              <a:t>‹#›</a:t>
            </a:fld>
            <a:endParaRPr lang="en-US"/>
          </a:p>
        </p:txBody>
      </p:sp>
    </p:spTree>
    <p:extLst>
      <p:ext uri="{BB962C8B-B14F-4D97-AF65-F5344CB8AC3E}">
        <p14:creationId xmlns:p14="http://schemas.microsoft.com/office/powerpoint/2010/main" val="223741601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953637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30368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2146033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1230320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953310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771816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25731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2765832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بازی اطلاعات کامل که در آن هر مجموعه اطلاعاتی یک تکه است و هیچ حرکتی از طبیعت وجود ندارد، بازی اطلاعات کامل نامیده می شود.</a:t>
            </a:r>
            <a:endParaRPr lang="en-US" dirty="0"/>
          </a:p>
          <a:p>
            <a:pPr algn="r" rtl="1"/>
            <a:r>
              <a:rPr lang="fa-IR" dirty="0"/>
              <a:t>بازی ای که در آن برخی از مجموعه های اطلاعاتی شامل چندین گره است یا در آن حرکاتی از طبیعت وجود دارد، بازی اطلاعات ناقص نامیده می شود.</a:t>
            </a:r>
            <a:endParaRPr lang="en-US" dirty="0"/>
          </a:p>
        </p:txBody>
      </p:sp>
    </p:spTree>
    <p:extLst>
      <p:ext uri="{BB962C8B-B14F-4D97-AF65-F5344CB8AC3E}">
        <p14:creationId xmlns:p14="http://schemas.microsoft.com/office/powerpoint/2010/main" val="2962517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102107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4125555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987455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4249680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4219140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3173304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308333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2692251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1431067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379949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1570729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34752809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2544292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38183615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16923539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27001935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13159841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14246277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16986456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30596480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واضح است که به نظر می رسد این تمرین تبدیل بازی های گسترده به فرم معمولی، نکته ای را که ساختار پویای بازی با فرم گسترده را به تصویر می کشد، از دست می دهد. پس چرا باید به این تمرین علاقه </a:t>
            </a:r>
            <a:r>
              <a:rPr lang="fa-IR" dirty="0" err="1"/>
              <a:t>مند</a:t>
            </a:r>
            <a:r>
              <a:rPr lang="fa-IR" dirty="0"/>
              <a:t> شویم؟ دلیل آن این است که مفهوم تعادل </a:t>
            </a:r>
            <a:r>
              <a:rPr lang="fa-IR" dirty="0" err="1"/>
              <a:t>نش</a:t>
            </a:r>
            <a:r>
              <a:rPr lang="fa-IR" dirty="0"/>
              <a:t> ماهیت ایستا دارد، به این دلیل که این تعادل بیان </a:t>
            </a:r>
            <a:r>
              <a:rPr lang="fa-IR" dirty="0" err="1"/>
              <a:t>می‌کند</a:t>
            </a:r>
            <a:r>
              <a:rPr lang="fa-IR" dirty="0"/>
              <a:t> که بازیکنان </a:t>
            </a:r>
            <a:r>
              <a:rPr lang="fa-IR" dirty="0" err="1"/>
              <a:t>استراتژی‌های</a:t>
            </a:r>
            <a:r>
              <a:rPr lang="fa-IR" dirty="0"/>
              <a:t> دیگران را همانطور که داده شده است، </a:t>
            </a:r>
            <a:r>
              <a:rPr lang="fa-IR" dirty="0" err="1"/>
              <a:t>می‌پذیرند</a:t>
            </a:r>
            <a:r>
              <a:rPr lang="fa-IR" dirty="0"/>
              <a:t> و به نوبه خود بهترین پاسخ را دارند. بنابراین، نمایش فرم معمولی یک فرم گسترده برای یافتن تمام تعادل های </a:t>
            </a:r>
            <a:r>
              <a:rPr lang="fa-IR" dirty="0" err="1"/>
              <a:t>نش</a:t>
            </a:r>
            <a:r>
              <a:rPr lang="fa-IR" dirty="0"/>
              <a:t> بازی کافی است.</a:t>
            </a:r>
            <a:endParaRPr lang="en-US" dirty="0"/>
          </a:p>
        </p:txBody>
      </p:sp>
    </p:spTree>
    <p:extLst>
      <p:ext uri="{BB962C8B-B14F-4D97-AF65-F5344CB8AC3E}">
        <p14:creationId xmlns:p14="http://schemas.microsoft.com/office/powerpoint/2010/main" val="16354556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17378181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36825246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1563644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476172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Wingdings" panose="05000000000000000000" pitchFamily="2" charset="2"/>
              <a:buChar char="q"/>
            </a:pPr>
            <a:endParaRPr lang="en-US" dirty="0"/>
          </a:p>
        </p:txBody>
      </p:sp>
    </p:spTree>
    <p:extLst>
      <p:ext uri="{BB962C8B-B14F-4D97-AF65-F5344CB8AC3E}">
        <p14:creationId xmlns:p14="http://schemas.microsoft.com/office/powerpoint/2010/main" val="78892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265173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2815748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fa-IR" dirty="0"/>
              <a:t>این بازی نشان دهنده بسیاری از موقعیت های </a:t>
            </a:r>
            <a:r>
              <a:rPr lang="fa-IR" dirty="0" err="1"/>
              <a:t>معاملاتی</a:t>
            </a:r>
            <a:r>
              <a:rPr lang="fa-IR" dirty="0"/>
              <a:t> در زندگی واقعی است. </a:t>
            </a:r>
            <a:r>
              <a:rPr lang="fa-IR" dirty="0" err="1"/>
              <a:t>بازیکن</a:t>
            </a:r>
            <a:r>
              <a:rPr lang="fa-IR" dirty="0"/>
              <a:t> 1 می تواند راننده ای باشد که به مکانیکی اعتماد می کند که صادق باشد و خدمات مناسبی را برای وسیله نقلیه خود انجام دهد نه اینکه او را خراب کند. </a:t>
            </a:r>
          </a:p>
          <a:p>
            <a:pPr marL="0" marR="0" lvl="0" indent="0" algn="r" defTabSz="914400" rtl="1" eaLnBrk="1" fontAlgn="auto" latinLnBrk="0" hangingPunct="1">
              <a:lnSpc>
                <a:spcPct val="100000"/>
              </a:lnSpc>
              <a:spcBef>
                <a:spcPts val="0"/>
              </a:spcBef>
              <a:spcAft>
                <a:spcPts val="0"/>
              </a:spcAft>
              <a:buClrTx/>
              <a:buSzTx/>
              <a:buFontTx/>
              <a:buNone/>
              <a:tabLst/>
              <a:defRPr/>
            </a:pPr>
            <a:r>
              <a:rPr lang="fa-IR" dirty="0"/>
              <a:t>خریدار در </a:t>
            </a:r>
            <a:r>
              <a:rPr lang="fa-IR" dirty="0" err="1"/>
              <a:t>وب‌سایت</a:t>
            </a:r>
            <a:r>
              <a:rPr lang="fa-IR" dirty="0"/>
              <a:t> حراجی مانند </a:t>
            </a:r>
            <a:r>
              <a:rPr lang="en-US" dirty="0"/>
              <a:t>eBay </a:t>
            </a:r>
            <a:r>
              <a:rPr lang="fa-IR" dirty="0"/>
              <a:t>که با پیش پرداخت به فروشنده اعتماد </a:t>
            </a:r>
            <a:r>
              <a:rPr lang="fa-IR" dirty="0" err="1"/>
              <a:t>می‌کند</a:t>
            </a:r>
            <a:r>
              <a:rPr lang="fa-IR" dirty="0"/>
              <a:t> و امیدوار است که فروشنده کالای </a:t>
            </a:r>
            <a:r>
              <a:rPr lang="fa-IR" dirty="0" err="1"/>
              <a:t>توصیف‌شده</a:t>
            </a:r>
            <a:r>
              <a:rPr lang="fa-IR" dirty="0"/>
              <a:t> را به جای چیزی </a:t>
            </a:r>
            <a:r>
              <a:rPr lang="fa-IR" dirty="0" err="1"/>
              <a:t>ضعیفتر</a:t>
            </a:r>
            <a:r>
              <a:rPr lang="fa-IR" dirty="0"/>
              <a:t> تحویل دهد و یا اصلاً چیزی تحویل ندهد. </a:t>
            </a:r>
          </a:p>
          <a:p>
            <a:pPr marL="0" marR="0" lvl="0" indent="0" algn="r" defTabSz="914400" rtl="1" eaLnBrk="1" fontAlgn="auto" latinLnBrk="0" hangingPunct="1">
              <a:lnSpc>
                <a:spcPct val="100000"/>
              </a:lnSpc>
              <a:spcBef>
                <a:spcPts val="0"/>
              </a:spcBef>
              <a:spcAft>
                <a:spcPts val="0"/>
              </a:spcAft>
              <a:buClrTx/>
              <a:buSzTx/>
              <a:buFontTx/>
              <a:buNone/>
              <a:tabLst/>
              <a:defRPr/>
            </a:pPr>
            <a:r>
              <a:rPr lang="fa-IR" dirty="0"/>
              <a:t>یا یک کشاورز محلی که با یک کوزه برای پول، جایگاه محصولات کنار </a:t>
            </a:r>
            <a:r>
              <a:rPr lang="fa-IR" dirty="0" err="1"/>
              <a:t>جاده‌ای</a:t>
            </a:r>
            <a:r>
              <a:rPr lang="fa-IR" dirty="0"/>
              <a:t> را </a:t>
            </a:r>
            <a:r>
              <a:rPr lang="fa-IR" dirty="0" err="1"/>
              <a:t>می‌سازد</a:t>
            </a:r>
            <a:r>
              <a:rPr lang="fa-IR" dirty="0"/>
              <a:t> و به </a:t>
            </a:r>
            <a:r>
              <a:rPr lang="fa-IR" dirty="0" err="1"/>
              <a:t>مشتریانش</a:t>
            </a:r>
            <a:r>
              <a:rPr lang="fa-IR" dirty="0"/>
              <a:t> متکی است تا هزینه محصولی را که </a:t>
            </a:r>
            <a:r>
              <a:rPr lang="fa-IR" dirty="0" err="1"/>
              <a:t>می‌برند</a:t>
            </a:r>
            <a:r>
              <a:rPr lang="fa-IR" dirty="0"/>
              <a:t>، را در کوزه بیاندازند.</a:t>
            </a:r>
          </a:p>
          <a:p>
            <a:pPr algn="r" rtl="1"/>
            <a:endParaRPr lang="en-US" dirty="0"/>
          </a:p>
        </p:txBody>
      </p:sp>
    </p:spTree>
    <p:extLst>
      <p:ext uri="{BB962C8B-B14F-4D97-AF65-F5344CB8AC3E}">
        <p14:creationId xmlns:p14="http://schemas.microsoft.com/office/powerpoint/2010/main" val="3302897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2273143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3171864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ed Rectangle 6"/>
          <p:cNvSpPr/>
          <p:nvPr userDrawn="1"/>
        </p:nvSpPr>
        <p:spPr>
          <a:xfrm>
            <a:off x="1524000" y="1379481"/>
            <a:ext cx="9144000" cy="3003333"/>
          </a:xfrm>
          <a:prstGeom prst="roundRect">
            <a:avLst>
              <a:gd name="adj" fmla="val 342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776248" y="1379482"/>
            <a:ext cx="8250621" cy="1757855"/>
          </a:xfrm>
        </p:spPr>
        <p:txBody>
          <a:bodyPr anchor="b"/>
          <a:lstStyle>
            <a:lvl1pPr algn="ctr" rtl="1">
              <a:defRPr sz="6000"/>
            </a:lvl1pPr>
          </a:lstStyle>
          <a:p>
            <a:r>
              <a:rPr lang="en-US" dirty="0"/>
              <a:t>Click to edit Master title style</a:t>
            </a:r>
          </a:p>
        </p:txBody>
      </p:sp>
      <p:sp>
        <p:nvSpPr>
          <p:cNvPr id="3" name="Subtitle 2"/>
          <p:cNvSpPr>
            <a:spLocks noGrp="1"/>
          </p:cNvSpPr>
          <p:nvPr>
            <p:ph type="subTitle" idx="1"/>
          </p:nvPr>
        </p:nvSpPr>
        <p:spPr>
          <a:xfrm>
            <a:off x="1524000" y="4382814"/>
            <a:ext cx="9144000" cy="386255"/>
          </a:xfrm>
        </p:spPr>
        <p:txBody>
          <a:bodyPr/>
          <a:lstStyle>
            <a:lvl1pPr marL="0" indent="0" algn="ctr" rtl="1">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defRPr>
                <a:cs typeface="B Yekan" panose="00000400000000000000" pitchFamily="2" charset="-78"/>
              </a:defRPr>
            </a:lvl1p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98190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a:t>دانشکده فنی و مهندسی دانشگاه شاهد 1401</a:t>
            </a:r>
            <a:endParaRPr lang="en-US"/>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510957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a:t>دانشکده فنی و مهندسی دانشگاه شاهد 1401</a:t>
            </a:r>
            <a:endParaRPr lang="en-US"/>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363236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553628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3484782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ed Rectangle 6"/>
          <p:cNvSpPr/>
          <p:nvPr userDrawn="1"/>
        </p:nvSpPr>
        <p:spPr>
          <a:xfrm>
            <a:off x="1524000" y="1379481"/>
            <a:ext cx="9144000" cy="3003333"/>
          </a:xfrm>
          <a:prstGeom prst="roundRect">
            <a:avLst>
              <a:gd name="adj" fmla="val 342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776248" y="1379482"/>
            <a:ext cx="8250621" cy="1757855"/>
          </a:xfrm>
        </p:spPr>
        <p:txBody>
          <a:bodyPr anchor="b"/>
          <a:lstStyle>
            <a:lvl1pPr algn="ctr" rtl="1">
              <a:defRPr sz="6000"/>
            </a:lvl1pPr>
          </a:lstStyle>
          <a:p>
            <a:r>
              <a:rPr lang="en-US" dirty="0"/>
              <a:t>Click to edit Master title style</a:t>
            </a:r>
          </a:p>
        </p:txBody>
      </p:sp>
      <p:sp>
        <p:nvSpPr>
          <p:cNvPr id="3" name="Subtitle 2"/>
          <p:cNvSpPr>
            <a:spLocks noGrp="1"/>
          </p:cNvSpPr>
          <p:nvPr>
            <p:ph type="subTitle" idx="1"/>
          </p:nvPr>
        </p:nvSpPr>
        <p:spPr>
          <a:xfrm>
            <a:off x="1524000" y="4382814"/>
            <a:ext cx="9144000" cy="386255"/>
          </a:xfrm>
        </p:spPr>
        <p:txBody>
          <a:bodyPr/>
          <a:lstStyle>
            <a:lvl1pPr marL="0" indent="0" algn="ctr" rtl="1">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defRPr>
                <a:cs typeface="B Yekan" panose="00000400000000000000" pitchFamily="2" charset="-78"/>
              </a:defRPr>
            </a:lvl1p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4096869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ounded Rectangle 6"/>
          <p:cNvSpPr/>
          <p:nvPr userDrawn="1"/>
        </p:nvSpPr>
        <p:spPr>
          <a:xfrm>
            <a:off x="102476" y="55179"/>
            <a:ext cx="12013324" cy="993228"/>
          </a:xfrm>
          <a:prstGeom prst="roundRect">
            <a:avLst>
              <a:gd name="adj" fmla="val 1031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5462" y="136468"/>
            <a:ext cx="11671738" cy="825283"/>
          </a:xfrm>
        </p:spPr>
        <p:txBody>
          <a:bodyPr/>
          <a:lstStyle>
            <a:lvl1pPr algn="r" rtl="1">
              <a:defRPr b="1">
                <a:solidFill>
                  <a:srgbClr val="002060"/>
                </a:solidFill>
                <a:effectLst>
                  <a:outerShdw blurRad="38100" dist="38100" dir="2700000" algn="tl">
                    <a:srgbClr val="000000">
                      <a:alpha val="43137"/>
                    </a:srgbClr>
                  </a:outerShdw>
                </a:effectLst>
                <a:cs typeface="B Yeka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215462" y="1240077"/>
            <a:ext cx="11571530" cy="5166142"/>
          </a:xfrm>
        </p:spPr>
        <p:txBody>
          <a:bodyPr/>
          <a:lstStyle>
            <a:lvl1pPr marL="2286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822940" y="6492874"/>
            <a:ext cx="4114800" cy="365125"/>
          </a:xfrm>
        </p:spPr>
        <p:txBody>
          <a:bodyPr/>
          <a:lstStyle>
            <a:lvl1pPr>
              <a:defRPr sz="1050">
                <a:cs typeface="B Yekan" panose="00000400000000000000" pitchFamily="2" charset="-78"/>
              </a:defRPr>
            </a:lvl1pPr>
          </a:lstStyle>
          <a:p>
            <a:r>
              <a:rPr lang="fa-IR"/>
              <a:t>دانشکده فنی و مهندسی دانشگاه شاهد 1401</a:t>
            </a:r>
            <a:endParaRPr lang="en-US"/>
          </a:p>
        </p:txBody>
      </p:sp>
    </p:spTree>
    <p:extLst>
      <p:ext uri="{BB962C8B-B14F-4D97-AF65-F5344CB8AC3E}">
        <p14:creationId xmlns:p14="http://schemas.microsoft.com/office/powerpoint/2010/main" val="2029054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3260693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a:t>دانشکده فنی و مهندسی دانشگاه شاهد 1401</a:t>
            </a:r>
            <a:endParaRPr lang="en-US"/>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4001173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fa-IR"/>
              <a:t>دانشکده فنی و مهندسی دانشگاه شاهد 1401</a:t>
            </a:r>
            <a:endParaRPr lang="en-US"/>
          </a:p>
        </p:txBody>
      </p:sp>
      <p:sp>
        <p:nvSpPr>
          <p:cNvPr id="9" name="Slide Number Placeholder 8"/>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505795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fa-IR"/>
              <a:t>دانشکده فنی و مهندسی دانشگاه شاهد 1401</a:t>
            </a:r>
            <a:endParaRPr lang="en-US"/>
          </a:p>
        </p:txBody>
      </p:sp>
      <p:sp>
        <p:nvSpPr>
          <p:cNvPr id="5" name="Slide Number Placeholder 4"/>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256799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FA">
    <p:spTree>
      <p:nvGrpSpPr>
        <p:cNvPr id="1" name=""/>
        <p:cNvGrpSpPr/>
        <p:nvPr/>
      </p:nvGrpSpPr>
      <p:grpSpPr>
        <a:xfrm>
          <a:off x="0" y="0"/>
          <a:ext cx="0" cy="0"/>
          <a:chOff x="0" y="0"/>
          <a:chExt cx="0" cy="0"/>
        </a:xfrm>
      </p:grpSpPr>
      <p:sp>
        <p:nvSpPr>
          <p:cNvPr id="7" name="Rounded Rectangle 6"/>
          <p:cNvSpPr/>
          <p:nvPr userDrawn="1"/>
        </p:nvSpPr>
        <p:spPr>
          <a:xfrm>
            <a:off x="102476" y="55179"/>
            <a:ext cx="12013324" cy="993228"/>
          </a:xfrm>
          <a:prstGeom prst="roundRect">
            <a:avLst>
              <a:gd name="adj" fmla="val 1031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5462" y="136468"/>
            <a:ext cx="11671738" cy="825283"/>
          </a:xfrm>
        </p:spPr>
        <p:txBody>
          <a:bodyPr/>
          <a:lstStyle>
            <a:lvl1pPr algn="r" rtl="1">
              <a:defRPr b="1">
                <a:solidFill>
                  <a:srgbClr val="002060"/>
                </a:solidFill>
                <a:effectLst>
                  <a:outerShdw blurRad="38100" dist="38100" dir="2700000" algn="tl">
                    <a:srgbClr val="000000">
                      <a:alpha val="43137"/>
                    </a:srgbClr>
                  </a:outerShdw>
                </a:effectLst>
                <a:cs typeface="B Yeka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215462" y="1240077"/>
            <a:ext cx="11571530" cy="5166142"/>
          </a:xfrm>
        </p:spPr>
        <p:txBody>
          <a:bodyPr/>
          <a:lstStyle>
            <a:lvl1pPr marL="2286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822940" y="6492874"/>
            <a:ext cx="4114800" cy="365125"/>
          </a:xfrm>
        </p:spPr>
        <p:txBody>
          <a:bodyPr/>
          <a:lstStyle>
            <a:lvl1pPr>
              <a:defRPr sz="1050">
                <a:cs typeface="B Yekan" panose="00000400000000000000" pitchFamily="2" charset="-78"/>
              </a:defRPr>
            </a:lvl1pPr>
          </a:lstStyle>
          <a:p>
            <a:r>
              <a:rPr lang="fa-IR"/>
              <a:t>دانشکده فنی و مهندسی دانشگاه شاهد 1401</a:t>
            </a:r>
            <a:endParaRPr lang="en-US"/>
          </a:p>
        </p:txBody>
      </p:sp>
    </p:spTree>
    <p:extLst>
      <p:ext uri="{BB962C8B-B14F-4D97-AF65-F5344CB8AC3E}">
        <p14:creationId xmlns:p14="http://schemas.microsoft.com/office/powerpoint/2010/main" val="184817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fa-IR"/>
              <a:t>دانشکده فنی و مهندسی دانشگاه شاهد 1401</a:t>
            </a:r>
            <a:endParaRPr lang="en-US"/>
          </a:p>
        </p:txBody>
      </p:sp>
      <p:sp>
        <p:nvSpPr>
          <p:cNvPr id="4" name="Slide Number Placeholder 3"/>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056200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a:t>دانشکده فنی و مهندسی دانشگاه شاهد 1401</a:t>
            </a:r>
            <a:endParaRPr lang="en-US"/>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959398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a:t>دانشکده فنی و مهندسی دانشگاه شاهد 1401</a:t>
            </a:r>
            <a:endParaRPr lang="en-US"/>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37903341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569552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760775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EN">
    <p:spTree>
      <p:nvGrpSpPr>
        <p:cNvPr id="1" name=""/>
        <p:cNvGrpSpPr/>
        <p:nvPr/>
      </p:nvGrpSpPr>
      <p:grpSpPr>
        <a:xfrm>
          <a:off x="0" y="0"/>
          <a:ext cx="0" cy="0"/>
          <a:chOff x="0" y="0"/>
          <a:chExt cx="0" cy="0"/>
        </a:xfrm>
      </p:grpSpPr>
      <p:sp>
        <p:nvSpPr>
          <p:cNvPr id="7" name="Rounded Rectangle 6"/>
          <p:cNvSpPr/>
          <p:nvPr userDrawn="1"/>
        </p:nvSpPr>
        <p:spPr>
          <a:xfrm>
            <a:off x="102476" y="55179"/>
            <a:ext cx="12013324" cy="993228"/>
          </a:xfrm>
          <a:prstGeom prst="roundRect">
            <a:avLst>
              <a:gd name="adj" fmla="val 1031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5462" y="136468"/>
            <a:ext cx="11671738" cy="825283"/>
          </a:xfrm>
        </p:spPr>
        <p:txBody>
          <a:bodyPr/>
          <a:lstStyle>
            <a:lvl1pPr algn="l" rtl="0">
              <a:defRPr b="1">
                <a:solidFill>
                  <a:srgbClr val="002060"/>
                </a:solidFill>
                <a:effectLst>
                  <a:outerShdw blurRad="38100" dist="38100" dir="2700000" algn="tl">
                    <a:srgbClr val="000000">
                      <a:alpha val="43137"/>
                    </a:srgbClr>
                  </a:outerShdw>
                </a:effectLst>
                <a:cs typeface="B Yeka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215462" y="1240077"/>
            <a:ext cx="11571530" cy="5166142"/>
          </a:xfrm>
        </p:spPr>
        <p:txBody>
          <a:bodyPr/>
          <a:lstStyle>
            <a:lvl1pPr marL="2286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822940" y="6492874"/>
            <a:ext cx="4114800" cy="365125"/>
          </a:xfrm>
        </p:spPr>
        <p:txBody>
          <a:bodyPr/>
          <a:lstStyle>
            <a:lvl1pPr>
              <a:defRPr sz="1050">
                <a:cs typeface="B Yekan" panose="00000400000000000000" pitchFamily="2" charset="-78"/>
              </a:defRPr>
            </a:lvl1pPr>
          </a:lstStyle>
          <a:p>
            <a:r>
              <a:rPr lang="fa-IR"/>
              <a:t>دانشکده فنی و مهندسی دانشگاه شاهد 1401</a:t>
            </a:r>
            <a:endParaRPr lang="en-US"/>
          </a:p>
        </p:txBody>
      </p:sp>
    </p:spTree>
    <p:extLst>
      <p:ext uri="{BB962C8B-B14F-4D97-AF65-F5344CB8AC3E}">
        <p14:creationId xmlns:p14="http://schemas.microsoft.com/office/powerpoint/2010/main" val="4183510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ly Content-EN">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462" y="199785"/>
            <a:ext cx="11756262" cy="6206433"/>
          </a:xfrm>
        </p:spPr>
        <p:txBody>
          <a:bodyPr/>
          <a:lstStyle>
            <a:lvl1pPr marL="2286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822940" y="6492874"/>
            <a:ext cx="4114800" cy="365125"/>
          </a:xfrm>
        </p:spPr>
        <p:txBody>
          <a:bodyPr/>
          <a:lstStyle>
            <a:lvl1pPr>
              <a:defRPr sz="1050">
                <a:cs typeface="B Yekan" panose="00000400000000000000" pitchFamily="2" charset="-78"/>
              </a:defRPr>
            </a:lvl1pPr>
          </a:lstStyle>
          <a:p>
            <a:r>
              <a:rPr lang="fa-IR"/>
              <a:t>دانشکده فنی و مهندسی دانشگاه شاهد 1401</a:t>
            </a:r>
            <a:endParaRPr lang="en-US"/>
          </a:p>
        </p:txBody>
      </p:sp>
    </p:spTree>
    <p:extLst>
      <p:ext uri="{BB962C8B-B14F-4D97-AF65-F5344CB8AC3E}">
        <p14:creationId xmlns:p14="http://schemas.microsoft.com/office/powerpoint/2010/main" val="3738929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17742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a:t>دانشکده فنی و مهندسی دانشگاه شاهد 1401</a:t>
            </a:r>
            <a:endParaRPr lang="en-US"/>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287602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fa-IR"/>
              <a:t>دانشکده فنی و مهندسی دانشگاه شاهد 1401</a:t>
            </a:r>
            <a:endParaRPr lang="en-US"/>
          </a:p>
        </p:txBody>
      </p:sp>
      <p:sp>
        <p:nvSpPr>
          <p:cNvPr id="9" name="Slide Number Placeholder 8"/>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470178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fa-IR"/>
              <a:t>دانشکده فنی و مهندسی دانشگاه شاهد 1401</a:t>
            </a:r>
            <a:endParaRPr lang="en-US"/>
          </a:p>
        </p:txBody>
      </p:sp>
      <p:sp>
        <p:nvSpPr>
          <p:cNvPr id="5" name="Slide Number Placeholder 4"/>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343164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fa-IR"/>
              <a:t>دانشکده فنی و مهندسی دانشگاه شاهد 1401</a:t>
            </a:r>
            <a:endParaRPr lang="en-US"/>
          </a:p>
        </p:txBody>
      </p:sp>
      <p:sp>
        <p:nvSpPr>
          <p:cNvPr id="4" name="Slide Number Placeholder 3"/>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911576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a-IR"/>
              <a:t>دانشکده فنی و مهندسی دانشگاه شاهد 1401</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4F918-E48B-4CD6-88B4-F48A81EB5FB6}" type="slidenum">
              <a:rPr lang="en-US" smtClean="0"/>
              <a:t>‹#›</a:t>
            </a:fld>
            <a:endParaRPr lang="en-US"/>
          </a:p>
        </p:txBody>
      </p:sp>
    </p:spTree>
    <p:extLst>
      <p:ext uri="{BB962C8B-B14F-4D97-AF65-F5344CB8AC3E}">
        <p14:creationId xmlns:p14="http://schemas.microsoft.com/office/powerpoint/2010/main" val="3251068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73"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a-IR"/>
              <a:t>دانشکده فنی و مهندسی دانشگاه شاهد 1401</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4F918-E48B-4CD6-88B4-F48A81EB5FB6}" type="slidenum">
              <a:rPr lang="en-US" smtClean="0"/>
              <a:t>‹#›</a:t>
            </a:fld>
            <a:endParaRPr lang="en-US"/>
          </a:p>
        </p:txBody>
      </p:sp>
    </p:spTree>
    <p:extLst>
      <p:ext uri="{BB962C8B-B14F-4D97-AF65-F5344CB8AC3E}">
        <p14:creationId xmlns:p14="http://schemas.microsoft.com/office/powerpoint/2010/main" val="22805891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ref.shahed.ac.ir/haghighatdoost" TargetMode="External"/><Relationship Id="rId2" Type="http://schemas.openxmlformats.org/officeDocument/2006/relationships/hyperlink" Target="mailto:haghighatdoost@shahed.ac.ir"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80.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50.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51.emf"/><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1.emf"/></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0" y="4420805"/>
            <a:ext cx="9144000" cy="1760920"/>
          </a:xfrm>
          <a:prstGeom prst="roundRect">
            <a:avLst>
              <a:gd name="adj" fmla="val 342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885210" y="1490800"/>
            <a:ext cx="8250621" cy="1200661"/>
          </a:xfrm>
        </p:spPr>
        <p:txBody>
          <a:bodyPr>
            <a:normAutofit/>
          </a:bodyPr>
          <a:lstStyle/>
          <a:p>
            <a:r>
              <a:rPr lang="en-US" sz="6600" b="1" dirty="0">
                <a:solidFill>
                  <a:srgbClr val="C00000"/>
                </a:solidFill>
                <a:latin typeface="Times New Roman" pitchFamily="18" charset="0"/>
                <a:cs typeface="B Titr" panose="00000700000000000000" pitchFamily="2" charset="-78"/>
              </a:rPr>
              <a:t>Game Theory</a:t>
            </a:r>
            <a:endParaRPr lang="en-US" sz="6600" b="1" dirty="0"/>
          </a:p>
        </p:txBody>
      </p:sp>
      <p:sp>
        <p:nvSpPr>
          <p:cNvPr id="3" name="Subtitle 2"/>
          <p:cNvSpPr>
            <a:spLocks noGrp="1"/>
          </p:cNvSpPr>
          <p:nvPr>
            <p:ph type="subTitle" idx="1"/>
          </p:nvPr>
        </p:nvSpPr>
        <p:spPr>
          <a:xfrm>
            <a:off x="1524000" y="4565694"/>
            <a:ext cx="9144000" cy="1520061"/>
          </a:xfrm>
        </p:spPr>
        <p:txBody>
          <a:bodyPr>
            <a:normAutofit fontScale="92500" lnSpcReduction="20000"/>
          </a:bodyPr>
          <a:lstStyle/>
          <a:p>
            <a:pPr algn="l" rtl="0"/>
            <a:r>
              <a:rPr lang="en-US" dirty="0">
                <a:cs typeface="B Yekan" panose="00000400000000000000" pitchFamily="2" charset="-78"/>
              </a:rPr>
              <a:t>Dr. Vahid </a:t>
            </a:r>
            <a:r>
              <a:rPr lang="en-US" dirty="0" err="1">
                <a:cs typeface="B Yekan" panose="00000400000000000000" pitchFamily="2" charset="-78"/>
              </a:rPr>
              <a:t>Haghighatdoost</a:t>
            </a:r>
            <a:endParaRPr lang="en-US" dirty="0">
              <a:cs typeface="B Yekan" panose="00000400000000000000" pitchFamily="2" charset="-78"/>
            </a:endParaRPr>
          </a:p>
          <a:p>
            <a:pPr algn="l" rtl="0"/>
            <a:r>
              <a:rPr lang="en-US" dirty="0">
                <a:cs typeface="B Yekan" panose="00000400000000000000" pitchFamily="2" charset="-78"/>
                <a:hlinkClick r:id="rId2"/>
              </a:rPr>
              <a:t>haghighatdoost@shahed.ac.ir</a:t>
            </a:r>
            <a:r>
              <a:rPr lang="en-US" dirty="0">
                <a:cs typeface="B Yekan" panose="00000400000000000000" pitchFamily="2" charset="-78"/>
              </a:rPr>
              <a:t> </a:t>
            </a:r>
          </a:p>
          <a:p>
            <a:pPr algn="l" rtl="0"/>
            <a:r>
              <a:rPr lang="en-US" dirty="0">
                <a:cs typeface="B Yekan" panose="00000400000000000000" pitchFamily="2" charset="-78"/>
                <a:hlinkClick r:id="rId3"/>
              </a:rPr>
              <a:t>http://ref.shahed.ac.ir/haghighatdoost</a:t>
            </a:r>
            <a:r>
              <a:rPr lang="en-US" dirty="0">
                <a:cs typeface="B Yekan" panose="00000400000000000000" pitchFamily="2" charset="-78"/>
              </a:rPr>
              <a:t> </a:t>
            </a:r>
          </a:p>
          <a:p>
            <a:pPr algn="l" rtl="0"/>
            <a:r>
              <a:rPr lang="en-US" dirty="0">
                <a:cs typeface="B Yekan" panose="00000400000000000000" pitchFamily="2" charset="-78"/>
              </a:rPr>
              <a:t>Engineering Department</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79926" y="206735"/>
            <a:ext cx="744176" cy="917326"/>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18294" y="89994"/>
            <a:ext cx="1184454" cy="1221971"/>
          </a:xfrm>
          <a:prstGeom prst="rect">
            <a:avLst/>
          </a:prstGeom>
        </p:spPr>
      </p:pic>
      <p:sp>
        <p:nvSpPr>
          <p:cNvPr id="6" name="Title 1"/>
          <p:cNvSpPr txBox="1">
            <a:spLocks/>
          </p:cNvSpPr>
          <p:nvPr/>
        </p:nvSpPr>
        <p:spPr>
          <a:xfrm>
            <a:off x="1661822" y="3015311"/>
            <a:ext cx="9006177" cy="561541"/>
          </a:xfrm>
          <a:prstGeom prst="rect">
            <a:avLst/>
          </a:prstGeom>
        </p:spPr>
        <p:txBody>
          <a:bodyPr vert="horz" lIns="91440" tIns="45720" rIns="91440" bIns="45720" rtlCol="0" anchor="b">
            <a:no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algn="l" rtl="0"/>
            <a:r>
              <a:rPr lang="en-US" sz="2800" b="1" dirty="0">
                <a:solidFill>
                  <a:schemeClr val="accent6">
                    <a:lumMod val="50000"/>
                  </a:schemeClr>
                </a:solidFill>
                <a:latin typeface="Times New Roman" pitchFamily="18" charset="0"/>
                <a:cs typeface="B Titr" panose="00000700000000000000" pitchFamily="2" charset="-78"/>
              </a:rPr>
              <a:t>Part III) Dynamic Games Of Complete Information</a:t>
            </a:r>
          </a:p>
        </p:txBody>
      </p:sp>
      <p:sp>
        <p:nvSpPr>
          <p:cNvPr id="7" name="Footer Placeholder 6"/>
          <p:cNvSpPr>
            <a:spLocks noGrp="1"/>
          </p:cNvSpPr>
          <p:nvPr>
            <p:ph type="ftr" sz="quarter" idx="11"/>
          </p:nvPr>
        </p:nvSpPr>
        <p:spPr/>
        <p:txBody>
          <a:bodyPr/>
          <a:lstStyle/>
          <a:p>
            <a:r>
              <a:rPr lang="fa-IR" dirty="0"/>
              <a:t>دانشکده فنی و مهندسی دانشگاه شاهد 1401</a:t>
            </a:r>
            <a:endParaRPr lang="en-US" dirty="0"/>
          </a:p>
        </p:txBody>
      </p:sp>
      <p:sp>
        <p:nvSpPr>
          <p:cNvPr id="8" name="Slide Number Placeholder 7"/>
          <p:cNvSpPr>
            <a:spLocks noGrp="1"/>
          </p:cNvSpPr>
          <p:nvPr>
            <p:ph type="sldNum" sz="quarter" idx="12"/>
          </p:nvPr>
        </p:nvSpPr>
        <p:spPr/>
        <p:txBody>
          <a:bodyPr/>
          <a:lstStyle/>
          <a:p>
            <a:fld id="{7A24F918-E48B-4CD6-88B4-F48A81EB5FB6}" type="slidenum">
              <a:rPr lang="en-US" smtClean="0"/>
              <a:t>1</a:t>
            </a:fld>
            <a:endParaRPr lang="en-US"/>
          </a:p>
        </p:txBody>
      </p:sp>
      <p:sp>
        <p:nvSpPr>
          <p:cNvPr id="9" name="Rectangle 8"/>
          <p:cNvSpPr/>
          <p:nvPr/>
        </p:nvSpPr>
        <p:spPr>
          <a:xfrm>
            <a:off x="1885208" y="3751477"/>
            <a:ext cx="6590882" cy="523220"/>
          </a:xfrm>
          <a:prstGeom prst="rect">
            <a:avLst/>
          </a:prstGeom>
        </p:spPr>
        <p:txBody>
          <a:bodyPr wrap="square">
            <a:spAutoFit/>
          </a:bodyPr>
          <a:lstStyle/>
          <a:p>
            <a:r>
              <a:rPr lang="en-US" sz="2800" dirty="0">
                <a:solidFill>
                  <a:srgbClr val="002060"/>
                </a:solidFill>
                <a:latin typeface="Times New Roman" pitchFamily="18" charset="0"/>
                <a:cs typeface="B Titr" panose="00000700000000000000" pitchFamily="2" charset="-78"/>
              </a:rPr>
              <a:t>7- Extensive-Form Game</a:t>
            </a:r>
            <a:endParaRPr lang="en-US" sz="2800" dirty="0">
              <a:solidFill>
                <a:srgbClr val="002060"/>
              </a:solidFill>
            </a:endParaRPr>
          </a:p>
        </p:txBody>
      </p:sp>
    </p:spTree>
    <p:extLst>
      <p:ext uri="{BB962C8B-B14F-4D97-AF65-F5344CB8AC3E}">
        <p14:creationId xmlns:p14="http://schemas.microsoft.com/office/powerpoint/2010/main" val="638549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D8AF88-C0EC-EE91-1095-4403EA4ACA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1318" y="1285752"/>
            <a:ext cx="6497210" cy="4791075"/>
          </a:xfrm>
          <a:prstGeom prst="rect">
            <a:avLst/>
          </a:prstGeom>
        </p:spPr>
      </p:pic>
      <p:sp>
        <p:nvSpPr>
          <p:cNvPr id="2" name="Title 1"/>
          <p:cNvSpPr>
            <a:spLocks noGrp="1"/>
          </p:cNvSpPr>
          <p:nvPr>
            <p:ph type="title"/>
          </p:nvPr>
        </p:nvSpPr>
        <p:spPr/>
        <p:txBody>
          <a:bodyPr/>
          <a:lstStyle/>
          <a:p>
            <a:pPr rtl="0"/>
            <a:r>
              <a:rPr lang="fa-IR" dirty="0"/>
              <a:t>- نبرد جنسیت</a:t>
            </a:r>
            <a:r>
              <a:rPr lang="en-US" dirty="0"/>
              <a:t>Game Trees</a:t>
            </a:r>
          </a:p>
        </p:txBody>
      </p:sp>
      <p:sp>
        <p:nvSpPr>
          <p:cNvPr id="3" name="Content Placeholder 2"/>
          <p:cNvSpPr>
            <a:spLocks noGrp="1"/>
          </p:cNvSpPr>
          <p:nvPr>
            <p:ph idx="1"/>
          </p:nvPr>
        </p:nvSpPr>
        <p:spPr>
          <a:xfrm>
            <a:off x="4071068" y="1240077"/>
            <a:ext cx="7715924" cy="4882427"/>
          </a:xfrm>
        </p:spPr>
        <p:txBody>
          <a:bodyPr>
            <a:normAutofit/>
          </a:bodyPr>
          <a:lstStyle/>
          <a:p>
            <a:pPr>
              <a:lnSpc>
                <a:spcPct val="120000"/>
              </a:lnSpc>
            </a:pPr>
            <a:r>
              <a:rPr lang="fa-IR" dirty="0"/>
              <a:t>بازی نبرد جنسیت را بدان صورت که در مقدمه بیان شد، در نظر بگیرید که </a:t>
            </a:r>
            <a:r>
              <a:rPr lang="fa-IR" dirty="0" err="1"/>
              <a:t>الکس</a:t>
            </a:r>
            <a:r>
              <a:rPr lang="fa-IR" dirty="0"/>
              <a:t> ابتدا تصمیم میگیرد که چه اقدامی انجام دهد و </a:t>
            </a:r>
            <a:r>
              <a:rPr lang="fa-IR" dirty="0" err="1"/>
              <a:t>کریس</a:t>
            </a:r>
            <a:r>
              <a:rPr lang="fa-IR" dirty="0"/>
              <a:t> براساس اقدام </a:t>
            </a:r>
            <a:r>
              <a:rPr lang="fa-IR" dirty="0" err="1"/>
              <a:t>الکس</a:t>
            </a:r>
            <a:r>
              <a:rPr lang="fa-IR" dirty="0"/>
              <a:t> تصمیم خواهد گرفت.</a:t>
            </a:r>
          </a:p>
        </p:txBody>
      </p:sp>
      <p:sp>
        <p:nvSpPr>
          <p:cNvPr id="4" name="Slide Number Placeholder 3"/>
          <p:cNvSpPr>
            <a:spLocks noGrp="1"/>
          </p:cNvSpPr>
          <p:nvPr>
            <p:ph type="sldNum" sz="quarter" idx="12"/>
          </p:nvPr>
        </p:nvSpPr>
        <p:spPr/>
        <p:txBody>
          <a:bodyPr/>
          <a:lstStyle/>
          <a:p>
            <a:fld id="{7A24F918-E48B-4CD6-88B4-F48A81EB5FB6}" type="slidenum">
              <a:rPr lang="en-US" smtClean="0"/>
              <a:pPr/>
              <a:t>10</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274752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Definition 7.1 :A game tree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pPr>
                  <a:lnSpc>
                    <a:spcPct val="120000"/>
                  </a:lnSpc>
                </a:pPr>
                <a:r>
                  <a:rPr lang="en-US" i="1" dirty="0">
                    <a:solidFill>
                      <a:srgbClr val="C00000"/>
                    </a:solidFill>
                  </a:rPr>
                  <a:t>A game tree</a:t>
                </a:r>
                <a:r>
                  <a:rPr lang="en-US" dirty="0"/>
                  <a:t> is a set of nodes </a:t>
                </a:r>
                <a14:m>
                  <m:oMath xmlns:m="http://schemas.openxmlformats.org/officeDocument/2006/math">
                    <m:r>
                      <a:rPr lang="en-US" i="1" dirty="0" smtClean="0">
                        <a:solidFill>
                          <a:srgbClr val="C00000"/>
                        </a:solidFill>
                        <a:latin typeface="Cambria Math" panose="02040503050406030204" pitchFamily="18" charset="0"/>
                      </a:rPr>
                      <m:t>𝑥</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𝑋</m:t>
                    </m:r>
                  </m:oMath>
                </a14:m>
                <a:r>
                  <a:rPr lang="en-US" dirty="0"/>
                  <a:t> with a precedence relation </a:t>
                </a:r>
                <a14:m>
                  <m:oMath xmlns:m="http://schemas.openxmlformats.org/officeDocument/2006/math">
                    <m:r>
                      <a:rPr lang="en-US" i="1" dirty="0" smtClean="0">
                        <a:solidFill>
                          <a:srgbClr val="C00000"/>
                        </a:solidFill>
                        <a:latin typeface="Cambria Math" panose="02040503050406030204" pitchFamily="18" charset="0"/>
                      </a:rPr>
                      <m:t>𝑥</m:t>
                    </m:r>
                    <m:r>
                      <a:rPr lang="en-US" i="1" dirty="0" smtClean="0">
                        <a:solidFill>
                          <a:srgbClr val="C00000"/>
                        </a:solidFill>
                        <a:latin typeface="Cambria Math" panose="02040503050406030204" pitchFamily="18" charset="0"/>
                      </a:rPr>
                      <m:t>&gt;</m:t>
                    </m:r>
                    <m:r>
                      <a:rPr lang="en-US" i="1" dirty="0" smtClean="0">
                        <a:solidFill>
                          <a:srgbClr val="C00000"/>
                        </a:solidFill>
                        <a:latin typeface="Cambria Math" panose="02040503050406030204" pitchFamily="18" charset="0"/>
                      </a:rPr>
                      <m:t>𝑥</m:t>
                    </m:r>
                    <m:r>
                      <a:rPr lang="en-US" b="0" i="1" dirty="0" smtClean="0">
                        <a:solidFill>
                          <a:srgbClr val="C00000"/>
                        </a:solidFill>
                        <a:latin typeface="Cambria Math" panose="02040503050406030204" pitchFamily="18" charset="0"/>
                      </a:rPr>
                      <m:t>′</m:t>
                    </m:r>
                  </m:oMath>
                </a14:m>
                <a:r>
                  <a:rPr lang="en-US" dirty="0"/>
                  <a:t> , which means </a:t>
                </a:r>
                <a:r>
                  <a:rPr lang="en-US" i="1" dirty="0"/>
                  <a:t>“</a:t>
                </a:r>
                <a14:m>
                  <m:oMath xmlns:m="http://schemas.openxmlformats.org/officeDocument/2006/math">
                    <m:r>
                      <a:rPr lang="en-US" i="1" dirty="0" smtClean="0">
                        <a:latin typeface="Cambria Math" panose="02040503050406030204" pitchFamily="18" charset="0"/>
                      </a:rPr>
                      <m:t>𝑥</m:t>
                    </m:r>
                  </m:oMath>
                </a14:m>
                <a:r>
                  <a:rPr lang="en-US" i="1" dirty="0"/>
                  <a:t> precedes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i="1" dirty="0"/>
                  <a:t>”</a:t>
                </a:r>
                <a:r>
                  <a:rPr lang="en-US" dirty="0"/>
                  <a:t> Every node in a game tree has only one predecessor. The precedence relation is </a:t>
                </a:r>
                <a:r>
                  <a:rPr lang="en-US" i="1" dirty="0">
                    <a:solidFill>
                      <a:srgbClr val="0070C0"/>
                    </a:solidFill>
                  </a:rPr>
                  <a:t>transitive</a:t>
                </a:r>
                <a:r>
                  <a:rPr lang="en-US" dirty="0"/>
                  <a:t>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&gt;</m:t>
                    </m:r>
                    <m:r>
                      <a:rPr lang="en-US" i="1" dirty="0" smtClean="0">
                        <a:latin typeface="Cambria Math" panose="02040503050406030204" pitchFamily="18" charset="0"/>
                      </a:rPr>
                      <m:t>𝑥</m:t>
                    </m:r>
                    <m:r>
                      <a:rPr lang="en-US" b="0" i="1" dirty="0" smtClean="0">
                        <a:latin typeface="Cambria Math" panose="02040503050406030204" pitchFamily="18" charset="0"/>
                      </a:rPr>
                      <m:t>′</m:t>
                    </m:r>
                    <m:r>
                      <a:rPr lang="en-US" i="1" dirty="0" smtClean="0">
                        <a:latin typeface="Cambria Math" panose="02040503050406030204" pitchFamily="18" charset="0"/>
                      </a:rPr>
                      <m:t> , </m:t>
                    </m:r>
                    <m:r>
                      <a:rPr lang="en-US" i="1" dirty="0" smtClean="0">
                        <a:latin typeface="Cambria Math" panose="02040503050406030204" pitchFamily="18" charset="0"/>
                      </a:rPr>
                      <m:t>𝑥</m:t>
                    </m:r>
                    <m:r>
                      <a:rPr lang="en-US" b="0" i="1" dirty="0" smtClean="0">
                        <a:latin typeface="Cambria Math" panose="02040503050406030204" pitchFamily="18" charset="0"/>
                      </a:rPr>
                      <m:t>′</m:t>
                    </m:r>
                    <m:r>
                      <a:rPr lang="en-US" i="1" dirty="0" smtClean="0">
                        <a:latin typeface="Cambria Math" panose="02040503050406030204" pitchFamily="18" charset="0"/>
                      </a:rPr>
                      <m:t>&gt;</m:t>
                    </m:r>
                    <m:r>
                      <a:rPr lang="en-US" i="1" dirty="0" smtClean="0">
                        <a:latin typeface="Cambria Math" panose="02040503050406030204" pitchFamily="18" charset="0"/>
                      </a:rPr>
                      <m:t>𝑥</m:t>
                    </m:r>
                    <m:r>
                      <a:rPr lang="en-US" b="0" i="1" dirty="0" smtClean="0">
                        <a:latin typeface="Cambria Math" panose="02040503050406030204" pitchFamily="18" charset="0"/>
                      </a:rPr>
                      <m:t>′′</m:t>
                    </m:r>
                    <m:r>
                      <a:rPr lang="en-US" i="1" dirty="0" smtClean="0">
                        <a:latin typeface="Cambria Math" panose="02040503050406030204" pitchFamily="18" charset="0"/>
                      </a:rPr>
                      <m:t> ⇒ </m:t>
                    </m:r>
                    <m:r>
                      <a:rPr lang="en-US" i="1" dirty="0" smtClean="0">
                        <a:latin typeface="Cambria Math" panose="02040503050406030204" pitchFamily="18" charset="0"/>
                      </a:rPr>
                      <m:t>𝑥</m:t>
                    </m:r>
                    <m:r>
                      <a:rPr lang="en-US" i="1" dirty="0" smtClean="0">
                        <a:latin typeface="Cambria Math" panose="02040503050406030204" pitchFamily="18" charset="0"/>
                      </a:rPr>
                      <m:t>&gt;</m:t>
                    </m:r>
                    <m:r>
                      <a:rPr lang="en-US" i="1" dirty="0" smtClean="0">
                        <a:latin typeface="Cambria Math" panose="02040503050406030204" pitchFamily="18" charset="0"/>
                      </a:rPr>
                      <m:t>𝑥</m:t>
                    </m:r>
                    <m:r>
                      <a:rPr lang="en-US" b="0" i="1" dirty="0" smtClean="0">
                        <a:latin typeface="Cambria Math" panose="02040503050406030204" pitchFamily="18" charset="0"/>
                      </a:rPr>
                      <m:t>′′</m:t>
                    </m:r>
                    <m:r>
                      <a:rPr lang="en-US" i="1" dirty="0" smtClean="0">
                        <a:latin typeface="Cambria Math" panose="02040503050406030204" pitchFamily="18" charset="0"/>
                      </a:rPr>
                      <m:t> </m:t>
                    </m:r>
                  </m:oMath>
                </a14:m>
                <a:r>
                  <a:rPr lang="en-US" dirty="0"/>
                  <a:t>), </a:t>
                </a:r>
                <a:r>
                  <a:rPr lang="en-US" i="1" dirty="0">
                    <a:solidFill>
                      <a:srgbClr val="0070C0"/>
                    </a:solidFill>
                  </a:rPr>
                  <a:t>asymmetric</a:t>
                </a:r>
                <a:r>
                  <a:rPr lang="en-US" dirty="0"/>
                  <a:t>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&gt;</m:t>
                    </m:r>
                    <m:r>
                      <a:rPr lang="en-US" i="1" dirty="0" smtClean="0">
                        <a:latin typeface="Cambria Math" panose="02040503050406030204" pitchFamily="18" charset="0"/>
                      </a:rPr>
                      <m:t>𝑥</m:t>
                    </m:r>
                    <m:r>
                      <a:rPr lang="en-US" b="0" i="1" dirty="0" smtClean="0">
                        <a:latin typeface="Cambria Math" panose="02040503050406030204" pitchFamily="18" charset="0"/>
                      </a:rPr>
                      <m:t>′</m:t>
                    </m:r>
                    <m:r>
                      <a:rPr lang="en-US" i="1" dirty="0" smtClean="0">
                        <a:latin typeface="Cambria Math" panose="02040503050406030204" pitchFamily="18" charset="0"/>
                      </a:rPr>
                      <m:t> ⇒ </m:t>
                    </m:r>
                    <m:r>
                      <a:rPr lang="en-US" i="1" dirty="0" smtClean="0">
                        <a:latin typeface="Cambria Math" panose="02040503050406030204" pitchFamily="18" charset="0"/>
                      </a:rPr>
                      <m:t>𝑛𝑜𝑡</m:t>
                    </m:r>
                    <m:r>
                      <a:rPr lang="en-US" i="1" dirty="0" smtClean="0">
                        <a:latin typeface="Cambria Math" panose="02040503050406030204" pitchFamily="18" charset="0"/>
                      </a:rPr>
                      <m:t> </m:t>
                    </m:r>
                    <m:r>
                      <a:rPr lang="en-US" i="1" dirty="0">
                        <a:latin typeface="Cambria Math" panose="02040503050406030204" pitchFamily="18" charset="0"/>
                      </a:rPr>
                      <m:t>𝑥</m:t>
                    </m:r>
                    <m:r>
                      <a:rPr lang="en-US" b="0" i="1" dirty="0" smtClean="0">
                        <a:latin typeface="Cambria Math" panose="02040503050406030204" pitchFamily="18" charset="0"/>
                      </a:rPr>
                      <m:t>′</m:t>
                    </m:r>
                    <m:r>
                      <a:rPr lang="en-US" i="1" dirty="0">
                        <a:latin typeface="Cambria Math" panose="02040503050406030204" pitchFamily="18" charset="0"/>
                      </a:rPr>
                      <m:t>&gt;</m:t>
                    </m:r>
                    <m:r>
                      <a:rPr lang="en-US" i="1" dirty="0">
                        <a:latin typeface="Cambria Math" panose="02040503050406030204" pitchFamily="18" charset="0"/>
                      </a:rPr>
                      <m:t>𝑥</m:t>
                    </m:r>
                  </m:oMath>
                </a14:m>
                <a:r>
                  <a:rPr lang="en-US" dirty="0"/>
                  <a:t>), and </a:t>
                </a:r>
                <a:r>
                  <a:rPr lang="en-US" i="1" dirty="0">
                    <a:solidFill>
                      <a:srgbClr val="0070C0"/>
                    </a:solidFill>
                  </a:rPr>
                  <a:t>incomplete</a:t>
                </a:r>
                <a:r>
                  <a:rPr lang="en-US" dirty="0"/>
                  <a:t> (not every pair of nodes </a:t>
                </a:r>
                <a14:m>
                  <m:oMath xmlns:m="http://schemas.openxmlformats.org/officeDocument/2006/math">
                    <m:r>
                      <a:rPr lang="en-US" i="1" dirty="0" smtClean="0">
                        <a:solidFill>
                          <a:schemeClr val="tx1"/>
                        </a:solidFill>
                        <a:latin typeface="Cambria Math" panose="02040503050406030204" pitchFamily="18" charset="0"/>
                      </a:rPr>
                      <m:t>𝑥</m:t>
                    </m:r>
                    <m:r>
                      <a:rPr lang="en-US" i="1" dirty="0" smtClean="0">
                        <a:solidFill>
                          <a:schemeClr val="tx1"/>
                        </a:solidFill>
                        <a:latin typeface="Cambria Math" panose="02040503050406030204" pitchFamily="18" charset="0"/>
                      </a:rPr>
                      <m:t>, </m:t>
                    </m:r>
                    <m:r>
                      <a:rPr lang="en-US" i="1" dirty="0" smtClean="0">
                        <a:solidFill>
                          <a:schemeClr val="tx1"/>
                        </a:solidFill>
                        <a:latin typeface="Cambria Math" panose="02040503050406030204" pitchFamily="18" charset="0"/>
                      </a:rPr>
                      <m:t>𝑦</m:t>
                    </m:r>
                    <m:r>
                      <a:rPr lang="en-US" i="1" dirty="0" smtClean="0">
                        <a:solidFill>
                          <a:schemeClr val="tx1"/>
                        </a:solidFill>
                        <a:latin typeface="Cambria Math" panose="02040503050406030204" pitchFamily="18" charset="0"/>
                      </a:rPr>
                      <m:t> </m:t>
                    </m:r>
                  </m:oMath>
                </a14:m>
                <a:r>
                  <a:rPr lang="en-US" dirty="0"/>
                  <a:t>can be ordered). </a:t>
                </a:r>
              </a:p>
              <a:p>
                <a:pPr>
                  <a:lnSpc>
                    <a:spcPct val="120000"/>
                  </a:lnSpc>
                </a:pPr>
                <a:r>
                  <a:rPr lang="en-US" dirty="0"/>
                  <a:t>There is a special node called the </a:t>
                </a:r>
                <a:r>
                  <a:rPr lang="en-US" i="1" u="sng" dirty="0">
                    <a:solidFill>
                      <a:srgbClr val="C00000"/>
                    </a:solidFill>
                  </a:rPr>
                  <a:t>root</a:t>
                </a:r>
                <a:r>
                  <a:rPr lang="en-US" dirty="0"/>
                  <a:t> of the tree, denoted by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𝑥</m:t>
                        </m:r>
                      </m:e>
                      <m:sub>
                        <m:r>
                          <a:rPr lang="en-US" i="1" dirty="0" smtClean="0">
                            <a:solidFill>
                              <a:srgbClr val="C00000"/>
                            </a:solidFill>
                            <a:latin typeface="Cambria Math" panose="02040503050406030204" pitchFamily="18" charset="0"/>
                          </a:rPr>
                          <m:t>0</m:t>
                        </m:r>
                      </m:sub>
                    </m:sSub>
                  </m:oMath>
                </a14:m>
                <a:r>
                  <a:rPr lang="en-US" dirty="0"/>
                  <a:t>, that precedes any other </a:t>
                </a:r>
                <a14:m>
                  <m:oMath xmlns:m="http://schemas.openxmlformats.org/officeDocument/2006/math">
                    <m:r>
                      <a:rPr lang="en-US" i="1" dirty="0" smtClean="0">
                        <a:solidFill>
                          <a:srgbClr val="C00000"/>
                        </a:solidFill>
                        <a:latin typeface="Cambria Math" panose="02040503050406030204" pitchFamily="18" charset="0"/>
                      </a:rPr>
                      <m:t>𝑥</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𝑋</m:t>
                    </m:r>
                  </m:oMath>
                </a14:m>
                <a:r>
                  <a:rPr lang="en-US" dirty="0"/>
                  <a:t>.</a:t>
                </a:r>
              </a:p>
              <a:p>
                <a:pPr>
                  <a:lnSpc>
                    <a:spcPct val="120000"/>
                  </a:lnSpc>
                </a:pPr>
                <a:r>
                  <a:rPr lang="en-US" dirty="0"/>
                  <a:t>Nodes that </a:t>
                </a:r>
                <a:r>
                  <a:rPr lang="en-US" i="1" dirty="0">
                    <a:solidFill>
                      <a:srgbClr val="0070C0"/>
                    </a:solidFill>
                  </a:rPr>
                  <a:t>do not precede other nodes </a:t>
                </a:r>
                <a:r>
                  <a:rPr lang="en-US" dirty="0"/>
                  <a:t>are called </a:t>
                </a:r>
                <a:r>
                  <a:rPr lang="en-US" dirty="0">
                    <a:solidFill>
                      <a:srgbClr val="C00000"/>
                    </a:solidFill>
                  </a:rPr>
                  <a:t>terminal nodes</a:t>
                </a:r>
                <a:r>
                  <a:rPr lang="en-US" dirty="0"/>
                  <a:t>, denoted by the set</a:t>
                </a:r>
                <a14:m>
                  <m:oMath xmlns:m="http://schemas.openxmlformats.org/officeDocument/2006/math">
                    <m:r>
                      <a:rPr lang="en-US" b="0" i="0" dirty="0" smtClean="0">
                        <a:latin typeface="Cambria Math" panose="02040503050406030204" pitchFamily="18" charset="0"/>
                      </a:rPr>
                      <m:t> </m:t>
                    </m:r>
                    <m:r>
                      <a:rPr lang="en-US" i="1" dirty="0" smtClean="0">
                        <a:solidFill>
                          <a:srgbClr val="C00000"/>
                        </a:solidFill>
                        <a:latin typeface="Cambria Math" panose="02040503050406030204" pitchFamily="18" charset="0"/>
                      </a:rPr>
                      <m:t>𝑍</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𝑋</m:t>
                    </m:r>
                  </m:oMath>
                </a14:m>
                <a:r>
                  <a:rPr lang="en-US" dirty="0"/>
                  <a:t>. </a:t>
                </a:r>
              </a:p>
              <a:p>
                <a:pPr lvl="1">
                  <a:lnSpc>
                    <a:spcPct val="120000"/>
                  </a:lnSpc>
                </a:pPr>
                <a:r>
                  <a:rPr lang="en-US" dirty="0"/>
                  <a:t>Terminal nodes denote the </a:t>
                </a:r>
                <a:r>
                  <a:rPr lang="en-US" dirty="0">
                    <a:solidFill>
                      <a:srgbClr val="7030A0"/>
                    </a:solidFill>
                  </a:rPr>
                  <a:t>final outcomes</a:t>
                </a:r>
                <a:r>
                  <a:rPr lang="en-US" dirty="0"/>
                  <a:t> of the game with which payoffs are associated. </a:t>
                </a:r>
              </a:p>
              <a:p>
                <a:pPr>
                  <a:lnSpc>
                    <a:spcPct val="120000"/>
                  </a:lnSpc>
                </a:pPr>
                <a:r>
                  <a:rPr lang="en-US" dirty="0"/>
                  <a:t>Every node </a:t>
                </a:r>
                <a14:m>
                  <m:oMath xmlns:m="http://schemas.openxmlformats.org/officeDocument/2006/math">
                    <m:r>
                      <a:rPr lang="en-US" i="1" dirty="0" smtClean="0">
                        <a:solidFill>
                          <a:srgbClr val="C00000"/>
                        </a:solidFill>
                        <a:latin typeface="Cambria Math" panose="02040503050406030204" pitchFamily="18" charset="0"/>
                      </a:rPr>
                      <m:t>𝑥</m:t>
                    </m:r>
                  </m:oMath>
                </a14:m>
                <a:r>
                  <a:rPr lang="en-US" dirty="0"/>
                  <a:t> that is not a terminal node is assigned either to a player, </a:t>
                </a:r>
                <a14:m>
                  <m:oMath xmlns:m="http://schemas.openxmlformats.org/officeDocument/2006/math">
                    <m:r>
                      <a:rPr lang="en-US" i="1" dirty="0" smtClean="0">
                        <a:solidFill>
                          <a:srgbClr val="C00000"/>
                        </a:solidFill>
                        <a:latin typeface="Cambria Math" panose="02040503050406030204" pitchFamily="18" charset="0"/>
                      </a:rPr>
                      <m:t>𝑖</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𝑥</m:t>
                    </m:r>
                    <m:r>
                      <a:rPr lang="en-US" i="1" dirty="0">
                        <a:solidFill>
                          <a:srgbClr val="C00000"/>
                        </a:solidFill>
                        <a:latin typeface="Cambria Math" panose="02040503050406030204" pitchFamily="18" charset="0"/>
                      </a:rPr>
                      <m:t>)</m:t>
                    </m:r>
                  </m:oMath>
                </a14:m>
                <a:r>
                  <a:rPr lang="en-US" dirty="0"/>
                  <a:t>, with the action set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𝐴</m:t>
                        </m:r>
                      </m:e>
                      <m:sub>
                        <m:r>
                          <a:rPr lang="en-US" i="1" dirty="0" smtClean="0">
                            <a:solidFill>
                              <a:srgbClr val="C00000"/>
                            </a:solidFill>
                            <a:latin typeface="Cambria Math" panose="02040503050406030204" pitchFamily="18" charset="0"/>
                          </a:rPr>
                          <m:t>𝑖</m:t>
                        </m:r>
                      </m:sub>
                    </m:sSub>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𝑥</m:t>
                    </m:r>
                    <m:r>
                      <a:rPr lang="en-US" i="1" dirty="0" smtClean="0">
                        <a:solidFill>
                          <a:srgbClr val="C00000"/>
                        </a:solidFill>
                        <a:latin typeface="Cambria Math" panose="02040503050406030204" pitchFamily="18" charset="0"/>
                      </a:rPr>
                      <m:t>)</m:t>
                    </m:r>
                  </m:oMath>
                </a14:m>
                <a:r>
                  <a:rPr lang="en-US" dirty="0"/>
                  <a:t>, or to </a:t>
                </a:r>
                <a14:m>
                  <m:oMath xmlns:m="http://schemas.openxmlformats.org/officeDocument/2006/math">
                    <m:r>
                      <a:rPr lang="en-US" i="1" dirty="0" smtClean="0">
                        <a:solidFill>
                          <a:srgbClr val="C00000"/>
                        </a:solidFill>
                        <a:latin typeface="Cambria Math" panose="02040503050406030204" pitchFamily="18" charset="0"/>
                      </a:rPr>
                      <m:t>𝑁𝑎𝑡𝑢𝑟𝑒</m:t>
                    </m:r>
                  </m:oMath>
                </a14:m>
                <a:r>
                  <a:rPr lang="en-US" dirty="0"/>
                  <a:t>.</a:t>
                </a:r>
                <a:endParaRPr lang="fa-I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316" t="-943" r="-126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11</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368933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51F078D-B267-77F7-02C7-FB8E048334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1591"/>
          <a:stretch/>
        </p:blipFill>
        <p:spPr>
          <a:xfrm>
            <a:off x="8317840" y="1136709"/>
            <a:ext cx="3760191" cy="5022338"/>
          </a:xfrm>
          <a:prstGeom prst="rect">
            <a:avLst/>
          </a:prstGeom>
        </p:spPr>
      </p:pic>
      <p:sp>
        <p:nvSpPr>
          <p:cNvPr id="2" name="Title 1"/>
          <p:cNvSpPr>
            <a:spLocks noGrp="1"/>
          </p:cNvSpPr>
          <p:nvPr>
            <p:ph type="title"/>
          </p:nvPr>
        </p:nvSpPr>
        <p:spPr/>
        <p:txBody>
          <a:bodyPr/>
          <a:lstStyle/>
          <a:p>
            <a:pPr rtl="0"/>
            <a:r>
              <a:rPr lang="fa-IR" dirty="0"/>
              <a:t>درخت بازی برای یک بازی با </a:t>
            </a:r>
            <a:r>
              <a:rPr lang="fa-IR" dirty="0" err="1"/>
              <a:t>بازیکن</a:t>
            </a:r>
            <a:r>
              <a:rPr lang="fa-IR" dirty="0"/>
              <a:t> مصنوعی</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5461" y="1240077"/>
                <a:ext cx="7974381" cy="5166142"/>
              </a:xfrm>
            </p:spPr>
            <p:txBody>
              <a:bodyPr>
                <a:normAutofit fontScale="92500" lnSpcReduction="10000"/>
              </a:bodyPr>
              <a:lstStyle/>
              <a:p>
                <a:pPr>
                  <a:lnSpc>
                    <a:spcPct val="120000"/>
                  </a:lnSpc>
                </a:pPr>
                <a:r>
                  <a:rPr lang="en-US" dirty="0"/>
                  <a:t>In this game we have payoffs for four players, </a:t>
                </a:r>
                <a14:m>
                  <m:oMath xmlns:m="http://schemas.openxmlformats.org/officeDocument/2006/math">
                    <m:r>
                      <a:rPr lang="en-US" i="1" dirty="0" smtClean="0">
                        <a:solidFill>
                          <a:srgbClr val="C00000"/>
                        </a:solidFill>
                        <a:latin typeface="Cambria Math" panose="02040503050406030204" pitchFamily="18" charset="0"/>
                      </a:rPr>
                      <m:t>𝑁</m:t>
                    </m:r>
                    <m:r>
                      <a:rPr lang="en-US" i="1" dirty="0" smtClean="0">
                        <a:solidFill>
                          <a:srgbClr val="C00000"/>
                        </a:solidFill>
                        <a:latin typeface="Cambria Math" panose="02040503050406030204" pitchFamily="18" charset="0"/>
                      </a:rPr>
                      <m:t> = {</m:t>
                    </m:r>
                    <m:r>
                      <a:rPr lang="en-US" i="1" dirty="0" smtClean="0">
                        <a:solidFill>
                          <a:srgbClr val="C00000"/>
                        </a:solidFill>
                        <a:latin typeface="Cambria Math" panose="02040503050406030204" pitchFamily="18" charset="0"/>
                      </a:rPr>
                      <m:t>1</m:t>
                    </m:r>
                    <m:r>
                      <a:rPr lang="en-US" i="1" dirty="0" smtClean="0">
                        <a:solidFill>
                          <a:srgbClr val="C00000"/>
                        </a:solidFill>
                        <a:latin typeface="Cambria Math" panose="02040503050406030204" pitchFamily="18" charset="0"/>
                      </a:rPr>
                      <m:t>, </m:t>
                    </m:r>
                    <m:r>
                      <a:rPr lang="en-US" i="1" dirty="0" smtClean="0">
                        <a:solidFill>
                          <a:srgbClr val="C00000"/>
                        </a:solidFill>
                        <a:latin typeface="Cambria Math" panose="02040503050406030204" pitchFamily="18" charset="0"/>
                      </a:rPr>
                      <m:t>2</m:t>
                    </m:r>
                    <m:r>
                      <a:rPr lang="en-US" i="1" dirty="0" smtClean="0">
                        <a:solidFill>
                          <a:srgbClr val="C00000"/>
                        </a:solidFill>
                        <a:latin typeface="Cambria Math" panose="02040503050406030204" pitchFamily="18" charset="0"/>
                      </a:rPr>
                      <m:t>, </m:t>
                    </m:r>
                    <m:r>
                      <a:rPr lang="en-US" i="1" dirty="0" smtClean="0">
                        <a:solidFill>
                          <a:srgbClr val="C00000"/>
                        </a:solidFill>
                        <a:latin typeface="Cambria Math" panose="02040503050406030204" pitchFamily="18" charset="0"/>
                      </a:rPr>
                      <m:t>3</m:t>
                    </m:r>
                    <m:r>
                      <a:rPr lang="en-US" i="1" dirty="0" smtClean="0">
                        <a:solidFill>
                          <a:srgbClr val="C00000"/>
                        </a:solidFill>
                        <a:latin typeface="Cambria Math" panose="02040503050406030204" pitchFamily="18" charset="0"/>
                      </a:rPr>
                      <m:t>, </m:t>
                    </m:r>
                    <m:r>
                      <a:rPr lang="en-US" i="1" dirty="0" smtClean="0">
                        <a:solidFill>
                          <a:srgbClr val="C00000"/>
                        </a:solidFill>
                        <a:latin typeface="Cambria Math" panose="02040503050406030204" pitchFamily="18" charset="0"/>
                      </a:rPr>
                      <m:t>4</m:t>
                    </m:r>
                    <m:r>
                      <a:rPr lang="en-US" i="1" dirty="0" smtClean="0">
                        <a:solidFill>
                          <a:srgbClr val="C00000"/>
                        </a:solidFill>
                        <a:latin typeface="Cambria Math" panose="02040503050406030204" pitchFamily="18" charset="0"/>
                      </a:rPr>
                      <m:t>}</m:t>
                    </m:r>
                  </m:oMath>
                </a14:m>
                <a:r>
                  <a:rPr lang="en-US" dirty="0"/>
                  <a:t>,but only players </a:t>
                </a:r>
                <a:r>
                  <a:rPr lang="en-US" i="1" dirty="0">
                    <a:solidFill>
                      <a:srgbClr val="C00000"/>
                    </a:solidFill>
                  </a:rPr>
                  <a:t>1, 2, and 4</a:t>
                </a:r>
                <a:r>
                  <a:rPr lang="en-US" dirty="0"/>
                  <a:t> have actual moves. </a:t>
                </a:r>
              </a:p>
              <a:p>
                <a:pPr>
                  <a:lnSpc>
                    <a:spcPct val="120000"/>
                  </a:lnSpc>
                </a:pPr>
                <a:r>
                  <a:rPr lang="en-US" dirty="0"/>
                  <a:t>Hence we can think of </a:t>
                </a:r>
                <a:r>
                  <a:rPr lang="en-US" dirty="0">
                    <a:solidFill>
                      <a:srgbClr val="C00000"/>
                    </a:solidFill>
                  </a:rPr>
                  <a:t>player 3</a:t>
                </a:r>
                <a:r>
                  <a:rPr lang="en-US" dirty="0"/>
                  <a:t> as a </a:t>
                </a:r>
                <a:r>
                  <a:rPr lang="en-US" dirty="0">
                    <a:solidFill>
                      <a:srgbClr val="C00000"/>
                    </a:solidFill>
                  </a:rPr>
                  <a:t>“dummy player.”</a:t>
                </a:r>
                <a:r>
                  <a:rPr lang="en-US" dirty="0"/>
                  <a:t> </a:t>
                </a:r>
              </a:p>
              <a:p>
                <a:pPr>
                  <a:lnSpc>
                    <a:spcPct val="120000"/>
                  </a:lnSpc>
                </a:pPr>
                <a:r>
                  <a:rPr lang="en-US" dirty="0"/>
                  <a:t>The terminal nodes are </a:t>
                </a:r>
                <a14:m>
                  <m:oMath xmlns:m="http://schemas.openxmlformats.org/officeDocument/2006/math">
                    <m:r>
                      <a:rPr lang="en-US" i="1" dirty="0" smtClean="0">
                        <a:solidFill>
                          <a:srgbClr val="C00000"/>
                        </a:solidFill>
                        <a:latin typeface="Cambria Math" panose="02040503050406030204" pitchFamily="18" charset="0"/>
                      </a:rPr>
                      <m:t>𝑍</m:t>
                    </m:r>
                    <m:r>
                      <a:rPr lang="en-US" i="1" dirty="0" smtClean="0">
                        <a:solidFill>
                          <a:srgbClr val="C00000"/>
                        </a:solidFill>
                        <a:latin typeface="Cambria Math" panose="02040503050406030204" pitchFamily="18" charset="0"/>
                      </a:rPr>
                      <m:t> ={</m:t>
                    </m:r>
                    <m:sSub>
                      <m:sSubPr>
                        <m:ctrlPr>
                          <a:rPr lang="en-US" b="0" i="1" dirty="0" smtClean="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𝑥</m:t>
                        </m:r>
                      </m:e>
                      <m:sub>
                        <m:r>
                          <a:rPr lang="en-US" i="1" dirty="0">
                            <a:solidFill>
                              <a:srgbClr val="C00000"/>
                            </a:solidFill>
                            <a:latin typeface="Cambria Math" panose="02040503050406030204" pitchFamily="18" charset="0"/>
                          </a:rPr>
                          <m:t>4</m:t>
                        </m:r>
                      </m:sub>
                    </m:sSub>
                    <m:r>
                      <a:rPr lang="en-US" i="1" dirty="0">
                        <a:solidFill>
                          <a:srgbClr val="C00000"/>
                        </a:solidFill>
                        <a:latin typeface="Cambria Math" panose="02040503050406030204" pitchFamily="18" charset="0"/>
                      </a:rPr>
                      <m:t>, </m:t>
                    </m:r>
                    <m:sSub>
                      <m:sSubPr>
                        <m:ctrlPr>
                          <a:rPr lang="en-US" b="0" i="1" dirty="0" smtClean="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𝑥</m:t>
                        </m:r>
                      </m:e>
                      <m:sub>
                        <m:r>
                          <a:rPr lang="en-US" i="1" dirty="0">
                            <a:solidFill>
                              <a:srgbClr val="C00000"/>
                            </a:solidFill>
                            <a:latin typeface="Cambria Math" panose="02040503050406030204" pitchFamily="18" charset="0"/>
                          </a:rPr>
                          <m:t>5</m:t>
                        </m:r>
                      </m:sub>
                    </m:sSub>
                    <m:r>
                      <a:rPr lang="en-US" i="1" dirty="0">
                        <a:solidFill>
                          <a:srgbClr val="C00000"/>
                        </a:solidFill>
                        <a:latin typeface="Cambria Math" panose="02040503050406030204" pitchFamily="18" charset="0"/>
                      </a:rPr>
                      <m:t>, </m:t>
                    </m:r>
                    <m:sSub>
                      <m:sSubPr>
                        <m:ctrlPr>
                          <a:rPr lang="en-US" b="0" i="1" dirty="0" smtClean="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𝑥</m:t>
                        </m:r>
                      </m:e>
                      <m:sub>
                        <m:r>
                          <a:rPr lang="en-US" i="1" dirty="0">
                            <a:solidFill>
                              <a:srgbClr val="C00000"/>
                            </a:solidFill>
                            <a:latin typeface="Cambria Math" panose="02040503050406030204" pitchFamily="18" charset="0"/>
                          </a:rPr>
                          <m:t>6</m:t>
                        </m:r>
                      </m:sub>
                    </m:sSub>
                    <m:r>
                      <a:rPr lang="en-US" i="1" dirty="0">
                        <a:solidFill>
                          <a:srgbClr val="C00000"/>
                        </a:solidFill>
                        <a:latin typeface="Cambria Math" panose="02040503050406030204" pitchFamily="18" charset="0"/>
                      </a:rPr>
                      <m:t>, </m:t>
                    </m:r>
                    <m:sSub>
                      <m:sSubPr>
                        <m:ctrlPr>
                          <a:rPr lang="en-US" b="0" i="1" dirty="0" smtClean="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𝑥</m:t>
                        </m:r>
                      </m:e>
                      <m:sub>
                        <m:r>
                          <a:rPr lang="en-US" i="1" dirty="0">
                            <a:solidFill>
                              <a:srgbClr val="C00000"/>
                            </a:solidFill>
                            <a:latin typeface="Cambria Math" panose="02040503050406030204" pitchFamily="18" charset="0"/>
                          </a:rPr>
                          <m:t>7</m:t>
                        </m:r>
                      </m:sub>
                    </m:sSub>
                    <m:r>
                      <a:rPr lang="en-US" i="1" dirty="0">
                        <a:solidFill>
                          <a:srgbClr val="C00000"/>
                        </a:solidFill>
                        <a:latin typeface="Cambria Math" panose="02040503050406030204" pitchFamily="18" charset="0"/>
                      </a:rPr>
                      <m:t>, </m:t>
                    </m:r>
                    <m:sSub>
                      <m:sSubPr>
                        <m:ctrlPr>
                          <a:rPr lang="en-US" b="0" i="1" dirty="0" smtClean="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𝑥</m:t>
                        </m:r>
                      </m:e>
                      <m:sub>
                        <m:r>
                          <a:rPr lang="en-US" i="1" dirty="0">
                            <a:solidFill>
                              <a:srgbClr val="C00000"/>
                            </a:solidFill>
                            <a:latin typeface="Cambria Math" panose="02040503050406030204" pitchFamily="18" charset="0"/>
                          </a:rPr>
                          <m:t>8</m:t>
                        </m:r>
                      </m:sub>
                    </m:sSub>
                    <m:r>
                      <a:rPr lang="en-US" i="1" dirty="0">
                        <a:solidFill>
                          <a:srgbClr val="C00000"/>
                        </a:solidFill>
                        <a:latin typeface="Cambria Math" panose="02040503050406030204" pitchFamily="18" charset="0"/>
                      </a:rPr>
                      <m:t>}</m:t>
                    </m:r>
                  </m:oMath>
                </a14:m>
                <a:r>
                  <a:rPr lang="en-US" dirty="0"/>
                  <a:t>, and payoffs are defined over terminal nodes: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𝑣</m:t>
                        </m:r>
                      </m:e>
                      <m:sub>
                        <m:r>
                          <a:rPr lang="en-US" i="1" dirty="0" smtClean="0">
                            <a:solidFill>
                              <a:srgbClr val="C00000"/>
                            </a:solidFill>
                            <a:latin typeface="Cambria Math" panose="02040503050406030204" pitchFamily="18" charset="0"/>
                          </a:rPr>
                          <m:t>𝑖</m:t>
                        </m:r>
                      </m:sub>
                    </m:sSub>
                    <m:r>
                      <a:rPr lang="en-US" i="1" dirty="0" smtClean="0">
                        <a:solidFill>
                          <a:srgbClr val="C00000"/>
                        </a:solidFill>
                        <a:latin typeface="Cambria Math" panose="02040503050406030204" pitchFamily="18" charset="0"/>
                      </a:rPr>
                      <m:t> :</m:t>
                    </m:r>
                    <m:r>
                      <a:rPr lang="en-US" i="1" dirty="0" smtClean="0">
                        <a:solidFill>
                          <a:srgbClr val="C00000"/>
                        </a:solidFill>
                        <a:latin typeface="Cambria Math" panose="02040503050406030204" pitchFamily="18" charset="0"/>
                      </a:rPr>
                      <m:t>𝑍</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𝑅</m:t>
                    </m:r>
                  </m:oMath>
                </a14:m>
                <a:r>
                  <a:rPr lang="en-US" dirty="0"/>
                  <a:t>, where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𝑣</m:t>
                        </m:r>
                      </m:e>
                      <m:sub>
                        <m:r>
                          <a:rPr lang="en-US" i="1" dirty="0" smtClean="0">
                            <a:solidFill>
                              <a:srgbClr val="C00000"/>
                            </a:solidFill>
                            <a:latin typeface="Cambria Math" panose="02040503050406030204" pitchFamily="18" charset="0"/>
                          </a:rPr>
                          <m:t>𝑖</m:t>
                        </m:r>
                      </m:sub>
                    </m:sSub>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𝑧</m:t>
                    </m:r>
                    <m:r>
                      <a:rPr lang="en-US" i="1" dirty="0" smtClean="0">
                        <a:solidFill>
                          <a:srgbClr val="C00000"/>
                        </a:solidFill>
                        <a:latin typeface="Cambria Math" panose="02040503050406030204" pitchFamily="18" charset="0"/>
                      </a:rPr>
                      <m:t>)</m:t>
                    </m:r>
                  </m:oMath>
                </a14:m>
                <a:r>
                  <a:rPr lang="en-US" dirty="0"/>
                  <a:t> is </a:t>
                </a:r>
                <a14:m>
                  <m:oMath xmlns:m="http://schemas.openxmlformats.org/officeDocument/2006/math">
                    <m:r>
                      <a:rPr lang="en-US" i="1" dirty="0" smtClean="0">
                        <a:solidFill>
                          <a:srgbClr val="C00000"/>
                        </a:solidFill>
                        <a:latin typeface="Cambria Math" panose="02040503050406030204" pitchFamily="18" charset="0"/>
                      </a:rPr>
                      <m:t>𝑖</m:t>
                    </m:r>
                  </m:oMath>
                </a14:m>
                <a:r>
                  <a:rPr lang="en-US" dirty="0"/>
                  <a:t>’s payoff if terminal node </a:t>
                </a:r>
                <a14:m>
                  <m:oMath xmlns:m="http://schemas.openxmlformats.org/officeDocument/2006/math">
                    <m:r>
                      <a:rPr lang="en-US" i="1" dirty="0" smtClean="0">
                        <a:solidFill>
                          <a:srgbClr val="C00000"/>
                        </a:solidFill>
                        <a:latin typeface="Cambria Math" panose="02040503050406030204" pitchFamily="18" charset="0"/>
                      </a:rPr>
                      <m:t>𝑧</m:t>
                    </m:r>
                    <m:r>
                      <a:rPr lang="en-US" i="1" dirty="0" smtClean="0">
                        <a:solidFill>
                          <a:srgbClr val="C00000"/>
                        </a:solidFill>
                        <a:latin typeface="Cambria Math" panose="02040503050406030204" pitchFamily="18" charset="0"/>
                      </a:rPr>
                      <m:t> ∈ </m:t>
                    </m:r>
                    <m:r>
                      <a:rPr lang="en-US" i="1" dirty="0" smtClean="0">
                        <a:solidFill>
                          <a:srgbClr val="C00000"/>
                        </a:solidFill>
                        <a:latin typeface="Cambria Math" panose="02040503050406030204" pitchFamily="18" charset="0"/>
                      </a:rPr>
                      <m:t>𝑍</m:t>
                    </m:r>
                  </m:oMath>
                </a14:m>
                <a:r>
                  <a:rPr lang="en-US" dirty="0"/>
                  <a:t> is reached. </a:t>
                </a:r>
              </a:p>
              <a:p>
                <a:pPr>
                  <a:lnSpc>
                    <a:spcPct val="120000"/>
                  </a:lnSpc>
                </a:pPr>
                <a:r>
                  <a:rPr lang="en-US" dirty="0"/>
                  <a:t>For example, if node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𝑥</m:t>
                        </m:r>
                      </m:e>
                      <m:sub>
                        <m:r>
                          <a:rPr lang="en-US" i="1" dirty="0" smtClean="0">
                            <a:solidFill>
                              <a:srgbClr val="C00000"/>
                            </a:solidFill>
                            <a:latin typeface="Cambria Math" panose="02040503050406030204" pitchFamily="18" charset="0"/>
                          </a:rPr>
                          <m:t>5</m:t>
                        </m:r>
                      </m:sub>
                    </m:sSub>
                  </m:oMath>
                </a14:m>
                <a:r>
                  <a:rPr lang="en-US" dirty="0"/>
                  <a:t> is reached, then </a:t>
                </a:r>
                <a14:m>
                  <m:oMath xmlns:m="http://schemas.openxmlformats.org/officeDocument/2006/math">
                    <m:r>
                      <a:rPr lang="en-US" i="1" dirty="0" smtClean="0">
                        <a:solidFill>
                          <a:srgbClr val="C00000"/>
                        </a:solidFill>
                        <a:latin typeface="Cambria Math" panose="02040503050406030204" pitchFamily="18" charset="0"/>
                      </a:rPr>
                      <m:t>𝑝𝑙𝑎𝑦𝑒𝑟</m:t>
                    </m:r>
                    <m:r>
                      <a:rPr lang="en-US" i="1" dirty="0" smtClean="0">
                        <a:solidFill>
                          <a:srgbClr val="C00000"/>
                        </a:solidFill>
                        <a:latin typeface="Cambria Math" panose="02040503050406030204" pitchFamily="18" charset="0"/>
                      </a:rPr>
                      <m:t> </m:t>
                    </m:r>
                    <m:r>
                      <a:rPr lang="en-US" i="1" dirty="0" smtClean="0">
                        <a:solidFill>
                          <a:srgbClr val="C00000"/>
                        </a:solidFill>
                        <a:latin typeface="Cambria Math" panose="02040503050406030204" pitchFamily="18" charset="0"/>
                      </a:rPr>
                      <m:t>2</m:t>
                    </m:r>
                  </m:oMath>
                </a14:m>
                <a:r>
                  <a:rPr lang="en-US" dirty="0"/>
                  <a:t> gets</a:t>
                </a:r>
              </a:p>
              <a:p>
                <a:pPr>
                  <a:lnSpc>
                    <a:spcPct val="120000"/>
                  </a:lnSpc>
                </a:pP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𝑣</m:t>
                        </m:r>
                      </m:e>
                      <m:sub>
                        <m:r>
                          <a:rPr lang="en-US" i="1" dirty="0" smtClean="0">
                            <a:solidFill>
                              <a:srgbClr val="C00000"/>
                            </a:solidFill>
                            <a:latin typeface="Cambria Math" panose="02040503050406030204" pitchFamily="18" charset="0"/>
                          </a:rPr>
                          <m:t>2</m:t>
                        </m:r>
                      </m:sub>
                    </m:sSub>
                    <m:r>
                      <a:rPr lang="en-US"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𝑥</m:t>
                        </m:r>
                      </m:e>
                      <m:sub>
                        <m:r>
                          <a:rPr lang="en-US" i="1" dirty="0" smtClean="0">
                            <a:solidFill>
                              <a:srgbClr val="C00000"/>
                            </a:solidFill>
                            <a:latin typeface="Cambria Math" panose="02040503050406030204" pitchFamily="18" charset="0"/>
                          </a:rPr>
                          <m:t>5</m:t>
                        </m:r>
                      </m:sub>
                    </m:sSub>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7</m:t>
                    </m:r>
                  </m:oMath>
                </a14:m>
                <a:r>
                  <a:rPr lang="en-US" dirty="0"/>
                  <a:t> and </a:t>
                </a:r>
                <a14:m>
                  <m:oMath xmlns:m="http://schemas.openxmlformats.org/officeDocument/2006/math">
                    <m:r>
                      <a:rPr lang="en-US" i="1" dirty="0" smtClean="0">
                        <a:solidFill>
                          <a:srgbClr val="C00000"/>
                        </a:solidFill>
                        <a:latin typeface="Cambria Math" panose="02040503050406030204" pitchFamily="18" charset="0"/>
                      </a:rPr>
                      <m:t>𝑝𝑙𝑎𝑦𝑒𝑟</m:t>
                    </m:r>
                    <m:r>
                      <a:rPr lang="en-US" i="1" dirty="0" smtClean="0">
                        <a:solidFill>
                          <a:srgbClr val="C00000"/>
                        </a:solidFill>
                        <a:latin typeface="Cambria Math" panose="02040503050406030204" pitchFamily="18" charset="0"/>
                      </a:rPr>
                      <m:t> </m:t>
                    </m:r>
                    <m:r>
                      <a:rPr lang="en-US" i="1" dirty="0" smtClean="0">
                        <a:solidFill>
                          <a:srgbClr val="C00000"/>
                        </a:solidFill>
                        <a:latin typeface="Cambria Math" panose="02040503050406030204" pitchFamily="18" charset="0"/>
                      </a:rPr>
                      <m:t>4</m:t>
                    </m:r>
                  </m:oMath>
                </a14:m>
                <a:r>
                  <a:rPr lang="en-US" dirty="0"/>
                  <a:t> gets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𝑣</m:t>
                        </m:r>
                      </m:e>
                      <m:sub>
                        <m:r>
                          <a:rPr lang="en-US" i="1" dirty="0" smtClean="0">
                            <a:solidFill>
                              <a:srgbClr val="C00000"/>
                            </a:solidFill>
                            <a:latin typeface="Cambria Math" panose="02040503050406030204" pitchFamily="18" charset="0"/>
                          </a:rPr>
                          <m:t>4</m:t>
                        </m:r>
                      </m:sub>
                    </m:sSub>
                    <m:r>
                      <a:rPr lang="en-US"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𝑥</m:t>
                        </m:r>
                      </m:e>
                      <m:sub>
                        <m:r>
                          <a:rPr lang="en-US" i="1" dirty="0" smtClean="0">
                            <a:solidFill>
                              <a:srgbClr val="C00000"/>
                            </a:solidFill>
                            <a:latin typeface="Cambria Math" panose="02040503050406030204" pitchFamily="18" charset="0"/>
                          </a:rPr>
                          <m:t>5</m:t>
                        </m:r>
                      </m:sub>
                    </m:sSub>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5</m:t>
                    </m:r>
                  </m:oMath>
                </a14:m>
                <a:r>
                  <a:rPr lang="en-US" dirty="0"/>
                  <a:t>.</a:t>
                </a:r>
                <a:endParaRPr lang="fa-I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5461" y="1240077"/>
                <a:ext cx="7974381" cy="5166142"/>
              </a:xfrm>
              <a:blipFill>
                <a:blip r:embed="rId4"/>
                <a:stretch>
                  <a:fillRect l="-459" t="-59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12</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350920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51F078D-B267-77F7-02C7-FB8E048334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1591" b="8492"/>
          <a:stretch/>
        </p:blipFill>
        <p:spPr>
          <a:xfrm>
            <a:off x="62749" y="1311979"/>
            <a:ext cx="3760191" cy="4595840"/>
          </a:xfrm>
          <a:prstGeom prst="rect">
            <a:avLst/>
          </a:prstGeom>
        </p:spPr>
      </p:pic>
      <p:sp>
        <p:nvSpPr>
          <p:cNvPr id="2" name="Title 1"/>
          <p:cNvSpPr>
            <a:spLocks noGrp="1"/>
          </p:cNvSpPr>
          <p:nvPr>
            <p:ph type="title"/>
          </p:nvPr>
        </p:nvSpPr>
        <p:spPr/>
        <p:txBody>
          <a:bodyPr/>
          <a:lstStyle/>
          <a:p>
            <a:pPr rtl="0"/>
            <a:r>
              <a:rPr lang="fa-IR" dirty="0"/>
              <a:t>درخت بازی برای یک بازی با </a:t>
            </a:r>
            <a:r>
              <a:rPr lang="fa-IR" dirty="0" err="1"/>
              <a:t>بازیکن</a:t>
            </a:r>
            <a:r>
              <a:rPr lang="fa-IR" dirty="0"/>
              <a:t> مصنوعی</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51798" y="1240077"/>
                <a:ext cx="7835194" cy="5166142"/>
              </a:xfrm>
            </p:spPr>
            <p:txBody>
              <a:bodyPr>
                <a:normAutofit fontScale="92500"/>
              </a:bodyPr>
              <a:lstStyle/>
              <a:p>
                <a:pPr>
                  <a:lnSpc>
                    <a:spcPct val="120000"/>
                  </a:lnSpc>
                </a:pPr>
                <a:r>
                  <a:rPr lang="fa-IR" dirty="0"/>
                  <a:t>در شکل 7.3 </a:t>
                </a:r>
                <a:r>
                  <a:rPr lang="fa-IR" dirty="0" err="1">
                    <a:solidFill>
                      <a:srgbClr val="0070C0"/>
                    </a:solidFill>
                  </a:rPr>
                  <a:t>بازیکن</a:t>
                </a:r>
                <a:r>
                  <a:rPr lang="fa-IR" dirty="0">
                    <a:solidFill>
                      <a:srgbClr val="0070C0"/>
                    </a:solidFill>
                  </a:rPr>
                  <a:t> 1 </a:t>
                </a:r>
                <a:r>
                  <a:rPr lang="fa-IR" dirty="0"/>
                  <a:t>به </a:t>
                </a:r>
                <a:r>
                  <a:rPr lang="fa-IR" u="sng" dirty="0"/>
                  <a:t>ریشه</a:t>
                </a:r>
                <a:r>
                  <a:rPr lang="fa-IR" dirty="0"/>
                  <a:t> اختصاص داده شده است، بنابراین </a:t>
                </a:r>
                <a14:m>
                  <m:oMath xmlns:m="http://schemas.openxmlformats.org/officeDocument/2006/math">
                    <m:r>
                      <a:rPr lang="en-US" i="1" dirty="0" smtClean="0">
                        <a:solidFill>
                          <a:srgbClr val="C00000"/>
                        </a:solidFill>
                        <a:latin typeface="Cambria Math" panose="02040503050406030204" pitchFamily="18" charset="0"/>
                      </a:rPr>
                      <m:t>𝑖</m:t>
                    </m:r>
                    <m:r>
                      <a:rPr lang="en-US" i="1" dirty="0">
                        <a:solidFill>
                          <a:srgbClr val="C00000"/>
                        </a:solidFill>
                        <a:latin typeface="Cambria Math" panose="02040503050406030204" pitchFamily="18" charset="0"/>
                      </a:rPr>
                      <m:t>(</m:t>
                    </m:r>
                    <m:sSub>
                      <m:sSubPr>
                        <m:ctrlPr>
                          <a:rPr lang="fa-IR" b="0" i="1" dirty="0" smtClean="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𝑥</m:t>
                        </m:r>
                      </m:e>
                      <m:sub>
                        <m:r>
                          <a:rPr lang="en-US" i="1" dirty="0">
                            <a:solidFill>
                              <a:srgbClr val="C00000"/>
                            </a:solidFill>
                            <a:latin typeface="Cambria Math" panose="02040503050406030204" pitchFamily="18" charset="0"/>
                          </a:rPr>
                          <m:t>0</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1</m:t>
                    </m:r>
                  </m:oMath>
                </a14:m>
                <a:endParaRPr lang="fa-IR" dirty="0"/>
              </a:p>
              <a:p>
                <a:pPr>
                  <a:lnSpc>
                    <a:spcPct val="120000"/>
                  </a:lnSpc>
                </a:pPr>
                <a:r>
                  <a:rPr lang="fa-IR" dirty="0"/>
                  <a:t>مجموعه اقدامات او در ریشه،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𝐴</m:t>
                        </m:r>
                      </m:e>
                      <m:sub>
                        <m:r>
                          <a:rPr lang="en-US" i="1" dirty="0" smtClean="0">
                            <a:solidFill>
                              <a:srgbClr val="C00000"/>
                            </a:solidFill>
                            <a:latin typeface="Cambria Math" panose="02040503050406030204" pitchFamily="18" charset="0"/>
                          </a:rPr>
                          <m:t>1</m:t>
                        </m:r>
                      </m:sub>
                    </m:sSub>
                    <m:r>
                      <a:rPr lang="en-US"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𝑥</m:t>
                        </m:r>
                      </m:e>
                      <m:sub>
                        <m:r>
                          <a:rPr lang="en-US" i="1" dirty="0" smtClean="0">
                            <a:solidFill>
                              <a:srgbClr val="C00000"/>
                            </a:solidFill>
                            <a:latin typeface="Cambria Math" panose="02040503050406030204" pitchFamily="18" charset="0"/>
                          </a:rPr>
                          <m:t>0</m:t>
                        </m:r>
                      </m:sub>
                    </m:sSub>
                    <m:r>
                      <a:rPr lang="en-US" i="1" dirty="0" smtClean="0">
                        <a:solidFill>
                          <a:srgbClr val="C00000"/>
                        </a:solidFill>
                        <a:latin typeface="Cambria Math" panose="02040503050406030204" pitchFamily="18" charset="0"/>
                      </a:rPr>
                      <m:t>)</m:t>
                    </m:r>
                  </m:oMath>
                </a14:m>
                <a:r>
                  <a:rPr lang="en-US" dirty="0"/>
                  <a:t>، </a:t>
                </a:r>
                <a:r>
                  <a:rPr lang="fa-IR" dirty="0"/>
                  <a:t>شامل دو انتخاب است که تعیین می کند آیا بازی در گره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𝑥</m:t>
                        </m:r>
                      </m:e>
                      <m:sub>
                        <m:r>
                          <a:rPr lang="en-US" i="1" dirty="0" smtClean="0">
                            <a:solidFill>
                              <a:srgbClr val="C00000"/>
                            </a:solidFill>
                            <a:latin typeface="Cambria Math" panose="02040503050406030204" pitchFamily="18" charset="0"/>
                          </a:rPr>
                          <m:t>4</m:t>
                        </m:r>
                      </m:sub>
                    </m:sSub>
                  </m:oMath>
                </a14:m>
                <a:r>
                  <a:rPr lang="fa-IR" dirty="0"/>
                  <a:t> </a:t>
                </a:r>
                <a:r>
                  <a:rPr lang="en-US" dirty="0"/>
                  <a:t> </a:t>
                </a:r>
                <a:r>
                  <a:rPr lang="fa-IR" dirty="0"/>
                  <a:t>با بازده </a:t>
                </a:r>
                <a14:m>
                  <m:oMath xmlns:m="http://schemas.openxmlformats.org/officeDocument/2006/math">
                    <m:r>
                      <a:rPr lang="en-US" b="0" i="0" dirty="0" smtClean="0">
                        <a:solidFill>
                          <a:srgbClr val="C00000"/>
                        </a:solidFill>
                        <a:latin typeface="Cambria Math" panose="02040503050406030204" pitchFamily="18" charset="0"/>
                      </a:rPr>
                      <m:t>(</m:t>
                    </m:r>
                    <m:r>
                      <a:rPr lang="fa-IR" i="1" dirty="0">
                        <a:solidFill>
                          <a:srgbClr val="C00000"/>
                        </a:solidFill>
                        <a:latin typeface="Cambria Math" panose="02040503050406030204" pitchFamily="18" charset="0"/>
                      </a:rPr>
                      <m:t>2</m:t>
                    </m:r>
                    <m:r>
                      <a:rPr lang="en-US" b="0" i="1" dirty="0" smtClean="0">
                        <a:solidFill>
                          <a:srgbClr val="C00000"/>
                        </a:solidFill>
                        <a:latin typeface="Cambria Math" panose="02040503050406030204" pitchFamily="18" charset="0"/>
                      </a:rPr>
                      <m:t>,</m:t>
                    </m:r>
                    <m:r>
                      <a:rPr lang="fa-IR" i="1" dirty="0">
                        <a:solidFill>
                          <a:srgbClr val="C00000"/>
                        </a:solidFill>
                        <a:latin typeface="Cambria Math" panose="02040503050406030204" pitchFamily="18" charset="0"/>
                      </a:rPr>
                      <m:t>0</m:t>
                    </m:r>
                    <m:r>
                      <a:rPr lang="en-US" b="0" i="1" dirty="0" smtClean="0">
                        <a:solidFill>
                          <a:srgbClr val="C00000"/>
                        </a:solidFill>
                        <a:latin typeface="Cambria Math" panose="02040503050406030204" pitchFamily="18" charset="0"/>
                      </a:rPr>
                      <m:t>,</m:t>
                    </m:r>
                    <m:r>
                      <a:rPr lang="fa-IR" i="1" dirty="0">
                        <a:solidFill>
                          <a:srgbClr val="C00000"/>
                        </a:solidFill>
                        <a:latin typeface="Cambria Math" panose="02040503050406030204" pitchFamily="18" charset="0"/>
                      </a:rPr>
                      <m:t> −</m:t>
                    </m:r>
                    <m:r>
                      <a:rPr lang="fa-IR" i="1" dirty="0">
                        <a:solidFill>
                          <a:srgbClr val="C00000"/>
                        </a:solidFill>
                        <a:latin typeface="Cambria Math" panose="02040503050406030204" pitchFamily="18" charset="0"/>
                      </a:rPr>
                      <m:t>4</m:t>
                    </m:r>
                    <m:r>
                      <a:rPr lang="en-US" b="0" i="1" dirty="0" smtClean="0">
                        <a:solidFill>
                          <a:srgbClr val="C00000"/>
                        </a:solidFill>
                        <a:latin typeface="Cambria Math" panose="02040503050406030204" pitchFamily="18" charset="0"/>
                      </a:rPr>
                      <m:t>,</m:t>
                    </m:r>
                    <m:r>
                      <a:rPr lang="fa-IR" i="1" dirty="0">
                        <a:solidFill>
                          <a:srgbClr val="C00000"/>
                        </a:solidFill>
                        <a:latin typeface="Cambria Math" panose="02040503050406030204" pitchFamily="18" charset="0"/>
                      </a:rPr>
                      <m:t>3</m:t>
                    </m:r>
                    <m:r>
                      <a:rPr lang="fa-IR" i="1" dirty="0">
                        <a:solidFill>
                          <a:srgbClr val="C00000"/>
                        </a:solidFill>
                        <a:latin typeface="Cambria Math" panose="02040503050406030204" pitchFamily="18" charset="0"/>
                      </a:rPr>
                      <m:t>)</m:t>
                    </m:r>
                  </m:oMath>
                </a14:m>
                <a:r>
                  <a:rPr lang="fa-IR" dirty="0"/>
                  <a:t>  خاتمه می یابد، یا اینکه </a:t>
                </a:r>
                <a:r>
                  <a:rPr lang="fa-IR" dirty="0" err="1">
                    <a:solidFill>
                      <a:srgbClr val="0070C0"/>
                    </a:solidFill>
                  </a:rPr>
                  <a:t>بازیکن</a:t>
                </a:r>
                <a:r>
                  <a:rPr lang="fa-IR" dirty="0">
                    <a:solidFill>
                      <a:srgbClr val="0070C0"/>
                    </a:solidFill>
                  </a:rPr>
                  <a:t> 2 </a:t>
                </a:r>
                <a:r>
                  <a:rPr lang="fa-IR" dirty="0"/>
                  <a:t>در گره</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𝑥</m:t>
                        </m:r>
                      </m:e>
                      <m:sub>
                        <m:r>
                          <a:rPr lang="en-US" i="1" dirty="0" smtClean="0">
                            <a:solidFill>
                              <a:srgbClr val="C00000"/>
                            </a:solidFill>
                            <a:latin typeface="Cambria Math" panose="02040503050406030204" pitchFamily="18" charset="0"/>
                          </a:rPr>
                          <m:t>1</m:t>
                        </m:r>
                      </m:sub>
                    </m:sSub>
                  </m:oMath>
                </a14:m>
                <a:r>
                  <a:rPr lang="en-US" dirty="0"/>
                  <a:t> </a:t>
                </a:r>
                <a:r>
                  <a:rPr lang="fa-IR" dirty="0"/>
                  <a:t> بازی کند. </a:t>
                </a:r>
                <a:endParaRPr lang="en-US" dirty="0"/>
              </a:p>
              <a:p>
                <a:pPr>
                  <a:lnSpc>
                    <a:spcPct val="120000"/>
                  </a:lnSpc>
                </a:pPr>
                <a:r>
                  <a:rPr lang="fa-IR" dirty="0"/>
                  <a:t>سپس </a:t>
                </a:r>
                <a:r>
                  <a:rPr lang="fa-IR" dirty="0" err="1">
                    <a:solidFill>
                      <a:srgbClr val="0070C0"/>
                    </a:solidFill>
                  </a:rPr>
                  <a:t>بازیکن</a:t>
                </a:r>
                <a:r>
                  <a:rPr lang="fa-IR" dirty="0">
                    <a:solidFill>
                      <a:srgbClr val="0070C0"/>
                    </a:solidFill>
                  </a:rPr>
                  <a:t> 2</a:t>
                </a:r>
                <a:r>
                  <a:rPr lang="fa-IR" dirty="0"/>
                  <a:t> می تواند انتخاب کند که </a:t>
                </a:r>
                <a:r>
                  <a:rPr lang="fa-IR" dirty="0" err="1">
                    <a:solidFill>
                      <a:srgbClr val="0070C0"/>
                    </a:solidFill>
                  </a:rPr>
                  <a:t>بازیکن</a:t>
                </a:r>
                <a:r>
                  <a:rPr lang="fa-IR" dirty="0">
                    <a:solidFill>
                      <a:srgbClr val="0070C0"/>
                    </a:solidFill>
                  </a:rPr>
                  <a:t> 4 </a:t>
                </a:r>
                <a:r>
                  <a:rPr lang="fa-IR" dirty="0"/>
                  <a:t>در</a:t>
                </a:r>
                <a14:m>
                  <m:oMath xmlns:m="http://schemas.openxmlformats.org/officeDocument/2006/math">
                    <m:sSub>
                      <m:sSubPr>
                        <m:ctrlPr>
                          <a:rPr lang="fa-IR"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𝑥</m:t>
                        </m:r>
                      </m:e>
                      <m:sub>
                        <m:r>
                          <a:rPr lang="en-US" i="1" dirty="0" smtClean="0">
                            <a:solidFill>
                              <a:srgbClr val="C00000"/>
                            </a:solidFill>
                            <a:latin typeface="Cambria Math" panose="02040503050406030204" pitchFamily="18" charset="0"/>
                          </a:rPr>
                          <m:t>2</m:t>
                        </m:r>
                      </m:sub>
                    </m:sSub>
                  </m:oMath>
                </a14:m>
                <a:r>
                  <a:rPr lang="fa-IR" dirty="0"/>
                  <a:t> یا </a:t>
                </a:r>
                <a14:m>
                  <m:oMath xmlns:m="http://schemas.openxmlformats.org/officeDocument/2006/math">
                    <m:sSub>
                      <m:sSubPr>
                        <m:ctrlPr>
                          <a:rPr lang="fa-IR"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𝑥</m:t>
                        </m:r>
                      </m:e>
                      <m:sub>
                        <m:r>
                          <a:rPr lang="en-US" b="0" i="1" dirty="0" smtClean="0">
                            <a:solidFill>
                              <a:srgbClr val="C00000"/>
                            </a:solidFill>
                            <a:latin typeface="Cambria Math" panose="02040503050406030204" pitchFamily="18" charset="0"/>
                          </a:rPr>
                          <m:t>3</m:t>
                        </m:r>
                      </m:sub>
                    </m:sSub>
                  </m:oMath>
                </a14:m>
                <a:r>
                  <a:rPr lang="en-US" dirty="0"/>
                  <a:t> </a:t>
                </a:r>
                <a:r>
                  <a:rPr lang="fa-IR" dirty="0"/>
                  <a:t> بازی کند و در هر یک از این گره ها </a:t>
                </a:r>
                <a:r>
                  <a:rPr lang="fa-IR" dirty="0" err="1">
                    <a:solidFill>
                      <a:srgbClr val="0070C0"/>
                    </a:solidFill>
                  </a:rPr>
                  <a:t>بازیکن</a:t>
                </a:r>
                <a:r>
                  <a:rPr lang="fa-IR" dirty="0">
                    <a:solidFill>
                      <a:srgbClr val="0070C0"/>
                    </a:solidFill>
                  </a:rPr>
                  <a:t> 4</a:t>
                </a:r>
                <a:r>
                  <a:rPr lang="fa-IR" dirty="0"/>
                  <a:t> دو انتخاب دارد که هر دو به </a:t>
                </a:r>
                <a:r>
                  <a:rPr lang="fa-IR" dirty="0">
                    <a:solidFill>
                      <a:srgbClr val="C00000"/>
                    </a:solidFill>
                  </a:rPr>
                  <a:t>پایان بازی</a:t>
                </a:r>
                <a:r>
                  <a:rPr lang="fa-IR" dirty="0"/>
                  <a:t> ختم می شوند. </a:t>
                </a:r>
                <a:endParaRPr lang="en-US" dirty="0"/>
              </a:p>
              <a:p>
                <a:pPr>
                  <a:lnSpc>
                    <a:spcPct val="120000"/>
                  </a:lnSpc>
                </a:pPr>
                <a:r>
                  <a:rPr lang="fa-IR" dirty="0" err="1">
                    <a:solidFill>
                      <a:srgbClr val="0070C0"/>
                    </a:solidFill>
                  </a:rPr>
                  <a:t>بازیکن</a:t>
                </a:r>
                <a:r>
                  <a:rPr lang="fa-IR" dirty="0">
                    <a:solidFill>
                      <a:srgbClr val="0070C0"/>
                    </a:solidFill>
                  </a:rPr>
                  <a:t> 3</a:t>
                </a:r>
                <a:r>
                  <a:rPr lang="fa-IR" dirty="0"/>
                  <a:t> هیچ حرکتی برای انجام دادن ندارد.</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51798" y="1240077"/>
                <a:ext cx="7835194" cy="5166142"/>
              </a:xfrm>
              <a:blipFill>
                <a:blip r:embed="rId4"/>
                <a:stretch>
                  <a:fillRect l="-1788" r="-54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13</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03093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51F078D-B267-77F7-02C7-FB8E048334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1591" b="8492"/>
          <a:stretch/>
        </p:blipFill>
        <p:spPr>
          <a:xfrm>
            <a:off x="62749" y="1311979"/>
            <a:ext cx="3760191" cy="4595840"/>
          </a:xfrm>
          <a:prstGeom prst="rect">
            <a:avLst/>
          </a:prstGeom>
        </p:spPr>
      </p:pic>
      <p:sp>
        <p:nvSpPr>
          <p:cNvPr id="2" name="Title 1"/>
          <p:cNvSpPr>
            <a:spLocks noGrp="1"/>
          </p:cNvSpPr>
          <p:nvPr>
            <p:ph type="title"/>
          </p:nvPr>
        </p:nvSpPr>
        <p:spPr/>
        <p:txBody>
          <a:bodyPr/>
          <a:lstStyle/>
          <a:p>
            <a:pPr rtl="0"/>
            <a:r>
              <a:rPr lang="fa-IR" dirty="0"/>
              <a:t>درخت بازی –توصیف ترتیب </a:t>
            </a:r>
            <a:r>
              <a:rPr lang="fa-IR" dirty="0" err="1"/>
              <a:t>بازیکن</a:t>
            </a:r>
            <a:r>
              <a:rPr lang="fa-IR" dirty="0"/>
              <a:t> ها</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51798" y="1240077"/>
                <a:ext cx="7835194" cy="5166142"/>
              </a:xfrm>
            </p:spPr>
            <p:txBody>
              <a:bodyPr>
                <a:normAutofit fontScale="85000" lnSpcReduction="20000"/>
              </a:bodyPr>
              <a:lstStyle/>
              <a:p>
                <a:pPr>
                  <a:lnSpc>
                    <a:spcPct val="120000"/>
                  </a:lnSpc>
                </a:pPr>
                <a:r>
                  <a:rPr lang="fa-IR" dirty="0"/>
                  <a:t>در نحوه ترسیم درخت بازی، به طور ضمنی به نظر می رسد که </a:t>
                </a:r>
                <a:r>
                  <a:rPr lang="fa-IR" dirty="0" err="1"/>
                  <a:t>بازیکن</a:t>
                </a:r>
                <a:r>
                  <a:rPr lang="fa-IR" dirty="0"/>
                  <a:t> 4 می داند قبل از حرکت چه اتفاقی افتاده است، یعنی در گره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𝑥</m:t>
                        </m:r>
                      </m:e>
                      <m:sub>
                        <m:r>
                          <a:rPr lang="en-US" i="1" dirty="0" smtClean="0">
                            <a:solidFill>
                              <a:srgbClr val="C00000"/>
                            </a:solidFill>
                            <a:latin typeface="Cambria Math" panose="02040503050406030204" pitchFamily="18" charset="0"/>
                          </a:rPr>
                          <m:t>2</m:t>
                        </m:r>
                      </m:sub>
                    </m:sSub>
                  </m:oMath>
                </a14:m>
                <a:r>
                  <a:rPr lang="fa-IR" dirty="0"/>
                  <a:t> یا در گره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𝑥</m:t>
                        </m:r>
                      </m:e>
                      <m:sub>
                        <m:r>
                          <a:rPr lang="en-US" b="0" i="1" dirty="0" smtClean="0">
                            <a:solidFill>
                              <a:srgbClr val="C00000"/>
                            </a:solidFill>
                            <a:latin typeface="Cambria Math" panose="02040503050406030204" pitchFamily="18" charset="0"/>
                          </a:rPr>
                          <m:t>3</m:t>
                        </m:r>
                      </m:sub>
                    </m:sSub>
                  </m:oMath>
                </a14:m>
                <a:r>
                  <a:rPr lang="fa-IR" dirty="0"/>
                  <a:t> است. </a:t>
                </a:r>
              </a:p>
              <a:p>
                <a:pPr>
                  <a:lnSpc>
                    <a:spcPct val="120000"/>
                  </a:lnSpc>
                </a:pPr>
                <a:r>
                  <a:rPr lang="fa-IR" dirty="0"/>
                  <a:t>بنابراین اگر </a:t>
                </a:r>
                <a:r>
                  <a:rPr lang="fa-IR" dirty="0" err="1"/>
                  <a:t>بازیکن</a:t>
                </a:r>
                <a:r>
                  <a:rPr lang="fa-IR" dirty="0"/>
                  <a:t> 4 بداند در درخت بازی کجاست، باید بداند که </a:t>
                </a:r>
                <a:r>
                  <a:rPr lang="fa-IR" dirty="0" err="1"/>
                  <a:t>بازیکن</a:t>
                </a:r>
                <a:r>
                  <a:rPr lang="fa-IR" dirty="0"/>
                  <a:t> 2 قبل از او چه کرده است.</a:t>
                </a:r>
              </a:p>
              <a:p>
                <a:pPr>
                  <a:lnSpc>
                    <a:spcPct val="120000"/>
                  </a:lnSpc>
                </a:pPr>
                <a:r>
                  <a:rPr lang="fa-IR" dirty="0">
                    <a:solidFill>
                      <a:srgbClr val="7030A0"/>
                    </a:solidFill>
                  </a:rPr>
                  <a:t>چگونه می توانیم این وضعیت را در درخت بازی توصیف کنیم؟</a:t>
                </a:r>
                <a:r>
                  <a:rPr lang="en-US" dirty="0">
                    <a:solidFill>
                      <a:srgbClr val="7030A0"/>
                    </a:solidFill>
                  </a:rPr>
                  <a:t> </a:t>
                </a:r>
                <a:r>
                  <a:rPr lang="fa-IR" dirty="0">
                    <a:solidFill>
                      <a:srgbClr val="7030A0"/>
                    </a:solidFill>
                  </a:rPr>
                  <a:t> یا ممکن است دو </a:t>
                </a:r>
                <a:r>
                  <a:rPr lang="fa-IR" dirty="0" err="1">
                    <a:solidFill>
                      <a:srgbClr val="7030A0"/>
                    </a:solidFill>
                  </a:rPr>
                  <a:t>بازیکن</a:t>
                </a:r>
                <a:r>
                  <a:rPr lang="fa-IR" dirty="0">
                    <a:solidFill>
                      <a:srgbClr val="7030A0"/>
                    </a:solidFill>
                  </a:rPr>
                  <a:t> همزمان با هم حرکتی انجام دهند.</a:t>
                </a:r>
              </a:p>
              <a:p>
                <a:pPr>
                  <a:lnSpc>
                    <a:spcPct val="120000"/>
                  </a:lnSpc>
                </a:pPr>
                <a:r>
                  <a:rPr lang="fa-IR" dirty="0"/>
                  <a:t>واضح است که ما باید راهی برای نشان دادن حالتی پیدا کنیم که در آن </a:t>
                </a:r>
                <a:r>
                  <a:rPr lang="fa-IR" dirty="0" err="1"/>
                  <a:t>بازیکن</a:t>
                </a:r>
                <a:r>
                  <a:rPr lang="fa-IR" dirty="0"/>
                  <a:t> 4 </a:t>
                </a:r>
                <a:r>
                  <a:rPr lang="fa-IR" dirty="0" err="1"/>
                  <a:t>نمی</a:t>
                </a:r>
                <a:r>
                  <a:rPr lang="fa-IR" dirty="0"/>
                  <a:t> تواند بین بودن در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𝑥</m:t>
                        </m:r>
                      </m:e>
                      <m:sub>
                        <m:r>
                          <a:rPr lang="en-US" i="1" dirty="0">
                            <a:solidFill>
                              <a:srgbClr val="C00000"/>
                            </a:solidFill>
                            <a:latin typeface="Cambria Math" panose="02040503050406030204" pitchFamily="18" charset="0"/>
                          </a:rPr>
                          <m:t>2</m:t>
                        </m:r>
                      </m:sub>
                    </m:sSub>
                  </m:oMath>
                </a14:m>
                <a:r>
                  <a:rPr lang="en-US" dirty="0"/>
                  <a:t> </a:t>
                </a:r>
                <a:r>
                  <a:rPr lang="fa-IR" dirty="0"/>
                  <a:t>و بودن در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𝑥</m:t>
                        </m:r>
                      </m:e>
                      <m:sub>
                        <m:r>
                          <a:rPr lang="en-US" i="1" dirty="0">
                            <a:solidFill>
                              <a:srgbClr val="C00000"/>
                            </a:solidFill>
                            <a:latin typeface="Cambria Math" panose="02040503050406030204" pitchFamily="18" charset="0"/>
                          </a:rPr>
                          <m:t>3</m:t>
                        </m:r>
                      </m:sub>
                    </m:sSub>
                  </m:oMath>
                </a14:m>
                <a:r>
                  <a:rPr lang="en-US" dirty="0"/>
                  <a:t> </a:t>
                </a:r>
                <a:r>
                  <a:rPr lang="fa-IR" dirty="0"/>
                  <a:t>تمایز قائل شود. </a:t>
                </a:r>
              </a:p>
              <a:p>
                <a:pPr>
                  <a:lnSpc>
                    <a:spcPct val="120000"/>
                  </a:lnSpc>
                </a:pPr>
                <a:r>
                  <a:rPr lang="fa-IR" dirty="0"/>
                  <a:t>یعنی باید بتوانیم جملاتی مانند «</a:t>
                </a:r>
                <a:r>
                  <a:rPr lang="fa-IR" dirty="0" err="1"/>
                  <a:t>می‌دانم</a:t>
                </a:r>
                <a:r>
                  <a:rPr lang="fa-IR" dirty="0"/>
                  <a:t> که در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𝑥</m:t>
                        </m:r>
                      </m:e>
                      <m:sub>
                        <m:r>
                          <a:rPr lang="en-US" i="1" dirty="0">
                            <a:solidFill>
                              <a:srgbClr val="C00000"/>
                            </a:solidFill>
                            <a:latin typeface="Cambria Math" panose="02040503050406030204" pitchFamily="18" charset="0"/>
                          </a:rPr>
                          <m:t>2</m:t>
                        </m:r>
                      </m:sub>
                    </m:sSub>
                  </m:oMath>
                </a14:m>
                <a:r>
                  <a:rPr lang="en-US" dirty="0"/>
                  <a:t> </a:t>
                </a:r>
                <a:r>
                  <a:rPr lang="fa-IR" dirty="0"/>
                  <a:t>یا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𝑥</m:t>
                        </m:r>
                      </m:e>
                      <m:sub>
                        <m:r>
                          <a:rPr lang="en-US" i="1" dirty="0">
                            <a:solidFill>
                              <a:srgbClr val="C00000"/>
                            </a:solidFill>
                            <a:latin typeface="Cambria Math" panose="02040503050406030204" pitchFamily="18" charset="0"/>
                          </a:rPr>
                          <m:t>3</m:t>
                        </m:r>
                      </m:sub>
                    </m:sSub>
                  </m:oMath>
                </a14:m>
                <a:r>
                  <a:rPr lang="en-US" dirty="0"/>
                  <a:t> </a:t>
                </a:r>
                <a:r>
                  <a:rPr lang="fa-IR" dirty="0"/>
                  <a:t>هستم، اما </a:t>
                </a:r>
                <a:r>
                  <a:rPr lang="fa-IR" dirty="0" err="1"/>
                  <a:t>نمی‌دانم</a:t>
                </a:r>
                <a:r>
                  <a:rPr lang="fa-IR" dirty="0"/>
                  <a:t> در کدام یک از این دو هستم» را بیان کنیم.</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51798" y="1240077"/>
                <a:ext cx="7835194" cy="5166142"/>
              </a:xfrm>
              <a:blipFill>
                <a:blip r:embed="rId4"/>
                <a:stretch>
                  <a:fillRect l="-1711" t="-943" r="-38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14</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262428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a-IR" dirty="0"/>
              <a:t>درخت بازی –توصیف ترتیب </a:t>
            </a:r>
            <a:r>
              <a:rPr lang="fa-IR" dirty="0" err="1"/>
              <a:t>بازیکن</a:t>
            </a:r>
            <a:r>
              <a:rPr lang="fa-IR" dirty="0"/>
              <a:t> ها</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395207" y="1240077"/>
                <a:ext cx="8391785" cy="5166142"/>
              </a:xfrm>
            </p:spPr>
            <p:txBody>
              <a:bodyPr>
                <a:normAutofit fontScale="92500"/>
              </a:bodyPr>
              <a:lstStyle/>
              <a:p>
                <a:pPr>
                  <a:lnSpc>
                    <a:spcPct val="120000"/>
                  </a:lnSpc>
                </a:pPr>
                <a:r>
                  <a:rPr lang="fa-IR" dirty="0"/>
                  <a:t>در شکل دو روش متداول برای به تصویر کشیدن این موضوع، با استفاده از نمایش شکل گسترده بازی </a:t>
                </a:r>
                <a:r>
                  <a:rPr lang="en-US" dirty="0"/>
                  <a:t>Battle of the Sexes </a:t>
                </a:r>
                <a:r>
                  <a:rPr lang="fa-IR" dirty="0"/>
                  <a:t> با حرکت همزمان ارائه شده است.</a:t>
                </a:r>
              </a:p>
              <a:p>
                <a:pPr>
                  <a:lnSpc>
                    <a:spcPct val="120000"/>
                  </a:lnSpc>
                </a:pPr>
                <a:r>
                  <a:rPr lang="fa-IR" dirty="0" err="1"/>
                  <a:t>بازیکن</a:t>
                </a:r>
                <a:r>
                  <a:rPr lang="fa-IR" dirty="0"/>
                  <a:t> 1 از مجموعه اکشن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𝐴</m:t>
                        </m:r>
                      </m:e>
                      <m:sub>
                        <m:r>
                          <a:rPr lang="en-US" i="1" dirty="0" smtClean="0">
                            <a:solidFill>
                              <a:srgbClr val="C00000"/>
                            </a:solidFill>
                            <a:latin typeface="Cambria Math" panose="02040503050406030204" pitchFamily="18" charset="0"/>
                          </a:rPr>
                          <m:t>1</m:t>
                        </m:r>
                      </m:sub>
                    </m:sSub>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𝑂</m:t>
                    </m:r>
                    <m:r>
                      <a:rPr lang="en-US" i="1" dirty="0" smtClean="0">
                        <a:solidFill>
                          <a:srgbClr val="C00000"/>
                        </a:solidFill>
                        <a:latin typeface="Cambria Math" panose="02040503050406030204" pitchFamily="18" charset="0"/>
                      </a:rPr>
                      <m:t>, </m:t>
                    </m:r>
                    <m:r>
                      <a:rPr lang="en-US" i="1" dirty="0" smtClean="0">
                        <a:solidFill>
                          <a:srgbClr val="C00000"/>
                        </a:solidFill>
                        <a:latin typeface="Cambria Math" panose="02040503050406030204" pitchFamily="18" charset="0"/>
                      </a:rPr>
                      <m:t>𝐹</m:t>
                    </m:r>
                    <m:r>
                      <a:rPr lang="en-US" i="1" dirty="0" smtClean="0">
                        <a:solidFill>
                          <a:srgbClr val="C00000"/>
                        </a:solidFill>
                        <a:latin typeface="Cambria Math" panose="02040503050406030204" pitchFamily="18" charset="0"/>
                      </a:rPr>
                      <m:t>} </m:t>
                    </m:r>
                  </m:oMath>
                </a14:m>
                <a:r>
                  <a:rPr lang="fa-IR" dirty="0"/>
                  <a:t> و </a:t>
                </a:r>
                <a:r>
                  <a:rPr lang="fa-IR" dirty="0" err="1"/>
                  <a:t>بازیکن</a:t>
                </a:r>
                <a:r>
                  <a:rPr lang="fa-IR" dirty="0"/>
                  <a:t> 2، بدون مشاهده انتخاب </a:t>
                </a:r>
                <a:r>
                  <a:rPr lang="fa-IR" dirty="0" err="1"/>
                  <a:t>بازیکن</a:t>
                </a:r>
                <a:r>
                  <a:rPr lang="fa-IR" dirty="0"/>
                  <a:t> 1 از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𝐴</m:t>
                        </m:r>
                      </m:e>
                      <m:sub>
                        <m:r>
                          <a:rPr lang="en-US" i="1" dirty="0" smtClean="0">
                            <a:solidFill>
                              <a:srgbClr val="C00000"/>
                            </a:solidFill>
                            <a:latin typeface="Cambria Math" panose="02040503050406030204" pitchFamily="18" charset="0"/>
                          </a:rPr>
                          <m:t>2</m:t>
                        </m:r>
                      </m:sub>
                    </m:sSub>
                    <m:r>
                      <a:rPr lang="en-US" i="1" dirty="0" smtClean="0">
                        <a:solidFill>
                          <a:srgbClr val="C00000"/>
                        </a:solidFill>
                        <a:latin typeface="Cambria Math" panose="02040503050406030204" pitchFamily="18" charset="0"/>
                      </a:rPr>
                      <m:t> = {</m:t>
                    </m:r>
                    <m:r>
                      <a:rPr lang="en-US" i="1" dirty="0" smtClean="0">
                        <a:solidFill>
                          <a:srgbClr val="C00000"/>
                        </a:solidFill>
                        <a:latin typeface="Cambria Math" panose="02040503050406030204" pitchFamily="18" charset="0"/>
                      </a:rPr>
                      <m:t>𝑜</m:t>
                    </m:r>
                    <m:r>
                      <a:rPr lang="en-US" i="1" dirty="0" smtClean="0">
                        <a:solidFill>
                          <a:srgbClr val="C00000"/>
                        </a:solidFill>
                        <a:latin typeface="Cambria Math" panose="02040503050406030204" pitchFamily="18" charset="0"/>
                      </a:rPr>
                      <m:t>, </m:t>
                    </m:r>
                    <m:r>
                      <a:rPr lang="en-US" i="1" dirty="0" smtClean="0">
                        <a:solidFill>
                          <a:srgbClr val="C00000"/>
                        </a:solidFill>
                        <a:latin typeface="Cambria Math" panose="02040503050406030204" pitchFamily="18" charset="0"/>
                      </a:rPr>
                      <m:t>𝑓</m:t>
                    </m:r>
                    <m:r>
                      <a:rPr lang="en-US" i="1" dirty="0" smtClean="0">
                        <a:solidFill>
                          <a:srgbClr val="C00000"/>
                        </a:solidFill>
                        <a:latin typeface="Cambria Math" panose="02040503050406030204" pitchFamily="18" charset="0"/>
                      </a:rPr>
                      <m:t> } </m:t>
                    </m:r>
                  </m:oMath>
                </a14:m>
                <a:r>
                  <a:rPr lang="fa-IR" dirty="0"/>
                  <a:t> انتخاب می کند.</a:t>
                </a:r>
              </a:p>
              <a:p>
                <a:pPr>
                  <a:lnSpc>
                    <a:spcPct val="120000"/>
                  </a:lnSpc>
                </a:pPr>
                <a:r>
                  <a:rPr lang="fa-IR" dirty="0" err="1"/>
                  <a:t>درتصویر</a:t>
                </a:r>
                <a:r>
                  <a:rPr lang="fa-IR" dirty="0"/>
                  <a:t> بالا، از یک بیضی برای نشان دادن مجموعه اطلاعات استفاده می کنیم. و تمام گره </a:t>
                </a:r>
                <a:r>
                  <a:rPr lang="fa-IR" dirty="0" err="1"/>
                  <a:t>هایی</a:t>
                </a:r>
                <a:r>
                  <a:rPr lang="fa-IR" dirty="0"/>
                  <a:t> که در یک بیضی قرار دارند به </a:t>
                </a:r>
                <a:r>
                  <a:rPr lang="fa-IR" i="1" dirty="0">
                    <a:solidFill>
                      <a:srgbClr val="002060"/>
                    </a:solidFill>
                  </a:rPr>
                  <a:t>یک مجموعه اطلاعاتی </a:t>
                </a:r>
                <a:r>
                  <a:rPr lang="fa-IR" dirty="0"/>
                  <a:t>تعلق دارند.</a:t>
                </a:r>
              </a:p>
              <a:p>
                <a:pPr>
                  <a:lnSpc>
                    <a:spcPct val="120000"/>
                  </a:lnSpc>
                </a:pPr>
                <a:r>
                  <a:rPr lang="fa-IR" dirty="0"/>
                  <a:t>در این مثال </a:t>
                </a:r>
                <a:r>
                  <a:rPr lang="fa-IR" dirty="0" err="1"/>
                  <a:t>بازیکن</a:t>
                </a:r>
                <a:r>
                  <a:rPr lang="fa-IR" dirty="0"/>
                  <a:t> 2 </a:t>
                </a:r>
                <a:r>
                  <a:rPr lang="fa-IR" dirty="0" err="1"/>
                  <a:t>نمی</a:t>
                </a:r>
                <a:r>
                  <a:rPr lang="fa-IR" dirty="0"/>
                  <a:t> تواند بین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𝑥</m:t>
                        </m:r>
                      </m:e>
                      <m:sub>
                        <m:r>
                          <a:rPr lang="en-US" i="1" dirty="0" smtClean="0">
                            <a:solidFill>
                              <a:srgbClr val="C00000"/>
                            </a:solidFill>
                            <a:latin typeface="Cambria Math" panose="02040503050406030204" pitchFamily="18" charset="0"/>
                          </a:rPr>
                          <m:t>1</m:t>
                        </m:r>
                      </m:sub>
                    </m:sSub>
                  </m:oMath>
                </a14:m>
                <a:r>
                  <a:rPr lang="en-US" dirty="0"/>
                  <a:t> </a:t>
                </a:r>
                <a:r>
                  <a:rPr lang="fa-IR" dirty="0"/>
                  <a:t> و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𝑥</m:t>
                        </m:r>
                      </m:e>
                      <m:sub>
                        <m:r>
                          <a:rPr lang="en-US" i="1" dirty="0" smtClean="0">
                            <a:solidFill>
                              <a:srgbClr val="C00000"/>
                            </a:solidFill>
                            <a:latin typeface="Cambria Math" panose="02040503050406030204" pitchFamily="18" charset="0"/>
                          </a:rPr>
                          <m:t>2</m:t>
                        </m:r>
                      </m:sub>
                    </m:sSub>
                    <m:r>
                      <a:rPr lang="en-US" i="1" dirty="0" smtClean="0">
                        <a:solidFill>
                          <a:srgbClr val="C00000"/>
                        </a:solidFill>
                        <a:latin typeface="Cambria Math" panose="02040503050406030204" pitchFamily="18" charset="0"/>
                      </a:rPr>
                      <m:t> </m:t>
                    </m:r>
                  </m:oMath>
                </a14:m>
                <a:r>
                  <a:rPr lang="fa-IR" dirty="0"/>
                  <a:t> تمایز قائل شود.</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395207" y="1240077"/>
                <a:ext cx="8391785" cy="5166142"/>
              </a:xfrm>
              <a:blipFill>
                <a:blip r:embed="rId3"/>
                <a:stretch>
                  <a:fillRect r="-43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15</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pic>
        <p:nvPicPr>
          <p:cNvPr id="7" name="Picture 6">
            <a:extLst>
              <a:ext uri="{FF2B5EF4-FFF2-40B4-BE49-F238E27FC236}">
                <a16:creationId xmlns:a16="http://schemas.microsoft.com/office/drawing/2014/main" id="{7C111133-DC23-1A52-2F77-C5A79BB409A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5462" y="2888731"/>
            <a:ext cx="2816915" cy="2811069"/>
          </a:xfrm>
          <a:prstGeom prst="rect">
            <a:avLst/>
          </a:prstGeom>
        </p:spPr>
      </p:pic>
      <p:pic>
        <p:nvPicPr>
          <p:cNvPr id="8" name="Picture 7">
            <a:extLst>
              <a:ext uri="{FF2B5EF4-FFF2-40B4-BE49-F238E27FC236}">
                <a16:creationId xmlns:a16="http://schemas.microsoft.com/office/drawing/2014/main" id="{A15A9D6C-BFE5-E12D-2598-D88EDDA5C3A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15462" y="72045"/>
            <a:ext cx="2816914" cy="2811069"/>
          </a:xfrm>
          <a:prstGeom prst="rect">
            <a:avLst/>
          </a:prstGeom>
        </p:spPr>
      </p:pic>
      <p:sp>
        <p:nvSpPr>
          <p:cNvPr id="11" name="TextBox 10">
            <a:extLst>
              <a:ext uri="{FF2B5EF4-FFF2-40B4-BE49-F238E27FC236}">
                <a16:creationId xmlns:a16="http://schemas.microsoft.com/office/drawing/2014/main" id="{9130AF77-345E-338E-6581-B9D46E91A550}"/>
              </a:ext>
            </a:extLst>
          </p:cNvPr>
          <p:cNvSpPr txBox="1"/>
          <p:nvPr/>
        </p:nvSpPr>
        <p:spPr>
          <a:xfrm>
            <a:off x="65599" y="5786455"/>
            <a:ext cx="2966777" cy="923330"/>
          </a:xfrm>
          <a:prstGeom prst="rect">
            <a:avLst/>
          </a:prstGeom>
          <a:noFill/>
        </p:spPr>
        <p:txBody>
          <a:bodyPr wrap="square">
            <a:spAutoFit/>
          </a:bodyPr>
          <a:lstStyle/>
          <a:p>
            <a:r>
              <a:rPr lang="en-US" sz="1800" b="0" i="0" dirty="0">
                <a:solidFill>
                  <a:srgbClr val="000000"/>
                </a:solidFill>
                <a:effectLst/>
                <a:latin typeface="Times-Roman"/>
              </a:rPr>
              <a:t>The simultaneous-move Battle of the Sexes game.</a:t>
            </a:r>
            <a:r>
              <a:rPr lang="en-US" dirty="0"/>
              <a:t> </a:t>
            </a:r>
            <a:br>
              <a:rPr lang="en-US" dirty="0"/>
            </a:br>
            <a:endParaRPr lang="en-US" dirty="0"/>
          </a:p>
        </p:txBody>
      </p:sp>
    </p:spTree>
    <p:extLst>
      <p:ext uri="{BB962C8B-B14F-4D97-AF65-F5344CB8AC3E}">
        <p14:creationId xmlns:p14="http://schemas.microsoft.com/office/powerpoint/2010/main" val="376919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a-IR" dirty="0"/>
              <a:t>درخت بازی –توصیف ترتیب </a:t>
            </a:r>
            <a:r>
              <a:rPr lang="fa-IR" dirty="0" err="1"/>
              <a:t>بازیکن</a:t>
            </a:r>
            <a:r>
              <a:rPr lang="fa-IR" dirty="0"/>
              <a:t> ها</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395207" y="1240077"/>
                <a:ext cx="8391785" cy="5166142"/>
              </a:xfrm>
            </p:spPr>
            <p:txBody>
              <a:bodyPr>
                <a:normAutofit/>
              </a:bodyPr>
              <a:lstStyle/>
              <a:p>
                <a:pPr>
                  <a:lnSpc>
                    <a:spcPct val="120000"/>
                  </a:lnSpc>
                </a:pPr>
                <a:r>
                  <a:rPr lang="fa-IR" dirty="0"/>
                  <a:t>فرض کنید مجموعه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h</m:t>
                        </m:r>
                      </m:e>
                      <m:sub>
                        <m:r>
                          <a:rPr lang="en-US" i="1" dirty="0" smtClean="0">
                            <a:solidFill>
                              <a:srgbClr val="C00000"/>
                            </a:solidFill>
                            <a:latin typeface="Cambria Math" panose="02040503050406030204" pitchFamily="18" charset="0"/>
                          </a:rPr>
                          <m:t>2</m:t>
                        </m:r>
                      </m:sub>
                    </m:sSub>
                  </m:oMath>
                </a14:m>
                <a:r>
                  <a:rPr lang="fa-IR" dirty="0"/>
                  <a:t> نقاط دارای یک اطلاعات برای </a:t>
                </a:r>
                <a:r>
                  <a:rPr lang="fa-IR" dirty="0" err="1"/>
                  <a:t>بازیکن</a:t>
                </a:r>
                <a:r>
                  <a:rPr lang="fa-IR" dirty="0"/>
                  <a:t> 2 را نشان دهد. </a:t>
                </a:r>
              </a:p>
              <a:p>
                <a:pPr>
                  <a:lnSpc>
                    <a:spcPct val="120000"/>
                  </a:lnSpc>
                </a:pPr>
                <a:r>
                  <a:rPr lang="fa-IR" dirty="0"/>
                  <a:t>در اینصورت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h</m:t>
                        </m:r>
                      </m:e>
                      <m:sub>
                        <m:r>
                          <a:rPr lang="en-US" i="1" dirty="0" smtClean="0">
                            <a:solidFill>
                              <a:srgbClr val="C00000"/>
                            </a:solidFill>
                            <a:latin typeface="Cambria Math" panose="02040503050406030204" pitchFamily="18" charset="0"/>
                          </a:rPr>
                          <m:t>2</m:t>
                        </m:r>
                      </m:sub>
                    </m:sSub>
                    <m:r>
                      <a:rPr lang="en-US" i="1" dirty="0" smtClean="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 {</m:t>
                    </m:r>
                    <m:sSub>
                      <m:sSubPr>
                        <m:ctrlPr>
                          <a:rPr lang="en-US" b="0" i="1" dirty="0" smtClean="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𝑥</m:t>
                        </m:r>
                      </m:e>
                      <m:sub>
                        <m:r>
                          <a:rPr lang="en-US" i="1" dirty="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 </m:t>
                    </m:r>
                    <m:sSub>
                      <m:sSubPr>
                        <m:ctrlPr>
                          <a:rPr lang="en-US" b="0" i="1" dirty="0" smtClean="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𝑥</m:t>
                        </m:r>
                      </m:e>
                      <m:sub>
                        <m:r>
                          <a:rPr lang="en-US" i="1" dirty="0">
                            <a:solidFill>
                              <a:srgbClr val="C00000"/>
                            </a:solidFill>
                            <a:latin typeface="Cambria Math" panose="02040503050406030204" pitchFamily="18" charset="0"/>
                          </a:rPr>
                          <m:t>2</m:t>
                        </m:r>
                      </m:sub>
                    </m:sSub>
                    <m:r>
                      <a:rPr lang="en-US" i="1" dirty="0" smtClean="0">
                        <a:solidFill>
                          <a:srgbClr val="C00000"/>
                        </a:solidFill>
                        <a:latin typeface="Cambria Math" panose="02040503050406030204" pitchFamily="18" charset="0"/>
                      </a:rPr>
                      <m:t>}</m:t>
                    </m:r>
                    <m:r>
                      <a:rPr lang="fa-IR" i="1" dirty="0" smtClean="0">
                        <a:solidFill>
                          <a:srgbClr val="C00000"/>
                        </a:solidFill>
                        <a:latin typeface="Cambria Math" panose="02040503050406030204" pitchFamily="18" charset="0"/>
                      </a:rPr>
                      <m:t> </m:t>
                    </m:r>
                  </m:oMath>
                </a14:m>
                <a:r>
                  <a:rPr lang="fa-IR" dirty="0"/>
                  <a:t>.</a:t>
                </a:r>
              </a:p>
              <a:p>
                <a:pPr>
                  <a:lnSpc>
                    <a:spcPct val="120000"/>
                  </a:lnSpc>
                </a:pPr>
                <a:r>
                  <a:rPr lang="fa-IR" dirty="0"/>
                  <a:t>در پایین روش متداول دیگری برای به تصویر کشیدن مجموعه اطلاعات است که بر اساس آن خط چین که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𝑥</m:t>
                        </m:r>
                      </m:e>
                      <m:sub>
                        <m:r>
                          <a:rPr lang="en-US" i="1" dirty="0">
                            <a:solidFill>
                              <a:srgbClr val="C00000"/>
                            </a:solidFill>
                            <a:latin typeface="Cambria Math" panose="02040503050406030204" pitchFamily="18" charset="0"/>
                          </a:rPr>
                          <m:t>1</m:t>
                        </m:r>
                      </m:sub>
                    </m:sSub>
                  </m:oMath>
                </a14:m>
                <a:r>
                  <a:rPr lang="fa-IR" dirty="0"/>
                  <a:t> </a:t>
                </a:r>
                <a:r>
                  <a:rPr lang="en-US" dirty="0"/>
                  <a:t> </a:t>
                </a:r>
                <a:r>
                  <a:rPr lang="fa-IR" dirty="0"/>
                  <a:t>را به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𝑥</m:t>
                        </m:r>
                      </m:e>
                      <m:sub>
                        <m:r>
                          <a:rPr lang="en-US" i="1" dirty="0">
                            <a:solidFill>
                              <a:srgbClr val="C00000"/>
                            </a:solidFill>
                            <a:latin typeface="Cambria Math" panose="02040503050406030204" pitchFamily="18" charset="0"/>
                          </a:rPr>
                          <m:t>2</m:t>
                        </m:r>
                      </m:sub>
                    </m:sSub>
                  </m:oMath>
                </a14:m>
                <a:r>
                  <a:rPr lang="fa-IR" dirty="0"/>
                  <a:t> متصل می کند نشان می دهد که هر دو در یک مجموعه اطلاعات قرار دارند.</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395207" y="1240077"/>
                <a:ext cx="8391785" cy="5166142"/>
              </a:xfrm>
              <a:blipFill>
                <a:blip r:embed="rId3"/>
                <a:stretch>
                  <a:fillRect l="-1598" r="-5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16</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pic>
        <p:nvPicPr>
          <p:cNvPr id="7" name="Picture 6">
            <a:extLst>
              <a:ext uri="{FF2B5EF4-FFF2-40B4-BE49-F238E27FC236}">
                <a16:creationId xmlns:a16="http://schemas.microsoft.com/office/drawing/2014/main" id="{7C111133-DC23-1A52-2F77-C5A79BB409A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5462" y="2888731"/>
            <a:ext cx="2816915" cy="2811069"/>
          </a:xfrm>
          <a:prstGeom prst="rect">
            <a:avLst/>
          </a:prstGeom>
        </p:spPr>
      </p:pic>
      <p:pic>
        <p:nvPicPr>
          <p:cNvPr id="8" name="Picture 7">
            <a:extLst>
              <a:ext uri="{FF2B5EF4-FFF2-40B4-BE49-F238E27FC236}">
                <a16:creationId xmlns:a16="http://schemas.microsoft.com/office/drawing/2014/main" id="{A15A9D6C-BFE5-E12D-2598-D88EDDA5C3A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15462" y="72045"/>
            <a:ext cx="2816914" cy="2811069"/>
          </a:xfrm>
          <a:prstGeom prst="rect">
            <a:avLst/>
          </a:prstGeom>
        </p:spPr>
      </p:pic>
      <p:sp>
        <p:nvSpPr>
          <p:cNvPr id="11" name="TextBox 10">
            <a:extLst>
              <a:ext uri="{FF2B5EF4-FFF2-40B4-BE49-F238E27FC236}">
                <a16:creationId xmlns:a16="http://schemas.microsoft.com/office/drawing/2014/main" id="{9130AF77-345E-338E-6581-B9D46E91A550}"/>
              </a:ext>
            </a:extLst>
          </p:cNvPr>
          <p:cNvSpPr txBox="1"/>
          <p:nvPr/>
        </p:nvSpPr>
        <p:spPr>
          <a:xfrm>
            <a:off x="65599" y="5786455"/>
            <a:ext cx="2966777" cy="923330"/>
          </a:xfrm>
          <a:prstGeom prst="rect">
            <a:avLst/>
          </a:prstGeom>
          <a:noFill/>
        </p:spPr>
        <p:txBody>
          <a:bodyPr wrap="square">
            <a:spAutoFit/>
          </a:bodyPr>
          <a:lstStyle/>
          <a:p>
            <a:r>
              <a:rPr lang="en-US" sz="1800" b="0" i="0" dirty="0">
                <a:solidFill>
                  <a:srgbClr val="000000"/>
                </a:solidFill>
                <a:effectLst/>
                <a:latin typeface="Times-Roman"/>
              </a:rPr>
              <a:t>The simultaneous-move Battle of the Sexes game.</a:t>
            </a:r>
            <a:r>
              <a:rPr lang="en-US" dirty="0"/>
              <a:t> </a:t>
            </a:r>
            <a:br>
              <a:rPr lang="en-US" dirty="0"/>
            </a:br>
            <a:endParaRPr lang="en-US" dirty="0"/>
          </a:p>
        </p:txBody>
      </p:sp>
    </p:spTree>
    <p:extLst>
      <p:ext uri="{BB962C8B-B14F-4D97-AF65-F5344CB8AC3E}">
        <p14:creationId xmlns:p14="http://schemas.microsoft.com/office/powerpoint/2010/main" val="275540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a-IR" dirty="0"/>
              <a:t>تعریف 7.2- مجموعه های اطلاعاتی</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nSpc>
                    <a:spcPct val="120000"/>
                  </a:lnSpc>
                </a:pPr>
                <a:r>
                  <a:rPr lang="fa-IR" dirty="0"/>
                  <a:t>هر </a:t>
                </a:r>
                <a:r>
                  <a:rPr lang="fa-IR" dirty="0" err="1"/>
                  <a:t>بازیکن</a:t>
                </a:r>
                <a:r>
                  <a:rPr lang="fa-IR" dirty="0"/>
                  <a:t> </a:t>
                </a:r>
                <a14:m>
                  <m:oMath xmlns:m="http://schemas.openxmlformats.org/officeDocument/2006/math">
                    <m:r>
                      <a:rPr lang="en-US" i="1" dirty="0" smtClean="0">
                        <a:solidFill>
                          <a:srgbClr val="C00000"/>
                        </a:solidFill>
                        <a:latin typeface="Cambria Math" panose="02040503050406030204" pitchFamily="18" charset="0"/>
                      </a:rPr>
                      <m:t>𝑖</m:t>
                    </m:r>
                    <m:r>
                      <a:rPr lang="en-US" i="1" dirty="0">
                        <a:solidFill>
                          <a:srgbClr val="C00000"/>
                        </a:solidFill>
                        <a:latin typeface="Cambria Math" panose="02040503050406030204" pitchFamily="18" charset="0"/>
                      </a:rPr>
                      <m:t> </m:t>
                    </m:r>
                  </m:oMath>
                </a14:m>
                <a:r>
                  <a:rPr lang="fa-IR" dirty="0"/>
                  <a:t> مجموعه ای از </a:t>
                </a:r>
                <a:r>
                  <a:rPr lang="fa-IR" dirty="0">
                    <a:solidFill>
                      <a:srgbClr val="0070C0"/>
                    </a:solidFill>
                  </a:rPr>
                  <a:t>مجموعه های اطلاعاتی </a:t>
                </a:r>
                <a:r>
                  <a:rPr lang="fa-IR" dirty="0"/>
                  <a:t>دارد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h</m:t>
                        </m:r>
                      </m:e>
                      <m:sub>
                        <m:r>
                          <a:rPr lang="en-US" i="1" dirty="0" smtClean="0">
                            <a:solidFill>
                              <a:srgbClr val="C00000"/>
                            </a:solidFill>
                            <a:latin typeface="Cambria Math" panose="02040503050406030204" pitchFamily="18" charset="0"/>
                          </a:rPr>
                          <m:t>𝑖</m:t>
                        </m:r>
                      </m:sub>
                    </m:sSub>
                    <m:r>
                      <a:rPr lang="en-US"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𝐻</m:t>
                        </m:r>
                      </m:e>
                      <m:sub>
                        <m:r>
                          <a:rPr lang="en-US" b="0" i="1" dirty="0" smtClean="0">
                            <a:solidFill>
                              <a:srgbClr val="C00000"/>
                            </a:solidFill>
                            <a:latin typeface="Cambria Math" panose="02040503050406030204" pitchFamily="18" charset="0"/>
                          </a:rPr>
                          <m:t>𝑖</m:t>
                        </m:r>
                      </m:sub>
                    </m:sSub>
                    <m:r>
                      <a:rPr lang="en-US" i="1" dirty="0" smtClean="0">
                        <a:solidFill>
                          <a:srgbClr val="C00000"/>
                        </a:solidFill>
                        <a:latin typeface="Cambria Math" panose="02040503050406030204" pitchFamily="18" charset="0"/>
                      </a:rPr>
                      <m:t> </m:t>
                    </m:r>
                  </m:oMath>
                </a14:m>
                <a:r>
                  <a:rPr lang="fa-IR" dirty="0"/>
                  <a:t> که گره های بازی را که </a:t>
                </a:r>
                <a:r>
                  <a:rPr lang="fa-IR" dirty="0" err="1"/>
                  <a:t>بازیکن</a:t>
                </a:r>
                <a:r>
                  <a:rPr lang="fa-IR" dirty="0"/>
                  <a:t> </a:t>
                </a:r>
                <a14:m>
                  <m:oMath xmlns:m="http://schemas.openxmlformats.org/officeDocument/2006/math">
                    <m:r>
                      <a:rPr lang="en-US" i="1" dirty="0" smtClean="0">
                        <a:solidFill>
                          <a:srgbClr val="C00000"/>
                        </a:solidFill>
                        <a:latin typeface="Cambria Math" panose="02040503050406030204" pitchFamily="18" charset="0"/>
                      </a:rPr>
                      <m:t>𝑖</m:t>
                    </m:r>
                  </m:oMath>
                </a14:m>
                <a:r>
                  <a:rPr lang="en-US" dirty="0"/>
                  <a:t> </a:t>
                </a:r>
                <a:r>
                  <a:rPr lang="fa-IR" dirty="0"/>
                  <a:t> در آنها حرکت می کند با ویژگی های زیر </a:t>
                </a:r>
                <a:r>
                  <a:rPr lang="fa-IR" dirty="0">
                    <a:solidFill>
                      <a:srgbClr val="0070C0"/>
                    </a:solidFill>
                  </a:rPr>
                  <a:t>افراز</a:t>
                </a:r>
                <a:r>
                  <a:rPr lang="fa-IR" dirty="0"/>
                  <a:t> می کند:</a:t>
                </a:r>
              </a:p>
              <a:p>
                <a:pPr>
                  <a:lnSpc>
                    <a:spcPct val="120000"/>
                  </a:lnSpc>
                </a:pPr>
                <a:r>
                  <a:rPr lang="fa-IR" dirty="0"/>
                  <a:t>1. اگر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h</m:t>
                        </m:r>
                      </m:e>
                      <m:sub>
                        <m:r>
                          <a:rPr lang="en-US" i="1" dirty="0">
                            <a:solidFill>
                              <a:srgbClr val="C00000"/>
                            </a:solidFill>
                            <a:latin typeface="Cambria Math" panose="02040503050406030204" pitchFamily="18" charset="0"/>
                          </a:rPr>
                          <m:t>𝑖</m:t>
                        </m:r>
                      </m:sub>
                    </m:sSub>
                  </m:oMath>
                </a14:m>
                <a:r>
                  <a:rPr lang="fa-IR" dirty="0"/>
                  <a:t> مجموعه تک عنصری است که فقط </a:t>
                </a:r>
                <a14:m>
                  <m:oMath xmlns:m="http://schemas.openxmlformats.org/officeDocument/2006/math">
                    <m:r>
                      <a:rPr lang="en-US" i="1" dirty="0" smtClean="0">
                        <a:solidFill>
                          <a:srgbClr val="C00000"/>
                        </a:solidFill>
                        <a:latin typeface="Cambria Math" panose="02040503050406030204" pitchFamily="18" charset="0"/>
                      </a:rPr>
                      <m:t>𝑥</m:t>
                    </m:r>
                  </m:oMath>
                </a14:m>
                <a:r>
                  <a:rPr lang="en-US" dirty="0"/>
                  <a:t> </a:t>
                </a:r>
                <a:r>
                  <a:rPr lang="fa-IR" dirty="0"/>
                  <a:t> را شامل می شود، </a:t>
                </a:r>
                <a:r>
                  <a:rPr lang="fa-IR" dirty="0" err="1"/>
                  <a:t>بازیکن</a:t>
                </a:r>
                <a:r>
                  <a:rPr lang="fa-IR" dirty="0"/>
                  <a:t> </a:t>
                </a:r>
                <a14:m>
                  <m:oMath xmlns:m="http://schemas.openxmlformats.org/officeDocument/2006/math">
                    <m:r>
                      <a:rPr lang="en-US" i="1" dirty="0" smtClean="0">
                        <a:solidFill>
                          <a:srgbClr val="C00000"/>
                        </a:solidFill>
                        <a:latin typeface="Cambria Math" panose="02040503050406030204" pitchFamily="18" charset="0"/>
                      </a:rPr>
                      <m:t>𝑖</m:t>
                    </m:r>
                  </m:oMath>
                </a14:m>
                <a:r>
                  <a:rPr lang="fa-IR" dirty="0"/>
                  <a:t> </a:t>
                </a:r>
                <a:r>
                  <a:rPr lang="en-US" dirty="0"/>
                  <a:t> </a:t>
                </a:r>
                <a:r>
                  <a:rPr lang="fa-IR" dirty="0"/>
                  <a:t>که در </a:t>
                </a:r>
                <a14:m>
                  <m:oMath xmlns:m="http://schemas.openxmlformats.org/officeDocument/2006/math">
                    <m:r>
                      <a:rPr lang="en-US" i="1" dirty="0" smtClean="0">
                        <a:solidFill>
                          <a:srgbClr val="C00000"/>
                        </a:solidFill>
                        <a:latin typeface="Cambria Math" panose="02040503050406030204" pitchFamily="18" charset="0"/>
                      </a:rPr>
                      <m:t>𝑥</m:t>
                    </m:r>
                  </m:oMath>
                </a14:m>
                <a:r>
                  <a:rPr lang="en-US" dirty="0"/>
                  <a:t> </a:t>
                </a:r>
                <a:r>
                  <a:rPr lang="fa-IR" dirty="0"/>
                  <a:t>حرکت می کند می داند که او در </a:t>
                </a:r>
                <a14:m>
                  <m:oMath xmlns:m="http://schemas.openxmlformats.org/officeDocument/2006/math">
                    <m:r>
                      <a:rPr lang="en-US" i="1" dirty="0" smtClean="0">
                        <a:solidFill>
                          <a:srgbClr val="C00000"/>
                        </a:solidFill>
                        <a:latin typeface="Cambria Math" panose="02040503050406030204" pitchFamily="18" charset="0"/>
                      </a:rPr>
                      <m:t>𝑥</m:t>
                    </m:r>
                  </m:oMath>
                </a14:m>
                <a:r>
                  <a:rPr lang="en-US" dirty="0"/>
                  <a:t> </a:t>
                </a:r>
                <a:r>
                  <a:rPr lang="fa-IR" dirty="0"/>
                  <a:t>است.</a:t>
                </a:r>
              </a:p>
              <a:p>
                <a:pPr>
                  <a:lnSpc>
                    <a:spcPct val="120000"/>
                  </a:lnSpc>
                </a:pPr>
                <a:r>
                  <a:rPr lang="fa-IR" dirty="0"/>
                  <a:t>2. اگر </a:t>
                </a:r>
                <a14:m>
                  <m:oMath xmlns:m="http://schemas.openxmlformats.org/officeDocument/2006/math">
                    <m:r>
                      <a:rPr lang="en-US" i="1" dirty="0" smtClean="0">
                        <a:solidFill>
                          <a:srgbClr val="C00000"/>
                        </a:solidFill>
                        <a:latin typeface="Cambria Math" panose="02040503050406030204" pitchFamily="18" charset="0"/>
                      </a:rPr>
                      <m:t>𝑥</m:t>
                    </m:r>
                    <m:r>
                      <a:rPr lang="en-US" b="0"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ea typeface="Cambria Math" panose="02040503050406030204" pitchFamily="18" charset="0"/>
                      </a:rPr>
                      <m:t>≠</m:t>
                    </m:r>
                    <m:r>
                      <a:rPr lang="en-US" i="1" dirty="0" smtClean="0">
                        <a:solidFill>
                          <a:srgbClr val="C00000"/>
                        </a:solidFill>
                        <a:latin typeface="Cambria Math" panose="02040503050406030204" pitchFamily="18" charset="0"/>
                      </a:rPr>
                      <m:t>𝑥</m:t>
                    </m:r>
                  </m:oMath>
                </a14:m>
                <a:r>
                  <a:rPr lang="fa-IR" dirty="0"/>
                  <a:t> و اگر هر دو </a:t>
                </a:r>
                <a14:m>
                  <m:oMath xmlns:m="http://schemas.openxmlformats.org/officeDocument/2006/math">
                    <m:sSup>
                      <m:sSupPr>
                        <m:ctrlPr>
                          <a:rPr lang="en-US" b="0" i="1" dirty="0" smtClean="0">
                            <a:solidFill>
                              <a:srgbClr val="C00000"/>
                            </a:solidFill>
                            <a:latin typeface="Cambria Math" panose="02040503050406030204" pitchFamily="18" charset="0"/>
                          </a:rPr>
                        </m:ctrlPr>
                      </m:sSupPr>
                      <m:e>
                        <m:r>
                          <a:rPr lang="en-US" i="1" dirty="0" smtClean="0">
                            <a:solidFill>
                              <a:srgbClr val="C00000"/>
                            </a:solidFill>
                            <a:latin typeface="Cambria Math" panose="02040503050406030204" pitchFamily="18" charset="0"/>
                          </a:rPr>
                          <m:t>𝑥</m:t>
                        </m:r>
                      </m:e>
                      <m:sup>
                        <m:r>
                          <a:rPr lang="en-US" b="0" i="1" dirty="0" smtClean="0">
                            <a:solidFill>
                              <a:srgbClr val="C00000"/>
                            </a:solidFill>
                            <a:latin typeface="Cambria Math" panose="02040503050406030204" pitchFamily="18" charset="0"/>
                          </a:rPr>
                          <m:t>′</m:t>
                        </m:r>
                      </m:sup>
                    </m:sSup>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𝑥</m:t>
                    </m:r>
                    <m:r>
                      <a:rPr lang="en-US"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h</m:t>
                        </m:r>
                      </m:e>
                      <m:sub>
                        <m:r>
                          <a:rPr lang="en-US" i="1" dirty="0" smtClean="0">
                            <a:solidFill>
                              <a:srgbClr val="C00000"/>
                            </a:solidFill>
                            <a:latin typeface="Cambria Math" panose="02040503050406030204" pitchFamily="18" charset="0"/>
                          </a:rPr>
                          <m:t>𝑖</m:t>
                        </m:r>
                      </m:sub>
                    </m:sSub>
                  </m:oMath>
                </a14:m>
                <a:r>
                  <a:rPr lang="en-US" dirty="0"/>
                  <a:t> ، </a:t>
                </a:r>
                <a:r>
                  <a:rPr lang="fa-IR" dirty="0" err="1"/>
                  <a:t>بازیکن</a:t>
                </a:r>
                <a:r>
                  <a:rPr lang="fa-IR" dirty="0"/>
                  <a:t> </a:t>
                </a:r>
                <a14:m>
                  <m:oMath xmlns:m="http://schemas.openxmlformats.org/officeDocument/2006/math">
                    <m:r>
                      <a:rPr lang="en-US" i="1" dirty="0" smtClean="0">
                        <a:solidFill>
                          <a:srgbClr val="C00000"/>
                        </a:solidFill>
                        <a:latin typeface="Cambria Math" panose="02040503050406030204" pitchFamily="18" charset="0"/>
                      </a:rPr>
                      <m:t>𝑖</m:t>
                    </m:r>
                  </m:oMath>
                </a14:m>
                <a:r>
                  <a:rPr lang="fa-IR" dirty="0"/>
                  <a:t> که در </a:t>
                </a:r>
                <a14:m>
                  <m:oMath xmlns:m="http://schemas.openxmlformats.org/officeDocument/2006/math">
                    <m:r>
                      <a:rPr lang="en-US" i="1" dirty="0">
                        <a:solidFill>
                          <a:srgbClr val="C00000"/>
                        </a:solidFill>
                        <a:latin typeface="Cambria Math" panose="02040503050406030204" pitchFamily="18" charset="0"/>
                      </a:rPr>
                      <m:t>𝑥</m:t>
                    </m:r>
                    <m:r>
                      <a:rPr lang="en-US" i="1" dirty="0">
                        <a:solidFill>
                          <a:srgbClr val="C00000"/>
                        </a:solidFill>
                        <a:latin typeface="Cambria Math" panose="02040503050406030204" pitchFamily="18" charset="0"/>
                      </a:rPr>
                      <m:t> </m:t>
                    </m:r>
                  </m:oMath>
                </a14:m>
                <a:r>
                  <a:rPr lang="fa-IR" dirty="0"/>
                  <a:t> حرکت می کند </a:t>
                </a:r>
                <a:r>
                  <a:rPr lang="fa-IR" dirty="0" err="1"/>
                  <a:t>نمی</a:t>
                </a:r>
                <a:r>
                  <a:rPr lang="fa-IR" dirty="0"/>
                  <a:t> داند که آیا او در </a:t>
                </a:r>
                <a14:m>
                  <m:oMath xmlns:m="http://schemas.openxmlformats.org/officeDocument/2006/math">
                    <m:r>
                      <a:rPr lang="en-US" i="1" dirty="0">
                        <a:solidFill>
                          <a:srgbClr val="C00000"/>
                        </a:solidFill>
                        <a:latin typeface="Cambria Math" panose="02040503050406030204" pitchFamily="18" charset="0"/>
                      </a:rPr>
                      <m:t>𝑥</m:t>
                    </m:r>
                  </m:oMath>
                </a14:m>
                <a:r>
                  <a:rPr lang="fa-IR" dirty="0"/>
                  <a:t> است یا </a:t>
                </a:r>
                <a14:m>
                  <m:oMath xmlns:m="http://schemas.openxmlformats.org/officeDocument/2006/math">
                    <m:r>
                      <a:rPr lang="en-US" i="1" dirty="0">
                        <a:solidFill>
                          <a:srgbClr val="C00000"/>
                        </a:solidFill>
                        <a:latin typeface="Cambria Math" panose="02040503050406030204" pitchFamily="18" charset="0"/>
                      </a:rPr>
                      <m:t>𝑥</m:t>
                    </m:r>
                    <m:r>
                      <a:rPr lang="en-US" b="0" i="1" dirty="0" smtClean="0">
                        <a:solidFill>
                          <a:srgbClr val="C00000"/>
                        </a:solidFill>
                        <a:latin typeface="Cambria Math" panose="02040503050406030204" pitchFamily="18" charset="0"/>
                      </a:rPr>
                      <m:t>′</m:t>
                    </m:r>
                  </m:oMath>
                </a14:m>
                <a:r>
                  <a:rPr lang="fa-IR" dirty="0"/>
                  <a:t> </a:t>
                </a:r>
                <a:endParaRPr lang="en-US" dirty="0"/>
              </a:p>
              <a:p>
                <a:pPr>
                  <a:lnSpc>
                    <a:spcPct val="120000"/>
                  </a:lnSpc>
                </a:pPr>
                <a:r>
                  <a:rPr lang="fa-IR" dirty="0"/>
                  <a:t>3. اگر </a:t>
                </a:r>
                <a14:m>
                  <m:oMath xmlns:m="http://schemas.openxmlformats.org/officeDocument/2006/math">
                    <m:r>
                      <a:rPr lang="en-US" i="1" dirty="0">
                        <a:solidFill>
                          <a:srgbClr val="C00000"/>
                        </a:solidFill>
                        <a:latin typeface="Cambria Math" panose="02040503050406030204" pitchFamily="18" charset="0"/>
                      </a:rPr>
                      <m:t>𝑥</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rPr>
                      <m:t>𝑥</m:t>
                    </m:r>
                  </m:oMath>
                </a14:m>
                <a:r>
                  <a:rPr lang="fa-IR" dirty="0"/>
                  <a:t> و اگر هر دو </a:t>
                </a:r>
                <a14:m>
                  <m:oMath xmlns:m="http://schemas.openxmlformats.org/officeDocument/2006/math">
                    <m:sSup>
                      <m:sSupPr>
                        <m:ctrlPr>
                          <a:rPr lang="en-US" i="1" dirty="0">
                            <a:solidFill>
                              <a:srgbClr val="C00000"/>
                            </a:solidFill>
                            <a:latin typeface="Cambria Math" panose="02040503050406030204" pitchFamily="18" charset="0"/>
                          </a:rPr>
                        </m:ctrlPr>
                      </m:sSupPr>
                      <m:e>
                        <m:r>
                          <a:rPr lang="en-US" i="1" dirty="0">
                            <a:solidFill>
                              <a:srgbClr val="C00000"/>
                            </a:solidFill>
                            <a:latin typeface="Cambria Math" panose="02040503050406030204" pitchFamily="18" charset="0"/>
                          </a:rPr>
                          <m:t>𝑥</m:t>
                        </m:r>
                      </m:e>
                      <m:sup>
                        <m:r>
                          <a:rPr lang="en-US" i="1" dirty="0">
                            <a:solidFill>
                              <a:srgbClr val="C00000"/>
                            </a:solidFill>
                            <a:latin typeface="Cambria Math" panose="02040503050406030204" pitchFamily="18" charset="0"/>
                          </a:rPr>
                          <m:t>′</m:t>
                        </m:r>
                      </m:sup>
                    </m:sSup>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𝑥</m:t>
                    </m:r>
                    <m:r>
                      <a:rPr lang="en-US"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h</m:t>
                        </m:r>
                      </m:e>
                      <m:sub>
                        <m:r>
                          <a:rPr lang="en-US" i="1" dirty="0">
                            <a:solidFill>
                              <a:srgbClr val="C00000"/>
                            </a:solidFill>
                            <a:latin typeface="Cambria Math" panose="02040503050406030204" pitchFamily="18" charset="0"/>
                          </a:rPr>
                          <m:t>𝑖</m:t>
                        </m:r>
                      </m:sub>
                    </m:sSub>
                  </m:oMath>
                </a14:m>
                <a:r>
                  <a:rPr lang="en-US" dirty="0"/>
                  <a:t>،</a:t>
                </a:r>
                <a:r>
                  <a:rPr lang="fa-IR" dirty="0"/>
                  <a:t> آنگاه</a:t>
                </a:r>
                <a:r>
                  <a:rPr lang="en-US" dirty="0"/>
                  <a:t>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𝐴</m:t>
                        </m:r>
                      </m:e>
                      <m:sub>
                        <m:r>
                          <a:rPr lang="en-US" i="1" dirty="0" smtClean="0">
                            <a:solidFill>
                              <a:srgbClr val="C00000"/>
                            </a:solidFill>
                            <a:latin typeface="Cambria Math" panose="02040503050406030204" pitchFamily="18" charset="0"/>
                          </a:rPr>
                          <m:t>𝑖</m:t>
                        </m:r>
                      </m:sub>
                    </m:sSub>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𝑥</m:t>
                    </m:r>
                    <m:r>
                      <a:rPr lang="en-US"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𝐴</m:t>
                        </m:r>
                      </m:e>
                      <m:sub>
                        <m:r>
                          <a:rPr lang="en-US" i="1" dirty="0" smtClean="0">
                            <a:solidFill>
                              <a:srgbClr val="C00000"/>
                            </a:solidFill>
                            <a:latin typeface="Cambria Math" panose="02040503050406030204" pitchFamily="18" charset="0"/>
                          </a:rPr>
                          <m:t>𝑖</m:t>
                        </m:r>
                      </m:sub>
                    </m:sSub>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𝑥</m:t>
                    </m:r>
                    <m:r>
                      <a:rPr lang="en-US" b="0"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m:t>
                    </m:r>
                  </m:oMath>
                </a14:m>
                <a:r>
                  <a:rPr lang="en-US" dirty="0"/>
                  <a:t> </a:t>
                </a:r>
                <a:r>
                  <a:rPr lang="fa-IR" dirty="0"/>
                  <a:t> است.</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r="-47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17</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348968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a-IR" dirty="0"/>
              <a:t>درخت بازی – سنگ، کاغذ، قیچی</a:t>
            </a:r>
            <a:endParaRPr lang="en-US" dirty="0"/>
          </a:p>
        </p:txBody>
      </p:sp>
      <p:sp>
        <p:nvSpPr>
          <p:cNvPr id="3" name="Content Placeholder 2"/>
          <p:cNvSpPr>
            <a:spLocks noGrp="1"/>
          </p:cNvSpPr>
          <p:nvPr>
            <p:ph idx="1"/>
          </p:nvPr>
        </p:nvSpPr>
        <p:spPr>
          <a:xfrm>
            <a:off x="3395207" y="1240077"/>
            <a:ext cx="8391785" cy="5166142"/>
          </a:xfrm>
        </p:spPr>
        <p:txBody>
          <a:bodyPr>
            <a:normAutofit/>
          </a:bodyPr>
          <a:lstStyle/>
          <a:p>
            <a:pPr>
              <a:lnSpc>
                <a:spcPct val="120000"/>
              </a:lnSpc>
            </a:pPr>
            <a:r>
              <a:rPr lang="fa-IR" dirty="0"/>
              <a:t>برای نمایش بازی سنگ کاغذ قیچی که دو </a:t>
            </a:r>
            <a:r>
              <a:rPr lang="fa-IR" dirty="0" err="1"/>
              <a:t>بازیکن</a:t>
            </a:r>
            <a:r>
              <a:rPr lang="fa-IR" dirty="0"/>
              <a:t> همزمان تصمیم میگیرند، از درخت زیر استفاده میکنیم</a:t>
            </a:r>
          </a:p>
        </p:txBody>
      </p:sp>
      <p:sp>
        <p:nvSpPr>
          <p:cNvPr id="4" name="Slide Number Placeholder 3"/>
          <p:cNvSpPr>
            <a:spLocks noGrp="1"/>
          </p:cNvSpPr>
          <p:nvPr>
            <p:ph type="sldNum" sz="quarter" idx="12"/>
          </p:nvPr>
        </p:nvSpPr>
        <p:spPr/>
        <p:txBody>
          <a:bodyPr/>
          <a:lstStyle/>
          <a:p>
            <a:fld id="{7A24F918-E48B-4CD6-88B4-F48A81EB5FB6}" type="slidenum">
              <a:rPr lang="en-US" smtClean="0"/>
              <a:pPr/>
              <a:t>18</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pic>
        <p:nvPicPr>
          <p:cNvPr id="9" name="Picture 8">
            <a:extLst>
              <a:ext uri="{FF2B5EF4-FFF2-40B4-BE49-F238E27FC236}">
                <a16:creationId xmlns:a16="http://schemas.microsoft.com/office/drawing/2014/main" id="{15C7472B-FAD5-293C-E6C8-8A8B85DF42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117" y="2369560"/>
            <a:ext cx="7127689" cy="4351972"/>
          </a:xfrm>
          <a:prstGeom prst="rect">
            <a:avLst/>
          </a:prstGeom>
        </p:spPr>
      </p:pic>
    </p:spTree>
    <p:extLst>
      <p:ext uri="{BB962C8B-B14F-4D97-AF65-F5344CB8AC3E}">
        <p14:creationId xmlns:p14="http://schemas.microsoft.com/office/powerpoint/2010/main" val="187465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Definition 7.3: Imperfect versus Perfect Information</a:t>
            </a:r>
          </a:p>
        </p:txBody>
      </p:sp>
      <p:sp>
        <p:nvSpPr>
          <p:cNvPr id="3" name="Content Placeholder 2"/>
          <p:cNvSpPr>
            <a:spLocks noGrp="1"/>
          </p:cNvSpPr>
          <p:nvPr>
            <p:ph idx="1"/>
          </p:nvPr>
        </p:nvSpPr>
        <p:spPr/>
        <p:txBody>
          <a:bodyPr>
            <a:normAutofit/>
          </a:bodyPr>
          <a:lstStyle/>
          <a:p>
            <a:r>
              <a:rPr lang="en-US" sz="3200" dirty="0">
                <a:solidFill>
                  <a:srgbClr val="0070C0"/>
                </a:solidFill>
              </a:rPr>
              <a:t>A game of complete information </a:t>
            </a:r>
            <a:r>
              <a:rPr lang="en-US" sz="3200" dirty="0"/>
              <a:t>in which </a:t>
            </a:r>
            <a:r>
              <a:rPr lang="en-US" sz="3200" dirty="0">
                <a:solidFill>
                  <a:srgbClr val="C00000"/>
                </a:solidFill>
              </a:rPr>
              <a:t>every information set is a singleton </a:t>
            </a:r>
            <a:r>
              <a:rPr lang="en-US" sz="3200" dirty="0"/>
              <a:t>and there are </a:t>
            </a:r>
            <a:r>
              <a:rPr lang="en-US" sz="3200" dirty="0">
                <a:solidFill>
                  <a:srgbClr val="C00000"/>
                </a:solidFill>
              </a:rPr>
              <a:t>no moves of Nature </a:t>
            </a:r>
            <a:r>
              <a:rPr lang="en-US" sz="3200" dirty="0"/>
              <a:t>is called </a:t>
            </a:r>
            <a:r>
              <a:rPr lang="en-US" sz="3200" b="1" i="1" dirty="0"/>
              <a:t>a game of perfect information</a:t>
            </a:r>
            <a:r>
              <a:rPr lang="en-US" sz="3200" dirty="0"/>
              <a:t>.</a:t>
            </a:r>
          </a:p>
          <a:p>
            <a:r>
              <a:rPr lang="en-US" sz="3200" dirty="0"/>
              <a:t>A game in which </a:t>
            </a:r>
            <a:r>
              <a:rPr lang="en-US" sz="3200" dirty="0">
                <a:solidFill>
                  <a:srgbClr val="0070C0"/>
                </a:solidFill>
              </a:rPr>
              <a:t>some information sets </a:t>
            </a:r>
            <a:r>
              <a:rPr lang="en-US" sz="3200" dirty="0"/>
              <a:t>contain several nodes or in which there are </a:t>
            </a:r>
            <a:r>
              <a:rPr lang="en-US" sz="3200" dirty="0">
                <a:solidFill>
                  <a:srgbClr val="C00000"/>
                </a:solidFill>
              </a:rPr>
              <a:t>moves of Nature </a:t>
            </a:r>
            <a:r>
              <a:rPr lang="en-US" sz="3200" dirty="0"/>
              <a:t>is called </a:t>
            </a:r>
            <a:r>
              <a:rPr lang="en-US" sz="3200" b="1" i="1" dirty="0"/>
              <a:t>a game of imperfect information</a:t>
            </a:r>
            <a:r>
              <a:rPr lang="en-US" sz="3200" dirty="0"/>
              <a:t>.</a:t>
            </a:r>
            <a:endParaRPr lang="fa-IR" sz="3200"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19</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329407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fa-IR" dirty="0"/>
              <a:t>منابع درسی</a:t>
            </a:r>
            <a:endParaRPr lang="en-US" dirty="0"/>
          </a:p>
        </p:txBody>
      </p:sp>
      <p:sp>
        <p:nvSpPr>
          <p:cNvPr id="12" name="Content Placeholder 11"/>
          <p:cNvSpPr>
            <a:spLocks noGrp="1"/>
          </p:cNvSpPr>
          <p:nvPr>
            <p:ph idx="1"/>
          </p:nvPr>
        </p:nvSpPr>
        <p:spPr>
          <a:xfrm>
            <a:off x="3282076" y="1240077"/>
            <a:ext cx="8504915" cy="5166142"/>
          </a:xfrm>
        </p:spPr>
        <p:txBody>
          <a:bodyPr>
            <a:normAutofit/>
          </a:bodyPr>
          <a:lstStyle/>
          <a:p>
            <a:pPr algn="l" rtl="0"/>
            <a:r>
              <a:rPr lang="en-US" sz="3200" dirty="0"/>
              <a:t> </a:t>
            </a:r>
            <a:r>
              <a:rPr lang="en-US" sz="3200" dirty="0" err="1"/>
              <a:t>Tadelis</a:t>
            </a:r>
            <a:r>
              <a:rPr lang="en-US" sz="3200" dirty="0"/>
              <a:t>, Steven. </a:t>
            </a:r>
            <a:r>
              <a:rPr lang="en-US" sz="3200" i="1" dirty="0">
                <a:solidFill>
                  <a:srgbClr val="C00000"/>
                </a:solidFill>
              </a:rPr>
              <a:t>Game theory: an introduction</a:t>
            </a:r>
            <a:r>
              <a:rPr lang="en-US" sz="3200" dirty="0"/>
              <a:t>. Princeton university press, 2013.</a:t>
            </a:r>
          </a:p>
        </p:txBody>
      </p:sp>
      <p:sp>
        <p:nvSpPr>
          <p:cNvPr id="2" name="Slide Number Placeholder 1"/>
          <p:cNvSpPr>
            <a:spLocks noGrp="1"/>
          </p:cNvSpPr>
          <p:nvPr>
            <p:ph type="sldNum" sz="quarter" idx="12"/>
          </p:nvPr>
        </p:nvSpPr>
        <p:spPr/>
        <p:txBody>
          <a:bodyPr/>
          <a:lstStyle/>
          <a:p>
            <a:fld id="{7A24F918-E48B-4CD6-88B4-F48A81EB5FB6}" type="slidenum">
              <a:rPr lang="en-US" smtClean="0"/>
              <a:pPr/>
              <a:t>2</a:t>
            </a:fld>
            <a:endParaRPr lang="en-US"/>
          </a:p>
        </p:txBody>
      </p:sp>
      <p:sp>
        <p:nvSpPr>
          <p:cNvPr id="3" name="Footer Placeholder 2"/>
          <p:cNvSpPr>
            <a:spLocks noGrp="1"/>
          </p:cNvSpPr>
          <p:nvPr>
            <p:ph type="ftr" sz="quarter" idx="11"/>
          </p:nvPr>
        </p:nvSpPr>
        <p:spPr/>
        <p:txBody>
          <a:bodyPr/>
          <a:lstStyle/>
          <a:p>
            <a:r>
              <a:rPr lang="fa-IR"/>
              <a:t>دانشکده فنی و مهندسی دانشگاه شاهد 1401</a:t>
            </a:r>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3894" y="1153421"/>
            <a:ext cx="2950274" cy="4170459"/>
          </a:xfrm>
          <a:prstGeom prst="rect">
            <a:avLst/>
          </a:prstGeom>
        </p:spPr>
      </p:pic>
      <p:pic>
        <p:nvPicPr>
          <p:cNvPr id="7" name="Picture 6">
            <a:extLst>
              <a:ext uri="{FF2B5EF4-FFF2-40B4-BE49-F238E27FC236}">
                <a16:creationId xmlns:a16="http://schemas.microsoft.com/office/drawing/2014/main" id="{F2AE40A5-9454-ECD9-0C24-F638A749073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5026"/>
          <a:stretch/>
        </p:blipFill>
        <p:spPr>
          <a:xfrm>
            <a:off x="2990437" y="2969522"/>
            <a:ext cx="5314441" cy="2648402"/>
          </a:xfrm>
          <a:prstGeom prst="rect">
            <a:avLst/>
          </a:prstGeom>
        </p:spPr>
      </p:pic>
      <p:pic>
        <p:nvPicPr>
          <p:cNvPr id="9" name="Picture 8">
            <a:extLst>
              <a:ext uri="{FF2B5EF4-FFF2-40B4-BE49-F238E27FC236}">
                <a16:creationId xmlns:a16="http://schemas.microsoft.com/office/drawing/2014/main" id="{715A1D7A-CD73-C05A-CA71-A524ED35F948}"/>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904366" y="4567183"/>
            <a:ext cx="9183757" cy="2175548"/>
          </a:xfrm>
          <a:prstGeom prst="rect">
            <a:avLst/>
          </a:prstGeom>
        </p:spPr>
      </p:pic>
    </p:spTree>
    <p:extLst>
      <p:ext uri="{BB962C8B-B14F-4D97-AF65-F5344CB8AC3E}">
        <p14:creationId xmlns:p14="http://schemas.microsoft.com/office/powerpoint/2010/main" val="2886576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Games of imperfect information</a:t>
            </a:r>
          </a:p>
        </p:txBody>
      </p:sp>
      <p:sp>
        <p:nvSpPr>
          <p:cNvPr id="3" name="Content Placeholder 2"/>
          <p:cNvSpPr>
            <a:spLocks noGrp="1"/>
          </p:cNvSpPr>
          <p:nvPr>
            <p:ph idx="1"/>
          </p:nvPr>
        </p:nvSpPr>
        <p:spPr/>
        <p:txBody>
          <a:bodyPr>
            <a:normAutofit fontScale="70000" lnSpcReduction="20000"/>
          </a:bodyPr>
          <a:lstStyle/>
          <a:p>
            <a:r>
              <a:rPr lang="fa-IR" sz="3200" dirty="0" err="1"/>
              <a:t>بازی‌های</a:t>
            </a:r>
            <a:r>
              <a:rPr lang="fa-IR" sz="3200" dirty="0"/>
              <a:t> حاوی اطلاعات ناقص، برای به تصویر کشیدن عدم اطمینان یک </a:t>
            </a:r>
            <a:r>
              <a:rPr lang="fa-IR" sz="3200" dirty="0" err="1"/>
              <a:t>بازیکن</a:t>
            </a:r>
            <a:r>
              <a:rPr lang="fa-IR" sz="3200" dirty="0"/>
              <a:t> در مورد اعمال طبیعت مفید هستند. </a:t>
            </a:r>
          </a:p>
          <a:p>
            <a:r>
              <a:rPr lang="fa-IR" sz="3200" dirty="0"/>
              <a:t>به عنوان مثال، بازی با کارت زیر را تصور کنید: تعداد زیادی کارت وجود دارد که شامل تعداد مساوی پادشاه و آس است که </a:t>
            </a:r>
            <a:r>
              <a:rPr lang="fa-IR" sz="3200" dirty="0" err="1"/>
              <a:t>بازیکن</a:t>
            </a:r>
            <a:r>
              <a:rPr lang="fa-IR" sz="3200" dirty="0"/>
              <a:t> 1 بدون اینکه به آن نگاه کند، کارتی را از آن بیرون </a:t>
            </a:r>
            <a:r>
              <a:rPr lang="fa-IR" sz="3200" dirty="0" err="1"/>
              <a:t>می‌کشد</a:t>
            </a:r>
            <a:r>
              <a:rPr lang="fa-IR" sz="3200" dirty="0"/>
              <a:t>. احتمال به دست آوردن پادشاه 0.5 است و ما می توانیم این را حرکت طبیعت در نظر بگیریم. از این رو </a:t>
            </a:r>
            <a:r>
              <a:rPr lang="fa-IR" sz="3200" dirty="0" err="1"/>
              <a:t>بازیکن</a:t>
            </a:r>
            <a:r>
              <a:rPr lang="fa-IR" sz="3200" dirty="0"/>
              <a:t> 1 به دنبال طبیعت حرکت می کند و </a:t>
            </a:r>
            <a:r>
              <a:rPr lang="fa-IR" sz="3200" dirty="0" err="1"/>
              <a:t>نمی</a:t>
            </a:r>
            <a:r>
              <a:rPr lang="fa-IR" sz="3200" dirty="0"/>
              <a:t> داند که آیا طبیعت یک پادشاه یا یک آس را انتخاب کرده است.</a:t>
            </a:r>
          </a:p>
          <a:p>
            <a:r>
              <a:rPr lang="fa-IR" sz="3200" dirty="0"/>
              <a:t> پس از کشیدن کارت، </a:t>
            </a:r>
            <a:r>
              <a:rPr lang="fa-IR" sz="3200" dirty="0" err="1"/>
              <a:t>بازیکن</a:t>
            </a:r>
            <a:r>
              <a:rPr lang="fa-IR" sz="3200" dirty="0"/>
              <a:t> 1 می تواند </a:t>
            </a:r>
            <a:r>
              <a:rPr lang="en-US" sz="3200" dirty="0"/>
              <a:t>call (C)</a:t>
            </a:r>
            <a:r>
              <a:rPr lang="fa-IR" sz="3200" dirty="0"/>
              <a:t> یا </a:t>
            </a:r>
            <a:r>
              <a:rPr lang="en-US" sz="3200" dirty="0"/>
              <a:t>fold (F)</a:t>
            </a:r>
            <a:r>
              <a:rPr lang="fa-IR" sz="3200" dirty="0"/>
              <a:t> را انتخاب کند.</a:t>
            </a:r>
          </a:p>
          <a:p>
            <a:r>
              <a:rPr lang="fa-IR" sz="3200" dirty="0"/>
              <a:t>اگر او </a:t>
            </a:r>
            <a:r>
              <a:rPr lang="en-US" sz="3200" dirty="0"/>
              <a:t>fold</a:t>
            </a:r>
            <a:r>
              <a:rPr lang="fa-IR" sz="3200" dirty="0"/>
              <a:t> را انتخاب کند، 1 دلار به </a:t>
            </a:r>
            <a:r>
              <a:rPr lang="fa-IR" sz="3200" dirty="0" err="1"/>
              <a:t>بازیکن</a:t>
            </a:r>
            <a:r>
              <a:rPr lang="fa-IR" sz="3200" dirty="0"/>
              <a:t> 2 می پردازد. اگر </a:t>
            </a:r>
            <a:r>
              <a:rPr lang="en-US" sz="3200" dirty="0"/>
              <a:t>call</a:t>
            </a:r>
            <a:r>
              <a:rPr lang="fa-IR" sz="3200" dirty="0"/>
              <a:t> را انتخاب کند، اگر کارت پادشاه باشد، 2 دلار به </a:t>
            </a:r>
            <a:r>
              <a:rPr lang="fa-IR" sz="3200" dirty="0" err="1"/>
              <a:t>بازیکن</a:t>
            </a:r>
            <a:r>
              <a:rPr lang="fa-IR" sz="3200" dirty="0"/>
              <a:t> 2 می پردازد، و اگر کارت او آس باشد، </a:t>
            </a:r>
            <a:r>
              <a:rPr lang="fa-IR" sz="3200" dirty="0" err="1"/>
              <a:t>بازیکن</a:t>
            </a:r>
            <a:r>
              <a:rPr lang="fa-IR" sz="3200" dirty="0"/>
              <a:t> 2، 2 دلار به او می پردازد.</a:t>
            </a:r>
          </a:p>
        </p:txBody>
      </p:sp>
      <p:sp>
        <p:nvSpPr>
          <p:cNvPr id="4" name="Slide Number Placeholder 3"/>
          <p:cNvSpPr>
            <a:spLocks noGrp="1"/>
          </p:cNvSpPr>
          <p:nvPr>
            <p:ph type="sldNum" sz="quarter" idx="12"/>
          </p:nvPr>
        </p:nvSpPr>
        <p:spPr/>
        <p:txBody>
          <a:bodyPr/>
          <a:lstStyle/>
          <a:p>
            <a:fld id="{7A24F918-E48B-4CD6-88B4-F48A81EB5FB6}" type="slidenum">
              <a:rPr lang="en-US" smtClean="0"/>
              <a:pPr/>
              <a:t>20</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407754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Games of imperfect information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22790" y="1199154"/>
                <a:ext cx="6356249" cy="4951680"/>
              </a:xfrm>
            </p:spPr>
            <p:txBody>
              <a:bodyPr>
                <a:normAutofit fontScale="85000" lnSpcReduction="10000"/>
              </a:bodyPr>
              <a:lstStyle/>
              <a:p>
                <a:r>
                  <a:rPr lang="fa-IR" sz="3200" dirty="0"/>
                  <a:t>درخت بازی را در </a:t>
                </a:r>
                <a:r>
                  <a:rPr lang="fa-IR" sz="3200" dirty="0" err="1"/>
                  <a:t>پنل</a:t>
                </a:r>
                <a:r>
                  <a:rPr lang="fa-IR" sz="3200" dirty="0"/>
                  <a:t> سمت چپ در نظر بگیرید. ترتیب </a:t>
                </a:r>
                <a:r>
                  <a:rPr lang="fa-IR" sz="3200" dirty="0" err="1"/>
                  <a:t>بازیکن</a:t>
                </a:r>
                <a:r>
                  <a:rPr lang="fa-IR" sz="3200" dirty="0"/>
                  <a:t> ها براساس سناریوی داستان است: طبیعت</a:t>
                </a:r>
                <a14:m>
                  <m:oMath xmlns:m="http://schemas.openxmlformats.org/officeDocument/2006/math">
                    <m:r>
                      <a:rPr lang="en-US" sz="3200" i="1" dirty="0" smtClean="0">
                        <a:solidFill>
                          <a:srgbClr val="C00000"/>
                        </a:solidFill>
                        <a:latin typeface="Cambria Math" panose="02040503050406030204" pitchFamily="18" charset="0"/>
                      </a:rPr>
                      <m:t>𝐾</m:t>
                    </m:r>
                  </m:oMath>
                </a14:m>
                <a:r>
                  <a:rPr lang="fa-IR" sz="3200" dirty="0"/>
                  <a:t> یا </a:t>
                </a:r>
                <a14:m>
                  <m:oMath xmlns:m="http://schemas.openxmlformats.org/officeDocument/2006/math">
                    <m:r>
                      <a:rPr lang="en-US" sz="3200" i="1" dirty="0" smtClean="0">
                        <a:solidFill>
                          <a:srgbClr val="C00000"/>
                        </a:solidFill>
                        <a:latin typeface="Cambria Math" panose="02040503050406030204" pitchFamily="18" charset="0"/>
                      </a:rPr>
                      <m:t>𝐴</m:t>
                    </m:r>
                  </m:oMath>
                </a14:m>
                <a:r>
                  <a:rPr lang="en-US" sz="3200" dirty="0"/>
                  <a:t> </a:t>
                </a:r>
                <a:r>
                  <a:rPr lang="fa-IR" sz="3200" dirty="0"/>
                  <a:t>را انتخاب میکند.</a:t>
                </a:r>
              </a:p>
              <a:p>
                <a:r>
                  <a:rPr lang="fa-IR" sz="3200" dirty="0" err="1"/>
                  <a:t>بازیکن</a:t>
                </a:r>
                <a:r>
                  <a:rPr lang="fa-IR" sz="3200" dirty="0"/>
                  <a:t> 1 </a:t>
                </a:r>
                <a:r>
                  <a:rPr lang="fa-IR" sz="3200" dirty="0" err="1"/>
                  <a:t>نمی</a:t>
                </a:r>
                <a:r>
                  <a:rPr lang="fa-IR" sz="3200" dirty="0"/>
                  <a:t> داند چه اتفاقی افتاده است، اما می داند که در هر دو گره مجموعه اطلاعاتی خود با احتمال </a:t>
                </a:r>
                <a14:m>
                  <m:oMath xmlns:m="http://schemas.openxmlformats.org/officeDocument/2006/math">
                    <m:r>
                      <a:rPr lang="fa-IR" sz="3200" b="0" i="1" dirty="0" smtClean="0">
                        <a:solidFill>
                          <a:srgbClr val="C00000"/>
                        </a:solidFill>
                        <a:latin typeface="Cambria Math" panose="02040503050406030204" pitchFamily="18" charset="0"/>
                      </a:rPr>
                      <m:t>1</m:t>
                    </m:r>
                    <m:r>
                      <a:rPr lang="fa-IR" sz="3200" b="0" i="1" dirty="0" smtClean="0">
                        <a:solidFill>
                          <a:srgbClr val="C00000"/>
                        </a:solidFill>
                        <a:latin typeface="Cambria Math" panose="02040503050406030204" pitchFamily="18" charset="0"/>
                      </a:rPr>
                      <m:t>/</m:t>
                    </m:r>
                    <m:r>
                      <a:rPr lang="fa-IR" sz="3200" b="0" i="1" dirty="0" smtClean="0">
                        <a:solidFill>
                          <a:srgbClr val="C00000"/>
                        </a:solidFill>
                        <a:latin typeface="Cambria Math" panose="02040503050406030204" pitchFamily="18" charset="0"/>
                      </a:rPr>
                      <m:t>2</m:t>
                    </m:r>
                  </m:oMath>
                </a14:m>
                <a:r>
                  <a:rPr lang="fa-IR" sz="3200" dirty="0"/>
                  <a:t> قرار دارد. </a:t>
                </a:r>
              </a:p>
              <a:p>
                <a:r>
                  <a:rPr lang="fa-IR" sz="3200" dirty="0"/>
                  <a:t>سپس </a:t>
                </a:r>
                <a:r>
                  <a:rPr lang="fa-IR" sz="3200" dirty="0" err="1"/>
                  <a:t>بازیکن</a:t>
                </a:r>
                <a:r>
                  <a:rPr lang="fa-IR" sz="3200" dirty="0"/>
                  <a:t> 1 حرکت خود را انجام می دهد و بازی به پایان می رسد.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22790" y="1199154"/>
                <a:ext cx="6356249" cy="4951680"/>
              </a:xfrm>
              <a:blipFill>
                <a:blip r:embed="rId3"/>
                <a:stretch>
                  <a:fillRect l="-1727" r="-768" b="-246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21</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pic>
        <p:nvPicPr>
          <p:cNvPr id="7" name="Picture 6">
            <a:extLst>
              <a:ext uri="{FF2B5EF4-FFF2-40B4-BE49-F238E27FC236}">
                <a16:creationId xmlns:a16="http://schemas.microsoft.com/office/drawing/2014/main" id="{A3A317D3-EF46-662B-1055-7714F46F37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5462" y="1199154"/>
            <a:ext cx="5019979" cy="4951680"/>
          </a:xfrm>
          <a:prstGeom prst="rect">
            <a:avLst/>
          </a:prstGeom>
        </p:spPr>
      </p:pic>
    </p:spTree>
    <p:extLst>
      <p:ext uri="{BB962C8B-B14F-4D97-AF65-F5344CB8AC3E}">
        <p14:creationId xmlns:p14="http://schemas.microsoft.com/office/powerpoint/2010/main" val="358905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Games of imperfect information</a:t>
            </a:r>
          </a:p>
        </p:txBody>
      </p:sp>
      <p:sp>
        <p:nvSpPr>
          <p:cNvPr id="3" name="Content Placeholder 2"/>
          <p:cNvSpPr>
            <a:spLocks noGrp="1"/>
          </p:cNvSpPr>
          <p:nvPr>
            <p:ph idx="1"/>
          </p:nvPr>
        </p:nvSpPr>
        <p:spPr>
          <a:xfrm>
            <a:off x="5422790" y="1199154"/>
            <a:ext cx="6356249" cy="4951680"/>
          </a:xfrm>
        </p:spPr>
        <p:txBody>
          <a:bodyPr>
            <a:normAutofit fontScale="77500" lnSpcReduction="20000"/>
          </a:bodyPr>
          <a:lstStyle/>
          <a:p>
            <a:r>
              <a:rPr lang="fa-IR" sz="3200" dirty="0"/>
              <a:t>بازی مقابل اندکی متفاوت به نظر می </a:t>
            </a:r>
            <a:r>
              <a:rPr lang="fa-IR" sz="3200" dirty="0" err="1"/>
              <a:t>رسد.اما</a:t>
            </a:r>
            <a:r>
              <a:rPr lang="fa-IR" sz="3200" dirty="0"/>
              <a:t> از نظر استراتژیک، با بازی قبل معادل است.</a:t>
            </a:r>
          </a:p>
          <a:p>
            <a:r>
              <a:rPr lang="fa-IR" sz="3200" dirty="0"/>
              <a:t> </a:t>
            </a:r>
            <a:r>
              <a:rPr lang="fa-IR" sz="3200" dirty="0" err="1"/>
              <a:t>بازیکن</a:t>
            </a:r>
            <a:r>
              <a:rPr lang="fa-IR" sz="3200" dirty="0"/>
              <a:t> 1 حرکت خود را انجام می دهد </a:t>
            </a:r>
            <a:r>
              <a:rPr lang="en-US" sz="3200" dirty="0"/>
              <a:t>C</a:t>
            </a:r>
            <a:r>
              <a:rPr lang="fa-IR" sz="3200" dirty="0"/>
              <a:t> یا </a:t>
            </a:r>
            <a:r>
              <a:rPr lang="en-US" sz="3200" dirty="0"/>
              <a:t>F</a:t>
            </a:r>
            <a:r>
              <a:rPr lang="fa-IR" sz="3200" dirty="0"/>
              <a:t> بدون اینکه بداند کدام کارت کشیده شده است و سپس طبیعت کارت </a:t>
            </a:r>
            <a:r>
              <a:rPr lang="en-US" sz="3200" dirty="0"/>
              <a:t>K </a:t>
            </a:r>
            <a:r>
              <a:rPr lang="fa-IR" sz="3200" dirty="0"/>
              <a:t>یا </a:t>
            </a:r>
            <a:r>
              <a:rPr lang="en-US" sz="3200" dirty="0"/>
              <a:t>A </a:t>
            </a:r>
            <a:r>
              <a:rPr lang="fa-IR" sz="3200" dirty="0"/>
              <a:t> را با احتمال مساوی می کشد.</a:t>
            </a:r>
          </a:p>
          <a:p>
            <a:r>
              <a:rPr lang="fa-IR" sz="3200" dirty="0"/>
              <a:t>بنابراین در هر دو بازی ما دقیقاً اطلاعات و حرکات یکسانی را به تصویر </a:t>
            </a:r>
            <a:r>
              <a:rPr lang="fa-IR" sz="3200" dirty="0" err="1"/>
              <a:t>می‌کشیم</a:t>
            </a:r>
            <a:r>
              <a:rPr lang="fa-IR" sz="3200" dirty="0"/>
              <a:t> و از این رو داریم داستان را درست </a:t>
            </a:r>
            <a:r>
              <a:rPr lang="fa-IR" sz="3200" dirty="0" err="1"/>
              <a:t>می‌بینیم</a:t>
            </a:r>
            <a:r>
              <a:rPr lang="fa-IR" sz="3200" dirty="0"/>
              <a:t>.</a:t>
            </a:r>
          </a:p>
        </p:txBody>
      </p:sp>
      <p:sp>
        <p:nvSpPr>
          <p:cNvPr id="4" name="Slide Number Placeholder 3"/>
          <p:cNvSpPr>
            <a:spLocks noGrp="1"/>
          </p:cNvSpPr>
          <p:nvPr>
            <p:ph type="sldNum" sz="quarter" idx="12"/>
          </p:nvPr>
        </p:nvSpPr>
        <p:spPr/>
        <p:txBody>
          <a:bodyPr/>
          <a:lstStyle/>
          <a:p>
            <a:fld id="{7A24F918-E48B-4CD6-88B4-F48A81EB5FB6}" type="slidenum">
              <a:rPr lang="en-US" smtClean="0"/>
              <a:pPr/>
              <a:t>22</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pic>
        <p:nvPicPr>
          <p:cNvPr id="9" name="Picture 8">
            <a:extLst>
              <a:ext uri="{FF2B5EF4-FFF2-40B4-BE49-F238E27FC236}">
                <a16:creationId xmlns:a16="http://schemas.microsoft.com/office/drawing/2014/main" id="{6DFD0E44-630D-A9F7-1A27-AE10D7C21A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716" y="1006474"/>
            <a:ext cx="4705478" cy="4479926"/>
          </a:xfrm>
          <a:prstGeom prst="rect">
            <a:avLst/>
          </a:prstGeom>
        </p:spPr>
      </p:pic>
    </p:spTree>
    <p:extLst>
      <p:ext uri="{BB962C8B-B14F-4D97-AF65-F5344CB8AC3E}">
        <p14:creationId xmlns:p14="http://schemas.microsoft.com/office/powerpoint/2010/main" val="258541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a:t>Strategies and Nash Equilibrium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algn="r" rtl="1"/>
                <a:r>
                  <a:rPr lang="fa-IR" sz="3200" dirty="0"/>
                  <a:t>یک استراتژی اغلب به عنوان یک برنامه عملی برای دستیابی به یک هدف خاص تعریف می شود.</a:t>
                </a:r>
              </a:p>
              <a:p>
                <a:pPr algn="r" rtl="1"/>
                <a:r>
                  <a:rPr lang="fa-IR" sz="3200" dirty="0"/>
                  <a:t>بازی </a:t>
                </a:r>
                <a:r>
                  <a:rPr lang="en-US" sz="3200" dirty="0"/>
                  <a:t>normal-form</a:t>
                </a:r>
                <a:r>
                  <a:rPr lang="fa-IR" sz="3200" dirty="0"/>
                  <a:t>، تعریف استراتژی برای یک </a:t>
                </a:r>
                <a:r>
                  <a:rPr lang="fa-IR" sz="3200" dirty="0" err="1"/>
                  <a:t>بازیکن</a:t>
                </a:r>
                <a:r>
                  <a:rPr lang="fa-IR" sz="3200" dirty="0"/>
                  <a:t> بسیار آسان بود: یک استراتژی خالص بخشی از مجموعه اقدامات او </a:t>
                </a:r>
                <a14:m>
                  <m:oMath xmlns:m="http://schemas.openxmlformats.org/officeDocument/2006/math">
                    <m:sSub>
                      <m:sSubPr>
                        <m:ctrlPr>
                          <a:rPr lang="fa-IR" sz="3200" i="1" dirty="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𝐴</m:t>
                        </m:r>
                      </m:e>
                      <m:sub>
                        <m:r>
                          <a:rPr lang="en-US" sz="3200" i="1" dirty="0">
                            <a:solidFill>
                              <a:srgbClr val="C00000"/>
                            </a:solidFill>
                            <a:latin typeface="Cambria Math" panose="02040503050406030204" pitchFamily="18" charset="0"/>
                          </a:rPr>
                          <m:t>𝑖</m:t>
                        </m:r>
                      </m:sub>
                    </m:sSub>
                  </m:oMath>
                </a14:m>
                <a:r>
                  <a:rPr lang="fa-IR" sz="3200" dirty="0"/>
                  <a:t> بود</a:t>
                </a:r>
                <a:r>
                  <a:rPr lang="en-US" sz="3200" dirty="0"/>
                  <a:t>، </a:t>
                </a:r>
                <a:r>
                  <a:rPr lang="fa-IR" sz="3200" dirty="0"/>
                  <a:t>و یک استراتژی ترکیبی توزیع احتمال روی این اقدامات بود. </a:t>
                </a:r>
              </a:p>
              <a:p>
                <a:pPr algn="r" rtl="1"/>
                <a:r>
                  <a:rPr lang="fa-IR" sz="3200" dirty="0"/>
                  <a:t>همانطور که اکنون خواهیم دید، یک استراتژی در بازی فرم گسترده تا حدی پیچیده تر است.</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90" r="-632" b="-212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23</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76006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4400" dirty="0"/>
              <a:t>Pure Strategies in Extensive-Form Games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l"/>
                <a:r>
                  <a:rPr lang="en-US" sz="3200" dirty="0"/>
                  <a:t>A </a:t>
                </a:r>
                <a:r>
                  <a:rPr lang="en-US" sz="3200" b="1" dirty="0">
                    <a:solidFill>
                      <a:srgbClr val="C00000"/>
                    </a:solidFill>
                  </a:rPr>
                  <a:t>pure strategy </a:t>
                </a:r>
                <a:r>
                  <a:rPr lang="en-US" sz="3200" dirty="0"/>
                  <a:t>for player </a:t>
                </a:r>
                <a14:m>
                  <m:oMath xmlns:m="http://schemas.openxmlformats.org/officeDocument/2006/math">
                    <m:r>
                      <a:rPr lang="en-US" sz="3200" i="1" dirty="0" smtClean="0">
                        <a:solidFill>
                          <a:srgbClr val="C00000"/>
                        </a:solidFill>
                        <a:latin typeface="Cambria Math" panose="02040503050406030204" pitchFamily="18" charset="0"/>
                      </a:rPr>
                      <m:t>𝑖</m:t>
                    </m:r>
                  </m:oMath>
                </a14:m>
                <a:r>
                  <a:rPr lang="en-US" sz="3200" dirty="0"/>
                  <a:t> is a complete plan of play that describes which pure action player </a:t>
                </a:r>
                <a14:m>
                  <m:oMath xmlns:m="http://schemas.openxmlformats.org/officeDocument/2006/math">
                    <m:r>
                      <a:rPr lang="en-US" sz="3200" i="1" dirty="0" smtClean="0">
                        <a:solidFill>
                          <a:srgbClr val="C00000"/>
                        </a:solidFill>
                        <a:latin typeface="Cambria Math" panose="02040503050406030204" pitchFamily="18" charset="0"/>
                      </a:rPr>
                      <m:t>𝑖</m:t>
                    </m:r>
                  </m:oMath>
                </a14:m>
                <a:r>
                  <a:rPr lang="en-US" sz="3200" dirty="0"/>
                  <a:t> will choose at each of his </a:t>
                </a:r>
                <a:r>
                  <a:rPr lang="en-US" sz="3200" i="1" dirty="0">
                    <a:solidFill>
                      <a:srgbClr val="0070C0"/>
                    </a:solidFill>
                  </a:rPr>
                  <a:t>information sets</a:t>
                </a:r>
                <a:r>
                  <a:rPr lang="en-US" sz="3200" dirty="0"/>
                  <a:t>.</a:t>
                </a:r>
                <a:endParaRPr lang="fa-IR"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57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24</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401411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4400" dirty="0"/>
              <a:t>Pure Strategies in Extensive-Form Games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5462" y="1240077"/>
                <a:ext cx="8334168" cy="5192528"/>
              </a:xfrm>
            </p:spPr>
            <p:txBody>
              <a:bodyPr>
                <a:normAutofit fontScale="92500"/>
              </a:bodyPr>
              <a:lstStyle/>
              <a:p>
                <a:r>
                  <a:rPr lang="en-US" sz="3200" dirty="0"/>
                  <a:t>If we consider the simultaneous-move Battle of the Sexes game in Figure, the pure strategies for player 1 are </a:t>
                </a:r>
                <a14:m>
                  <m:oMath xmlns:m="http://schemas.openxmlformats.org/officeDocument/2006/math">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panose="02040503050406030204" pitchFamily="18" charset="0"/>
                          </a:rPr>
                          <m:t>𝑆</m:t>
                        </m:r>
                      </m:e>
                      <m:sub>
                        <m:r>
                          <a:rPr lang="en-US" sz="3200" i="1" dirty="0" smtClean="0">
                            <a:solidFill>
                              <a:srgbClr val="C00000"/>
                            </a:solidFill>
                            <a:latin typeface="Cambria Math" panose="02040503050406030204" pitchFamily="18" charset="0"/>
                          </a:rPr>
                          <m:t>1</m:t>
                        </m:r>
                      </m:sub>
                    </m:sSub>
                    <m:r>
                      <a:rPr lang="en-US" sz="3200" i="1" dirty="0" smtClean="0">
                        <a:solidFill>
                          <a:srgbClr val="C00000"/>
                        </a:solidFill>
                        <a:latin typeface="Cambria Math" panose="02040503050406030204" pitchFamily="18" charset="0"/>
                      </a:rPr>
                      <m:t>=</m:t>
                    </m:r>
                    <m:d>
                      <m:dPr>
                        <m:begChr m:val="{"/>
                        <m:endChr m:val="}"/>
                        <m:ctrlPr>
                          <a:rPr lang="en-US" sz="3200" i="1" dirty="0" smtClean="0">
                            <a:solidFill>
                              <a:srgbClr val="C00000"/>
                            </a:solidFill>
                            <a:latin typeface="Cambria Math" panose="02040503050406030204" pitchFamily="18" charset="0"/>
                          </a:rPr>
                        </m:ctrlPr>
                      </m:dPr>
                      <m:e>
                        <m:r>
                          <a:rPr lang="en-US" sz="3200" i="1" dirty="0" smtClean="0">
                            <a:solidFill>
                              <a:srgbClr val="C00000"/>
                            </a:solidFill>
                            <a:latin typeface="Cambria Math" panose="02040503050406030204" pitchFamily="18" charset="0"/>
                          </a:rPr>
                          <m:t>𝑂</m:t>
                        </m:r>
                        <m:r>
                          <a:rPr lang="en-US" sz="3200" i="1" dirty="0" smtClean="0">
                            <a:solidFill>
                              <a:srgbClr val="C00000"/>
                            </a:solidFill>
                            <a:latin typeface="Cambria Math" panose="02040503050406030204" pitchFamily="18" charset="0"/>
                          </a:rPr>
                          <m:t>, </m:t>
                        </m:r>
                        <m:r>
                          <a:rPr lang="en-US" sz="3200" i="1" dirty="0" smtClean="0">
                            <a:solidFill>
                              <a:srgbClr val="C00000"/>
                            </a:solidFill>
                            <a:latin typeface="Cambria Math" panose="02040503050406030204" pitchFamily="18" charset="0"/>
                          </a:rPr>
                          <m:t>𝐹</m:t>
                        </m:r>
                      </m:e>
                    </m:d>
                  </m:oMath>
                </a14:m>
                <a:r>
                  <a:rPr lang="en-US" sz="3200" dirty="0"/>
                  <a:t>, and those for player 2 are </a:t>
                </a:r>
                <a14:m>
                  <m:oMath xmlns:m="http://schemas.openxmlformats.org/officeDocument/2006/math">
                    <m:r>
                      <a:rPr lang="en-US" sz="3200" i="1" dirty="0" smtClean="0">
                        <a:solidFill>
                          <a:srgbClr val="C00000"/>
                        </a:solidFill>
                        <a:latin typeface="Cambria Math" panose="02040503050406030204" pitchFamily="18" charset="0"/>
                      </a:rPr>
                      <m:t>𝑆</m:t>
                    </m:r>
                    <m:r>
                      <a:rPr lang="en-US" sz="3200" i="1" dirty="0" smtClean="0">
                        <a:solidFill>
                          <a:srgbClr val="C00000"/>
                        </a:solidFill>
                        <a:latin typeface="Cambria Math" panose="02040503050406030204" pitchFamily="18" charset="0"/>
                      </a:rPr>
                      <m:t>2</m:t>
                    </m:r>
                    <m:r>
                      <a:rPr lang="en-US" sz="3200" i="1" dirty="0" smtClean="0">
                        <a:solidFill>
                          <a:srgbClr val="C00000"/>
                        </a:solidFill>
                        <a:latin typeface="Cambria Math" panose="02040503050406030204" pitchFamily="18" charset="0"/>
                      </a:rPr>
                      <m:t> ={</m:t>
                    </m:r>
                    <m:r>
                      <a:rPr lang="en-US" sz="3200" i="1" dirty="0">
                        <a:solidFill>
                          <a:srgbClr val="C00000"/>
                        </a:solidFill>
                        <a:latin typeface="Cambria Math" panose="02040503050406030204" pitchFamily="18" charset="0"/>
                      </a:rPr>
                      <m:t>𝑜</m:t>
                    </m:r>
                    <m:r>
                      <a:rPr lang="en-US" sz="3200" i="1" dirty="0">
                        <a:solidFill>
                          <a:srgbClr val="C00000"/>
                        </a:solidFill>
                        <a:latin typeface="Cambria Math" panose="02040503050406030204" pitchFamily="18" charset="0"/>
                      </a:rPr>
                      <m:t>, </m:t>
                    </m:r>
                    <m:r>
                      <a:rPr lang="en-US" sz="3200" i="1" dirty="0">
                        <a:solidFill>
                          <a:srgbClr val="C00000"/>
                        </a:solidFill>
                        <a:latin typeface="Cambria Math" panose="02040503050406030204" pitchFamily="18" charset="0"/>
                      </a:rPr>
                      <m:t>𝑓</m:t>
                    </m:r>
                    <m:r>
                      <a:rPr lang="en-US" sz="3200" i="1" dirty="0">
                        <a:solidFill>
                          <a:srgbClr val="C00000"/>
                        </a:solidFill>
                        <a:latin typeface="Cambria Math" panose="02040503050406030204" pitchFamily="18" charset="0"/>
                      </a:rPr>
                      <m:t>}</m:t>
                    </m:r>
                  </m:oMath>
                </a14:m>
                <a:r>
                  <a:rPr lang="en-US" sz="3200" dirty="0"/>
                  <a:t>.</a:t>
                </a:r>
              </a:p>
              <a:p>
                <a:r>
                  <a:rPr lang="en-US" sz="3200" dirty="0"/>
                  <a:t>Because </a:t>
                </a:r>
                <a:r>
                  <a:rPr lang="en-US" sz="3200" dirty="0">
                    <a:solidFill>
                      <a:srgbClr val="0070C0"/>
                    </a:solidFill>
                  </a:rPr>
                  <a:t>each player has only one information set</a:t>
                </a:r>
                <a:r>
                  <a:rPr lang="en-US" sz="3200" dirty="0"/>
                  <a:t>, the extensive-form game is identical to the simple normal-form game we have already encountered.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5462" y="1240077"/>
                <a:ext cx="8334168" cy="5192528"/>
              </a:xfrm>
              <a:blipFill>
                <a:blip r:embed="rId3"/>
                <a:stretch>
                  <a:fillRect l="-732" r="-263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25</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pic>
        <p:nvPicPr>
          <p:cNvPr id="7" name="Picture 6">
            <a:extLst>
              <a:ext uri="{FF2B5EF4-FFF2-40B4-BE49-F238E27FC236}">
                <a16:creationId xmlns:a16="http://schemas.microsoft.com/office/drawing/2014/main" id="{EB4BDC0E-5693-9644-D3B3-AF1D721837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49630" y="1084261"/>
            <a:ext cx="3556106" cy="3734229"/>
          </a:xfrm>
          <a:prstGeom prst="rect">
            <a:avLst/>
          </a:prstGeom>
        </p:spPr>
      </p:pic>
      <p:pic>
        <p:nvPicPr>
          <p:cNvPr id="6" name="Picture 5">
            <a:extLst>
              <a:ext uri="{FF2B5EF4-FFF2-40B4-BE49-F238E27FC236}">
                <a16:creationId xmlns:a16="http://schemas.microsoft.com/office/drawing/2014/main" id="{8FDB17F2-72B4-5664-BEDB-A79EC5800A0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35893" y="5121256"/>
            <a:ext cx="2806034" cy="1736744"/>
          </a:xfrm>
          <a:prstGeom prst="rect">
            <a:avLst/>
          </a:prstGeom>
        </p:spPr>
      </p:pic>
    </p:spTree>
    <p:extLst>
      <p:ext uri="{BB962C8B-B14F-4D97-AF65-F5344CB8AC3E}">
        <p14:creationId xmlns:p14="http://schemas.microsoft.com/office/powerpoint/2010/main" val="265987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4400" dirty="0"/>
              <a:t>Pure Strategies in Extensive-Form Games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5462" y="1240077"/>
                <a:ext cx="8334168" cy="5166142"/>
              </a:xfrm>
            </p:spPr>
            <p:txBody>
              <a:bodyPr>
                <a:normAutofit fontScale="92500" lnSpcReduction="20000"/>
              </a:bodyPr>
              <a:lstStyle/>
              <a:p>
                <a:r>
                  <a:rPr lang="en-US" sz="3200" dirty="0"/>
                  <a:t>In contrast, in the sequential-move Battle of the Sexes game in Figure, player 2 has two distinct information sets in which he can choose </a:t>
                </a:r>
                <a14:m>
                  <m:oMath xmlns:m="http://schemas.openxmlformats.org/officeDocument/2006/math">
                    <m:r>
                      <a:rPr lang="en-US" sz="3200" i="1" dirty="0" smtClean="0">
                        <a:solidFill>
                          <a:srgbClr val="C00000"/>
                        </a:solidFill>
                        <a:latin typeface="Cambria Math" panose="02040503050406030204" pitchFamily="18" charset="0"/>
                      </a:rPr>
                      <m:t>𝑜</m:t>
                    </m:r>
                  </m:oMath>
                </a14:m>
                <a:r>
                  <a:rPr lang="en-US" sz="3200" dirty="0"/>
                  <a:t> or </a:t>
                </a:r>
                <a14:m>
                  <m:oMath xmlns:m="http://schemas.openxmlformats.org/officeDocument/2006/math">
                    <m:r>
                      <a:rPr lang="en-US" sz="3200" i="1" dirty="0" smtClean="0">
                        <a:solidFill>
                          <a:srgbClr val="C00000"/>
                        </a:solidFill>
                        <a:latin typeface="Cambria Math" panose="02040503050406030204" pitchFamily="18" charset="0"/>
                      </a:rPr>
                      <m:t>𝑓</m:t>
                    </m:r>
                  </m:oMath>
                </a14:m>
                <a:r>
                  <a:rPr lang="en-US" sz="3200" dirty="0"/>
                  <a:t>, each information set resulting from the previously made choice of player 1. </a:t>
                </a:r>
              </a:p>
              <a:p>
                <a:r>
                  <a:rPr lang="en-US" sz="3200" dirty="0"/>
                  <a:t>Therefore a “complete plan of play” must accommodate a strategy that directs what player 2 will choose for each choice of player 1.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5462" y="1240077"/>
                <a:ext cx="8334168" cy="5166142"/>
              </a:xfrm>
              <a:blipFill>
                <a:blip r:embed="rId3"/>
                <a:stretch>
                  <a:fillRect l="-732" r="-168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26</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pic>
        <p:nvPicPr>
          <p:cNvPr id="8" name="Picture 7">
            <a:extLst>
              <a:ext uri="{FF2B5EF4-FFF2-40B4-BE49-F238E27FC236}">
                <a16:creationId xmlns:a16="http://schemas.microsoft.com/office/drawing/2014/main" id="{52185A7C-A51A-C3DB-1D8F-5BE09EBE8BB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559198" y="1240077"/>
            <a:ext cx="3417339" cy="3212653"/>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88A6D9B-E29B-4DE9-2ECF-9A65A1BCDFA4}"/>
                  </a:ext>
                </a:extLst>
              </p:cNvPr>
              <p:cNvSpPr txBox="1"/>
              <p:nvPr/>
            </p:nvSpPr>
            <p:spPr>
              <a:xfrm>
                <a:off x="7974163" y="5473004"/>
                <a:ext cx="4172571" cy="138499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dirty="0" smtClean="0">
                              <a:solidFill>
                                <a:srgbClr val="7030A0"/>
                              </a:solidFill>
                              <a:latin typeface="Cambria Math" panose="02040503050406030204" pitchFamily="18" charset="0"/>
                            </a:rPr>
                          </m:ctrlPr>
                        </m:sSubPr>
                        <m:e>
                          <m:r>
                            <a:rPr lang="en-US" sz="2800" i="1" dirty="0" smtClean="0">
                              <a:solidFill>
                                <a:srgbClr val="7030A0"/>
                              </a:solidFill>
                              <a:latin typeface="Cambria Math" panose="02040503050406030204" pitchFamily="18" charset="0"/>
                            </a:rPr>
                            <m:t>𝑆</m:t>
                          </m:r>
                        </m:e>
                        <m:sub>
                          <m:r>
                            <a:rPr lang="en-US" sz="2800" i="1" dirty="0" smtClean="0">
                              <a:solidFill>
                                <a:srgbClr val="7030A0"/>
                              </a:solidFill>
                              <a:latin typeface="Cambria Math" panose="02040503050406030204" pitchFamily="18" charset="0"/>
                            </a:rPr>
                            <m:t>1</m:t>
                          </m:r>
                        </m:sub>
                      </m:sSub>
                      <m:r>
                        <a:rPr lang="en-US" sz="2800" i="1" dirty="0" smtClean="0">
                          <a:solidFill>
                            <a:srgbClr val="7030A0"/>
                          </a:solidFill>
                          <a:latin typeface="Cambria Math" panose="02040503050406030204" pitchFamily="18" charset="0"/>
                        </a:rPr>
                        <m:t>={</m:t>
                      </m:r>
                      <m:r>
                        <a:rPr lang="en-US" sz="2800" i="1" dirty="0" smtClean="0">
                          <a:solidFill>
                            <a:srgbClr val="7030A0"/>
                          </a:solidFill>
                          <a:latin typeface="Cambria Math" panose="02040503050406030204" pitchFamily="18" charset="0"/>
                        </a:rPr>
                        <m:t>𝑂</m:t>
                      </m:r>
                      <m:r>
                        <a:rPr lang="en-US" sz="2800" i="1" dirty="0" smtClean="0">
                          <a:solidFill>
                            <a:srgbClr val="7030A0"/>
                          </a:solidFill>
                          <a:latin typeface="Cambria Math" panose="02040503050406030204" pitchFamily="18" charset="0"/>
                        </a:rPr>
                        <m:t>, </m:t>
                      </m:r>
                      <m:r>
                        <a:rPr lang="en-US" sz="2800" i="1" dirty="0" smtClean="0">
                          <a:solidFill>
                            <a:srgbClr val="7030A0"/>
                          </a:solidFill>
                          <a:latin typeface="Cambria Math" panose="02040503050406030204" pitchFamily="18" charset="0"/>
                        </a:rPr>
                        <m:t>𝐹</m:t>
                      </m:r>
                      <m:r>
                        <a:rPr lang="en-US" sz="2800" i="1" dirty="0" smtClean="0">
                          <a:solidFill>
                            <a:srgbClr val="7030A0"/>
                          </a:solidFill>
                          <a:latin typeface="Cambria Math" panose="02040503050406030204" pitchFamily="18" charset="0"/>
                        </a:rPr>
                        <m:t>}</m:t>
                      </m:r>
                    </m:oMath>
                  </m:oMathPara>
                </a14:m>
                <a:endParaRPr lang="en-US" sz="2800" dirty="0">
                  <a:solidFill>
                    <a:srgbClr val="7030A0"/>
                  </a:solidFill>
                </a:endParaRPr>
              </a:p>
              <a:p>
                <a:pPr/>
                <a14:m>
                  <m:oMathPara xmlns:m="http://schemas.openxmlformats.org/officeDocument/2006/math">
                    <m:oMathParaPr>
                      <m:jc m:val="centerGroup"/>
                    </m:oMathParaPr>
                    <m:oMath xmlns:m="http://schemas.openxmlformats.org/officeDocument/2006/math">
                      <m:r>
                        <a:rPr lang="en-US" sz="2800" i="1" dirty="0" smtClean="0">
                          <a:solidFill>
                            <a:srgbClr val="7030A0"/>
                          </a:solidFill>
                          <a:latin typeface="Cambria Math" panose="02040503050406030204" pitchFamily="18" charset="0"/>
                        </a:rPr>
                        <m:t>𝑆</m:t>
                      </m:r>
                      <m:r>
                        <a:rPr lang="en-US" sz="2800" i="1" dirty="0" smtClean="0">
                          <a:solidFill>
                            <a:srgbClr val="7030A0"/>
                          </a:solidFill>
                          <a:latin typeface="Cambria Math" panose="02040503050406030204" pitchFamily="18" charset="0"/>
                        </a:rPr>
                        <m:t>2</m:t>
                      </m:r>
                      <m:r>
                        <a:rPr lang="en-US" sz="2800" i="1" dirty="0" smtClean="0">
                          <a:solidFill>
                            <a:srgbClr val="7030A0"/>
                          </a:solidFill>
                          <a:latin typeface="Cambria Math" panose="02040503050406030204" pitchFamily="18" charset="0"/>
                        </a:rPr>
                        <m:t> = {</m:t>
                      </m:r>
                      <m:r>
                        <a:rPr lang="en-US" sz="2800" i="1" dirty="0" err="1">
                          <a:solidFill>
                            <a:srgbClr val="7030A0"/>
                          </a:solidFill>
                          <a:latin typeface="Cambria Math" panose="02040503050406030204" pitchFamily="18" charset="0"/>
                        </a:rPr>
                        <m:t>𝑜𝑜</m:t>
                      </m:r>
                      <m:r>
                        <a:rPr lang="en-US" sz="2800" i="1" dirty="0">
                          <a:solidFill>
                            <a:srgbClr val="7030A0"/>
                          </a:solidFill>
                          <a:latin typeface="Cambria Math" panose="02040503050406030204" pitchFamily="18" charset="0"/>
                        </a:rPr>
                        <m:t>, </m:t>
                      </m:r>
                      <m:r>
                        <a:rPr lang="en-US" sz="2800" i="1" dirty="0">
                          <a:solidFill>
                            <a:srgbClr val="7030A0"/>
                          </a:solidFill>
                          <a:latin typeface="Cambria Math" panose="02040503050406030204" pitchFamily="18" charset="0"/>
                        </a:rPr>
                        <m:t>𝑜𝑓</m:t>
                      </m:r>
                      <m:r>
                        <a:rPr lang="en-US" sz="2800" i="1" dirty="0">
                          <a:solidFill>
                            <a:srgbClr val="7030A0"/>
                          </a:solidFill>
                          <a:latin typeface="Cambria Math" panose="02040503050406030204" pitchFamily="18" charset="0"/>
                        </a:rPr>
                        <m:t>, </m:t>
                      </m:r>
                      <m:r>
                        <a:rPr lang="en-US" sz="2800" i="1" dirty="0">
                          <a:solidFill>
                            <a:srgbClr val="7030A0"/>
                          </a:solidFill>
                          <a:latin typeface="Cambria Math" panose="02040503050406030204" pitchFamily="18" charset="0"/>
                        </a:rPr>
                        <m:t>𝑓</m:t>
                      </m:r>
                      <m:r>
                        <a:rPr lang="en-US" sz="2800" i="1" dirty="0">
                          <a:solidFill>
                            <a:srgbClr val="7030A0"/>
                          </a:solidFill>
                          <a:latin typeface="Cambria Math" panose="02040503050406030204" pitchFamily="18" charset="0"/>
                        </a:rPr>
                        <m:t> </m:t>
                      </m:r>
                      <m:r>
                        <a:rPr lang="en-US" sz="2800" i="1" dirty="0">
                          <a:solidFill>
                            <a:srgbClr val="7030A0"/>
                          </a:solidFill>
                          <a:latin typeface="Cambria Math" panose="02040503050406030204" pitchFamily="18" charset="0"/>
                        </a:rPr>
                        <m:t>𝑜</m:t>
                      </m:r>
                      <m:r>
                        <a:rPr lang="en-US" sz="2800" i="1" dirty="0">
                          <a:solidFill>
                            <a:srgbClr val="7030A0"/>
                          </a:solidFill>
                          <a:latin typeface="Cambria Math" panose="02040503050406030204" pitchFamily="18" charset="0"/>
                        </a:rPr>
                        <m:t>, </m:t>
                      </m:r>
                      <m:r>
                        <a:rPr lang="en-US" sz="2800" i="1" dirty="0">
                          <a:solidFill>
                            <a:srgbClr val="7030A0"/>
                          </a:solidFill>
                          <a:latin typeface="Cambria Math" panose="02040503050406030204" pitchFamily="18" charset="0"/>
                        </a:rPr>
                        <m:t>𝑓𝑓</m:t>
                      </m:r>
                      <m:r>
                        <a:rPr lang="en-US" sz="2800" i="1" dirty="0">
                          <a:solidFill>
                            <a:srgbClr val="7030A0"/>
                          </a:solidFill>
                          <a:latin typeface="Cambria Math" panose="02040503050406030204" pitchFamily="18" charset="0"/>
                        </a:rPr>
                        <m:t> }</m:t>
                      </m:r>
                    </m:oMath>
                  </m:oMathPara>
                </a14:m>
                <a:endParaRPr lang="en-US" sz="2800" dirty="0">
                  <a:solidFill>
                    <a:srgbClr val="7030A0"/>
                  </a:solidFill>
                </a:endParaRPr>
              </a:p>
              <a:p>
                <a:endParaRPr lang="en-US" sz="2800" dirty="0">
                  <a:solidFill>
                    <a:srgbClr val="7030A0"/>
                  </a:solidFill>
                </a:endParaRPr>
              </a:p>
            </p:txBody>
          </p:sp>
        </mc:Choice>
        <mc:Fallback xmlns="">
          <p:sp>
            <p:nvSpPr>
              <p:cNvPr id="14" name="TextBox 13">
                <a:extLst>
                  <a:ext uri="{FF2B5EF4-FFF2-40B4-BE49-F238E27FC236}">
                    <a16:creationId xmlns:a16="http://schemas.microsoft.com/office/drawing/2014/main" id="{488A6D9B-E29B-4DE9-2ECF-9A65A1BCDFA4}"/>
                  </a:ext>
                </a:extLst>
              </p:cNvPr>
              <p:cNvSpPr txBox="1">
                <a:spLocks noRot="1" noChangeAspect="1" noMove="1" noResize="1" noEditPoints="1" noAdjustHandles="1" noChangeArrowheads="1" noChangeShapeType="1" noTextEdit="1"/>
              </p:cNvSpPr>
              <p:nvPr/>
            </p:nvSpPr>
            <p:spPr>
              <a:xfrm>
                <a:off x="7974163" y="5473004"/>
                <a:ext cx="4172571" cy="138499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6209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4400" dirty="0"/>
              <a:t>Definition 7.4 :pure strategy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5462" y="1240076"/>
                <a:ext cx="11783056" cy="5252797"/>
              </a:xfrm>
            </p:spPr>
            <p:txBody>
              <a:bodyPr>
                <a:normAutofit/>
              </a:bodyPr>
              <a:lstStyle/>
              <a:p>
                <a:r>
                  <a:rPr lang="en-US" sz="3200" dirty="0"/>
                  <a:t>A pure strategy for player </a:t>
                </a:r>
                <a14:m>
                  <m:oMath xmlns:m="http://schemas.openxmlformats.org/officeDocument/2006/math">
                    <m:r>
                      <a:rPr lang="en-US" sz="3200" i="1" dirty="0" smtClean="0">
                        <a:solidFill>
                          <a:srgbClr val="C00000"/>
                        </a:solidFill>
                        <a:latin typeface="Cambria Math" panose="02040503050406030204" pitchFamily="18" charset="0"/>
                      </a:rPr>
                      <m:t>𝑖</m:t>
                    </m:r>
                  </m:oMath>
                </a14:m>
                <a:r>
                  <a:rPr lang="en-US" sz="3200" dirty="0"/>
                  <a:t> is a mapping </a:t>
                </a:r>
                <a14:m>
                  <m:oMath xmlns:m="http://schemas.openxmlformats.org/officeDocument/2006/math">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panose="02040503050406030204" pitchFamily="18" charset="0"/>
                          </a:rPr>
                          <m:t>𝑠</m:t>
                        </m:r>
                      </m:e>
                      <m:sub>
                        <m:r>
                          <a:rPr lang="en-US" sz="3200" i="1" dirty="0" smtClean="0">
                            <a:solidFill>
                              <a:srgbClr val="C00000"/>
                            </a:solidFill>
                            <a:latin typeface="Cambria Math" panose="02040503050406030204" pitchFamily="18" charset="0"/>
                          </a:rPr>
                          <m:t>𝑖</m:t>
                        </m:r>
                      </m:sub>
                    </m:sSub>
                    <m:r>
                      <a:rPr lang="en-US" sz="3200" i="1" dirty="0">
                        <a:solidFill>
                          <a:srgbClr val="C00000"/>
                        </a:solidFill>
                        <a:latin typeface="Cambria Math" panose="02040503050406030204" pitchFamily="18" charset="0"/>
                      </a:rPr>
                      <m:t> : </m:t>
                    </m:r>
                    <m:sSub>
                      <m:sSubPr>
                        <m:ctrlPr>
                          <a:rPr lang="en-US" sz="3200" b="0" i="1" dirty="0" smtClean="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𝐻</m:t>
                        </m:r>
                      </m:e>
                      <m:sub>
                        <m:r>
                          <a:rPr lang="en-US" sz="3200" i="1" dirty="0">
                            <a:solidFill>
                              <a:srgbClr val="C00000"/>
                            </a:solidFill>
                            <a:latin typeface="Cambria Math" panose="02040503050406030204" pitchFamily="18" charset="0"/>
                          </a:rPr>
                          <m:t>𝑖</m:t>
                        </m:r>
                      </m:sub>
                    </m:sSub>
                    <m:r>
                      <a:rPr lang="en-US" sz="3200" i="1" dirty="0">
                        <a:solidFill>
                          <a:srgbClr val="C00000"/>
                        </a:solidFill>
                        <a:latin typeface="Cambria Math" panose="02040503050406030204" pitchFamily="18" charset="0"/>
                      </a:rPr>
                      <m:t> → </m:t>
                    </m:r>
                    <m:sSub>
                      <m:sSubPr>
                        <m:ctrlPr>
                          <a:rPr lang="en-US" sz="3200" b="0" i="1" dirty="0" smtClean="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𝐴</m:t>
                        </m:r>
                      </m:e>
                      <m:sub>
                        <m:r>
                          <a:rPr lang="en-US" sz="3200" i="1" dirty="0">
                            <a:solidFill>
                              <a:srgbClr val="C00000"/>
                            </a:solidFill>
                            <a:latin typeface="Cambria Math" panose="02040503050406030204" pitchFamily="18" charset="0"/>
                          </a:rPr>
                          <m:t>𝑖</m:t>
                        </m:r>
                      </m:sub>
                    </m:sSub>
                  </m:oMath>
                </a14:m>
                <a:r>
                  <a:rPr lang="en-US" sz="3200" dirty="0"/>
                  <a:t> that assigns an action </a:t>
                </a:r>
                <a14:m>
                  <m:oMath xmlns:m="http://schemas.openxmlformats.org/officeDocument/2006/math">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panose="02040503050406030204" pitchFamily="18" charset="0"/>
                          </a:rPr>
                          <m:t>𝑠</m:t>
                        </m:r>
                      </m:e>
                      <m:sub>
                        <m:r>
                          <a:rPr lang="en-US" sz="3200" i="1" dirty="0" smtClean="0">
                            <a:solidFill>
                              <a:srgbClr val="C00000"/>
                            </a:solidFill>
                            <a:latin typeface="Cambria Math" panose="02040503050406030204" pitchFamily="18" charset="0"/>
                          </a:rPr>
                          <m:t>𝑖</m:t>
                        </m:r>
                      </m:sub>
                    </m:sSub>
                    <m:r>
                      <a:rPr lang="en-US" sz="3200" i="1" dirty="0">
                        <a:solidFill>
                          <a:srgbClr val="C00000"/>
                        </a:solidFill>
                        <a:latin typeface="Cambria Math" panose="02040503050406030204" pitchFamily="18" charset="0"/>
                      </a:rPr>
                      <m:t>(</m:t>
                    </m:r>
                    <m:sSub>
                      <m:sSubPr>
                        <m:ctrlPr>
                          <a:rPr lang="en-US" sz="3200" b="0" i="1" dirty="0" smtClean="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h</m:t>
                        </m:r>
                      </m:e>
                      <m:sub>
                        <m:r>
                          <a:rPr lang="en-US" sz="3200" i="1" dirty="0">
                            <a:solidFill>
                              <a:srgbClr val="C00000"/>
                            </a:solidFill>
                            <a:latin typeface="Cambria Math" panose="02040503050406030204" pitchFamily="18" charset="0"/>
                          </a:rPr>
                          <m:t>𝑖</m:t>
                        </m:r>
                      </m:sub>
                    </m:sSub>
                    <m:r>
                      <a:rPr lang="en-US" sz="3200" i="1" dirty="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m:t>
                    </m:r>
                    <m:sSub>
                      <m:sSubPr>
                        <m:ctrlPr>
                          <a:rPr lang="en-US" sz="3200" b="0" i="1" dirty="0" smtClean="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𝐴</m:t>
                        </m:r>
                      </m:e>
                      <m:sub>
                        <m:r>
                          <a:rPr lang="en-US" sz="3200" i="1" dirty="0">
                            <a:solidFill>
                              <a:srgbClr val="C00000"/>
                            </a:solidFill>
                            <a:latin typeface="Cambria Math" panose="02040503050406030204" pitchFamily="18" charset="0"/>
                          </a:rPr>
                          <m:t>𝑖</m:t>
                        </m:r>
                      </m:sub>
                    </m:sSub>
                    <m:r>
                      <a:rPr lang="en-US" sz="3200" i="1" dirty="0">
                        <a:solidFill>
                          <a:srgbClr val="C00000"/>
                        </a:solidFill>
                        <a:latin typeface="Cambria Math" panose="02040503050406030204" pitchFamily="18" charset="0"/>
                      </a:rPr>
                      <m:t>(</m:t>
                    </m:r>
                    <m:sSub>
                      <m:sSubPr>
                        <m:ctrlPr>
                          <a:rPr lang="en-US" sz="3200" b="0" i="1" dirty="0" smtClean="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h</m:t>
                        </m:r>
                      </m:e>
                      <m:sub>
                        <m:r>
                          <a:rPr lang="en-US" sz="3200" i="1" dirty="0">
                            <a:solidFill>
                              <a:srgbClr val="C00000"/>
                            </a:solidFill>
                            <a:latin typeface="Cambria Math" panose="02040503050406030204" pitchFamily="18" charset="0"/>
                          </a:rPr>
                          <m:t>𝑖</m:t>
                        </m:r>
                      </m:sub>
                    </m:sSub>
                    <m:r>
                      <a:rPr lang="en-US" sz="3200" i="1" dirty="0">
                        <a:solidFill>
                          <a:srgbClr val="C00000"/>
                        </a:solidFill>
                        <a:latin typeface="Cambria Math" panose="02040503050406030204" pitchFamily="18" charset="0"/>
                      </a:rPr>
                      <m:t>)</m:t>
                    </m:r>
                  </m:oMath>
                </a14:m>
                <a:r>
                  <a:rPr lang="en-US" sz="3200" dirty="0"/>
                  <a:t> for every information set </a:t>
                </a:r>
                <a14:m>
                  <m:oMath xmlns:m="http://schemas.openxmlformats.org/officeDocument/2006/math">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panose="02040503050406030204" pitchFamily="18" charset="0"/>
                          </a:rPr>
                          <m:t>h</m:t>
                        </m:r>
                      </m:e>
                      <m:sub>
                        <m:r>
                          <a:rPr lang="en-US" sz="3200" b="0" i="1" dirty="0" smtClean="0">
                            <a:solidFill>
                              <a:srgbClr val="C00000"/>
                            </a:solidFill>
                            <a:latin typeface="Cambria Math" panose="02040503050406030204" pitchFamily="18" charset="0"/>
                          </a:rPr>
                          <m:t>𝑖</m:t>
                        </m:r>
                      </m:sub>
                    </m:sSub>
                    <m:r>
                      <a:rPr lang="en-US" sz="3200" i="1" dirty="0" smtClean="0">
                        <a:solidFill>
                          <a:srgbClr val="C00000"/>
                        </a:solidFill>
                        <a:latin typeface="Cambria Math" panose="02040503050406030204" pitchFamily="18" charset="0"/>
                      </a:rPr>
                      <m:t>∈</m:t>
                    </m:r>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panose="02040503050406030204" pitchFamily="18" charset="0"/>
                          </a:rPr>
                          <m:t>𝐻</m:t>
                        </m:r>
                      </m:e>
                      <m:sub>
                        <m:r>
                          <a:rPr lang="en-US" sz="3200" i="1" dirty="0" smtClean="0">
                            <a:solidFill>
                              <a:srgbClr val="C00000"/>
                            </a:solidFill>
                            <a:latin typeface="Cambria Math" panose="02040503050406030204" pitchFamily="18" charset="0"/>
                          </a:rPr>
                          <m:t>𝑖</m:t>
                        </m:r>
                      </m:sub>
                    </m:sSub>
                  </m:oMath>
                </a14:m>
                <a:r>
                  <a:rPr lang="en-US" sz="3200" dirty="0"/>
                  <a:t>. We denote by </a:t>
                </a:r>
                <a14:m>
                  <m:oMath xmlns:m="http://schemas.openxmlformats.org/officeDocument/2006/math">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panose="02040503050406030204" pitchFamily="18" charset="0"/>
                          </a:rPr>
                          <m:t>𝑆</m:t>
                        </m:r>
                      </m:e>
                      <m:sub>
                        <m:r>
                          <a:rPr lang="en-US" sz="3200" i="1" dirty="0" smtClean="0">
                            <a:solidFill>
                              <a:srgbClr val="C00000"/>
                            </a:solidFill>
                            <a:latin typeface="Cambria Math" panose="02040503050406030204" pitchFamily="18" charset="0"/>
                          </a:rPr>
                          <m:t>𝑖</m:t>
                        </m:r>
                      </m:sub>
                    </m:sSub>
                  </m:oMath>
                </a14:m>
                <a:r>
                  <a:rPr lang="en-US" sz="3200" dirty="0"/>
                  <a:t> the set of all pure-strategy mappings </a:t>
                </a:r>
                <a14:m>
                  <m:oMath xmlns:m="http://schemas.openxmlformats.org/officeDocument/2006/math">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panose="02040503050406030204" pitchFamily="18" charset="0"/>
                          </a:rPr>
                          <m:t>𝑠</m:t>
                        </m:r>
                      </m:e>
                      <m:sub>
                        <m:r>
                          <a:rPr lang="en-US" sz="3200" i="1" dirty="0" smtClean="0">
                            <a:solidFill>
                              <a:srgbClr val="C00000"/>
                            </a:solidFill>
                            <a:latin typeface="Cambria Math" panose="02040503050406030204" pitchFamily="18" charset="0"/>
                          </a:rPr>
                          <m:t>𝑖</m:t>
                        </m:r>
                      </m:sub>
                    </m:sSub>
                    <m:r>
                      <a:rPr lang="en-US" sz="3200" i="1" dirty="0">
                        <a:solidFill>
                          <a:srgbClr val="C00000"/>
                        </a:solidFill>
                        <a:latin typeface="Cambria Math" panose="02040503050406030204" pitchFamily="18" charset="0"/>
                      </a:rPr>
                      <m:t>∈</m:t>
                    </m:r>
                    <m:sSub>
                      <m:sSubPr>
                        <m:ctrlPr>
                          <a:rPr lang="en-US" sz="3200" b="0" i="1" dirty="0" smtClean="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𝑆</m:t>
                        </m:r>
                      </m:e>
                      <m:sub>
                        <m:r>
                          <a:rPr lang="en-US" sz="3200" i="1" dirty="0">
                            <a:solidFill>
                              <a:srgbClr val="C00000"/>
                            </a:solidFill>
                            <a:latin typeface="Cambria Math" panose="02040503050406030204" pitchFamily="18" charset="0"/>
                          </a:rPr>
                          <m:t>𝑖</m:t>
                        </m:r>
                      </m:sub>
                    </m:sSub>
                  </m:oMath>
                </a14:m>
                <a:r>
                  <a:rPr lang="en-US" sz="32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5462" y="1240076"/>
                <a:ext cx="11783056" cy="5252797"/>
              </a:xfrm>
              <a:blipFill>
                <a:blip r:embed="rId3"/>
                <a:stretch>
                  <a:fillRect l="-56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27</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400691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4400" dirty="0"/>
              <a:t>pure strategies explain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5462" y="1240076"/>
                <a:ext cx="11783056" cy="5252797"/>
              </a:xfrm>
            </p:spPr>
            <p:txBody>
              <a:bodyPr>
                <a:normAutofit fontScale="92500" lnSpcReduction="20000"/>
              </a:bodyPr>
              <a:lstStyle/>
              <a:p>
                <a:r>
                  <a:rPr lang="en-US" sz="3200" dirty="0"/>
                  <a:t>In general assume that player </a:t>
                </a:r>
                <a14:m>
                  <m:oMath xmlns:m="http://schemas.openxmlformats.org/officeDocument/2006/math">
                    <m:r>
                      <a:rPr lang="en-US" sz="3200" i="1" dirty="0" smtClean="0">
                        <a:latin typeface="Cambria Math" panose="02040503050406030204" pitchFamily="18" charset="0"/>
                      </a:rPr>
                      <m:t>𝑖</m:t>
                    </m:r>
                  </m:oMath>
                </a14:m>
                <a:r>
                  <a:rPr lang="en-US" sz="3200" dirty="0"/>
                  <a:t> has </a:t>
                </a:r>
                <a14:m>
                  <m:oMath xmlns:m="http://schemas.openxmlformats.org/officeDocument/2006/math">
                    <m:r>
                      <a:rPr lang="en-US" sz="3200" i="1" dirty="0" smtClean="0">
                        <a:latin typeface="Cambria Math" panose="02040503050406030204" pitchFamily="18" charset="0"/>
                      </a:rPr>
                      <m:t>𝑘</m:t>
                    </m:r>
                    <m:r>
                      <a:rPr lang="en-US" sz="3200" i="1" dirty="0" smtClean="0">
                        <a:latin typeface="Cambria Math" panose="02040503050406030204" pitchFamily="18" charset="0"/>
                      </a:rPr>
                      <m:t> &gt; </m:t>
                    </m:r>
                    <m:r>
                      <a:rPr lang="en-US" sz="3200" i="1" dirty="0" smtClean="0">
                        <a:latin typeface="Cambria Math" panose="02040503050406030204" pitchFamily="18" charset="0"/>
                      </a:rPr>
                      <m:t>1</m:t>
                    </m:r>
                    <m:r>
                      <a:rPr lang="en-US" sz="3200" i="1" dirty="0" smtClean="0">
                        <a:latin typeface="Cambria Math" panose="02040503050406030204" pitchFamily="18" charset="0"/>
                      </a:rPr>
                      <m:t> </m:t>
                    </m:r>
                  </m:oMath>
                </a14:m>
                <a:r>
                  <a:rPr lang="en-US" sz="3200" dirty="0"/>
                  <a:t>information sets, the first with </a:t>
                </a:r>
                <a14:m>
                  <m:oMath xmlns:m="http://schemas.openxmlformats.org/officeDocument/2006/math">
                    <m:sSub>
                      <m:sSubPr>
                        <m:ctrlPr>
                          <a:rPr lang="en-US" sz="3200" b="0" i="1" dirty="0" smtClean="0">
                            <a:latin typeface="Cambria Math" panose="02040503050406030204" pitchFamily="18" charset="0"/>
                          </a:rPr>
                        </m:ctrlPr>
                      </m:sSubPr>
                      <m:e>
                        <m:r>
                          <a:rPr lang="en-US" sz="3200" i="1" dirty="0" smtClean="0">
                            <a:latin typeface="Cambria Math" panose="02040503050406030204" pitchFamily="18" charset="0"/>
                          </a:rPr>
                          <m:t>𝑚</m:t>
                        </m:r>
                      </m:e>
                      <m:sub>
                        <m:r>
                          <a:rPr lang="en-US" sz="3200" i="1" dirty="0" smtClean="0">
                            <a:latin typeface="Cambria Math" panose="02040503050406030204" pitchFamily="18" charset="0"/>
                          </a:rPr>
                          <m:t>1</m:t>
                        </m:r>
                      </m:sub>
                    </m:sSub>
                  </m:oMath>
                </a14:m>
                <a:r>
                  <a:rPr lang="en-US" sz="3200" dirty="0"/>
                  <a:t> actions from which to choose, the second with </a:t>
                </a:r>
                <a14:m>
                  <m:oMath xmlns:m="http://schemas.openxmlformats.org/officeDocument/2006/math">
                    <m:sSub>
                      <m:sSubPr>
                        <m:ctrlPr>
                          <a:rPr lang="en-US" sz="3200" b="0" i="1" dirty="0" smtClean="0">
                            <a:latin typeface="Cambria Math" panose="02040503050406030204" pitchFamily="18" charset="0"/>
                          </a:rPr>
                        </m:ctrlPr>
                      </m:sSubPr>
                      <m:e>
                        <m:r>
                          <a:rPr lang="en-US" sz="3200" i="1" dirty="0" smtClean="0">
                            <a:latin typeface="Cambria Math" panose="02040503050406030204" pitchFamily="18" charset="0"/>
                          </a:rPr>
                          <m:t>𝑚</m:t>
                        </m:r>
                      </m:e>
                      <m:sub>
                        <m:r>
                          <a:rPr lang="en-US" sz="3200" i="1" dirty="0" smtClean="0">
                            <a:latin typeface="Cambria Math" panose="02040503050406030204" pitchFamily="18" charset="0"/>
                          </a:rPr>
                          <m:t>2</m:t>
                        </m:r>
                      </m:sub>
                    </m:sSub>
                  </m:oMath>
                </a14:m>
                <a:r>
                  <a:rPr lang="en-US" sz="3200" dirty="0"/>
                  <a:t>, and so on until </a:t>
                </a:r>
                <a14:m>
                  <m:oMath xmlns:m="http://schemas.openxmlformats.org/officeDocument/2006/math">
                    <m:sSub>
                      <m:sSubPr>
                        <m:ctrlPr>
                          <a:rPr lang="en-US" sz="3200" b="0" i="1" dirty="0" smtClean="0">
                            <a:latin typeface="Cambria Math" panose="02040503050406030204" pitchFamily="18" charset="0"/>
                          </a:rPr>
                        </m:ctrlPr>
                      </m:sSubPr>
                      <m:e>
                        <m:r>
                          <a:rPr lang="en-US" sz="3200" i="1" dirty="0" smtClean="0">
                            <a:latin typeface="Cambria Math" panose="02040503050406030204" pitchFamily="18" charset="0"/>
                          </a:rPr>
                          <m:t>𝑚</m:t>
                        </m:r>
                      </m:e>
                      <m:sub>
                        <m:r>
                          <a:rPr lang="en-US" sz="3200" i="1" dirty="0" smtClean="0">
                            <a:latin typeface="Cambria Math" panose="02040503050406030204" pitchFamily="18" charset="0"/>
                          </a:rPr>
                          <m:t>𝑘</m:t>
                        </m:r>
                      </m:sub>
                    </m:sSub>
                  </m:oMath>
                </a14:m>
                <a:r>
                  <a:rPr lang="en-US" sz="3200" dirty="0"/>
                  <a:t>. </a:t>
                </a:r>
              </a:p>
              <a:p>
                <a:r>
                  <a:rPr lang="en-US" sz="3200" dirty="0"/>
                  <a:t>Letting </a:t>
                </a:r>
                <a14:m>
                  <m:oMath xmlns:m="http://schemas.openxmlformats.org/officeDocument/2006/math">
                    <m:d>
                      <m:dPr>
                        <m:begChr m:val="|"/>
                        <m:endChr m:val="|"/>
                        <m:ctrlPr>
                          <a:rPr lang="en-US" sz="3200" b="0" i="1" dirty="0" smtClean="0">
                            <a:latin typeface="Cambria Math" panose="02040503050406030204" pitchFamily="18" charset="0"/>
                          </a:rPr>
                        </m:ctrlPr>
                      </m:dPr>
                      <m:e>
                        <m:sSub>
                          <m:sSubPr>
                            <m:ctrlPr>
                              <a:rPr lang="en-US" sz="3200" b="0" i="1" dirty="0" smtClean="0">
                                <a:latin typeface="Cambria Math" panose="02040503050406030204" pitchFamily="18" charset="0"/>
                              </a:rPr>
                            </m:ctrlPr>
                          </m:sSubPr>
                          <m:e>
                            <m:r>
                              <a:rPr lang="en-US" sz="3200" i="1" dirty="0" smtClean="0">
                                <a:latin typeface="Cambria Math" panose="02040503050406030204" pitchFamily="18" charset="0"/>
                              </a:rPr>
                              <m:t>𝑆</m:t>
                            </m:r>
                          </m:e>
                          <m:sub>
                            <m:r>
                              <a:rPr lang="en-US" sz="3200" i="1" dirty="0" smtClean="0">
                                <a:latin typeface="Cambria Math" panose="02040503050406030204" pitchFamily="18" charset="0"/>
                              </a:rPr>
                              <m:t>𝑖</m:t>
                            </m:r>
                          </m:sub>
                        </m:sSub>
                      </m:e>
                    </m:d>
                  </m:oMath>
                </a14:m>
                <a:r>
                  <a:rPr lang="en-US" sz="3200" dirty="0"/>
                  <a:t> denote the number of elements in </a:t>
                </a:r>
                <a14:m>
                  <m:oMath xmlns:m="http://schemas.openxmlformats.org/officeDocument/2006/math">
                    <m:sSub>
                      <m:sSubPr>
                        <m:ctrlPr>
                          <a:rPr lang="en-US" sz="3200" b="0" i="1" dirty="0" smtClean="0">
                            <a:latin typeface="Cambria Math" panose="02040503050406030204" pitchFamily="18" charset="0"/>
                          </a:rPr>
                        </m:ctrlPr>
                      </m:sSubPr>
                      <m:e>
                        <m:r>
                          <a:rPr lang="en-US" sz="3200" i="1" dirty="0" smtClean="0">
                            <a:latin typeface="Cambria Math" panose="02040503050406030204" pitchFamily="18" charset="0"/>
                          </a:rPr>
                          <m:t>𝑆</m:t>
                        </m:r>
                      </m:e>
                      <m:sub>
                        <m:r>
                          <a:rPr lang="en-US" sz="3200" i="1" dirty="0" smtClean="0">
                            <a:latin typeface="Cambria Math" panose="02040503050406030204" pitchFamily="18" charset="0"/>
                          </a:rPr>
                          <m:t>𝑖</m:t>
                        </m:r>
                      </m:sub>
                    </m:sSub>
                  </m:oMath>
                </a14:m>
                <a:r>
                  <a:rPr lang="en-US" sz="3200" dirty="0"/>
                  <a:t>, the total number of pure strategies player </a:t>
                </a:r>
                <a14:m>
                  <m:oMath xmlns:m="http://schemas.openxmlformats.org/officeDocument/2006/math">
                    <m:r>
                      <a:rPr lang="en-US" sz="3200" i="1" dirty="0" smtClean="0">
                        <a:latin typeface="Cambria Math" panose="02040503050406030204" pitchFamily="18" charset="0"/>
                      </a:rPr>
                      <m:t>𝑖</m:t>
                    </m:r>
                  </m:oMath>
                </a14:m>
                <a:r>
                  <a:rPr lang="en-US" sz="3200" dirty="0"/>
                  <a:t> has is: </a:t>
                </a:r>
                <a14:m>
                  <m:oMath xmlns:m="http://schemas.openxmlformats.org/officeDocument/2006/math">
                    <m:r>
                      <a:rPr lang="en-US" sz="3200" i="1" dirty="0" smtClean="0">
                        <a:latin typeface="Cambria Math" panose="02040503050406030204" pitchFamily="18" charset="0"/>
                      </a:rPr>
                      <m:t>|</m:t>
                    </m:r>
                    <m:sSub>
                      <m:sSubPr>
                        <m:ctrlPr>
                          <a:rPr lang="en-US" sz="3200" b="0" i="1" dirty="0" smtClean="0">
                            <a:latin typeface="Cambria Math" panose="02040503050406030204" pitchFamily="18" charset="0"/>
                          </a:rPr>
                        </m:ctrlPr>
                      </m:sSubPr>
                      <m:e>
                        <m:r>
                          <a:rPr lang="en-US" sz="3200" i="1" dirty="0" smtClean="0">
                            <a:latin typeface="Cambria Math" panose="02040503050406030204" pitchFamily="18" charset="0"/>
                          </a:rPr>
                          <m:t>𝑆</m:t>
                        </m:r>
                      </m:e>
                      <m:sub>
                        <m:r>
                          <a:rPr lang="en-US" sz="3200" i="1" dirty="0" smtClean="0">
                            <a:latin typeface="Cambria Math" panose="02040503050406030204" pitchFamily="18" charset="0"/>
                          </a:rPr>
                          <m:t>𝑖</m:t>
                        </m:r>
                      </m:sub>
                    </m:sSub>
                    <m:r>
                      <a:rPr lang="en-US" sz="3200" i="1" dirty="0" smtClean="0">
                        <a:latin typeface="Cambria Math" panose="02040503050406030204" pitchFamily="18" charset="0"/>
                      </a:rPr>
                      <m:t>|=</m:t>
                    </m:r>
                    <m:sSub>
                      <m:sSubPr>
                        <m:ctrlPr>
                          <a:rPr lang="en-US" sz="3200" b="0" i="1" dirty="0" smtClean="0">
                            <a:latin typeface="Cambria Math" panose="02040503050406030204" pitchFamily="18" charset="0"/>
                          </a:rPr>
                        </m:ctrlPr>
                      </m:sSubPr>
                      <m:e>
                        <m:r>
                          <a:rPr lang="en-US" sz="3200" i="1" dirty="0" smtClean="0">
                            <a:latin typeface="Cambria Math" panose="02040503050406030204" pitchFamily="18" charset="0"/>
                          </a:rPr>
                          <m:t>𝑚</m:t>
                        </m:r>
                      </m:e>
                      <m:sub>
                        <m:r>
                          <a:rPr lang="en-US" sz="3200" i="1" dirty="0" smtClean="0">
                            <a:latin typeface="Cambria Math" panose="02040503050406030204" pitchFamily="18" charset="0"/>
                          </a:rPr>
                          <m:t>1</m:t>
                        </m:r>
                      </m:sub>
                    </m:sSub>
                    <m:r>
                      <a:rPr lang="en-US" sz="3200" i="1" dirty="0" smtClean="0">
                        <a:latin typeface="Cambria Math" panose="02040503050406030204" pitchFamily="18" charset="0"/>
                      </a:rPr>
                      <m:t>×</m:t>
                    </m:r>
                    <m:sSub>
                      <m:sSubPr>
                        <m:ctrlPr>
                          <a:rPr lang="en-US" sz="3200" b="0" i="1" dirty="0" smtClean="0">
                            <a:latin typeface="Cambria Math" panose="02040503050406030204" pitchFamily="18" charset="0"/>
                          </a:rPr>
                        </m:ctrlPr>
                      </m:sSubPr>
                      <m:e>
                        <m:r>
                          <a:rPr lang="en-US" sz="3200" i="1" dirty="0" smtClean="0">
                            <a:latin typeface="Cambria Math" panose="02040503050406030204" pitchFamily="18" charset="0"/>
                          </a:rPr>
                          <m:t>𝑚</m:t>
                        </m:r>
                      </m:e>
                      <m:sub>
                        <m:r>
                          <a:rPr lang="en-US" sz="3200" i="1" dirty="0" smtClean="0">
                            <a:latin typeface="Cambria Math" panose="02040503050406030204" pitchFamily="18" charset="0"/>
                          </a:rPr>
                          <m:t>2</m:t>
                        </m:r>
                      </m:sub>
                    </m:sSub>
                    <m:r>
                      <a:rPr lang="en-US" sz="3200" i="1" dirty="0" smtClean="0">
                        <a:latin typeface="Cambria Math" panose="02040503050406030204" pitchFamily="18" charset="0"/>
                      </a:rPr>
                      <m:t>× . . . ×</m:t>
                    </m:r>
                    <m:sSub>
                      <m:sSubPr>
                        <m:ctrlPr>
                          <a:rPr lang="en-US" sz="3200" b="0" i="1" dirty="0" smtClean="0">
                            <a:latin typeface="Cambria Math" panose="02040503050406030204" pitchFamily="18" charset="0"/>
                          </a:rPr>
                        </m:ctrlPr>
                      </m:sSubPr>
                      <m:e>
                        <m:r>
                          <a:rPr lang="en-US" sz="3200" i="1" dirty="0" smtClean="0">
                            <a:latin typeface="Cambria Math" panose="02040503050406030204" pitchFamily="18" charset="0"/>
                          </a:rPr>
                          <m:t>𝑚</m:t>
                        </m:r>
                      </m:e>
                      <m:sub>
                        <m:r>
                          <a:rPr lang="en-US" sz="3200" i="1" dirty="0" smtClean="0">
                            <a:latin typeface="Cambria Math" panose="02040503050406030204" pitchFamily="18" charset="0"/>
                          </a:rPr>
                          <m:t>𝑘</m:t>
                        </m:r>
                      </m:sub>
                    </m:sSub>
                  </m:oMath>
                </a14:m>
                <a:r>
                  <a:rPr lang="en-US" sz="3200" dirty="0"/>
                  <a:t>.</a:t>
                </a:r>
              </a:p>
              <a:p>
                <a:r>
                  <a:rPr lang="en-US" sz="3200" dirty="0"/>
                  <a:t>For example, a player with </a:t>
                </a:r>
                <a:r>
                  <a:rPr lang="en-US" sz="3200" dirty="0">
                    <a:solidFill>
                      <a:srgbClr val="0070C0"/>
                    </a:solidFill>
                  </a:rPr>
                  <a:t>3 information sets</a:t>
                </a:r>
                <a:r>
                  <a:rPr lang="en-US" sz="3200" dirty="0"/>
                  <a:t>, </a:t>
                </a:r>
                <a:r>
                  <a:rPr lang="en-US" sz="3200" dirty="0">
                    <a:solidFill>
                      <a:srgbClr val="C00000"/>
                    </a:solidFill>
                  </a:rPr>
                  <a:t>2</a:t>
                </a:r>
                <a:r>
                  <a:rPr lang="en-US" sz="3200" dirty="0"/>
                  <a:t> actions in the first, </a:t>
                </a:r>
                <a:r>
                  <a:rPr lang="en-US" sz="3200" dirty="0">
                    <a:solidFill>
                      <a:srgbClr val="C00000"/>
                    </a:solidFill>
                  </a:rPr>
                  <a:t>3</a:t>
                </a:r>
                <a:r>
                  <a:rPr lang="en-US" sz="3200" dirty="0"/>
                  <a:t> in the second,</a:t>
                </a:r>
              </a:p>
              <a:p>
                <a:r>
                  <a:rPr lang="en-US" sz="3200" dirty="0"/>
                  <a:t>and </a:t>
                </a:r>
                <a:r>
                  <a:rPr lang="en-US" sz="3200" dirty="0">
                    <a:solidFill>
                      <a:srgbClr val="C00000"/>
                    </a:solidFill>
                  </a:rPr>
                  <a:t>4</a:t>
                </a:r>
                <a:r>
                  <a:rPr lang="en-US" sz="3200" dirty="0"/>
                  <a:t> in the third will have </a:t>
                </a:r>
                <a:r>
                  <a:rPr lang="en-US" sz="3200" dirty="0">
                    <a:solidFill>
                      <a:srgbClr val="C00000"/>
                    </a:solidFill>
                  </a:rPr>
                  <a:t>a total of 24 pure strategies</a:t>
                </a:r>
                <a:r>
                  <a:rPr lang="en-US" sz="32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5462" y="1240076"/>
                <a:ext cx="11783056" cy="5252797"/>
              </a:xfrm>
              <a:blipFill>
                <a:blip r:embed="rId3"/>
                <a:stretch>
                  <a:fillRect l="-517" r="-1759" b="-220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28</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287482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4400" dirty="0"/>
              <a:t>Definition 7.5:Mixed versus Behavioral Strategies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5462" y="1240076"/>
                <a:ext cx="11783056" cy="5252797"/>
              </a:xfrm>
            </p:spPr>
            <p:txBody>
              <a:bodyPr>
                <a:normAutofit fontScale="77500" lnSpcReduction="20000"/>
              </a:bodyPr>
              <a:lstStyle/>
              <a:p>
                <a:r>
                  <a:rPr lang="en-US" sz="3200" dirty="0"/>
                  <a:t>A mixed strategy for player </a:t>
                </a:r>
                <a14:m>
                  <m:oMath xmlns:m="http://schemas.openxmlformats.org/officeDocument/2006/math">
                    <m:r>
                      <a:rPr lang="en-US" sz="3200" i="1" dirty="0" smtClean="0">
                        <a:solidFill>
                          <a:srgbClr val="C00000"/>
                        </a:solidFill>
                        <a:latin typeface="Cambria Math" panose="02040503050406030204" pitchFamily="18" charset="0"/>
                      </a:rPr>
                      <m:t>𝑖</m:t>
                    </m:r>
                  </m:oMath>
                </a14:m>
                <a:r>
                  <a:rPr lang="en-US" sz="3200" dirty="0"/>
                  <a:t> is a probability distribution over his pure strategies </a:t>
                </a:r>
                <a14:m>
                  <m:oMath xmlns:m="http://schemas.openxmlformats.org/officeDocument/2006/math">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panose="02040503050406030204" pitchFamily="18" charset="0"/>
                          </a:rPr>
                          <m:t>𝑠</m:t>
                        </m:r>
                      </m:e>
                      <m:sub>
                        <m:r>
                          <a:rPr lang="en-US" sz="3200" i="1" dirty="0" smtClean="0">
                            <a:solidFill>
                              <a:srgbClr val="C00000"/>
                            </a:solidFill>
                            <a:latin typeface="Cambria Math" panose="02040503050406030204" pitchFamily="18" charset="0"/>
                          </a:rPr>
                          <m:t>𝑖</m:t>
                        </m:r>
                      </m:sub>
                    </m:sSub>
                    <m:r>
                      <a:rPr lang="en-US" sz="3200" i="1" dirty="0">
                        <a:solidFill>
                          <a:srgbClr val="C00000"/>
                        </a:solidFill>
                        <a:latin typeface="Cambria Math" panose="02040503050406030204" pitchFamily="18" charset="0"/>
                      </a:rPr>
                      <m:t>∈</m:t>
                    </m:r>
                    <m:sSub>
                      <m:sSubPr>
                        <m:ctrlPr>
                          <a:rPr lang="en-US" sz="3200" b="0" i="1" dirty="0" smtClean="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𝑆</m:t>
                        </m:r>
                      </m:e>
                      <m:sub>
                        <m:r>
                          <a:rPr lang="en-US" sz="3200" i="1" dirty="0">
                            <a:solidFill>
                              <a:srgbClr val="C00000"/>
                            </a:solidFill>
                            <a:latin typeface="Cambria Math" panose="02040503050406030204" pitchFamily="18" charset="0"/>
                          </a:rPr>
                          <m:t>𝑖</m:t>
                        </m:r>
                      </m:sub>
                    </m:sSub>
                  </m:oMath>
                </a14:m>
                <a:r>
                  <a:rPr lang="en-US" sz="3200" dirty="0"/>
                  <a:t>.</a:t>
                </a:r>
              </a:p>
              <a:p>
                <a:endParaRPr lang="en-US" sz="3200" dirty="0"/>
              </a:p>
              <a:p>
                <a:r>
                  <a:rPr lang="en-US" sz="3200" dirty="0"/>
                  <a:t>To illustrate this point, consider again the sequential-move Battle of the Sexes game. The definition of a mixed strategy implies that player 2 can randomize among any of his four pure strategies </a:t>
                </a:r>
                <a14:m>
                  <m:oMath xmlns:m="http://schemas.openxmlformats.org/officeDocument/2006/math">
                    <m:sSub>
                      <m:sSubPr>
                        <m:ctrlPr>
                          <a:rPr lang="en-US" sz="3200" b="0" i="1" dirty="0" smtClean="0">
                            <a:latin typeface="Cambria Math" panose="02040503050406030204" pitchFamily="18" charset="0"/>
                          </a:rPr>
                        </m:ctrlPr>
                      </m:sSubPr>
                      <m:e>
                        <m:r>
                          <a:rPr lang="en-US" sz="3200" i="1" dirty="0" smtClean="0">
                            <a:latin typeface="Cambria Math" panose="02040503050406030204" pitchFamily="18" charset="0"/>
                          </a:rPr>
                          <m:t>𝑆</m:t>
                        </m:r>
                      </m:e>
                      <m:sub>
                        <m:r>
                          <a:rPr lang="en-US" sz="3200" i="1" dirty="0" smtClean="0">
                            <a:latin typeface="Cambria Math" panose="02040503050406030204" pitchFamily="18" charset="0"/>
                          </a:rPr>
                          <m:t>2</m:t>
                        </m:r>
                      </m:sub>
                    </m:sSub>
                    <m:r>
                      <a:rPr lang="en-US" sz="3200" i="1" dirty="0">
                        <a:latin typeface="Cambria Math" panose="02040503050406030204" pitchFamily="18" charset="0"/>
                      </a:rPr>
                      <m:t>={</m:t>
                    </m:r>
                    <m:r>
                      <a:rPr lang="en-US" sz="3200" i="1" dirty="0" err="1">
                        <a:latin typeface="Cambria Math" panose="02040503050406030204" pitchFamily="18" charset="0"/>
                      </a:rPr>
                      <m:t>𝑜𝑜</m:t>
                    </m:r>
                    <m:r>
                      <a:rPr lang="en-US" sz="3200" i="1" dirty="0">
                        <a:latin typeface="Cambria Math" panose="02040503050406030204" pitchFamily="18" charset="0"/>
                      </a:rPr>
                      <m:t>, </m:t>
                    </m:r>
                    <m:r>
                      <a:rPr lang="en-US" sz="3200" i="1" dirty="0">
                        <a:latin typeface="Cambria Math" panose="02040503050406030204" pitchFamily="18" charset="0"/>
                      </a:rPr>
                      <m:t>𝑜𝑓</m:t>
                    </m:r>
                    <m:r>
                      <a:rPr lang="en-US" sz="3200" i="1" dirty="0">
                        <a:latin typeface="Cambria Math" panose="02040503050406030204" pitchFamily="18" charset="0"/>
                      </a:rPr>
                      <m:t>, </m:t>
                    </m:r>
                    <m:r>
                      <a:rPr lang="en-US" sz="3200" i="1" dirty="0">
                        <a:latin typeface="Cambria Math" panose="02040503050406030204" pitchFamily="18" charset="0"/>
                      </a:rPr>
                      <m:t>𝑓𝑜</m:t>
                    </m:r>
                    <m:r>
                      <a:rPr lang="en-US" sz="3200" i="1" dirty="0">
                        <a:latin typeface="Cambria Math" panose="02040503050406030204" pitchFamily="18" charset="0"/>
                      </a:rPr>
                      <m:t>, </m:t>
                    </m:r>
                    <m:r>
                      <a:rPr lang="en-US" sz="3200" i="1" dirty="0">
                        <a:latin typeface="Cambria Math" panose="02040503050406030204" pitchFamily="18" charset="0"/>
                      </a:rPr>
                      <m:t>𝑓𝑓</m:t>
                    </m:r>
                    <m:r>
                      <a:rPr lang="en-US" sz="3200" i="1" dirty="0">
                        <a:latin typeface="Cambria Math" panose="02040503050406030204" pitchFamily="18" charset="0"/>
                      </a:rPr>
                      <m:t>}</m:t>
                    </m:r>
                  </m:oMath>
                </a14:m>
                <a:r>
                  <a:rPr lang="en-US" sz="3200" dirty="0"/>
                  <a:t>.</a:t>
                </a:r>
              </a:p>
              <a:p>
                <a:r>
                  <a:rPr lang="en-US" sz="3200" dirty="0"/>
                  <a:t>It does not, however, allow him to choose strategies of the form “If player 1 plays O then I’ll play f , while if he plays F then I’ll mix and play f with probability </a:t>
                </a:r>
                <a14:m>
                  <m:oMath xmlns:m="http://schemas.openxmlformats.org/officeDocument/2006/math">
                    <m:r>
                      <a:rPr lang="en-US" sz="3200" b="0" i="1" dirty="0" smtClean="0">
                        <a:latin typeface="Cambria Math" panose="02040503050406030204" pitchFamily="18" charset="0"/>
                      </a:rPr>
                      <m:t>1</m:t>
                    </m:r>
                    <m:r>
                      <a:rPr lang="en-US" sz="3200" b="0" i="1" dirty="0" smtClean="0">
                        <a:latin typeface="Cambria Math" panose="02040503050406030204" pitchFamily="18" charset="0"/>
                      </a:rPr>
                      <m:t>/</m:t>
                    </m:r>
                    <m:r>
                      <a:rPr lang="en-US" sz="3200" b="0" i="1" dirty="0" smtClean="0">
                        <a:latin typeface="Cambria Math" panose="02040503050406030204" pitchFamily="18" charset="0"/>
                      </a:rPr>
                      <m:t>3</m:t>
                    </m:r>
                  </m:oMath>
                </a14:m>
                <a:r>
                  <a:rPr lang="en-US" sz="3200" dirty="0"/>
                  <a:t>.”</a:t>
                </a:r>
              </a:p>
              <a:p>
                <a:r>
                  <a:rPr lang="en-US" sz="3200" dirty="0"/>
                  <a:t>To allow for strategies that let players randomize as the game unfolds we define a new concept as follows: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5462" y="1240076"/>
                <a:ext cx="11783056" cy="5252797"/>
              </a:xfrm>
              <a:blipFill>
                <a:blip r:embed="rId3"/>
                <a:stretch>
                  <a:fillRect l="-259" r="-25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29</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37850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a-IR" dirty="0"/>
              <a:t>مقدمه</a:t>
            </a:r>
            <a:endParaRPr lang="en-US" dirty="0"/>
          </a:p>
        </p:txBody>
      </p:sp>
      <p:sp>
        <p:nvSpPr>
          <p:cNvPr id="3" name="Content Placeholder 2"/>
          <p:cNvSpPr>
            <a:spLocks noGrp="1"/>
          </p:cNvSpPr>
          <p:nvPr>
            <p:ph idx="1"/>
          </p:nvPr>
        </p:nvSpPr>
        <p:spPr/>
        <p:txBody>
          <a:bodyPr>
            <a:normAutofit fontScale="85000" lnSpcReduction="10000"/>
          </a:bodyPr>
          <a:lstStyle/>
          <a:p>
            <a:pPr>
              <a:lnSpc>
                <a:spcPct val="200000"/>
              </a:lnSpc>
            </a:pPr>
            <a:r>
              <a:rPr lang="fa-IR" dirty="0"/>
              <a:t>همانطور که در تعدادی از </a:t>
            </a:r>
            <a:r>
              <a:rPr lang="fa-IR" dirty="0" err="1"/>
              <a:t>مثال‌ها</a:t>
            </a:r>
            <a:r>
              <a:rPr lang="fa-IR" dirty="0"/>
              <a:t> دیدیم، به نظر </a:t>
            </a:r>
            <a:r>
              <a:rPr lang="fa-IR" dirty="0" err="1"/>
              <a:t>می‌رسد</a:t>
            </a:r>
            <a:r>
              <a:rPr lang="fa-IR" dirty="0"/>
              <a:t> که </a:t>
            </a:r>
            <a:r>
              <a:rPr lang="en-US" dirty="0"/>
              <a:t>normal-form </a:t>
            </a:r>
            <a:r>
              <a:rPr lang="fa-IR" dirty="0"/>
              <a:t>  یک روش کلی برای قرار دادن ساختار رسمی در </a:t>
            </a:r>
            <a:r>
              <a:rPr lang="fa-IR" dirty="0" err="1"/>
              <a:t>موقعیت‌های</a:t>
            </a:r>
            <a:r>
              <a:rPr lang="fa-IR" dirty="0"/>
              <a:t> استراتژیک است. </a:t>
            </a:r>
          </a:p>
          <a:p>
            <a:pPr>
              <a:lnSpc>
                <a:spcPct val="200000"/>
              </a:lnSpc>
            </a:pPr>
            <a:r>
              <a:rPr lang="en-US" dirty="0"/>
              <a:t>normal-form</a:t>
            </a:r>
            <a:r>
              <a:rPr lang="fa-IR" dirty="0"/>
              <a:t> به ما این امکان را </a:t>
            </a:r>
            <a:r>
              <a:rPr lang="fa-IR" dirty="0" err="1"/>
              <a:t>می‌دهد</a:t>
            </a:r>
            <a:r>
              <a:rPr lang="fa-IR" dirty="0"/>
              <a:t> که </a:t>
            </a:r>
            <a:r>
              <a:rPr lang="fa-IR" dirty="0" err="1"/>
              <a:t>بازی‌های</a:t>
            </a:r>
            <a:r>
              <a:rPr lang="fa-IR" dirty="0"/>
              <a:t> مختلفی را تجزیه و تحلیل کنیم و در مورد نتایج تعامل استراتژیک در زمانی که بازیکنان منطقی هستند و همچنین زمانی که دانش عمومی از عقلانیت وجود دارد به نتایجی دست یابیم. </a:t>
            </a:r>
          </a:p>
          <a:p>
            <a:pPr>
              <a:lnSpc>
                <a:spcPct val="200000"/>
              </a:lnSpc>
            </a:pPr>
            <a:r>
              <a:rPr lang="fa-IR" dirty="0"/>
              <a:t>بنابراین، به نظر می رسد که تنظیم یک بازی در محدوده "</a:t>
            </a:r>
            <a:r>
              <a:rPr lang="en-US" dirty="0"/>
              <a:t> actions, outcomes, and preferences </a:t>
            </a:r>
            <a:r>
              <a:rPr lang="fa-IR" dirty="0"/>
              <a:t>"  تمرین مفیدی بوده است.</a:t>
            </a:r>
          </a:p>
        </p:txBody>
      </p:sp>
      <p:sp>
        <p:nvSpPr>
          <p:cNvPr id="4" name="Slide Number Placeholder 3"/>
          <p:cNvSpPr>
            <a:spLocks noGrp="1"/>
          </p:cNvSpPr>
          <p:nvPr>
            <p:ph type="sldNum" sz="quarter" idx="12"/>
          </p:nvPr>
        </p:nvSpPr>
        <p:spPr/>
        <p:txBody>
          <a:bodyPr/>
          <a:lstStyle/>
          <a:p>
            <a:fld id="{7A24F918-E48B-4CD6-88B4-F48A81EB5FB6}" type="slidenum">
              <a:rPr lang="en-US" smtClean="0"/>
              <a:pPr/>
              <a:t>3</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65151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4400" dirty="0"/>
              <a:t>Definition 7.6:behavioral strategy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5462" y="1240076"/>
                <a:ext cx="11783056" cy="5252797"/>
              </a:xfrm>
            </p:spPr>
            <p:txBody>
              <a:bodyPr>
                <a:normAutofit/>
              </a:bodyPr>
              <a:lstStyle/>
              <a:p>
                <a:r>
                  <a:rPr lang="en-US" sz="3200" dirty="0"/>
                  <a:t>A behavioral strategy specifies for each information set </a:t>
                </a:r>
                <a14:m>
                  <m:oMath xmlns:m="http://schemas.openxmlformats.org/officeDocument/2006/math">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panose="02040503050406030204" pitchFamily="18" charset="0"/>
                          </a:rPr>
                          <m:t>h</m:t>
                        </m:r>
                      </m:e>
                      <m:sub>
                        <m:r>
                          <a:rPr lang="en-US" sz="3200" i="1" dirty="0" smtClean="0">
                            <a:solidFill>
                              <a:srgbClr val="C00000"/>
                            </a:solidFill>
                            <a:latin typeface="Cambria Math" panose="02040503050406030204" pitchFamily="18" charset="0"/>
                          </a:rPr>
                          <m:t>𝑖</m:t>
                        </m:r>
                      </m:sub>
                    </m:sSub>
                    <m:r>
                      <a:rPr lang="en-US" sz="3200" i="1" dirty="0" smtClean="0">
                        <a:solidFill>
                          <a:srgbClr val="C00000"/>
                        </a:solidFill>
                        <a:latin typeface="Cambria Math" panose="02040503050406030204" pitchFamily="18" charset="0"/>
                      </a:rPr>
                      <m:t>∈</m:t>
                    </m:r>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panose="02040503050406030204" pitchFamily="18" charset="0"/>
                          </a:rPr>
                          <m:t>𝐻</m:t>
                        </m:r>
                      </m:e>
                      <m:sub>
                        <m:r>
                          <a:rPr lang="en-US" sz="3200" i="1" dirty="0" smtClean="0">
                            <a:solidFill>
                              <a:srgbClr val="C00000"/>
                            </a:solidFill>
                            <a:latin typeface="Cambria Math" panose="02040503050406030204" pitchFamily="18" charset="0"/>
                          </a:rPr>
                          <m:t>𝑖</m:t>
                        </m:r>
                      </m:sub>
                    </m:sSub>
                  </m:oMath>
                </a14:m>
                <a:r>
                  <a:rPr lang="en-US" sz="3200" dirty="0"/>
                  <a:t> an independent probability distribution over </a:t>
                </a:r>
                <a14:m>
                  <m:oMath xmlns:m="http://schemas.openxmlformats.org/officeDocument/2006/math">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panose="02040503050406030204" pitchFamily="18" charset="0"/>
                          </a:rPr>
                          <m:t>𝐴</m:t>
                        </m:r>
                      </m:e>
                      <m:sub>
                        <m:r>
                          <a:rPr lang="en-US" sz="3200" i="1" dirty="0" smtClean="0">
                            <a:solidFill>
                              <a:srgbClr val="C00000"/>
                            </a:solidFill>
                            <a:latin typeface="Cambria Math" panose="02040503050406030204" pitchFamily="18" charset="0"/>
                          </a:rPr>
                          <m:t>𝑖</m:t>
                        </m:r>
                      </m:sub>
                    </m:sSub>
                    <m:r>
                      <a:rPr lang="en-US" sz="3200" i="1" dirty="0" smtClean="0">
                        <a:solidFill>
                          <a:srgbClr val="C00000"/>
                        </a:solidFill>
                        <a:latin typeface="Cambria Math" panose="02040503050406030204" pitchFamily="18" charset="0"/>
                      </a:rPr>
                      <m:t>(</m:t>
                    </m:r>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panose="02040503050406030204" pitchFamily="18" charset="0"/>
                          </a:rPr>
                          <m:t>h</m:t>
                        </m:r>
                      </m:e>
                      <m:sub>
                        <m:r>
                          <a:rPr lang="en-US" sz="3200" i="1" dirty="0" smtClean="0">
                            <a:solidFill>
                              <a:srgbClr val="C00000"/>
                            </a:solidFill>
                            <a:latin typeface="Cambria Math" panose="02040503050406030204" pitchFamily="18" charset="0"/>
                          </a:rPr>
                          <m:t>𝑖</m:t>
                        </m:r>
                      </m:sub>
                    </m:sSub>
                    <m:r>
                      <a:rPr lang="en-US" sz="3200" i="1" dirty="0" smtClean="0">
                        <a:solidFill>
                          <a:srgbClr val="C00000"/>
                        </a:solidFill>
                        <a:latin typeface="Cambria Math" panose="02040503050406030204" pitchFamily="18" charset="0"/>
                      </a:rPr>
                      <m:t>)</m:t>
                    </m:r>
                  </m:oMath>
                </a14:m>
                <a:r>
                  <a:rPr lang="en-US" sz="3200" dirty="0"/>
                  <a:t> and is denoted by </a:t>
                </a:r>
                <a14:m>
                  <m:oMath xmlns:m="http://schemas.openxmlformats.org/officeDocument/2006/math">
                    <m:sSub>
                      <m:sSubPr>
                        <m:ctrlPr>
                          <a:rPr lang="en-US" sz="3200" b="0" i="1" dirty="0" smtClean="0">
                            <a:solidFill>
                              <a:srgbClr val="C00000"/>
                            </a:solidFill>
                            <a:latin typeface="Cambria Math" panose="02040503050406030204" pitchFamily="18" charset="0"/>
                          </a:rPr>
                        </m:ctrlPr>
                      </m:sSubPr>
                      <m:e>
                        <m:r>
                          <a:rPr lang="el-GR" sz="3200" i="1" dirty="0" smtClean="0">
                            <a:solidFill>
                              <a:srgbClr val="C00000"/>
                            </a:solidFill>
                            <a:latin typeface="Cambria Math" panose="02040503050406030204" pitchFamily="18" charset="0"/>
                          </a:rPr>
                          <m:t>𝜎</m:t>
                        </m:r>
                      </m:e>
                      <m:sub>
                        <m:r>
                          <a:rPr lang="en-US" sz="3200" i="1" dirty="0" err="1">
                            <a:solidFill>
                              <a:srgbClr val="C00000"/>
                            </a:solidFill>
                            <a:latin typeface="Cambria Math" panose="02040503050406030204" pitchFamily="18" charset="0"/>
                          </a:rPr>
                          <m:t>𝑖</m:t>
                        </m:r>
                      </m:sub>
                    </m:sSub>
                    <m:r>
                      <a:rPr lang="en-US" sz="3200" i="1" dirty="0">
                        <a:solidFill>
                          <a:srgbClr val="C00000"/>
                        </a:solidFill>
                        <a:latin typeface="Cambria Math" panose="02040503050406030204" pitchFamily="18" charset="0"/>
                      </a:rPr>
                      <m:t> : </m:t>
                    </m:r>
                    <m:sSub>
                      <m:sSubPr>
                        <m:ctrlPr>
                          <a:rPr lang="en-US" sz="3200" b="0" i="1" dirty="0" smtClean="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𝐻</m:t>
                        </m:r>
                      </m:e>
                      <m:sub>
                        <m:r>
                          <a:rPr lang="en-US" sz="3200" i="1" dirty="0">
                            <a:solidFill>
                              <a:srgbClr val="C00000"/>
                            </a:solidFill>
                            <a:latin typeface="Cambria Math" panose="02040503050406030204" pitchFamily="18" charset="0"/>
                          </a:rPr>
                          <m:t>𝑖</m:t>
                        </m:r>
                      </m:sub>
                    </m:sSub>
                    <m:r>
                      <a:rPr lang="en-US" sz="320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ea typeface="Cambria Math" panose="02040503050406030204" pitchFamily="18" charset="0"/>
                      </a:rPr>
                      <m:t>∆</m:t>
                    </m:r>
                    <m:sSub>
                      <m:sSubPr>
                        <m:ctrlPr>
                          <a:rPr lang="en-US" sz="3200" b="0" i="1" dirty="0" smtClean="0">
                            <a:solidFill>
                              <a:srgbClr val="C00000"/>
                            </a:solidFill>
                            <a:latin typeface="Cambria Math" panose="02040503050406030204" pitchFamily="18" charset="0"/>
                            <a:ea typeface="Cambria Math" panose="02040503050406030204" pitchFamily="18" charset="0"/>
                          </a:rPr>
                        </m:ctrlPr>
                      </m:sSubPr>
                      <m:e>
                        <m:r>
                          <a:rPr lang="en-US" sz="3200" i="1" dirty="0">
                            <a:solidFill>
                              <a:srgbClr val="C00000"/>
                            </a:solidFill>
                            <a:latin typeface="Cambria Math" panose="02040503050406030204" pitchFamily="18" charset="0"/>
                          </a:rPr>
                          <m:t>𝐴</m:t>
                        </m:r>
                      </m:e>
                      <m:sub>
                        <m:r>
                          <a:rPr lang="en-US" sz="3200" i="1" dirty="0">
                            <a:solidFill>
                              <a:srgbClr val="C00000"/>
                            </a:solidFill>
                            <a:latin typeface="Cambria Math" panose="02040503050406030204" pitchFamily="18" charset="0"/>
                          </a:rPr>
                          <m:t>𝑖</m:t>
                        </m:r>
                      </m:sub>
                    </m:sSub>
                    <m:r>
                      <a:rPr lang="en-US" sz="3200" i="1" dirty="0">
                        <a:solidFill>
                          <a:srgbClr val="C00000"/>
                        </a:solidFill>
                        <a:latin typeface="Cambria Math" panose="02040503050406030204" pitchFamily="18" charset="0"/>
                      </a:rPr>
                      <m:t>(</m:t>
                    </m:r>
                    <m:sSub>
                      <m:sSubPr>
                        <m:ctrlPr>
                          <a:rPr lang="en-US" sz="3200" b="0" i="1" dirty="0" smtClean="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h</m:t>
                        </m:r>
                      </m:e>
                      <m:sub>
                        <m:r>
                          <a:rPr lang="en-US" sz="3200" i="1" dirty="0">
                            <a:solidFill>
                              <a:srgbClr val="C00000"/>
                            </a:solidFill>
                            <a:latin typeface="Cambria Math" panose="02040503050406030204" pitchFamily="18" charset="0"/>
                          </a:rPr>
                          <m:t>𝑖</m:t>
                        </m:r>
                      </m:sub>
                    </m:sSub>
                    <m:r>
                      <a:rPr lang="en-US" sz="3200" i="1" dirty="0">
                        <a:solidFill>
                          <a:srgbClr val="C00000"/>
                        </a:solidFill>
                        <a:latin typeface="Cambria Math" panose="02040503050406030204" pitchFamily="18" charset="0"/>
                      </a:rPr>
                      <m:t>)</m:t>
                    </m:r>
                  </m:oMath>
                </a14:m>
                <a:r>
                  <a:rPr lang="en-US" sz="3200" dirty="0"/>
                  <a:t>, where </a:t>
                </a:r>
                <a14:m>
                  <m:oMath xmlns:m="http://schemas.openxmlformats.org/officeDocument/2006/math">
                    <m:sSub>
                      <m:sSubPr>
                        <m:ctrlPr>
                          <a:rPr lang="en-US" sz="3200" b="0" i="1" dirty="0" smtClean="0">
                            <a:solidFill>
                              <a:srgbClr val="C00000"/>
                            </a:solidFill>
                            <a:latin typeface="Cambria Math" panose="02040503050406030204" pitchFamily="18" charset="0"/>
                          </a:rPr>
                        </m:ctrlPr>
                      </m:sSubPr>
                      <m:e>
                        <m:r>
                          <a:rPr lang="el-GR" sz="3200" i="1" dirty="0" smtClean="0">
                            <a:solidFill>
                              <a:srgbClr val="C00000"/>
                            </a:solidFill>
                            <a:latin typeface="Cambria Math" panose="02040503050406030204" pitchFamily="18" charset="0"/>
                          </a:rPr>
                          <m:t>𝜎</m:t>
                        </m:r>
                      </m:e>
                      <m:sub>
                        <m:r>
                          <a:rPr lang="en-US" sz="3200" i="1" dirty="0" err="1">
                            <a:solidFill>
                              <a:srgbClr val="C00000"/>
                            </a:solidFill>
                            <a:latin typeface="Cambria Math" panose="02040503050406030204" pitchFamily="18" charset="0"/>
                          </a:rPr>
                          <m:t>𝑖</m:t>
                        </m:r>
                      </m:sub>
                    </m:sSub>
                    <m:r>
                      <a:rPr lang="en-US" sz="3200" i="1" dirty="0">
                        <a:solidFill>
                          <a:srgbClr val="C00000"/>
                        </a:solidFill>
                        <a:latin typeface="Cambria Math" panose="02040503050406030204" pitchFamily="18" charset="0"/>
                      </a:rPr>
                      <m:t>(</m:t>
                    </m:r>
                    <m:sSub>
                      <m:sSubPr>
                        <m:ctrlPr>
                          <a:rPr lang="en-US" sz="3200" b="0" i="1" dirty="0" smtClean="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𝑎</m:t>
                        </m:r>
                      </m:e>
                      <m:sub>
                        <m:r>
                          <a:rPr lang="en-US" sz="3200" i="1" dirty="0">
                            <a:solidFill>
                              <a:srgbClr val="C00000"/>
                            </a:solidFill>
                            <a:latin typeface="Cambria Math" panose="02040503050406030204" pitchFamily="18" charset="0"/>
                          </a:rPr>
                          <m:t>𝑖</m:t>
                        </m:r>
                      </m:sub>
                    </m:sSub>
                    <m:r>
                      <a:rPr lang="en-US" sz="3200" i="1" dirty="0">
                        <a:solidFill>
                          <a:srgbClr val="C00000"/>
                        </a:solidFill>
                        <a:latin typeface="Cambria Math" panose="02040503050406030204" pitchFamily="18" charset="0"/>
                      </a:rPr>
                      <m:t>(</m:t>
                    </m:r>
                    <m:sSub>
                      <m:sSubPr>
                        <m:ctrlPr>
                          <a:rPr lang="en-US" sz="3200" b="0" i="1" dirty="0" smtClean="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h</m:t>
                        </m:r>
                      </m:e>
                      <m:sub>
                        <m:r>
                          <a:rPr lang="en-US" sz="3200" i="1" dirty="0">
                            <a:solidFill>
                              <a:srgbClr val="C00000"/>
                            </a:solidFill>
                            <a:latin typeface="Cambria Math" panose="02040503050406030204" pitchFamily="18" charset="0"/>
                          </a:rPr>
                          <m:t>𝑖</m:t>
                        </m:r>
                      </m:sub>
                    </m:sSub>
                    <m:r>
                      <a:rPr lang="en-US" sz="3200" i="1" dirty="0">
                        <a:solidFill>
                          <a:srgbClr val="C00000"/>
                        </a:solidFill>
                        <a:latin typeface="Cambria Math" panose="02040503050406030204" pitchFamily="18" charset="0"/>
                      </a:rPr>
                      <m:t>))</m:t>
                    </m:r>
                  </m:oMath>
                </a14:m>
                <a:r>
                  <a:rPr lang="en-US" sz="3200" dirty="0"/>
                  <a:t> is the probability that player </a:t>
                </a:r>
                <a14:m>
                  <m:oMath xmlns:m="http://schemas.openxmlformats.org/officeDocument/2006/math">
                    <m:r>
                      <a:rPr lang="en-US" sz="3200" i="1" dirty="0" smtClean="0">
                        <a:solidFill>
                          <a:srgbClr val="C00000"/>
                        </a:solidFill>
                        <a:latin typeface="Cambria Math" panose="02040503050406030204" pitchFamily="18" charset="0"/>
                      </a:rPr>
                      <m:t>𝑖</m:t>
                    </m:r>
                  </m:oMath>
                </a14:m>
                <a:r>
                  <a:rPr lang="en-US" sz="3200" dirty="0"/>
                  <a:t> plays action </a:t>
                </a:r>
                <a14:m>
                  <m:oMath xmlns:m="http://schemas.openxmlformats.org/officeDocument/2006/math">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panose="02040503050406030204" pitchFamily="18" charset="0"/>
                          </a:rPr>
                          <m:t>𝑎</m:t>
                        </m:r>
                      </m:e>
                      <m:sub>
                        <m:r>
                          <a:rPr lang="en-US" sz="3200" i="1" dirty="0" smtClean="0">
                            <a:solidFill>
                              <a:srgbClr val="C00000"/>
                            </a:solidFill>
                            <a:latin typeface="Cambria Math" panose="02040503050406030204" pitchFamily="18" charset="0"/>
                          </a:rPr>
                          <m:t>𝑖</m:t>
                        </m:r>
                      </m:sub>
                    </m:sSub>
                    <m:r>
                      <a:rPr lang="en-US" sz="3200" i="1" dirty="0" smtClean="0">
                        <a:solidFill>
                          <a:srgbClr val="C00000"/>
                        </a:solidFill>
                        <a:latin typeface="Cambria Math" panose="02040503050406030204" pitchFamily="18" charset="0"/>
                      </a:rPr>
                      <m:t>(</m:t>
                    </m:r>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panose="02040503050406030204" pitchFamily="18" charset="0"/>
                          </a:rPr>
                          <m:t>h</m:t>
                        </m:r>
                      </m:e>
                      <m:sub>
                        <m:r>
                          <a:rPr lang="en-US" sz="3200" i="1" dirty="0" smtClean="0">
                            <a:solidFill>
                              <a:srgbClr val="C00000"/>
                            </a:solidFill>
                            <a:latin typeface="Cambria Math" panose="02040503050406030204" pitchFamily="18" charset="0"/>
                          </a:rPr>
                          <m:t>𝑖</m:t>
                        </m:r>
                      </m:sub>
                    </m:sSub>
                    <m:r>
                      <a:rPr lang="en-US" sz="3200" i="1" dirty="0" smtClean="0">
                        <a:solidFill>
                          <a:srgbClr val="C00000"/>
                        </a:solidFill>
                        <a:latin typeface="Cambria Math" panose="02040503050406030204" pitchFamily="18" charset="0"/>
                      </a:rPr>
                      <m:t>)∈</m:t>
                    </m:r>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panose="02040503050406030204" pitchFamily="18" charset="0"/>
                          </a:rPr>
                          <m:t>𝐴</m:t>
                        </m:r>
                      </m:e>
                      <m:sub>
                        <m:r>
                          <a:rPr lang="en-US" sz="3200" i="1" dirty="0" smtClean="0">
                            <a:solidFill>
                              <a:srgbClr val="C00000"/>
                            </a:solidFill>
                            <a:latin typeface="Cambria Math" panose="02040503050406030204" pitchFamily="18" charset="0"/>
                          </a:rPr>
                          <m:t>𝑖</m:t>
                        </m:r>
                      </m:sub>
                    </m:sSub>
                    <m:r>
                      <a:rPr lang="en-US" sz="3200" i="1" dirty="0" smtClean="0">
                        <a:solidFill>
                          <a:srgbClr val="C00000"/>
                        </a:solidFill>
                        <a:latin typeface="Cambria Math" panose="02040503050406030204" pitchFamily="18" charset="0"/>
                      </a:rPr>
                      <m:t>(</m:t>
                    </m:r>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panose="02040503050406030204" pitchFamily="18" charset="0"/>
                          </a:rPr>
                          <m:t>h</m:t>
                        </m:r>
                      </m:e>
                      <m:sub>
                        <m:r>
                          <a:rPr lang="en-US" sz="3200" i="1" dirty="0" smtClean="0">
                            <a:solidFill>
                              <a:srgbClr val="C00000"/>
                            </a:solidFill>
                            <a:latin typeface="Cambria Math" panose="02040503050406030204" pitchFamily="18" charset="0"/>
                          </a:rPr>
                          <m:t>𝑖</m:t>
                        </m:r>
                      </m:sub>
                    </m:sSub>
                    <m:r>
                      <a:rPr lang="en-US" sz="3200" i="1" dirty="0" smtClean="0">
                        <a:solidFill>
                          <a:srgbClr val="C00000"/>
                        </a:solidFill>
                        <a:latin typeface="Cambria Math" panose="02040503050406030204" pitchFamily="18" charset="0"/>
                      </a:rPr>
                      <m:t>)</m:t>
                    </m:r>
                  </m:oMath>
                </a14:m>
                <a:r>
                  <a:rPr lang="en-US" sz="3200" dirty="0"/>
                  <a:t> in information set </a:t>
                </a:r>
                <a14:m>
                  <m:oMath xmlns:m="http://schemas.openxmlformats.org/officeDocument/2006/math">
                    <m:sSub>
                      <m:sSubPr>
                        <m:ctrlPr>
                          <a:rPr lang="en-US" sz="3200" i="1" dirty="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h</m:t>
                        </m:r>
                      </m:e>
                      <m:sub>
                        <m:r>
                          <a:rPr lang="en-US" sz="3200" i="1" dirty="0">
                            <a:solidFill>
                              <a:srgbClr val="C00000"/>
                            </a:solidFill>
                            <a:latin typeface="Cambria Math" panose="02040503050406030204" pitchFamily="18" charset="0"/>
                          </a:rPr>
                          <m:t>𝑖</m:t>
                        </m:r>
                      </m:sub>
                    </m:sSub>
                  </m:oMath>
                </a14:m>
                <a:r>
                  <a:rPr lang="en-US" sz="32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5462" y="1240076"/>
                <a:ext cx="11783056" cy="5252797"/>
              </a:xfrm>
              <a:blipFill>
                <a:blip r:embed="rId3"/>
                <a:stretch>
                  <a:fillRect l="-56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30</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400265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fa-IR" sz="4400" dirty="0"/>
              <a:t>بررسی یک استراتژی رفتاری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538330" y="1240077"/>
                <a:ext cx="8248662" cy="5166142"/>
              </a:xfrm>
            </p:spPr>
            <p:txBody>
              <a:bodyPr>
                <a:normAutofit fontScale="70000" lnSpcReduction="20000"/>
              </a:bodyPr>
              <a:lstStyle/>
              <a:p>
                <a:r>
                  <a:rPr lang="fa-IR" sz="3200" dirty="0"/>
                  <a:t>در مقابل، یک استراتژی رفتاری راهنمایی است که اقدامات احتمالاً تصادفی را در هر یک از موقعیت های مرتبط با بازی در هر </a:t>
                </a:r>
                <a:r>
                  <a:rPr lang="en-US" sz="3200" dirty="0"/>
                  <a:t>Information set</a:t>
                </a:r>
                <a:r>
                  <a:rPr lang="fa-IR" sz="3200" dirty="0"/>
                  <a:t> تعیین می کند. </a:t>
                </a:r>
              </a:p>
              <a:p>
                <a:r>
                  <a:rPr lang="fa-IR" sz="3200" dirty="0"/>
                  <a:t>برای مشاهده این موضوع، </a:t>
                </a:r>
                <a:r>
                  <a:rPr lang="fa-IR" sz="3200" dirty="0" err="1"/>
                  <a:t>بازیکن</a:t>
                </a:r>
                <a:r>
                  <a:rPr lang="fa-IR" sz="3200" dirty="0"/>
                  <a:t> 2 دارای دو مجموعه اطلاعات مرتبط با گره های </a:t>
                </a:r>
                <a14:m>
                  <m:oMath xmlns:m="http://schemas.openxmlformats.org/officeDocument/2006/math">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panose="02040503050406030204" pitchFamily="18" charset="0"/>
                          </a:rPr>
                          <m:t>𝑥</m:t>
                        </m:r>
                      </m:e>
                      <m:sub>
                        <m:r>
                          <a:rPr lang="en-US" sz="3200" i="1" dirty="0" smtClean="0">
                            <a:solidFill>
                              <a:srgbClr val="C00000"/>
                            </a:solidFill>
                            <a:latin typeface="Cambria Math" panose="02040503050406030204" pitchFamily="18" charset="0"/>
                          </a:rPr>
                          <m:t>1</m:t>
                        </m:r>
                      </m:sub>
                    </m:sSub>
                  </m:oMath>
                </a14:m>
                <a:r>
                  <a:rPr lang="en-US" sz="3200" dirty="0"/>
                  <a:t> </a:t>
                </a:r>
                <a:r>
                  <a:rPr lang="fa-IR" sz="3200" dirty="0"/>
                  <a:t>و </a:t>
                </a:r>
                <a14:m>
                  <m:oMath xmlns:m="http://schemas.openxmlformats.org/officeDocument/2006/math">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panose="02040503050406030204" pitchFamily="18" charset="0"/>
                          </a:rPr>
                          <m:t>𝑥</m:t>
                        </m:r>
                      </m:e>
                      <m:sub>
                        <m:r>
                          <a:rPr lang="en-US" sz="3200" i="1" dirty="0" smtClean="0">
                            <a:solidFill>
                              <a:srgbClr val="C00000"/>
                            </a:solidFill>
                            <a:latin typeface="Cambria Math" panose="02040503050406030204" pitchFamily="18" charset="0"/>
                          </a:rPr>
                          <m:t>2</m:t>
                        </m:r>
                      </m:sub>
                    </m:sSub>
                  </m:oMath>
                </a14:m>
                <a:r>
                  <a:rPr lang="en-US" sz="3200" dirty="0"/>
                  <a:t> </a:t>
                </a:r>
                <a:r>
                  <a:rPr lang="fa-IR" sz="3200" dirty="0"/>
                  <a:t>است که به ترتیب با </a:t>
                </a:r>
                <a14:m>
                  <m:oMath xmlns:m="http://schemas.openxmlformats.org/officeDocument/2006/math">
                    <m:sSubSup>
                      <m:sSubSupPr>
                        <m:ctrlPr>
                          <a:rPr lang="en-US" sz="3200" b="0" i="1" dirty="0" smtClean="0">
                            <a:solidFill>
                              <a:srgbClr val="C00000"/>
                            </a:solidFill>
                            <a:latin typeface="Cambria Math" panose="02040503050406030204" pitchFamily="18" charset="0"/>
                          </a:rPr>
                        </m:ctrlPr>
                      </m:sSubSupPr>
                      <m:e>
                        <m:r>
                          <a:rPr lang="en-US" sz="3200" i="1" dirty="0" smtClean="0">
                            <a:solidFill>
                              <a:srgbClr val="C00000"/>
                            </a:solidFill>
                            <a:latin typeface="Cambria Math" panose="02040503050406030204" pitchFamily="18" charset="0"/>
                          </a:rPr>
                          <m:t>h</m:t>
                        </m:r>
                      </m:e>
                      <m:sub>
                        <m:r>
                          <a:rPr lang="en-US" sz="3200" i="1" dirty="0" smtClean="0">
                            <a:solidFill>
                              <a:srgbClr val="C00000"/>
                            </a:solidFill>
                            <a:latin typeface="Cambria Math" panose="02040503050406030204" pitchFamily="18" charset="0"/>
                          </a:rPr>
                          <m:t>2</m:t>
                        </m:r>
                      </m:sub>
                      <m:sup>
                        <m:r>
                          <a:rPr lang="en-US" sz="3200" i="1" dirty="0" smtClean="0">
                            <a:solidFill>
                              <a:srgbClr val="C00000"/>
                            </a:solidFill>
                            <a:latin typeface="Cambria Math" panose="02040503050406030204" pitchFamily="18" charset="0"/>
                          </a:rPr>
                          <m:t>𝑂</m:t>
                        </m:r>
                      </m:sup>
                    </m:sSubSup>
                  </m:oMath>
                </a14:m>
                <a:r>
                  <a:rPr lang="en-US" sz="3200" dirty="0"/>
                  <a:t> </a:t>
                </a:r>
                <a:r>
                  <a:rPr lang="fa-IR" sz="3200" dirty="0"/>
                  <a:t>و </a:t>
                </a:r>
                <a14:m>
                  <m:oMath xmlns:m="http://schemas.openxmlformats.org/officeDocument/2006/math">
                    <m:sSubSup>
                      <m:sSubSupPr>
                        <m:ctrlPr>
                          <a:rPr lang="en-US" sz="3200" b="0" i="1" dirty="0" smtClean="0">
                            <a:solidFill>
                              <a:srgbClr val="C00000"/>
                            </a:solidFill>
                            <a:latin typeface="Cambria Math" panose="02040503050406030204" pitchFamily="18" charset="0"/>
                          </a:rPr>
                        </m:ctrlPr>
                      </m:sSubSupPr>
                      <m:e>
                        <m:r>
                          <a:rPr lang="en-US" sz="3200" i="1" dirty="0" smtClean="0">
                            <a:solidFill>
                              <a:srgbClr val="C00000"/>
                            </a:solidFill>
                            <a:latin typeface="Cambria Math" panose="02040503050406030204" pitchFamily="18" charset="0"/>
                          </a:rPr>
                          <m:t>h</m:t>
                        </m:r>
                      </m:e>
                      <m:sub>
                        <m:r>
                          <a:rPr lang="en-US" sz="3200" i="1" dirty="0">
                            <a:solidFill>
                              <a:srgbClr val="C00000"/>
                            </a:solidFill>
                            <a:latin typeface="Cambria Math" panose="02040503050406030204" pitchFamily="18" charset="0"/>
                          </a:rPr>
                          <m:t>2</m:t>
                        </m:r>
                      </m:sub>
                      <m:sup>
                        <m:r>
                          <a:rPr lang="en-US" sz="3200" i="1" dirty="0" smtClean="0">
                            <a:solidFill>
                              <a:srgbClr val="C00000"/>
                            </a:solidFill>
                            <a:latin typeface="Cambria Math" panose="02040503050406030204" pitchFamily="18" charset="0"/>
                          </a:rPr>
                          <m:t>𝐹</m:t>
                        </m:r>
                      </m:sup>
                    </m:sSubSup>
                  </m:oMath>
                </a14:m>
                <a:r>
                  <a:rPr lang="en-US" sz="3200" dirty="0"/>
                  <a:t> </a:t>
                </a:r>
                <a:r>
                  <a:rPr lang="fa-IR" sz="3200" dirty="0"/>
                  <a:t> نشان داده میشوند و در هر کدام می تواند بین دو عمل در </a:t>
                </a:r>
                <a14:m>
                  <m:oMath xmlns:m="http://schemas.openxmlformats.org/officeDocument/2006/math">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panose="02040503050406030204" pitchFamily="18" charset="0"/>
                          </a:rPr>
                          <m:t>𝐴</m:t>
                        </m:r>
                      </m:e>
                      <m:sub>
                        <m:r>
                          <a:rPr lang="en-US" sz="3200" i="1" dirty="0" smtClean="0">
                            <a:solidFill>
                              <a:srgbClr val="C00000"/>
                            </a:solidFill>
                            <a:latin typeface="Cambria Math" panose="02040503050406030204" pitchFamily="18" charset="0"/>
                          </a:rPr>
                          <m:t>2</m:t>
                        </m:r>
                      </m:sub>
                    </m:sSub>
                    <m:r>
                      <a:rPr lang="en-US" sz="3200" i="1" dirty="0" smtClean="0">
                        <a:solidFill>
                          <a:srgbClr val="C00000"/>
                        </a:solidFill>
                        <a:latin typeface="Cambria Math" panose="02040503050406030204" pitchFamily="18" charset="0"/>
                      </a:rPr>
                      <m:t> ={</m:t>
                    </m:r>
                    <m:r>
                      <a:rPr lang="en-US" sz="3200" i="1" dirty="0" smtClean="0">
                        <a:solidFill>
                          <a:srgbClr val="C00000"/>
                        </a:solidFill>
                        <a:latin typeface="Cambria Math" panose="02040503050406030204" pitchFamily="18" charset="0"/>
                      </a:rPr>
                      <m:t>𝑜</m:t>
                    </m:r>
                    <m:r>
                      <a:rPr lang="en-US" sz="3200" i="1" dirty="0" smtClean="0">
                        <a:solidFill>
                          <a:srgbClr val="C00000"/>
                        </a:solidFill>
                        <a:latin typeface="Cambria Math" panose="02040503050406030204" pitchFamily="18" charset="0"/>
                      </a:rPr>
                      <m:t>, </m:t>
                    </m:r>
                    <m:r>
                      <a:rPr lang="en-US" sz="3200" i="1" dirty="0" smtClean="0">
                        <a:solidFill>
                          <a:srgbClr val="C00000"/>
                        </a:solidFill>
                        <a:latin typeface="Cambria Math" panose="02040503050406030204" pitchFamily="18" charset="0"/>
                      </a:rPr>
                      <m:t>𝑓</m:t>
                    </m:r>
                    <m:r>
                      <a:rPr lang="en-US" sz="3200" i="1" dirty="0" smtClean="0">
                        <a:solidFill>
                          <a:srgbClr val="C00000"/>
                        </a:solidFill>
                        <a:latin typeface="Cambria Math" panose="02040503050406030204" pitchFamily="18" charset="0"/>
                      </a:rPr>
                      <m:t>} </m:t>
                    </m:r>
                  </m:oMath>
                </a14:m>
                <a:r>
                  <a:rPr lang="fa-IR" sz="3200" dirty="0"/>
                  <a:t> یکی را انتخاب کرد.</a:t>
                </a:r>
              </a:p>
              <a:p>
                <a:r>
                  <a:rPr lang="fa-IR" sz="3200" dirty="0"/>
                  <a:t> یک استراتژی خالص، انتخابی از </a:t>
                </a:r>
                <a14:m>
                  <m:oMath xmlns:m="http://schemas.openxmlformats.org/officeDocument/2006/math">
                    <m:sSub>
                      <m:sSubPr>
                        <m:ctrlPr>
                          <a:rPr lang="en-US" sz="3200" i="1" dirty="0">
                            <a:latin typeface="Cambria Math" panose="02040503050406030204" pitchFamily="18" charset="0"/>
                          </a:rPr>
                        </m:ctrlPr>
                      </m:sSubPr>
                      <m:e>
                        <m:r>
                          <a:rPr lang="en-US" sz="3200" i="1" dirty="0">
                            <a:latin typeface="Cambria Math" panose="02040503050406030204" pitchFamily="18" charset="0"/>
                          </a:rPr>
                          <m:t>𝑆</m:t>
                        </m:r>
                      </m:e>
                      <m:sub>
                        <m:r>
                          <a:rPr lang="en-US" sz="3200" i="1" dirty="0">
                            <a:latin typeface="Cambria Math" panose="02040503050406030204" pitchFamily="18" charset="0"/>
                          </a:rPr>
                          <m:t>2</m:t>
                        </m:r>
                      </m:sub>
                    </m:sSub>
                    <m:r>
                      <a:rPr lang="en-US" sz="3200" i="1" dirty="0">
                        <a:latin typeface="Cambria Math" panose="02040503050406030204" pitchFamily="18" charset="0"/>
                      </a:rPr>
                      <m:t>={</m:t>
                    </m:r>
                    <m:r>
                      <a:rPr lang="en-US" sz="3200" i="1" dirty="0" err="1">
                        <a:latin typeface="Cambria Math" panose="02040503050406030204" pitchFamily="18" charset="0"/>
                      </a:rPr>
                      <m:t>𝑜𝑜</m:t>
                    </m:r>
                    <m:r>
                      <a:rPr lang="en-US" sz="3200" i="1" dirty="0">
                        <a:latin typeface="Cambria Math" panose="02040503050406030204" pitchFamily="18" charset="0"/>
                      </a:rPr>
                      <m:t>, </m:t>
                    </m:r>
                    <m:r>
                      <a:rPr lang="en-US" sz="3200" i="1" dirty="0">
                        <a:latin typeface="Cambria Math" panose="02040503050406030204" pitchFamily="18" charset="0"/>
                      </a:rPr>
                      <m:t>𝑜𝑓</m:t>
                    </m:r>
                    <m:r>
                      <a:rPr lang="en-US" sz="3200" i="1" dirty="0">
                        <a:latin typeface="Cambria Math" panose="02040503050406030204" pitchFamily="18" charset="0"/>
                      </a:rPr>
                      <m:t>, </m:t>
                    </m:r>
                    <m:r>
                      <a:rPr lang="en-US" sz="3200" i="1" dirty="0">
                        <a:latin typeface="Cambria Math" panose="02040503050406030204" pitchFamily="18" charset="0"/>
                      </a:rPr>
                      <m:t>𝑓𝑜</m:t>
                    </m:r>
                    <m:r>
                      <a:rPr lang="en-US" sz="3200" i="1" dirty="0">
                        <a:latin typeface="Cambria Math" panose="02040503050406030204" pitchFamily="18" charset="0"/>
                      </a:rPr>
                      <m:t>, </m:t>
                    </m:r>
                    <m:r>
                      <a:rPr lang="en-US" sz="3200" i="1" dirty="0">
                        <a:latin typeface="Cambria Math" panose="02040503050406030204" pitchFamily="18" charset="0"/>
                      </a:rPr>
                      <m:t>𝑓𝑓</m:t>
                    </m:r>
                    <m:r>
                      <a:rPr lang="en-US" sz="3200" i="1" dirty="0">
                        <a:latin typeface="Cambria Math" panose="02040503050406030204" pitchFamily="18" charset="0"/>
                      </a:rPr>
                      <m:t>}</m:t>
                    </m:r>
                  </m:oMath>
                </a14:m>
                <a:r>
                  <a:rPr lang="fa-IR" sz="3200" dirty="0"/>
                  <a:t> خواهد بود.</a:t>
                </a:r>
              </a:p>
              <a:p>
                <a:r>
                  <a:rPr lang="fa-IR" sz="3200" dirty="0"/>
                  <a:t>یک استراتژی ترکیبی یک توزیع احتمال خواهد بود </a:t>
                </a:r>
                <a14:m>
                  <m:oMath xmlns:m="http://schemas.openxmlformats.org/officeDocument/2006/math">
                    <m:r>
                      <a:rPr lang="fa-IR" sz="3200" i="1" dirty="0" smtClean="0">
                        <a:solidFill>
                          <a:srgbClr val="C00000"/>
                        </a:solidFill>
                        <a:latin typeface="Cambria Math" panose="02040503050406030204" pitchFamily="18" charset="0"/>
                      </a:rPr>
                      <m:t>(</m:t>
                    </m:r>
                    <m:sSub>
                      <m:sSubPr>
                        <m:ctrlPr>
                          <a:rPr lang="en-US" sz="3200" b="0" i="1" dirty="0" smtClean="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𝑝</m:t>
                        </m:r>
                      </m:e>
                      <m:sub>
                        <m:r>
                          <a:rPr lang="en-US" sz="3200" i="1" dirty="0">
                            <a:solidFill>
                              <a:srgbClr val="C00000"/>
                            </a:solidFill>
                            <a:latin typeface="Cambria Math" panose="02040503050406030204" pitchFamily="18" charset="0"/>
                          </a:rPr>
                          <m:t>𝑜𝑜</m:t>
                        </m:r>
                      </m:sub>
                    </m:sSub>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 </m:t>
                    </m:r>
                    <m:sSub>
                      <m:sSubPr>
                        <m:ctrlPr>
                          <a:rPr lang="en-US" sz="3200" b="0" i="1" dirty="0" smtClean="0">
                            <a:solidFill>
                              <a:srgbClr val="C00000"/>
                            </a:solidFill>
                            <a:latin typeface="Cambria Math" panose="02040503050406030204" pitchFamily="18" charset="0"/>
                          </a:rPr>
                        </m:ctrlPr>
                      </m:sSubPr>
                      <m:e>
                        <m:r>
                          <a:rPr lang="en-US" sz="3200" i="1" dirty="0" err="1">
                            <a:solidFill>
                              <a:srgbClr val="C00000"/>
                            </a:solidFill>
                            <a:latin typeface="Cambria Math" panose="02040503050406030204" pitchFamily="18" charset="0"/>
                          </a:rPr>
                          <m:t>𝑝</m:t>
                        </m:r>
                      </m:e>
                      <m:sub>
                        <m:r>
                          <a:rPr lang="en-US" sz="3200" i="1" dirty="0" err="1">
                            <a:solidFill>
                              <a:srgbClr val="C00000"/>
                            </a:solidFill>
                            <a:latin typeface="Cambria Math" panose="02040503050406030204" pitchFamily="18" charset="0"/>
                          </a:rPr>
                          <m:t>𝑜𝑓</m:t>
                        </m:r>
                      </m:sub>
                    </m:sSub>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 </m:t>
                    </m:r>
                    <m:sSub>
                      <m:sSubPr>
                        <m:ctrlPr>
                          <a:rPr lang="en-US" sz="3200" b="0" i="1" dirty="0" smtClean="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𝑝</m:t>
                        </m:r>
                      </m:e>
                      <m:sub>
                        <m:r>
                          <a:rPr lang="en-US" sz="3200" i="1" dirty="0">
                            <a:solidFill>
                              <a:srgbClr val="C00000"/>
                            </a:solidFill>
                            <a:latin typeface="Cambria Math" panose="02040503050406030204" pitchFamily="18" charset="0"/>
                          </a:rPr>
                          <m:t>𝑓𝑜</m:t>
                        </m:r>
                      </m:sub>
                    </m:sSub>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 </m:t>
                    </m:r>
                    <m:sSub>
                      <m:sSubPr>
                        <m:ctrlPr>
                          <a:rPr lang="en-US" sz="3200" b="0" i="1" dirty="0" smtClean="0">
                            <a:solidFill>
                              <a:srgbClr val="C00000"/>
                            </a:solidFill>
                            <a:latin typeface="Cambria Math" panose="02040503050406030204" pitchFamily="18" charset="0"/>
                          </a:rPr>
                        </m:ctrlPr>
                      </m:sSubPr>
                      <m:e>
                        <m:r>
                          <a:rPr lang="en-US" sz="3200" i="1" dirty="0" err="1">
                            <a:solidFill>
                              <a:srgbClr val="C00000"/>
                            </a:solidFill>
                            <a:latin typeface="Cambria Math" panose="02040503050406030204" pitchFamily="18" charset="0"/>
                          </a:rPr>
                          <m:t>𝑝</m:t>
                        </m:r>
                      </m:e>
                      <m:sub>
                        <m:r>
                          <a:rPr lang="en-US" sz="3200" i="1" dirty="0" err="1">
                            <a:solidFill>
                              <a:srgbClr val="C00000"/>
                            </a:solidFill>
                            <a:latin typeface="Cambria Math" panose="02040503050406030204" pitchFamily="18" charset="0"/>
                          </a:rPr>
                          <m:t>𝑓𝑓</m:t>
                        </m:r>
                      </m:sub>
                    </m:sSub>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m:t>
                    </m:r>
                  </m:oMath>
                </a14:m>
                <a:r>
                  <a:rPr lang="fa-IR" sz="3200" dirty="0"/>
                  <a:t>. </a:t>
                </a:r>
              </a:p>
              <a:p>
                <a:r>
                  <a:rPr lang="fa-IR" sz="3200" dirty="0"/>
                  <a:t>یک استراتژی رفتاری را با چهار احتمال، </a:t>
                </a:r>
                <a14:m>
                  <m:oMath xmlns:m="http://schemas.openxmlformats.org/officeDocument/2006/math">
                    <m:sSub>
                      <m:sSubPr>
                        <m:ctrlPr>
                          <a:rPr lang="en-US" sz="3200" b="0" i="1" dirty="0" smtClean="0">
                            <a:solidFill>
                              <a:srgbClr val="C00000"/>
                            </a:solidFill>
                            <a:latin typeface="Cambria Math" panose="02040503050406030204" pitchFamily="18" charset="0"/>
                          </a:rPr>
                        </m:ctrlPr>
                      </m:sSubPr>
                      <m:e>
                        <m:r>
                          <a:rPr lang="el-GR" sz="3200" i="1" dirty="0" smtClean="0">
                            <a:solidFill>
                              <a:srgbClr val="C00000"/>
                            </a:solidFill>
                            <a:latin typeface="Cambria Math" panose="02040503050406030204" pitchFamily="18" charset="0"/>
                          </a:rPr>
                          <m:t>𝜎</m:t>
                        </m:r>
                      </m:e>
                      <m:sub>
                        <m:r>
                          <a:rPr lang="el-GR" sz="3200" i="1" dirty="0" smtClean="0">
                            <a:solidFill>
                              <a:srgbClr val="C00000"/>
                            </a:solidFill>
                            <a:latin typeface="Cambria Math" panose="02040503050406030204" pitchFamily="18" charset="0"/>
                          </a:rPr>
                          <m:t>2</m:t>
                        </m:r>
                      </m:sub>
                    </m:sSub>
                    <m:r>
                      <a:rPr lang="el-GR" sz="3200" i="1" dirty="0" smtClean="0">
                        <a:solidFill>
                          <a:srgbClr val="C00000"/>
                        </a:solidFill>
                        <a:latin typeface="Cambria Math" panose="02040503050406030204" pitchFamily="18" charset="0"/>
                      </a:rPr>
                      <m:t>(</m:t>
                    </m:r>
                    <m:r>
                      <a:rPr lang="el-GR" sz="3200" i="1" dirty="0" smtClean="0">
                        <a:solidFill>
                          <a:srgbClr val="C00000"/>
                        </a:solidFill>
                        <a:latin typeface="Cambria Math" panose="02040503050406030204" pitchFamily="18" charset="0"/>
                      </a:rPr>
                      <m:t>𝑜</m:t>
                    </m:r>
                    <m:r>
                      <a:rPr lang="el-GR" sz="3200" i="1" dirty="0" smtClean="0">
                        <a:solidFill>
                          <a:srgbClr val="C00000"/>
                        </a:solidFill>
                        <a:latin typeface="Cambria Math" panose="02040503050406030204" pitchFamily="18" charset="0"/>
                      </a:rPr>
                      <m:t>(</m:t>
                    </m:r>
                    <m:sSubSup>
                      <m:sSubSupPr>
                        <m:ctrlPr>
                          <a:rPr lang="en-US" sz="3200" b="0" i="1" dirty="0" smtClean="0">
                            <a:solidFill>
                              <a:srgbClr val="C00000"/>
                            </a:solidFill>
                            <a:latin typeface="Cambria Math" panose="02040503050406030204" pitchFamily="18" charset="0"/>
                          </a:rPr>
                        </m:ctrlPr>
                      </m:sSubSupPr>
                      <m:e>
                        <m:r>
                          <a:rPr lang="el-GR" sz="3200" i="1" dirty="0" smtClean="0">
                            <a:solidFill>
                              <a:srgbClr val="C00000"/>
                            </a:solidFill>
                            <a:latin typeface="Cambria Math" panose="02040503050406030204" pitchFamily="18" charset="0"/>
                          </a:rPr>
                          <m:t>h</m:t>
                        </m:r>
                      </m:e>
                      <m:sub>
                        <m:r>
                          <a:rPr lang="el-GR" sz="3200" i="1" dirty="0" smtClean="0">
                            <a:solidFill>
                              <a:srgbClr val="C00000"/>
                            </a:solidFill>
                            <a:latin typeface="Cambria Math" panose="02040503050406030204" pitchFamily="18" charset="0"/>
                          </a:rPr>
                          <m:t>2</m:t>
                        </m:r>
                      </m:sub>
                      <m:sup>
                        <m:r>
                          <a:rPr lang="el-GR" sz="3200" i="1" dirty="0" smtClean="0">
                            <a:solidFill>
                              <a:srgbClr val="C00000"/>
                            </a:solidFill>
                            <a:latin typeface="Cambria Math" panose="02040503050406030204" pitchFamily="18" charset="0"/>
                          </a:rPr>
                          <m:t>𝑂</m:t>
                        </m:r>
                      </m:sup>
                    </m:sSubSup>
                    <m:r>
                      <a:rPr lang="el-GR" sz="3200" i="1" dirty="0" smtClean="0">
                        <a:solidFill>
                          <a:srgbClr val="C00000"/>
                        </a:solidFill>
                        <a:latin typeface="Cambria Math" panose="02040503050406030204" pitchFamily="18" charset="0"/>
                      </a:rPr>
                      <m:t> )),</m:t>
                    </m:r>
                    <m:sSub>
                      <m:sSubPr>
                        <m:ctrlPr>
                          <a:rPr lang="en-US" sz="3200" i="1" dirty="0">
                            <a:solidFill>
                              <a:srgbClr val="C00000"/>
                            </a:solidFill>
                            <a:latin typeface="Cambria Math" panose="02040503050406030204" pitchFamily="18" charset="0"/>
                          </a:rPr>
                        </m:ctrlPr>
                      </m:sSubPr>
                      <m:e>
                        <m:r>
                          <a:rPr lang="el-GR" sz="3200" i="1" dirty="0">
                            <a:solidFill>
                              <a:srgbClr val="C00000"/>
                            </a:solidFill>
                            <a:latin typeface="Cambria Math" panose="02040503050406030204" pitchFamily="18" charset="0"/>
                          </a:rPr>
                          <m:t>𝜎</m:t>
                        </m:r>
                      </m:e>
                      <m:sub>
                        <m:r>
                          <a:rPr lang="el-GR" sz="3200" i="1" dirty="0">
                            <a:solidFill>
                              <a:srgbClr val="C00000"/>
                            </a:solidFill>
                            <a:latin typeface="Cambria Math" panose="02040503050406030204" pitchFamily="18" charset="0"/>
                          </a:rPr>
                          <m:t>2</m:t>
                        </m:r>
                      </m:sub>
                    </m:sSub>
                    <m:r>
                      <a:rPr lang="el-GR" sz="3200" i="1" dirty="0" smtClean="0">
                        <a:solidFill>
                          <a:srgbClr val="C00000"/>
                        </a:solidFill>
                        <a:latin typeface="Cambria Math" panose="02040503050406030204" pitchFamily="18" charset="0"/>
                      </a:rPr>
                      <m:t>(</m:t>
                    </m:r>
                    <m:r>
                      <a:rPr lang="el-GR" sz="3200" i="1" dirty="0" smtClean="0">
                        <a:solidFill>
                          <a:srgbClr val="C00000"/>
                        </a:solidFill>
                        <a:latin typeface="Cambria Math" panose="02040503050406030204" pitchFamily="18" charset="0"/>
                      </a:rPr>
                      <m:t>𝑓</m:t>
                    </m:r>
                    <m:r>
                      <a:rPr lang="el-GR" sz="3200" i="1" dirty="0" smtClean="0">
                        <a:solidFill>
                          <a:srgbClr val="C00000"/>
                        </a:solidFill>
                        <a:latin typeface="Cambria Math" panose="02040503050406030204" pitchFamily="18" charset="0"/>
                      </a:rPr>
                      <m:t> (</m:t>
                    </m:r>
                    <m:sSubSup>
                      <m:sSubSupPr>
                        <m:ctrlPr>
                          <a:rPr lang="en-US" sz="3200" i="1" dirty="0">
                            <a:solidFill>
                              <a:srgbClr val="C00000"/>
                            </a:solidFill>
                            <a:latin typeface="Cambria Math" panose="02040503050406030204" pitchFamily="18" charset="0"/>
                          </a:rPr>
                        </m:ctrlPr>
                      </m:sSubSupPr>
                      <m:e>
                        <m:r>
                          <a:rPr lang="el-GR" sz="3200" i="1" dirty="0">
                            <a:solidFill>
                              <a:srgbClr val="C00000"/>
                            </a:solidFill>
                            <a:latin typeface="Cambria Math" panose="02040503050406030204" pitchFamily="18" charset="0"/>
                          </a:rPr>
                          <m:t>h</m:t>
                        </m:r>
                      </m:e>
                      <m:sub>
                        <m:r>
                          <a:rPr lang="el-GR" sz="3200" i="1" dirty="0">
                            <a:solidFill>
                              <a:srgbClr val="C00000"/>
                            </a:solidFill>
                            <a:latin typeface="Cambria Math" panose="02040503050406030204" pitchFamily="18" charset="0"/>
                          </a:rPr>
                          <m:t>2</m:t>
                        </m:r>
                      </m:sub>
                      <m:sup>
                        <m:r>
                          <a:rPr lang="el-GR" sz="3200" i="1" dirty="0">
                            <a:solidFill>
                              <a:srgbClr val="C00000"/>
                            </a:solidFill>
                            <a:latin typeface="Cambria Math" panose="02040503050406030204" pitchFamily="18" charset="0"/>
                          </a:rPr>
                          <m:t>𝑂</m:t>
                        </m:r>
                      </m:sup>
                    </m:sSubSup>
                    <m:r>
                      <a:rPr lang="el-GR" sz="3200" i="1" dirty="0" smtClean="0">
                        <a:solidFill>
                          <a:srgbClr val="C00000"/>
                        </a:solidFill>
                        <a:latin typeface="Cambria Math" panose="02040503050406030204" pitchFamily="18" charset="0"/>
                      </a:rPr>
                      <m:t>)),</m:t>
                    </m:r>
                    <m:sSub>
                      <m:sSubPr>
                        <m:ctrlPr>
                          <a:rPr lang="en-US" sz="3200" i="1" dirty="0">
                            <a:solidFill>
                              <a:srgbClr val="C00000"/>
                            </a:solidFill>
                            <a:latin typeface="Cambria Math" panose="02040503050406030204" pitchFamily="18" charset="0"/>
                          </a:rPr>
                        </m:ctrlPr>
                      </m:sSubPr>
                      <m:e>
                        <m:r>
                          <a:rPr lang="el-GR" sz="3200" i="1" dirty="0">
                            <a:solidFill>
                              <a:srgbClr val="C00000"/>
                            </a:solidFill>
                            <a:latin typeface="Cambria Math" panose="02040503050406030204" pitchFamily="18" charset="0"/>
                          </a:rPr>
                          <m:t>𝜎</m:t>
                        </m:r>
                      </m:e>
                      <m:sub>
                        <m:r>
                          <a:rPr lang="el-GR" sz="3200" i="1" dirty="0">
                            <a:solidFill>
                              <a:srgbClr val="C00000"/>
                            </a:solidFill>
                            <a:latin typeface="Cambria Math" panose="02040503050406030204" pitchFamily="18" charset="0"/>
                          </a:rPr>
                          <m:t>2</m:t>
                        </m:r>
                      </m:sub>
                    </m:sSub>
                    <m:r>
                      <a:rPr lang="el-GR" sz="3200" i="1" dirty="0" smtClean="0">
                        <a:solidFill>
                          <a:srgbClr val="C00000"/>
                        </a:solidFill>
                        <a:latin typeface="Cambria Math" panose="02040503050406030204" pitchFamily="18" charset="0"/>
                      </a:rPr>
                      <m:t>(</m:t>
                    </m:r>
                    <m:r>
                      <a:rPr lang="el-GR" sz="3200" i="1" dirty="0" smtClean="0">
                        <a:solidFill>
                          <a:srgbClr val="C00000"/>
                        </a:solidFill>
                        <a:latin typeface="Cambria Math" panose="02040503050406030204" pitchFamily="18" charset="0"/>
                      </a:rPr>
                      <m:t>𝑜</m:t>
                    </m:r>
                    <m:r>
                      <a:rPr lang="el-GR" sz="3200" i="1" dirty="0" smtClean="0">
                        <a:solidFill>
                          <a:srgbClr val="C00000"/>
                        </a:solidFill>
                        <a:latin typeface="Cambria Math" panose="02040503050406030204" pitchFamily="18" charset="0"/>
                      </a:rPr>
                      <m:t>(</m:t>
                    </m:r>
                    <m:sSubSup>
                      <m:sSubSupPr>
                        <m:ctrlPr>
                          <a:rPr lang="en-US" sz="3200" i="1" dirty="0">
                            <a:solidFill>
                              <a:srgbClr val="C00000"/>
                            </a:solidFill>
                            <a:latin typeface="Cambria Math" panose="02040503050406030204" pitchFamily="18" charset="0"/>
                          </a:rPr>
                        </m:ctrlPr>
                      </m:sSubSupPr>
                      <m:e>
                        <m:r>
                          <a:rPr lang="el-GR" sz="3200" i="1" dirty="0">
                            <a:solidFill>
                              <a:srgbClr val="C00000"/>
                            </a:solidFill>
                            <a:latin typeface="Cambria Math" panose="02040503050406030204" pitchFamily="18" charset="0"/>
                          </a:rPr>
                          <m:t>h</m:t>
                        </m:r>
                      </m:e>
                      <m:sub>
                        <m:r>
                          <a:rPr lang="el-GR" sz="3200" i="1" dirty="0">
                            <a:solidFill>
                              <a:srgbClr val="C00000"/>
                            </a:solidFill>
                            <a:latin typeface="Cambria Math" panose="02040503050406030204" pitchFamily="18" charset="0"/>
                          </a:rPr>
                          <m:t>2</m:t>
                        </m:r>
                      </m:sub>
                      <m:sup>
                        <m:r>
                          <a:rPr lang="en-US" sz="3200" b="0" i="1" dirty="0" smtClean="0">
                            <a:solidFill>
                              <a:srgbClr val="C00000"/>
                            </a:solidFill>
                            <a:latin typeface="Cambria Math" panose="02040503050406030204" pitchFamily="18" charset="0"/>
                          </a:rPr>
                          <m:t>𝐹</m:t>
                        </m:r>
                      </m:sup>
                    </m:sSubSup>
                    <m:r>
                      <a:rPr lang="el-GR" sz="3200" i="1" dirty="0" smtClean="0">
                        <a:solidFill>
                          <a:srgbClr val="C00000"/>
                        </a:solidFill>
                        <a:latin typeface="Cambria Math" panose="02040503050406030204" pitchFamily="18" charset="0"/>
                      </a:rPr>
                      <m:t>)), </m:t>
                    </m:r>
                    <m:r>
                      <a:rPr lang="el-GR" sz="3200" i="1" dirty="0" smtClean="0">
                        <a:solidFill>
                          <a:srgbClr val="C00000"/>
                        </a:solidFill>
                        <a:latin typeface="Cambria Math" panose="02040503050406030204" pitchFamily="18" charset="0"/>
                      </a:rPr>
                      <m:t>𝑎𝑛𝑑</m:t>
                    </m:r>
                    <m:sSub>
                      <m:sSubPr>
                        <m:ctrlPr>
                          <a:rPr lang="en-US" sz="3200" i="1" dirty="0">
                            <a:solidFill>
                              <a:srgbClr val="C00000"/>
                            </a:solidFill>
                            <a:latin typeface="Cambria Math" panose="02040503050406030204" pitchFamily="18" charset="0"/>
                          </a:rPr>
                        </m:ctrlPr>
                      </m:sSubPr>
                      <m:e>
                        <m:r>
                          <a:rPr lang="en-US" sz="3200" b="0" i="1" dirty="0" smtClean="0">
                            <a:solidFill>
                              <a:srgbClr val="C00000"/>
                            </a:solidFill>
                            <a:latin typeface="Cambria Math" panose="02040503050406030204" pitchFamily="18" charset="0"/>
                          </a:rPr>
                          <m:t> </m:t>
                        </m:r>
                        <m:r>
                          <a:rPr lang="el-GR" sz="3200" i="1" dirty="0">
                            <a:solidFill>
                              <a:srgbClr val="C00000"/>
                            </a:solidFill>
                            <a:latin typeface="Cambria Math" panose="02040503050406030204" pitchFamily="18" charset="0"/>
                          </a:rPr>
                          <m:t>𝜎</m:t>
                        </m:r>
                      </m:e>
                      <m:sub>
                        <m:r>
                          <a:rPr lang="el-GR" sz="3200" i="1" dirty="0">
                            <a:solidFill>
                              <a:srgbClr val="C00000"/>
                            </a:solidFill>
                            <a:latin typeface="Cambria Math" panose="02040503050406030204" pitchFamily="18" charset="0"/>
                          </a:rPr>
                          <m:t>2</m:t>
                        </m:r>
                      </m:sub>
                    </m:sSub>
                    <m:r>
                      <a:rPr lang="el-GR" sz="3200" i="1" dirty="0" smtClean="0">
                        <a:solidFill>
                          <a:srgbClr val="C00000"/>
                        </a:solidFill>
                        <a:latin typeface="Cambria Math" panose="02040503050406030204" pitchFamily="18" charset="0"/>
                      </a:rPr>
                      <m:t>(</m:t>
                    </m:r>
                    <m:r>
                      <a:rPr lang="el-GR" sz="3200" i="1" dirty="0" smtClean="0">
                        <a:solidFill>
                          <a:srgbClr val="C00000"/>
                        </a:solidFill>
                        <a:latin typeface="Cambria Math" panose="02040503050406030204" pitchFamily="18" charset="0"/>
                      </a:rPr>
                      <m:t>𝑓</m:t>
                    </m:r>
                    <m:r>
                      <a:rPr lang="el-GR" sz="3200" i="1" dirty="0" smtClean="0">
                        <a:solidFill>
                          <a:srgbClr val="C00000"/>
                        </a:solidFill>
                        <a:latin typeface="Cambria Math" panose="02040503050406030204" pitchFamily="18" charset="0"/>
                      </a:rPr>
                      <m:t> (</m:t>
                    </m:r>
                    <m:sSubSup>
                      <m:sSubSupPr>
                        <m:ctrlPr>
                          <a:rPr lang="en-US" sz="3200" i="1" dirty="0">
                            <a:solidFill>
                              <a:srgbClr val="C00000"/>
                            </a:solidFill>
                            <a:latin typeface="Cambria Math" panose="02040503050406030204" pitchFamily="18" charset="0"/>
                          </a:rPr>
                        </m:ctrlPr>
                      </m:sSubSupPr>
                      <m:e>
                        <m:r>
                          <a:rPr lang="el-GR" sz="3200" i="1" dirty="0">
                            <a:solidFill>
                              <a:srgbClr val="C00000"/>
                            </a:solidFill>
                            <a:latin typeface="Cambria Math" panose="02040503050406030204" pitchFamily="18" charset="0"/>
                          </a:rPr>
                          <m:t>h</m:t>
                        </m:r>
                      </m:e>
                      <m:sub>
                        <m:r>
                          <a:rPr lang="el-GR" sz="3200" i="1" dirty="0">
                            <a:solidFill>
                              <a:srgbClr val="C00000"/>
                            </a:solidFill>
                            <a:latin typeface="Cambria Math" panose="02040503050406030204" pitchFamily="18" charset="0"/>
                          </a:rPr>
                          <m:t>2</m:t>
                        </m:r>
                      </m:sub>
                      <m:sup>
                        <m:r>
                          <a:rPr lang="en-US" sz="3200" i="1" dirty="0">
                            <a:solidFill>
                              <a:srgbClr val="C00000"/>
                            </a:solidFill>
                            <a:latin typeface="Cambria Math" panose="02040503050406030204" pitchFamily="18" charset="0"/>
                          </a:rPr>
                          <m:t>𝐹</m:t>
                        </m:r>
                      </m:sup>
                    </m:sSubSup>
                    <m:r>
                      <a:rPr lang="el-GR" sz="3200" i="1" dirty="0" smtClean="0">
                        <a:solidFill>
                          <a:srgbClr val="C00000"/>
                        </a:solidFill>
                        <a:latin typeface="Cambria Math" panose="02040503050406030204" pitchFamily="18" charset="0"/>
                      </a:rPr>
                      <m:t>))</m:t>
                    </m:r>
                  </m:oMath>
                </a14:m>
                <a:r>
                  <a:rPr lang="fa-IR" sz="3200" dirty="0"/>
                  <a:t> نشان میدهیم.</a:t>
                </a:r>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538330" y="1240077"/>
                <a:ext cx="8248662" cy="5166142"/>
              </a:xfrm>
              <a:blipFill>
                <a:blip r:embed="rId3"/>
                <a:stretch>
                  <a:fillRect l="-886" r="-29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31</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pic>
        <p:nvPicPr>
          <p:cNvPr id="7" name="Picture 6">
            <a:extLst>
              <a:ext uri="{FF2B5EF4-FFF2-40B4-BE49-F238E27FC236}">
                <a16:creationId xmlns:a16="http://schemas.microsoft.com/office/drawing/2014/main" id="{000FD8A9-9CC1-2727-9100-D26306DA86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745" y="1153421"/>
            <a:ext cx="3491245" cy="4209760"/>
          </a:xfrm>
          <a:prstGeom prst="rect">
            <a:avLst/>
          </a:prstGeom>
        </p:spPr>
      </p:pic>
    </p:spTree>
    <p:extLst>
      <p:ext uri="{BB962C8B-B14F-4D97-AF65-F5344CB8AC3E}">
        <p14:creationId xmlns:p14="http://schemas.microsoft.com/office/powerpoint/2010/main" val="171328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0FD8A9-9CC1-2727-9100-D26306DA86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745" y="1153421"/>
            <a:ext cx="4326132" cy="4209760"/>
          </a:xfrm>
          <a:prstGeom prst="rect">
            <a:avLst/>
          </a:prstGeom>
        </p:spPr>
      </p:pic>
      <p:sp>
        <p:nvSpPr>
          <p:cNvPr id="2" name="Title 1"/>
          <p:cNvSpPr>
            <a:spLocks noGrp="1"/>
          </p:cNvSpPr>
          <p:nvPr>
            <p:ph type="title"/>
          </p:nvPr>
        </p:nvSpPr>
        <p:spPr/>
        <p:txBody>
          <a:bodyPr>
            <a:normAutofit/>
          </a:bodyPr>
          <a:lstStyle/>
          <a:p>
            <a:pPr rtl="0"/>
            <a:r>
              <a:rPr lang="fa-IR" sz="4400" dirty="0"/>
              <a:t>بررسی یک استراتژی رفتاری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538330" y="1240077"/>
                <a:ext cx="8248662" cy="5166142"/>
              </a:xfrm>
            </p:spPr>
            <p:txBody>
              <a:bodyPr>
                <a:normAutofit fontScale="70000" lnSpcReduction="20000"/>
              </a:bodyPr>
              <a:lstStyle/>
              <a:p>
                <a:r>
                  <a:rPr lang="fa-IR" sz="3200" dirty="0"/>
                  <a:t>یک استراتژی رفتاری را با چهار احتمال، </a:t>
                </a:r>
                <a14:m>
                  <m:oMath xmlns:m="http://schemas.openxmlformats.org/officeDocument/2006/math">
                    <m:sSub>
                      <m:sSubPr>
                        <m:ctrlPr>
                          <a:rPr lang="en-US" sz="3200" b="0" i="1" dirty="0" smtClean="0">
                            <a:solidFill>
                              <a:srgbClr val="C00000"/>
                            </a:solidFill>
                            <a:latin typeface="Cambria Math" panose="02040503050406030204" pitchFamily="18" charset="0"/>
                          </a:rPr>
                        </m:ctrlPr>
                      </m:sSubPr>
                      <m:e>
                        <m:r>
                          <a:rPr lang="el-GR" sz="3200" i="1" dirty="0" smtClean="0">
                            <a:solidFill>
                              <a:srgbClr val="C00000"/>
                            </a:solidFill>
                            <a:latin typeface="Cambria Math" panose="02040503050406030204" pitchFamily="18" charset="0"/>
                          </a:rPr>
                          <m:t>𝜎</m:t>
                        </m:r>
                      </m:e>
                      <m:sub>
                        <m:r>
                          <a:rPr lang="el-GR" sz="3200" i="1" dirty="0" smtClean="0">
                            <a:solidFill>
                              <a:srgbClr val="C00000"/>
                            </a:solidFill>
                            <a:latin typeface="Cambria Math" panose="02040503050406030204" pitchFamily="18" charset="0"/>
                          </a:rPr>
                          <m:t>2</m:t>
                        </m:r>
                      </m:sub>
                    </m:sSub>
                    <m:r>
                      <a:rPr lang="el-GR" sz="3200" i="1" dirty="0" smtClean="0">
                        <a:solidFill>
                          <a:srgbClr val="C00000"/>
                        </a:solidFill>
                        <a:latin typeface="Cambria Math" panose="02040503050406030204" pitchFamily="18" charset="0"/>
                      </a:rPr>
                      <m:t>(</m:t>
                    </m:r>
                    <m:r>
                      <a:rPr lang="el-GR" sz="3200" i="1" dirty="0" smtClean="0">
                        <a:solidFill>
                          <a:srgbClr val="C00000"/>
                        </a:solidFill>
                        <a:latin typeface="Cambria Math" panose="02040503050406030204" pitchFamily="18" charset="0"/>
                      </a:rPr>
                      <m:t>𝑜</m:t>
                    </m:r>
                    <m:r>
                      <a:rPr lang="el-GR" sz="3200" i="1" dirty="0" smtClean="0">
                        <a:solidFill>
                          <a:srgbClr val="C00000"/>
                        </a:solidFill>
                        <a:latin typeface="Cambria Math" panose="02040503050406030204" pitchFamily="18" charset="0"/>
                      </a:rPr>
                      <m:t>(</m:t>
                    </m:r>
                    <m:sSubSup>
                      <m:sSubSupPr>
                        <m:ctrlPr>
                          <a:rPr lang="en-US" sz="3200" b="0" i="1" dirty="0" smtClean="0">
                            <a:solidFill>
                              <a:srgbClr val="C00000"/>
                            </a:solidFill>
                            <a:latin typeface="Cambria Math" panose="02040503050406030204" pitchFamily="18" charset="0"/>
                          </a:rPr>
                        </m:ctrlPr>
                      </m:sSubSupPr>
                      <m:e>
                        <m:r>
                          <a:rPr lang="el-GR" sz="3200" i="1" dirty="0" smtClean="0">
                            <a:solidFill>
                              <a:srgbClr val="C00000"/>
                            </a:solidFill>
                            <a:latin typeface="Cambria Math" panose="02040503050406030204" pitchFamily="18" charset="0"/>
                          </a:rPr>
                          <m:t>h</m:t>
                        </m:r>
                      </m:e>
                      <m:sub>
                        <m:r>
                          <a:rPr lang="el-GR" sz="3200" i="1" dirty="0" smtClean="0">
                            <a:solidFill>
                              <a:srgbClr val="C00000"/>
                            </a:solidFill>
                            <a:latin typeface="Cambria Math" panose="02040503050406030204" pitchFamily="18" charset="0"/>
                          </a:rPr>
                          <m:t>2</m:t>
                        </m:r>
                      </m:sub>
                      <m:sup>
                        <m:r>
                          <a:rPr lang="el-GR" sz="3200" i="1" dirty="0" smtClean="0">
                            <a:solidFill>
                              <a:srgbClr val="C00000"/>
                            </a:solidFill>
                            <a:latin typeface="Cambria Math" panose="02040503050406030204" pitchFamily="18" charset="0"/>
                          </a:rPr>
                          <m:t>𝑂</m:t>
                        </m:r>
                      </m:sup>
                    </m:sSubSup>
                    <m:r>
                      <a:rPr lang="el-GR" sz="3200" i="1" dirty="0" smtClean="0">
                        <a:solidFill>
                          <a:srgbClr val="C00000"/>
                        </a:solidFill>
                        <a:latin typeface="Cambria Math" panose="02040503050406030204" pitchFamily="18" charset="0"/>
                      </a:rPr>
                      <m:t> )),</m:t>
                    </m:r>
                    <m:sSub>
                      <m:sSubPr>
                        <m:ctrlPr>
                          <a:rPr lang="en-US" sz="3200" i="1" dirty="0">
                            <a:solidFill>
                              <a:srgbClr val="C00000"/>
                            </a:solidFill>
                            <a:latin typeface="Cambria Math" panose="02040503050406030204" pitchFamily="18" charset="0"/>
                          </a:rPr>
                        </m:ctrlPr>
                      </m:sSubPr>
                      <m:e>
                        <m:r>
                          <a:rPr lang="el-GR" sz="3200" i="1" dirty="0">
                            <a:solidFill>
                              <a:srgbClr val="C00000"/>
                            </a:solidFill>
                            <a:latin typeface="Cambria Math" panose="02040503050406030204" pitchFamily="18" charset="0"/>
                          </a:rPr>
                          <m:t>𝜎</m:t>
                        </m:r>
                      </m:e>
                      <m:sub>
                        <m:r>
                          <a:rPr lang="el-GR" sz="3200" i="1" dirty="0">
                            <a:solidFill>
                              <a:srgbClr val="C00000"/>
                            </a:solidFill>
                            <a:latin typeface="Cambria Math" panose="02040503050406030204" pitchFamily="18" charset="0"/>
                          </a:rPr>
                          <m:t>2</m:t>
                        </m:r>
                      </m:sub>
                    </m:sSub>
                    <m:r>
                      <a:rPr lang="el-GR" sz="3200" i="1" dirty="0" smtClean="0">
                        <a:solidFill>
                          <a:srgbClr val="C00000"/>
                        </a:solidFill>
                        <a:latin typeface="Cambria Math" panose="02040503050406030204" pitchFamily="18" charset="0"/>
                      </a:rPr>
                      <m:t>(</m:t>
                    </m:r>
                    <m:r>
                      <a:rPr lang="el-GR" sz="3200" i="1" dirty="0" smtClean="0">
                        <a:solidFill>
                          <a:srgbClr val="C00000"/>
                        </a:solidFill>
                        <a:latin typeface="Cambria Math" panose="02040503050406030204" pitchFamily="18" charset="0"/>
                      </a:rPr>
                      <m:t>𝑓</m:t>
                    </m:r>
                    <m:r>
                      <a:rPr lang="el-GR" sz="3200" i="1" dirty="0" smtClean="0">
                        <a:solidFill>
                          <a:srgbClr val="C00000"/>
                        </a:solidFill>
                        <a:latin typeface="Cambria Math" panose="02040503050406030204" pitchFamily="18" charset="0"/>
                      </a:rPr>
                      <m:t> (</m:t>
                    </m:r>
                    <m:sSubSup>
                      <m:sSubSupPr>
                        <m:ctrlPr>
                          <a:rPr lang="en-US" sz="3200" i="1" dirty="0">
                            <a:solidFill>
                              <a:srgbClr val="C00000"/>
                            </a:solidFill>
                            <a:latin typeface="Cambria Math" panose="02040503050406030204" pitchFamily="18" charset="0"/>
                          </a:rPr>
                        </m:ctrlPr>
                      </m:sSubSupPr>
                      <m:e>
                        <m:r>
                          <a:rPr lang="el-GR" sz="3200" i="1" dirty="0">
                            <a:solidFill>
                              <a:srgbClr val="C00000"/>
                            </a:solidFill>
                            <a:latin typeface="Cambria Math" panose="02040503050406030204" pitchFamily="18" charset="0"/>
                          </a:rPr>
                          <m:t>h</m:t>
                        </m:r>
                      </m:e>
                      <m:sub>
                        <m:r>
                          <a:rPr lang="el-GR" sz="3200" i="1" dirty="0">
                            <a:solidFill>
                              <a:srgbClr val="C00000"/>
                            </a:solidFill>
                            <a:latin typeface="Cambria Math" panose="02040503050406030204" pitchFamily="18" charset="0"/>
                          </a:rPr>
                          <m:t>2</m:t>
                        </m:r>
                      </m:sub>
                      <m:sup>
                        <m:r>
                          <a:rPr lang="el-GR" sz="3200" i="1" dirty="0">
                            <a:solidFill>
                              <a:srgbClr val="C00000"/>
                            </a:solidFill>
                            <a:latin typeface="Cambria Math" panose="02040503050406030204" pitchFamily="18" charset="0"/>
                          </a:rPr>
                          <m:t>𝑂</m:t>
                        </m:r>
                      </m:sup>
                    </m:sSubSup>
                    <m:r>
                      <a:rPr lang="el-GR" sz="3200" i="1" dirty="0" smtClean="0">
                        <a:solidFill>
                          <a:srgbClr val="C00000"/>
                        </a:solidFill>
                        <a:latin typeface="Cambria Math" panose="02040503050406030204" pitchFamily="18" charset="0"/>
                      </a:rPr>
                      <m:t>)),</m:t>
                    </m:r>
                    <m:sSub>
                      <m:sSubPr>
                        <m:ctrlPr>
                          <a:rPr lang="en-US" sz="3200" i="1" dirty="0">
                            <a:solidFill>
                              <a:srgbClr val="C00000"/>
                            </a:solidFill>
                            <a:latin typeface="Cambria Math" panose="02040503050406030204" pitchFamily="18" charset="0"/>
                          </a:rPr>
                        </m:ctrlPr>
                      </m:sSubPr>
                      <m:e>
                        <m:r>
                          <a:rPr lang="el-GR" sz="3200" i="1" dirty="0">
                            <a:solidFill>
                              <a:srgbClr val="C00000"/>
                            </a:solidFill>
                            <a:latin typeface="Cambria Math" panose="02040503050406030204" pitchFamily="18" charset="0"/>
                          </a:rPr>
                          <m:t>𝜎</m:t>
                        </m:r>
                      </m:e>
                      <m:sub>
                        <m:r>
                          <a:rPr lang="el-GR" sz="3200" i="1" dirty="0">
                            <a:solidFill>
                              <a:srgbClr val="C00000"/>
                            </a:solidFill>
                            <a:latin typeface="Cambria Math" panose="02040503050406030204" pitchFamily="18" charset="0"/>
                          </a:rPr>
                          <m:t>2</m:t>
                        </m:r>
                      </m:sub>
                    </m:sSub>
                    <m:r>
                      <a:rPr lang="el-GR" sz="3200" i="1" dirty="0" smtClean="0">
                        <a:solidFill>
                          <a:srgbClr val="C00000"/>
                        </a:solidFill>
                        <a:latin typeface="Cambria Math" panose="02040503050406030204" pitchFamily="18" charset="0"/>
                      </a:rPr>
                      <m:t>(</m:t>
                    </m:r>
                    <m:r>
                      <a:rPr lang="el-GR" sz="3200" i="1" dirty="0" smtClean="0">
                        <a:solidFill>
                          <a:srgbClr val="C00000"/>
                        </a:solidFill>
                        <a:latin typeface="Cambria Math" panose="02040503050406030204" pitchFamily="18" charset="0"/>
                      </a:rPr>
                      <m:t>𝑜</m:t>
                    </m:r>
                    <m:r>
                      <a:rPr lang="el-GR" sz="3200" i="1" dirty="0" smtClean="0">
                        <a:solidFill>
                          <a:srgbClr val="C00000"/>
                        </a:solidFill>
                        <a:latin typeface="Cambria Math" panose="02040503050406030204" pitchFamily="18" charset="0"/>
                      </a:rPr>
                      <m:t>(</m:t>
                    </m:r>
                    <m:sSubSup>
                      <m:sSubSupPr>
                        <m:ctrlPr>
                          <a:rPr lang="en-US" sz="3200" i="1" dirty="0">
                            <a:solidFill>
                              <a:srgbClr val="C00000"/>
                            </a:solidFill>
                            <a:latin typeface="Cambria Math" panose="02040503050406030204" pitchFamily="18" charset="0"/>
                          </a:rPr>
                        </m:ctrlPr>
                      </m:sSubSupPr>
                      <m:e>
                        <m:r>
                          <a:rPr lang="el-GR" sz="3200" i="1" dirty="0">
                            <a:solidFill>
                              <a:srgbClr val="C00000"/>
                            </a:solidFill>
                            <a:latin typeface="Cambria Math" panose="02040503050406030204" pitchFamily="18" charset="0"/>
                          </a:rPr>
                          <m:t>h</m:t>
                        </m:r>
                      </m:e>
                      <m:sub>
                        <m:r>
                          <a:rPr lang="el-GR" sz="3200" i="1" dirty="0">
                            <a:solidFill>
                              <a:srgbClr val="C00000"/>
                            </a:solidFill>
                            <a:latin typeface="Cambria Math" panose="02040503050406030204" pitchFamily="18" charset="0"/>
                          </a:rPr>
                          <m:t>2</m:t>
                        </m:r>
                      </m:sub>
                      <m:sup>
                        <m:r>
                          <a:rPr lang="en-US" sz="3200" b="0" i="1" dirty="0" smtClean="0">
                            <a:solidFill>
                              <a:srgbClr val="C00000"/>
                            </a:solidFill>
                            <a:latin typeface="Cambria Math" panose="02040503050406030204" pitchFamily="18" charset="0"/>
                          </a:rPr>
                          <m:t>𝐹</m:t>
                        </m:r>
                      </m:sup>
                    </m:sSubSup>
                    <m:r>
                      <a:rPr lang="el-GR" sz="3200" i="1" dirty="0" smtClean="0">
                        <a:solidFill>
                          <a:srgbClr val="C00000"/>
                        </a:solidFill>
                        <a:latin typeface="Cambria Math" panose="02040503050406030204" pitchFamily="18" charset="0"/>
                      </a:rPr>
                      <m:t>)), </m:t>
                    </m:r>
                    <m:r>
                      <a:rPr lang="el-GR" sz="3200" i="1" dirty="0" smtClean="0">
                        <a:solidFill>
                          <a:srgbClr val="C00000"/>
                        </a:solidFill>
                        <a:latin typeface="Cambria Math" panose="02040503050406030204" pitchFamily="18" charset="0"/>
                      </a:rPr>
                      <m:t>𝑎𝑛𝑑</m:t>
                    </m:r>
                    <m:sSub>
                      <m:sSubPr>
                        <m:ctrlPr>
                          <a:rPr lang="en-US" sz="3200" i="1" dirty="0">
                            <a:solidFill>
                              <a:srgbClr val="C00000"/>
                            </a:solidFill>
                            <a:latin typeface="Cambria Math" panose="02040503050406030204" pitchFamily="18" charset="0"/>
                          </a:rPr>
                        </m:ctrlPr>
                      </m:sSubPr>
                      <m:e>
                        <m:r>
                          <a:rPr lang="en-US" sz="3200" b="0" i="1" dirty="0" smtClean="0">
                            <a:solidFill>
                              <a:srgbClr val="C00000"/>
                            </a:solidFill>
                            <a:latin typeface="Cambria Math" panose="02040503050406030204" pitchFamily="18" charset="0"/>
                          </a:rPr>
                          <m:t> </m:t>
                        </m:r>
                        <m:r>
                          <a:rPr lang="el-GR" sz="3200" i="1" dirty="0">
                            <a:solidFill>
                              <a:srgbClr val="C00000"/>
                            </a:solidFill>
                            <a:latin typeface="Cambria Math" panose="02040503050406030204" pitchFamily="18" charset="0"/>
                          </a:rPr>
                          <m:t>𝜎</m:t>
                        </m:r>
                      </m:e>
                      <m:sub>
                        <m:r>
                          <a:rPr lang="el-GR" sz="3200" i="1" dirty="0">
                            <a:solidFill>
                              <a:srgbClr val="C00000"/>
                            </a:solidFill>
                            <a:latin typeface="Cambria Math" panose="02040503050406030204" pitchFamily="18" charset="0"/>
                          </a:rPr>
                          <m:t>2</m:t>
                        </m:r>
                      </m:sub>
                    </m:sSub>
                    <m:r>
                      <a:rPr lang="el-GR" sz="3200" i="1" dirty="0" smtClean="0">
                        <a:solidFill>
                          <a:srgbClr val="C00000"/>
                        </a:solidFill>
                        <a:latin typeface="Cambria Math" panose="02040503050406030204" pitchFamily="18" charset="0"/>
                      </a:rPr>
                      <m:t>(</m:t>
                    </m:r>
                    <m:r>
                      <a:rPr lang="el-GR" sz="3200" i="1" dirty="0" smtClean="0">
                        <a:solidFill>
                          <a:srgbClr val="C00000"/>
                        </a:solidFill>
                        <a:latin typeface="Cambria Math" panose="02040503050406030204" pitchFamily="18" charset="0"/>
                      </a:rPr>
                      <m:t>𝑓</m:t>
                    </m:r>
                    <m:r>
                      <a:rPr lang="el-GR" sz="3200" i="1" dirty="0" smtClean="0">
                        <a:solidFill>
                          <a:srgbClr val="C00000"/>
                        </a:solidFill>
                        <a:latin typeface="Cambria Math" panose="02040503050406030204" pitchFamily="18" charset="0"/>
                      </a:rPr>
                      <m:t> (</m:t>
                    </m:r>
                    <m:sSubSup>
                      <m:sSubSupPr>
                        <m:ctrlPr>
                          <a:rPr lang="en-US" sz="3200" i="1" dirty="0">
                            <a:solidFill>
                              <a:srgbClr val="C00000"/>
                            </a:solidFill>
                            <a:latin typeface="Cambria Math" panose="02040503050406030204" pitchFamily="18" charset="0"/>
                          </a:rPr>
                        </m:ctrlPr>
                      </m:sSubSupPr>
                      <m:e>
                        <m:r>
                          <a:rPr lang="el-GR" sz="3200" i="1" dirty="0">
                            <a:solidFill>
                              <a:srgbClr val="C00000"/>
                            </a:solidFill>
                            <a:latin typeface="Cambria Math" panose="02040503050406030204" pitchFamily="18" charset="0"/>
                          </a:rPr>
                          <m:t>h</m:t>
                        </m:r>
                      </m:e>
                      <m:sub>
                        <m:r>
                          <a:rPr lang="el-GR" sz="3200" i="1" dirty="0">
                            <a:solidFill>
                              <a:srgbClr val="C00000"/>
                            </a:solidFill>
                            <a:latin typeface="Cambria Math" panose="02040503050406030204" pitchFamily="18" charset="0"/>
                          </a:rPr>
                          <m:t>2</m:t>
                        </m:r>
                      </m:sub>
                      <m:sup>
                        <m:r>
                          <a:rPr lang="en-US" sz="3200" i="1" dirty="0">
                            <a:solidFill>
                              <a:srgbClr val="C00000"/>
                            </a:solidFill>
                            <a:latin typeface="Cambria Math" panose="02040503050406030204" pitchFamily="18" charset="0"/>
                          </a:rPr>
                          <m:t>𝐹</m:t>
                        </m:r>
                      </m:sup>
                    </m:sSubSup>
                    <m:r>
                      <a:rPr lang="el-GR" sz="3200" i="1" dirty="0" smtClean="0">
                        <a:solidFill>
                          <a:srgbClr val="C00000"/>
                        </a:solidFill>
                        <a:latin typeface="Cambria Math" panose="02040503050406030204" pitchFamily="18" charset="0"/>
                      </a:rPr>
                      <m:t>))</m:t>
                    </m:r>
                  </m:oMath>
                </a14:m>
                <a:r>
                  <a:rPr lang="fa-IR" sz="3200" dirty="0"/>
                  <a:t> نشان میدهیم.</a:t>
                </a:r>
                <a:endParaRPr lang="en-US" sz="3200" dirty="0"/>
              </a:p>
              <a:p>
                <a14:m>
                  <m:oMath xmlns:m="http://schemas.openxmlformats.org/officeDocument/2006/math">
                    <m:sSub>
                      <m:sSubPr>
                        <m:ctrlPr>
                          <a:rPr lang="en-US" sz="3200" i="1" dirty="0" smtClean="0">
                            <a:solidFill>
                              <a:srgbClr val="000000"/>
                            </a:solidFill>
                            <a:latin typeface="Cambria Math" panose="02040503050406030204" pitchFamily="18" charset="0"/>
                          </a:rPr>
                        </m:ctrlPr>
                      </m:sSubPr>
                      <m:e>
                        <m:r>
                          <a:rPr lang="el-GR" sz="3200" i="1" dirty="0">
                            <a:solidFill>
                              <a:srgbClr val="000000"/>
                            </a:solidFill>
                            <a:latin typeface="Cambria Math" panose="02040503050406030204" pitchFamily="18" charset="0"/>
                          </a:rPr>
                          <m:t>𝜎</m:t>
                        </m:r>
                      </m:e>
                      <m:sub>
                        <m:r>
                          <a:rPr lang="el-GR" sz="3200" i="1" dirty="0">
                            <a:solidFill>
                              <a:srgbClr val="000000"/>
                            </a:solidFill>
                            <a:latin typeface="Cambria Math" panose="02040503050406030204" pitchFamily="18" charset="0"/>
                          </a:rPr>
                          <m:t>2</m:t>
                        </m:r>
                      </m:sub>
                    </m:sSub>
                    <m:d>
                      <m:dPr>
                        <m:ctrlPr>
                          <a:rPr lang="el-GR" sz="3200" i="1" dirty="0">
                            <a:solidFill>
                              <a:srgbClr val="000000"/>
                            </a:solidFill>
                            <a:latin typeface="Cambria Math" panose="02040503050406030204" pitchFamily="18" charset="0"/>
                          </a:rPr>
                        </m:ctrlPr>
                      </m:dPr>
                      <m:e>
                        <m:r>
                          <a:rPr lang="el-GR" sz="3200" i="1" dirty="0">
                            <a:solidFill>
                              <a:srgbClr val="000000"/>
                            </a:solidFill>
                            <a:latin typeface="Cambria Math" panose="02040503050406030204" pitchFamily="18" charset="0"/>
                          </a:rPr>
                          <m:t>𝑜</m:t>
                        </m:r>
                        <m:d>
                          <m:dPr>
                            <m:ctrlPr>
                              <a:rPr lang="el-GR" sz="3200" i="1" dirty="0">
                                <a:solidFill>
                                  <a:srgbClr val="000000"/>
                                </a:solidFill>
                                <a:latin typeface="Cambria Math" panose="02040503050406030204" pitchFamily="18" charset="0"/>
                              </a:rPr>
                            </m:ctrlPr>
                          </m:dPr>
                          <m:e>
                            <m:sSubSup>
                              <m:sSubSupPr>
                                <m:ctrlPr>
                                  <a:rPr lang="en-US" sz="3200" i="1" dirty="0">
                                    <a:solidFill>
                                      <a:srgbClr val="000000"/>
                                    </a:solidFill>
                                    <a:latin typeface="Cambria Math" panose="02040503050406030204" pitchFamily="18" charset="0"/>
                                  </a:rPr>
                                </m:ctrlPr>
                              </m:sSubSupPr>
                              <m:e>
                                <m:r>
                                  <a:rPr lang="el-GR" sz="3200" i="1" dirty="0">
                                    <a:solidFill>
                                      <a:srgbClr val="000000"/>
                                    </a:solidFill>
                                    <a:latin typeface="Cambria Math" panose="02040503050406030204" pitchFamily="18" charset="0"/>
                                  </a:rPr>
                                  <m:t>h</m:t>
                                </m:r>
                              </m:e>
                              <m:sub>
                                <m:r>
                                  <a:rPr lang="el-GR" sz="3200" i="1" dirty="0">
                                    <a:solidFill>
                                      <a:srgbClr val="000000"/>
                                    </a:solidFill>
                                    <a:latin typeface="Cambria Math" panose="02040503050406030204" pitchFamily="18" charset="0"/>
                                  </a:rPr>
                                  <m:t>2</m:t>
                                </m:r>
                              </m:sub>
                              <m:sup>
                                <m:r>
                                  <a:rPr lang="el-GR" sz="3200" i="1" dirty="0">
                                    <a:solidFill>
                                      <a:srgbClr val="000000"/>
                                    </a:solidFill>
                                    <a:latin typeface="Cambria Math" panose="02040503050406030204" pitchFamily="18" charset="0"/>
                                  </a:rPr>
                                  <m:t>𝑂</m:t>
                                </m:r>
                              </m:sup>
                            </m:sSubSup>
                            <m:r>
                              <a:rPr lang="el-GR" sz="3200" i="1" dirty="0">
                                <a:solidFill>
                                  <a:srgbClr val="000000"/>
                                </a:solidFill>
                                <a:latin typeface="Cambria Math" panose="02040503050406030204" pitchFamily="18" charset="0"/>
                              </a:rPr>
                              <m:t> </m:t>
                            </m:r>
                          </m:e>
                        </m:d>
                      </m:e>
                    </m:d>
                    <m:r>
                      <a:rPr lang="fa-IR" sz="3200" b="0" i="1" dirty="0" smtClean="0">
                        <a:solidFill>
                          <a:srgbClr val="000000"/>
                        </a:solidFill>
                        <a:latin typeface="Cambria Math" panose="02040503050406030204" pitchFamily="18" charset="0"/>
                      </a:rPr>
                      <m:t>=</m:t>
                    </m:r>
                    <m:f>
                      <m:fPr>
                        <m:ctrlPr>
                          <a:rPr lang="en-US" sz="3200" b="0" i="1" dirty="0" smtClean="0">
                            <a:solidFill>
                              <a:srgbClr val="000000"/>
                            </a:solidFill>
                            <a:latin typeface="Cambria Math" panose="02040503050406030204" pitchFamily="18" charset="0"/>
                          </a:rPr>
                        </m:ctrlPr>
                      </m:fPr>
                      <m:num>
                        <m:r>
                          <a:rPr lang="en-US" sz="3200" b="0" i="1" dirty="0" smtClean="0">
                            <a:solidFill>
                              <a:srgbClr val="000000"/>
                            </a:solidFill>
                            <a:latin typeface="Cambria Math" panose="02040503050406030204" pitchFamily="18" charset="0"/>
                          </a:rPr>
                          <m:t>1</m:t>
                        </m:r>
                      </m:num>
                      <m:den>
                        <m:r>
                          <a:rPr lang="en-US" sz="3200" b="0" i="1" dirty="0" smtClean="0">
                            <a:solidFill>
                              <a:srgbClr val="000000"/>
                            </a:solidFill>
                            <a:latin typeface="Cambria Math" panose="02040503050406030204" pitchFamily="18" charset="0"/>
                          </a:rPr>
                          <m:t>3</m:t>
                        </m:r>
                      </m:den>
                    </m:f>
                  </m:oMath>
                </a14:m>
                <a:endParaRPr lang="fa-IR" sz="3200" b="0" i="1" dirty="0">
                  <a:solidFill>
                    <a:srgbClr val="000000"/>
                  </a:solidFill>
                  <a:latin typeface="Cambria Math" panose="02040503050406030204" pitchFamily="18" charset="0"/>
                </a:endParaRPr>
              </a:p>
              <a:p>
                <a14:m>
                  <m:oMath xmlns:m="http://schemas.openxmlformats.org/officeDocument/2006/math">
                    <m:r>
                      <a:rPr lang="el-GR" sz="3200" i="1" dirty="0">
                        <a:solidFill>
                          <a:srgbClr val="000000"/>
                        </a:solidFill>
                        <a:latin typeface="Cambria Math" panose="02040503050406030204" pitchFamily="18" charset="0"/>
                      </a:rPr>
                      <m:t>,</m:t>
                    </m:r>
                    <m:sSub>
                      <m:sSubPr>
                        <m:ctrlPr>
                          <a:rPr lang="en-US" sz="3200" i="1" dirty="0">
                            <a:solidFill>
                              <a:srgbClr val="000000"/>
                            </a:solidFill>
                            <a:latin typeface="Cambria Math" panose="02040503050406030204" pitchFamily="18" charset="0"/>
                          </a:rPr>
                        </m:ctrlPr>
                      </m:sSubPr>
                      <m:e>
                        <m:r>
                          <a:rPr lang="el-GR" sz="3200" i="1" dirty="0">
                            <a:solidFill>
                              <a:srgbClr val="000000"/>
                            </a:solidFill>
                            <a:latin typeface="Cambria Math" panose="02040503050406030204" pitchFamily="18" charset="0"/>
                          </a:rPr>
                          <m:t>𝜎</m:t>
                        </m:r>
                      </m:e>
                      <m:sub>
                        <m:r>
                          <a:rPr lang="el-GR" sz="3200" i="1" dirty="0">
                            <a:solidFill>
                              <a:srgbClr val="000000"/>
                            </a:solidFill>
                            <a:latin typeface="Cambria Math" panose="02040503050406030204" pitchFamily="18" charset="0"/>
                          </a:rPr>
                          <m:t>2</m:t>
                        </m:r>
                      </m:sub>
                    </m:sSub>
                    <m:d>
                      <m:dPr>
                        <m:ctrlPr>
                          <a:rPr lang="el-GR" sz="3200" i="1" dirty="0">
                            <a:solidFill>
                              <a:srgbClr val="000000"/>
                            </a:solidFill>
                            <a:latin typeface="Cambria Math" panose="02040503050406030204" pitchFamily="18" charset="0"/>
                          </a:rPr>
                        </m:ctrlPr>
                      </m:dPr>
                      <m:e>
                        <m:r>
                          <a:rPr lang="el-GR" sz="3200" i="1" dirty="0">
                            <a:solidFill>
                              <a:srgbClr val="000000"/>
                            </a:solidFill>
                            <a:latin typeface="Cambria Math" panose="02040503050406030204" pitchFamily="18" charset="0"/>
                          </a:rPr>
                          <m:t>𝑓</m:t>
                        </m:r>
                        <m:d>
                          <m:dPr>
                            <m:ctrlPr>
                              <a:rPr lang="el-GR" sz="3200" i="1" dirty="0">
                                <a:solidFill>
                                  <a:srgbClr val="000000"/>
                                </a:solidFill>
                                <a:latin typeface="Cambria Math" panose="02040503050406030204" pitchFamily="18" charset="0"/>
                              </a:rPr>
                            </m:ctrlPr>
                          </m:dPr>
                          <m:e>
                            <m:sSubSup>
                              <m:sSubSupPr>
                                <m:ctrlPr>
                                  <a:rPr lang="en-US" sz="3200" i="1" dirty="0">
                                    <a:solidFill>
                                      <a:srgbClr val="000000"/>
                                    </a:solidFill>
                                    <a:latin typeface="Cambria Math" panose="02040503050406030204" pitchFamily="18" charset="0"/>
                                  </a:rPr>
                                </m:ctrlPr>
                              </m:sSubSupPr>
                              <m:e>
                                <m:r>
                                  <a:rPr lang="el-GR" sz="3200" i="1" dirty="0">
                                    <a:solidFill>
                                      <a:srgbClr val="000000"/>
                                    </a:solidFill>
                                    <a:latin typeface="Cambria Math" panose="02040503050406030204" pitchFamily="18" charset="0"/>
                                  </a:rPr>
                                  <m:t>h</m:t>
                                </m:r>
                              </m:e>
                              <m:sub>
                                <m:r>
                                  <a:rPr lang="el-GR" sz="3200" i="1" dirty="0">
                                    <a:solidFill>
                                      <a:srgbClr val="000000"/>
                                    </a:solidFill>
                                    <a:latin typeface="Cambria Math" panose="02040503050406030204" pitchFamily="18" charset="0"/>
                                  </a:rPr>
                                  <m:t>2</m:t>
                                </m:r>
                              </m:sub>
                              <m:sup>
                                <m:r>
                                  <a:rPr lang="el-GR" sz="3200" i="1" dirty="0">
                                    <a:solidFill>
                                      <a:srgbClr val="000000"/>
                                    </a:solidFill>
                                    <a:latin typeface="Cambria Math" panose="02040503050406030204" pitchFamily="18" charset="0"/>
                                  </a:rPr>
                                  <m:t>𝑂</m:t>
                                </m:r>
                              </m:sup>
                            </m:sSubSup>
                          </m:e>
                        </m:d>
                      </m:e>
                    </m:d>
                    <m:r>
                      <a:rPr lang="en-US" sz="3200" b="0" i="1" dirty="0" smtClean="0">
                        <a:solidFill>
                          <a:srgbClr val="000000"/>
                        </a:solidFill>
                        <a:latin typeface="Cambria Math" panose="02040503050406030204" pitchFamily="18" charset="0"/>
                      </a:rPr>
                      <m:t>=</m:t>
                    </m:r>
                    <m:f>
                      <m:fPr>
                        <m:ctrlPr>
                          <a:rPr lang="en-US" sz="3200" b="0" i="1" dirty="0" smtClean="0">
                            <a:solidFill>
                              <a:srgbClr val="000000"/>
                            </a:solidFill>
                            <a:latin typeface="Cambria Math" panose="02040503050406030204" pitchFamily="18" charset="0"/>
                          </a:rPr>
                        </m:ctrlPr>
                      </m:fPr>
                      <m:num>
                        <m:r>
                          <a:rPr lang="en-US" sz="3200" b="0" i="1" dirty="0" smtClean="0">
                            <a:solidFill>
                              <a:srgbClr val="000000"/>
                            </a:solidFill>
                            <a:latin typeface="Cambria Math" panose="02040503050406030204" pitchFamily="18" charset="0"/>
                          </a:rPr>
                          <m:t>2</m:t>
                        </m:r>
                      </m:num>
                      <m:den>
                        <m:r>
                          <a:rPr lang="en-US" sz="3200" b="0" i="1" dirty="0" smtClean="0">
                            <a:solidFill>
                              <a:srgbClr val="000000"/>
                            </a:solidFill>
                            <a:latin typeface="Cambria Math" panose="02040503050406030204" pitchFamily="18" charset="0"/>
                          </a:rPr>
                          <m:t>3</m:t>
                        </m:r>
                      </m:den>
                    </m:f>
                  </m:oMath>
                </a14:m>
                <a:endParaRPr lang="en-US" sz="3200" b="0" i="1" dirty="0">
                  <a:solidFill>
                    <a:srgbClr val="000000"/>
                  </a:solidFill>
                  <a:latin typeface="Cambria Math" panose="02040503050406030204" pitchFamily="18" charset="0"/>
                </a:endParaRPr>
              </a:p>
              <a:p>
                <a14:m>
                  <m:oMath xmlns:m="http://schemas.openxmlformats.org/officeDocument/2006/math">
                    <m:r>
                      <a:rPr lang="el-GR" sz="3200" i="1" dirty="0">
                        <a:solidFill>
                          <a:srgbClr val="000000"/>
                        </a:solidFill>
                        <a:latin typeface="Cambria Math" panose="02040503050406030204" pitchFamily="18" charset="0"/>
                      </a:rPr>
                      <m:t>,</m:t>
                    </m:r>
                    <m:sSub>
                      <m:sSubPr>
                        <m:ctrlPr>
                          <a:rPr lang="en-US" sz="3200" i="1" dirty="0">
                            <a:solidFill>
                              <a:srgbClr val="000000"/>
                            </a:solidFill>
                            <a:latin typeface="Cambria Math" panose="02040503050406030204" pitchFamily="18" charset="0"/>
                          </a:rPr>
                        </m:ctrlPr>
                      </m:sSubPr>
                      <m:e>
                        <m:r>
                          <a:rPr lang="el-GR" sz="3200" i="1" dirty="0">
                            <a:solidFill>
                              <a:srgbClr val="000000"/>
                            </a:solidFill>
                            <a:latin typeface="Cambria Math" panose="02040503050406030204" pitchFamily="18" charset="0"/>
                          </a:rPr>
                          <m:t>𝜎</m:t>
                        </m:r>
                      </m:e>
                      <m:sub>
                        <m:r>
                          <a:rPr lang="el-GR" sz="3200" i="1" dirty="0">
                            <a:solidFill>
                              <a:srgbClr val="000000"/>
                            </a:solidFill>
                            <a:latin typeface="Cambria Math" panose="02040503050406030204" pitchFamily="18" charset="0"/>
                          </a:rPr>
                          <m:t>2</m:t>
                        </m:r>
                      </m:sub>
                    </m:sSub>
                    <m:d>
                      <m:dPr>
                        <m:ctrlPr>
                          <a:rPr lang="el-GR" sz="3200" i="1" dirty="0">
                            <a:solidFill>
                              <a:srgbClr val="000000"/>
                            </a:solidFill>
                            <a:latin typeface="Cambria Math" panose="02040503050406030204" pitchFamily="18" charset="0"/>
                          </a:rPr>
                        </m:ctrlPr>
                      </m:dPr>
                      <m:e>
                        <m:r>
                          <a:rPr lang="el-GR" sz="3200" i="1" dirty="0">
                            <a:solidFill>
                              <a:srgbClr val="000000"/>
                            </a:solidFill>
                            <a:latin typeface="Cambria Math" panose="02040503050406030204" pitchFamily="18" charset="0"/>
                          </a:rPr>
                          <m:t>𝑜</m:t>
                        </m:r>
                        <m:d>
                          <m:dPr>
                            <m:ctrlPr>
                              <a:rPr lang="el-GR" sz="3200" i="1" dirty="0">
                                <a:solidFill>
                                  <a:srgbClr val="000000"/>
                                </a:solidFill>
                                <a:latin typeface="Cambria Math" panose="02040503050406030204" pitchFamily="18" charset="0"/>
                              </a:rPr>
                            </m:ctrlPr>
                          </m:dPr>
                          <m:e>
                            <m:sSubSup>
                              <m:sSubSupPr>
                                <m:ctrlPr>
                                  <a:rPr lang="en-US" sz="3200" i="1" dirty="0">
                                    <a:solidFill>
                                      <a:srgbClr val="000000"/>
                                    </a:solidFill>
                                    <a:latin typeface="Cambria Math" panose="02040503050406030204" pitchFamily="18" charset="0"/>
                                  </a:rPr>
                                </m:ctrlPr>
                              </m:sSubSupPr>
                              <m:e>
                                <m:r>
                                  <a:rPr lang="el-GR" sz="3200" i="1" dirty="0">
                                    <a:solidFill>
                                      <a:srgbClr val="000000"/>
                                    </a:solidFill>
                                    <a:latin typeface="Cambria Math" panose="02040503050406030204" pitchFamily="18" charset="0"/>
                                  </a:rPr>
                                  <m:t>h</m:t>
                                </m:r>
                              </m:e>
                              <m:sub>
                                <m:r>
                                  <a:rPr lang="el-GR" sz="3200" i="1" dirty="0">
                                    <a:solidFill>
                                      <a:srgbClr val="000000"/>
                                    </a:solidFill>
                                    <a:latin typeface="Cambria Math" panose="02040503050406030204" pitchFamily="18" charset="0"/>
                                  </a:rPr>
                                  <m:t>2</m:t>
                                </m:r>
                              </m:sub>
                              <m:sup>
                                <m:r>
                                  <a:rPr lang="en-US" sz="3200" i="1" dirty="0">
                                    <a:solidFill>
                                      <a:srgbClr val="000000"/>
                                    </a:solidFill>
                                    <a:latin typeface="Cambria Math" panose="02040503050406030204" pitchFamily="18" charset="0"/>
                                  </a:rPr>
                                  <m:t>𝐹</m:t>
                                </m:r>
                              </m:sup>
                            </m:sSubSup>
                          </m:e>
                        </m:d>
                      </m:e>
                    </m:d>
                    <m:r>
                      <a:rPr lang="en-US" sz="3200" b="0" i="1" dirty="0" smtClean="0">
                        <a:solidFill>
                          <a:srgbClr val="000000"/>
                        </a:solidFill>
                        <a:latin typeface="Cambria Math" panose="02040503050406030204" pitchFamily="18" charset="0"/>
                      </a:rPr>
                      <m:t>=</m:t>
                    </m:r>
                    <m:f>
                      <m:fPr>
                        <m:ctrlPr>
                          <a:rPr lang="en-US" sz="3200" b="0" i="1" dirty="0" smtClean="0">
                            <a:solidFill>
                              <a:srgbClr val="000000"/>
                            </a:solidFill>
                            <a:latin typeface="Cambria Math" panose="02040503050406030204" pitchFamily="18" charset="0"/>
                          </a:rPr>
                        </m:ctrlPr>
                      </m:fPr>
                      <m:num>
                        <m:r>
                          <a:rPr lang="en-US" sz="3200" b="0" i="1" dirty="0" smtClean="0">
                            <a:solidFill>
                              <a:srgbClr val="000000"/>
                            </a:solidFill>
                            <a:latin typeface="Cambria Math" panose="02040503050406030204" pitchFamily="18" charset="0"/>
                          </a:rPr>
                          <m:t>1</m:t>
                        </m:r>
                      </m:num>
                      <m:den>
                        <m:r>
                          <a:rPr lang="en-US" sz="3200" b="0" i="1" dirty="0" smtClean="0">
                            <a:solidFill>
                              <a:srgbClr val="000000"/>
                            </a:solidFill>
                            <a:latin typeface="Cambria Math" panose="02040503050406030204" pitchFamily="18" charset="0"/>
                          </a:rPr>
                          <m:t>2</m:t>
                        </m:r>
                      </m:den>
                    </m:f>
                  </m:oMath>
                </a14:m>
                <a:endParaRPr lang="en-US" sz="3200" b="0" i="1" dirty="0">
                  <a:solidFill>
                    <a:srgbClr val="000000"/>
                  </a:solidFill>
                  <a:latin typeface="Cambria Math" panose="02040503050406030204" pitchFamily="18" charset="0"/>
                </a:endParaRPr>
              </a:p>
              <a:p>
                <a14:m>
                  <m:oMath xmlns:m="http://schemas.openxmlformats.org/officeDocument/2006/math">
                    <m:r>
                      <a:rPr lang="el-GR" sz="3200" i="1" dirty="0">
                        <a:solidFill>
                          <a:srgbClr val="000000"/>
                        </a:solidFill>
                        <a:latin typeface="Cambria Math" panose="02040503050406030204" pitchFamily="18" charset="0"/>
                      </a:rPr>
                      <m:t>, </m:t>
                    </m:r>
                    <m:r>
                      <a:rPr lang="el-GR" sz="3200" i="1" dirty="0">
                        <a:solidFill>
                          <a:srgbClr val="000000"/>
                        </a:solidFill>
                        <a:latin typeface="Cambria Math" panose="02040503050406030204" pitchFamily="18" charset="0"/>
                      </a:rPr>
                      <m:t>𝑎𝑛𝑑</m:t>
                    </m:r>
                    <m:sSub>
                      <m:sSubPr>
                        <m:ctrlPr>
                          <a:rPr lang="en-US" sz="3200" i="1" dirty="0">
                            <a:solidFill>
                              <a:srgbClr val="000000"/>
                            </a:solidFill>
                            <a:latin typeface="Cambria Math" panose="02040503050406030204" pitchFamily="18" charset="0"/>
                          </a:rPr>
                        </m:ctrlPr>
                      </m:sSubPr>
                      <m:e>
                        <m:r>
                          <a:rPr lang="en-US" sz="3200" i="1" dirty="0">
                            <a:solidFill>
                              <a:srgbClr val="000000"/>
                            </a:solidFill>
                            <a:latin typeface="Cambria Math" panose="02040503050406030204" pitchFamily="18" charset="0"/>
                          </a:rPr>
                          <m:t> </m:t>
                        </m:r>
                        <m:r>
                          <a:rPr lang="el-GR" sz="3200" i="1" dirty="0">
                            <a:solidFill>
                              <a:srgbClr val="000000"/>
                            </a:solidFill>
                            <a:latin typeface="Cambria Math" panose="02040503050406030204" pitchFamily="18" charset="0"/>
                          </a:rPr>
                          <m:t>𝜎</m:t>
                        </m:r>
                      </m:e>
                      <m:sub>
                        <m:r>
                          <a:rPr lang="el-GR" sz="3200" i="1" dirty="0">
                            <a:solidFill>
                              <a:srgbClr val="000000"/>
                            </a:solidFill>
                            <a:latin typeface="Cambria Math" panose="02040503050406030204" pitchFamily="18" charset="0"/>
                          </a:rPr>
                          <m:t>2</m:t>
                        </m:r>
                      </m:sub>
                    </m:sSub>
                    <m:d>
                      <m:dPr>
                        <m:ctrlPr>
                          <a:rPr lang="el-GR" sz="3200" i="1" dirty="0">
                            <a:solidFill>
                              <a:srgbClr val="000000"/>
                            </a:solidFill>
                            <a:latin typeface="Cambria Math" panose="02040503050406030204" pitchFamily="18" charset="0"/>
                          </a:rPr>
                        </m:ctrlPr>
                      </m:dPr>
                      <m:e>
                        <m:r>
                          <a:rPr lang="el-GR" sz="3200" i="1" dirty="0">
                            <a:solidFill>
                              <a:srgbClr val="000000"/>
                            </a:solidFill>
                            <a:latin typeface="Cambria Math" panose="02040503050406030204" pitchFamily="18" charset="0"/>
                          </a:rPr>
                          <m:t>𝑓</m:t>
                        </m:r>
                        <m:r>
                          <a:rPr lang="el-GR" sz="3200" i="1" dirty="0">
                            <a:solidFill>
                              <a:srgbClr val="000000"/>
                            </a:solidFill>
                            <a:latin typeface="Cambria Math" panose="02040503050406030204" pitchFamily="18" charset="0"/>
                          </a:rPr>
                          <m:t> </m:t>
                        </m:r>
                        <m:d>
                          <m:dPr>
                            <m:ctrlPr>
                              <a:rPr lang="el-GR" sz="3200" i="1" dirty="0">
                                <a:solidFill>
                                  <a:srgbClr val="000000"/>
                                </a:solidFill>
                                <a:latin typeface="Cambria Math" panose="02040503050406030204" pitchFamily="18" charset="0"/>
                              </a:rPr>
                            </m:ctrlPr>
                          </m:dPr>
                          <m:e>
                            <m:sSubSup>
                              <m:sSubSupPr>
                                <m:ctrlPr>
                                  <a:rPr lang="en-US" sz="3200" i="1" dirty="0">
                                    <a:solidFill>
                                      <a:srgbClr val="000000"/>
                                    </a:solidFill>
                                    <a:latin typeface="Cambria Math" panose="02040503050406030204" pitchFamily="18" charset="0"/>
                                  </a:rPr>
                                </m:ctrlPr>
                              </m:sSubSupPr>
                              <m:e>
                                <m:r>
                                  <a:rPr lang="el-GR" sz="3200" i="1" dirty="0">
                                    <a:solidFill>
                                      <a:srgbClr val="000000"/>
                                    </a:solidFill>
                                    <a:latin typeface="Cambria Math" panose="02040503050406030204" pitchFamily="18" charset="0"/>
                                  </a:rPr>
                                  <m:t>h</m:t>
                                </m:r>
                              </m:e>
                              <m:sub>
                                <m:r>
                                  <a:rPr lang="el-GR" sz="3200" i="1" dirty="0">
                                    <a:solidFill>
                                      <a:srgbClr val="000000"/>
                                    </a:solidFill>
                                    <a:latin typeface="Cambria Math" panose="02040503050406030204" pitchFamily="18" charset="0"/>
                                  </a:rPr>
                                  <m:t>2</m:t>
                                </m:r>
                              </m:sub>
                              <m:sup>
                                <m:r>
                                  <a:rPr lang="en-US" sz="3200" i="1" dirty="0">
                                    <a:solidFill>
                                      <a:srgbClr val="000000"/>
                                    </a:solidFill>
                                    <a:latin typeface="Cambria Math" panose="02040503050406030204" pitchFamily="18" charset="0"/>
                                  </a:rPr>
                                  <m:t>𝐹</m:t>
                                </m:r>
                              </m:sup>
                            </m:sSubSup>
                          </m:e>
                        </m:d>
                      </m:e>
                    </m:d>
                    <m:r>
                      <a:rPr lang="en-US" sz="3200" b="0" i="1" dirty="0" smtClean="0">
                        <a:solidFill>
                          <a:srgbClr val="000000"/>
                        </a:solidFill>
                        <a:latin typeface="Cambria Math" panose="02040503050406030204" pitchFamily="18" charset="0"/>
                      </a:rPr>
                      <m:t>=</m:t>
                    </m:r>
                    <m:f>
                      <m:fPr>
                        <m:ctrlPr>
                          <a:rPr lang="en-US" sz="3200" b="0" i="1" dirty="0" smtClean="0">
                            <a:solidFill>
                              <a:srgbClr val="000000"/>
                            </a:solidFill>
                            <a:latin typeface="Cambria Math" panose="02040503050406030204" pitchFamily="18" charset="0"/>
                          </a:rPr>
                        </m:ctrlPr>
                      </m:fPr>
                      <m:num>
                        <m:r>
                          <a:rPr lang="en-US" sz="3200" b="0" i="1" dirty="0" smtClean="0">
                            <a:solidFill>
                              <a:srgbClr val="000000"/>
                            </a:solidFill>
                            <a:latin typeface="Cambria Math" panose="02040503050406030204" pitchFamily="18" charset="0"/>
                          </a:rPr>
                          <m:t>1</m:t>
                        </m:r>
                      </m:num>
                      <m:den>
                        <m:r>
                          <a:rPr lang="en-US" sz="3200" b="0" i="1" dirty="0" smtClean="0">
                            <a:solidFill>
                              <a:srgbClr val="000000"/>
                            </a:solidFill>
                            <a:latin typeface="Cambria Math" panose="02040503050406030204" pitchFamily="18" charset="0"/>
                          </a:rPr>
                          <m:t>2</m:t>
                        </m:r>
                      </m:den>
                    </m:f>
                  </m:oMath>
                </a14:m>
                <a:endParaRPr lang="en-US" sz="3200" b="0" dirty="0">
                  <a:solidFill>
                    <a:srgbClr val="000000"/>
                  </a:solidFill>
                </a:endParaRPr>
              </a:p>
              <a:p>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538330" y="1240077"/>
                <a:ext cx="8248662" cy="5166142"/>
              </a:xfrm>
              <a:blipFill>
                <a:blip r:embed="rId4"/>
                <a:stretch>
                  <a:fillRect r="-29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32</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30241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0FD8A9-9CC1-2727-9100-D26306DA86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745" y="1153421"/>
            <a:ext cx="4326132" cy="4209760"/>
          </a:xfrm>
          <a:prstGeom prst="rect">
            <a:avLst/>
          </a:prstGeom>
        </p:spPr>
      </p:pic>
      <p:sp>
        <p:nvSpPr>
          <p:cNvPr id="2" name="Title 1"/>
          <p:cNvSpPr>
            <a:spLocks noGrp="1"/>
          </p:cNvSpPr>
          <p:nvPr>
            <p:ph type="title"/>
          </p:nvPr>
        </p:nvSpPr>
        <p:spPr/>
        <p:txBody>
          <a:bodyPr>
            <a:normAutofit/>
          </a:bodyPr>
          <a:lstStyle/>
          <a:p>
            <a:pPr rtl="0"/>
            <a:r>
              <a:rPr lang="fa-IR" sz="4400" dirty="0"/>
              <a:t>بررسی یک استراتژی رفتاری </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538330" y="1240077"/>
                <a:ext cx="8248662" cy="5166142"/>
              </a:xfrm>
            </p:spPr>
            <p:txBody>
              <a:bodyPr>
                <a:normAutofit fontScale="92500" lnSpcReduction="10000"/>
              </a:bodyPr>
              <a:lstStyle/>
              <a:p>
                <a:r>
                  <a:rPr lang="fa-IR" sz="3200" dirty="0"/>
                  <a:t>آیا میتوانیم باز هم استراتژی رفتاری را یک توزیع روی استراتژی های خالص بدانیم؟</a:t>
                </a:r>
                <a:endParaRPr lang="en-US" sz="3200" dirty="0"/>
              </a:p>
              <a:p>
                <a:r>
                  <a:rPr lang="fa-IR" sz="3200" dirty="0"/>
                  <a:t>در حالت استراتژی ترکیبی: </a:t>
                </a:r>
                <a14:m>
                  <m:oMath xmlns:m="http://schemas.openxmlformats.org/officeDocument/2006/math">
                    <m:r>
                      <a:rPr lang="fa-IR" sz="3200" i="1" dirty="0" smtClean="0">
                        <a:solidFill>
                          <a:srgbClr val="C00000"/>
                        </a:solidFill>
                        <a:latin typeface="Cambria Math" panose="02040503050406030204" pitchFamily="18" charset="0"/>
                      </a:rPr>
                      <m:t>(</m:t>
                    </m:r>
                    <m:sSub>
                      <m:sSubPr>
                        <m:ctrlPr>
                          <a:rPr lang="en-US" sz="3200" b="0" i="1" dirty="0" smtClean="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𝑝</m:t>
                        </m:r>
                      </m:e>
                      <m:sub>
                        <m:r>
                          <a:rPr lang="en-US" sz="3200" i="1" dirty="0">
                            <a:solidFill>
                              <a:srgbClr val="C00000"/>
                            </a:solidFill>
                            <a:latin typeface="Cambria Math" panose="02040503050406030204" pitchFamily="18" charset="0"/>
                          </a:rPr>
                          <m:t>𝑜𝑜</m:t>
                        </m:r>
                      </m:sub>
                    </m:sSub>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 </m:t>
                    </m:r>
                    <m:sSub>
                      <m:sSubPr>
                        <m:ctrlPr>
                          <a:rPr lang="en-US" sz="3200" b="0" i="1" dirty="0" smtClean="0">
                            <a:solidFill>
                              <a:srgbClr val="C00000"/>
                            </a:solidFill>
                            <a:latin typeface="Cambria Math" panose="02040503050406030204" pitchFamily="18" charset="0"/>
                          </a:rPr>
                        </m:ctrlPr>
                      </m:sSubPr>
                      <m:e>
                        <m:r>
                          <a:rPr lang="en-US" sz="3200" i="1" dirty="0" err="1">
                            <a:solidFill>
                              <a:srgbClr val="C00000"/>
                            </a:solidFill>
                            <a:latin typeface="Cambria Math" panose="02040503050406030204" pitchFamily="18" charset="0"/>
                          </a:rPr>
                          <m:t>𝑝</m:t>
                        </m:r>
                      </m:e>
                      <m:sub>
                        <m:r>
                          <a:rPr lang="en-US" sz="3200" i="1" dirty="0" err="1">
                            <a:solidFill>
                              <a:srgbClr val="C00000"/>
                            </a:solidFill>
                            <a:latin typeface="Cambria Math" panose="02040503050406030204" pitchFamily="18" charset="0"/>
                          </a:rPr>
                          <m:t>𝑜𝑓</m:t>
                        </m:r>
                      </m:sub>
                    </m:sSub>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 </m:t>
                    </m:r>
                    <m:sSub>
                      <m:sSubPr>
                        <m:ctrlPr>
                          <a:rPr lang="en-US" sz="3200" b="0" i="1" dirty="0" smtClean="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𝑝</m:t>
                        </m:r>
                      </m:e>
                      <m:sub>
                        <m:r>
                          <a:rPr lang="en-US" sz="3200" i="1" dirty="0">
                            <a:solidFill>
                              <a:srgbClr val="C00000"/>
                            </a:solidFill>
                            <a:latin typeface="Cambria Math" panose="02040503050406030204" pitchFamily="18" charset="0"/>
                          </a:rPr>
                          <m:t>𝑓𝑜</m:t>
                        </m:r>
                      </m:sub>
                    </m:sSub>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 </m:t>
                    </m:r>
                    <m:sSub>
                      <m:sSubPr>
                        <m:ctrlPr>
                          <a:rPr lang="en-US" sz="3200" b="0" i="1" dirty="0" smtClean="0">
                            <a:solidFill>
                              <a:srgbClr val="C00000"/>
                            </a:solidFill>
                            <a:latin typeface="Cambria Math" panose="02040503050406030204" pitchFamily="18" charset="0"/>
                          </a:rPr>
                        </m:ctrlPr>
                      </m:sSubPr>
                      <m:e>
                        <m:r>
                          <a:rPr lang="en-US" sz="3200" i="1" dirty="0" err="1">
                            <a:solidFill>
                              <a:srgbClr val="C00000"/>
                            </a:solidFill>
                            <a:latin typeface="Cambria Math" panose="02040503050406030204" pitchFamily="18" charset="0"/>
                          </a:rPr>
                          <m:t>𝑝</m:t>
                        </m:r>
                      </m:e>
                      <m:sub>
                        <m:r>
                          <a:rPr lang="en-US" sz="3200" i="1" dirty="0" err="1">
                            <a:solidFill>
                              <a:srgbClr val="C00000"/>
                            </a:solidFill>
                            <a:latin typeface="Cambria Math" panose="02040503050406030204" pitchFamily="18" charset="0"/>
                          </a:rPr>
                          <m:t>𝑓𝑓</m:t>
                        </m:r>
                      </m:sub>
                    </m:sSub>
                    <m:r>
                      <a:rPr lang="en-US" sz="3200" i="1" dirty="0">
                        <a:solidFill>
                          <a:srgbClr val="C00000"/>
                        </a:solidFill>
                        <a:latin typeface="Cambria Math" panose="02040503050406030204" pitchFamily="18" charset="0"/>
                      </a:rPr>
                      <m:t>)</m:t>
                    </m:r>
                  </m:oMath>
                </a14:m>
                <a:r>
                  <a:rPr lang="fa-IR" sz="3200" dirty="0"/>
                  <a:t>. </a:t>
                </a:r>
              </a:p>
              <a:p>
                <a:pPr lvl="1"/>
                <a14:m>
                  <m:oMath xmlns:m="http://schemas.openxmlformats.org/officeDocument/2006/math">
                    <m:sSub>
                      <m:sSubPr>
                        <m:ctrlPr>
                          <a:rPr lang="en-US" sz="2800" b="0" i="1" dirty="0" smtClean="0">
                            <a:solidFill>
                              <a:srgbClr val="C00000"/>
                            </a:solidFill>
                            <a:latin typeface="Cambria Math" panose="02040503050406030204" pitchFamily="18" charset="0"/>
                          </a:rPr>
                        </m:ctrlPr>
                      </m:sSubPr>
                      <m:e>
                        <m:r>
                          <a:rPr lang="en-US" sz="2800" i="1" dirty="0">
                            <a:solidFill>
                              <a:srgbClr val="C00000"/>
                            </a:solidFill>
                            <a:latin typeface="Cambria Math" panose="02040503050406030204" pitchFamily="18" charset="0"/>
                          </a:rPr>
                          <m:t>𝑝</m:t>
                        </m:r>
                      </m:e>
                      <m:sub>
                        <m:r>
                          <a:rPr lang="en-US" sz="2800" i="1" dirty="0">
                            <a:solidFill>
                              <a:srgbClr val="C00000"/>
                            </a:solidFill>
                            <a:latin typeface="Cambria Math" panose="02040503050406030204" pitchFamily="18" charset="0"/>
                          </a:rPr>
                          <m:t>𝑜𝑜</m:t>
                        </m:r>
                      </m:sub>
                    </m:sSub>
                    <m:r>
                      <a:rPr lang="fa-IR" sz="2800" b="0" i="1" dirty="0" smtClean="0">
                        <a:solidFill>
                          <a:srgbClr val="C00000"/>
                        </a:solidFill>
                        <a:latin typeface="Cambria Math" panose="02040503050406030204" pitchFamily="18" charset="0"/>
                      </a:rPr>
                      <m:t>+</m:t>
                    </m:r>
                    <m:sSub>
                      <m:sSubPr>
                        <m:ctrlPr>
                          <a:rPr lang="en-US" sz="2800" b="0" i="1" dirty="0" smtClean="0">
                            <a:solidFill>
                              <a:srgbClr val="C00000"/>
                            </a:solidFill>
                            <a:latin typeface="Cambria Math" panose="02040503050406030204" pitchFamily="18" charset="0"/>
                          </a:rPr>
                        </m:ctrlPr>
                      </m:sSubPr>
                      <m:e>
                        <m:r>
                          <a:rPr lang="en-US" sz="2800" i="1" dirty="0" err="1">
                            <a:solidFill>
                              <a:srgbClr val="C00000"/>
                            </a:solidFill>
                            <a:latin typeface="Cambria Math" panose="02040503050406030204" pitchFamily="18" charset="0"/>
                          </a:rPr>
                          <m:t>𝑝</m:t>
                        </m:r>
                      </m:e>
                      <m:sub>
                        <m:r>
                          <a:rPr lang="en-US" sz="2800" i="1" dirty="0" err="1">
                            <a:solidFill>
                              <a:srgbClr val="C00000"/>
                            </a:solidFill>
                            <a:latin typeface="Cambria Math" panose="02040503050406030204" pitchFamily="18" charset="0"/>
                          </a:rPr>
                          <m:t>𝑜𝑓</m:t>
                        </m:r>
                      </m:sub>
                    </m:sSub>
                    <m:r>
                      <a:rPr lang="fa-IR" sz="2800" b="0" i="1" dirty="0" smtClean="0">
                        <a:solidFill>
                          <a:srgbClr val="C00000"/>
                        </a:solidFill>
                        <a:latin typeface="Cambria Math" panose="02040503050406030204" pitchFamily="18" charset="0"/>
                      </a:rPr>
                      <m:t>+</m:t>
                    </m:r>
                    <m:sSub>
                      <m:sSubPr>
                        <m:ctrlPr>
                          <a:rPr lang="en-US" sz="2800" b="0" i="1" dirty="0" smtClean="0">
                            <a:solidFill>
                              <a:srgbClr val="C00000"/>
                            </a:solidFill>
                            <a:latin typeface="Cambria Math" panose="02040503050406030204" pitchFamily="18" charset="0"/>
                          </a:rPr>
                        </m:ctrlPr>
                      </m:sSubPr>
                      <m:e>
                        <m:r>
                          <a:rPr lang="en-US" sz="2800" i="1" dirty="0">
                            <a:solidFill>
                              <a:srgbClr val="C00000"/>
                            </a:solidFill>
                            <a:latin typeface="Cambria Math" panose="02040503050406030204" pitchFamily="18" charset="0"/>
                          </a:rPr>
                          <m:t>𝑝</m:t>
                        </m:r>
                      </m:e>
                      <m:sub>
                        <m:r>
                          <a:rPr lang="en-US" sz="2800" i="1" dirty="0">
                            <a:solidFill>
                              <a:srgbClr val="C00000"/>
                            </a:solidFill>
                            <a:latin typeface="Cambria Math" panose="02040503050406030204" pitchFamily="18" charset="0"/>
                          </a:rPr>
                          <m:t>𝑓𝑜</m:t>
                        </m:r>
                      </m:sub>
                    </m:sSub>
                    <m:r>
                      <a:rPr lang="fa-IR" sz="2800" b="0" i="1" dirty="0" smtClean="0">
                        <a:solidFill>
                          <a:srgbClr val="C00000"/>
                        </a:solidFill>
                        <a:latin typeface="Cambria Math" panose="02040503050406030204" pitchFamily="18" charset="0"/>
                      </a:rPr>
                      <m:t>+</m:t>
                    </m:r>
                    <m:sSub>
                      <m:sSubPr>
                        <m:ctrlPr>
                          <a:rPr lang="en-US" sz="2800" b="0" i="1" dirty="0" smtClean="0">
                            <a:solidFill>
                              <a:srgbClr val="C00000"/>
                            </a:solidFill>
                            <a:latin typeface="Cambria Math" panose="02040503050406030204" pitchFamily="18" charset="0"/>
                          </a:rPr>
                        </m:ctrlPr>
                      </m:sSubPr>
                      <m:e>
                        <m:r>
                          <a:rPr lang="en-US" sz="2800" i="1" dirty="0" err="1">
                            <a:solidFill>
                              <a:srgbClr val="C00000"/>
                            </a:solidFill>
                            <a:latin typeface="Cambria Math" panose="02040503050406030204" pitchFamily="18" charset="0"/>
                          </a:rPr>
                          <m:t>𝑝</m:t>
                        </m:r>
                      </m:e>
                      <m:sub>
                        <m:r>
                          <a:rPr lang="en-US" sz="2800" i="1" dirty="0" err="1">
                            <a:solidFill>
                              <a:srgbClr val="C00000"/>
                            </a:solidFill>
                            <a:latin typeface="Cambria Math" panose="02040503050406030204" pitchFamily="18" charset="0"/>
                          </a:rPr>
                          <m:t>𝑓𝑓</m:t>
                        </m:r>
                      </m:sub>
                    </m:sSub>
                    <m:r>
                      <a:rPr lang="en-US" sz="2800" b="0" i="1" dirty="0" smtClean="0">
                        <a:solidFill>
                          <a:srgbClr val="C00000"/>
                        </a:solidFill>
                        <a:latin typeface="Cambria Math" panose="02040503050406030204" pitchFamily="18" charset="0"/>
                      </a:rPr>
                      <m:t>=</m:t>
                    </m:r>
                    <m:r>
                      <a:rPr lang="en-US" sz="2800" b="0" i="1" dirty="0" smtClean="0">
                        <a:solidFill>
                          <a:srgbClr val="C00000"/>
                        </a:solidFill>
                        <a:latin typeface="Cambria Math" panose="02040503050406030204" pitchFamily="18" charset="0"/>
                      </a:rPr>
                      <m:t>1</m:t>
                    </m:r>
                  </m:oMath>
                </a14:m>
                <a:endParaRPr lang="fa-IR" sz="2800" dirty="0"/>
              </a:p>
              <a:p>
                <a:r>
                  <a:rPr lang="fa-IR" sz="3200" dirty="0"/>
                  <a:t>یک استراتژی رفتاری را با چهار احتمال، </a:t>
                </a:r>
                <a14:m>
                  <m:oMath xmlns:m="http://schemas.openxmlformats.org/officeDocument/2006/math">
                    <m:sSub>
                      <m:sSubPr>
                        <m:ctrlPr>
                          <a:rPr lang="en-US" sz="3200" b="0" i="1" dirty="0" smtClean="0">
                            <a:solidFill>
                              <a:srgbClr val="C00000"/>
                            </a:solidFill>
                            <a:latin typeface="Cambria Math" panose="02040503050406030204" pitchFamily="18" charset="0"/>
                          </a:rPr>
                        </m:ctrlPr>
                      </m:sSubPr>
                      <m:e>
                        <m:r>
                          <a:rPr lang="el-GR" sz="3200" i="1" dirty="0" smtClean="0">
                            <a:solidFill>
                              <a:srgbClr val="C00000"/>
                            </a:solidFill>
                            <a:latin typeface="Cambria Math" panose="02040503050406030204" pitchFamily="18" charset="0"/>
                          </a:rPr>
                          <m:t>𝜎</m:t>
                        </m:r>
                      </m:e>
                      <m:sub>
                        <m:r>
                          <a:rPr lang="el-GR" sz="3200" i="1" dirty="0" smtClean="0">
                            <a:solidFill>
                              <a:srgbClr val="C00000"/>
                            </a:solidFill>
                            <a:latin typeface="Cambria Math" panose="02040503050406030204" pitchFamily="18" charset="0"/>
                          </a:rPr>
                          <m:t>2</m:t>
                        </m:r>
                      </m:sub>
                    </m:sSub>
                    <m:r>
                      <a:rPr lang="el-GR" sz="3200" i="1" dirty="0" smtClean="0">
                        <a:solidFill>
                          <a:srgbClr val="C00000"/>
                        </a:solidFill>
                        <a:latin typeface="Cambria Math" panose="02040503050406030204" pitchFamily="18" charset="0"/>
                      </a:rPr>
                      <m:t>(</m:t>
                    </m:r>
                    <m:r>
                      <a:rPr lang="el-GR" sz="3200" i="1" dirty="0" smtClean="0">
                        <a:solidFill>
                          <a:srgbClr val="C00000"/>
                        </a:solidFill>
                        <a:latin typeface="Cambria Math" panose="02040503050406030204" pitchFamily="18" charset="0"/>
                      </a:rPr>
                      <m:t>𝑜</m:t>
                    </m:r>
                    <m:r>
                      <a:rPr lang="el-GR" sz="3200" i="1" dirty="0" smtClean="0">
                        <a:solidFill>
                          <a:srgbClr val="C00000"/>
                        </a:solidFill>
                        <a:latin typeface="Cambria Math" panose="02040503050406030204" pitchFamily="18" charset="0"/>
                      </a:rPr>
                      <m:t>(</m:t>
                    </m:r>
                    <m:sSubSup>
                      <m:sSubSupPr>
                        <m:ctrlPr>
                          <a:rPr lang="en-US" sz="3200" b="0" i="1" dirty="0" smtClean="0">
                            <a:solidFill>
                              <a:srgbClr val="C00000"/>
                            </a:solidFill>
                            <a:latin typeface="Cambria Math" panose="02040503050406030204" pitchFamily="18" charset="0"/>
                          </a:rPr>
                        </m:ctrlPr>
                      </m:sSubSupPr>
                      <m:e>
                        <m:r>
                          <a:rPr lang="el-GR" sz="3200" i="1" dirty="0" smtClean="0">
                            <a:solidFill>
                              <a:srgbClr val="C00000"/>
                            </a:solidFill>
                            <a:latin typeface="Cambria Math" panose="02040503050406030204" pitchFamily="18" charset="0"/>
                          </a:rPr>
                          <m:t>h</m:t>
                        </m:r>
                      </m:e>
                      <m:sub>
                        <m:r>
                          <a:rPr lang="el-GR" sz="3200" i="1" dirty="0" smtClean="0">
                            <a:solidFill>
                              <a:srgbClr val="C00000"/>
                            </a:solidFill>
                            <a:latin typeface="Cambria Math" panose="02040503050406030204" pitchFamily="18" charset="0"/>
                          </a:rPr>
                          <m:t>2</m:t>
                        </m:r>
                      </m:sub>
                      <m:sup>
                        <m:r>
                          <a:rPr lang="el-GR" sz="3200" i="1" dirty="0" smtClean="0">
                            <a:solidFill>
                              <a:srgbClr val="C00000"/>
                            </a:solidFill>
                            <a:latin typeface="Cambria Math" panose="02040503050406030204" pitchFamily="18" charset="0"/>
                          </a:rPr>
                          <m:t>𝑂</m:t>
                        </m:r>
                      </m:sup>
                    </m:sSubSup>
                    <m:r>
                      <a:rPr lang="el-GR" sz="3200" i="1" dirty="0" smtClean="0">
                        <a:solidFill>
                          <a:srgbClr val="C00000"/>
                        </a:solidFill>
                        <a:latin typeface="Cambria Math" panose="02040503050406030204" pitchFamily="18" charset="0"/>
                      </a:rPr>
                      <m:t> )),</m:t>
                    </m:r>
                    <m:sSub>
                      <m:sSubPr>
                        <m:ctrlPr>
                          <a:rPr lang="en-US" sz="3200" i="1" dirty="0">
                            <a:solidFill>
                              <a:srgbClr val="C00000"/>
                            </a:solidFill>
                            <a:latin typeface="Cambria Math" panose="02040503050406030204" pitchFamily="18" charset="0"/>
                          </a:rPr>
                        </m:ctrlPr>
                      </m:sSubPr>
                      <m:e>
                        <m:r>
                          <a:rPr lang="el-GR" sz="3200" i="1" dirty="0">
                            <a:solidFill>
                              <a:srgbClr val="C00000"/>
                            </a:solidFill>
                            <a:latin typeface="Cambria Math" panose="02040503050406030204" pitchFamily="18" charset="0"/>
                          </a:rPr>
                          <m:t>𝜎</m:t>
                        </m:r>
                      </m:e>
                      <m:sub>
                        <m:r>
                          <a:rPr lang="el-GR" sz="3200" i="1" dirty="0">
                            <a:solidFill>
                              <a:srgbClr val="C00000"/>
                            </a:solidFill>
                            <a:latin typeface="Cambria Math" panose="02040503050406030204" pitchFamily="18" charset="0"/>
                          </a:rPr>
                          <m:t>2</m:t>
                        </m:r>
                      </m:sub>
                    </m:sSub>
                    <m:r>
                      <a:rPr lang="el-GR" sz="3200" i="1" dirty="0" smtClean="0">
                        <a:solidFill>
                          <a:srgbClr val="C00000"/>
                        </a:solidFill>
                        <a:latin typeface="Cambria Math" panose="02040503050406030204" pitchFamily="18" charset="0"/>
                      </a:rPr>
                      <m:t>(</m:t>
                    </m:r>
                    <m:r>
                      <a:rPr lang="el-GR" sz="3200" i="1" dirty="0" smtClean="0">
                        <a:solidFill>
                          <a:srgbClr val="C00000"/>
                        </a:solidFill>
                        <a:latin typeface="Cambria Math" panose="02040503050406030204" pitchFamily="18" charset="0"/>
                      </a:rPr>
                      <m:t>𝑓</m:t>
                    </m:r>
                    <m:r>
                      <a:rPr lang="el-GR" sz="3200" i="1" dirty="0" smtClean="0">
                        <a:solidFill>
                          <a:srgbClr val="C00000"/>
                        </a:solidFill>
                        <a:latin typeface="Cambria Math" panose="02040503050406030204" pitchFamily="18" charset="0"/>
                      </a:rPr>
                      <m:t> (</m:t>
                    </m:r>
                    <m:sSubSup>
                      <m:sSubSupPr>
                        <m:ctrlPr>
                          <a:rPr lang="en-US" sz="3200" i="1" dirty="0">
                            <a:solidFill>
                              <a:srgbClr val="C00000"/>
                            </a:solidFill>
                            <a:latin typeface="Cambria Math" panose="02040503050406030204" pitchFamily="18" charset="0"/>
                          </a:rPr>
                        </m:ctrlPr>
                      </m:sSubSupPr>
                      <m:e>
                        <m:r>
                          <a:rPr lang="el-GR" sz="3200" i="1" dirty="0">
                            <a:solidFill>
                              <a:srgbClr val="C00000"/>
                            </a:solidFill>
                            <a:latin typeface="Cambria Math" panose="02040503050406030204" pitchFamily="18" charset="0"/>
                          </a:rPr>
                          <m:t>h</m:t>
                        </m:r>
                      </m:e>
                      <m:sub>
                        <m:r>
                          <a:rPr lang="el-GR" sz="3200" i="1" dirty="0">
                            <a:solidFill>
                              <a:srgbClr val="C00000"/>
                            </a:solidFill>
                            <a:latin typeface="Cambria Math" panose="02040503050406030204" pitchFamily="18" charset="0"/>
                          </a:rPr>
                          <m:t>2</m:t>
                        </m:r>
                      </m:sub>
                      <m:sup>
                        <m:r>
                          <a:rPr lang="el-GR" sz="3200" i="1" dirty="0">
                            <a:solidFill>
                              <a:srgbClr val="C00000"/>
                            </a:solidFill>
                            <a:latin typeface="Cambria Math" panose="02040503050406030204" pitchFamily="18" charset="0"/>
                          </a:rPr>
                          <m:t>𝑂</m:t>
                        </m:r>
                      </m:sup>
                    </m:sSubSup>
                    <m:r>
                      <a:rPr lang="el-GR" sz="3200" i="1" dirty="0" smtClean="0">
                        <a:solidFill>
                          <a:srgbClr val="C00000"/>
                        </a:solidFill>
                        <a:latin typeface="Cambria Math" panose="02040503050406030204" pitchFamily="18" charset="0"/>
                      </a:rPr>
                      <m:t>)),</m:t>
                    </m:r>
                    <m:sSub>
                      <m:sSubPr>
                        <m:ctrlPr>
                          <a:rPr lang="en-US" sz="3200" i="1" dirty="0">
                            <a:solidFill>
                              <a:srgbClr val="C00000"/>
                            </a:solidFill>
                            <a:latin typeface="Cambria Math" panose="02040503050406030204" pitchFamily="18" charset="0"/>
                          </a:rPr>
                        </m:ctrlPr>
                      </m:sSubPr>
                      <m:e>
                        <m:r>
                          <a:rPr lang="el-GR" sz="3200" i="1" dirty="0">
                            <a:solidFill>
                              <a:srgbClr val="C00000"/>
                            </a:solidFill>
                            <a:latin typeface="Cambria Math" panose="02040503050406030204" pitchFamily="18" charset="0"/>
                          </a:rPr>
                          <m:t>𝜎</m:t>
                        </m:r>
                      </m:e>
                      <m:sub>
                        <m:r>
                          <a:rPr lang="el-GR" sz="3200" i="1" dirty="0">
                            <a:solidFill>
                              <a:srgbClr val="C00000"/>
                            </a:solidFill>
                            <a:latin typeface="Cambria Math" panose="02040503050406030204" pitchFamily="18" charset="0"/>
                          </a:rPr>
                          <m:t>2</m:t>
                        </m:r>
                      </m:sub>
                    </m:sSub>
                    <m:r>
                      <a:rPr lang="el-GR" sz="3200" i="1" dirty="0" smtClean="0">
                        <a:solidFill>
                          <a:srgbClr val="C00000"/>
                        </a:solidFill>
                        <a:latin typeface="Cambria Math" panose="02040503050406030204" pitchFamily="18" charset="0"/>
                      </a:rPr>
                      <m:t>(</m:t>
                    </m:r>
                    <m:r>
                      <a:rPr lang="el-GR" sz="3200" i="1" dirty="0" smtClean="0">
                        <a:solidFill>
                          <a:srgbClr val="C00000"/>
                        </a:solidFill>
                        <a:latin typeface="Cambria Math" panose="02040503050406030204" pitchFamily="18" charset="0"/>
                      </a:rPr>
                      <m:t>𝑜</m:t>
                    </m:r>
                    <m:r>
                      <a:rPr lang="el-GR" sz="3200" i="1" dirty="0" smtClean="0">
                        <a:solidFill>
                          <a:srgbClr val="C00000"/>
                        </a:solidFill>
                        <a:latin typeface="Cambria Math" panose="02040503050406030204" pitchFamily="18" charset="0"/>
                      </a:rPr>
                      <m:t>(</m:t>
                    </m:r>
                    <m:sSubSup>
                      <m:sSubSupPr>
                        <m:ctrlPr>
                          <a:rPr lang="en-US" sz="3200" i="1" dirty="0">
                            <a:solidFill>
                              <a:srgbClr val="C00000"/>
                            </a:solidFill>
                            <a:latin typeface="Cambria Math" panose="02040503050406030204" pitchFamily="18" charset="0"/>
                          </a:rPr>
                        </m:ctrlPr>
                      </m:sSubSupPr>
                      <m:e>
                        <m:r>
                          <a:rPr lang="el-GR" sz="3200" i="1" dirty="0">
                            <a:solidFill>
                              <a:srgbClr val="C00000"/>
                            </a:solidFill>
                            <a:latin typeface="Cambria Math" panose="02040503050406030204" pitchFamily="18" charset="0"/>
                          </a:rPr>
                          <m:t>h</m:t>
                        </m:r>
                      </m:e>
                      <m:sub>
                        <m:r>
                          <a:rPr lang="el-GR" sz="3200" i="1" dirty="0">
                            <a:solidFill>
                              <a:srgbClr val="C00000"/>
                            </a:solidFill>
                            <a:latin typeface="Cambria Math" panose="02040503050406030204" pitchFamily="18" charset="0"/>
                          </a:rPr>
                          <m:t>2</m:t>
                        </m:r>
                      </m:sub>
                      <m:sup>
                        <m:r>
                          <a:rPr lang="en-US" sz="3200" b="0" i="1" dirty="0" smtClean="0">
                            <a:solidFill>
                              <a:srgbClr val="C00000"/>
                            </a:solidFill>
                            <a:latin typeface="Cambria Math" panose="02040503050406030204" pitchFamily="18" charset="0"/>
                          </a:rPr>
                          <m:t>𝐹</m:t>
                        </m:r>
                      </m:sup>
                    </m:sSubSup>
                    <m:r>
                      <a:rPr lang="el-GR" sz="3200" i="1" dirty="0" smtClean="0">
                        <a:solidFill>
                          <a:srgbClr val="C00000"/>
                        </a:solidFill>
                        <a:latin typeface="Cambria Math" panose="02040503050406030204" pitchFamily="18" charset="0"/>
                      </a:rPr>
                      <m:t>)), </m:t>
                    </m:r>
                    <m:r>
                      <a:rPr lang="el-GR" sz="3200" i="1" dirty="0" smtClean="0">
                        <a:solidFill>
                          <a:srgbClr val="C00000"/>
                        </a:solidFill>
                        <a:latin typeface="Cambria Math" panose="02040503050406030204" pitchFamily="18" charset="0"/>
                      </a:rPr>
                      <m:t>𝑎𝑛𝑑</m:t>
                    </m:r>
                    <m:sSub>
                      <m:sSubPr>
                        <m:ctrlPr>
                          <a:rPr lang="en-US" sz="3200" i="1" dirty="0">
                            <a:solidFill>
                              <a:srgbClr val="C00000"/>
                            </a:solidFill>
                            <a:latin typeface="Cambria Math" panose="02040503050406030204" pitchFamily="18" charset="0"/>
                          </a:rPr>
                        </m:ctrlPr>
                      </m:sSubPr>
                      <m:e>
                        <m:r>
                          <a:rPr lang="en-US" sz="3200" b="0" i="1" dirty="0" smtClean="0">
                            <a:solidFill>
                              <a:srgbClr val="C00000"/>
                            </a:solidFill>
                            <a:latin typeface="Cambria Math" panose="02040503050406030204" pitchFamily="18" charset="0"/>
                          </a:rPr>
                          <m:t> </m:t>
                        </m:r>
                        <m:r>
                          <a:rPr lang="el-GR" sz="3200" i="1" dirty="0">
                            <a:solidFill>
                              <a:srgbClr val="C00000"/>
                            </a:solidFill>
                            <a:latin typeface="Cambria Math" panose="02040503050406030204" pitchFamily="18" charset="0"/>
                          </a:rPr>
                          <m:t>𝜎</m:t>
                        </m:r>
                      </m:e>
                      <m:sub>
                        <m:r>
                          <a:rPr lang="el-GR" sz="3200" i="1" dirty="0">
                            <a:solidFill>
                              <a:srgbClr val="C00000"/>
                            </a:solidFill>
                            <a:latin typeface="Cambria Math" panose="02040503050406030204" pitchFamily="18" charset="0"/>
                          </a:rPr>
                          <m:t>2</m:t>
                        </m:r>
                      </m:sub>
                    </m:sSub>
                    <m:r>
                      <a:rPr lang="el-GR" sz="3200" i="1" dirty="0" smtClean="0">
                        <a:solidFill>
                          <a:srgbClr val="C00000"/>
                        </a:solidFill>
                        <a:latin typeface="Cambria Math" panose="02040503050406030204" pitchFamily="18" charset="0"/>
                      </a:rPr>
                      <m:t>(</m:t>
                    </m:r>
                    <m:r>
                      <a:rPr lang="el-GR" sz="3200" i="1" dirty="0" smtClean="0">
                        <a:solidFill>
                          <a:srgbClr val="C00000"/>
                        </a:solidFill>
                        <a:latin typeface="Cambria Math" panose="02040503050406030204" pitchFamily="18" charset="0"/>
                      </a:rPr>
                      <m:t>𝑓</m:t>
                    </m:r>
                    <m:r>
                      <a:rPr lang="el-GR" sz="3200" i="1" dirty="0" smtClean="0">
                        <a:solidFill>
                          <a:srgbClr val="C00000"/>
                        </a:solidFill>
                        <a:latin typeface="Cambria Math" panose="02040503050406030204" pitchFamily="18" charset="0"/>
                      </a:rPr>
                      <m:t> (</m:t>
                    </m:r>
                    <m:sSubSup>
                      <m:sSubSupPr>
                        <m:ctrlPr>
                          <a:rPr lang="en-US" sz="3200" i="1" dirty="0">
                            <a:solidFill>
                              <a:srgbClr val="C00000"/>
                            </a:solidFill>
                            <a:latin typeface="Cambria Math" panose="02040503050406030204" pitchFamily="18" charset="0"/>
                          </a:rPr>
                        </m:ctrlPr>
                      </m:sSubSupPr>
                      <m:e>
                        <m:r>
                          <a:rPr lang="el-GR" sz="3200" i="1" dirty="0">
                            <a:solidFill>
                              <a:srgbClr val="C00000"/>
                            </a:solidFill>
                            <a:latin typeface="Cambria Math" panose="02040503050406030204" pitchFamily="18" charset="0"/>
                          </a:rPr>
                          <m:t>h</m:t>
                        </m:r>
                      </m:e>
                      <m:sub>
                        <m:r>
                          <a:rPr lang="el-GR" sz="3200" i="1" dirty="0">
                            <a:solidFill>
                              <a:srgbClr val="C00000"/>
                            </a:solidFill>
                            <a:latin typeface="Cambria Math" panose="02040503050406030204" pitchFamily="18" charset="0"/>
                          </a:rPr>
                          <m:t>2</m:t>
                        </m:r>
                      </m:sub>
                      <m:sup>
                        <m:r>
                          <a:rPr lang="en-US" sz="3200" i="1" dirty="0">
                            <a:solidFill>
                              <a:srgbClr val="C00000"/>
                            </a:solidFill>
                            <a:latin typeface="Cambria Math" panose="02040503050406030204" pitchFamily="18" charset="0"/>
                          </a:rPr>
                          <m:t>𝐹</m:t>
                        </m:r>
                      </m:sup>
                    </m:sSubSup>
                    <m:r>
                      <a:rPr lang="el-GR" sz="3200" i="1" dirty="0" smtClean="0">
                        <a:solidFill>
                          <a:srgbClr val="C00000"/>
                        </a:solidFill>
                        <a:latin typeface="Cambria Math" panose="02040503050406030204" pitchFamily="18" charset="0"/>
                      </a:rPr>
                      <m:t>))</m:t>
                    </m:r>
                  </m:oMath>
                </a14:m>
                <a:r>
                  <a:rPr lang="fa-IR" sz="3200" dirty="0"/>
                  <a:t> نشان</a:t>
                </a:r>
              </a:p>
              <a:p>
                <a:endParaRPr lang="en-US" sz="3200" b="0" dirty="0">
                  <a:solidFill>
                    <a:srgbClr val="000000"/>
                  </a:solidFill>
                </a:endParaRPr>
              </a:p>
              <a:p>
                <a:endParaRPr lang="en-US" sz="32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538330" y="1240077"/>
                <a:ext cx="8248662" cy="5166142"/>
              </a:xfrm>
              <a:blipFill>
                <a:blip r:embed="rId4"/>
                <a:stretch>
                  <a:fillRect l="-2733" r="-73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33</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630849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fa-IR" sz="4400" dirty="0"/>
              <a:t>بررسی یک استراتژی رفتاری </a:t>
            </a:r>
            <a:endParaRPr lang="en-US"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34</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D3E8ECE5-6A0A-31CA-6774-8BB3FD780D2C}"/>
                  </a:ext>
                </a:extLst>
              </p:cNvPr>
              <p:cNvSpPr txBox="1"/>
              <p:nvPr/>
            </p:nvSpPr>
            <p:spPr>
              <a:xfrm>
                <a:off x="4230094" y="1153421"/>
                <a:ext cx="7859161" cy="2960811"/>
              </a:xfrm>
              <a:prstGeom prst="rect">
                <a:avLst/>
              </a:prstGeom>
              <a:noFill/>
            </p:spPr>
            <p:txBody>
              <a:bodyPr wrap="square">
                <a:spAutoFit/>
              </a:bodyPr>
              <a:lstStyle/>
              <a:p>
                <a:pPr marL="285750" indent="-285750">
                  <a:buFont typeface="Courier New" panose="02070309020205020404" pitchFamily="49" charset="0"/>
                  <a:buChar char="o"/>
                </a:pPr>
                <a:r>
                  <a:rPr lang="en-US" sz="2000" dirty="0"/>
                  <a:t>Conditional on reaching </a:t>
                </a:r>
                <a14:m>
                  <m:oMath xmlns:m="http://schemas.openxmlformats.org/officeDocument/2006/math">
                    <m:sSub>
                      <m:sSubPr>
                        <m:ctrlPr>
                          <a:rPr lang="en-US" sz="2000" b="0" i="1" dirty="0" smtClean="0">
                            <a:solidFill>
                              <a:srgbClr val="C00000"/>
                            </a:solidFill>
                            <a:latin typeface="Cambria Math" panose="02040503050406030204" pitchFamily="18" charset="0"/>
                          </a:rPr>
                        </m:ctrlPr>
                      </m:sSubPr>
                      <m:e>
                        <m:r>
                          <a:rPr lang="en-US" sz="2000" i="1" dirty="0" smtClean="0">
                            <a:solidFill>
                              <a:srgbClr val="C00000"/>
                            </a:solidFill>
                            <a:latin typeface="Cambria Math" panose="02040503050406030204" pitchFamily="18" charset="0"/>
                          </a:rPr>
                          <m:t>𝑥</m:t>
                        </m:r>
                      </m:e>
                      <m:sub>
                        <m:r>
                          <a:rPr lang="en-US" sz="2000" i="1" dirty="0" smtClean="0">
                            <a:solidFill>
                              <a:srgbClr val="C00000"/>
                            </a:solidFill>
                            <a:latin typeface="Cambria Math" panose="02040503050406030204" pitchFamily="18" charset="0"/>
                          </a:rPr>
                          <m:t>1</m:t>
                        </m:r>
                      </m:sub>
                    </m:sSub>
                  </m:oMath>
                </a14:m>
                <a:r>
                  <a:rPr lang="en-US" sz="2000" dirty="0"/>
                  <a:t> the probability of playing </a:t>
                </a:r>
                <a14:m>
                  <m:oMath xmlns:m="http://schemas.openxmlformats.org/officeDocument/2006/math">
                    <m:r>
                      <a:rPr lang="en-US" sz="2000" i="1" dirty="0" smtClean="0">
                        <a:solidFill>
                          <a:srgbClr val="C00000"/>
                        </a:solidFill>
                        <a:latin typeface="Cambria Math" panose="02040503050406030204" pitchFamily="18" charset="0"/>
                      </a:rPr>
                      <m:t>𝑜</m:t>
                    </m:r>
                  </m:oMath>
                </a14:m>
                <a:r>
                  <a:rPr lang="en-US" sz="2000" dirty="0"/>
                  <a:t> is </a:t>
                </a:r>
                <a14:m>
                  <m:oMath xmlns:m="http://schemas.openxmlformats.org/officeDocument/2006/math">
                    <m:r>
                      <m:rPr>
                        <m:sty m:val="p"/>
                      </m:rPr>
                      <a:rPr lang="en-US" sz="2000" i="1" dirty="0" smtClean="0">
                        <a:solidFill>
                          <a:srgbClr val="C00000"/>
                        </a:solidFill>
                        <a:latin typeface="Cambria Math" panose="02040503050406030204" pitchFamily="18" charset="0"/>
                      </a:rPr>
                      <m:t>Pr</m:t>
                    </m:r>
                    <m:r>
                      <a:rPr lang="en-US" sz="2000" i="1" dirty="0">
                        <a:solidFill>
                          <a:srgbClr val="C00000"/>
                        </a:solidFill>
                        <a:latin typeface="Cambria Math" panose="02040503050406030204" pitchFamily="18" charset="0"/>
                      </a:rPr>
                      <m:t>⁡{</m:t>
                    </m:r>
                    <m:r>
                      <a:rPr lang="en-US" sz="2000" i="1" dirty="0" err="1">
                        <a:solidFill>
                          <a:srgbClr val="C00000"/>
                        </a:solidFill>
                        <a:latin typeface="Cambria Math" panose="02040503050406030204" pitchFamily="18" charset="0"/>
                      </a:rPr>
                      <m:t>𝑜</m:t>
                    </m:r>
                    <m:r>
                      <a:rPr lang="en-US" sz="2000" i="1" dirty="0" err="1">
                        <a:solidFill>
                          <a:srgbClr val="C00000"/>
                        </a:solidFill>
                        <a:latin typeface="Cambria Math" panose="02040503050406030204" pitchFamily="18" charset="0"/>
                      </a:rPr>
                      <m:t>|</m:t>
                    </m:r>
                    <m:r>
                      <a:rPr lang="en-US" sz="2000" i="1" dirty="0" err="1">
                        <a:solidFill>
                          <a:srgbClr val="C00000"/>
                        </a:solidFill>
                        <a:latin typeface="Cambria Math" panose="02040503050406030204" pitchFamily="18" charset="0"/>
                      </a:rPr>
                      <m:t>𝑂</m:t>
                    </m:r>
                    <m:r>
                      <a:rPr lang="en-US" sz="2000" i="1" dirty="0">
                        <a:solidFill>
                          <a:srgbClr val="C00000"/>
                        </a:solidFill>
                        <a:latin typeface="Cambria Math" panose="02040503050406030204" pitchFamily="18" charset="0"/>
                      </a:rPr>
                      <m:t>} = </m:t>
                    </m:r>
                    <m:sSub>
                      <m:sSubPr>
                        <m:ctrlPr>
                          <a:rPr lang="en-US" sz="2000" b="0" i="1" dirty="0" smtClean="0">
                            <a:solidFill>
                              <a:srgbClr val="C00000"/>
                            </a:solidFill>
                            <a:latin typeface="Cambria Math" panose="02040503050406030204" pitchFamily="18" charset="0"/>
                          </a:rPr>
                        </m:ctrlPr>
                      </m:sSubPr>
                      <m:e>
                        <m:r>
                          <a:rPr lang="en-US" sz="2000" i="1" dirty="0">
                            <a:solidFill>
                              <a:srgbClr val="C00000"/>
                            </a:solidFill>
                            <a:latin typeface="Cambria Math" panose="02040503050406030204" pitchFamily="18" charset="0"/>
                          </a:rPr>
                          <m:t>𝑝</m:t>
                        </m:r>
                      </m:e>
                      <m:sub>
                        <m:r>
                          <a:rPr lang="en-US" sz="2000" i="1" dirty="0">
                            <a:solidFill>
                              <a:srgbClr val="C00000"/>
                            </a:solidFill>
                            <a:latin typeface="Cambria Math" panose="02040503050406030204" pitchFamily="18" charset="0"/>
                          </a:rPr>
                          <m:t>𝑜𝑜</m:t>
                        </m:r>
                      </m:sub>
                    </m:sSub>
                    <m:r>
                      <a:rPr lang="en-US" sz="2000" i="1" dirty="0">
                        <a:solidFill>
                          <a:srgbClr val="C00000"/>
                        </a:solidFill>
                        <a:latin typeface="Cambria Math" panose="02040503050406030204" pitchFamily="18" charset="0"/>
                      </a:rPr>
                      <m:t> + </m:t>
                    </m:r>
                    <m:sSub>
                      <m:sSubPr>
                        <m:ctrlPr>
                          <a:rPr lang="en-US" sz="2000" b="0" i="1" dirty="0" smtClean="0">
                            <a:solidFill>
                              <a:srgbClr val="C00000"/>
                            </a:solidFill>
                            <a:latin typeface="Cambria Math" panose="02040503050406030204" pitchFamily="18" charset="0"/>
                          </a:rPr>
                        </m:ctrlPr>
                      </m:sSubPr>
                      <m:e>
                        <m:r>
                          <a:rPr lang="en-US" sz="2000" i="1" dirty="0" err="1">
                            <a:solidFill>
                              <a:srgbClr val="C00000"/>
                            </a:solidFill>
                            <a:latin typeface="Cambria Math" panose="02040503050406030204" pitchFamily="18" charset="0"/>
                          </a:rPr>
                          <m:t>𝑝</m:t>
                        </m:r>
                      </m:e>
                      <m:sub>
                        <m:r>
                          <a:rPr lang="en-US" sz="2000" i="1" dirty="0" err="1">
                            <a:solidFill>
                              <a:srgbClr val="C00000"/>
                            </a:solidFill>
                            <a:latin typeface="Cambria Math" panose="02040503050406030204" pitchFamily="18" charset="0"/>
                          </a:rPr>
                          <m:t>𝑜𝑓</m:t>
                        </m:r>
                      </m:sub>
                    </m:sSub>
                  </m:oMath>
                </a14:m>
                <a:r>
                  <a:rPr lang="en-US" sz="2000" dirty="0"/>
                  <a:t>,</a:t>
                </a:r>
              </a:p>
              <a:p>
                <a:pPr marL="285750" indent="-285750">
                  <a:buFont typeface="Courier New" panose="02070309020205020404" pitchFamily="49" charset="0"/>
                  <a:buChar char="o"/>
                </a:pPr>
                <a:r>
                  <a:rPr lang="en-US" sz="2000" dirty="0"/>
                  <a:t> and conditional on reaching </a:t>
                </a:r>
                <a14:m>
                  <m:oMath xmlns:m="http://schemas.openxmlformats.org/officeDocument/2006/math">
                    <m:sSub>
                      <m:sSubPr>
                        <m:ctrlPr>
                          <a:rPr lang="en-US" sz="2000" b="0" i="1" dirty="0" smtClean="0">
                            <a:solidFill>
                              <a:srgbClr val="C00000"/>
                            </a:solidFill>
                            <a:latin typeface="Cambria Math" panose="02040503050406030204" pitchFamily="18" charset="0"/>
                          </a:rPr>
                        </m:ctrlPr>
                      </m:sSubPr>
                      <m:e>
                        <m:r>
                          <a:rPr lang="en-US" sz="2000" i="1" dirty="0" smtClean="0">
                            <a:solidFill>
                              <a:srgbClr val="C00000"/>
                            </a:solidFill>
                            <a:latin typeface="Cambria Math" panose="02040503050406030204" pitchFamily="18" charset="0"/>
                          </a:rPr>
                          <m:t>𝑥</m:t>
                        </m:r>
                      </m:e>
                      <m:sub>
                        <m:r>
                          <a:rPr lang="en-US" sz="2000" i="1" dirty="0" smtClean="0">
                            <a:solidFill>
                              <a:srgbClr val="C00000"/>
                            </a:solidFill>
                            <a:latin typeface="Cambria Math" panose="02040503050406030204" pitchFamily="18" charset="0"/>
                          </a:rPr>
                          <m:t>1</m:t>
                        </m:r>
                      </m:sub>
                    </m:sSub>
                  </m:oMath>
                </a14:m>
                <a:r>
                  <a:rPr lang="en-US" sz="2000" dirty="0"/>
                  <a:t> the probability of playing </a:t>
                </a:r>
                <a14:m>
                  <m:oMath xmlns:m="http://schemas.openxmlformats.org/officeDocument/2006/math">
                    <m:r>
                      <a:rPr lang="en-US" sz="2000" i="1" dirty="0" smtClean="0">
                        <a:solidFill>
                          <a:srgbClr val="C00000"/>
                        </a:solidFill>
                        <a:latin typeface="Cambria Math" panose="02040503050406030204" pitchFamily="18" charset="0"/>
                      </a:rPr>
                      <m:t>𝑓</m:t>
                    </m:r>
                  </m:oMath>
                </a14:m>
                <a:r>
                  <a:rPr lang="en-US" sz="2000" dirty="0"/>
                  <a:t> is </a:t>
                </a:r>
                <a14:m>
                  <m:oMath xmlns:m="http://schemas.openxmlformats.org/officeDocument/2006/math">
                    <m:r>
                      <m:rPr>
                        <m:sty m:val="p"/>
                      </m:rPr>
                      <a:rPr lang="en-US" sz="2000" i="1" dirty="0" smtClean="0">
                        <a:solidFill>
                          <a:srgbClr val="C00000"/>
                        </a:solidFill>
                        <a:latin typeface="Cambria Math" panose="02040503050406030204" pitchFamily="18" charset="0"/>
                      </a:rPr>
                      <m:t>Pr</m:t>
                    </m:r>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𝑓</m:t>
                    </m:r>
                    <m:r>
                      <a:rPr lang="en-US" sz="2000" i="1" dirty="0">
                        <a:solidFill>
                          <a:srgbClr val="C00000"/>
                        </a:solidFill>
                        <a:latin typeface="Cambria Math" panose="02040503050406030204" pitchFamily="18" charset="0"/>
                      </a:rPr>
                      <m:t> |</m:t>
                    </m:r>
                    <m:r>
                      <a:rPr lang="en-US" sz="2000" i="1" dirty="0">
                        <a:solidFill>
                          <a:srgbClr val="C00000"/>
                        </a:solidFill>
                        <a:latin typeface="Cambria Math" panose="02040503050406030204" pitchFamily="18" charset="0"/>
                      </a:rPr>
                      <m:t>𝑂</m:t>
                    </m:r>
                    <m:r>
                      <a:rPr lang="en-US" sz="2000" i="1" dirty="0">
                        <a:solidFill>
                          <a:srgbClr val="C00000"/>
                        </a:solidFill>
                        <a:latin typeface="Cambria Math" panose="02040503050406030204" pitchFamily="18" charset="0"/>
                      </a:rPr>
                      <m:t>} = </m:t>
                    </m:r>
                    <m:sSub>
                      <m:sSubPr>
                        <m:ctrlPr>
                          <a:rPr lang="en-US" sz="2000" b="0" i="1" dirty="0" smtClean="0">
                            <a:solidFill>
                              <a:srgbClr val="C00000"/>
                            </a:solidFill>
                            <a:latin typeface="Cambria Math" panose="02040503050406030204" pitchFamily="18" charset="0"/>
                          </a:rPr>
                        </m:ctrlPr>
                      </m:sSubPr>
                      <m:e>
                        <m:r>
                          <a:rPr lang="en-US" sz="2000" i="1" dirty="0">
                            <a:solidFill>
                              <a:srgbClr val="C00000"/>
                            </a:solidFill>
                            <a:latin typeface="Cambria Math" panose="02040503050406030204" pitchFamily="18" charset="0"/>
                          </a:rPr>
                          <m:t>𝑝</m:t>
                        </m:r>
                      </m:e>
                      <m:sub>
                        <m:r>
                          <a:rPr lang="en-US" sz="2000" i="1" dirty="0">
                            <a:solidFill>
                              <a:srgbClr val="C00000"/>
                            </a:solidFill>
                            <a:latin typeface="Cambria Math" panose="02040503050406030204" pitchFamily="18" charset="0"/>
                          </a:rPr>
                          <m:t>𝑓𝑜</m:t>
                        </m:r>
                      </m:sub>
                    </m:sSub>
                    <m:r>
                      <a:rPr lang="en-US" sz="2000" i="1" dirty="0">
                        <a:solidFill>
                          <a:srgbClr val="C00000"/>
                        </a:solidFill>
                        <a:latin typeface="Cambria Math" panose="02040503050406030204" pitchFamily="18" charset="0"/>
                      </a:rPr>
                      <m:t> + </m:t>
                    </m:r>
                    <m:sSub>
                      <m:sSubPr>
                        <m:ctrlPr>
                          <a:rPr lang="en-US" sz="2000" b="0" i="1" dirty="0" smtClean="0">
                            <a:solidFill>
                              <a:srgbClr val="C00000"/>
                            </a:solidFill>
                            <a:latin typeface="Cambria Math" panose="02040503050406030204" pitchFamily="18" charset="0"/>
                          </a:rPr>
                        </m:ctrlPr>
                      </m:sSubPr>
                      <m:e>
                        <m:r>
                          <a:rPr lang="en-US" sz="2000" i="1" dirty="0" err="1">
                            <a:solidFill>
                              <a:srgbClr val="C00000"/>
                            </a:solidFill>
                            <a:latin typeface="Cambria Math" panose="02040503050406030204" pitchFamily="18" charset="0"/>
                          </a:rPr>
                          <m:t>𝑝</m:t>
                        </m:r>
                      </m:e>
                      <m:sub>
                        <m:r>
                          <a:rPr lang="en-US" sz="2000" i="1" dirty="0" err="1">
                            <a:solidFill>
                              <a:srgbClr val="C00000"/>
                            </a:solidFill>
                            <a:latin typeface="Cambria Math" panose="02040503050406030204" pitchFamily="18" charset="0"/>
                          </a:rPr>
                          <m:t>𝑓𝑓</m:t>
                        </m:r>
                      </m:sub>
                    </m:sSub>
                  </m:oMath>
                </a14:m>
                <a:r>
                  <a:rPr lang="en-US" sz="2000" dirty="0"/>
                  <a:t>, </a:t>
                </a:r>
              </a:p>
              <a:p>
                <a:pPr marL="285750" indent="-285750">
                  <a:buFont typeface="Courier New" panose="02070309020205020404" pitchFamily="49" charset="0"/>
                  <a:buChar char="o"/>
                </a:pPr>
                <a:r>
                  <a:rPr lang="en-US" sz="2000" dirty="0"/>
                  <a:t>so that </a:t>
                </a:r>
                <a14:m>
                  <m:oMath xmlns:m="http://schemas.openxmlformats.org/officeDocument/2006/math">
                    <m:r>
                      <m:rPr>
                        <m:sty m:val="p"/>
                      </m:rPr>
                      <a:rPr lang="en-US" sz="2000" i="1" dirty="0" smtClean="0">
                        <a:solidFill>
                          <a:srgbClr val="C00000"/>
                        </a:solidFill>
                        <a:latin typeface="Cambria Math" panose="02040503050406030204" pitchFamily="18" charset="0"/>
                      </a:rPr>
                      <m:t>Pr</m:t>
                    </m:r>
                    <m:r>
                      <a:rPr lang="en-US" sz="2000" i="1" dirty="0">
                        <a:solidFill>
                          <a:srgbClr val="C00000"/>
                        </a:solidFill>
                        <a:latin typeface="Cambria Math" panose="02040503050406030204" pitchFamily="18" charset="0"/>
                      </a:rPr>
                      <m:t>⁡{</m:t>
                    </m:r>
                    <m:r>
                      <a:rPr lang="en-US" sz="2000" i="1" dirty="0" err="1">
                        <a:solidFill>
                          <a:srgbClr val="C00000"/>
                        </a:solidFill>
                        <a:latin typeface="Cambria Math" panose="02040503050406030204" pitchFamily="18" charset="0"/>
                      </a:rPr>
                      <m:t>𝑜</m:t>
                    </m:r>
                    <m:r>
                      <a:rPr lang="en-US" sz="2000" i="1" dirty="0" err="1">
                        <a:solidFill>
                          <a:srgbClr val="C00000"/>
                        </a:solidFill>
                        <a:latin typeface="Cambria Math" panose="02040503050406030204" pitchFamily="18" charset="0"/>
                      </a:rPr>
                      <m:t>|</m:t>
                    </m:r>
                    <m:r>
                      <a:rPr lang="en-US" sz="2000" i="1" dirty="0" err="1">
                        <a:solidFill>
                          <a:srgbClr val="C00000"/>
                        </a:solidFill>
                        <a:latin typeface="Cambria Math" panose="02040503050406030204" pitchFamily="18" charset="0"/>
                      </a:rPr>
                      <m:t>𝑂</m:t>
                    </m:r>
                    <m:r>
                      <a:rPr lang="en-US" sz="2000" i="1" dirty="0" smtClean="0">
                        <a:solidFill>
                          <a:srgbClr val="C00000"/>
                        </a:solidFill>
                        <a:latin typeface="Cambria Math" panose="02040503050406030204" pitchFamily="18" charset="0"/>
                      </a:rPr>
                      <m:t>}+</m:t>
                    </m:r>
                    <m:r>
                      <m:rPr>
                        <m:sty m:val="p"/>
                      </m:rPr>
                      <a:rPr lang="en-US" sz="2000" i="1" dirty="0" err="1" smtClean="0">
                        <a:solidFill>
                          <a:srgbClr val="C00000"/>
                        </a:solidFill>
                        <a:latin typeface="Cambria Math" panose="02040503050406030204" pitchFamily="18" charset="0"/>
                      </a:rPr>
                      <m:t>Pr</m:t>
                    </m:r>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𝑓</m:t>
                    </m:r>
                    <m:r>
                      <a:rPr lang="en-US" sz="2000" i="1" dirty="0">
                        <a:solidFill>
                          <a:srgbClr val="C00000"/>
                        </a:solidFill>
                        <a:latin typeface="Cambria Math" panose="02040503050406030204" pitchFamily="18" charset="0"/>
                      </a:rPr>
                      <m:t> |</m:t>
                    </m:r>
                    <m:r>
                      <a:rPr lang="en-US" sz="2000" i="1" dirty="0">
                        <a:solidFill>
                          <a:srgbClr val="C00000"/>
                        </a:solidFill>
                        <a:latin typeface="Cambria Math" panose="02040503050406030204" pitchFamily="18" charset="0"/>
                      </a:rPr>
                      <m:t>𝑂</m:t>
                    </m:r>
                    <m:r>
                      <a:rPr lang="en-US" sz="2000" i="1" dirty="0">
                        <a:solidFill>
                          <a:srgbClr val="C00000"/>
                        </a:solidFill>
                        <a:latin typeface="Cambria Math" panose="02040503050406030204" pitchFamily="18" charset="0"/>
                      </a:rPr>
                      <m:t>} = </m:t>
                    </m:r>
                    <m:r>
                      <a:rPr lang="en-US" sz="2000" i="1" dirty="0">
                        <a:solidFill>
                          <a:srgbClr val="C00000"/>
                        </a:solidFill>
                        <a:latin typeface="Cambria Math" panose="02040503050406030204" pitchFamily="18" charset="0"/>
                      </a:rPr>
                      <m:t>1</m:t>
                    </m:r>
                  </m:oMath>
                </a14:m>
                <a:r>
                  <a:rPr lang="en-US" sz="2000" dirty="0"/>
                  <a:t>. </a:t>
                </a:r>
              </a:p>
              <a:p>
                <a:pPr marL="285750" indent="-285750">
                  <a:buFont typeface="Courier New" panose="02070309020205020404" pitchFamily="49" charset="0"/>
                  <a:buChar char="o"/>
                </a:pPr>
                <a:r>
                  <a:rPr lang="en-US" sz="2000" dirty="0"/>
                  <a:t>Similarly, conditional on reaching </a:t>
                </a:r>
                <a14:m>
                  <m:oMath xmlns:m="http://schemas.openxmlformats.org/officeDocument/2006/math">
                    <m:sSub>
                      <m:sSubPr>
                        <m:ctrlPr>
                          <a:rPr lang="en-US" sz="2000" b="0" i="1" dirty="0" smtClean="0">
                            <a:solidFill>
                              <a:srgbClr val="C00000"/>
                            </a:solidFill>
                            <a:latin typeface="Cambria Math" panose="02040503050406030204" pitchFamily="18" charset="0"/>
                          </a:rPr>
                        </m:ctrlPr>
                      </m:sSubPr>
                      <m:e>
                        <m:r>
                          <a:rPr lang="en-US" sz="2000" i="1" dirty="0" smtClean="0">
                            <a:solidFill>
                              <a:srgbClr val="C00000"/>
                            </a:solidFill>
                            <a:latin typeface="Cambria Math" panose="02040503050406030204" pitchFamily="18" charset="0"/>
                          </a:rPr>
                          <m:t>𝑥</m:t>
                        </m:r>
                      </m:e>
                      <m:sub>
                        <m:r>
                          <a:rPr lang="en-US" sz="2000" b="0" i="1" dirty="0" smtClean="0">
                            <a:solidFill>
                              <a:srgbClr val="C00000"/>
                            </a:solidFill>
                            <a:latin typeface="Cambria Math" panose="02040503050406030204" pitchFamily="18" charset="0"/>
                          </a:rPr>
                          <m:t>2</m:t>
                        </m:r>
                      </m:sub>
                    </m:sSub>
                  </m:oMath>
                </a14:m>
                <a:r>
                  <a:rPr lang="en-US" sz="2000" dirty="0"/>
                  <a:t> :</a:t>
                </a:r>
              </a:p>
              <a:p>
                <a:pPr marL="285750" indent="-285750">
                  <a:buFont typeface="Courier New" panose="02070309020205020404" pitchFamily="49" charset="0"/>
                  <a:buChar char="o"/>
                </a:pPr>
                <a14:m>
                  <m:oMath xmlns:m="http://schemas.openxmlformats.org/officeDocument/2006/math">
                    <m:r>
                      <m:rPr>
                        <m:sty m:val="p"/>
                      </m:rPr>
                      <a:rPr lang="en-US" sz="2000" i="1" dirty="0" smtClean="0">
                        <a:solidFill>
                          <a:srgbClr val="C00000"/>
                        </a:solidFill>
                        <a:latin typeface="Cambria Math" panose="02040503050406030204" pitchFamily="18" charset="0"/>
                      </a:rPr>
                      <m:t>Pr</m:t>
                    </m:r>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m:t>
                    </m:r>
                    <m:r>
                      <a:rPr lang="en-US" sz="2000" i="1" dirty="0" err="1">
                        <a:solidFill>
                          <a:srgbClr val="C00000"/>
                        </a:solidFill>
                        <a:latin typeface="Cambria Math" panose="02040503050406030204" pitchFamily="18" charset="0"/>
                      </a:rPr>
                      <m:t>𝑜</m:t>
                    </m:r>
                    <m:r>
                      <a:rPr lang="en-US" sz="2000" i="1" dirty="0" err="1">
                        <a:solidFill>
                          <a:srgbClr val="C00000"/>
                        </a:solidFill>
                        <a:latin typeface="Cambria Math" panose="02040503050406030204" pitchFamily="18" charset="0"/>
                      </a:rPr>
                      <m:t>|</m:t>
                    </m:r>
                    <m:r>
                      <a:rPr lang="en-US" sz="2000" i="1" dirty="0" err="1">
                        <a:solidFill>
                          <a:srgbClr val="C00000"/>
                        </a:solidFill>
                        <a:latin typeface="Cambria Math" panose="02040503050406030204" pitchFamily="18" charset="0"/>
                      </a:rPr>
                      <m:t>𝐹</m:t>
                    </m:r>
                    <m:r>
                      <a:rPr lang="en-US" sz="2000" i="1" dirty="0">
                        <a:solidFill>
                          <a:srgbClr val="C00000"/>
                        </a:solidFill>
                        <a:latin typeface="Cambria Math" panose="02040503050406030204" pitchFamily="18" charset="0"/>
                      </a:rPr>
                      <m:t>} = </m:t>
                    </m:r>
                    <m:sSub>
                      <m:sSubPr>
                        <m:ctrlPr>
                          <a:rPr lang="en-US" sz="2000" b="0" i="1" dirty="0" smtClean="0">
                            <a:solidFill>
                              <a:srgbClr val="C00000"/>
                            </a:solidFill>
                            <a:latin typeface="Cambria Math" panose="02040503050406030204" pitchFamily="18" charset="0"/>
                          </a:rPr>
                        </m:ctrlPr>
                      </m:sSubPr>
                      <m:e>
                        <m:r>
                          <a:rPr lang="en-US" sz="2000" i="1" dirty="0">
                            <a:solidFill>
                              <a:srgbClr val="C00000"/>
                            </a:solidFill>
                            <a:latin typeface="Cambria Math" panose="02040503050406030204" pitchFamily="18" charset="0"/>
                          </a:rPr>
                          <m:t>𝑝</m:t>
                        </m:r>
                      </m:e>
                      <m:sub>
                        <m:r>
                          <a:rPr lang="en-US" sz="2000" i="1" dirty="0">
                            <a:solidFill>
                              <a:srgbClr val="C00000"/>
                            </a:solidFill>
                            <a:latin typeface="Cambria Math" panose="02040503050406030204" pitchFamily="18" charset="0"/>
                          </a:rPr>
                          <m:t>𝑜𝑜</m:t>
                        </m:r>
                      </m:sub>
                    </m:sSub>
                    <m:r>
                      <a:rPr lang="en-US" sz="2000" i="1" dirty="0">
                        <a:solidFill>
                          <a:srgbClr val="C00000"/>
                        </a:solidFill>
                        <a:latin typeface="Cambria Math" panose="02040503050406030204" pitchFamily="18" charset="0"/>
                      </a:rPr>
                      <m:t> + </m:t>
                    </m:r>
                    <m:sSub>
                      <m:sSubPr>
                        <m:ctrlPr>
                          <a:rPr lang="en-US" sz="2000" b="0" i="1" dirty="0" smtClean="0">
                            <a:solidFill>
                              <a:srgbClr val="C00000"/>
                            </a:solidFill>
                            <a:latin typeface="Cambria Math" panose="02040503050406030204" pitchFamily="18" charset="0"/>
                          </a:rPr>
                        </m:ctrlPr>
                      </m:sSubPr>
                      <m:e>
                        <m:r>
                          <a:rPr lang="en-US" sz="2000" i="1" dirty="0">
                            <a:solidFill>
                              <a:srgbClr val="C00000"/>
                            </a:solidFill>
                            <a:latin typeface="Cambria Math" panose="02040503050406030204" pitchFamily="18" charset="0"/>
                          </a:rPr>
                          <m:t>𝑝</m:t>
                        </m:r>
                      </m:e>
                      <m:sub>
                        <m:r>
                          <a:rPr lang="en-US" sz="2000" i="1" dirty="0">
                            <a:solidFill>
                              <a:srgbClr val="C00000"/>
                            </a:solidFill>
                            <a:latin typeface="Cambria Math" panose="02040503050406030204" pitchFamily="18" charset="0"/>
                          </a:rPr>
                          <m:t>𝑓𝑜</m:t>
                        </m:r>
                      </m:sub>
                    </m:sSub>
                  </m:oMath>
                </a14:m>
                <a:r>
                  <a:rPr lang="en-US" sz="2000" dirty="0"/>
                  <a:t>, </a:t>
                </a:r>
              </a:p>
              <a:p>
                <a:pPr marL="285750" indent="-285750">
                  <a:buFont typeface="Courier New" panose="02070309020205020404" pitchFamily="49" charset="0"/>
                  <a:buChar char="o"/>
                </a:pPr>
                <a14:m>
                  <m:oMath xmlns:m="http://schemas.openxmlformats.org/officeDocument/2006/math">
                    <m:r>
                      <m:rPr>
                        <m:sty m:val="p"/>
                      </m:rPr>
                      <a:rPr lang="en-US" sz="2000" i="1" dirty="0" smtClean="0">
                        <a:solidFill>
                          <a:srgbClr val="C00000"/>
                        </a:solidFill>
                        <a:latin typeface="Cambria Math" panose="02040503050406030204" pitchFamily="18" charset="0"/>
                      </a:rPr>
                      <m:t>Pr</m:t>
                    </m:r>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𝑓</m:t>
                    </m:r>
                    <m:r>
                      <a:rPr lang="en-US" sz="2000" i="1" dirty="0">
                        <a:solidFill>
                          <a:srgbClr val="C00000"/>
                        </a:solidFill>
                        <a:latin typeface="Cambria Math" panose="02040503050406030204" pitchFamily="18" charset="0"/>
                      </a:rPr>
                      <m:t> |</m:t>
                    </m:r>
                    <m:r>
                      <a:rPr lang="en-US" sz="2000" i="1" dirty="0">
                        <a:solidFill>
                          <a:srgbClr val="C00000"/>
                        </a:solidFill>
                        <a:latin typeface="Cambria Math" panose="02040503050406030204" pitchFamily="18" charset="0"/>
                      </a:rPr>
                      <m:t>𝐹</m:t>
                    </m:r>
                    <m:r>
                      <a:rPr lang="en-US" sz="2000" i="1" dirty="0">
                        <a:solidFill>
                          <a:srgbClr val="C00000"/>
                        </a:solidFill>
                        <a:latin typeface="Cambria Math" panose="02040503050406030204" pitchFamily="18" charset="0"/>
                      </a:rPr>
                      <m:t>} =</m:t>
                    </m:r>
                    <m:sSub>
                      <m:sSubPr>
                        <m:ctrlPr>
                          <a:rPr lang="en-US" sz="2000" b="0" i="1" dirty="0" smtClean="0">
                            <a:solidFill>
                              <a:srgbClr val="C00000"/>
                            </a:solidFill>
                            <a:latin typeface="Cambria Math" panose="02040503050406030204" pitchFamily="18" charset="0"/>
                          </a:rPr>
                        </m:ctrlPr>
                      </m:sSubPr>
                      <m:e>
                        <m:r>
                          <a:rPr lang="en-US" sz="2000" i="1" dirty="0" err="1" smtClean="0">
                            <a:solidFill>
                              <a:srgbClr val="C00000"/>
                            </a:solidFill>
                            <a:latin typeface="Cambria Math" panose="02040503050406030204" pitchFamily="18" charset="0"/>
                          </a:rPr>
                          <m:t>𝑝</m:t>
                        </m:r>
                      </m:e>
                      <m:sub>
                        <m:r>
                          <a:rPr lang="en-US" sz="2000" i="1" dirty="0" err="1" smtClean="0">
                            <a:solidFill>
                              <a:srgbClr val="C00000"/>
                            </a:solidFill>
                            <a:latin typeface="Cambria Math" panose="02040503050406030204" pitchFamily="18" charset="0"/>
                          </a:rPr>
                          <m:t>𝑜𝑓</m:t>
                        </m:r>
                      </m:sub>
                    </m:sSub>
                    <m:r>
                      <a:rPr lang="en-US" sz="2000" i="1" dirty="0" smtClean="0">
                        <a:solidFill>
                          <a:srgbClr val="C00000"/>
                        </a:solidFill>
                        <a:latin typeface="Cambria Math" panose="02040503050406030204" pitchFamily="18" charset="0"/>
                      </a:rPr>
                      <m:t> </m:t>
                    </m:r>
                    <m:r>
                      <a:rPr lang="en-US" sz="2000" i="1" dirty="0">
                        <a:solidFill>
                          <a:srgbClr val="C00000"/>
                        </a:solidFill>
                        <a:latin typeface="Cambria Math" panose="02040503050406030204" pitchFamily="18" charset="0"/>
                      </a:rPr>
                      <m:t>+ </m:t>
                    </m:r>
                    <m:sSub>
                      <m:sSubPr>
                        <m:ctrlPr>
                          <a:rPr lang="en-US" sz="2000" b="0" i="1" dirty="0" smtClean="0">
                            <a:solidFill>
                              <a:srgbClr val="C00000"/>
                            </a:solidFill>
                            <a:latin typeface="Cambria Math" panose="02040503050406030204" pitchFamily="18" charset="0"/>
                          </a:rPr>
                        </m:ctrlPr>
                      </m:sSubPr>
                      <m:e>
                        <m:r>
                          <a:rPr lang="en-US" sz="2000" i="1" dirty="0" err="1">
                            <a:solidFill>
                              <a:srgbClr val="C00000"/>
                            </a:solidFill>
                            <a:latin typeface="Cambria Math" panose="02040503050406030204" pitchFamily="18" charset="0"/>
                          </a:rPr>
                          <m:t>𝑝</m:t>
                        </m:r>
                      </m:e>
                      <m:sub>
                        <m:r>
                          <a:rPr lang="en-US" sz="2000" i="1" dirty="0" err="1">
                            <a:solidFill>
                              <a:srgbClr val="C00000"/>
                            </a:solidFill>
                            <a:latin typeface="Cambria Math" panose="02040503050406030204" pitchFamily="18" charset="0"/>
                          </a:rPr>
                          <m:t>𝑓𝑓</m:t>
                        </m:r>
                      </m:sub>
                    </m:sSub>
                  </m:oMath>
                </a14:m>
                <a:r>
                  <a:rPr lang="en-US" sz="2000" dirty="0"/>
                  <a:t>, </a:t>
                </a:r>
              </a:p>
              <a:p>
                <a:pPr marL="285750" indent="-285750">
                  <a:buFont typeface="Courier New" panose="02070309020205020404" pitchFamily="49" charset="0"/>
                  <a:buChar char="o"/>
                </a:pPr>
                <a:r>
                  <a:rPr lang="en-US" sz="2000" dirty="0"/>
                  <a:t>so that </a:t>
                </a:r>
                <a14:m>
                  <m:oMath xmlns:m="http://schemas.openxmlformats.org/officeDocument/2006/math">
                    <m:r>
                      <m:rPr>
                        <m:sty m:val="p"/>
                      </m:rPr>
                      <a:rPr lang="en-US" sz="2000" i="1" dirty="0" smtClean="0">
                        <a:solidFill>
                          <a:srgbClr val="C00000"/>
                        </a:solidFill>
                        <a:latin typeface="Cambria Math" panose="02040503050406030204" pitchFamily="18" charset="0"/>
                      </a:rPr>
                      <m:t>Pr</m:t>
                    </m:r>
                    <m:r>
                      <a:rPr lang="en-US" sz="2000" i="1" dirty="0">
                        <a:solidFill>
                          <a:srgbClr val="C00000"/>
                        </a:solidFill>
                        <a:latin typeface="Cambria Math" panose="02040503050406030204" pitchFamily="18" charset="0"/>
                      </a:rPr>
                      <m:t>⁡{</m:t>
                    </m:r>
                    <m:r>
                      <a:rPr lang="en-US" sz="2000" i="1" dirty="0" err="1">
                        <a:solidFill>
                          <a:srgbClr val="C00000"/>
                        </a:solidFill>
                        <a:latin typeface="Cambria Math" panose="02040503050406030204" pitchFamily="18" charset="0"/>
                      </a:rPr>
                      <m:t>𝑜</m:t>
                    </m:r>
                    <m:r>
                      <a:rPr lang="en-US" sz="2000" i="1" dirty="0" err="1">
                        <a:solidFill>
                          <a:srgbClr val="C00000"/>
                        </a:solidFill>
                        <a:latin typeface="Cambria Math" panose="02040503050406030204" pitchFamily="18" charset="0"/>
                      </a:rPr>
                      <m:t>|</m:t>
                    </m:r>
                    <m:r>
                      <a:rPr lang="en-US" sz="2000" i="1" dirty="0" err="1">
                        <a:solidFill>
                          <a:srgbClr val="C00000"/>
                        </a:solidFill>
                        <a:latin typeface="Cambria Math" panose="02040503050406030204" pitchFamily="18" charset="0"/>
                      </a:rPr>
                      <m:t>𝐹</m:t>
                    </m:r>
                    <m:r>
                      <a:rPr lang="en-US" sz="2000" i="1" dirty="0">
                        <a:solidFill>
                          <a:srgbClr val="C00000"/>
                        </a:solidFill>
                        <a:latin typeface="Cambria Math" panose="02040503050406030204" pitchFamily="18" charset="0"/>
                      </a:rPr>
                      <m:t>} + </m:t>
                    </m:r>
                    <m:r>
                      <m:rPr>
                        <m:sty m:val="p"/>
                      </m:rPr>
                      <a:rPr lang="en-US" sz="2000" i="1" dirty="0" err="1">
                        <a:solidFill>
                          <a:srgbClr val="C00000"/>
                        </a:solidFill>
                        <a:latin typeface="Cambria Math" panose="02040503050406030204" pitchFamily="18" charset="0"/>
                      </a:rPr>
                      <m:t>Pr</m:t>
                    </m:r>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𝑓</m:t>
                    </m:r>
                    <m:r>
                      <a:rPr lang="en-US" sz="2000" i="1" dirty="0">
                        <a:solidFill>
                          <a:srgbClr val="C00000"/>
                        </a:solidFill>
                        <a:latin typeface="Cambria Math" panose="02040503050406030204" pitchFamily="18" charset="0"/>
                      </a:rPr>
                      <m:t> |</m:t>
                    </m:r>
                    <m:r>
                      <a:rPr lang="en-US" sz="2000" i="1" dirty="0">
                        <a:solidFill>
                          <a:srgbClr val="C00000"/>
                        </a:solidFill>
                        <a:latin typeface="Cambria Math" panose="02040503050406030204" pitchFamily="18" charset="0"/>
                      </a:rPr>
                      <m:t>𝐹</m:t>
                    </m:r>
                    <m:r>
                      <a:rPr lang="en-US" sz="2000" i="1" dirty="0">
                        <a:solidFill>
                          <a:srgbClr val="C00000"/>
                        </a:solidFill>
                        <a:latin typeface="Cambria Math" panose="02040503050406030204" pitchFamily="18" charset="0"/>
                      </a:rPr>
                      <m:t>} = </m:t>
                    </m:r>
                    <m:r>
                      <a:rPr lang="en-US" sz="2000" i="1" dirty="0">
                        <a:solidFill>
                          <a:srgbClr val="C00000"/>
                        </a:solidFill>
                        <a:latin typeface="Cambria Math" panose="02040503050406030204" pitchFamily="18" charset="0"/>
                      </a:rPr>
                      <m:t>1</m:t>
                    </m:r>
                  </m:oMath>
                </a14:m>
                <a:r>
                  <a:rPr lang="en-US" sz="2000" dirty="0"/>
                  <a:t>. </a:t>
                </a:r>
              </a:p>
            </p:txBody>
          </p:sp>
        </mc:Choice>
        <mc:Fallback>
          <p:sp>
            <p:nvSpPr>
              <p:cNvPr id="12" name="TextBox 11">
                <a:extLst>
                  <a:ext uri="{FF2B5EF4-FFF2-40B4-BE49-F238E27FC236}">
                    <a16:creationId xmlns:a16="http://schemas.microsoft.com/office/drawing/2014/main" id="{D3E8ECE5-6A0A-31CA-6774-8BB3FD780D2C}"/>
                  </a:ext>
                </a:extLst>
              </p:cNvPr>
              <p:cNvSpPr txBox="1">
                <a:spLocks noRot="1" noChangeAspect="1" noMove="1" noResize="1" noEditPoints="1" noAdjustHandles="1" noChangeArrowheads="1" noChangeShapeType="1" noTextEdit="1"/>
              </p:cNvSpPr>
              <p:nvPr/>
            </p:nvSpPr>
            <p:spPr>
              <a:xfrm>
                <a:off x="4230094" y="1153421"/>
                <a:ext cx="7859161" cy="2960811"/>
              </a:xfrm>
              <a:prstGeom prst="rect">
                <a:avLst/>
              </a:prstGeom>
              <a:blipFill>
                <a:blip r:embed="rId3"/>
                <a:stretch>
                  <a:fillRect l="-776" t="-1029" b="-28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3DC14083-A2C8-6DD6-B7DD-7E52BB18AB6F}"/>
                  </a:ext>
                </a:extLst>
              </p:cNvPr>
              <p:cNvSpPr txBox="1"/>
              <p:nvPr/>
            </p:nvSpPr>
            <p:spPr>
              <a:xfrm>
                <a:off x="554934" y="4594164"/>
                <a:ext cx="11082131" cy="1910908"/>
              </a:xfrm>
              <a:prstGeom prst="rect">
                <a:avLst/>
              </a:prstGeom>
              <a:noFill/>
            </p:spPr>
            <p:txBody>
              <a:bodyPr wrap="square">
                <a:spAutoFit/>
              </a:bodyPr>
              <a:lstStyle/>
              <a:p>
                <a:pPr marL="457200" indent="-457200" algn="r" rtl="1">
                  <a:buSzPct val="70000"/>
                  <a:buFont typeface="Wingdings" panose="05000000000000000000" pitchFamily="2" charset="2"/>
                  <a:buChar char="q"/>
                </a:pPr>
                <a:r>
                  <a:rPr lang="en-US" sz="2800" dirty="0">
                    <a:cs typeface="B Yekan" panose="00000400000000000000" pitchFamily="2" charset="-78"/>
                  </a:rPr>
                  <a:t>بنابراین </a:t>
                </a:r>
                <a:r>
                  <a:rPr lang="en-US" sz="2800" dirty="0" err="1">
                    <a:cs typeface="B Yekan" panose="00000400000000000000" pitchFamily="2" charset="-78"/>
                  </a:rPr>
                  <a:t>می‌توانیم</a:t>
                </a:r>
                <a:r>
                  <a:rPr lang="en-US" sz="2800" dirty="0">
                    <a:cs typeface="B Yekan" panose="00000400000000000000" pitchFamily="2" charset="-78"/>
                  </a:rPr>
                  <a:t> </a:t>
                </a:r>
                <a:r>
                  <a:rPr lang="en-US" sz="2800" dirty="0" err="1">
                    <a:cs typeface="B Yekan" panose="00000400000000000000" pitchFamily="2" charset="-78"/>
                  </a:rPr>
                  <a:t>یک</a:t>
                </a:r>
                <a:r>
                  <a:rPr lang="en-US" sz="2800" dirty="0">
                    <a:cs typeface="B Yekan" panose="00000400000000000000" pitchFamily="2" charset="-78"/>
                  </a:rPr>
                  <a:t> </a:t>
                </a:r>
                <a:r>
                  <a:rPr lang="en-US" sz="2800" dirty="0" err="1">
                    <a:cs typeface="B Yekan" panose="00000400000000000000" pitchFamily="2" charset="-78"/>
                  </a:rPr>
                  <a:t>استراتژی</a:t>
                </a:r>
                <a:r>
                  <a:rPr lang="en-US" sz="2800" dirty="0">
                    <a:cs typeface="B Yekan" panose="00000400000000000000" pitchFamily="2" charset="-78"/>
                  </a:rPr>
                  <a:t> </a:t>
                </a:r>
                <a:r>
                  <a:rPr lang="en-US" sz="2800" dirty="0" err="1">
                    <a:cs typeface="B Yekan" panose="00000400000000000000" pitchFamily="2" charset="-78"/>
                  </a:rPr>
                  <a:t>رفتاری</a:t>
                </a:r>
                <a:r>
                  <a:rPr lang="en-US" sz="2800" dirty="0">
                    <a:cs typeface="B Yekan" panose="00000400000000000000" pitchFamily="2" charset="-78"/>
                  </a:rPr>
                  <a:t> </a:t>
                </a:r>
                <a14:m>
                  <m:oMath xmlns:m="http://schemas.openxmlformats.org/officeDocument/2006/math">
                    <m:sSub>
                      <m:sSubPr>
                        <m:ctrlPr>
                          <a:rPr lang="en-US" sz="2800" b="0" i="1" dirty="0" smtClean="0">
                            <a:solidFill>
                              <a:srgbClr val="C00000"/>
                            </a:solidFill>
                            <a:latin typeface="Cambria Math" panose="02040503050406030204" pitchFamily="18" charset="0"/>
                            <a:cs typeface="B Yekan" panose="00000400000000000000" pitchFamily="2" charset="-78"/>
                          </a:rPr>
                        </m:ctrlPr>
                      </m:sSubPr>
                      <m:e>
                        <m:r>
                          <a:rPr lang="en-US" sz="2800" i="1" dirty="0" smtClean="0">
                            <a:solidFill>
                              <a:srgbClr val="C00000"/>
                            </a:solidFill>
                            <a:latin typeface="Cambria Math" panose="02040503050406030204" pitchFamily="18" charset="0"/>
                            <a:cs typeface="B Yekan" panose="00000400000000000000" pitchFamily="2" charset="-78"/>
                          </a:rPr>
                          <m:t>𝜎</m:t>
                        </m:r>
                      </m:e>
                      <m:sub>
                        <m:r>
                          <a:rPr lang="en-US" sz="2800" i="1" dirty="0" smtClean="0">
                            <a:solidFill>
                              <a:srgbClr val="C00000"/>
                            </a:solidFill>
                            <a:latin typeface="Cambria Math" panose="02040503050406030204" pitchFamily="18" charset="0"/>
                            <a:cs typeface="B Yekan" panose="00000400000000000000" pitchFamily="2" charset="-78"/>
                          </a:rPr>
                          <m:t>2</m:t>
                        </m:r>
                      </m:sub>
                    </m:sSub>
                    <m:r>
                      <a:rPr lang="en-US" sz="2800" i="1" dirty="0" smtClean="0">
                        <a:solidFill>
                          <a:srgbClr val="C00000"/>
                        </a:solidFill>
                        <a:latin typeface="Cambria Math" panose="02040503050406030204" pitchFamily="18" charset="0"/>
                        <a:cs typeface="B Yekan" panose="00000400000000000000" pitchFamily="2" charset="-78"/>
                      </a:rPr>
                      <m:t>(</m:t>
                    </m:r>
                    <m:sSub>
                      <m:sSubPr>
                        <m:ctrlPr>
                          <a:rPr lang="en-US" sz="2800" b="0" i="1" dirty="0" smtClean="0">
                            <a:solidFill>
                              <a:srgbClr val="C00000"/>
                            </a:solidFill>
                            <a:latin typeface="Cambria Math" panose="02040503050406030204" pitchFamily="18" charset="0"/>
                            <a:cs typeface="B Yekan" panose="00000400000000000000" pitchFamily="2" charset="-78"/>
                          </a:rPr>
                        </m:ctrlPr>
                      </m:sSubPr>
                      <m:e>
                        <m:r>
                          <a:rPr lang="en-US" sz="2800" i="1" dirty="0" smtClean="0">
                            <a:solidFill>
                              <a:srgbClr val="C00000"/>
                            </a:solidFill>
                            <a:latin typeface="Cambria Math" panose="02040503050406030204" pitchFamily="18" charset="0"/>
                            <a:cs typeface="B Yekan" panose="00000400000000000000" pitchFamily="2" charset="-78"/>
                          </a:rPr>
                          <m:t>𝑎</m:t>
                        </m:r>
                      </m:e>
                      <m:sub>
                        <m:r>
                          <a:rPr lang="en-US" sz="2800" i="1" dirty="0" smtClean="0">
                            <a:solidFill>
                              <a:srgbClr val="C00000"/>
                            </a:solidFill>
                            <a:latin typeface="Cambria Math" panose="02040503050406030204" pitchFamily="18" charset="0"/>
                            <a:cs typeface="B Yekan" panose="00000400000000000000" pitchFamily="2" charset="-78"/>
                          </a:rPr>
                          <m:t>2</m:t>
                        </m:r>
                      </m:sub>
                    </m:sSub>
                    <m:r>
                      <a:rPr lang="en-US" sz="2800" i="1" dirty="0" smtClean="0">
                        <a:solidFill>
                          <a:srgbClr val="C00000"/>
                        </a:solidFill>
                        <a:latin typeface="Cambria Math" panose="02040503050406030204" pitchFamily="18" charset="0"/>
                        <a:cs typeface="B Yekan" panose="00000400000000000000" pitchFamily="2" charset="-78"/>
                      </a:rPr>
                      <m:t>(</m:t>
                    </m:r>
                    <m:r>
                      <a:rPr lang="en-US" sz="2800" i="1" dirty="0" smtClean="0">
                        <a:solidFill>
                          <a:srgbClr val="C00000"/>
                        </a:solidFill>
                        <a:latin typeface="Cambria Math" panose="02040503050406030204" pitchFamily="18" charset="0"/>
                        <a:cs typeface="B Yekan" panose="00000400000000000000" pitchFamily="2" charset="-78"/>
                      </a:rPr>
                      <m:t>h</m:t>
                    </m:r>
                    <m:r>
                      <a:rPr lang="en-US" sz="2800" i="1" dirty="0" smtClean="0">
                        <a:solidFill>
                          <a:srgbClr val="C00000"/>
                        </a:solidFill>
                        <a:latin typeface="Cambria Math" panose="02040503050406030204" pitchFamily="18" charset="0"/>
                        <a:cs typeface="B Yekan" panose="00000400000000000000" pitchFamily="2" charset="-78"/>
                      </a:rPr>
                      <m:t>)}=</m:t>
                    </m:r>
                    <m:r>
                      <m:rPr>
                        <m:sty m:val="p"/>
                      </m:rPr>
                      <a:rPr lang="en-US" sz="2800" i="1" dirty="0" err="1">
                        <a:solidFill>
                          <a:srgbClr val="C00000"/>
                        </a:solidFill>
                        <a:latin typeface="Cambria Math" panose="02040503050406030204" pitchFamily="18" charset="0"/>
                        <a:cs typeface="B Yekan" panose="00000400000000000000" pitchFamily="2" charset="-78"/>
                      </a:rPr>
                      <m:t>Pr</m:t>
                    </m:r>
                    <m:r>
                      <a:rPr lang="en-US" sz="2800" i="1" dirty="0">
                        <a:solidFill>
                          <a:srgbClr val="C00000"/>
                        </a:solidFill>
                        <a:latin typeface="Cambria Math" panose="02040503050406030204" pitchFamily="18" charset="0"/>
                        <a:cs typeface="B Yekan" panose="00000400000000000000" pitchFamily="2" charset="-78"/>
                      </a:rPr>
                      <m:t>⁡{</m:t>
                    </m:r>
                    <m:sSub>
                      <m:sSubPr>
                        <m:ctrlPr>
                          <a:rPr lang="en-US" sz="2800" b="0" i="1" dirty="0" smtClean="0">
                            <a:solidFill>
                              <a:srgbClr val="C00000"/>
                            </a:solidFill>
                            <a:latin typeface="Cambria Math" panose="02040503050406030204" pitchFamily="18" charset="0"/>
                            <a:cs typeface="B Yekan" panose="00000400000000000000" pitchFamily="2" charset="-78"/>
                          </a:rPr>
                        </m:ctrlPr>
                      </m:sSubPr>
                      <m:e>
                        <m:r>
                          <a:rPr lang="en-US" sz="2800" i="1" dirty="0">
                            <a:solidFill>
                              <a:srgbClr val="C00000"/>
                            </a:solidFill>
                            <a:latin typeface="Cambria Math" panose="02040503050406030204" pitchFamily="18" charset="0"/>
                            <a:cs typeface="B Yekan" panose="00000400000000000000" pitchFamily="2" charset="-78"/>
                          </a:rPr>
                          <m:t>𝑎</m:t>
                        </m:r>
                      </m:e>
                      <m:sub>
                        <m:r>
                          <a:rPr lang="en-US" sz="2800" i="1" dirty="0">
                            <a:solidFill>
                              <a:srgbClr val="C00000"/>
                            </a:solidFill>
                            <a:latin typeface="Cambria Math" panose="02040503050406030204" pitchFamily="18" charset="0"/>
                            <a:cs typeface="B Yekan" panose="00000400000000000000" pitchFamily="2" charset="-78"/>
                          </a:rPr>
                          <m:t>2</m:t>
                        </m:r>
                      </m:sub>
                    </m:sSub>
                    <m:r>
                      <a:rPr lang="en-US" sz="2800" i="1" dirty="0">
                        <a:solidFill>
                          <a:srgbClr val="C00000"/>
                        </a:solidFill>
                        <a:latin typeface="Cambria Math" panose="02040503050406030204" pitchFamily="18" charset="0"/>
                        <a:cs typeface="B Yekan" panose="00000400000000000000" pitchFamily="2" charset="-78"/>
                      </a:rPr>
                      <m:t>|</m:t>
                    </m:r>
                    <m:r>
                      <a:rPr lang="en-US" sz="2800" i="1" dirty="0">
                        <a:solidFill>
                          <a:srgbClr val="C00000"/>
                        </a:solidFill>
                        <a:latin typeface="Cambria Math" panose="02040503050406030204" pitchFamily="18" charset="0"/>
                        <a:cs typeface="B Yekan" panose="00000400000000000000" pitchFamily="2" charset="-78"/>
                      </a:rPr>
                      <m:t>h</m:t>
                    </m:r>
                    <m:r>
                      <a:rPr lang="en-US" sz="2800" i="1" dirty="0">
                        <a:solidFill>
                          <a:srgbClr val="C00000"/>
                        </a:solidFill>
                        <a:latin typeface="Cambria Math" panose="02040503050406030204" pitchFamily="18" charset="0"/>
                        <a:cs typeface="B Yekan" panose="00000400000000000000" pitchFamily="2" charset="-78"/>
                      </a:rPr>
                      <m:t>}</m:t>
                    </m:r>
                  </m:oMath>
                </a14:m>
                <a:r>
                  <a:rPr lang="en-US" sz="2800" dirty="0">
                    <a:cs typeface="B Yekan" panose="00000400000000000000" pitchFamily="2" charset="-78"/>
                  </a:rPr>
                  <a:t> </a:t>
                </a:r>
                <a:r>
                  <a:rPr lang="fa-IR" sz="2800" dirty="0">
                    <a:cs typeface="B Yekan" panose="00000400000000000000" pitchFamily="2" charset="-78"/>
                  </a:rPr>
                  <a:t> </a:t>
                </a:r>
                <a:r>
                  <a:rPr lang="en-US" sz="2800" dirty="0">
                    <a:cs typeface="B Yekan" panose="00000400000000000000" pitchFamily="2" charset="-78"/>
                  </a:rPr>
                  <a:t>تعریف </a:t>
                </a:r>
                <a:r>
                  <a:rPr lang="en-US" sz="2800" dirty="0" err="1">
                    <a:cs typeface="B Yekan" panose="00000400000000000000" pitchFamily="2" charset="-78"/>
                  </a:rPr>
                  <a:t>کنیم</a:t>
                </a:r>
                <a:r>
                  <a:rPr lang="en-US" sz="2800" dirty="0">
                    <a:cs typeface="B Yekan" panose="00000400000000000000" pitchFamily="2" charset="-78"/>
                  </a:rPr>
                  <a:t> </a:t>
                </a:r>
                <a:r>
                  <a:rPr lang="en-US" sz="2800" dirty="0" err="1">
                    <a:cs typeface="B Yekan" panose="00000400000000000000" pitchFamily="2" charset="-78"/>
                  </a:rPr>
                  <a:t>که</a:t>
                </a:r>
                <a:r>
                  <a:rPr lang="en-US" sz="2800" dirty="0">
                    <a:cs typeface="B Yekan" panose="00000400000000000000" pitchFamily="2" charset="-78"/>
                  </a:rPr>
                  <a:t> </a:t>
                </a:r>
                <a:r>
                  <a:rPr lang="en-US" sz="2800" dirty="0" err="1">
                    <a:cs typeface="B Yekan" panose="00000400000000000000" pitchFamily="2" charset="-78"/>
                  </a:rPr>
                  <a:t>همان</a:t>
                </a:r>
                <a:r>
                  <a:rPr lang="en-US" sz="2800" dirty="0">
                    <a:cs typeface="B Yekan" panose="00000400000000000000" pitchFamily="2" charset="-78"/>
                  </a:rPr>
                  <a:t> </a:t>
                </a:r>
                <a:r>
                  <a:rPr lang="en-US" sz="2800" dirty="0" err="1">
                    <a:cs typeface="B Yekan" panose="00000400000000000000" pitchFamily="2" charset="-78"/>
                  </a:rPr>
                  <a:t>تصادفی‌سازی</a:t>
                </a:r>
                <a:r>
                  <a:rPr lang="en-US" sz="2800" dirty="0">
                    <a:cs typeface="B Yekan" panose="00000400000000000000" pitchFamily="2" charset="-78"/>
                  </a:rPr>
                  <a:t> </a:t>
                </a:r>
                <a:r>
                  <a:rPr lang="en-US" sz="2800" dirty="0" err="1">
                    <a:cs typeface="B Yekan" panose="00000400000000000000" pitchFamily="2" charset="-78"/>
                  </a:rPr>
                  <a:t>استراتژی</a:t>
                </a:r>
                <a:r>
                  <a:rPr lang="en-US" sz="2800" dirty="0">
                    <a:cs typeface="B Yekan" panose="00000400000000000000" pitchFamily="2" charset="-78"/>
                  </a:rPr>
                  <a:t> </a:t>
                </a:r>
                <a:r>
                  <a:rPr lang="en-US" sz="2800" dirty="0" err="1">
                    <a:cs typeface="B Yekan" panose="00000400000000000000" pitchFamily="2" charset="-78"/>
                  </a:rPr>
                  <a:t>ترکیبی</a:t>
                </a:r>
                <a:r>
                  <a:rPr lang="en-US" sz="2800" dirty="0">
                    <a:cs typeface="B Yekan" panose="00000400000000000000" pitchFamily="2" charset="-78"/>
                  </a:rPr>
                  <a:t> </a:t>
                </a:r>
                <a:r>
                  <a:rPr lang="en-US" sz="2800" dirty="0" err="1">
                    <a:cs typeface="B Yekan" panose="00000400000000000000" pitchFamily="2" charset="-78"/>
                  </a:rPr>
                  <a:t>را</a:t>
                </a:r>
                <a:r>
                  <a:rPr lang="en-US" sz="2800" dirty="0">
                    <a:cs typeface="B Yekan" panose="00000400000000000000" pitchFamily="2" charset="-78"/>
                  </a:rPr>
                  <a:t> </a:t>
                </a:r>
                <a:r>
                  <a:rPr lang="en-US" sz="2800" dirty="0" err="1">
                    <a:cs typeface="B Yekan" panose="00000400000000000000" pitchFamily="2" charset="-78"/>
                  </a:rPr>
                  <a:t>به</a:t>
                </a:r>
                <a:r>
                  <a:rPr lang="en-US" sz="2800" dirty="0">
                    <a:cs typeface="B Yekan" panose="00000400000000000000" pitchFamily="2" charset="-78"/>
                  </a:rPr>
                  <a:t> </a:t>
                </a:r>
                <a:r>
                  <a:rPr lang="en-US" sz="2800" dirty="0" err="1">
                    <a:cs typeface="B Yekan" panose="00000400000000000000" pitchFamily="2" charset="-78"/>
                  </a:rPr>
                  <a:t>همراه</a:t>
                </a:r>
                <a:r>
                  <a:rPr lang="en-US" sz="2800" dirty="0">
                    <a:cs typeface="B Yekan" panose="00000400000000000000" pitchFamily="2" charset="-78"/>
                  </a:rPr>
                  <a:t> </a:t>
                </a:r>
                <a:r>
                  <a:rPr lang="en-US" sz="2800" dirty="0" err="1">
                    <a:cs typeface="B Yekan" panose="00000400000000000000" pitchFamily="2" charset="-78"/>
                  </a:rPr>
                  <a:t>دارد</a:t>
                </a:r>
                <a:r>
                  <a:rPr lang="en-US" sz="2800" dirty="0">
                    <a:cs typeface="B Yekan" panose="00000400000000000000" pitchFamily="2" charset="-78"/>
                  </a:rPr>
                  <a:t> </a:t>
                </a:r>
                <a14:m>
                  <m:oMath xmlns:m="http://schemas.openxmlformats.org/officeDocument/2006/math">
                    <m:r>
                      <a:rPr lang="fa-IR" sz="2800" i="1" dirty="0">
                        <a:solidFill>
                          <a:srgbClr val="C00000"/>
                        </a:solidFill>
                        <a:latin typeface="Cambria Math" panose="02040503050406030204" pitchFamily="18" charset="0"/>
                      </a:rPr>
                      <m:t>(</m:t>
                    </m:r>
                    <m:sSub>
                      <m:sSubPr>
                        <m:ctrlPr>
                          <a:rPr lang="en-US" sz="2800" i="1" dirty="0">
                            <a:solidFill>
                              <a:srgbClr val="C00000"/>
                            </a:solidFill>
                            <a:latin typeface="Cambria Math" panose="02040503050406030204" pitchFamily="18" charset="0"/>
                          </a:rPr>
                        </m:ctrlPr>
                      </m:sSubPr>
                      <m:e>
                        <m:r>
                          <a:rPr lang="en-US" sz="2800" i="1" dirty="0">
                            <a:solidFill>
                              <a:srgbClr val="C00000"/>
                            </a:solidFill>
                            <a:latin typeface="Cambria Math" panose="02040503050406030204" pitchFamily="18" charset="0"/>
                          </a:rPr>
                          <m:t>𝑝</m:t>
                        </m:r>
                      </m:e>
                      <m:sub>
                        <m:r>
                          <a:rPr lang="en-US" sz="2800" i="1" dirty="0">
                            <a:solidFill>
                              <a:srgbClr val="C00000"/>
                            </a:solidFill>
                            <a:latin typeface="Cambria Math" panose="02040503050406030204" pitchFamily="18" charset="0"/>
                          </a:rPr>
                          <m:t>𝑜𝑜</m:t>
                        </m:r>
                      </m:sub>
                    </m:sSub>
                    <m:r>
                      <a:rPr lang="en-US" sz="2800" i="1" dirty="0" smtClean="0">
                        <a:solidFill>
                          <a:srgbClr val="C00000"/>
                        </a:solidFill>
                        <a:latin typeface="Cambria Math" panose="02040503050406030204" pitchFamily="18" charset="0"/>
                      </a:rPr>
                      <m:t>،</m:t>
                    </m:r>
                    <m:r>
                      <a:rPr lang="en-US" sz="2800" i="1" dirty="0">
                        <a:solidFill>
                          <a:srgbClr val="C00000"/>
                        </a:solidFill>
                        <a:latin typeface="Cambria Math" panose="02040503050406030204" pitchFamily="18" charset="0"/>
                      </a:rPr>
                      <m:t> </m:t>
                    </m:r>
                    <m:sSub>
                      <m:sSubPr>
                        <m:ctrlPr>
                          <a:rPr lang="en-US" sz="2800" i="1" dirty="0">
                            <a:solidFill>
                              <a:srgbClr val="C00000"/>
                            </a:solidFill>
                            <a:latin typeface="Cambria Math" panose="02040503050406030204" pitchFamily="18" charset="0"/>
                          </a:rPr>
                        </m:ctrlPr>
                      </m:sSubPr>
                      <m:e>
                        <m:r>
                          <a:rPr lang="en-US" sz="2800" i="1" dirty="0" err="1">
                            <a:solidFill>
                              <a:srgbClr val="C00000"/>
                            </a:solidFill>
                            <a:latin typeface="Cambria Math" panose="02040503050406030204" pitchFamily="18" charset="0"/>
                          </a:rPr>
                          <m:t>𝑝</m:t>
                        </m:r>
                      </m:e>
                      <m:sub>
                        <m:r>
                          <a:rPr lang="en-US" sz="2800" i="1" dirty="0" err="1">
                            <a:solidFill>
                              <a:srgbClr val="C00000"/>
                            </a:solidFill>
                            <a:latin typeface="Cambria Math" panose="02040503050406030204" pitchFamily="18" charset="0"/>
                          </a:rPr>
                          <m:t>𝑜𝑓</m:t>
                        </m:r>
                      </m:sub>
                    </m:sSub>
                    <m:r>
                      <a:rPr lang="en-US" sz="2800" i="1" dirty="0">
                        <a:solidFill>
                          <a:srgbClr val="C00000"/>
                        </a:solidFill>
                        <a:latin typeface="Cambria Math" panose="02040503050406030204" pitchFamily="18" charset="0"/>
                      </a:rPr>
                      <m:t>،</m:t>
                    </m:r>
                    <m:r>
                      <a:rPr lang="en-US" sz="2800" i="1" dirty="0">
                        <a:solidFill>
                          <a:srgbClr val="C00000"/>
                        </a:solidFill>
                        <a:latin typeface="Cambria Math" panose="02040503050406030204" pitchFamily="18" charset="0"/>
                      </a:rPr>
                      <m:t> </m:t>
                    </m:r>
                    <m:sSub>
                      <m:sSubPr>
                        <m:ctrlPr>
                          <a:rPr lang="en-US" sz="2800" i="1" dirty="0">
                            <a:solidFill>
                              <a:srgbClr val="C00000"/>
                            </a:solidFill>
                            <a:latin typeface="Cambria Math" panose="02040503050406030204" pitchFamily="18" charset="0"/>
                          </a:rPr>
                        </m:ctrlPr>
                      </m:sSubPr>
                      <m:e>
                        <m:r>
                          <a:rPr lang="en-US" sz="2800" i="1" dirty="0">
                            <a:solidFill>
                              <a:srgbClr val="C00000"/>
                            </a:solidFill>
                            <a:latin typeface="Cambria Math" panose="02040503050406030204" pitchFamily="18" charset="0"/>
                          </a:rPr>
                          <m:t>𝑝</m:t>
                        </m:r>
                      </m:e>
                      <m:sub>
                        <m:r>
                          <a:rPr lang="en-US" sz="2800" i="1" dirty="0">
                            <a:solidFill>
                              <a:srgbClr val="C00000"/>
                            </a:solidFill>
                            <a:latin typeface="Cambria Math" panose="02040503050406030204" pitchFamily="18" charset="0"/>
                          </a:rPr>
                          <m:t>𝑓𝑜</m:t>
                        </m:r>
                      </m:sub>
                    </m:sSub>
                    <m:r>
                      <a:rPr lang="en-US" sz="2800" i="1" dirty="0">
                        <a:solidFill>
                          <a:srgbClr val="C00000"/>
                        </a:solidFill>
                        <a:latin typeface="Cambria Math" panose="02040503050406030204" pitchFamily="18" charset="0"/>
                      </a:rPr>
                      <m:t>،</m:t>
                    </m:r>
                    <m:r>
                      <a:rPr lang="en-US" sz="2800" i="1" dirty="0">
                        <a:solidFill>
                          <a:srgbClr val="C00000"/>
                        </a:solidFill>
                        <a:latin typeface="Cambria Math" panose="02040503050406030204" pitchFamily="18" charset="0"/>
                      </a:rPr>
                      <m:t> </m:t>
                    </m:r>
                    <m:sSub>
                      <m:sSubPr>
                        <m:ctrlPr>
                          <a:rPr lang="en-US" sz="2800" i="1" dirty="0">
                            <a:solidFill>
                              <a:srgbClr val="C00000"/>
                            </a:solidFill>
                            <a:latin typeface="Cambria Math" panose="02040503050406030204" pitchFamily="18" charset="0"/>
                          </a:rPr>
                        </m:ctrlPr>
                      </m:sSubPr>
                      <m:e>
                        <m:r>
                          <a:rPr lang="en-US" sz="2800" i="1" dirty="0" err="1">
                            <a:solidFill>
                              <a:srgbClr val="C00000"/>
                            </a:solidFill>
                            <a:latin typeface="Cambria Math" panose="02040503050406030204" pitchFamily="18" charset="0"/>
                          </a:rPr>
                          <m:t>𝑝</m:t>
                        </m:r>
                      </m:e>
                      <m:sub>
                        <m:r>
                          <a:rPr lang="en-US" sz="2800" i="1" dirty="0" err="1">
                            <a:solidFill>
                              <a:srgbClr val="C00000"/>
                            </a:solidFill>
                            <a:latin typeface="Cambria Math" panose="02040503050406030204" pitchFamily="18" charset="0"/>
                          </a:rPr>
                          <m:t>𝑓𝑓</m:t>
                        </m:r>
                      </m:sub>
                    </m:sSub>
                    <m:r>
                      <a:rPr lang="en-US" sz="2800" i="1" dirty="0">
                        <a:solidFill>
                          <a:srgbClr val="C00000"/>
                        </a:solidFill>
                        <a:latin typeface="Cambria Math" panose="02040503050406030204" pitchFamily="18" charset="0"/>
                      </a:rPr>
                      <m:t>)</m:t>
                    </m:r>
                  </m:oMath>
                </a14:m>
                <a:endParaRPr lang="en-US" sz="2800" dirty="0">
                  <a:cs typeface="B Yekan" panose="00000400000000000000" pitchFamily="2" charset="-78"/>
                </a:endParaRPr>
              </a:p>
              <a:p>
                <a:pPr marL="457200" indent="-457200" algn="r" rtl="1">
                  <a:buSzPct val="70000"/>
                  <a:buFont typeface="Wingdings" panose="05000000000000000000" pitchFamily="2" charset="2"/>
                  <a:buChar char="q"/>
                </a:pPr>
                <a:r>
                  <a:rPr lang="fa-IR" sz="2800" dirty="0">
                    <a:cs typeface="B Yekan" panose="00000400000000000000" pitchFamily="2" charset="-78"/>
                  </a:rPr>
                  <a:t>سوال تکمیلی این است که آیا با توجه به یک استراتژی رفتاری، </a:t>
                </a:r>
                <a:r>
                  <a:rPr lang="fa-IR" sz="2800" dirty="0" err="1">
                    <a:cs typeface="B Yekan" panose="00000400000000000000" pitchFamily="2" charset="-78"/>
                  </a:rPr>
                  <a:t>می‌توانیم</a:t>
                </a:r>
                <a:r>
                  <a:rPr lang="fa-IR" sz="2800" dirty="0">
                    <a:cs typeface="B Yekan" panose="00000400000000000000" pitchFamily="2" charset="-78"/>
                  </a:rPr>
                  <a:t> یک استراتژی ترکیبی پیدا کنیم که به نتایج یکسانی منجر شود؟</a:t>
                </a:r>
                <a:endParaRPr lang="en-US" sz="2800" dirty="0">
                  <a:cs typeface="B Yekan" panose="00000400000000000000" pitchFamily="2" charset="-78"/>
                </a:endParaRPr>
              </a:p>
            </p:txBody>
          </p:sp>
        </mc:Choice>
        <mc:Fallback>
          <p:sp>
            <p:nvSpPr>
              <p:cNvPr id="14" name="TextBox 13">
                <a:extLst>
                  <a:ext uri="{FF2B5EF4-FFF2-40B4-BE49-F238E27FC236}">
                    <a16:creationId xmlns:a16="http://schemas.microsoft.com/office/drawing/2014/main" id="{3DC14083-A2C8-6DD6-B7DD-7E52BB18AB6F}"/>
                  </a:ext>
                </a:extLst>
              </p:cNvPr>
              <p:cNvSpPr txBox="1">
                <a:spLocks noRot="1" noChangeAspect="1" noMove="1" noResize="1" noEditPoints="1" noAdjustHandles="1" noChangeArrowheads="1" noChangeShapeType="1" noTextEdit="1"/>
              </p:cNvSpPr>
              <p:nvPr/>
            </p:nvSpPr>
            <p:spPr>
              <a:xfrm>
                <a:off x="554934" y="4594164"/>
                <a:ext cx="11082131" cy="1910908"/>
              </a:xfrm>
              <a:prstGeom prst="rect">
                <a:avLst/>
              </a:prstGeom>
              <a:blipFill>
                <a:blip r:embed="rId4"/>
                <a:stretch>
                  <a:fillRect t="-5112" r="-550" b="-8946"/>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id="{F7202742-0FDE-3630-229E-FD5D44738F8D}"/>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3851" y="852794"/>
            <a:ext cx="3324267" cy="3501404"/>
          </a:xfrm>
          <a:prstGeom prst="rect">
            <a:avLst/>
          </a:prstGeom>
        </p:spPr>
      </p:pic>
    </p:spTree>
    <p:extLst>
      <p:ext uri="{BB962C8B-B14F-4D97-AF65-F5344CB8AC3E}">
        <p14:creationId xmlns:p14="http://schemas.microsoft.com/office/powerpoint/2010/main" val="224390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0FD8A9-9CC1-2727-9100-D26306DA86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745" y="1153421"/>
            <a:ext cx="3523050" cy="3428281"/>
          </a:xfrm>
          <a:prstGeom prst="rect">
            <a:avLst/>
          </a:prstGeom>
        </p:spPr>
      </p:pic>
      <p:sp>
        <p:nvSpPr>
          <p:cNvPr id="2" name="Title 1"/>
          <p:cNvSpPr>
            <a:spLocks noGrp="1"/>
          </p:cNvSpPr>
          <p:nvPr>
            <p:ph type="title"/>
          </p:nvPr>
        </p:nvSpPr>
        <p:spPr/>
        <p:txBody>
          <a:bodyPr>
            <a:normAutofit/>
          </a:bodyPr>
          <a:lstStyle/>
          <a:p>
            <a:pPr rtl="0"/>
            <a:r>
              <a:rPr lang="fa-IR" sz="4400" dirty="0"/>
              <a:t>بررسی یک استراتژی رفتاری </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538330" y="1240077"/>
                <a:ext cx="8248662" cy="5166142"/>
              </a:xfrm>
            </p:spPr>
            <p:txBody>
              <a:bodyPr>
                <a:normAutofit fontScale="92500"/>
              </a:bodyPr>
              <a:lstStyle/>
              <a:p>
                <a:r>
                  <a:rPr lang="fa-IR" sz="3200" dirty="0"/>
                  <a:t>به مثال قبل برگردیم و استراتژی رفتاری نشان داده شده در شکل را در نظر بگیرید که </a:t>
                </a:r>
                <a14:m>
                  <m:oMath xmlns:m="http://schemas.openxmlformats.org/officeDocument/2006/math">
                    <m:sSub>
                      <m:sSubPr>
                        <m:ctrlPr>
                          <a:rPr lang="en-US" sz="3200" b="0" i="1" dirty="0" smtClean="0">
                            <a:solidFill>
                              <a:srgbClr val="C00000"/>
                            </a:solidFill>
                            <a:latin typeface="Cambria Math" panose="02040503050406030204" pitchFamily="18" charset="0"/>
                          </a:rPr>
                        </m:ctrlPr>
                      </m:sSubPr>
                      <m:e>
                        <m:r>
                          <a:rPr lang="el-GR" sz="3200" i="1" dirty="0" smtClean="0">
                            <a:solidFill>
                              <a:srgbClr val="C00000"/>
                            </a:solidFill>
                            <a:latin typeface="Cambria Math" panose="02040503050406030204" pitchFamily="18" charset="0"/>
                          </a:rPr>
                          <m:t>𝜎</m:t>
                        </m:r>
                      </m:e>
                      <m:sub>
                        <m:r>
                          <a:rPr lang="el-GR" sz="3200" i="1" dirty="0" smtClean="0">
                            <a:solidFill>
                              <a:srgbClr val="C00000"/>
                            </a:solidFill>
                            <a:latin typeface="Cambria Math" panose="02040503050406030204" pitchFamily="18" charset="0"/>
                          </a:rPr>
                          <m:t>2</m:t>
                        </m:r>
                      </m:sub>
                    </m:sSub>
                    <m:r>
                      <a:rPr lang="el-GR" sz="320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𝑜</m:t>
                    </m:r>
                    <m:r>
                      <a:rPr lang="en-US" sz="320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𝑂</m:t>
                    </m:r>
                    <m:r>
                      <a:rPr lang="en-US" sz="3200" i="1" dirty="0" smtClean="0">
                        <a:solidFill>
                          <a:srgbClr val="C00000"/>
                        </a:solidFill>
                        <a:latin typeface="Cambria Math" panose="02040503050406030204" pitchFamily="18" charset="0"/>
                      </a:rPr>
                      <m:t>))=</m:t>
                    </m:r>
                    <m:r>
                      <a:rPr lang="en-US" sz="3200" b="0" i="1" dirty="0" smtClean="0">
                        <a:solidFill>
                          <a:srgbClr val="C00000"/>
                        </a:solidFill>
                        <a:latin typeface="Cambria Math" panose="02040503050406030204" pitchFamily="18" charset="0"/>
                      </a:rPr>
                      <m:t>1</m:t>
                    </m:r>
                    <m:r>
                      <a:rPr lang="en-US" sz="3200" b="0" i="1" dirty="0" smtClean="0">
                        <a:solidFill>
                          <a:srgbClr val="C00000"/>
                        </a:solidFill>
                        <a:latin typeface="Cambria Math" panose="02040503050406030204" pitchFamily="18" charset="0"/>
                      </a:rPr>
                      <m:t>/</m:t>
                    </m:r>
                    <m:r>
                      <a:rPr lang="en-US" sz="3200" b="0" i="1" dirty="0" smtClean="0">
                        <a:solidFill>
                          <a:srgbClr val="C00000"/>
                        </a:solidFill>
                        <a:latin typeface="Cambria Math" panose="02040503050406030204" pitchFamily="18" charset="0"/>
                      </a:rPr>
                      <m:t>3</m:t>
                    </m:r>
                  </m:oMath>
                </a14:m>
                <a:r>
                  <a:rPr lang="fa-IR" sz="3200" dirty="0"/>
                  <a:t> و ... </a:t>
                </a:r>
              </a:p>
              <a:p>
                <a:r>
                  <a:rPr lang="fa-IR" sz="3200" dirty="0"/>
                  <a:t>توجه داشته باشید که اگر </a:t>
                </a:r>
                <a:r>
                  <a:rPr lang="fa-IR" sz="3200" dirty="0" err="1"/>
                  <a:t>بازیکن</a:t>
                </a:r>
                <a:r>
                  <a:rPr lang="fa-IR" sz="3200" dirty="0"/>
                  <a:t> از یک استراتژی ترکیبی استفاده کند </a:t>
                </a:r>
                <a14:m>
                  <m:oMath xmlns:m="http://schemas.openxmlformats.org/officeDocument/2006/math">
                    <m:r>
                      <a:rPr lang="fa-IR" sz="3200" i="1" dirty="0" smtClean="0">
                        <a:solidFill>
                          <a:srgbClr val="C00000"/>
                        </a:solidFill>
                        <a:latin typeface="Cambria Math" panose="02040503050406030204" pitchFamily="18" charset="0"/>
                      </a:rPr>
                      <m:t>(</m:t>
                    </m:r>
                    <m:sSub>
                      <m:sSubPr>
                        <m:ctrlPr>
                          <a:rPr lang="en-US" sz="3200" i="1" dirty="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𝑝</m:t>
                        </m:r>
                      </m:e>
                      <m:sub>
                        <m:r>
                          <a:rPr lang="en-US" sz="3200" i="1" dirty="0">
                            <a:solidFill>
                              <a:srgbClr val="C00000"/>
                            </a:solidFill>
                            <a:latin typeface="Cambria Math" panose="02040503050406030204" pitchFamily="18" charset="0"/>
                          </a:rPr>
                          <m:t>𝑜𝑜</m:t>
                        </m:r>
                      </m:sub>
                    </m:sSub>
                    <m:r>
                      <a:rPr lang="en-US" sz="3200" i="1" dirty="0" smtClean="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 </m:t>
                    </m:r>
                    <m:sSub>
                      <m:sSubPr>
                        <m:ctrlPr>
                          <a:rPr lang="en-US" sz="3200" i="1" dirty="0">
                            <a:solidFill>
                              <a:srgbClr val="C00000"/>
                            </a:solidFill>
                            <a:latin typeface="Cambria Math" panose="02040503050406030204" pitchFamily="18" charset="0"/>
                          </a:rPr>
                        </m:ctrlPr>
                      </m:sSubPr>
                      <m:e>
                        <m:r>
                          <a:rPr lang="en-US" sz="3200" i="1" dirty="0" err="1">
                            <a:solidFill>
                              <a:srgbClr val="C00000"/>
                            </a:solidFill>
                            <a:latin typeface="Cambria Math" panose="02040503050406030204" pitchFamily="18" charset="0"/>
                          </a:rPr>
                          <m:t>𝑝</m:t>
                        </m:r>
                      </m:e>
                      <m:sub>
                        <m:r>
                          <a:rPr lang="en-US" sz="3200" i="1" dirty="0" err="1">
                            <a:solidFill>
                              <a:srgbClr val="C00000"/>
                            </a:solidFill>
                            <a:latin typeface="Cambria Math" panose="02040503050406030204" pitchFamily="18" charset="0"/>
                          </a:rPr>
                          <m:t>𝑜𝑓</m:t>
                        </m:r>
                      </m:sub>
                    </m:sSub>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 </m:t>
                    </m:r>
                    <m:sSub>
                      <m:sSubPr>
                        <m:ctrlPr>
                          <a:rPr lang="en-US" sz="3200" i="1" dirty="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𝑝</m:t>
                        </m:r>
                      </m:e>
                      <m:sub>
                        <m:r>
                          <a:rPr lang="en-US" sz="3200" i="1" dirty="0">
                            <a:solidFill>
                              <a:srgbClr val="C00000"/>
                            </a:solidFill>
                            <a:latin typeface="Cambria Math" panose="02040503050406030204" pitchFamily="18" charset="0"/>
                          </a:rPr>
                          <m:t>𝑓𝑜</m:t>
                        </m:r>
                      </m:sub>
                    </m:sSub>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 </m:t>
                    </m:r>
                    <m:sSub>
                      <m:sSubPr>
                        <m:ctrlPr>
                          <a:rPr lang="en-US" sz="3200" i="1" dirty="0">
                            <a:solidFill>
                              <a:srgbClr val="C00000"/>
                            </a:solidFill>
                            <a:latin typeface="Cambria Math" panose="02040503050406030204" pitchFamily="18" charset="0"/>
                          </a:rPr>
                        </m:ctrlPr>
                      </m:sSubPr>
                      <m:e>
                        <m:r>
                          <a:rPr lang="en-US" sz="3200" i="1" dirty="0" err="1">
                            <a:solidFill>
                              <a:srgbClr val="C00000"/>
                            </a:solidFill>
                            <a:latin typeface="Cambria Math" panose="02040503050406030204" pitchFamily="18" charset="0"/>
                          </a:rPr>
                          <m:t>𝑝</m:t>
                        </m:r>
                      </m:e>
                      <m:sub>
                        <m:r>
                          <a:rPr lang="en-US" sz="3200" i="1" dirty="0" err="1">
                            <a:solidFill>
                              <a:srgbClr val="C00000"/>
                            </a:solidFill>
                            <a:latin typeface="Cambria Math" panose="02040503050406030204" pitchFamily="18" charset="0"/>
                          </a:rPr>
                          <m:t>𝑓𝑓</m:t>
                        </m:r>
                      </m:sub>
                    </m:sSub>
                    <m:r>
                      <a:rPr lang="en-US" sz="3200" i="1" dirty="0">
                        <a:solidFill>
                          <a:srgbClr val="C00000"/>
                        </a:solidFill>
                        <a:latin typeface="Cambria Math" panose="02040503050406030204" pitchFamily="18" charset="0"/>
                      </a:rPr>
                      <m:t>) </m:t>
                    </m:r>
                  </m:oMath>
                </a14:m>
                <a:r>
                  <a:rPr lang="fa-IR" sz="3200" dirty="0"/>
                  <a:t> پس مشروط به انتخاب </a:t>
                </a:r>
                <a14:m>
                  <m:oMath xmlns:m="http://schemas.openxmlformats.org/officeDocument/2006/math">
                    <m:r>
                      <a:rPr lang="en-US" sz="3200" i="1" dirty="0" smtClean="0">
                        <a:solidFill>
                          <a:srgbClr val="C00000"/>
                        </a:solidFill>
                        <a:latin typeface="Cambria Math" panose="02040503050406030204" pitchFamily="18" charset="0"/>
                      </a:rPr>
                      <m:t>𝑂</m:t>
                    </m:r>
                  </m:oMath>
                </a14:m>
                <a:r>
                  <a:rPr lang="fa-IR" sz="3200" dirty="0"/>
                  <a:t> </a:t>
                </a:r>
                <a:r>
                  <a:rPr lang="fa-IR" sz="3200" dirty="0" err="1"/>
                  <a:t>بازیکن</a:t>
                </a:r>
                <a:r>
                  <a:rPr lang="fa-IR" sz="3200" dirty="0"/>
                  <a:t> 1</a:t>
                </a:r>
                <a:r>
                  <a:rPr lang="en-US" sz="3200" dirty="0"/>
                  <a:t>، </a:t>
                </a:r>
                <a:r>
                  <a:rPr lang="fa-IR" sz="3200" dirty="0"/>
                  <a:t>اقدام </a:t>
                </a:r>
                <a14:m>
                  <m:oMath xmlns:m="http://schemas.openxmlformats.org/officeDocument/2006/math">
                    <m:r>
                      <a:rPr lang="en-US" sz="3200" i="1" dirty="0" smtClean="0">
                        <a:solidFill>
                          <a:srgbClr val="C00000"/>
                        </a:solidFill>
                        <a:latin typeface="Cambria Math" panose="02040503050406030204" pitchFamily="18" charset="0"/>
                      </a:rPr>
                      <m:t>𝑜</m:t>
                    </m:r>
                  </m:oMath>
                </a14:m>
                <a:r>
                  <a:rPr lang="en-US" sz="3200" dirty="0"/>
                  <a:t> </a:t>
                </a:r>
                <a:r>
                  <a:rPr lang="fa-IR" sz="3200" dirty="0"/>
                  <a:t> با احتمال </a:t>
                </a:r>
                <a14:m>
                  <m:oMath xmlns:m="http://schemas.openxmlformats.org/officeDocument/2006/math">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panose="02040503050406030204" pitchFamily="18" charset="0"/>
                          </a:rPr>
                          <m:t>𝑝</m:t>
                        </m:r>
                      </m:e>
                      <m:sub>
                        <m:r>
                          <a:rPr lang="en-US" sz="3200" i="1" dirty="0" smtClean="0">
                            <a:solidFill>
                              <a:srgbClr val="C00000"/>
                            </a:solidFill>
                            <a:latin typeface="Cambria Math" panose="02040503050406030204" pitchFamily="18" charset="0"/>
                          </a:rPr>
                          <m:t>𝑜𝑜</m:t>
                        </m:r>
                      </m:sub>
                    </m:sSub>
                    <m:r>
                      <a:rPr lang="en-US" sz="3200" i="1" dirty="0" smtClean="0">
                        <a:solidFill>
                          <a:srgbClr val="C00000"/>
                        </a:solidFill>
                        <a:latin typeface="Cambria Math" panose="02040503050406030204" pitchFamily="18" charset="0"/>
                      </a:rPr>
                      <m:t>+</m:t>
                    </m:r>
                    <m:sSub>
                      <m:sSubPr>
                        <m:ctrlPr>
                          <a:rPr lang="en-US" sz="3200" b="0" i="1" dirty="0" smtClean="0">
                            <a:solidFill>
                              <a:srgbClr val="C00000"/>
                            </a:solidFill>
                            <a:latin typeface="Cambria Math" panose="02040503050406030204" pitchFamily="18" charset="0"/>
                          </a:rPr>
                        </m:ctrlPr>
                      </m:sSubPr>
                      <m:e>
                        <m:r>
                          <a:rPr lang="en-US" sz="3200" i="1" dirty="0" err="1" smtClean="0">
                            <a:solidFill>
                              <a:srgbClr val="C00000"/>
                            </a:solidFill>
                            <a:latin typeface="Cambria Math" panose="02040503050406030204" pitchFamily="18" charset="0"/>
                          </a:rPr>
                          <m:t>𝑝</m:t>
                        </m:r>
                      </m:e>
                      <m:sub>
                        <m:r>
                          <a:rPr lang="en-US" sz="3200" i="1" dirty="0" err="1" smtClean="0">
                            <a:solidFill>
                              <a:srgbClr val="C00000"/>
                            </a:solidFill>
                            <a:latin typeface="Cambria Math" panose="02040503050406030204" pitchFamily="18" charset="0"/>
                          </a:rPr>
                          <m:t>𝑜𝑓</m:t>
                        </m:r>
                      </m:sub>
                    </m:sSub>
                  </m:oMath>
                </a14:m>
                <a:r>
                  <a:rPr lang="en-US" sz="3200" dirty="0">
                    <a:solidFill>
                      <a:srgbClr val="C00000"/>
                    </a:solidFill>
                  </a:rPr>
                  <a:t> </a:t>
                </a:r>
                <a:r>
                  <a:rPr lang="fa-IR" sz="3200" dirty="0">
                    <a:solidFill>
                      <a:srgbClr val="C00000"/>
                    </a:solidFill>
                  </a:rPr>
                  <a:t> </a:t>
                </a:r>
                <a:r>
                  <a:rPr lang="fa-IR" sz="3200" dirty="0"/>
                  <a:t>و عمل </a:t>
                </a:r>
                <a14:m>
                  <m:oMath xmlns:m="http://schemas.openxmlformats.org/officeDocument/2006/math">
                    <m:r>
                      <a:rPr lang="en-US" sz="3200" i="1" dirty="0" smtClean="0">
                        <a:solidFill>
                          <a:srgbClr val="C00000"/>
                        </a:solidFill>
                        <a:latin typeface="Cambria Math" panose="02040503050406030204" pitchFamily="18" charset="0"/>
                      </a:rPr>
                      <m:t>𝑓</m:t>
                    </m:r>
                  </m:oMath>
                </a14:m>
                <a:r>
                  <a:rPr lang="fa-IR" sz="3200" dirty="0"/>
                  <a:t> با احتمال </a:t>
                </a:r>
                <a14:m>
                  <m:oMath xmlns:m="http://schemas.openxmlformats.org/officeDocument/2006/math">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panose="02040503050406030204" pitchFamily="18" charset="0"/>
                          </a:rPr>
                          <m:t>𝑝</m:t>
                        </m:r>
                      </m:e>
                      <m:sub>
                        <m:r>
                          <a:rPr lang="en-US" sz="3200" i="1" dirty="0" smtClean="0">
                            <a:solidFill>
                              <a:srgbClr val="C00000"/>
                            </a:solidFill>
                            <a:latin typeface="Cambria Math" panose="02040503050406030204" pitchFamily="18" charset="0"/>
                          </a:rPr>
                          <m:t>𝑓𝑜</m:t>
                        </m:r>
                      </m:sub>
                    </m:sSub>
                    <m:r>
                      <a:rPr lang="en-US" sz="3200" i="1" dirty="0" smtClean="0">
                        <a:solidFill>
                          <a:srgbClr val="C00000"/>
                        </a:solidFill>
                        <a:latin typeface="Cambria Math" panose="02040503050406030204" pitchFamily="18" charset="0"/>
                      </a:rPr>
                      <m:t>+</m:t>
                    </m:r>
                    <m:sSub>
                      <m:sSubPr>
                        <m:ctrlPr>
                          <a:rPr lang="en-US" sz="3200" b="0" i="1" dirty="0" smtClean="0">
                            <a:solidFill>
                              <a:srgbClr val="C00000"/>
                            </a:solidFill>
                            <a:latin typeface="Cambria Math" panose="02040503050406030204" pitchFamily="18" charset="0"/>
                          </a:rPr>
                        </m:ctrlPr>
                      </m:sSubPr>
                      <m:e>
                        <m:r>
                          <a:rPr lang="en-US" sz="3200" i="1" dirty="0" err="1" smtClean="0">
                            <a:solidFill>
                              <a:srgbClr val="C00000"/>
                            </a:solidFill>
                            <a:latin typeface="Cambria Math" panose="02040503050406030204" pitchFamily="18" charset="0"/>
                          </a:rPr>
                          <m:t>𝑝</m:t>
                        </m:r>
                      </m:e>
                      <m:sub>
                        <m:r>
                          <a:rPr lang="en-US" sz="3200" i="1" dirty="0" err="1" smtClean="0">
                            <a:solidFill>
                              <a:srgbClr val="C00000"/>
                            </a:solidFill>
                            <a:latin typeface="Cambria Math" panose="02040503050406030204" pitchFamily="18" charset="0"/>
                          </a:rPr>
                          <m:t>𝑓𝑓</m:t>
                        </m:r>
                      </m:sub>
                    </m:sSub>
                  </m:oMath>
                </a14:m>
                <a:r>
                  <a:rPr lang="en-US" sz="3200" dirty="0"/>
                  <a:t> </a:t>
                </a:r>
                <a:r>
                  <a:rPr lang="fa-IR" sz="3200" dirty="0"/>
                  <a:t> انتخاب خواهد شد و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538330" y="1240077"/>
                <a:ext cx="8248662" cy="5166142"/>
              </a:xfrm>
              <a:blipFill>
                <a:blip r:embed="rId4"/>
                <a:stretch>
                  <a:fillRect l="-960" r="-739" b="-365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35</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134244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0FD8A9-9CC1-2727-9100-D26306DA86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745" y="1153421"/>
            <a:ext cx="3523050" cy="3428281"/>
          </a:xfrm>
          <a:prstGeom prst="rect">
            <a:avLst/>
          </a:prstGeom>
        </p:spPr>
      </p:pic>
      <p:sp>
        <p:nvSpPr>
          <p:cNvPr id="2" name="Title 1"/>
          <p:cNvSpPr>
            <a:spLocks noGrp="1"/>
          </p:cNvSpPr>
          <p:nvPr>
            <p:ph type="title"/>
          </p:nvPr>
        </p:nvSpPr>
        <p:spPr/>
        <p:txBody>
          <a:bodyPr>
            <a:normAutofit/>
          </a:bodyPr>
          <a:lstStyle/>
          <a:p>
            <a:pPr rtl="0"/>
            <a:r>
              <a:rPr lang="fa-IR" sz="4400" dirty="0"/>
              <a:t>بررسی یک استراتژی رفتاری </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538330" y="1240077"/>
                <a:ext cx="8248662" cy="5166142"/>
              </a:xfrm>
            </p:spPr>
            <p:txBody>
              <a:bodyPr>
                <a:normAutofit fontScale="70000" lnSpcReduction="20000"/>
              </a:bodyPr>
              <a:lstStyle/>
              <a:p>
                <a:pPr algn="l" rtl="0"/>
                <a:r>
                  <a:rPr lang="en-US" sz="3200" dirty="0"/>
                  <a:t>Thus to replicate the behavioral strategy, four equalities must be satisfied by the mixed strategy </a:t>
                </a:r>
                <a14:m>
                  <m:oMath xmlns:m="http://schemas.openxmlformats.org/officeDocument/2006/math">
                    <m:r>
                      <a:rPr lang="fa-IR" sz="3200" i="1" dirty="0" smtClean="0">
                        <a:solidFill>
                          <a:srgbClr val="C00000"/>
                        </a:solidFill>
                        <a:latin typeface="Cambria Math" panose="02040503050406030204" pitchFamily="18" charset="0"/>
                      </a:rPr>
                      <m:t>(</m:t>
                    </m:r>
                    <m:sSub>
                      <m:sSubPr>
                        <m:ctrlPr>
                          <a:rPr lang="en-US" sz="3200" i="1" dirty="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𝑝</m:t>
                        </m:r>
                      </m:e>
                      <m:sub>
                        <m:r>
                          <a:rPr lang="en-US" sz="3200" i="1" dirty="0">
                            <a:solidFill>
                              <a:srgbClr val="C00000"/>
                            </a:solidFill>
                            <a:latin typeface="Cambria Math" panose="02040503050406030204" pitchFamily="18" charset="0"/>
                          </a:rPr>
                          <m:t>𝑜𝑜</m:t>
                        </m:r>
                      </m:sub>
                    </m:sSub>
                    <m:r>
                      <a:rPr lang="en-US" sz="3200" i="1" dirty="0" smtClean="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 </m:t>
                    </m:r>
                    <m:sSub>
                      <m:sSubPr>
                        <m:ctrlPr>
                          <a:rPr lang="en-US" sz="3200" i="1" dirty="0">
                            <a:solidFill>
                              <a:srgbClr val="C00000"/>
                            </a:solidFill>
                            <a:latin typeface="Cambria Math" panose="02040503050406030204" pitchFamily="18" charset="0"/>
                          </a:rPr>
                        </m:ctrlPr>
                      </m:sSubPr>
                      <m:e>
                        <m:r>
                          <a:rPr lang="en-US" sz="3200" i="1" dirty="0" err="1">
                            <a:solidFill>
                              <a:srgbClr val="C00000"/>
                            </a:solidFill>
                            <a:latin typeface="Cambria Math" panose="02040503050406030204" pitchFamily="18" charset="0"/>
                          </a:rPr>
                          <m:t>𝑝</m:t>
                        </m:r>
                      </m:e>
                      <m:sub>
                        <m:r>
                          <a:rPr lang="en-US" sz="3200" i="1" dirty="0" err="1">
                            <a:solidFill>
                              <a:srgbClr val="C00000"/>
                            </a:solidFill>
                            <a:latin typeface="Cambria Math" panose="02040503050406030204" pitchFamily="18" charset="0"/>
                          </a:rPr>
                          <m:t>𝑜𝑓</m:t>
                        </m:r>
                      </m:sub>
                    </m:sSub>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 </m:t>
                    </m:r>
                    <m:sSub>
                      <m:sSubPr>
                        <m:ctrlPr>
                          <a:rPr lang="en-US" sz="3200" i="1" dirty="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𝑝</m:t>
                        </m:r>
                      </m:e>
                      <m:sub>
                        <m:r>
                          <a:rPr lang="en-US" sz="3200" i="1" dirty="0">
                            <a:solidFill>
                              <a:srgbClr val="C00000"/>
                            </a:solidFill>
                            <a:latin typeface="Cambria Math" panose="02040503050406030204" pitchFamily="18" charset="0"/>
                          </a:rPr>
                          <m:t>𝑓𝑜</m:t>
                        </m:r>
                      </m:sub>
                    </m:sSub>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 </m:t>
                    </m:r>
                    <m:sSub>
                      <m:sSubPr>
                        <m:ctrlPr>
                          <a:rPr lang="en-US" sz="3200" i="1" dirty="0">
                            <a:solidFill>
                              <a:srgbClr val="C00000"/>
                            </a:solidFill>
                            <a:latin typeface="Cambria Math" panose="02040503050406030204" pitchFamily="18" charset="0"/>
                          </a:rPr>
                        </m:ctrlPr>
                      </m:sSubPr>
                      <m:e>
                        <m:r>
                          <a:rPr lang="en-US" sz="3200" i="1" dirty="0" err="1">
                            <a:solidFill>
                              <a:srgbClr val="C00000"/>
                            </a:solidFill>
                            <a:latin typeface="Cambria Math" panose="02040503050406030204" pitchFamily="18" charset="0"/>
                          </a:rPr>
                          <m:t>𝑝</m:t>
                        </m:r>
                      </m:e>
                      <m:sub>
                        <m:r>
                          <a:rPr lang="en-US" sz="3200" i="1" dirty="0" err="1">
                            <a:solidFill>
                              <a:srgbClr val="C00000"/>
                            </a:solidFill>
                            <a:latin typeface="Cambria Math" panose="02040503050406030204" pitchFamily="18" charset="0"/>
                          </a:rPr>
                          <m:t>𝑓𝑓</m:t>
                        </m:r>
                      </m:sub>
                    </m:sSub>
                    <m:r>
                      <a:rPr lang="en-US" sz="3200" i="1" dirty="0">
                        <a:solidFill>
                          <a:srgbClr val="C00000"/>
                        </a:solidFill>
                        <a:latin typeface="Cambria Math" panose="02040503050406030204" pitchFamily="18" charset="0"/>
                      </a:rPr>
                      <m:t>) </m:t>
                    </m:r>
                  </m:oMath>
                </a14:m>
                <a:r>
                  <a:rPr lang="en-US" sz="3200" dirty="0"/>
                  <a:t>:</a:t>
                </a:r>
              </a:p>
              <a:p>
                <a:pPr algn="l" rtl="0"/>
                <a14:m>
                  <m:oMath xmlns:m="http://schemas.openxmlformats.org/officeDocument/2006/math">
                    <m:r>
                      <m:rPr>
                        <m:sty m:val="p"/>
                      </m:rPr>
                      <a:rPr lang="en-US" sz="3200" i="1" dirty="0" smtClean="0">
                        <a:latin typeface="Cambria Math" panose="02040503050406030204" pitchFamily="18" charset="0"/>
                      </a:rPr>
                      <m:t>Pr</m:t>
                    </m:r>
                    <m:r>
                      <a:rPr lang="en-US" sz="3200" i="1" dirty="0" smtClean="0">
                        <a:latin typeface="Cambria Math" panose="02040503050406030204" pitchFamily="18" charset="0"/>
                      </a:rPr>
                      <m:t>⁡{</m:t>
                    </m:r>
                    <m:r>
                      <a:rPr lang="en-US" sz="3200" i="1" dirty="0" err="1" smtClean="0">
                        <a:latin typeface="Cambria Math" panose="02040503050406030204" pitchFamily="18" charset="0"/>
                      </a:rPr>
                      <m:t>𝑜</m:t>
                    </m:r>
                    <m:r>
                      <a:rPr lang="en-US" sz="3200" i="1" dirty="0" err="1" smtClean="0">
                        <a:latin typeface="Cambria Math" panose="02040503050406030204" pitchFamily="18" charset="0"/>
                      </a:rPr>
                      <m:t>|</m:t>
                    </m:r>
                    <m:r>
                      <a:rPr lang="en-US" sz="3200" i="1" dirty="0" err="1" smtClean="0">
                        <a:latin typeface="Cambria Math" panose="02040503050406030204" pitchFamily="18" charset="0"/>
                      </a:rPr>
                      <m:t>𝑂</m:t>
                    </m:r>
                    <m:r>
                      <a:rPr lang="en-US" sz="3200" i="1" dirty="0" smtClean="0">
                        <a:latin typeface="Cambria Math" panose="02040503050406030204" pitchFamily="18" charset="0"/>
                      </a:rPr>
                      <m:t>} = </m:t>
                    </m:r>
                    <m:sSub>
                      <m:sSubPr>
                        <m:ctrlPr>
                          <a:rPr lang="en-US" sz="3200" b="0" i="1" dirty="0" smtClean="0">
                            <a:latin typeface="Cambria Math" panose="02040503050406030204" pitchFamily="18" charset="0"/>
                          </a:rPr>
                        </m:ctrlPr>
                      </m:sSubPr>
                      <m:e>
                        <m:r>
                          <a:rPr lang="en-US" sz="3200" i="1" dirty="0" smtClean="0">
                            <a:latin typeface="Cambria Math" panose="02040503050406030204" pitchFamily="18" charset="0"/>
                          </a:rPr>
                          <m:t>𝑝</m:t>
                        </m:r>
                      </m:e>
                      <m:sub>
                        <m:r>
                          <a:rPr lang="en-US" sz="3200" i="1" dirty="0" smtClean="0">
                            <a:latin typeface="Cambria Math" panose="02040503050406030204" pitchFamily="18" charset="0"/>
                          </a:rPr>
                          <m:t>𝑜𝑜</m:t>
                        </m:r>
                      </m:sub>
                    </m:sSub>
                    <m:r>
                      <a:rPr lang="en-US" sz="3200" i="1" dirty="0" smtClean="0">
                        <a:latin typeface="Cambria Math" panose="02040503050406030204" pitchFamily="18" charset="0"/>
                      </a:rPr>
                      <m:t> + </m:t>
                    </m:r>
                    <m:sSub>
                      <m:sSubPr>
                        <m:ctrlPr>
                          <a:rPr lang="en-US" sz="3200" b="0" i="1" dirty="0" smtClean="0">
                            <a:latin typeface="Cambria Math" panose="02040503050406030204" pitchFamily="18" charset="0"/>
                          </a:rPr>
                        </m:ctrlPr>
                      </m:sSubPr>
                      <m:e>
                        <m:r>
                          <a:rPr lang="en-US" sz="3200" i="1" dirty="0" err="1" smtClean="0">
                            <a:latin typeface="Cambria Math" panose="02040503050406030204" pitchFamily="18" charset="0"/>
                          </a:rPr>
                          <m:t>𝑝</m:t>
                        </m:r>
                      </m:e>
                      <m:sub>
                        <m:r>
                          <a:rPr lang="en-US" sz="3200" i="1" dirty="0" err="1" smtClean="0">
                            <a:latin typeface="Cambria Math" panose="02040503050406030204" pitchFamily="18" charset="0"/>
                          </a:rPr>
                          <m:t>𝑜𝑓</m:t>
                        </m:r>
                      </m:sub>
                    </m:sSub>
                    <m:r>
                      <a:rPr lang="en-US" sz="3200" i="1" dirty="0" smtClean="0">
                        <a:latin typeface="Cambria Math" panose="02040503050406030204" pitchFamily="18" charset="0"/>
                      </a:rPr>
                      <m:t> =</m:t>
                    </m:r>
                    <m:f>
                      <m:fPr>
                        <m:ctrlPr>
                          <a:rPr lang="en-US" sz="3200" b="0" i="1" dirty="0" smtClean="0">
                            <a:latin typeface="Cambria Math" panose="02040503050406030204" pitchFamily="18" charset="0"/>
                          </a:rPr>
                        </m:ctrlPr>
                      </m:fPr>
                      <m:num>
                        <m:r>
                          <a:rPr lang="en-US" sz="3200" b="0" i="1" dirty="0" smtClean="0">
                            <a:latin typeface="Cambria Math" panose="02040503050406030204" pitchFamily="18" charset="0"/>
                          </a:rPr>
                          <m:t>1</m:t>
                        </m:r>
                      </m:num>
                      <m:den>
                        <m:r>
                          <a:rPr lang="en-US" sz="3200" b="0" i="1" dirty="0" smtClean="0">
                            <a:latin typeface="Cambria Math" panose="02040503050406030204" pitchFamily="18" charset="0"/>
                          </a:rPr>
                          <m:t>3</m:t>
                        </m:r>
                      </m:den>
                    </m:f>
                  </m:oMath>
                </a14:m>
                <a:endParaRPr lang="en-US" sz="3200" dirty="0"/>
              </a:p>
              <a:p>
                <a:pPr algn="l" rtl="0"/>
                <a14:m>
                  <m:oMath xmlns:m="http://schemas.openxmlformats.org/officeDocument/2006/math">
                    <m:func>
                      <m:funcPr>
                        <m:ctrlPr>
                          <a:rPr lang="en-US" sz="3200" i="1" dirty="0" smtClean="0">
                            <a:latin typeface="Cambria Math" panose="02040503050406030204" pitchFamily="18" charset="0"/>
                          </a:rPr>
                        </m:ctrlPr>
                      </m:funcPr>
                      <m:fName>
                        <m:r>
                          <m:rPr>
                            <m:sty m:val="p"/>
                          </m:rPr>
                          <a:rPr lang="en-US" sz="3200" i="0" dirty="0" smtClean="0">
                            <a:latin typeface="Cambria Math" panose="02040503050406030204" pitchFamily="18" charset="0"/>
                          </a:rPr>
                          <m:t>Pr</m:t>
                        </m:r>
                      </m:fName>
                      <m:e>
                        <m:d>
                          <m:dPr>
                            <m:begChr m:val="{"/>
                            <m:endChr m:val="}"/>
                            <m:ctrlPr>
                              <a:rPr lang="en-US" sz="3200" i="1" dirty="0" smtClean="0">
                                <a:latin typeface="Cambria Math" panose="02040503050406030204" pitchFamily="18" charset="0"/>
                              </a:rPr>
                            </m:ctrlPr>
                          </m:dPr>
                          <m:e>
                            <m:r>
                              <a:rPr lang="en-US" sz="3200" i="1" dirty="0" smtClean="0">
                                <a:latin typeface="Cambria Math" panose="02040503050406030204" pitchFamily="18" charset="0"/>
                              </a:rPr>
                              <m:t>𝑓</m:t>
                            </m:r>
                            <m:r>
                              <a:rPr lang="en-US" sz="3200" i="1" dirty="0" smtClean="0">
                                <a:latin typeface="Cambria Math" panose="02040503050406030204" pitchFamily="18" charset="0"/>
                              </a:rPr>
                              <m:t> </m:t>
                            </m:r>
                          </m:e>
                          <m:e>
                            <m:r>
                              <a:rPr lang="en-US" sz="3200" i="1" dirty="0" smtClean="0">
                                <a:latin typeface="Cambria Math" panose="02040503050406030204" pitchFamily="18" charset="0"/>
                              </a:rPr>
                              <m:t>𝑂</m:t>
                            </m:r>
                          </m:e>
                        </m:d>
                      </m:e>
                    </m:func>
                    <m:r>
                      <a:rPr lang="en-US" sz="3200" i="1" dirty="0" smtClean="0">
                        <a:latin typeface="Cambria Math" panose="02040503050406030204" pitchFamily="18" charset="0"/>
                      </a:rPr>
                      <m:t>= </m:t>
                    </m:r>
                    <m:sSub>
                      <m:sSubPr>
                        <m:ctrlPr>
                          <a:rPr lang="en-US" sz="3200" b="0" i="1" dirty="0" smtClean="0">
                            <a:latin typeface="Cambria Math" panose="02040503050406030204" pitchFamily="18" charset="0"/>
                          </a:rPr>
                        </m:ctrlPr>
                      </m:sSubPr>
                      <m:e>
                        <m:r>
                          <a:rPr lang="en-US" sz="3200" i="1" dirty="0" smtClean="0">
                            <a:latin typeface="Cambria Math" panose="02040503050406030204" pitchFamily="18" charset="0"/>
                          </a:rPr>
                          <m:t>𝑝</m:t>
                        </m:r>
                      </m:e>
                      <m:sub>
                        <m:r>
                          <a:rPr lang="en-US" sz="3200" i="1" dirty="0" smtClean="0">
                            <a:latin typeface="Cambria Math" panose="02040503050406030204" pitchFamily="18" charset="0"/>
                          </a:rPr>
                          <m:t>𝑓𝑜</m:t>
                        </m:r>
                      </m:sub>
                    </m:sSub>
                    <m:r>
                      <a:rPr lang="en-US" sz="3200" i="1" dirty="0" smtClean="0">
                        <a:latin typeface="Cambria Math" panose="02040503050406030204" pitchFamily="18" charset="0"/>
                      </a:rPr>
                      <m:t>+ </m:t>
                    </m:r>
                    <m:sSub>
                      <m:sSubPr>
                        <m:ctrlPr>
                          <a:rPr lang="en-US" sz="3200" b="0" i="1" dirty="0" smtClean="0">
                            <a:latin typeface="Cambria Math" panose="02040503050406030204" pitchFamily="18" charset="0"/>
                          </a:rPr>
                        </m:ctrlPr>
                      </m:sSubPr>
                      <m:e>
                        <m:r>
                          <a:rPr lang="en-US" sz="3200" i="1" dirty="0" err="1" smtClean="0">
                            <a:latin typeface="Cambria Math" panose="02040503050406030204" pitchFamily="18" charset="0"/>
                          </a:rPr>
                          <m:t>𝑝</m:t>
                        </m:r>
                      </m:e>
                      <m:sub>
                        <m:r>
                          <a:rPr lang="en-US" sz="3200" i="1" dirty="0" err="1" smtClean="0">
                            <a:latin typeface="Cambria Math" panose="02040503050406030204" pitchFamily="18" charset="0"/>
                          </a:rPr>
                          <m:t>𝑓𝑓</m:t>
                        </m:r>
                      </m:sub>
                    </m:sSub>
                    <m:r>
                      <a:rPr lang="en-US" sz="3200" i="1" dirty="0" smtClean="0">
                        <a:latin typeface="Cambria Math" panose="02040503050406030204" pitchFamily="18" charset="0"/>
                      </a:rPr>
                      <m:t>=</m:t>
                    </m:r>
                    <m:f>
                      <m:fPr>
                        <m:ctrlPr>
                          <a:rPr lang="en-US" sz="3200" b="0" i="1" dirty="0" smtClean="0">
                            <a:latin typeface="Cambria Math" panose="02040503050406030204" pitchFamily="18" charset="0"/>
                          </a:rPr>
                        </m:ctrlPr>
                      </m:fPr>
                      <m:num>
                        <m:r>
                          <a:rPr lang="en-US" sz="3200" i="1" dirty="0" smtClean="0">
                            <a:latin typeface="Cambria Math" panose="02040503050406030204" pitchFamily="18" charset="0"/>
                          </a:rPr>
                          <m:t>2</m:t>
                        </m:r>
                      </m:num>
                      <m:den>
                        <m:r>
                          <a:rPr lang="en-US" sz="3200" i="1" dirty="0" smtClean="0">
                            <a:latin typeface="Cambria Math" panose="02040503050406030204" pitchFamily="18" charset="0"/>
                          </a:rPr>
                          <m:t>3</m:t>
                        </m:r>
                      </m:den>
                    </m:f>
                  </m:oMath>
                </a14:m>
                <a:endParaRPr lang="en-US" sz="3200" dirty="0"/>
              </a:p>
              <a:p>
                <a:pPr algn="l" rtl="0"/>
                <a14:m>
                  <m:oMath xmlns:m="http://schemas.openxmlformats.org/officeDocument/2006/math">
                    <m:r>
                      <m:rPr>
                        <m:sty m:val="p"/>
                      </m:rPr>
                      <a:rPr lang="en-US" sz="3200" i="1" dirty="0" smtClean="0">
                        <a:latin typeface="Cambria Math" panose="02040503050406030204" pitchFamily="18" charset="0"/>
                      </a:rPr>
                      <m:t>Pr</m:t>
                    </m:r>
                    <m:r>
                      <a:rPr lang="en-US" sz="3200" i="1" dirty="0" smtClean="0">
                        <a:latin typeface="Cambria Math" panose="02040503050406030204" pitchFamily="18" charset="0"/>
                      </a:rPr>
                      <m:t>⁡{</m:t>
                    </m:r>
                    <m:r>
                      <a:rPr lang="en-US" sz="3200" i="1" dirty="0" err="1" smtClean="0">
                        <a:latin typeface="Cambria Math" panose="02040503050406030204" pitchFamily="18" charset="0"/>
                      </a:rPr>
                      <m:t>𝑜</m:t>
                    </m:r>
                    <m:r>
                      <a:rPr lang="en-US" sz="3200" i="1" dirty="0" err="1" smtClean="0">
                        <a:latin typeface="Cambria Math" panose="02040503050406030204" pitchFamily="18" charset="0"/>
                      </a:rPr>
                      <m:t>|</m:t>
                    </m:r>
                    <m:r>
                      <a:rPr lang="en-US" sz="3200" i="1" dirty="0" err="1" smtClean="0">
                        <a:latin typeface="Cambria Math" panose="02040503050406030204" pitchFamily="18" charset="0"/>
                      </a:rPr>
                      <m:t>𝐹</m:t>
                    </m:r>
                    <m:r>
                      <a:rPr lang="en-US" sz="3200" i="1" dirty="0" smtClean="0">
                        <a:latin typeface="Cambria Math" panose="02040503050406030204" pitchFamily="18" charset="0"/>
                      </a:rPr>
                      <m:t>} = </m:t>
                    </m:r>
                    <m:sSub>
                      <m:sSubPr>
                        <m:ctrlPr>
                          <a:rPr lang="en-US" sz="3200" b="0" i="1" dirty="0" smtClean="0">
                            <a:latin typeface="Cambria Math" panose="02040503050406030204" pitchFamily="18" charset="0"/>
                          </a:rPr>
                        </m:ctrlPr>
                      </m:sSubPr>
                      <m:e>
                        <m:r>
                          <a:rPr lang="en-US" sz="3200" i="1" dirty="0" smtClean="0">
                            <a:latin typeface="Cambria Math" panose="02040503050406030204" pitchFamily="18" charset="0"/>
                          </a:rPr>
                          <m:t>𝑝</m:t>
                        </m:r>
                      </m:e>
                      <m:sub>
                        <m:r>
                          <a:rPr lang="en-US" sz="3200" i="1" dirty="0" smtClean="0">
                            <a:latin typeface="Cambria Math" panose="02040503050406030204" pitchFamily="18" charset="0"/>
                          </a:rPr>
                          <m:t>𝑜𝑜</m:t>
                        </m:r>
                      </m:sub>
                    </m:sSub>
                    <m:r>
                      <a:rPr lang="en-US" sz="3200" i="1" dirty="0" smtClean="0">
                        <a:latin typeface="Cambria Math" panose="02040503050406030204" pitchFamily="18" charset="0"/>
                      </a:rPr>
                      <m:t> + </m:t>
                    </m:r>
                    <m:sSub>
                      <m:sSubPr>
                        <m:ctrlPr>
                          <a:rPr lang="en-US" sz="3200" b="0" i="1" dirty="0" smtClean="0">
                            <a:latin typeface="Cambria Math" panose="02040503050406030204" pitchFamily="18" charset="0"/>
                          </a:rPr>
                        </m:ctrlPr>
                      </m:sSubPr>
                      <m:e>
                        <m:r>
                          <a:rPr lang="en-US" sz="3200" i="1" dirty="0" smtClean="0">
                            <a:latin typeface="Cambria Math" panose="02040503050406030204" pitchFamily="18" charset="0"/>
                          </a:rPr>
                          <m:t>𝑝</m:t>
                        </m:r>
                      </m:e>
                      <m:sub>
                        <m:r>
                          <a:rPr lang="en-US" sz="3200" i="1" dirty="0" smtClean="0">
                            <a:latin typeface="Cambria Math" panose="02040503050406030204" pitchFamily="18" charset="0"/>
                          </a:rPr>
                          <m:t>𝑓𝑜</m:t>
                        </m:r>
                      </m:sub>
                    </m:sSub>
                    <m:r>
                      <a:rPr lang="en-US" sz="3200" i="1" dirty="0" smtClean="0">
                        <a:latin typeface="Cambria Math" panose="02040503050406030204" pitchFamily="18" charset="0"/>
                      </a:rPr>
                      <m:t> =</m:t>
                    </m:r>
                    <m:f>
                      <m:fPr>
                        <m:ctrlPr>
                          <a:rPr lang="en-US" sz="3200" b="0" i="1" dirty="0" smtClean="0">
                            <a:latin typeface="Cambria Math" panose="02040503050406030204" pitchFamily="18" charset="0"/>
                          </a:rPr>
                        </m:ctrlPr>
                      </m:fPr>
                      <m:num>
                        <m:r>
                          <a:rPr lang="en-US" sz="3200" b="0" i="1" dirty="0" smtClean="0">
                            <a:latin typeface="Cambria Math" panose="02040503050406030204" pitchFamily="18" charset="0"/>
                          </a:rPr>
                          <m:t>1</m:t>
                        </m:r>
                      </m:num>
                      <m:den>
                        <m:r>
                          <a:rPr lang="en-US" sz="3200" b="0" i="1" dirty="0" smtClean="0">
                            <a:latin typeface="Cambria Math" panose="02040503050406030204" pitchFamily="18" charset="0"/>
                          </a:rPr>
                          <m:t>2</m:t>
                        </m:r>
                      </m:den>
                    </m:f>
                  </m:oMath>
                </a14:m>
                <a:endParaRPr lang="en-US" sz="3200" dirty="0"/>
              </a:p>
              <a:p>
                <a:pPr algn="l" rtl="0"/>
                <a14:m>
                  <m:oMath xmlns:m="http://schemas.openxmlformats.org/officeDocument/2006/math">
                    <m:r>
                      <m:rPr>
                        <m:sty m:val="p"/>
                      </m:rPr>
                      <a:rPr lang="en-US" sz="3200" i="1" dirty="0" smtClean="0">
                        <a:latin typeface="Cambria Math" panose="02040503050406030204" pitchFamily="18" charset="0"/>
                      </a:rPr>
                      <m:t>Pr</m:t>
                    </m:r>
                    <m:r>
                      <a:rPr lang="en-US" sz="3200" i="1" dirty="0" smtClean="0">
                        <a:latin typeface="Cambria Math" panose="02040503050406030204" pitchFamily="18" charset="0"/>
                      </a:rPr>
                      <m:t>⁡{</m:t>
                    </m:r>
                    <m:r>
                      <a:rPr lang="en-US" sz="3200" i="1" dirty="0" smtClean="0">
                        <a:latin typeface="Cambria Math" panose="02040503050406030204" pitchFamily="18" charset="0"/>
                      </a:rPr>
                      <m:t>𝑓</m:t>
                    </m:r>
                    <m:r>
                      <a:rPr lang="en-US" sz="3200" i="1" dirty="0" smtClean="0">
                        <a:latin typeface="Cambria Math" panose="02040503050406030204" pitchFamily="18" charset="0"/>
                      </a:rPr>
                      <m:t> |</m:t>
                    </m:r>
                    <m:r>
                      <a:rPr lang="en-US" sz="3200" i="1" dirty="0" smtClean="0">
                        <a:latin typeface="Cambria Math" panose="02040503050406030204" pitchFamily="18" charset="0"/>
                      </a:rPr>
                      <m:t>𝐹</m:t>
                    </m:r>
                    <m:r>
                      <a:rPr lang="en-US" sz="3200" i="1" dirty="0" smtClean="0">
                        <a:latin typeface="Cambria Math" panose="02040503050406030204" pitchFamily="18" charset="0"/>
                      </a:rPr>
                      <m:t>} = </m:t>
                    </m:r>
                    <m:sSub>
                      <m:sSubPr>
                        <m:ctrlPr>
                          <a:rPr lang="en-US" sz="3200" b="0" i="1" dirty="0" smtClean="0">
                            <a:latin typeface="Cambria Math" panose="02040503050406030204" pitchFamily="18" charset="0"/>
                          </a:rPr>
                        </m:ctrlPr>
                      </m:sSubPr>
                      <m:e>
                        <m:r>
                          <a:rPr lang="en-US" sz="3200" i="1" dirty="0" err="1" smtClean="0">
                            <a:latin typeface="Cambria Math" panose="02040503050406030204" pitchFamily="18" charset="0"/>
                          </a:rPr>
                          <m:t>𝑝</m:t>
                        </m:r>
                      </m:e>
                      <m:sub>
                        <m:r>
                          <a:rPr lang="en-US" sz="3200" i="1" dirty="0" err="1" smtClean="0">
                            <a:latin typeface="Cambria Math" panose="02040503050406030204" pitchFamily="18" charset="0"/>
                          </a:rPr>
                          <m:t>𝑜𝑓</m:t>
                        </m:r>
                      </m:sub>
                    </m:sSub>
                    <m:r>
                      <a:rPr lang="en-US" sz="3200" i="1" dirty="0" smtClean="0">
                        <a:latin typeface="Cambria Math" panose="02040503050406030204" pitchFamily="18" charset="0"/>
                      </a:rPr>
                      <m:t> + </m:t>
                    </m:r>
                    <m:sSub>
                      <m:sSubPr>
                        <m:ctrlPr>
                          <a:rPr lang="en-US" sz="3200" b="0" i="1" dirty="0" smtClean="0">
                            <a:latin typeface="Cambria Math" panose="02040503050406030204" pitchFamily="18" charset="0"/>
                          </a:rPr>
                        </m:ctrlPr>
                      </m:sSubPr>
                      <m:e>
                        <m:r>
                          <a:rPr lang="en-US" sz="3200" i="1" dirty="0" err="1" smtClean="0">
                            <a:latin typeface="Cambria Math" panose="02040503050406030204" pitchFamily="18" charset="0"/>
                          </a:rPr>
                          <m:t>𝑝</m:t>
                        </m:r>
                      </m:e>
                      <m:sub>
                        <m:r>
                          <a:rPr lang="en-US" sz="3200" i="1" dirty="0" err="1" smtClean="0">
                            <a:latin typeface="Cambria Math" panose="02040503050406030204" pitchFamily="18" charset="0"/>
                          </a:rPr>
                          <m:t>𝑓𝑓</m:t>
                        </m:r>
                      </m:sub>
                    </m:sSub>
                    <m:r>
                      <a:rPr lang="en-US" sz="3200" i="1" dirty="0" smtClean="0">
                        <a:latin typeface="Cambria Math" panose="02040503050406030204" pitchFamily="18" charset="0"/>
                      </a:rPr>
                      <m:t>=</m:t>
                    </m:r>
                    <m:f>
                      <m:fPr>
                        <m:ctrlPr>
                          <a:rPr lang="en-US" sz="3200" b="0" i="1" dirty="0" smtClean="0">
                            <a:latin typeface="Cambria Math" panose="02040503050406030204" pitchFamily="18" charset="0"/>
                          </a:rPr>
                        </m:ctrlPr>
                      </m:fPr>
                      <m:num>
                        <m:r>
                          <a:rPr lang="en-US" sz="3200" b="0" i="1" dirty="0" smtClean="0">
                            <a:latin typeface="Cambria Math" panose="02040503050406030204" pitchFamily="18" charset="0"/>
                          </a:rPr>
                          <m:t>1</m:t>
                        </m:r>
                      </m:num>
                      <m:den>
                        <m:r>
                          <a:rPr lang="en-US" sz="3200" b="0" i="1" dirty="0" smtClean="0">
                            <a:latin typeface="Cambria Math" panose="02040503050406030204" pitchFamily="18" charset="0"/>
                          </a:rPr>
                          <m:t>2</m:t>
                        </m:r>
                      </m:den>
                    </m:f>
                  </m:oMath>
                </a14:m>
                <a:r>
                  <a:rPr lang="en-US" sz="3200" dirty="0"/>
                  <a:t>.</a:t>
                </a:r>
              </a:p>
              <a:p>
                <a:pPr algn="l" rtl="0"/>
                <a:r>
                  <a:rPr lang="fa-IR" sz="3200" dirty="0"/>
                  <a:t>این </a:t>
                </a:r>
                <a:r>
                  <a:rPr lang="fa-IR" sz="3200" dirty="0" err="1"/>
                  <a:t>معادلات</a:t>
                </a:r>
                <a:r>
                  <a:rPr lang="fa-IR" sz="3200" dirty="0"/>
                  <a:t> مشابه داشتن شرایط 4 معادله و 4 مجهول است</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538330" y="1240077"/>
                <a:ext cx="8248662" cy="5166142"/>
              </a:xfrm>
              <a:blipFill>
                <a:blip r:embed="rId4"/>
                <a:stretch>
                  <a:fillRect l="-22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36</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634415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sz="4400" dirty="0"/>
              <a:t>Normal-Form Representation of Extensive-Form Games</a:t>
            </a:r>
            <a:endParaRPr lang="en-US" dirty="0"/>
          </a:p>
        </p:txBody>
      </p:sp>
      <p:sp>
        <p:nvSpPr>
          <p:cNvPr id="3" name="Content Placeholder 2"/>
          <p:cNvSpPr>
            <a:spLocks noGrp="1"/>
          </p:cNvSpPr>
          <p:nvPr>
            <p:ph idx="1"/>
          </p:nvPr>
        </p:nvSpPr>
        <p:spPr>
          <a:xfrm>
            <a:off x="2695492" y="1240077"/>
            <a:ext cx="9091500" cy="5166142"/>
          </a:xfrm>
        </p:spPr>
        <p:txBody>
          <a:bodyPr>
            <a:normAutofit/>
          </a:bodyPr>
          <a:lstStyle/>
          <a:p>
            <a:r>
              <a:rPr lang="fa-IR" sz="3200" dirty="0"/>
              <a:t>دو نوع بازی </a:t>
            </a:r>
            <a:r>
              <a:rPr lang="en-US" sz="3200" dirty="0"/>
              <a:t>Battle of the Sexes </a:t>
            </a:r>
            <a:r>
              <a:rPr lang="fa-IR" sz="3200" dirty="0"/>
              <a:t>ارائه شده در شکل را در نظر بگیرید. شکل </a:t>
            </a:r>
            <a:r>
              <a:rPr lang="fa-IR" sz="3200" dirty="0" err="1"/>
              <a:t>ماتریس</a:t>
            </a:r>
            <a:r>
              <a:rPr lang="fa-IR" sz="3200" dirty="0"/>
              <a:t> این بازی ها </a:t>
            </a:r>
            <a:r>
              <a:rPr lang="fa-IR" sz="3200" dirty="0" err="1"/>
              <a:t>بصورت</a:t>
            </a:r>
            <a:r>
              <a:rPr lang="fa-IR" sz="3200" dirty="0"/>
              <a:t> زیر است:</a:t>
            </a:r>
            <a:endParaRPr lang="en-US" sz="3200"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37</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pic>
        <p:nvPicPr>
          <p:cNvPr id="7" name="Picture 6">
            <a:extLst>
              <a:ext uri="{FF2B5EF4-FFF2-40B4-BE49-F238E27FC236}">
                <a16:creationId xmlns:a16="http://schemas.microsoft.com/office/drawing/2014/main" id="{1E963B7D-7A32-2CA4-53FD-8EE77EB7356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13939" y="2992996"/>
            <a:ext cx="2528516" cy="2786588"/>
          </a:xfrm>
          <a:prstGeom prst="rect">
            <a:avLst/>
          </a:prstGeom>
        </p:spPr>
      </p:pic>
      <p:pic>
        <p:nvPicPr>
          <p:cNvPr id="8" name="Picture 7">
            <a:extLst>
              <a:ext uri="{FF2B5EF4-FFF2-40B4-BE49-F238E27FC236}">
                <a16:creationId xmlns:a16="http://schemas.microsoft.com/office/drawing/2014/main" id="{44D79C39-665F-98A6-B53E-04F48A50FFB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7612" y="2035706"/>
            <a:ext cx="2381043" cy="2786588"/>
          </a:xfrm>
          <a:prstGeom prst="rect">
            <a:avLst/>
          </a:prstGeom>
        </p:spPr>
      </p:pic>
      <p:pic>
        <p:nvPicPr>
          <p:cNvPr id="10" name="Picture 9">
            <a:extLst>
              <a:ext uri="{FF2B5EF4-FFF2-40B4-BE49-F238E27FC236}">
                <a16:creationId xmlns:a16="http://schemas.microsoft.com/office/drawing/2014/main" id="{45B6AF6C-BF05-4744-72E2-AB28F2CF37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5146787"/>
            <a:ext cx="3200317" cy="1734800"/>
          </a:xfrm>
          <a:prstGeom prst="rect">
            <a:avLst/>
          </a:prstGeom>
        </p:spPr>
      </p:pic>
      <p:pic>
        <p:nvPicPr>
          <p:cNvPr id="12" name="Picture 11">
            <a:extLst>
              <a:ext uri="{FF2B5EF4-FFF2-40B4-BE49-F238E27FC236}">
                <a16:creationId xmlns:a16="http://schemas.microsoft.com/office/drawing/2014/main" id="{6C599E25-D91F-DC40-7CDC-5263090FA9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18098" y="3255252"/>
            <a:ext cx="4956820" cy="1991730"/>
          </a:xfrm>
          <a:prstGeom prst="rect">
            <a:avLst/>
          </a:prstGeom>
        </p:spPr>
      </p:pic>
      <p:pic>
        <p:nvPicPr>
          <p:cNvPr id="14" name="Picture 13">
            <a:extLst>
              <a:ext uri="{FF2B5EF4-FFF2-40B4-BE49-F238E27FC236}">
                <a16:creationId xmlns:a16="http://schemas.microsoft.com/office/drawing/2014/main" id="{E73D1113-EE5A-ABB1-2850-428E1646E6B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89054" y="5558086"/>
            <a:ext cx="4697938" cy="442995"/>
          </a:xfrm>
          <a:prstGeom prst="rect">
            <a:avLst/>
          </a:prstGeom>
        </p:spPr>
      </p:pic>
    </p:spTree>
    <p:extLst>
      <p:ext uri="{BB962C8B-B14F-4D97-AF65-F5344CB8AC3E}">
        <p14:creationId xmlns:p14="http://schemas.microsoft.com/office/powerpoint/2010/main" val="295817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4400" dirty="0"/>
              <a:t>extensive-form via normal-form</a:t>
            </a:r>
            <a:endParaRPr lang="en-US" dirty="0"/>
          </a:p>
        </p:txBody>
      </p:sp>
      <p:sp>
        <p:nvSpPr>
          <p:cNvPr id="3" name="Content Placeholder 2"/>
          <p:cNvSpPr>
            <a:spLocks noGrp="1"/>
          </p:cNvSpPr>
          <p:nvPr>
            <p:ph idx="1"/>
          </p:nvPr>
        </p:nvSpPr>
        <p:spPr>
          <a:xfrm>
            <a:off x="215462" y="1240078"/>
            <a:ext cx="11571530" cy="3180848"/>
          </a:xfrm>
        </p:spPr>
        <p:txBody>
          <a:bodyPr>
            <a:normAutofit fontScale="77500" lnSpcReduction="20000"/>
          </a:bodyPr>
          <a:lstStyle/>
          <a:p>
            <a:r>
              <a:rPr lang="en-US" sz="3200" i="1" dirty="0">
                <a:solidFill>
                  <a:srgbClr val="C00000"/>
                </a:solidFill>
              </a:rPr>
              <a:t>Any extensive-form game </a:t>
            </a:r>
            <a:r>
              <a:rPr lang="en-US" sz="3200" dirty="0"/>
              <a:t>can be </a:t>
            </a:r>
            <a:r>
              <a:rPr lang="en-US" sz="3200" b="1" u="sng" dirty="0"/>
              <a:t>transformed</a:t>
            </a:r>
            <a:r>
              <a:rPr lang="en-US" sz="3200" dirty="0"/>
              <a:t> into </a:t>
            </a:r>
            <a:r>
              <a:rPr lang="en-US" sz="3200" i="1" dirty="0">
                <a:solidFill>
                  <a:srgbClr val="C00000"/>
                </a:solidFill>
              </a:rPr>
              <a:t>a normal-form game</a:t>
            </a:r>
            <a:r>
              <a:rPr lang="en-US" sz="3200" dirty="0"/>
              <a:t> by using the set of pure strategies of the extensive form.</a:t>
            </a:r>
          </a:p>
          <a:p>
            <a:endParaRPr lang="en-US" sz="3200" b="1" u="sng" dirty="0"/>
          </a:p>
          <a:p>
            <a:r>
              <a:rPr lang="en-US" sz="3200" b="1" u="sng" dirty="0"/>
              <a:t>Remark:</a:t>
            </a:r>
            <a:r>
              <a:rPr lang="en-US" sz="3200" dirty="0"/>
              <a:t> Though </a:t>
            </a:r>
            <a:r>
              <a:rPr lang="en-US" sz="3200" i="1" dirty="0"/>
              <a:t>every extensive form has a unique normal-form representation</a:t>
            </a:r>
            <a:r>
              <a:rPr lang="en-US" sz="3200" dirty="0"/>
              <a:t>, it is not true that every normal form can be represented by a unique extensive-form game</a:t>
            </a:r>
          </a:p>
        </p:txBody>
      </p:sp>
      <p:sp>
        <p:nvSpPr>
          <p:cNvPr id="4" name="Slide Number Placeholder 3"/>
          <p:cNvSpPr>
            <a:spLocks noGrp="1"/>
          </p:cNvSpPr>
          <p:nvPr>
            <p:ph type="sldNum" sz="quarter" idx="12"/>
          </p:nvPr>
        </p:nvSpPr>
        <p:spPr/>
        <p:txBody>
          <a:bodyPr/>
          <a:lstStyle/>
          <a:p>
            <a:fld id="{7A24F918-E48B-4CD6-88B4-F48A81EB5FB6}" type="slidenum">
              <a:rPr lang="en-US" smtClean="0"/>
              <a:pPr/>
              <a:t>38</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grpSp>
        <p:nvGrpSpPr>
          <p:cNvPr id="22" name="Group 21">
            <a:extLst>
              <a:ext uri="{FF2B5EF4-FFF2-40B4-BE49-F238E27FC236}">
                <a16:creationId xmlns:a16="http://schemas.microsoft.com/office/drawing/2014/main" id="{C1AACBFE-F7F4-C5E6-7DEF-DF61686455EA}"/>
              </a:ext>
            </a:extLst>
          </p:cNvPr>
          <p:cNvGrpSpPr/>
          <p:nvPr/>
        </p:nvGrpSpPr>
        <p:grpSpPr>
          <a:xfrm>
            <a:off x="1424403" y="4297741"/>
            <a:ext cx="8911874" cy="2082979"/>
            <a:chOff x="1225299" y="4520378"/>
            <a:chExt cx="8911874" cy="2082979"/>
          </a:xfrm>
        </p:grpSpPr>
        <p:sp>
          <p:nvSpPr>
            <p:cNvPr id="13" name="Freeform: Shape 12">
              <a:extLst>
                <a:ext uri="{FF2B5EF4-FFF2-40B4-BE49-F238E27FC236}">
                  <a16:creationId xmlns:a16="http://schemas.microsoft.com/office/drawing/2014/main" id="{097ECBD4-2B5F-741B-B535-D57FD42F065A}"/>
                </a:ext>
              </a:extLst>
            </p:cNvPr>
            <p:cNvSpPr/>
            <p:nvPr/>
          </p:nvSpPr>
          <p:spPr>
            <a:xfrm>
              <a:off x="1225299" y="4542154"/>
              <a:ext cx="3108960" cy="2011680"/>
            </a:xfrm>
            <a:custGeom>
              <a:avLst/>
              <a:gdLst>
                <a:gd name="connsiteX0" fmla="*/ 0 w 2513294"/>
                <a:gd name="connsiteY0" fmla="*/ 150798 h 1507976"/>
                <a:gd name="connsiteX1" fmla="*/ 150798 w 2513294"/>
                <a:gd name="connsiteY1" fmla="*/ 0 h 1507976"/>
                <a:gd name="connsiteX2" fmla="*/ 2362496 w 2513294"/>
                <a:gd name="connsiteY2" fmla="*/ 0 h 1507976"/>
                <a:gd name="connsiteX3" fmla="*/ 2513294 w 2513294"/>
                <a:gd name="connsiteY3" fmla="*/ 150798 h 1507976"/>
                <a:gd name="connsiteX4" fmla="*/ 2513294 w 2513294"/>
                <a:gd name="connsiteY4" fmla="*/ 1357178 h 1507976"/>
                <a:gd name="connsiteX5" fmla="*/ 2362496 w 2513294"/>
                <a:gd name="connsiteY5" fmla="*/ 1507976 h 1507976"/>
                <a:gd name="connsiteX6" fmla="*/ 150798 w 2513294"/>
                <a:gd name="connsiteY6" fmla="*/ 1507976 h 1507976"/>
                <a:gd name="connsiteX7" fmla="*/ 0 w 2513294"/>
                <a:gd name="connsiteY7" fmla="*/ 1357178 h 1507976"/>
                <a:gd name="connsiteX8" fmla="*/ 0 w 2513294"/>
                <a:gd name="connsiteY8" fmla="*/ 150798 h 150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3294" h="1507976">
                  <a:moveTo>
                    <a:pt x="0" y="150798"/>
                  </a:moveTo>
                  <a:cubicBezTo>
                    <a:pt x="0" y="67515"/>
                    <a:pt x="67515" y="0"/>
                    <a:pt x="150798" y="0"/>
                  </a:cubicBezTo>
                  <a:lnTo>
                    <a:pt x="2362496" y="0"/>
                  </a:lnTo>
                  <a:cubicBezTo>
                    <a:pt x="2445779" y="0"/>
                    <a:pt x="2513294" y="67515"/>
                    <a:pt x="2513294" y="150798"/>
                  </a:cubicBezTo>
                  <a:lnTo>
                    <a:pt x="2513294" y="1357178"/>
                  </a:lnTo>
                  <a:cubicBezTo>
                    <a:pt x="2513294" y="1440461"/>
                    <a:pt x="2445779" y="1507976"/>
                    <a:pt x="2362496" y="1507976"/>
                  </a:cubicBezTo>
                  <a:lnTo>
                    <a:pt x="150798" y="1507976"/>
                  </a:lnTo>
                  <a:cubicBezTo>
                    <a:pt x="67515" y="1507976"/>
                    <a:pt x="0" y="1440461"/>
                    <a:pt x="0" y="1357178"/>
                  </a:cubicBezTo>
                  <a:lnTo>
                    <a:pt x="0" y="150798"/>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50847" tIns="150847" rIns="150847" bIns="150847" numCol="1" spcCol="1270" anchor="ctr" anchorCtr="0">
              <a:noAutofit/>
            </a:bodyPr>
            <a:lstStyle/>
            <a:p>
              <a:pPr marL="0" lvl="0" indent="0" algn="ctr" defTabSz="1244600">
                <a:lnSpc>
                  <a:spcPct val="90000"/>
                </a:lnSpc>
                <a:spcBef>
                  <a:spcPct val="0"/>
                </a:spcBef>
                <a:spcAft>
                  <a:spcPct val="35000"/>
                </a:spcAft>
                <a:buNone/>
              </a:pPr>
              <a:r>
                <a:rPr lang="en-US" sz="3600" kern="1200" dirty="0"/>
                <a:t>every extensive form game </a:t>
              </a:r>
            </a:p>
          </p:txBody>
        </p:sp>
        <p:sp>
          <p:nvSpPr>
            <p:cNvPr id="16" name="Freeform: Shape 15">
              <a:extLst>
                <a:ext uri="{FF2B5EF4-FFF2-40B4-BE49-F238E27FC236}">
                  <a16:creationId xmlns:a16="http://schemas.microsoft.com/office/drawing/2014/main" id="{B881F7FB-BA3A-988A-244F-9947E76E880C}"/>
                </a:ext>
              </a:extLst>
            </p:cNvPr>
            <p:cNvSpPr/>
            <p:nvPr/>
          </p:nvSpPr>
          <p:spPr>
            <a:xfrm>
              <a:off x="7028213" y="4542154"/>
              <a:ext cx="3108960" cy="2011680"/>
            </a:xfrm>
            <a:custGeom>
              <a:avLst/>
              <a:gdLst>
                <a:gd name="connsiteX0" fmla="*/ 0 w 2513294"/>
                <a:gd name="connsiteY0" fmla="*/ 150798 h 1507976"/>
                <a:gd name="connsiteX1" fmla="*/ 150798 w 2513294"/>
                <a:gd name="connsiteY1" fmla="*/ 0 h 1507976"/>
                <a:gd name="connsiteX2" fmla="*/ 2362496 w 2513294"/>
                <a:gd name="connsiteY2" fmla="*/ 0 h 1507976"/>
                <a:gd name="connsiteX3" fmla="*/ 2513294 w 2513294"/>
                <a:gd name="connsiteY3" fmla="*/ 150798 h 1507976"/>
                <a:gd name="connsiteX4" fmla="*/ 2513294 w 2513294"/>
                <a:gd name="connsiteY4" fmla="*/ 1357178 h 1507976"/>
                <a:gd name="connsiteX5" fmla="*/ 2362496 w 2513294"/>
                <a:gd name="connsiteY5" fmla="*/ 1507976 h 1507976"/>
                <a:gd name="connsiteX6" fmla="*/ 150798 w 2513294"/>
                <a:gd name="connsiteY6" fmla="*/ 1507976 h 1507976"/>
                <a:gd name="connsiteX7" fmla="*/ 0 w 2513294"/>
                <a:gd name="connsiteY7" fmla="*/ 1357178 h 1507976"/>
                <a:gd name="connsiteX8" fmla="*/ 0 w 2513294"/>
                <a:gd name="connsiteY8" fmla="*/ 150798 h 150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3294" h="1507976">
                  <a:moveTo>
                    <a:pt x="0" y="150798"/>
                  </a:moveTo>
                  <a:cubicBezTo>
                    <a:pt x="0" y="67515"/>
                    <a:pt x="67515" y="0"/>
                    <a:pt x="150798" y="0"/>
                  </a:cubicBezTo>
                  <a:lnTo>
                    <a:pt x="2362496" y="0"/>
                  </a:lnTo>
                  <a:cubicBezTo>
                    <a:pt x="2445779" y="0"/>
                    <a:pt x="2513294" y="67515"/>
                    <a:pt x="2513294" y="150798"/>
                  </a:cubicBezTo>
                  <a:lnTo>
                    <a:pt x="2513294" y="1357178"/>
                  </a:lnTo>
                  <a:cubicBezTo>
                    <a:pt x="2513294" y="1440461"/>
                    <a:pt x="2445779" y="1507976"/>
                    <a:pt x="2362496" y="1507976"/>
                  </a:cubicBezTo>
                  <a:lnTo>
                    <a:pt x="150798" y="1507976"/>
                  </a:lnTo>
                  <a:cubicBezTo>
                    <a:pt x="67515" y="1507976"/>
                    <a:pt x="0" y="1440461"/>
                    <a:pt x="0" y="1357178"/>
                  </a:cubicBezTo>
                  <a:lnTo>
                    <a:pt x="0" y="150798"/>
                  </a:lnTo>
                  <a:close/>
                </a:path>
              </a:pathLst>
            </a:custGeom>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150847" tIns="150847" rIns="150847" bIns="150847" numCol="1" spcCol="1270" anchor="ctr" anchorCtr="0">
              <a:noAutofit/>
            </a:bodyPr>
            <a:lstStyle/>
            <a:p>
              <a:pPr marL="0" lvl="0" indent="0" algn="ctr" defTabSz="1244600">
                <a:lnSpc>
                  <a:spcPct val="90000"/>
                </a:lnSpc>
                <a:spcBef>
                  <a:spcPct val="0"/>
                </a:spcBef>
                <a:spcAft>
                  <a:spcPct val="35000"/>
                </a:spcAft>
                <a:buNone/>
              </a:pPr>
              <a:r>
                <a:rPr lang="en-US" sz="3600" kern="1200" dirty="0"/>
                <a:t>normal-form game </a:t>
              </a:r>
            </a:p>
          </p:txBody>
        </p:sp>
        <p:pic>
          <p:nvPicPr>
            <p:cNvPr id="18" name="Picture 17">
              <a:extLst>
                <a:ext uri="{FF2B5EF4-FFF2-40B4-BE49-F238E27FC236}">
                  <a16:creationId xmlns:a16="http://schemas.microsoft.com/office/drawing/2014/main" id="{15D67A6D-800F-87A6-2657-9FF6E5863B82}"/>
                </a:ext>
              </a:extLst>
            </p:cNvPr>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793696" y="5773169"/>
              <a:ext cx="1498722" cy="548640"/>
            </a:xfrm>
            <a:prstGeom prst="rect">
              <a:avLst/>
            </a:prstGeom>
          </p:spPr>
        </p:pic>
        <p:sp>
          <p:nvSpPr>
            <p:cNvPr id="19" name="Arrow: Right 18">
              <a:extLst>
                <a:ext uri="{FF2B5EF4-FFF2-40B4-BE49-F238E27FC236}">
                  <a16:creationId xmlns:a16="http://schemas.microsoft.com/office/drawing/2014/main" id="{B4020A1F-43B4-71B2-446D-3DE32E9C3E98}"/>
                </a:ext>
              </a:extLst>
            </p:cNvPr>
            <p:cNvSpPr/>
            <p:nvPr/>
          </p:nvSpPr>
          <p:spPr>
            <a:xfrm>
              <a:off x="4634193" y="4520378"/>
              <a:ext cx="2103120" cy="1097280"/>
            </a:xfrm>
            <a:prstGeom prst="rightArrow">
              <a:avLst>
                <a:gd name="adj1" fmla="val 57246"/>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AE1C0DD8-AA5B-28A7-A4BB-3214A6811EC7}"/>
                </a:ext>
              </a:extLst>
            </p:cNvPr>
            <p:cNvSpPr/>
            <p:nvPr/>
          </p:nvSpPr>
          <p:spPr>
            <a:xfrm flipH="1">
              <a:off x="4489232" y="5506077"/>
              <a:ext cx="2103120" cy="1097280"/>
            </a:xfrm>
            <a:prstGeom prst="rightArrow">
              <a:avLst>
                <a:gd name="adj1" fmla="val 55797"/>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9D193F6E-E85B-35F5-8BF7-12BDB9A3663E}"/>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734690" y="4846946"/>
              <a:ext cx="1544928" cy="548640"/>
            </a:xfrm>
            <a:prstGeom prst="rect">
              <a:avLst/>
            </a:prstGeom>
          </p:spPr>
        </p:pic>
      </p:grpSp>
    </p:spTree>
    <p:extLst>
      <p:ext uri="{BB962C8B-B14F-4D97-AF65-F5344CB8AC3E}">
        <p14:creationId xmlns:p14="http://schemas.microsoft.com/office/powerpoint/2010/main" val="325754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4400" dirty="0"/>
              <a:t>Nash Equilibrium and Paths of Play</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15462" y="1240078"/>
                <a:ext cx="8133408" cy="5152354"/>
              </a:xfrm>
            </p:spPr>
            <p:txBody>
              <a:bodyPr>
                <a:normAutofit fontScale="85000" lnSpcReduction="10000"/>
              </a:bodyPr>
              <a:lstStyle/>
              <a:p>
                <a:r>
                  <a:rPr lang="en-US" sz="3200" dirty="0"/>
                  <a:t>Nash equilibria we found for the simultaneous version of this game with the strategies </a:t>
                </a:r>
                <a14:m>
                  <m:oMath xmlns:m="http://schemas.openxmlformats.org/officeDocument/2006/math">
                    <m:r>
                      <a:rPr lang="en-US" sz="3200" i="1" dirty="0" smtClean="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𝑂</m:t>
                    </m:r>
                    <m:r>
                      <a:rPr lang="en-US" sz="3200" i="1" dirty="0">
                        <a:solidFill>
                          <a:srgbClr val="C00000"/>
                        </a:solidFill>
                        <a:latin typeface="Cambria Math" panose="02040503050406030204" pitchFamily="18" charset="0"/>
                      </a:rPr>
                      <m:t>, </m:t>
                    </m:r>
                    <m:r>
                      <a:rPr lang="en-US" sz="3200" i="1" dirty="0" err="1">
                        <a:solidFill>
                          <a:srgbClr val="C00000"/>
                        </a:solidFill>
                        <a:latin typeface="Cambria Math" panose="02040503050406030204" pitchFamily="18" charset="0"/>
                      </a:rPr>
                      <m:t>𝑜𝑜</m:t>
                    </m:r>
                    <m:r>
                      <a:rPr lang="en-US" sz="3200" i="1" dirty="0">
                        <a:solidFill>
                          <a:srgbClr val="C00000"/>
                        </a:solidFill>
                        <a:latin typeface="Cambria Math" panose="02040503050406030204" pitchFamily="18" charset="0"/>
                      </a:rPr>
                      <m:t>)</m:t>
                    </m:r>
                  </m:oMath>
                </a14:m>
                <a:r>
                  <a:rPr lang="en-US" sz="3200" dirty="0"/>
                  <a:t> and </a:t>
                </a:r>
                <a14:m>
                  <m:oMath xmlns:m="http://schemas.openxmlformats.org/officeDocument/2006/math">
                    <m:r>
                      <a:rPr lang="en-US" sz="320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𝐹</m:t>
                    </m:r>
                    <m:r>
                      <a:rPr lang="en-US" sz="3200" i="1" dirty="0" smtClean="0">
                        <a:solidFill>
                          <a:srgbClr val="C00000"/>
                        </a:solidFill>
                        <a:latin typeface="Cambria Math" panose="02040503050406030204" pitchFamily="18" charset="0"/>
                      </a:rPr>
                      <m:t>, </m:t>
                    </m:r>
                    <m:r>
                      <a:rPr lang="en-US" sz="3200" i="1" dirty="0" smtClean="0">
                        <a:solidFill>
                          <a:srgbClr val="C00000"/>
                        </a:solidFill>
                        <a:latin typeface="Cambria Math" panose="02040503050406030204" pitchFamily="18" charset="0"/>
                      </a:rPr>
                      <m:t>𝑓𝑓</m:t>
                    </m:r>
                    <m:r>
                      <a:rPr lang="en-US" sz="3200" i="1" dirty="0" smtClean="0">
                        <a:solidFill>
                          <a:srgbClr val="C00000"/>
                        </a:solidFill>
                        <a:latin typeface="Cambria Math" panose="02040503050406030204" pitchFamily="18" charset="0"/>
                      </a:rPr>
                      <m:t>)</m:t>
                    </m:r>
                  </m:oMath>
                </a14:m>
                <a:r>
                  <a:rPr lang="en-US" sz="3200" dirty="0"/>
                  <a:t>. </a:t>
                </a:r>
              </a:p>
              <a:p>
                <a:r>
                  <a:rPr lang="en-US" sz="3200" dirty="0"/>
                  <a:t>The first pair of strategies </a:t>
                </a:r>
                <a14:m>
                  <m:oMath xmlns:m="http://schemas.openxmlformats.org/officeDocument/2006/math">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𝑂</m:t>
                    </m:r>
                    <m:r>
                      <a:rPr lang="en-US" sz="3200" i="1" dirty="0">
                        <a:solidFill>
                          <a:srgbClr val="C00000"/>
                        </a:solidFill>
                        <a:latin typeface="Cambria Math" panose="02040503050406030204" pitchFamily="18" charset="0"/>
                      </a:rPr>
                      <m:t>, </m:t>
                    </m:r>
                    <m:r>
                      <a:rPr lang="en-US" sz="3200" i="1" dirty="0" err="1">
                        <a:solidFill>
                          <a:srgbClr val="C00000"/>
                        </a:solidFill>
                        <a:latin typeface="Cambria Math" panose="02040503050406030204" pitchFamily="18" charset="0"/>
                      </a:rPr>
                      <m:t>𝑜𝑜</m:t>
                    </m:r>
                    <m:r>
                      <a:rPr lang="en-US" sz="3200" i="1" dirty="0">
                        <a:solidFill>
                          <a:srgbClr val="C00000"/>
                        </a:solidFill>
                        <a:latin typeface="Cambria Math" panose="02040503050406030204" pitchFamily="18" charset="0"/>
                      </a:rPr>
                      <m:t>)</m:t>
                    </m:r>
                  </m:oMath>
                </a14:m>
                <a:r>
                  <a:rPr lang="en-US" sz="3200" dirty="0"/>
                  <a:t> specify that player 1 chooses </a:t>
                </a:r>
                <a14:m>
                  <m:oMath xmlns:m="http://schemas.openxmlformats.org/officeDocument/2006/math">
                    <m:r>
                      <a:rPr lang="en-US" sz="3200" i="1" dirty="0" smtClean="0">
                        <a:solidFill>
                          <a:srgbClr val="C00000"/>
                        </a:solidFill>
                        <a:latin typeface="Cambria Math" panose="02040503050406030204" pitchFamily="18" charset="0"/>
                      </a:rPr>
                      <m:t>𝑂</m:t>
                    </m:r>
                  </m:oMath>
                </a14:m>
                <a:r>
                  <a:rPr lang="en-US" sz="3200" dirty="0"/>
                  <a:t> and player 2 chooses </a:t>
                </a:r>
                <a:r>
                  <a:rPr lang="en-US" sz="3200" i="1" dirty="0">
                    <a:solidFill>
                      <a:srgbClr val="C00000"/>
                    </a:solidFill>
                  </a:rPr>
                  <a:t>“I play </a:t>
                </a:r>
                <a14:m>
                  <m:oMath xmlns:m="http://schemas.openxmlformats.org/officeDocument/2006/math">
                    <m:r>
                      <a:rPr lang="en-US" sz="3200" i="1" dirty="0" smtClean="0">
                        <a:solidFill>
                          <a:srgbClr val="C00000"/>
                        </a:solidFill>
                        <a:latin typeface="Cambria Math" panose="02040503050406030204" pitchFamily="18" charset="0"/>
                      </a:rPr>
                      <m:t>𝑜</m:t>
                    </m:r>
                  </m:oMath>
                </a14:m>
                <a:r>
                  <a:rPr lang="en-US" sz="3200" i="1" dirty="0">
                    <a:solidFill>
                      <a:srgbClr val="C00000"/>
                    </a:solidFill>
                  </a:rPr>
                  <a:t> after </a:t>
                </a:r>
                <a14:m>
                  <m:oMath xmlns:m="http://schemas.openxmlformats.org/officeDocument/2006/math">
                    <m:r>
                      <a:rPr lang="en-US" sz="3200" i="1" dirty="0" smtClean="0">
                        <a:solidFill>
                          <a:srgbClr val="C00000"/>
                        </a:solidFill>
                        <a:latin typeface="Cambria Math" panose="02040503050406030204" pitchFamily="18" charset="0"/>
                      </a:rPr>
                      <m:t>𝑂</m:t>
                    </m:r>
                  </m:oMath>
                </a14:m>
                <a:r>
                  <a:rPr lang="en-US" sz="3200" i="1" dirty="0">
                    <a:solidFill>
                      <a:srgbClr val="C00000"/>
                    </a:solidFill>
                  </a:rPr>
                  <a:t> and </a:t>
                </a:r>
                <a14:m>
                  <m:oMath xmlns:m="http://schemas.openxmlformats.org/officeDocument/2006/math">
                    <m:r>
                      <a:rPr lang="en-US" sz="3200" i="1" dirty="0" smtClean="0">
                        <a:solidFill>
                          <a:srgbClr val="C00000"/>
                        </a:solidFill>
                        <a:latin typeface="Cambria Math" panose="02040503050406030204" pitchFamily="18" charset="0"/>
                      </a:rPr>
                      <m:t>𝑜</m:t>
                    </m:r>
                  </m:oMath>
                </a14:m>
                <a:r>
                  <a:rPr lang="en-US" sz="3200" i="1" dirty="0">
                    <a:solidFill>
                      <a:srgbClr val="C00000"/>
                    </a:solidFill>
                  </a:rPr>
                  <a:t> after </a:t>
                </a:r>
                <a14:m>
                  <m:oMath xmlns:m="http://schemas.openxmlformats.org/officeDocument/2006/math">
                    <m:r>
                      <a:rPr lang="en-US" sz="3200" i="1" dirty="0" smtClean="0">
                        <a:solidFill>
                          <a:srgbClr val="C00000"/>
                        </a:solidFill>
                        <a:latin typeface="Cambria Math" panose="02040503050406030204" pitchFamily="18" charset="0"/>
                      </a:rPr>
                      <m:t>𝐹</m:t>
                    </m:r>
                  </m:oMath>
                </a14:m>
                <a:r>
                  <a:rPr lang="en-US" sz="3200" i="1" dirty="0">
                    <a:solidFill>
                      <a:srgbClr val="C00000"/>
                    </a:solidFill>
                  </a:rPr>
                  <a:t>,”</a:t>
                </a:r>
                <a:r>
                  <a:rPr lang="en-US" sz="3200" dirty="0"/>
                  <a:t> which yields the outcome of both players going to the opera. </a:t>
                </a:r>
              </a:p>
              <a:p>
                <a:r>
                  <a:rPr lang="en-US" sz="3200" dirty="0"/>
                  <a:t>Similarly </a:t>
                </a:r>
                <a14:m>
                  <m:oMath xmlns:m="http://schemas.openxmlformats.org/officeDocument/2006/math">
                    <m:r>
                      <a:rPr lang="en-US" sz="320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𝐹</m:t>
                    </m:r>
                    <m:r>
                      <a:rPr lang="en-US" sz="3200" i="1" dirty="0" smtClean="0">
                        <a:solidFill>
                          <a:srgbClr val="C00000"/>
                        </a:solidFill>
                        <a:latin typeface="Cambria Math" panose="02040503050406030204" pitchFamily="18" charset="0"/>
                      </a:rPr>
                      <m:t>, </m:t>
                    </m:r>
                    <m:r>
                      <a:rPr lang="en-US" sz="3200" i="1" dirty="0" smtClean="0">
                        <a:solidFill>
                          <a:srgbClr val="C00000"/>
                        </a:solidFill>
                        <a:latin typeface="Cambria Math" panose="02040503050406030204" pitchFamily="18" charset="0"/>
                      </a:rPr>
                      <m:t>𝑓𝑓</m:t>
                    </m:r>
                    <m:r>
                      <a:rPr lang="en-US" sz="3200" i="1" dirty="0" smtClean="0">
                        <a:solidFill>
                          <a:srgbClr val="C00000"/>
                        </a:solidFill>
                        <a:latin typeface="Cambria Math" panose="02040503050406030204" pitchFamily="18" charset="0"/>
                      </a:rPr>
                      <m:t> )</m:t>
                    </m:r>
                  </m:oMath>
                </a14:m>
                <a:r>
                  <a:rPr lang="en-US" sz="3200" dirty="0"/>
                  <a:t> yields the outcome of both going to the football game.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15462" y="1240078"/>
                <a:ext cx="8133408" cy="5152354"/>
              </a:xfrm>
              <a:blipFill>
                <a:blip r:embed="rId3"/>
                <a:stretch>
                  <a:fillRect l="-52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39</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pic>
        <p:nvPicPr>
          <p:cNvPr id="10" name="Picture 9">
            <a:extLst>
              <a:ext uri="{FF2B5EF4-FFF2-40B4-BE49-F238E27FC236}">
                <a16:creationId xmlns:a16="http://schemas.microsoft.com/office/drawing/2014/main" id="{08EB9C9D-7917-6817-84A1-BFAEEF53CF00}"/>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62725" y="1079800"/>
            <a:ext cx="3324267" cy="3501404"/>
          </a:xfrm>
          <a:prstGeom prst="rect">
            <a:avLst/>
          </a:prstGeom>
        </p:spPr>
      </p:pic>
      <p:grpSp>
        <p:nvGrpSpPr>
          <p:cNvPr id="14" name="Group 13">
            <a:extLst>
              <a:ext uri="{FF2B5EF4-FFF2-40B4-BE49-F238E27FC236}">
                <a16:creationId xmlns:a16="http://schemas.microsoft.com/office/drawing/2014/main" id="{1155AAD1-30B1-D65F-3B9F-0266CA19BE4D}"/>
              </a:ext>
            </a:extLst>
          </p:cNvPr>
          <p:cNvGrpSpPr/>
          <p:nvPr/>
        </p:nvGrpSpPr>
        <p:grpSpPr>
          <a:xfrm>
            <a:off x="7036010" y="4943853"/>
            <a:ext cx="4928543" cy="1777679"/>
            <a:chOff x="7036010" y="4943853"/>
            <a:chExt cx="4928543" cy="1777679"/>
          </a:xfrm>
        </p:grpSpPr>
        <p:pic>
          <p:nvPicPr>
            <p:cNvPr id="9" name="Picture 8">
              <a:extLst>
                <a:ext uri="{FF2B5EF4-FFF2-40B4-BE49-F238E27FC236}">
                  <a16:creationId xmlns:a16="http://schemas.microsoft.com/office/drawing/2014/main" id="{5C1E6F7A-C732-56A8-E100-800AB6815E43}"/>
                </a:ext>
              </a:extLst>
            </p:cNvPr>
            <p:cNvPicPr>
              <a:picLocks noChangeAspect="1"/>
            </p:cNvPicPr>
            <p:nvPr/>
          </p:nvPicPr>
          <p:blipFill>
            <a:blip r:embed="rId5"/>
            <a:stretch>
              <a:fillRect/>
            </a:stretch>
          </p:blipFill>
          <p:spPr>
            <a:xfrm>
              <a:off x="7036010" y="4943853"/>
              <a:ext cx="4928543" cy="1777679"/>
            </a:xfrm>
            <a:prstGeom prst="rect">
              <a:avLst/>
            </a:prstGeom>
          </p:spPr>
        </p:pic>
        <p:sp>
          <p:nvSpPr>
            <p:cNvPr id="11" name="Rectangle: Rounded Corners 10">
              <a:extLst>
                <a:ext uri="{FF2B5EF4-FFF2-40B4-BE49-F238E27FC236}">
                  <a16:creationId xmlns:a16="http://schemas.microsoft.com/office/drawing/2014/main" id="{7DDB3118-D042-5DCA-B900-46534509E58A}"/>
                </a:ext>
              </a:extLst>
            </p:cNvPr>
            <p:cNvSpPr/>
            <p:nvPr/>
          </p:nvSpPr>
          <p:spPr>
            <a:xfrm>
              <a:off x="8745354" y="5661329"/>
              <a:ext cx="613331" cy="397565"/>
            </a:xfrm>
            <a:prstGeom prst="roundRect">
              <a:avLst>
                <a:gd name="adj" fmla="val 10580"/>
              </a:avLst>
            </a:prstGeom>
            <a:solidFill>
              <a:schemeClr val="accent6">
                <a:lumMod val="75000"/>
                <a:alpha val="3607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229EC7B6-E46E-9662-6F08-D8DD11EF06C1}"/>
                </a:ext>
              </a:extLst>
            </p:cNvPr>
            <p:cNvSpPr/>
            <p:nvPr/>
          </p:nvSpPr>
          <p:spPr>
            <a:xfrm>
              <a:off x="11111053" y="6193418"/>
              <a:ext cx="613331" cy="397565"/>
            </a:xfrm>
            <a:prstGeom prst="roundRect">
              <a:avLst>
                <a:gd name="adj" fmla="val 10580"/>
              </a:avLst>
            </a:prstGeom>
            <a:solidFill>
              <a:schemeClr val="accent6">
                <a:lumMod val="75000"/>
                <a:alpha val="3607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16685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a-IR" dirty="0"/>
              <a:t>مقدمه</a:t>
            </a:r>
            <a:endParaRPr lang="en-US" dirty="0"/>
          </a:p>
        </p:txBody>
      </p:sp>
      <p:sp>
        <p:nvSpPr>
          <p:cNvPr id="3" name="Content Placeholder 2"/>
          <p:cNvSpPr>
            <a:spLocks noGrp="1"/>
          </p:cNvSpPr>
          <p:nvPr>
            <p:ph idx="1"/>
          </p:nvPr>
        </p:nvSpPr>
        <p:spPr/>
        <p:txBody>
          <a:bodyPr>
            <a:normAutofit lnSpcReduction="10000"/>
          </a:bodyPr>
          <a:lstStyle/>
          <a:p>
            <a:pPr>
              <a:lnSpc>
                <a:spcPct val="200000"/>
              </a:lnSpc>
            </a:pPr>
            <a:r>
              <a:rPr lang="fa-IR" dirty="0"/>
              <a:t>با وجود سادگی و کلی بودن </a:t>
            </a:r>
            <a:r>
              <a:rPr lang="en-US" dirty="0"/>
              <a:t>normal-form</a:t>
            </a:r>
            <a:r>
              <a:rPr lang="fa-IR" dirty="0"/>
              <a:t>، یکی از ایرادات آن ناتوانی در تحلیل بازی </a:t>
            </a:r>
            <a:r>
              <a:rPr lang="fa-IR" dirty="0" err="1"/>
              <a:t>هایی</a:t>
            </a:r>
            <a:r>
              <a:rPr lang="fa-IR" dirty="0"/>
              <a:t> است که در طول زمان رخ میدهند.</a:t>
            </a:r>
          </a:p>
          <a:p>
            <a:pPr>
              <a:lnSpc>
                <a:spcPct val="200000"/>
              </a:lnSpc>
            </a:pPr>
            <a:r>
              <a:rPr lang="fa-IR" dirty="0"/>
              <a:t>یعنی، این احساس وجود دارد که چگونه مجموعه استراتژی بازیکنان با آنچه می توانند انجام دهند مطابقت دارد، و اینکه چگونه ترکیب اقدامات آنها بر بازده یکدیگر تأثیر می گذارد، در حالی که هیچ راهی برای نمایش موقعیت </a:t>
            </a:r>
            <a:r>
              <a:rPr lang="fa-IR" dirty="0" err="1"/>
              <a:t>هایی</a:t>
            </a:r>
            <a:r>
              <a:rPr lang="fa-IR" dirty="0"/>
              <a:t> وجود ندارد که ترتیب حرکات ممکن است مهم باشد.</a:t>
            </a:r>
          </a:p>
        </p:txBody>
      </p:sp>
      <p:sp>
        <p:nvSpPr>
          <p:cNvPr id="4" name="Slide Number Placeholder 3"/>
          <p:cNvSpPr>
            <a:spLocks noGrp="1"/>
          </p:cNvSpPr>
          <p:nvPr>
            <p:ph type="sldNum" sz="quarter" idx="12"/>
          </p:nvPr>
        </p:nvSpPr>
        <p:spPr/>
        <p:txBody>
          <a:bodyPr/>
          <a:lstStyle/>
          <a:p>
            <a:fld id="{7A24F918-E48B-4CD6-88B4-F48A81EB5FB6}" type="slidenum">
              <a:rPr lang="en-US" smtClean="0"/>
              <a:pPr/>
              <a:t>4</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409914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4400" dirty="0"/>
              <a:t>Nash Equilibrium and Paths of Play</a:t>
            </a:r>
            <a:endParaRPr lang="en-US" dirty="0"/>
          </a:p>
        </p:txBody>
      </p:sp>
      <p:sp>
        <p:nvSpPr>
          <p:cNvPr id="3" name="Content Placeholder 2"/>
          <p:cNvSpPr>
            <a:spLocks noGrp="1"/>
          </p:cNvSpPr>
          <p:nvPr>
            <p:ph idx="1"/>
          </p:nvPr>
        </p:nvSpPr>
        <p:spPr>
          <a:xfrm>
            <a:off x="3822940" y="1240077"/>
            <a:ext cx="7964051" cy="4461008"/>
          </a:xfrm>
        </p:spPr>
        <p:txBody>
          <a:bodyPr>
            <a:normAutofit fontScale="92500" lnSpcReduction="20000"/>
          </a:bodyPr>
          <a:lstStyle/>
          <a:p>
            <a:r>
              <a:rPr lang="fa-IR" sz="3200" dirty="0"/>
              <a:t>در شکل گسترده، هر نتیجه بازی با </a:t>
            </a:r>
            <a:r>
              <a:rPr lang="fa-IR" sz="3200" i="1" dirty="0">
                <a:solidFill>
                  <a:srgbClr val="0070C0"/>
                </a:solidFill>
              </a:rPr>
              <a:t>یک مسیر بازی منحصر به فرد</a:t>
            </a:r>
            <a:r>
              <a:rPr lang="fa-IR" sz="3200" dirty="0"/>
              <a:t> همراه است زیرا یک مسیر منحصر به فرد از ریشه بازی تا هر گره پایانی وجود دارد. </a:t>
            </a:r>
            <a:endParaRPr lang="en-US" sz="3200" dirty="0"/>
          </a:p>
          <a:p>
            <a:r>
              <a:rPr lang="fa-IR" sz="3200" dirty="0"/>
              <a:t>ما همچنین می دانیم که بازیکنان در حالت تعادل </a:t>
            </a:r>
            <a:r>
              <a:rPr lang="fa-IR" sz="3200" dirty="0" err="1"/>
              <a:t>نش</a:t>
            </a:r>
            <a:r>
              <a:rPr lang="fa-IR" sz="3200" dirty="0"/>
              <a:t> بازی خواهند کرد زیرا با توجه به باورهای صحیح آنها در مورد استراتژی های حریفان، به نفع آنهاست که به استراتژی های تعادلی خود پایبند باشند.</a:t>
            </a:r>
            <a:endParaRPr lang="en-US" sz="3200"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40</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pic>
        <p:nvPicPr>
          <p:cNvPr id="7" name="Picture 6">
            <a:extLst>
              <a:ext uri="{FF2B5EF4-FFF2-40B4-BE49-F238E27FC236}">
                <a16:creationId xmlns:a16="http://schemas.microsoft.com/office/drawing/2014/main" id="{1CE9FC3B-5DF2-01C3-6103-B5FD0A885527}"/>
              </a:ext>
            </a:extLst>
          </p:cNvPr>
          <p:cNvPicPr>
            <a:picLocks noChangeAspect="1"/>
          </p:cNvPicPr>
          <p:nvPr/>
        </p:nvPicPr>
        <p:blipFill>
          <a:blip r:embed="rId3"/>
          <a:stretch>
            <a:fillRect/>
          </a:stretch>
        </p:blipFill>
        <p:spPr>
          <a:xfrm>
            <a:off x="153104" y="2732020"/>
            <a:ext cx="3098979" cy="3192223"/>
          </a:xfrm>
          <a:prstGeom prst="rect">
            <a:avLst/>
          </a:prstGeom>
        </p:spPr>
      </p:pic>
      <p:sp>
        <p:nvSpPr>
          <p:cNvPr id="15" name="TextBox 14">
            <a:extLst>
              <a:ext uri="{FF2B5EF4-FFF2-40B4-BE49-F238E27FC236}">
                <a16:creationId xmlns:a16="http://schemas.microsoft.com/office/drawing/2014/main" id="{9A35D8B7-B36A-E10C-FB80-00C765E43FC8}"/>
              </a:ext>
            </a:extLst>
          </p:cNvPr>
          <p:cNvSpPr txBox="1"/>
          <p:nvPr/>
        </p:nvSpPr>
        <p:spPr>
          <a:xfrm>
            <a:off x="153104" y="5914304"/>
            <a:ext cx="3536301" cy="646331"/>
          </a:xfrm>
          <a:prstGeom prst="rect">
            <a:avLst/>
          </a:prstGeom>
          <a:noFill/>
        </p:spPr>
        <p:txBody>
          <a:bodyPr wrap="square">
            <a:spAutoFit/>
          </a:bodyPr>
          <a:lstStyle/>
          <a:p>
            <a:r>
              <a:rPr lang="en-US" dirty="0">
                <a:solidFill>
                  <a:srgbClr val="0070C0"/>
                </a:solidFill>
              </a:rPr>
              <a:t>Equilibrium paths in the sequential-move Battle of the Sexes game</a:t>
            </a:r>
          </a:p>
        </p:txBody>
      </p:sp>
      <p:grpSp>
        <p:nvGrpSpPr>
          <p:cNvPr id="16" name="Group 15">
            <a:extLst>
              <a:ext uri="{FF2B5EF4-FFF2-40B4-BE49-F238E27FC236}">
                <a16:creationId xmlns:a16="http://schemas.microsoft.com/office/drawing/2014/main" id="{DE7515E8-9291-02F9-776E-6B73CA5CA333}"/>
              </a:ext>
            </a:extLst>
          </p:cNvPr>
          <p:cNvGrpSpPr/>
          <p:nvPr/>
        </p:nvGrpSpPr>
        <p:grpSpPr>
          <a:xfrm>
            <a:off x="42604" y="1150018"/>
            <a:ext cx="3757300" cy="1566733"/>
            <a:chOff x="7036010" y="4943853"/>
            <a:chExt cx="4928543" cy="1777679"/>
          </a:xfrm>
        </p:grpSpPr>
        <p:pic>
          <p:nvPicPr>
            <p:cNvPr id="17" name="Picture 16">
              <a:extLst>
                <a:ext uri="{FF2B5EF4-FFF2-40B4-BE49-F238E27FC236}">
                  <a16:creationId xmlns:a16="http://schemas.microsoft.com/office/drawing/2014/main" id="{B529E39A-952F-BFCB-0927-379958C3D9EE}"/>
                </a:ext>
              </a:extLst>
            </p:cNvPr>
            <p:cNvPicPr>
              <a:picLocks noChangeAspect="1"/>
            </p:cNvPicPr>
            <p:nvPr/>
          </p:nvPicPr>
          <p:blipFill>
            <a:blip r:embed="rId4"/>
            <a:stretch>
              <a:fillRect/>
            </a:stretch>
          </p:blipFill>
          <p:spPr>
            <a:xfrm>
              <a:off x="7036010" y="4943853"/>
              <a:ext cx="4928543" cy="1777679"/>
            </a:xfrm>
            <a:prstGeom prst="rect">
              <a:avLst/>
            </a:prstGeom>
          </p:spPr>
        </p:pic>
        <p:sp>
          <p:nvSpPr>
            <p:cNvPr id="18" name="Rectangle: Rounded Corners 17">
              <a:extLst>
                <a:ext uri="{FF2B5EF4-FFF2-40B4-BE49-F238E27FC236}">
                  <a16:creationId xmlns:a16="http://schemas.microsoft.com/office/drawing/2014/main" id="{7930B5FD-76CE-0C5A-15F7-B9DDCB76EFEE}"/>
                </a:ext>
              </a:extLst>
            </p:cNvPr>
            <p:cNvSpPr/>
            <p:nvPr/>
          </p:nvSpPr>
          <p:spPr>
            <a:xfrm>
              <a:off x="8745354" y="5661329"/>
              <a:ext cx="613331" cy="397565"/>
            </a:xfrm>
            <a:prstGeom prst="roundRect">
              <a:avLst>
                <a:gd name="adj" fmla="val 10580"/>
              </a:avLst>
            </a:prstGeom>
            <a:solidFill>
              <a:schemeClr val="accent6">
                <a:lumMod val="75000"/>
                <a:alpha val="3607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71E3BC61-A280-9706-E54C-15167F36102B}"/>
                </a:ext>
              </a:extLst>
            </p:cNvPr>
            <p:cNvSpPr/>
            <p:nvPr/>
          </p:nvSpPr>
          <p:spPr>
            <a:xfrm>
              <a:off x="11111053" y="6193418"/>
              <a:ext cx="613331" cy="397565"/>
            </a:xfrm>
            <a:prstGeom prst="roundRect">
              <a:avLst>
                <a:gd name="adj" fmla="val 10580"/>
              </a:avLst>
            </a:prstGeom>
            <a:solidFill>
              <a:schemeClr val="accent6">
                <a:lumMod val="75000"/>
                <a:alpha val="3607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88450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4400" dirty="0"/>
              <a:t>Definition 7.8</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15461" y="1240078"/>
                <a:ext cx="11671737" cy="5152354"/>
              </a:xfrm>
            </p:spPr>
            <p:txBody>
              <a:bodyPr>
                <a:normAutofit/>
              </a:bodyPr>
              <a:lstStyle/>
              <a:p>
                <a:r>
                  <a:rPr lang="en-US" sz="3200" dirty="0"/>
                  <a:t>Let </a:t>
                </a:r>
                <a14:m>
                  <m:oMath xmlns:m="http://schemas.openxmlformats.org/officeDocument/2006/math">
                    <m:sSup>
                      <m:sSupPr>
                        <m:ctrlPr>
                          <a:rPr lang="en-US" sz="3200" b="0" i="1" dirty="0" smtClean="0">
                            <a:solidFill>
                              <a:srgbClr val="C00000"/>
                            </a:solidFill>
                            <a:latin typeface="Cambria Math" panose="02040503050406030204" pitchFamily="18" charset="0"/>
                          </a:rPr>
                        </m:ctrlPr>
                      </m:sSupPr>
                      <m:e>
                        <m:r>
                          <a:rPr lang="en-US" sz="3200" i="1" dirty="0" smtClean="0">
                            <a:solidFill>
                              <a:srgbClr val="C00000"/>
                            </a:solidFill>
                            <a:latin typeface="Cambria Math" panose="02040503050406030204" pitchFamily="18" charset="0"/>
                          </a:rPr>
                          <m:t>𝜎</m:t>
                        </m:r>
                      </m:e>
                      <m:sup>
                        <m:r>
                          <a:rPr lang="en-US" sz="3200" i="1" dirty="0" smtClean="0">
                            <a:solidFill>
                              <a:srgbClr val="C00000"/>
                            </a:solidFill>
                            <a:latin typeface="Cambria Math" panose="02040503050406030204" pitchFamily="18" charset="0"/>
                          </a:rPr>
                          <m:t>∗</m:t>
                        </m:r>
                      </m:sup>
                    </m:sSup>
                    <m:r>
                      <a:rPr lang="en-US" sz="3200" i="1" dirty="0" smtClean="0">
                        <a:solidFill>
                          <a:srgbClr val="C00000"/>
                        </a:solidFill>
                        <a:latin typeface="Cambria Math" panose="02040503050406030204" pitchFamily="18" charset="0"/>
                      </a:rPr>
                      <m:t>=(</m:t>
                    </m:r>
                    <m:sSubSup>
                      <m:sSubSupPr>
                        <m:ctrlPr>
                          <a:rPr lang="en-US" sz="3200" b="0" i="1" dirty="0" smtClean="0">
                            <a:solidFill>
                              <a:srgbClr val="C00000"/>
                            </a:solidFill>
                            <a:latin typeface="Cambria Math" panose="02040503050406030204" pitchFamily="18" charset="0"/>
                          </a:rPr>
                        </m:ctrlPr>
                      </m:sSubSupPr>
                      <m:e>
                        <m:r>
                          <a:rPr lang="en-US" sz="3200" i="1" dirty="0">
                            <a:solidFill>
                              <a:srgbClr val="C00000"/>
                            </a:solidFill>
                            <a:latin typeface="Cambria Math" panose="02040503050406030204" pitchFamily="18" charset="0"/>
                          </a:rPr>
                          <m:t>𝜎</m:t>
                        </m:r>
                      </m:e>
                      <m:sub>
                        <m:r>
                          <a:rPr lang="en-US" sz="3200" i="1" dirty="0">
                            <a:solidFill>
                              <a:srgbClr val="C00000"/>
                            </a:solidFill>
                            <a:latin typeface="Cambria Math" panose="02040503050406030204" pitchFamily="18" charset="0"/>
                          </a:rPr>
                          <m:t>1</m:t>
                        </m:r>
                      </m:sub>
                      <m:sup>
                        <m:r>
                          <a:rPr lang="en-US" sz="3200" i="1" dirty="0">
                            <a:solidFill>
                              <a:srgbClr val="C00000"/>
                            </a:solidFill>
                            <a:latin typeface="Cambria Math" panose="02040503050406030204" pitchFamily="18" charset="0"/>
                          </a:rPr>
                          <m:t>∗</m:t>
                        </m:r>
                      </m:sup>
                    </m:sSubSup>
                    <m:r>
                      <a:rPr lang="en-US" sz="3200" i="1" dirty="0" smtClean="0">
                        <a:solidFill>
                          <a:srgbClr val="C00000"/>
                        </a:solidFill>
                        <a:latin typeface="Cambria Math" panose="02040503050406030204" pitchFamily="18" charset="0"/>
                      </a:rPr>
                      <m:t>,… ,</m:t>
                    </m:r>
                    <m:sSubSup>
                      <m:sSubSupPr>
                        <m:ctrlPr>
                          <a:rPr lang="en-US" sz="3200" b="0" i="1" dirty="0" smtClean="0">
                            <a:solidFill>
                              <a:srgbClr val="C00000"/>
                            </a:solidFill>
                            <a:latin typeface="Cambria Math" panose="02040503050406030204" pitchFamily="18" charset="0"/>
                          </a:rPr>
                        </m:ctrlPr>
                      </m:sSubSupPr>
                      <m:e>
                        <m:r>
                          <a:rPr lang="en-US" sz="3200" i="1" dirty="0" err="1" smtClean="0">
                            <a:solidFill>
                              <a:srgbClr val="C00000"/>
                            </a:solidFill>
                            <a:latin typeface="Cambria Math" panose="02040503050406030204" pitchFamily="18" charset="0"/>
                          </a:rPr>
                          <m:t>𝜎</m:t>
                        </m:r>
                      </m:e>
                      <m:sub>
                        <m:r>
                          <a:rPr lang="en-US" sz="3200" i="1" dirty="0" err="1" smtClean="0">
                            <a:solidFill>
                              <a:srgbClr val="C00000"/>
                            </a:solidFill>
                            <a:latin typeface="Cambria Math" panose="02040503050406030204" pitchFamily="18" charset="0"/>
                          </a:rPr>
                          <m:t>𝑛</m:t>
                        </m:r>
                      </m:sub>
                      <m:sup>
                        <m:r>
                          <a:rPr lang="en-US" sz="3200" i="1" dirty="0">
                            <a:solidFill>
                              <a:srgbClr val="C00000"/>
                            </a:solidFill>
                            <a:latin typeface="Cambria Math" panose="02040503050406030204" pitchFamily="18" charset="0"/>
                          </a:rPr>
                          <m:t>∗</m:t>
                        </m:r>
                      </m:sup>
                    </m:sSubSup>
                    <m:r>
                      <a:rPr lang="en-US" sz="3200" i="1" dirty="0">
                        <a:solidFill>
                          <a:srgbClr val="C00000"/>
                        </a:solidFill>
                        <a:latin typeface="Cambria Math" panose="02040503050406030204" pitchFamily="18" charset="0"/>
                      </a:rPr>
                      <m:t>)</m:t>
                    </m:r>
                  </m:oMath>
                </a14:m>
                <a:r>
                  <a:rPr lang="en-US" sz="3200" dirty="0"/>
                  <a:t> be a </a:t>
                </a:r>
                <a:r>
                  <a:rPr lang="en-US" sz="3200" i="1" dirty="0">
                    <a:solidFill>
                      <a:srgbClr val="C00000"/>
                    </a:solidFill>
                  </a:rPr>
                  <a:t>Nash equilibrium profile</a:t>
                </a:r>
                <a:r>
                  <a:rPr lang="en-US" sz="3200" dirty="0"/>
                  <a:t> of behavioral strategies in an extensive-form game. </a:t>
                </a:r>
              </a:p>
              <a:p>
                <a:r>
                  <a:rPr lang="en-US" sz="3200" dirty="0"/>
                  <a:t>We say that an information set is </a:t>
                </a:r>
                <a:r>
                  <a:rPr lang="en-US" sz="3200" i="1" dirty="0">
                    <a:solidFill>
                      <a:srgbClr val="0070C0"/>
                    </a:solidFill>
                  </a:rPr>
                  <a:t>on the equilibrium path </a:t>
                </a:r>
                <a:r>
                  <a:rPr lang="en-US" sz="3200" dirty="0"/>
                  <a:t>if given </a:t>
                </a:r>
                <a14:m>
                  <m:oMath xmlns:m="http://schemas.openxmlformats.org/officeDocument/2006/math">
                    <m:sSup>
                      <m:sSupPr>
                        <m:ctrlPr>
                          <a:rPr lang="en-US" sz="3200" b="0" i="1" dirty="0" smtClean="0">
                            <a:solidFill>
                              <a:srgbClr val="C00000"/>
                            </a:solidFill>
                            <a:latin typeface="Cambria Math" panose="02040503050406030204" pitchFamily="18" charset="0"/>
                          </a:rPr>
                        </m:ctrlPr>
                      </m:sSupPr>
                      <m:e>
                        <m:r>
                          <a:rPr lang="en-US" sz="3200" i="1" dirty="0" smtClean="0">
                            <a:solidFill>
                              <a:srgbClr val="C00000"/>
                            </a:solidFill>
                            <a:latin typeface="Cambria Math" panose="02040503050406030204" pitchFamily="18" charset="0"/>
                          </a:rPr>
                          <m:t>𝜎</m:t>
                        </m:r>
                      </m:e>
                      <m:sup>
                        <m:r>
                          <a:rPr lang="en-US" sz="3200" i="1" dirty="0" smtClean="0">
                            <a:solidFill>
                              <a:srgbClr val="C00000"/>
                            </a:solidFill>
                            <a:latin typeface="Cambria Math" panose="02040503050406030204" pitchFamily="18" charset="0"/>
                          </a:rPr>
                          <m:t>∗</m:t>
                        </m:r>
                      </m:sup>
                    </m:sSup>
                  </m:oMath>
                </a14:m>
                <a:r>
                  <a:rPr lang="en-US" sz="3200" dirty="0"/>
                  <a:t> it is reached with positive probability. </a:t>
                </a:r>
              </a:p>
              <a:p>
                <a:r>
                  <a:rPr lang="en-US" sz="3200" dirty="0"/>
                  <a:t>We say that an information set is </a:t>
                </a:r>
                <a14:m>
                  <m:oMath xmlns:m="http://schemas.openxmlformats.org/officeDocument/2006/math">
                    <m:r>
                      <a:rPr lang="en-US" sz="3200" i="1" dirty="0" smtClean="0">
                        <a:solidFill>
                          <a:srgbClr val="0070C0"/>
                        </a:solidFill>
                        <a:latin typeface="Cambria Math" panose="02040503050406030204" pitchFamily="18" charset="0"/>
                      </a:rPr>
                      <m:t>𝑜𝑓𝑓</m:t>
                    </m:r>
                    <m:r>
                      <a:rPr lang="en-US" sz="3200" i="1" dirty="0" smtClean="0">
                        <a:solidFill>
                          <a:srgbClr val="0070C0"/>
                        </a:solidFill>
                        <a:latin typeface="Cambria Math" panose="02040503050406030204" pitchFamily="18" charset="0"/>
                      </a:rPr>
                      <m:t> </m:t>
                    </m:r>
                    <m:r>
                      <a:rPr lang="en-US" sz="3200" i="1" dirty="0" smtClean="0">
                        <a:solidFill>
                          <a:srgbClr val="0070C0"/>
                        </a:solidFill>
                        <a:latin typeface="Cambria Math" panose="02040503050406030204" pitchFamily="18" charset="0"/>
                      </a:rPr>
                      <m:t>𝑡</m:t>
                    </m:r>
                    <m:r>
                      <a:rPr lang="en-US" sz="3200" i="1" dirty="0" smtClean="0">
                        <a:solidFill>
                          <a:srgbClr val="0070C0"/>
                        </a:solidFill>
                        <a:latin typeface="Cambria Math" panose="02040503050406030204" pitchFamily="18" charset="0"/>
                      </a:rPr>
                      <m:t>h</m:t>
                    </m:r>
                    <m:r>
                      <a:rPr lang="en-US" sz="3200" i="1" dirty="0" smtClean="0">
                        <a:solidFill>
                          <a:srgbClr val="0070C0"/>
                        </a:solidFill>
                        <a:latin typeface="Cambria Math" panose="02040503050406030204" pitchFamily="18" charset="0"/>
                      </a:rPr>
                      <m:t>𝑒</m:t>
                    </m:r>
                    <m:r>
                      <a:rPr lang="en-US" sz="3200" i="1" dirty="0" smtClean="0">
                        <a:solidFill>
                          <a:srgbClr val="0070C0"/>
                        </a:solidFill>
                        <a:latin typeface="Cambria Math" panose="02040503050406030204" pitchFamily="18" charset="0"/>
                      </a:rPr>
                      <m:t> </m:t>
                    </m:r>
                    <m:r>
                      <a:rPr lang="en-US" sz="3200" i="1" dirty="0" smtClean="0">
                        <a:solidFill>
                          <a:srgbClr val="0070C0"/>
                        </a:solidFill>
                        <a:latin typeface="Cambria Math" panose="02040503050406030204" pitchFamily="18" charset="0"/>
                      </a:rPr>
                      <m:t>𝑒𝑞𝑢𝑖𝑙𝑖𝑏𝑟𝑖𝑢𝑚</m:t>
                    </m:r>
                    <m:r>
                      <a:rPr lang="en-US" sz="3200" i="1" dirty="0" smtClean="0">
                        <a:solidFill>
                          <a:srgbClr val="0070C0"/>
                        </a:solidFill>
                        <a:latin typeface="Cambria Math" panose="02040503050406030204" pitchFamily="18" charset="0"/>
                      </a:rPr>
                      <m:t> </m:t>
                    </m:r>
                    <m:r>
                      <a:rPr lang="en-US" sz="3200" i="1" dirty="0" smtClean="0">
                        <a:solidFill>
                          <a:srgbClr val="0070C0"/>
                        </a:solidFill>
                        <a:latin typeface="Cambria Math" panose="02040503050406030204" pitchFamily="18" charset="0"/>
                      </a:rPr>
                      <m:t>𝑝𝑎𝑡</m:t>
                    </m:r>
                    <m:r>
                      <a:rPr lang="en-US" sz="3200" i="1" dirty="0" smtClean="0">
                        <a:solidFill>
                          <a:srgbClr val="0070C0"/>
                        </a:solidFill>
                        <a:latin typeface="Cambria Math" panose="02040503050406030204" pitchFamily="18" charset="0"/>
                      </a:rPr>
                      <m:t>h</m:t>
                    </m:r>
                    <m:r>
                      <a:rPr lang="en-US" sz="3200" i="1" dirty="0" smtClean="0">
                        <a:solidFill>
                          <a:srgbClr val="0070C0"/>
                        </a:solidFill>
                        <a:latin typeface="Cambria Math" panose="02040503050406030204" pitchFamily="18" charset="0"/>
                      </a:rPr>
                      <m:t> </m:t>
                    </m:r>
                  </m:oMath>
                </a14:m>
                <a:r>
                  <a:rPr lang="en-US" sz="3200" dirty="0"/>
                  <a:t>if given </a:t>
                </a:r>
                <a14:m>
                  <m:oMath xmlns:m="http://schemas.openxmlformats.org/officeDocument/2006/math">
                    <m:sSup>
                      <m:sSupPr>
                        <m:ctrlPr>
                          <a:rPr lang="en-US" sz="3200" b="0" i="1" dirty="0" smtClean="0">
                            <a:solidFill>
                              <a:srgbClr val="C00000"/>
                            </a:solidFill>
                            <a:latin typeface="Cambria Math" panose="02040503050406030204" pitchFamily="18" charset="0"/>
                          </a:rPr>
                        </m:ctrlPr>
                      </m:sSupPr>
                      <m:e>
                        <m:r>
                          <a:rPr lang="en-US" sz="3200" i="1" dirty="0" smtClean="0">
                            <a:solidFill>
                              <a:srgbClr val="C00000"/>
                            </a:solidFill>
                            <a:latin typeface="Cambria Math" panose="02040503050406030204" pitchFamily="18" charset="0"/>
                          </a:rPr>
                          <m:t>𝜎</m:t>
                        </m:r>
                      </m:e>
                      <m:sup>
                        <m:r>
                          <a:rPr lang="en-US" sz="3200" i="1" dirty="0" smtClean="0">
                            <a:solidFill>
                              <a:srgbClr val="C00000"/>
                            </a:solidFill>
                            <a:latin typeface="Cambria Math" panose="02040503050406030204" pitchFamily="18" charset="0"/>
                          </a:rPr>
                          <m:t>∗</m:t>
                        </m:r>
                      </m:sup>
                    </m:sSup>
                  </m:oMath>
                </a14:m>
                <a:r>
                  <a:rPr lang="en-US" sz="3200" dirty="0"/>
                  <a:t> it is never reached.</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15461" y="1240078"/>
                <a:ext cx="11671737" cy="5152354"/>
              </a:xfrm>
              <a:blipFill>
                <a:blip r:embed="rId3"/>
                <a:stretch>
                  <a:fillRect l="-57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41</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0236787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FDD67-3A8A-3134-27A1-98A7BD6F5562}"/>
              </a:ext>
            </a:extLst>
          </p:cNvPr>
          <p:cNvSpPr>
            <a:spLocks noGrp="1"/>
          </p:cNvSpPr>
          <p:nvPr>
            <p:ph type="title"/>
          </p:nvPr>
        </p:nvSpPr>
        <p:spPr/>
        <p:txBody>
          <a:bodyPr/>
          <a:lstStyle/>
          <a:p>
            <a:r>
              <a:rPr lang="fa-IR" dirty="0"/>
              <a:t>تمرینات</a:t>
            </a:r>
            <a:endParaRPr lang="en-US" dirty="0"/>
          </a:p>
        </p:txBody>
      </p:sp>
      <p:sp>
        <p:nvSpPr>
          <p:cNvPr id="3" name="Content Placeholder 2">
            <a:extLst>
              <a:ext uri="{FF2B5EF4-FFF2-40B4-BE49-F238E27FC236}">
                <a16:creationId xmlns:a16="http://schemas.microsoft.com/office/drawing/2014/main" id="{F2D67B78-9020-F942-57F2-909CAFD65828}"/>
              </a:ext>
            </a:extLst>
          </p:cNvPr>
          <p:cNvSpPr>
            <a:spLocks noGrp="1"/>
          </p:cNvSpPr>
          <p:nvPr>
            <p:ph idx="1"/>
          </p:nvPr>
        </p:nvSpPr>
        <p:spPr/>
        <p:txBody>
          <a:bodyPr/>
          <a:lstStyle/>
          <a:p>
            <a:r>
              <a:rPr lang="fa-IR" dirty="0"/>
              <a:t>سوالات 1 تا 5 فصل هفتم کتاب، صفحه 147 را حل نمایید.</a:t>
            </a:r>
            <a:endParaRPr lang="en-US" dirty="0"/>
          </a:p>
        </p:txBody>
      </p:sp>
      <p:sp>
        <p:nvSpPr>
          <p:cNvPr id="4" name="Slide Number Placeholder 3">
            <a:extLst>
              <a:ext uri="{FF2B5EF4-FFF2-40B4-BE49-F238E27FC236}">
                <a16:creationId xmlns:a16="http://schemas.microsoft.com/office/drawing/2014/main" id="{C2C956C9-864E-48C0-056A-C6D8D0348838}"/>
              </a:ext>
            </a:extLst>
          </p:cNvPr>
          <p:cNvSpPr>
            <a:spLocks noGrp="1"/>
          </p:cNvSpPr>
          <p:nvPr>
            <p:ph type="sldNum" sz="quarter" idx="12"/>
          </p:nvPr>
        </p:nvSpPr>
        <p:spPr/>
        <p:txBody>
          <a:bodyPr/>
          <a:lstStyle/>
          <a:p>
            <a:fld id="{7A24F918-E48B-4CD6-88B4-F48A81EB5FB6}" type="slidenum">
              <a:rPr lang="en-US" smtClean="0"/>
              <a:pPr/>
              <a:t>42</a:t>
            </a:fld>
            <a:endParaRPr lang="en-US"/>
          </a:p>
        </p:txBody>
      </p:sp>
      <p:sp>
        <p:nvSpPr>
          <p:cNvPr id="5" name="Footer Placeholder 4">
            <a:extLst>
              <a:ext uri="{FF2B5EF4-FFF2-40B4-BE49-F238E27FC236}">
                <a16:creationId xmlns:a16="http://schemas.microsoft.com/office/drawing/2014/main" id="{36C3E9F3-82BC-C6A7-075D-6D3680460CCB}"/>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3979166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47B37F-61C9-DA54-B5FC-AE4C580B2CA7}"/>
              </a:ext>
            </a:extLst>
          </p:cNvPr>
          <p:cNvSpPr>
            <a:spLocks noGrp="1"/>
          </p:cNvSpPr>
          <p:nvPr>
            <p:ph type="title"/>
          </p:nvPr>
        </p:nvSpPr>
        <p:spPr/>
        <p:txBody>
          <a:bodyPr/>
          <a:lstStyle/>
          <a:p>
            <a:r>
              <a:rPr lang="en-US" dirty="0"/>
              <a:t>Summary</a:t>
            </a:r>
          </a:p>
        </p:txBody>
      </p:sp>
      <p:sp>
        <p:nvSpPr>
          <p:cNvPr id="2" name="Content Placeholder 1">
            <a:extLst>
              <a:ext uri="{FF2B5EF4-FFF2-40B4-BE49-F238E27FC236}">
                <a16:creationId xmlns:a16="http://schemas.microsoft.com/office/drawing/2014/main" id="{FEEB84C7-207B-20FB-6E29-E9F27DCF2CD6}"/>
              </a:ext>
            </a:extLst>
          </p:cNvPr>
          <p:cNvSpPr>
            <a:spLocks noGrp="1"/>
          </p:cNvSpPr>
          <p:nvPr>
            <p:ph idx="1"/>
          </p:nvPr>
        </p:nvSpPr>
        <p:spPr>
          <a:xfrm>
            <a:off x="137887" y="1095828"/>
            <a:ext cx="11930742" cy="5493657"/>
          </a:xfrm>
        </p:spPr>
        <p:txBody>
          <a:bodyPr>
            <a:normAutofit fontScale="77500" lnSpcReduction="20000"/>
          </a:bodyPr>
          <a:lstStyle/>
          <a:p>
            <a:r>
              <a:rPr lang="en-US" dirty="0"/>
              <a:t>In addition to the set of players, their possible actions, and their payoffs from outcomes, the extensive-form representation </a:t>
            </a:r>
            <a:r>
              <a:rPr lang="en-US" dirty="0">
                <a:solidFill>
                  <a:srgbClr val="C00000"/>
                </a:solidFill>
              </a:rPr>
              <a:t>captures the order </a:t>
            </a:r>
            <a:r>
              <a:rPr lang="en-US" dirty="0"/>
              <a:t>in which they play as well as what each player knows when it is his turn to move. </a:t>
            </a:r>
            <a:r>
              <a:rPr lang="en-US" dirty="0">
                <a:solidFill>
                  <a:srgbClr val="C00000"/>
                </a:solidFill>
              </a:rPr>
              <a:t>Game trees provide a useful tool </a:t>
            </a:r>
            <a:r>
              <a:rPr lang="en-US" dirty="0"/>
              <a:t>to describe extensive-form games.</a:t>
            </a:r>
          </a:p>
          <a:p>
            <a:r>
              <a:rPr lang="en-US" dirty="0"/>
              <a:t>If a player </a:t>
            </a:r>
            <a:r>
              <a:rPr lang="en-US" dirty="0">
                <a:solidFill>
                  <a:srgbClr val="C00000"/>
                </a:solidFill>
              </a:rPr>
              <a:t>cannot distinguish between two or more nodes </a:t>
            </a:r>
            <a:r>
              <a:rPr lang="en-US" dirty="0"/>
              <a:t>in a game tree then they </a:t>
            </a:r>
            <a:r>
              <a:rPr lang="en-US" dirty="0">
                <a:solidFill>
                  <a:srgbClr val="C00000"/>
                </a:solidFill>
              </a:rPr>
              <a:t>belong to the same information set</a:t>
            </a:r>
            <a:r>
              <a:rPr lang="en-US" dirty="0"/>
              <a:t>. </a:t>
            </a:r>
          </a:p>
          <a:p>
            <a:r>
              <a:rPr lang="en-US" dirty="0"/>
              <a:t>A </a:t>
            </a:r>
            <a:r>
              <a:rPr lang="en-US" dirty="0">
                <a:solidFill>
                  <a:srgbClr val="C00000"/>
                </a:solidFill>
              </a:rPr>
              <a:t>pure strategy</a:t>
            </a:r>
            <a:r>
              <a:rPr lang="en-US" dirty="0"/>
              <a:t> defines a player’s deterministic plan of action at each of his information sets. A </a:t>
            </a:r>
            <a:r>
              <a:rPr lang="en-US" dirty="0">
                <a:solidFill>
                  <a:srgbClr val="C00000"/>
                </a:solidFill>
              </a:rPr>
              <a:t>mixed strategy </a:t>
            </a:r>
            <a:r>
              <a:rPr lang="en-US" dirty="0"/>
              <a:t>is </a:t>
            </a:r>
            <a:r>
              <a:rPr lang="en-US" dirty="0">
                <a:solidFill>
                  <a:srgbClr val="0070C0"/>
                </a:solidFill>
              </a:rPr>
              <a:t>a probability distribution over pure strategies</a:t>
            </a:r>
            <a:r>
              <a:rPr lang="en-US" dirty="0"/>
              <a:t>, while a </a:t>
            </a:r>
            <a:r>
              <a:rPr lang="en-US" dirty="0">
                <a:solidFill>
                  <a:srgbClr val="C00000"/>
                </a:solidFill>
              </a:rPr>
              <a:t>behavioral strategy </a:t>
            </a:r>
            <a:r>
              <a:rPr lang="en-US" dirty="0"/>
              <a:t>is a plan of probability distributions over actions </a:t>
            </a:r>
            <a:r>
              <a:rPr lang="en-US" dirty="0">
                <a:solidFill>
                  <a:srgbClr val="0070C0"/>
                </a:solidFill>
              </a:rPr>
              <a:t>in every information set</a:t>
            </a:r>
            <a:r>
              <a:rPr lang="en-US" dirty="0"/>
              <a:t>.</a:t>
            </a:r>
          </a:p>
          <a:p>
            <a:r>
              <a:rPr lang="en-US" dirty="0"/>
              <a:t>Every extensive-form game has a unique normal-form representation, but the reverse is not necessarily true.</a:t>
            </a:r>
          </a:p>
        </p:txBody>
      </p:sp>
      <p:sp>
        <p:nvSpPr>
          <p:cNvPr id="4" name="Slide Number Placeholder 3">
            <a:extLst>
              <a:ext uri="{FF2B5EF4-FFF2-40B4-BE49-F238E27FC236}">
                <a16:creationId xmlns:a16="http://schemas.microsoft.com/office/drawing/2014/main" id="{42CCC551-E031-6CEF-3990-8ECE1D2717B2}"/>
              </a:ext>
            </a:extLst>
          </p:cNvPr>
          <p:cNvSpPr>
            <a:spLocks noGrp="1"/>
          </p:cNvSpPr>
          <p:nvPr>
            <p:ph type="sldNum" sz="quarter" idx="12"/>
          </p:nvPr>
        </p:nvSpPr>
        <p:spPr/>
        <p:txBody>
          <a:bodyPr/>
          <a:lstStyle/>
          <a:p>
            <a:fld id="{7A24F918-E48B-4CD6-88B4-F48A81EB5FB6}" type="slidenum">
              <a:rPr lang="en-US" smtClean="0"/>
              <a:pPr/>
              <a:t>43</a:t>
            </a:fld>
            <a:endParaRPr lang="en-US"/>
          </a:p>
        </p:txBody>
      </p:sp>
      <p:sp>
        <p:nvSpPr>
          <p:cNvPr id="5" name="Footer Placeholder 4">
            <a:extLst>
              <a:ext uri="{FF2B5EF4-FFF2-40B4-BE49-F238E27FC236}">
                <a16:creationId xmlns:a16="http://schemas.microsoft.com/office/drawing/2014/main" id="{E4A280A8-45C2-9D2E-AF54-96F4DAEAE0B8}"/>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30771480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6244C5-2350-2C6F-383E-7E815672772F}"/>
              </a:ext>
            </a:extLst>
          </p:cNvPr>
          <p:cNvSpPr>
            <a:spLocks noGrp="1"/>
          </p:cNvSpPr>
          <p:nvPr>
            <p:ph type="ctrTitle"/>
          </p:nvPr>
        </p:nvSpPr>
        <p:spPr>
          <a:xfrm>
            <a:off x="1776248" y="1379482"/>
            <a:ext cx="8250621" cy="2539375"/>
          </a:xfrm>
        </p:spPr>
        <p:txBody>
          <a:bodyPr>
            <a:normAutofit/>
          </a:bodyPr>
          <a:lstStyle/>
          <a:p>
            <a:r>
              <a:rPr lang="en-US" b="1" dirty="0">
                <a:solidFill>
                  <a:srgbClr val="C00000"/>
                </a:solidFill>
                <a:cs typeface="B Titr" panose="00000700000000000000" pitchFamily="2" charset="-78"/>
              </a:rPr>
              <a:t>End of </a:t>
            </a:r>
            <a:r>
              <a:rPr lang="en-US" b="1">
                <a:solidFill>
                  <a:srgbClr val="C00000"/>
                </a:solidFill>
                <a:cs typeface="B Titr" panose="00000700000000000000" pitchFamily="2" charset="-78"/>
              </a:rPr>
              <a:t>Chapter 7</a:t>
            </a:r>
            <a:br>
              <a:rPr lang="en-US" b="1" dirty="0">
                <a:solidFill>
                  <a:srgbClr val="C00000"/>
                </a:solidFill>
                <a:cs typeface="B Titr" panose="00000700000000000000" pitchFamily="2" charset="-78"/>
              </a:rPr>
            </a:br>
            <a:endParaRPr lang="en-US" b="1" dirty="0">
              <a:solidFill>
                <a:srgbClr val="C00000"/>
              </a:solidFill>
              <a:cs typeface="B Titr" panose="00000700000000000000" pitchFamily="2" charset="-78"/>
            </a:endParaRPr>
          </a:p>
        </p:txBody>
      </p:sp>
      <p:sp>
        <p:nvSpPr>
          <p:cNvPr id="7" name="Subtitle 6">
            <a:extLst>
              <a:ext uri="{FF2B5EF4-FFF2-40B4-BE49-F238E27FC236}">
                <a16:creationId xmlns:a16="http://schemas.microsoft.com/office/drawing/2014/main" id="{C1EF3F1C-86D5-B2DC-58D9-E86700528049}"/>
              </a:ext>
            </a:extLst>
          </p:cNvPr>
          <p:cNvSpPr>
            <a:spLocks noGrp="1"/>
          </p:cNvSpPr>
          <p:nvPr>
            <p:ph type="subTitle" idx="1"/>
          </p:nvPr>
        </p:nvSpPr>
        <p:spPr>
          <a:xfrm>
            <a:off x="1776248" y="3798827"/>
            <a:ext cx="9144000" cy="386255"/>
          </a:xfrm>
        </p:spPr>
        <p:txBody>
          <a:bodyPr>
            <a:normAutofit fontScale="92500" lnSpcReduction="10000"/>
          </a:bodyPr>
          <a:lstStyle/>
          <a:p>
            <a:endParaRPr lang="en-US"/>
          </a:p>
        </p:txBody>
      </p:sp>
      <p:sp>
        <p:nvSpPr>
          <p:cNvPr id="5" name="Footer Placeholder 4">
            <a:extLst>
              <a:ext uri="{FF2B5EF4-FFF2-40B4-BE49-F238E27FC236}">
                <a16:creationId xmlns:a16="http://schemas.microsoft.com/office/drawing/2014/main" id="{81A6E410-288F-7276-CFFF-3B7DF42BBF8E}"/>
              </a:ext>
            </a:extLst>
          </p:cNvPr>
          <p:cNvSpPr>
            <a:spLocks noGrp="1"/>
          </p:cNvSpPr>
          <p:nvPr>
            <p:ph type="ftr" sz="quarter" idx="11"/>
          </p:nvPr>
        </p:nvSpPr>
        <p:spPr/>
        <p:txBody>
          <a:bodyPr/>
          <a:lstStyle/>
          <a:p>
            <a:r>
              <a:rPr lang="fa-IR"/>
              <a:t>دانشکده فنی و مهندسی دانشگاه شاهد 1401</a:t>
            </a:r>
            <a:endParaRPr lang="en-US"/>
          </a:p>
        </p:txBody>
      </p:sp>
      <p:sp>
        <p:nvSpPr>
          <p:cNvPr id="4" name="Slide Number Placeholder 3">
            <a:extLst>
              <a:ext uri="{FF2B5EF4-FFF2-40B4-BE49-F238E27FC236}">
                <a16:creationId xmlns:a16="http://schemas.microsoft.com/office/drawing/2014/main" id="{139C4E55-64A5-9C80-5ABC-5C853E906E56}"/>
              </a:ext>
            </a:extLst>
          </p:cNvPr>
          <p:cNvSpPr>
            <a:spLocks noGrp="1"/>
          </p:cNvSpPr>
          <p:nvPr>
            <p:ph type="sldNum" sz="quarter" idx="12"/>
          </p:nvPr>
        </p:nvSpPr>
        <p:spPr/>
        <p:txBody>
          <a:bodyPr/>
          <a:lstStyle/>
          <a:p>
            <a:fld id="{7A24F918-E48B-4CD6-88B4-F48A81EB5FB6}" type="slidenum">
              <a:rPr lang="en-US" smtClean="0"/>
              <a:pPr/>
              <a:t>44</a:t>
            </a:fld>
            <a:endParaRPr lang="en-US"/>
          </a:p>
        </p:txBody>
      </p:sp>
    </p:spTree>
    <p:extLst>
      <p:ext uri="{BB962C8B-B14F-4D97-AF65-F5344CB8AC3E}">
        <p14:creationId xmlns:p14="http://schemas.microsoft.com/office/powerpoint/2010/main" val="4104465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a-IR" dirty="0"/>
              <a:t>مقدمه</a:t>
            </a:r>
            <a:endParaRPr lang="en-US" dirty="0"/>
          </a:p>
        </p:txBody>
      </p:sp>
      <p:sp>
        <p:nvSpPr>
          <p:cNvPr id="3" name="Content Placeholder 2"/>
          <p:cNvSpPr>
            <a:spLocks noGrp="1"/>
          </p:cNvSpPr>
          <p:nvPr>
            <p:ph idx="1"/>
          </p:nvPr>
        </p:nvSpPr>
        <p:spPr/>
        <p:txBody>
          <a:bodyPr>
            <a:normAutofit fontScale="77500" lnSpcReduction="20000"/>
          </a:bodyPr>
          <a:lstStyle/>
          <a:p>
            <a:pPr>
              <a:lnSpc>
                <a:spcPct val="120000"/>
              </a:lnSpc>
            </a:pPr>
            <a:r>
              <a:rPr lang="fa-IR" dirty="0"/>
              <a:t> به عنوان مثال، بازی آشنای </a:t>
            </a:r>
            <a:r>
              <a:rPr lang="en-US" dirty="0"/>
              <a:t>Battle of the Sexes </a:t>
            </a:r>
            <a:r>
              <a:rPr lang="fa-IR" dirty="0"/>
              <a:t>را در نظر بگیرید.</a:t>
            </a:r>
          </a:p>
          <a:p>
            <a:pPr>
              <a:lnSpc>
                <a:spcPct val="120000"/>
              </a:lnSpc>
            </a:pPr>
            <a:r>
              <a:rPr lang="fa-IR" dirty="0"/>
              <a:t>اما با کمی تغییر تصور کنید که </a:t>
            </a:r>
            <a:r>
              <a:rPr lang="fa-IR" dirty="0" err="1">
                <a:solidFill>
                  <a:srgbClr val="0070C0"/>
                </a:solidFill>
              </a:rPr>
              <a:t>الکس</a:t>
            </a:r>
            <a:r>
              <a:rPr lang="fa-IR" dirty="0">
                <a:solidFill>
                  <a:srgbClr val="0070C0"/>
                </a:solidFill>
              </a:rPr>
              <a:t> کار را در ساعت 3 بعد از ظهر تمام می کند</a:t>
            </a:r>
            <a:r>
              <a:rPr lang="fa-IR" dirty="0"/>
              <a:t>.</a:t>
            </a:r>
          </a:p>
          <a:p>
            <a:pPr>
              <a:lnSpc>
                <a:spcPct val="120000"/>
              </a:lnSpc>
            </a:pPr>
            <a:r>
              <a:rPr lang="fa-IR" dirty="0"/>
              <a:t>در حالی که </a:t>
            </a:r>
            <a:r>
              <a:rPr lang="fa-IR" dirty="0" err="1">
                <a:solidFill>
                  <a:srgbClr val="0070C0"/>
                </a:solidFill>
              </a:rPr>
              <a:t>کریس</a:t>
            </a:r>
            <a:r>
              <a:rPr lang="fa-IR" dirty="0">
                <a:solidFill>
                  <a:srgbClr val="0070C0"/>
                </a:solidFill>
              </a:rPr>
              <a:t> کار را در ساعت 5:00 بعد از ظهر تمام می کند</a:t>
            </a:r>
            <a:r>
              <a:rPr lang="fa-IR" dirty="0"/>
              <a:t>. </a:t>
            </a:r>
          </a:p>
          <a:p>
            <a:pPr>
              <a:lnSpc>
                <a:spcPct val="120000"/>
              </a:lnSpc>
            </a:pPr>
            <a:r>
              <a:rPr lang="fa-IR" dirty="0"/>
              <a:t>این به </a:t>
            </a:r>
            <a:r>
              <a:rPr lang="fa-IR" dirty="0" err="1"/>
              <a:t>الکس</a:t>
            </a:r>
            <a:r>
              <a:rPr lang="fa-IR" dirty="0"/>
              <a:t> زمان کافی می دهد تا به بازی فوتبال یا اپرا برود و سپس در ساعت 4:45 بعد از ظهر با </a:t>
            </a:r>
            <a:r>
              <a:rPr lang="fa-IR" dirty="0" err="1"/>
              <a:t>کریس</a:t>
            </a:r>
            <a:r>
              <a:rPr lang="fa-IR" dirty="0"/>
              <a:t> تماس بگیرد و بگوید </a:t>
            </a:r>
            <a:r>
              <a:rPr lang="fa-IR" dirty="0">
                <a:solidFill>
                  <a:srgbClr val="0070C0"/>
                </a:solidFill>
              </a:rPr>
              <a:t>"من اینجا هستم" </a:t>
            </a:r>
            <a:r>
              <a:rPr lang="fa-IR" dirty="0"/>
              <a:t>را اعلام کند.</a:t>
            </a:r>
          </a:p>
          <a:p>
            <a:pPr>
              <a:lnSpc>
                <a:spcPct val="120000"/>
              </a:lnSpc>
            </a:pPr>
            <a:r>
              <a:rPr lang="fa-IR" dirty="0"/>
              <a:t>سپس </a:t>
            </a:r>
            <a:r>
              <a:rPr lang="fa-IR" dirty="0" err="1"/>
              <a:t>کریس</a:t>
            </a:r>
            <a:r>
              <a:rPr lang="fa-IR" dirty="0"/>
              <a:t> باید انتخاب کند که کجا برود. </a:t>
            </a:r>
            <a:r>
              <a:rPr lang="fa-IR" dirty="0" err="1"/>
              <a:t>کریس</a:t>
            </a:r>
            <a:r>
              <a:rPr lang="fa-IR" dirty="0"/>
              <a:t> کجا باید برود؟ اگر انتخاب مکانی باشد که </a:t>
            </a:r>
            <a:r>
              <a:rPr lang="fa-IR" dirty="0" err="1"/>
              <a:t>الکس</a:t>
            </a:r>
            <a:r>
              <a:rPr lang="fa-IR" dirty="0"/>
              <a:t> در آن منتظر است، </a:t>
            </a:r>
            <a:r>
              <a:rPr lang="fa-IR" dirty="0" err="1"/>
              <a:t>کریس</a:t>
            </a:r>
            <a:r>
              <a:rPr lang="fa-IR" dirty="0"/>
              <a:t> مقداری بازده دریافت خواهد کرد. (اگر </a:t>
            </a:r>
            <a:r>
              <a:rPr lang="fa-IR" dirty="0" err="1"/>
              <a:t>الکس</a:t>
            </a:r>
            <a:r>
              <a:rPr lang="fa-IR" dirty="0"/>
              <a:t> در اپرا باشد 1 و اگر </a:t>
            </a:r>
            <a:r>
              <a:rPr lang="fa-IR" dirty="0" err="1"/>
              <a:t>الکس</a:t>
            </a:r>
            <a:r>
              <a:rPr lang="fa-IR" dirty="0"/>
              <a:t> در بازی فوتبال باشد 2 خواهد بود.)</a:t>
            </a:r>
          </a:p>
          <a:p>
            <a:pPr>
              <a:lnSpc>
                <a:spcPct val="120000"/>
              </a:lnSpc>
            </a:pPr>
            <a:r>
              <a:rPr lang="fa-IR" dirty="0"/>
              <a:t>اگر انتخاب </a:t>
            </a:r>
            <a:r>
              <a:rPr lang="fa-IR" dirty="0" err="1"/>
              <a:t>کریس</a:t>
            </a:r>
            <a:r>
              <a:rPr lang="fa-IR" dirty="0"/>
              <a:t> این باشد که به مکان دیگری برود، آنگاه او 0 خواهد گرفت. بنابراین یک </a:t>
            </a:r>
            <a:r>
              <a:rPr lang="fa-IR" dirty="0" err="1"/>
              <a:t>کریس</a:t>
            </a:r>
            <a:r>
              <a:rPr lang="fa-IR" dirty="0"/>
              <a:t> منطقی باید به همان سالن برود که </a:t>
            </a:r>
            <a:r>
              <a:rPr lang="fa-IR" dirty="0" err="1"/>
              <a:t>الکس</a:t>
            </a:r>
            <a:r>
              <a:rPr lang="fa-IR" dirty="0"/>
              <a:t> انجام داد. </a:t>
            </a:r>
          </a:p>
          <a:p>
            <a:pPr>
              <a:lnSpc>
                <a:spcPct val="120000"/>
              </a:lnSpc>
            </a:pPr>
            <a:r>
              <a:rPr lang="fa-IR" dirty="0"/>
              <a:t>با پیش بینی این موضوع، یک </a:t>
            </a:r>
            <a:r>
              <a:rPr lang="fa-IR" dirty="0" err="1"/>
              <a:t>الکس</a:t>
            </a:r>
            <a:r>
              <a:rPr lang="fa-IR" dirty="0"/>
              <a:t> منطقی باید اپرا را انتخاب کند، زیرا در آن صورت </a:t>
            </a:r>
            <a:r>
              <a:rPr lang="fa-IR" dirty="0" err="1"/>
              <a:t>الکس</a:t>
            </a:r>
            <a:r>
              <a:rPr lang="fa-IR" dirty="0"/>
              <a:t> به جای 1 از فوتبال 2 می گیرد.</a:t>
            </a:r>
          </a:p>
        </p:txBody>
      </p:sp>
      <p:sp>
        <p:nvSpPr>
          <p:cNvPr id="4" name="Slide Number Placeholder 3"/>
          <p:cNvSpPr>
            <a:spLocks noGrp="1"/>
          </p:cNvSpPr>
          <p:nvPr>
            <p:ph type="sldNum" sz="quarter" idx="12"/>
          </p:nvPr>
        </p:nvSpPr>
        <p:spPr/>
        <p:txBody>
          <a:bodyPr/>
          <a:lstStyle/>
          <a:p>
            <a:fld id="{7A24F918-E48B-4CD6-88B4-F48A81EB5FB6}" type="slidenum">
              <a:rPr lang="en-US" smtClean="0"/>
              <a:pPr/>
              <a:t>5</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pic>
        <p:nvPicPr>
          <p:cNvPr id="7" name="Picture 6">
            <a:extLst>
              <a:ext uri="{FF2B5EF4-FFF2-40B4-BE49-F238E27FC236}">
                <a16:creationId xmlns:a16="http://schemas.microsoft.com/office/drawing/2014/main" id="{284670D3-2523-6AD7-D3DE-E765BA4905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436" y="1"/>
            <a:ext cx="2806034" cy="1736744"/>
          </a:xfrm>
          <a:prstGeom prst="rect">
            <a:avLst/>
          </a:prstGeom>
        </p:spPr>
      </p:pic>
    </p:spTree>
    <p:extLst>
      <p:ext uri="{BB962C8B-B14F-4D97-AF65-F5344CB8AC3E}">
        <p14:creationId xmlns:p14="http://schemas.microsoft.com/office/powerpoint/2010/main" val="231544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a-IR" dirty="0"/>
              <a:t>مقدمه</a:t>
            </a:r>
            <a:endParaRPr lang="en-US" dirty="0"/>
          </a:p>
        </p:txBody>
      </p:sp>
      <p:sp>
        <p:nvSpPr>
          <p:cNvPr id="3" name="Content Placeholder 2"/>
          <p:cNvSpPr>
            <a:spLocks noGrp="1"/>
          </p:cNvSpPr>
          <p:nvPr>
            <p:ph idx="1"/>
          </p:nvPr>
        </p:nvSpPr>
        <p:spPr>
          <a:xfrm>
            <a:off x="215462" y="2043485"/>
            <a:ext cx="11571530" cy="4362734"/>
          </a:xfrm>
        </p:spPr>
        <p:txBody>
          <a:bodyPr>
            <a:normAutofit/>
          </a:bodyPr>
          <a:lstStyle/>
          <a:p>
            <a:pPr>
              <a:lnSpc>
                <a:spcPct val="120000"/>
              </a:lnSpc>
            </a:pPr>
            <a:r>
              <a:rPr lang="fa-IR" dirty="0"/>
              <a:t>در اینجا </a:t>
            </a:r>
            <a:r>
              <a:rPr lang="fa-IR" dirty="0" err="1"/>
              <a:t>کریس</a:t>
            </a:r>
            <a:r>
              <a:rPr lang="fa-IR" dirty="0"/>
              <a:t> پس از یادگیری کارهایی که </a:t>
            </a:r>
            <a:r>
              <a:rPr lang="fa-IR" dirty="0" err="1"/>
              <a:t>الکس</a:t>
            </a:r>
            <a:r>
              <a:rPr lang="fa-IR" dirty="0"/>
              <a:t> انجام داده است، حرکتی انجام می دهد.</a:t>
            </a:r>
          </a:p>
          <a:p>
            <a:pPr>
              <a:lnSpc>
                <a:spcPct val="120000"/>
              </a:lnSpc>
            </a:pPr>
            <a:r>
              <a:rPr lang="fa-IR" dirty="0"/>
              <a:t>از این رو تفاوت در </a:t>
            </a:r>
            <a:r>
              <a:rPr lang="fa-IR" dirty="0">
                <a:solidFill>
                  <a:srgbClr val="C00000"/>
                </a:solidFill>
              </a:rPr>
              <a:t>آنچه </a:t>
            </a:r>
            <a:r>
              <a:rPr lang="fa-IR" dirty="0" err="1">
                <a:solidFill>
                  <a:srgbClr val="C00000"/>
                </a:solidFill>
              </a:rPr>
              <a:t>کریس</a:t>
            </a:r>
            <a:r>
              <a:rPr lang="fa-IR" dirty="0">
                <a:solidFill>
                  <a:srgbClr val="C00000"/>
                </a:solidFill>
              </a:rPr>
              <a:t> هنگام حرکت </a:t>
            </a:r>
            <a:r>
              <a:rPr lang="fa-IR" dirty="0" err="1">
                <a:solidFill>
                  <a:srgbClr val="C00000"/>
                </a:solidFill>
              </a:rPr>
              <a:t>کریس</a:t>
            </a:r>
            <a:r>
              <a:rPr lang="fa-IR" dirty="0">
                <a:solidFill>
                  <a:srgbClr val="C00000"/>
                </a:solidFill>
              </a:rPr>
              <a:t> می داند</a:t>
            </a:r>
            <a:r>
              <a:rPr lang="fa-IR" dirty="0"/>
              <a:t>، میباشد.</a:t>
            </a:r>
          </a:p>
          <a:p>
            <a:pPr>
              <a:lnSpc>
                <a:spcPct val="120000"/>
              </a:lnSpc>
            </a:pPr>
            <a:r>
              <a:rPr lang="fa-IR" dirty="0"/>
              <a:t>به عبارت دیگر، در بازی </a:t>
            </a:r>
            <a:r>
              <a:rPr lang="en-US" dirty="0"/>
              <a:t>Battle of the Sexes </a:t>
            </a:r>
            <a:r>
              <a:rPr lang="fa-IR" dirty="0"/>
              <a:t>با حرکت همزمان، هیچ کدام از بازیکنان </a:t>
            </a:r>
            <a:r>
              <a:rPr lang="fa-IR" dirty="0" err="1"/>
              <a:t>نمی</a:t>
            </a:r>
            <a:r>
              <a:rPr lang="fa-IR" dirty="0"/>
              <a:t> دانند دیگری چه چیزی را انتخاب می کند، بنابراین هر </a:t>
            </a:r>
            <a:r>
              <a:rPr lang="fa-IR" dirty="0" err="1"/>
              <a:t>بازیکن</a:t>
            </a:r>
            <a:r>
              <a:rPr lang="fa-IR" dirty="0"/>
              <a:t> یک باور را حدس می زند و بهترین پاسخ را به این باور نشان می دهد.</a:t>
            </a:r>
          </a:p>
        </p:txBody>
      </p:sp>
      <p:sp>
        <p:nvSpPr>
          <p:cNvPr id="4" name="Slide Number Placeholder 3"/>
          <p:cNvSpPr>
            <a:spLocks noGrp="1"/>
          </p:cNvSpPr>
          <p:nvPr>
            <p:ph type="sldNum" sz="quarter" idx="12"/>
          </p:nvPr>
        </p:nvSpPr>
        <p:spPr/>
        <p:txBody>
          <a:bodyPr/>
          <a:lstStyle/>
          <a:p>
            <a:fld id="{7A24F918-E48B-4CD6-88B4-F48A81EB5FB6}" type="slidenum">
              <a:rPr lang="en-US" smtClean="0"/>
              <a:pPr/>
              <a:t>6</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pic>
        <p:nvPicPr>
          <p:cNvPr id="7" name="Picture 6">
            <a:extLst>
              <a:ext uri="{FF2B5EF4-FFF2-40B4-BE49-F238E27FC236}">
                <a16:creationId xmlns:a16="http://schemas.microsoft.com/office/drawing/2014/main" id="{284670D3-2523-6AD7-D3DE-E765BA4905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436" y="1"/>
            <a:ext cx="2806034" cy="1736744"/>
          </a:xfrm>
          <a:prstGeom prst="rect">
            <a:avLst/>
          </a:prstGeom>
        </p:spPr>
      </p:pic>
    </p:spTree>
    <p:extLst>
      <p:ext uri="{BB962C8B-B14F-4D97-AF65-F5344CB8AC3E}">
        <p14:creationId xmlns:p14="http://schemas.microsoft.com/office/powerpoint/2010/main" val="208422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The Extensive-Form Game</a:t>
            </a:r>
            <a:r>
              <a:rPr lang="fa-IR" dirty="0"/>
              <a:t>(بازی ها فرم گسترده)</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nSpc>
                    <a:spcPct val="120000"/>
                  </a:lnSpc>
                </a:pPr>
                <a:r>
                  <a:rPr lang="en-US" dirty="0"/>
                  <a:t>1. Set of players, N.</a:t>
                </a:r>
              </a:p>
              <a:p>
                <a:pPr>
                  <a:lnSpc>
                    <a:spcPct val="120000"/>
                  </a:lnSpc>
                </a:pPr>
                <a:r>
                  <a:rPr lang="en-US" dirty="0"/>
                  <a:t>2. Players’ payoffs as a function of outcomes, </a:t>
                </a:r>
                <a14:m>
                  <m:oMath xmlns:m="http://schemas.openxmlformats.org/officeDocument/2006/math">
                    <m:r>
                      <a:rPr lang="en-US"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𝑣</m:t>
                        </m:r>
                      </m:e>
                      <m:sub>
                        <m:r>
                          <a:rPr lang="en-US" i="1" dirty="0" smtClean="0">
                            <a:solidFill>
                              <a:srgbClr val="C00000"/>
                            </a:solidFill>
                            <a:latin typeface="Cambria Math" panose="02040503050406030204" pitchFamily="18" charset="0"/>
                          </a:rPr>
                          <m:t>𝑖</m:t>
                        </m:r>
                      </m:sub>
                    </m:sSub>
                    <m:r>
                      <a:rPr lang="en-US" i="1" dirty="0" smtClean="0">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𝑖</m:t>
                    </m:r>
                    <m:r>
                      <a:rPr lang="en-US" i="1" dirty="0" err="1">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𝑁</m:t>
                    </m:r>
                  </m:oMath>
                </a14:m>
                <a:r>
                  <a:rPr lang="en-US" dirty="0"/>
                  <a:t>.</a:t>
                </a:r>
                <a:endParaRPr lang="fa-IR" dirty="0"/>
              </a:p>
              <a:p>
                <a:pPr>
                  <a:lnSpc>
                    <a:spcPct val="120000"/>
                  </a:lnSpc>
                </a:pPr>
                <a:r>
                  <a:rPr lang="en-US" dirty="0"/>
                  <a:t>3. Order of moves.</a:t>
                </a:r>
              </a:p>
              <a:p>
                <a:pPr>
                  <a:lnSpc>
                    <a:spcPct val="120000"/>
                  </a:lnSpc>
                </a:pPr>
                <a:r>
                  <a:rPr lang="en-US" dirty="0"/>
                  <a:t>4. Actions of players when they can move.</a:t>
                </a:r>
                <a:endParaRPr lang="fa-IR" dirty="0"/>
              </a:p>
              <a:p>
                <a:pPr>
                  <a:lnSpc>
                    <a:spcPct val="120000"/>
                  </a:lnSpc>
                </a:pPr>
                <a:r>
                  <a:rPr lang="en-US" dirty="0"/>
                  <a:t>5. The knowledge that players have when they can move</a:t>
                </a:r>
                <a:r>
                  <a:rPr lang="fa-IR" dirty="0"/>
                  <a:t>.</a:t>
                </a:r>
              </a:p>
              <a:p>
                <a:pPr>
                  <a:lnSpc>
                    <a:spcPct val="120000"/>
                  </a:lnSpc>
                </a:pPr>
                <a:r>
                  <a:rPr lang="en-US" dirty="0"/>
                  <a:t>6. Probability distributions over exogenous events.</a:t>
                </a:r>
                <a:endParaRPr lang="fa-IR" dirty="0"/>
              </a:p>
              <a:p>
                <a:pPr>
                  <a:lnSpc>
                    <a:spcPct val="120000"/>
                  </a:lnSpc>
                </a:pPr>
                <a:r>
                  <a:rPr lang="en-US" dirty="0"/>
                  <a:t>7. The structure of the extensive-form game represented by 1–6 is common</a:t>
                </a:r>
              </a:p>
              <a:p>
                <a:pPr>
                  <a:lnSpc>
                    <a:spcPct val="120000"/>
                  </a:lnSpc>
                </a:pPr>
                <a:r>
                  <a:rPr lang="en-US" dirty="0"/>
                  <a:t>knowledge among all the players.</a:t>
                </a:r>
                <a:endParaRPr lang="fa-I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421" t="-118" b="-94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7</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222712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a-IR" dirty="0"/>
              <a:t>- بازی اعتماد </a:t>
            </a:r>
            <a:r>
              <a:rPr lang="en-US" dirty="0"/>
              <a:t>Game Trees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5350" y="1240077"/>
                <a:ext cx="8741642" cy="5166142"/>
              </a:xfrm>
            </p:spPr>
            <p:txBody>
              <a:bodyPr>
                <a:normAutofit fontScale="85000" lnSpcReduction="10000"/>
              </a:bodyPr>
              <a:lstStyle/>
              <a:p>
                <a:pPr>
                  <a:lnSpc>
                    <a:spcPct val="120000"/>
                  </a:lnSpc>
                </a:pPr>
                <a:r>
                  <a:rPr lang="fa-IR" dirty="0"/>
                  <a:t>همانطور که درختان تصمیم یک توصیف نموداری ساده از مساله تصمیم گیری یک </a:t>
                </a:r>
                <a:r>
                  <a:rPr lang="fa-IR" dirty="0" err="1"/>
                  <a:t>بازیکن</a:t>
                </a:r>
                <a:r>
                  <a:rPr lang="fa-IR" dirty="0"/>
                  <a:t> ارائه می دهند، درخت بازی نیز یک توصیف نموداری را برای بازی ارائه می دهد که برای نمایش بازی های گسترده مناسب است. </a:t>
                </a:r>
              </a:p>
              <a:p>
                <a:pPr>
                  <a:lnSpc>
                    <a:spcPct val="120000"/>
                  </a:lnSpc>
                </a:pPr>
                <a:r>
                  <a:rPr lang="fa-IR" dirty="0"/>
                  <a:t>برای مثال، </a:t>
                </a:r>
                <a:r>
                  <a:rPr lang="fa-IR" dirty="0" err="1"/>
                  <a:t>بازی‌ای</a:t>
                </a:r>
                <a:r>
                  <a:rPr lang="fa-IR" dirty="0"/>
                  <a:t> را در نظر بگیرید که بسیار رایج است و در </a:t>
                </a:r>
                <a:r>
                  <a:rPr lang="fa-IR" dirty="0" err="1"/>
                  <a:t>دسته‌بندی</a:t>
                </a:r>
                <a:r>
                  <a:rPr lang="fa-IR" dirty="0"/>
                  <a:t> کلی «بازی اعتماد» قرار </a:t>
                </a:r>
                <a:r>
                  <a:rPr lang="fa-IR" dirty="0" err="1"/>
                  <a:t>می‌گیرد</a:t>
                </a:r>
                <a:r>
                  <a:rPr lang="fa-IR" dirty="0"/>
                  <a:t>. </a:t>
                </a:r>
                <a:endParaRPr lang="en-US" dirty="0"/>
              </a:p>
              <a:p>
                <a:pPr>
                  <a:lnSpc>
                    <a:spcPct val="120000"/>
                  </a:lnSpc>
                </a:pPr>
                <a:r>
                  <a:rPr lang="fa-IR" dirty="0" err="1"/>
                  <a:t>بازیکن</a:t>
                </a:r>
                <a:r>
                  <a:rPr lang="fa-IR" dirty="0"/>
                  <a:t> 1 ابتدا انتخاب می کند که آیا خدمات </a:t>
                </a:r>
                <a:r>
                  <a:rPr lang="fa-IR" dirty="0" err="1"/>
                  <a:t>بازیکن</a:t>
                </a:r>
                <a:r>
                  <a:rPr lang="fa-IR" dirty="0"/>
                  <a:t> 2 را بخواهد یا نه؟</a:t>
                </a:r>
              </a:p>
              <a:p>
                <a:pPr>
                  <a:lnSpc>
                    <a:spcPct val="120000"/>
                  </a:lnSpc>
                </a:pPr>
                <a:r>
                  <a:rPr lang="fa-IR" dirty="0"/>
                  <a:t>او می تواند به </a:t>
                </a:r>
                <a:r>
                  <a:rPr lang="fa-IR" dirty="0" err="1"/>
                  <a:t>بازیکن</a:t>
                </a:r>
                <a:r>
                  <a:rPr lang="fa-IR" dirty="0"/>
                  <a:t> 2 اعتماد کند </a:t>
                </a:r>
                <a14:m>
                  <m:oMath xmlns:m="http://schemas.openxmlformats.org/officeDocument/2006/math">
                    <m:r>
                      <a:rPr lang="fa-IR"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𝑇</m:t>
                    </m:r>
                    <m:r>
                      <a:rPr lang="en-US" i="1" dirty="0">
                        <a:solidFill>
                          <a:srgbClr val="C00000"/>
                        </a:solidFill>
                        <a:latin typeface="Cambria Math" panose="02040503050406030204" pitchFamily="18" charset="0"/>
                      </a:rPr>
                      <m:t> )</m:t>
                    </m:r>
                  </m:oMath>
                </a14:m>
                <a:r>
                  <a:rPr lang="fa-IR" dirty="0"/>
                  <a:t> یا به او اعتماد نداشته باشد </a:t>
                </a:r>
                <a14:m>
                  <m:oMath xmlns:m="http://schemas.openxmlformats.org/officeDocument/2006/math">
                    <m:r>
                      <a:rPr lang="fa-IR"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𝑁</m:t>
                    </m:r>
                    <m:r>
                      <a:rPr lang="en-US" i="1" dirty="0">
                        <a:solidFill>
                          <a:srgbClr val="C00000"/>
                        </a:solidFill>
                        <a:latin typeface="Cambria Math" panose="02040503050406030204" pitchFamily="18" charset="0"/>
                      </a:rPr>
                      <m:t>) </m:t>
                    </m:r>
                  </m:oMath>
                </a14:m>
                <a:r>
                  <a:rPr lang="fa-IR" dirty="0"/>
                  <a:t>، انتخاب دوم به هر دو </a:t>
                </a:r>
                <a:r>
                  <a:rPr lang="fa-IR" dirty="0" err="1"/>
                  <a:t>بازیکن</a:t>
                </a:r>
                <a:r>
                  <a:rPr lang="fa-IR" dirty="0"/>
                  <a:t> یک بازده 0 می دهد. </a:t>
                </a:r>
              </a:p>
              <a:p>
                <a:pPr>
                  <a:lnSpc>
                    <a:spcPct val="120000"/>
                  </a:lnSpc>
                </a:pPr>
                <a:r>
                  <a:rPr lang="fa-IR" dirty="0"/>
                  <a:t>اگر </a:t>
                </a:r>
                <a:r>
                  <a:rPr lang="fa-IR" dirty="0" err="1"/>
                  <a:t>بازیکن</a:t>
                </a:r>
                <a:r>
                  <a:rPr lang="fa-IR" dirty="0"/>
                  <a:t> 1، </a:t>
                </a:r>
                <a14:m>
                  <m:oMath xmlns:m="http://schemas.openxmlformats.org/officeDocument/2006/math">
                    <m:r>
                      <a:rPr lang="en-US" i="1" dirty="0" smtClean="0">
                        <a:solidFill>
                          <a:srgbClr val="C00000"/>
                        </a:solidFill>
                        <a:latin typeface="Cambria Math" panose="02040503050406030204" pitchFamily="18" charset="0"/>
                      </a:rPr>
                      <m:t>𝑇</m:t>
                    </m:r>
                  </m:oMath>
                </a14:m>
                <a:r>
                  <a:rPr lang="en-US" dirty="0"/>
                  <a:t> </a:t>
                </a:r>
                <a:r>
                  <a:rPr lang="fa-IR" dirty="0"/>
                  <a:t>بازی کند، </a:t>
                </a:r>
                <a:r>
                  <a:rPr lang="fa-IR" dirty="0" err="1"/>
                  <a:t>بازیکن</a:t>
                </a:r>
                <a:r>
                  <a:rPr lang="fa-IR" dirty="0"/>
                  <a:t> 2 </a:t>
                </a:r>
                <a:r>
                  <a:rPr lang="fa-IR" dirty="0" err="1"/>
                  <a:t>می‌تواند</a:t>
                </a:r>
                <a:r>
                  <a:rPr lang="fa-IR" dirty="0"/>
                  <a:t> همکاری کند </a:t>
                </a:r>
                <a14:m>
                  <m:oMath xmlns:m="http://schemas.openxmlformats.org/officeDocument/2006/math">
                    <m:r>
                      <a:rPr lang="fa-IR"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𝐶</m:t>
                    </m:r>
                    <m:r>
                      <a:rPr lang="en-US" i="1" dirty="0">
                        <a:solidFill>
                          <a:srgbClr val="C00000"/>
                        </a:solidFill>
                        <a:latin typeface="Cambria Math" panose="02040503050406030204" pitchFamily="18" charset="0"/>
                      </a:rPr>
                      <m:t>)</m:t>
                    </m:r>
                  </m:oMath>
                </a14:m>
                <a:r>
                  <a:rPr lang="en-US" dirty="0"/>
                  <a:t>، </a:t>
                </a:r>
                <a:r>
                  <a:rPr lang="fa-IR" dirty="0"/>
                  <a:t>که </a:t>
                </a:r>
                <a:r>
                  <a:rPr lang="fa-IR" dirty="0" err="1"/>
                  <a:t>نشان‌دهنده</a:t>
                </a:r>
                <a:r>
                  <a:rPr lang="fa-IR" dirty="0"/>
                  <a:t> ارائه سطح منصفانه خدمات به </a:t>
                </a:r>
                <a:r>
                  <a:rPr lang="fa-IR" dirty="0" err="1"/>
                  <a:t>بازیکن</a:t>
                </a:r>
                <a:r>
                  <a:rPr lang="fa-IR" dirty="0"/>
                  <a:t> 1 است، یا نقص </a:t>
                </a:r>
                <a14:m>
                  <m:oMath xmlns:m="http://schemas.openxmlformats.org/officeDocument/2006/math">
                    <m:r>
                      <a:rPr lang="fa-IR"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𝐷</m:t>
                    </m:r>
                    <m:r>
                      <a:rPr lang="en-US" i="1" dirty="0">
                        <a:solidFill>
                          <a:srgbClr val="C00000"/>
                        </a:solidFill>
                        <a:latin typeface="Cambria Math" panose="02040503050406030204" pitchFamily="18" charset="0"/>
                      </a:rPr>
                      <m:t>)</m:t>
                    </m:r>
                  </m:oMath>
                </a14:m>
                <a:r>
                  <a:rPr lang="en-US" dirty="0"/>
                  <a:t>، </a:t>
                </a:r>
                <a:r>
                  <a:rPr lang="fa-IR" dirty="0"/>
                  <a:t>که به موجب آن او اساساً به </a:t>
                </a:r>
                <a:r>
                  <a:rPr lang="fa-IR" dirty="0" err="1"/>
                  <a:t>بازیکن</a:t>
                </a:r>
                <a:r>
                  <a:rPr lang="fa-IR" dirty="0"/>
                  <a:t> 1 خیانت میکند.</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5350" y="1240077"/>
                <a:ext cx="8741642" cy="5166142"/>
              </a:xfrm>
              <a:blipFill>
                <a:blip r:embed="rId3"/>
                <a:stretch>
                  <a:fillRect l="-907" t="-236" r="-34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8</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pic>
        <p:nvPicPr>
          <p:cNvPr id="7" name="Picture 6">
            <a:extLst>
              <a:ext uri="{FF2B5EF4-FFF2-40B4-BE49-F238E27FC236}">
                <a16:creationId xmlns:a16="http://schemas.microsoft.com/office/drawing/2014/main" id="{AA40042E-BEB2-35B3-CFE0-520CD4A552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313" y="1240077"/>
            <a:ext cx="2985550" cy="3709283"/>
          </a:xfrm>
          <a:prstGeom prst="rect">
            <a:avLst/>
          </a:prstGeom>
        </p:spPr>
      </p:pic>
    </p:spTree>
    <p:extLst>
      <p:ext uri="{BB962C8B-B14F-4D97-AF65-F5344CB8AC3E}">
        <p14:creationId xmlns:p14="http://schemas.microsoft.com/office/powerpoint/2010/main" val="275254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a-IR" dirty="0"/>
              <a:t>- بازی اعتماد </a:t>
            </a:r>
            <a:r>
              <a:rPr lang="en-US" dirty="0"/>
              <a:t>Game Trees</a:t>
            </a:r>
          </a:p>
        </p:txBody>
      </p:sp>
      <p:sp>
        <p:nvSpPr>
          <p:cNvPr id="4" name="Slide Number Placeholder 3"/>
          <p:cNvSpPr>
            <a:spLocks noGrp="1"/>
          </p:cNvSpPr>
          <p:nvPr>
            <p:ph type="sldNum" sz="quarter" idx="12"/>
          </p:nvPr>
        </p:nvSpPr>
        <p:spPr/>
        <p:txBody>
          <a:bodyPr/>
          <a:lstStyle/>
          <a:p>
            <a:fld id="{7A24F918-E48B-4CD6-88B4-F48A81EB5FB6}" type="slidenum">
              <a:rPr lang="en-US" smtClean="0"/>
              <a:pPr/>
              <a:t>9</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pic>
        <p:nvPicPr>
          <p:cNvPr id="6" name="Picture 5">
            <a:extLst>
              <a:ext uri="{FF2B5EF4-FFF2-40B4-BE49-F238E27FC236}">
                <a16:creationId xmlns:a16="http://schemas.microsoft.com/office/drawing/2014/main" id="{DCAA15B1-7AE2-E7AD-65C5-A89296F6BE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312" y="1240077"/>
            <a:ext cx="3128673" cy="3709283"/>
          </a:xfrm>
          <a:prstGeom prst="rect">
            <a:avLst/>
          </a:prstGeom>
        </p:spPr>
      </p:pic>
      <p:sp>
        <p:nvSpPr>
          <p:cNvPr id="3" name="Content Placeholder 2"/>
          <p:cNvSpPr>
            <a:spLocks noGrp="1"/>
          </p:cNvSpPr>
          <p:nvPr>
            <p:ph idx="1"/>
          </p:nvPr>
        </p:nvSpPr>
        <p:spPr>
          <a:xfrm>
            <a:off x="3681454" y="1240077"/>
            <a:ext cx="8105538" cy="5166142"/>
          </a:xfrm>
        </p:spPr>
        <p:txBody>
          <a:bodyPr>
            <a:normAutofit/>
          </a:bodyPr>
          <a:lstStyle/>
          <a:p>
            <a:pPr>
              <a:lnSpc>
                <a:spcPct val="120000"/>
              </a:lnSpc>
            </a:pPr>
            <a:r>
              <a:rPr lang="fa-IR" dirty="0"/>
              <a:t>فرض کنید که اگر </a:t>
            </a:r>
            <a:r>
              <a:rPr lang="fa-IR" dirty="0" err="1"/>
              <a:t>بازیکن</a:t>
            </a:r>
            <a:r>
              <a:rPr lang="fa-IR" dirty="0"/>
              <a:t> 2 همکاری کند، هر دو </a:t>
            </a:r>
            <a:r>
              <a:rPr lang="fa-IR" dirty="0" err="1"/>
              <a:t>بازیکن</a:t>
            </a:r>
            <a:r>
              <a:rPr lang="fa-IR" dirty="0"/>
              <a:t> یک بازده دریافت می کنند، در حالی که اگر </a:t>
            </a:r>
            <a:r>
              <a:rPr lang="fa-IR" dirty="0" err="1"/>
              <a:t>بازیکن</a:t>
            </a:r>
            <a:r>
              <a:rPr lang="fa-IR" dirty="0"/>
              <a:t> 2 تصمیم به خیانت بگیرد، </a:t>
            </a:r>
            <a:r>
              <a:rPr lang="fa-IR" dirty="0" err="1"/>
              <a:t>بازیکن</a:t>
            </a:r>
            <a:r>
              <a:rPr lang="fa-IR" dirty="0"/>
              <a:t> 1 بازده  1- را دریافت می کند و </a:t>
            </a:r>
            <a:r>
              <a:rPr lang="fa-IR" dirty="0" err="1"/>
              <a:t>بازیکن</a:t>
            </a:r>
            <a:r>
              <a:rPr lang="fa-IR" dirty="0"/>
              <a:t> 2 بازدهی 2 را دریافت می کند.</a:t>
            </a:r>
          </a:p>
          <a:p>
            <a:pPr>
              <a:lnSpc>
                <a:spcPct val="120000"/>
              </a:lnSpc>
            </a:pPr>
            <a:r>
              <a:rPr lang="fa-IR" dirty="0"/>
              <a:t>ترسیم درختی مناسب برای این بازی را در مقابل مشاهده میکنید</a:t>
            </a:r>
          </a:p>
        </p:txBody>
      </p:sp>
    </p:spTree>
    <p:extLst>
      <p:ext uri="{BB962C8B-B14F-4D97-AF65-F5344CB8AC3E}">
        <p14:creationId xmlns:p14="http://schemas.microsoft.com/office/powerpoint/2010/main" val="269245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27259</TotalTime>
  <Words>4608</Words>
  <Application>Microsoft Office PowerPoint</Application>
  <PresentationFormat>Widescreen</PresentationFormat>
  <Paragraphs>293</Paragraphs>
  <Slides>44</Slides>
  <Notes>40</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44</vt:i4>
      </vt:variant>
    </vt:vector>
  </HeadingPairs>
  <TitlesOfParts>
    <vt:vector size="54" baseType="lpstr">
      <vt:lpstr>Arial</vt:lpstr>
      <vt:lpstr>Calibri</vt:lpstr>
      <vt:lpstr>Calibri Light</vt:lpstr>
      <vt:lpstr>Cambria Math</vt:lpstr>
      <vt:lpstr>Courier New</vt:lpstr>
      <vt:lpstr>Times New Roman</vt:lpstr>
      <vt:lpstr>Times-Roman</vt:lpstr>
      <vt:lpstr>Wingdings</vt:lpstr>
      <vt:lpstr>Office Theme</vt:lpstr>
      <vt:lpstr>1_Office Theme</vt:lpstr>
      <vt:lpstr>Game Theory</vt:lpstr>
      <vt:lpstr>منابع درسی</vt:lpstr>
      <vt:lpstr>مقدمه</vt:lpstr>
      <vt:lpstr>مقدمه</vt:lpstr>
      <vt:lpstr>مقدمه</vt:lpstr>
      <vt:lpstr>مقدمه</vt:lpstr>
      <vt:lpstr>The Extensive-Form Game(بازی ها فرم گسترده)</vt:lpstr>
      <vt:lpstr>- بازی اعتماد Game Trees</vt:lpstr>
      <vt:lpstr>- بازی اعتماد Game Trees</vt:lpstr>
      <vt:lpstr>- نبرد جنسیتGame Trees</vt:lpstr>
      <vt:lpstr>Definition 7.1 :A game tree</vt:lpstr>
      <vt:lpstr>درخت بازی برای یک بازی با بازیکن مصنوعی</vt:lpstr>
      <vt:lpstr>درخت بازی برای یک بازی با بازیکن مصنوعی</vt:lpstr>
      <vt:lpstr>درخت بازی –توصیف ترتیب بازیکن ها</vt:lpstr>
      <vt:lpstr>درخت بازی –توصیف ترتیب بازیکن ها</vt:lpstr>
      <vt:lpstr>درخت بازی –توصیف ترتیب بازیکن ها</vt:lpstr>
      <vt:lpstr>تعریف 7.2- مجموعه های اطلاعاتی</vt:lpstr>
      <vt:lpstr>درخت بازی – سنگ، کاغذ، قیچی</vt:lpstr>
      <vt:lpstr>Definition 7.3: Imperfect versus Perfect Information</vt:lpstr>
      <vt:lpstr>Games of imperfect information</vt:lpstr>
      <vt:lpstr>Games of imperfect information</vt:lpstr>
      <vt:lpstr>Games of imperfect information</vt:lpstr>
      <vt:lpstr>Strategies and Nash Equilibrium</vt:lpstr>
      <vt:lpstr>Pure Strategies in Extensive-Form Games</vt:lpstr>
      <vt:lpstr>Pure Strategies in Extensive-Form Games</vt:lpstr>
      <vt:lpstr>Pure Strategies in Extensive-Form Games</vt:lpstr>
      <vt:lpstr>Definition 7.4 :pure strategy</vt:lpstr>
      <vt:lpstr>pure strategies explain</vt:lpstr>
      <vt:lpstr>Definition 7.5:Mixed versus Behavioral Strategies</vt:lpstr>
      <vt:lpstr>Definition 7.6:behavioral strategy</vt:lpstr>
      <vt:lpstr>بررسی یک استراتژی رفتاری </vt:lpstr>
      <vt:lpstr>بررسی یک استراتژی رفتاری </vt:lpstr>
      <vt:lpstr>بررسی یک استراتژی رفتاری </vt:lpstr>
      <vt:lpstr>بررسی یک استراتژی رفتاری </vt:lpstr>
      <vt:lpstr>بررسی یک استراتژی رفتاری </vt:lpstr>
      <vt:lpstr>بررسی یک استراتژی رفتاری </vt:lpstr>
      <vt:lpstr>Normal-Form Representation of Extensive-Form Games</vt:lpstr>
      <vt:lpstr>extensive-form via normal-form</vt:lpstr>
      <vt:lpstr>Nash Equilibrium and Paths of Play</vt:lpstr>
      <vt:lpstr>Nash Equilibrium and Paths of Play</vt:lpstr>
      <vt:lpstr>Definition 7.8</vt:lpstr>
      <vt:lpstr>تمرینات</vt:lpstr>
      <vt:lpstr>Summary</vt:lpstr>
      <vt:lpstr>End of Chapter 7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Computer Architecture</dc:title>
  <dc:creator>HaghighatDoost,Vahid</dc:creator>
  <cp:lastModifiedBy>Vahid Haghighatdoost</cp:lastModifiedBy>
  <cp:revision>260</cp:revision>
  <dcterms:created xsi:type="dcterms:W3CDTF">2021-08-11T10:34:58Z</dcterms:created>
  <dcterms:modified xsi:type="dcterms:W3CDTF">2023-06-05T17:05:51Z</dcterms:modified>
</cp:coreProperties>
</file>