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56" r:id="rId3"/>
    <p:sldId id="259" r:id="rId4"/>
    <p:sldId id="260"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3" r:id="rId42"/>
    <p:sldId id="420" r:id="rId43"/>
    <p:sldId id="421" r:id="rId44"/>
    <p:sldId id="422" r:id="rId45"/>
    <p:sldId id="425" r:id="rId46"/>
    <p:sldId id="426" r:id="rId47"/>
    <p:sldId id="427" r:id="rId48"/>
    <p:sldId id="428" r:id="rId49"/>
    <p:sldId id="429" r:id="rId50"/>
    <p:sldId id="431" r:id="rId51"/>
    <p:sldId id="432" r:id="rId52"/>
    <p:sldId id="433" r:id="rId53"/>
    <p:sldId id="441" r:id="rId54"/>
    <p:sldId id="434" r:id="rId55"/>
    <p:sldId id="435" r:id="rId56"/>
    <p:sldId id="436" r:id="rId57"/>
    <p:sldId id="437" r:id="rId58"/>
    <p:sldId id="438" r:id="rId59"/>
    <p:sldId id="439" r:id="rId60"/>
    <p:sldId id="440" r:id="rId61"/>
    <p:sldId id="322" r:id="rId62"/>
    <p:sldId id="321" r:id="rId63"/>
    <p:sldId id="28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74791" autoAdjust="0"/>
  </p:normalViewPr>
  <p:slideViewPr>
    <p:cSldViewPr snapToGrid="0">
      <p:cViewPr varScale="1">
        <p:scale>
          <a:sx n="60" d="100"/>
          <a:sy n="60" d="100"/>
        </p:scale>
        <p:origin x="1089" y="4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5/26/2023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5363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2275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96052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10347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145559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81850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56862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675461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341366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89803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58719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32738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31352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83520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20671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816520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614258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61588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332083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52431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418816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81501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696705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729954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24629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75372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851497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022945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121489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800657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546335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510757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52867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661324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58484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14584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465314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86855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619998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211567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92487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162572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5420291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03787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016353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248091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965162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101045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115661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114826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620947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7693462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3605699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Wingdings" panose="05000000000000000000" pitchFamily="2" charset="2"/>
              <a:buChar char="q"/>
            </a:pPr>
            <a:r>
              <a:rPr lang="fa-IR" dirty="0"/>
              <a:t>اجازه دادن به </a:t>
            </a:r>
            <a:r>
              <a:rPr lang="fa-IR" dirty="0" err="1"/>
              <a:t>بازیکن</a:t>
            </a:r>
            <a:r>
              <a:rPr lang="fa-IR" dirty="0"/>
              <a:t> ها برای انتخاب </a:t>
            </a:r>
            <a:r>
              <a:rPr lang="fa-IR" dirty="0" err="1"/>
              <a:t>استراتژی‌های</a:t>
            </a:r>
            <a:r>
              <a:rPr lang="fa-IR" dirty="0"/>
              <a:t> ترکیبی، باعث میشود هم آنچه بازیکنان </a:t>
            </a:r>
            <a:r>
              <a:rPr lang="fa-IR" dirty="0" err="1"/>
              <a:t>می‌توانند</a:t>
            </a:r>
            <a:r>
              <a:rPr lang="fa-IR" dirty="0"/>
              <a:t> انتخاب کنند و هم آنچه را که </a:t>
            </a:r>
            <a:r>
              <a:rPr lang="fa-IR" dirty="0" err="1"/>
              <a:t>می‌توانند</a:t>
            </a:r>
            <a:r>
              <a:rPr lang="fa-IR" dirty="0"/>
              <a:t> در مورد </a:t>
            </a:r>
            <a:r>
              <a:rPr lang="fa-IR" dirty="0" err="1"/>
              <a:t>انتخاب‌های</a:t>
            </a:r>
            <a:r>
              <a:rPr lang="fa-IR" dirty="0"/>
              <a:t> دیگر بازیکنان باور کنند، تقویت و غنی شود.</a:t>
            </a:r>
          </a:p>
          <a:p>
            <a:pPr marL="171450" indent="-171450" algn="r" rtl="1">
              <a:buFont typeface="Wingdings" panose="05000000000000000000" pitchFamily="2" charset="2"/>
              <a:buChar char="q"/>
            </a:pPr>
            <a:r>
              <a:rPr lang="fa-IR" dirty="0"/>
              <a:t>در </a:t>
            </a:r>
            <a:r>
              <a:rPr lang="fa-IR" dirty="0" err="1"/>
              <a:t>بازی‌هایی</a:t>
            </a:r>
            <a:r>
              <a:rPr lang="fa-IR" dirty="0"/>
              <a:t> که بازیکنان منافع متضادی برای </a:t>
            </a:r>
            <a:r>
              <a:rPr lang="fa-IR" dirty="0" err="1"/>
              <a:t>آن‌ها</a:t>
            </a:r>
            <a:r>
              <a:rPr lang="fa-IR" dirty="0"/>
              <a:t> دارند، مانند بازی </a:t>
            </a:r>
            <a:r>
              <a:rPr lang="en-US" dirty="0"/>
              <a:t>Matching Pennies، </a:t>
            </a:r>
            <a:r>
              <a:rPr lang="fa-IR" dirty="0"/>
              <a:t>هیچ تعادلی با استراتژی خالص وجود نخواهد داشت، اما یک تعادل استراتژی مختلط وجود خواهد داشت.</a:t>
            </a:r>
          </a:p>
          <a:p>
            <a:pPr marL="171450" indent="-171450" algn="r" rtl="1">
              <a:buFont typeface="Wingdings" panose="05000000000000000000" pitchFamily="2" charset="2"/>
              <a:buChar char="q"/>
            </a:pPr>
            <a:r>
              <a:rPr lang="fa-IR" dirty="0"/>
              <a:t>اجازه دادن به استراتژی های ترکیبی، قدرت </a:t>
            </a:r>
            <a:r>
              <a:rPr lang="en-US" dirty="0"/>
              <a:t>IESDS </a:t>
            </a:r>
            <a:r>
              <a:rPr lang="fa-IR" dirty="0"/>
              <a:t>و منطقی بودن را افزایش می دهد.</a:t>
            </a:r>
          </a:p>
          <a:p>
            <a:pPr marL="171450" indent="-171450" algn="r" rtl="1">
              <a:buFont typeface="Wingdings" panose="05000000000000000000" pitchFamily="2" charset="2"/>
              <a:buChar char="q"/>
            </a:pPr>
            <a:r>
              <a:rPr lang="fa-IR" dirty="0" err="1"/>
              <a:t>نش</a:t>
            </a:r>
            <a:r>
              <a:rPr lang="fa-IR" dirty="0"/>
              <a:t> ثابت کرد که برای بازی های محدود همیشه حداقل یک تعادل </a:t>
            </a:r>
            <a:r>
              <a:rPr lang="fa-IR" dirty="0" err="1"/>
              <a:t>نش</a:t>
            </a:r>
            <a:r>
              <a:rPr lang="fa-IR" dirty="0"/>
              <a:t> ترکیبی وجود خواهد داشت</a:t>
            </a:r>
            <a:endParaRPr lang="en-US" dirty="0"/>
          </a:p>
        </p:txBody>
      </p:sp>
    </p:spTree>
    <p:extLst>
      <p:ext uri="{BB962C8B-B14F-4D97-AF65-F5344CB8AC3E}">
        <p14:creationId xmlns:p14="http://schemas.microsoft.com/office/powerpoint/2010/main" val="7889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79613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55314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02924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81413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9686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202905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26069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0117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0579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2567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18481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0562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5939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79033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56955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7607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418351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E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199785"/>
            <a:ext cx="11756262" cy="6206433"/>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373892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22805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7.png"/><Relationship Id="rId3" Type="http://schemas.openxmlformats.org/officeDocument/2006/relationships/image" Target="../media/image35.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48.emf"/></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48.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49.emf"/></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8.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65.png"/><Relationship Id="rId7"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92.emf"/><Relationship Id="rId5" Type="http://schemas.openxmlformats.org/officeDocument/2006/relationships/image" Target="../media/image97.png"/><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200661"/>
          </a:xfrm>
        </p:spPr>
        <p:txBody>
          <a:bodyPr>
            <a:normAutofit/>
          </a:bodyPr>
          <a:lstStyle/>
          <a:p>
            <a:r>
              <a:rPr lang="en-US" sz="6600" b="1" dirty="0">
                <a:solidFill>
                  <a:srgbClr val="C00000"/>
                </a:solidFill>
                <a:latin typeface="Times New Roman" pitchFamily="18" charset="0"/>
                <a:cs typeface="B Titr" panose="00000700000000000000" pitchFamily="2" charset="-78"/>
              </a:rPr>
              <a:t>Game Theory</a:t>
            </a:r>
            <a:endParaRPr lang="en-US" sz="6600" b="1" dirty="0"/>
          </a:p>
        </p:txBody>
      </p:sp>
      <p:sp>
        <p:nvSpPr>
          <p:cNvPr id="3" name="Subtitle 2"/>
          <p:cNvSpPr>
            <a:spLocks noGrp="1"/>
          </p:cNvSpPr>
          <p:nvPr>
            <p:ph type="subTitle" idx="1"/>
          </p:nvPr>
        </p:nvSpPr>
        <p:spPr>
          <a:xfrm>
            <a:off x="1524000" y="4565694"/>
            <a:ext cx="9144000" cy="1520061"/>
          </a:xfrm>
        </p:spPr>
        <p:txBody>
          <a:bodyPr>
            <a:normAutofit fontScale="92500" lnSpcReduction="20000"/>
          </a:bodyPr>
          <a:lstStyle/>
          <a:p>
            <a:pPr algn="l" rtl="0"/>
            <a:r>
              <a:rPr lang="en-US" dirty="0">
                <a:cs typeface="B Yekan" panose="00000400000000000000" pitchFamily="2" charset="-78"/>
              </a:rPr>
              <a:t>Dr. Vahid </a:t>
            </a:r>
            <a:r>
              <a:rPr lang="en-US" dirty="0" err="1">
                <a:cs typeface="B Yekan" panose="00000400000000000000" pitchFamily="2" charset="-78"/>
              </a:rPr>
              <a:t>Haghighatdoost</a:t>
            </a:r>
            <a:endParaRPr lang="en-US" dirty="0">
              <a:cs typeface="B Yekan" panose="00000400000000000000" pitchFamily="2" charset="-78"/>
            </a:endParaRPr>
          </a:p>
          <a:p>
            <a:pPr algn="l" rtl="0"/>
            <a:r>
              <a:rPr lang="en-US" dirty="0">
                <a:cs typeface="B Yekan" panose="00000400000000000000" pitchFamily="2" charset="-78"/>
                <a:hlinkClick r:id="rId2"/>
              </a:rPr>
              <a:t>haghighatdoost@shahed.ac.ir</a:t>
            </a:r>
            <a:r>
              <a:rPr lang="en-US" dirty="0">
                <a:cs typeface="B Yekan" panose="00000400000000000000" pitchFamily="2" charset="-78"/>
              </a:rPr>
              <a:t> </a:t>
            </a:r>
          </a:p>
          <a:p>
            <a:pPr algn="l" rtl="0"/>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l" rtl="0"/>
            <a:r>
              <a:rPr lang="en-US" dirty="0">
                <a:cs typeface="B Yekan" panose="00000400000000000000" pitchFamily="2" charset="-78"/>
              </a:rPr>
              <a:t>Engineering Department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a:stretch>
            <a:fillRect/>
          </a:stretch>
        </p:blipFill>
        <p:spPr>
          <a:xfrm>
            <a:off x="5418294" y="89994"/>
            <a:ext cx="1184454" cy="1221971"/>
          </a:xfrm>
          <a:prstGeom prst="rect">
            <a:avLst/>
          </a:prstGeom>
        </p:spPr>
      </p:pic>
      <p:sp>
        <p:nvSpPr>
          <p:cNvPr id="6" name="Title 1"/>
          <p:cNvSpPr txBox="1">
            <a:spLocks/>
          </p:cNvSpPr>
          <p:nvPr/>
        </p:nvSpPr>
        <p:spPr>
          <a:xfrm>
            <a:off x="1885209" y="3015311"/>
            <a:ext cx="8459438" cy="561541"/>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3200" b="1" dirty="0">
                <a:solidFill>
                  <a:schemeClr val="accent6">
                    <a:lumMod val="50000"/>
                  </a:schemeClr>
                </a:solidFill>
                <a:latin typeface="Times New Roman" pitchFamily="18" charset="0"/>
                <a:cs typeface="B Titr" panose="00000700000000000000" pitchFamily="2" charset="-78"/>
              </a:rPr>
              <a:t>Part II) Static Games Of Complete Information</a:t>
            </a:r>
          </a:p>
        </p:txBody>
      </p:sp>
      <p:sp>
        <p:nvSpPr>
          <p:cNvPr id="7" name="Footer Placeholder 6"/>
          <p:cNvSpPr>
            <a:spLocks noGrp="1"/>
          </p:cNvSpPr>
          <p:nvPr>
            <p:ph type="ftr" sz="quarter" idx="11"/>
          </p:nvPr>
        </p:nvSpPr>
        <p:spPr/>
        <p:txBody>
          <a:bodyPr/>
          <a:lstStyle/>
          <a:p>
            <a:r>
              <a:rPr lang="fa-IR" dirty="0"/>
              <a:t>دانشکده فنی و مهندسی دانشگاه شاهد 1401</a:t>
            </a:r>
            <a:endParaRPr lang="en-US" dirty="0"/>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sp>
        <p:nvSpPr>
          <p:cNvPr id="9" name="Rectangle 8"/>
          <p:cNvSpPr/>
          <p:nvPr/>
        </p:nvSpPr>
        <p:spPr>
          <a:xfrm>
            <a:off x="1885208" y="3751477"/>
            <a:ext cx="6590882" cy="523220"/>
          </a:xfrm>
          <a:prstGeom prst="rect">
            <a:avLst/>
          </a:prstGeom>
        </p:spPr>
        <p:txBody>
          <a:bodyPr wrap="square">
            <a:spAutoFit/>
          </a:bodyPr>
          <a:lstStyle/>
          <a:p>
            <a:r>
              <a:rPr lang="en-US" sz="2800" dirty="0">
                <a:solidFill>
                  <a:srgbClr val="002060"/>
                </a:solidFill>
                <a:latin typeface="Times New Roman" pitchFamily="18" charset="0"/>
                <a:cs typeface="B Titr" panose="00000700000000000000" pitchFamily="2" charset="-78"/>
              </a:rPr>
              <a:t>6- Mixed Strategies</a:t>
            </a:r>
            <a:endParaRPr lang="en-US" sz="2800" dirty="0">
              <a:solidFill>
                <a:srgbClr val="002060"/>
              </a:solidFill>
            </a:endParaRP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6.2 : mixed strategy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Given a mixed strategy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m:t>
                        </m:r>
                      </m:e>
                    </m:d>
                  </m:oMath>
                </a14:m>
                <a:r>
                  <a:rPr lang="en-US" dirty="0"/>
                  <a:t> for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we will say that a pure strategy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is </a:t>
                </a:r>
                <a:r>
                  <a:rPr lang="en-US" dirty="0">
                    <a:solidFill>
                      <a:srgbClr val="0070C0"/>
                    </a:solidFill>
                  </a:rPr>
                  <a:t>in the support of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m:t>
                        </m:r>
                      </m:e>
                    </m:d>
                  </m:oMath>
                </a14:m>
                <a:r>
                  <a:rPr lang="en-US" dirty="0"/>
                  <a:t> if and only if it occurs with positive probability, that is,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𝑠</m:t>
                            </m:r>
                          </m:e>
                          <m:sub>
                            <m:r>
                              <a:rPr lang="en-US" b="0" i="1" dirty="0" smtClean="0">
                                <a:solidFill>
                                  <a:srgbClr val="C00000"/>
                                </a:solidFill>
                                <a:latin typeface="Cambria Math" panose="02040503050406030204" pitchFamily="18" charset="0"/>
                              </a:rPr>
                              <m:t>𝑖</m:t>
                            </m:r>
                          </m:sub>
                        </m:sSub>
                      </m:e>
                    </m:d>
                    <m:r>
                      <a:rPr lang="en-US" b="0" i="1" dirty="0" smtClean="0">
                        <a:solidFill>
                          <a:srgbClr val="C00000"/>
                        </a:solidFill>
                        <a:latin typeface="Cambria Math" panose="02040503050406030204" pitchFamily="18" charset="0"/>
                      </a:rPr>
                      <m:t>&gt;</m:t>
                    </m:r>
                    <m:r>
                      <a:rPr lang="en-US" b="0" i="1" dirty="0" smtClean="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oMath>
                </a14:m>
                <a:r>
                  <a:rPr lang="en-US" dirty="0"/>
                  <a:t>.</a:t>
                </a:r>
              </a:p>
              <a:p>
                <a:endParaRPr lang="en-US" dirty="0"/>
              </a:p>
              <a:p>
                <a:r>
                  <a:rPr lang="en-US" dirty="0"/>
                  <a:t>For example, in the game of rock-paper-scissors, a player can choose rock or paper,</a:t>
                </a:r>
                <a:br>
                  <a:rPr lang="en-US" dirty="0"/>
                </a:br>
                <a:r>
                  <a:rPr lang="en-US" dirty="0"/>
                  <a:t>each with equal probability, and not choose scissors. In this case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𝜎</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5</m:t>
                    </m:r>
                  </m:oMath>
                </a14:m>
                <a:r>
                  <a:rPr lang="en-US" dirty="0"/>
                  <a:t> and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𝜎</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oMath>
                </a14:m>
                <a:r>
                  <a:rPr lang="en-US" dirty="0"/>
                  <a:t>. We will then say that </a:t>
                </a:r>
                <a14:m>
                  <m:oMath xmlns:m="http://schemas.openxmlformats.org/officeDocument/2006/math">
                    <m:r>
                      <a:rPr lang="en-US" i="1" dirty="0" smtClean="0">
                        <a:solidFill>
                          <a:srgbClr val="C00000"/>
                        </a:solidFill>
                        <a:latin typeface="Cambria Math" panose="02040503050406030204" pitchFamily="18" charset="0"/>
                      </a:rPr>
                      <m:t>𝑅</m:t>
                    </m:r>
                  </m:oMath>
                </a14:m>
                <a:r>
                  <a:rPr lang="en-US" i="1" dirty="0"/>
                  <a:t> </a:t>
                </a:r>
                <a:r>
                  <a:rPr lang="en-US" dirty="0"/>
                  <a:t>and </a:t>
                </a:r>
                <a14:m>
                  <m:oMath xmlns:m="http://schemas.openxmlformats.org/officeDocument/2006/math">
                    <m:r>
                      <a:rPr lang="en-US" i="1" dirty="0" smtClean="0">
                        <a:solidFill>
                          <a:srgbClr val="C00000"/>
                        </a:solidFill>
                        <a:latin typeface="Cambria Math" panose="02040503050406030204" pitchFamily="18" charset="0"/>
                      </a:rPr>
                      <m:t>𝑃</m:t>
                    </m:r>
                  </m:oMath>
                </a14:m>
                <a:r>
                  <a:rPr lang="en-US" i="1" dirty="0"/>
                  <a:t> </a:t>
                </a:r>
                <a:r>
                  <a:rPr lang="en-US" dirty="0"/>
                  <a:t>are in the support of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m:t>
                        </m:r>
                      </m:e>
                    </m:d>
                  </m:oMath>
                </a14:m>
                <a:r>
                  <a:rPr lang="en-US" dirty="0"/>
                  <a:t>, but </a:t>
                </a:r>
                <a14:m>
                  <m:oMath xmlns:m="http://schemas.openxmlformats.org/officeDocument/2006/math">
                    <m:r>
                      <a:rPr lang="en-US" i="1" dirty="0" smtClean="0">
                        <a:solidFill>
                          <a:srgbClr val="C00000"/>
                        </a:solidFill>
                        <a:latin typeface="Cambria Math" panose="02040503050406030204" pitchFamily="18" charset="0"/>
                      </a:rPr>
                      <m:t>𝑆</m:t>
                    </m:r>
                  </m:oMath>
                </a14:m>
                <a:r>
                  <a:rPr lang="en-US" i="1" dirty="0"/>
                  <a:t> </a:t>
                </a:r>
                <a:r>
                  <a:rPr lang="en-US" dirty="0"/>
                  <a:t>is not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16" r="-10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3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6.3 : Continuous Strategy Sets mixed strategy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oMath>
                </a14:m>
                <a:r>
                  <a:rPr lang="en-US" dirty="0"/>
                  <a:t> be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’s pure-strategy set and assume that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is an </a:t>
                </a:r>
                <a:r>
                  <a:rPr lang="en-US" dirty="0">
                    <a:solidFill>
                      <a:srgbClr val="002060"/>
                    </a:solidFill>
                  </a:rPr>
                  <a:t>interval</a:t>
                </a:r>
                <a:r>
                  <a:rPr lang="en-US" dirty="0"/>
                  <a:t>. A mixed strategy for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is a cumulative distribution function</a:t>
                </a:r>
              </a:p>
              <a:p>
                <a:pPr marL="0" indent="0">
                  <a:buNone/>
                </a:pPr>
                <a:r>
                  <a:rPr lang="en-US"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𝐹</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0</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1</m:t>
                    </m:r>
                    <m:r>
                      <a:rPr lang="en-US" i="1" dirty="0" smtClean="0">
                        <a:solidFill>
                          <a:srgbClr val="C00000"/>
                        </a:solidFill>
                        <a:latin typeface="Cambria Math" panose="02040503050406030204" pitchFamily="18" charset="0"/>
                      </a:rPr>
                      <m:t>]</m:t>
                    </m:r>
                  </m:oMath>
                </a14:m>
                <a:r>
                  <a:rPr lang="en-US" dirty="0"/>
                  <a:t>, where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𝐹</m:t>
                        </m:r>
                      </m:e>
                      <m:sub>
                        <m:r>
                          <a:rPr lang="en-US" i="1" dirty="0" smtClean="0">
                            <a:solidFill>
                              <a:srgbClr val="C00000"/>
                            </a:solidFill>
                            <a:latin typeface="Cambria Math" panose="02040503050406030204" pitchFamily="18" charset="0"/>
                          </a:rPr>
                          <m:t>𝑖</m:t>
                        </m:r>
                      </m:sub>
                    </m:sSub>
                    <m:d>
                      <m:dPr>
                        <m:ctrlPr>
                          <a:rPr lang="en-US" b="0" i="1" dirty="0" smtClean="0">
                            <a:solidFill>
                              <a:srgbClr val="C00000"/>
                            </a:solidFill>
                            <a:latin typeface="Cambria Math" panose="02040503050406030204" pitchFamily="18" charset="0"/>
                          </a:rPr>
                        </m:ctrlPr>
                      </m:dPr>
                      <m:e>
                        <m:r>
                          <a:rPr lang="en-US" i="1" dirty="0" smtClean="0">
                            <a:solidFill>
                              <a:srgbClr val="C00000"/>
                            </a:solidFill>
                            <a:latin typeface="Cambria Math" panose="02040503050406030204" pitchFamily="18" charset="0"/>
                          </a:rPr>
                          <m:t>𝑥</m:t>
                        </m:r>
                      </m:e>
                    </m:d>
                    <m:r>
                      <a:rPr lang="en-US" i="1" dirty="0" smtClean="0">
                        <a:solidFill>
                          <a:srgbClr val="C00000"/>
                        </a:solidFill>
                        <a:latin typeface="Cambria Math" panose="02040503050406030204" pitchFamily="18" charset="0"/>
                      </a:rPr>
                      <m:t>=</m:t>
                    </m:r>
                    <m:func>
                      <m:funcPr>
                        <m:ctrlPr>
                          <a:rPr lang="en-US" i="1" dirty="0" smtClean="0">
                            <a:solidFill>
                              <a:srgbClr val="C00000"/>
                            </a:solidFill>
                            <a:latin typeface="Cambria Math" panose="02040503050406030204" pitchFamily="18" charset="0"/>
                          </a:rPr>
                        </m:ctrlPr>
                      </m:funcPr>
                      <m:fName>
                        <m:r>
                          <m:rPr>
                            <m:sty m:val="p"/>
                          </m:rPr>
                          <a:rPr lang="en-US" i="0" dirty="0" err="1">
                            <a:solidFill>
                              <a:srgbClr val="C00000"/>
                            </a:solidFill>
                            <a:latin typeface="Cambria Math" panose="02040503050406030204" pitchFamily="18" charset="0"/>
                          </a:rPr>
                          <m:t>Pr</m:t>
                        </m:r>
                      </m:fName>
                      <m:e>
                        <m:d>
                          <m:dPr>
                            <m:begChr m:val="{"/>
                            <m:endChr m:val="}"/>
                            <m:ctrlPr>
                              <a:rPr lang="en-US"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𝑠</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𝑥</m:t>
                            </m:r>
                          </m:e>
                        </m:d>
                      </m:e>
                    </m:func>
                  </m:oMath>
                </a14:m>
                <a:r>
                  <a:rPr lang="en-US" dirty="0"/>
                  <a:t>. If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𝐹</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oMath>
                </a14:m>
                <a:r>
                  <a:rPr lang="en-US" dirty="0"/>
                  <a:t> is differentiable with density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𝑓</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oMath>
                </a14:m>
                <a:r>
                  <a:rPr lang="en-US" dirty="0"/>
                  <a:t> then we say that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is in the support of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𝐹</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oMath>
                </a14:m>
                <a:r>
                  <a:rPr lang="en-US" dirty="0"/>
                  <a:t> if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𝑓</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𝑠</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)&gt;</m:t>
                    </m:r>
                    <m:r>
                      <a:rPr lang="en-US" i="1" dirty="0">
                        <a:solidFill>
                          <a:srgbClr val="C00000"/>
                        </a:solidFill>
                        <a:latin typeface="Cambria Math" panose="02040503050406030204" pitchFamily="18" charset="0"/>
                      </a:rPr>
                      <m:t>0</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31817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Continuous Strategy Sets mixed strategy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2574042"/>
              </a:xfrm>
            </p:spPr>
            <p:txBody>
              <a:bodyPr>
                <a:normAutofit lnSpcReduction="10000"/>
              </a:bodyPr>
              <a:lstStyle/>
              <a:p>
                <a:r>
                  <a:rPr lang="en-US" dirty="0"/>
                  <a:t>As an example, consider the Cournot duopoly game with a capacity constraint of 100 units of production, so that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0</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100</m:t>
                    </m:r>
                    <m:r>
                      <a:rPr lang="en-US" i="1" dirty="0" smtClean="0">
                        <a:solidFill>
                          <a:srgbClr val="C00000"/>
                        </a:solidFill>
                        <a:latin typeface="Cambria Math" panose="02040503050406030204" pitchFamily="18" charset="0"/>
                      </a:rPr>
                      <m:t>]</m:t>
                    </m:r>
                  </m:oMath>
                </a14:m>
                <a:r>
                  <a:rPr lang="en-US" dirty="0"/>
                  <a:t> for </a:t>
                </a:r>
                <a14:m>
                  <m:oMath xmlns:m="http://schemas.openxmlformats.org/officeDocument/2006/math">
                    <m:r>
                      <a:rPr lang="en-US" i="1" dirty="0" smtClean="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2</m:t>
                    </m:r>
                    <m:r>
                      <a:rPr lang="en-US" i="1" dirty="0">
                        <a:solidFill>
                          <a:srgbClr val="C00000"/>
                        </a:solidFill>
                        <a:latin typeface="Cambria Math" panose="02040503050406030204" pitchFamily="18" charset="0"/>
                      </a:rPr>
                      <m:t>}</m:t>
                    </m:r>
                  </m:oMath>
                </a14:m>
                <a:r>
                  <a:rPr lang="en-US" dirty="0"/>
                  <a:t>. </a:t>
                </a:r>
              </a:p>
              <a:p>
                <a:r>
                  <a:rPr lang="en-US" dirty="0"/>
                  <a:t>Consider the mixed strategy in which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chooses a quantity between 30 and 50 using a uniform distribution. That 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2574042"/>
              </a:xfrm>
              <a:blipFill>
                <a:blip r:embed="rId3"/>
                <a:stretch>
                  <a:fillRect l="-421" r="-1053" b="-56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C9831511-B82D-7B0C-07AB-2FA623826FC8}"/>
              </a:ext>
            </a:extLst>
          </p:cNvPr>
          <p:cNvPicPr>
            <a:picLocks noChangeAspect="1"/>
          </p:cNvPicPr>
          <p:nvPr/>
        </p:nvPicPr>
        <p:blipFill>
          <a:blip r:embed="rId4"/>
          <a:stretch>
            <a:fillRect/>
          </a:stretch>
        </p:blipFill>
        <p:spPr>
          <a:xfrm>
            <a:off x="0" y="4092445"/>
            <a:ext cx="12192000" cy="1928957"/>
          </a:xfrm>
          <a:prstGeom prst="rect">
            <a:avLst/>
          </a:prstGeom>
        </p:spPr>
      </p:pic>
    </p:spTree>
    <p:extLst>
      <p:ext uri="{BB962C8B-B14F-4D97-AF65-F5344CB8AC3E}">
        <p14:creationId xmlns:p14="http://schemas.microsoft.com/office/powerpoint/2010/main" val="25072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Continuous Strategy Sets mixed strategy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C9831511-B82D-7B0C-07AB-2FA623826FC8}"/>
              </a:ext>
            </a:extLst>
          </p:cNvPr>
          <p:cNvPicPr>
            <a:picLocks noChangeAspect="1"/>
          </p:cNvPicPr>
          <p:nvPr/>
        </p:nvPicPr>
        <p:blipFill>
          <a:blip r:embed="rId3"/>
          <a:stretch>
            <a:fillRect/>
          </a:stretch>
        </p:blipFill>
        <p:spPr>
          <a:xfrm>
            <a:off x="647701" y="1060920"/>
            <a:ext cx="10470292" cy="1656557"/>
          </a:xfrm>
          <a:prstGeom prst="rect">
            <a:avLst/>
          </a:prstGeom>
        </p:spPr>
      </p:pic>
      <p:pic>
        <p:nvPicPr>
          <p:cNvPr id="10" name="Picture 9">
            <a:extLst>
              <a:ext uri="{FF2B5EF4-FFF2-40B4-BE49-F238E27FC236}">
                <a16:creationId xmlns:a16="http://schemas.microsoft.com/office/drawing/2014/main" id="{944285FC-8E9B-DA28-4B35-E8A17C4418CC}"/>
              </a:ext>
            </a:extLst>
          </p:cNvPr>
          <p:cNvPicPr>
            <a:picLocks noChangeAspect="1"/>
          </p:cNvPicPr>
          <p:nvPr/>
        </p:nvPicPr>
        <p:blipFill>
          <a:blip r:embed="rId4"/>
          <a:stretch>
            <a:fillRect/>
          </a:stretch>
        </p:blipFill>
        <p:spPr>
          <a:xfrm>
            <a:off x="1482811" y="2519795"/>
            <a:ext cx="9201664" cy="4338205"/>
          </a:xfrm>
          <a:prstGeom prst="rect">
            <a:avLst/>
          </a:prstGeom>
        </p:spPr>
      </p:pic>
    </p:spTree>
    <p:extLst>
      <p:ext uri="{BB962C8B-B14F-4D97-AF65-F5344CB8AC3E}">
        <p14:creationId xmlns:p14="http://schemas.microsoft.com/office/powerpoint/2010/main" val="71883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6.4 : a belief for player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11571530" cy="5481455"/>
              </a:xfrm>
            </p:spPr>
            <p:txBody>
              <a:bodyPr>
                <a:normAutofit fontScale="77500" lnSpcReduction="20000"/>
              </a:bodyPr>
              <a:lstStyle/>
              <a:p>
                <a:r>
                  <a:rPr lang="en-US" dirty="0"/>
                  <a:t>A </a:t>
                </a:r>
                <a:r>
                  <a:rPr lang="en-US" b="1" dirty="0">
                    <a:solidFill>
                      <a:srgbClr val="002060"/>
                    </a:solidFill>
                  </a:rPr>
                  <a:t>belief</a:t>
                </a:r>
                <a:r>
                  <a:rPr lang="en-US" dirty="0"/>
                  <a:t> for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is given by a probability distribution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𝜋</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𝑖</m:t>
                        </m:r>
                      </m:sub>
                    </m:sSub>
                  </m:oMath>
                </a14:m>
                <a:r>
                  <a:rPr lang="en-US" dirty="0"/>
                  <a:t> over the strategies of his opponents. We denote by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𝜋</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oMath>
                </a14:m>
                <a:r>
                  <a:rPr lang="en-US" dirty="0"/>
                  <a:t> the probability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assigns to his opponents playing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𝑖</m:t>
                        </m:r>
                      </m:sub>
                    </m:sSub>
                  </m:oMath>
                </a14:m>
                <a:r>
                  <a:rPr lang="en-US" dirty="0"/>
                  <a:t>.</a:t>
                </a:r>
              </a:p>
              <a:p>
                <a:pPr lvl="1"/>
                <a:r>
                  <a:rPr lang="en-US" dirty="0"/>
                  <a:t>Thus a belief for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is a probability distribution over the strategies of his opponents. </a:t>
                </a:r>
              </a:p>
              <a:p>
                <a:r>
                  <a:rPr lang="en-US" dirty="0"/>
                  <a:t>For example, in the rock-paper-scissors game, we can represent the beliefs of player 1 as a triplet,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𝜋</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𝑅</m:t>
                    </m:r>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𝜋</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𝑃</m:t>
                    </m:r>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𝜋</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m:t>
                    </m:r>
                  </m:oMath>
                </a14:m>
                <a:r>
                  <a:rPr lang="en-US" dirty="0"/>
                  <a:t>, where by definition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𝜋</m:t>
                        </m:r>
                      </m:e>
                      <m:sub>
                        <m:r>
                          <a:rPr lang="en-US" i="1" dirty="0">
                            <a:solidFill>
                              <a:srgbClr val="C00000"/>
                            </a:solidFill>
                            <a:latin typeface="Cambria Math" panose="02040503050406030204" pitchFamily="18" charset="0"/>
                          </a:rPr>
                          <m:t>1</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𝑅</m:t>
                        </m:r>
                      </m:e>
                    </m:d>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𝜋</m:t>
                        </m:r>
                      </m:e>
                      <m:sub>
                        <m:r>
                          <a:rPr lang="en-US" i="1" dirty="0">
                            <a:solidFill>
                              <a:srgbClr val="C00000"/>
                            </a:solidFill>
                            <a:latin typeface="Cambria Math" panose="02040503050406030204" pitchFamily="18" charset="0"/>
                          </a:rPr>
                          <m:t>1</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𝑃</m:t>
                        </m:r>
                      </m:e>
                    </m:d>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𝜋</m:t>
                        </m:r>
                      </m:e>
                      <m:sub>
                        <m:r>
                          <a:rPr lang="en-US" i="1" dirty="0">
                            <a:solidFill>
                              <a:srgbClr val="C00000"/>
                            </a:solidFill>
                            <a:latin typeface="Cambria Math" panose="02040503050406030204" pitchFamily="18" charset="0"/>
                          </a:rPr>
                          <m:t>1</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𝑆</m:t>
                        </m:r>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0</m:t>
                    </m:r>
                  </m:oMath>
                </a14:m>
                <a:r>
                  <a:rPr lang="en-US" dirty="0"/>
                  <a:t> and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𝜋</m:t>
                        </m:r>
                      </m:e>
                      <m:sub>
                        <m:r>
                          <a:rPr lang="en-US" i="1" dirty="0">
                            <a:solidFill>
                              <a:srgbClr val="C00000"/>
                            </a:solidFill>
                            <a:latin typeface="Cambria Math" panose="02040503050406030204" pitchFamily="18" charset="0"/>
                          </a:rPr>
                          <m:t>1</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𝑅</m:t>
                        </m:r>
                      </m:e>
                    </m:d>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𝜋</m:t>
                        </m:r>
                      </m:e>
                      <m:sub>
                        <m:r>
                          <a:rPr lang="en-US" i="1" dirty="0">
                            <a:solidFill>
                              <a:srgbClr val="C00000"/>
                            </a:solidFill>
                            <a:latin typeface="Cambria Math" panose="02040503050406030204" pitchFamily="18" charset="0"/>
                          </a:rPr>
                          <m:t>1</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𝑃</m:t>
                        </m:r>
                      </m:e>
                    </m:d>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𝜋</m:t>
                        </m:r>
                      </m:e>
                      <m:sub>
                        <m:r>
                          <a:rPr lang="en-US" i="1" dirty="0">
                            <a:solidFill>
                              <a:srgbClr val="C00000"/>
                            </a:solidFill>
                            <a:latin typeface="Cambria Math" panose="02040503050406030204" pitchFamily="18" charset="0"/>
                          </a:rPr>
                          <m:t>1</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𝑆</m:t>
                        </m:r>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oMath>
                </a14:m>
                <a:r>
                  <a:rPr lang="en-US" dirty="0"/>
                  <a:t>.</a:t>
                </a:r>
              </a:p>
              <a:p>
                <a:r>
                  <a:rPr lang="en-US" dirty="0"/>
                  <a:t>The interpretation of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𝜋</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oMath>
                </a14:m>
                <a:r>
                  <a:rPr lang="en-US" dirty="0"/>
                  <a:t> is the probability that player 1 assigns to player 2 playing some particular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2</m:t>
                        </m:r>
                      </m:sub>
                    </m:sSub>
                  </m:oMath>
                </a14:m>
                <a:r>
                  <a:rPr lang="en-US" dirty="0"/>
                  <a:t>.</a:t>
                </a:r>
              </a:p>
              <a:p>
                <a:r>
                  <a:rPr lang="en-US" dirty="0"/>
                  <a:t>Recall that the strategy of player 2 is a triplet </a:t>
                </a:r>
                <a14:m>
                  <m:oMath xmlns:m="http://schemas.openxmlformats.org/officeDocument/2006/math">
                    <m:d>
                      <m:dPr>
                        <m:ctrlPr>
                          <a:rPr lang="en-US" b="0" i="1" dirty="0" smtClean="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e>
                    </m:d>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0</m:t>
                    </m:r>
                  </m:oMath>
                </a14:m>
                <a:r>
                  <a:rPr lang="en-US" dirty="0"/>
                  <a:t>, with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2</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𝑅</m:t>
                        </m:r>
                      </m:e>
                    </m:d>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𝑃</m:t>
                        </m:r>
                      </m:e>
                    </m:d>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2</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𝑆</m:t>
                        </m:r>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oMath>
                </a14:m>
                <a:r>
                  <a:rPr lang="en-US" dirty="0"/>
                  <a:t> , so we can clearly see the analogy between </a:t>
                </a:r>
                <a14:m>
                  <m:oMath xmlns:m="http://schemas.openxmlformats.org/officeDocument/2006/math">
                    <m:r>
                      <a:rPr lang="en-US" i="1" dirty="0" smtClean="0">
                        <a:solidFill>
                          <a:srgbClr val="C00000"/>
                        </a:solidFill>
                        <a:latin typeface="Cambria Math" panose="02040503050406030204" pitchFamily="18" charset="0"/>
                      </a:rPr>
                      <m:t>𝜋</m:t>
                    </m:r>
                  </m:oMath>
                </a14:m>
                <a:r>
                  <a:rPr lang="en-US" dirty="0"/>
                  <a:t> and </a:t>
                </a:r>
                <a14:m>
                  <m:oMath xmlns:m="http://schemas.openxmlformats.org/officeDocument/2006/math">
                    <m:r>
                      <a:rPr lang="en-US" i="1" dirty="0" smtClean="0">
                        <a:solidFill>
                          <a:srgbClr val="C00000"/>
                        </a:solidFill>
                        <a:latin typeface="Cambria Math" panose="02040503050406030204" pitchFamily="18" charset="0"/>
                      </a:rPr>
                      <m:t>𝜎</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11571530" cy="5481455"/>
              </a:xfrm>
              <a:blipFill>
                <a:blip r:embed="rId3"/>
                <a:stretch>
                  <a:fillRect l="-158" r="-1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5811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6.5: Expected Payoffs in mixed strategy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11571530" cy="5317243"/>
              </a:xfrm>
            </p:spPr>
            <p:txBody>
              <a:bodyPr>
                <a:normAutofit/>
              </a:bodyPr>
              <a:lstStyle/>
              <a:p>
                <a:r>
                  <a:rPr lang="en-US" dirty="0"/>
                  <a:t>The </a:t>
                </a:r>
                <a:r>
                  <a:rPr lang="en-US" b="1" dirty="0">
                    <a:solidFill>
                      <a:srgbClr val="002060"/>
                    </a:solidFill>
                  </a:rPr>
                  <a:t>expected payoff </a:t>
                </a:r>
                <a:r>
                  <a:rPr lang="en-US" dirty="0"/>
                  <a:t>of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when he chooses the pure strategy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and his opponents play the mixed strategy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l-GR" i="1" dirty="0" smtClean="0">
                            <a:solidFill>
                              <a:srgbClr val="C00000"/>
                            </a:solidFill>
                            <a:latin typeface="Cambria Math" panose="02040503050406030204" pitchFamily="18" charset="0"/>
                          </a:rPr>
                          <m:t>𝜎</m:t>
                        </m:r>
                      </m:e>
                      <m:sub>
                        <m:r>
                          <a:rPr lang="el-GR"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sub>
                    </m:sSub>
                  </m:oMath>
                </a14:m>
                <a:r>
                  <a:rPr lang="en-US" dirty="0"/>
                  <a:t> is</a:t>
                </a:r>
              </a:p>
              <a:p>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𝑠</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l-GR"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nary>
                      <m:naryPr>
                        <m:chr m:val="∑"/>
                        <m:limLoc m:val="subSup"/>
                        <m:supHide m:val="on"/>
                        <m:ctrlPr>
                          <a:rPr lang="en-US" i="1" dirty="0" smtClean="0">
                            <a:solidFill>
                              <a:srgbClr val="C00000"/>
                            </a:solidFill>
                            <a:latin typeface="Cambria Math" panose="02040503050406030204" pitchFamily="18" charset="0"/>
                          </a:rPr>
                        </m:ctrlPr>
                      </m:naryPr>
                      <m:sub>
                        <m:sSub>
                          <m:sSubPr>
                            <m:ctrlPr>
                              <a:rPr lang="en-US" b="0" i="1" dirty="0" smtClean="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𝑠</m:t>
                            </m:r>
                          </m:e>
                          <m:sub>
                            <m:r>
                              <m:rPr>
                                <m:brk m:alnAt="9"/>
                              </m:rP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Sub>
                        <m:r>
                          <m:rPr>
                            <m:brk m:alnAt="9"/>
                          </m:rP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𝑆</m:t>
                            </m:r>
                          </m:e>
                          <m:sub>
                            <m:r>
                              <m:rPr>
                                <m:brk m:alnAt="9"/>
                              </m:rP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Sub>
                      </m:sub>
                      <m:sup/>
                      <m:e>
                        <m:sSub>
                          <m:sSubPr>
                            <m:ctrlPr>
                              <a:rPr lang="en-US" b="0" i="1" dirty="0" smtClean="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𝜎</m:t>
                            </m:r>
                          </m:e>
                          <m:sub>
                            <m:r>
                              <a:rPr lang="it-IT" i="1" dirty="0">
                                <a:solidFill>
                                  <a:srgbClr val="C00000"/>
                                </a:solidFill>
                                <a:latin typeface="Cambria Math" panose="02040503050406030204" pitchFamily="18" charset="0"/>
                              </a:rPr>
                              <m:t>−</m:t>
                            </m:r>
                            <m:r>
                              <a:rPr lang="it-IT" i="1" dirty="0">
                                <a:solidFill>
                                  <a:srgbClr val="C00000"/>
                                </a:solidFill>
                                <a:latin typeface="Cambria Math" panose="02040503050406030204" pitchFamily="18" charset="0"/>
                              </a:rPr>
                              <m:t>𝑖</m:t>
                            </m:r>
                          </m:sub>
                        </m:sSub>
                        <m:d>
                          <m:dPr>
                            <m:ctrlPr>
                              <a:rPr lang="it-IT"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m:t>
                                </m:r>
                                <m:r>
                                  <a:rPr lang="it-IT" i="1" dirty="0">
                                    <a:solidFill>
                                      <a:srgbClr val="C00000"/>
                                    </a:solidFill>
                                    <a:latin typeface="Cambria Math" panose="02040503050406030204" pitchFamily="18" charset="0"/>
                                  </a:rPr>
                                  <m:t>𝑖</m:t>
                                </m:r>
                              </m:sub>
                            </m:sSub>
                          </m:e>
                        </m:d>
                        <m:sSub>
                          <m:sSubPr>
                            <m:ctrlPr>
                              <a:rPr lang="en-US" b="0" i="1" dirty="0" smtClean="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𝑣</m:t>
                            </m:r>
                          </m:e>
                          <m:sub>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m:t>
                            </m:r>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 </m:t>
                        </m:r>
                      </m:e>
                    </m:nary>
                  </m:oMath>
                </a14:m>
                <a:endParaRPr lang="en-US" dirty="0"/>
              </a:p>
              <a:p>
                <a:r>
                  <a:rPr lang="en-US" dirty="0"/>
                  <a:t>Similarly the expected payoff of player </a:t>
                </a:r>
                <a14:m>
                  <m:oMath xmlns:m="http://schemas.openxmlformats.org/officeDocument/2006/math">
                    <m:r>
                      <a:rPr lang="en-US" i="1" dirty="0">
                        <a:solidFill>
                          <a:srgbClr val="C00000"/>
                        </a:solidFill>
                        <a:latin typeface="Cambria Math" panose="02040503050406030204" pitchFamily="18" charset="0"/>
                      </a:rPr>
                      <m:t>𝑖</m:t>
                    </m:r>
                  </m:oMath>
                </a14:m>
                <a:r>
                  <a:rPr lang="en-US" dirty="0"/>
                  <a:t> when he chooses the mixed strategy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err="1">
                            <a:solidFill>
                              <a:srgbClr val="C00000"/>
                            </a:solidFill>
                            <a:latin typeface="Cambria Math" panose="02040503050406030204" pitchFamily="18" charset="0"/>
                          </a:rPr>
                          <m:t>𝑖</m:t>
                        </m:r>
                      </m:sub>
                    </m:sSub>
                  </m:oMath>
                </a14:m>
                <a:r>
                  <a:rPr lang="en-US" dirty="0"/>
                  <a:t> and his opponents play the mixed strategy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l-GR"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sub>
                    </m:sSub>
                  </m:oMath>
                </a14:m>
                <a:r>
                  <a:rPr lang="en-US" dirty="0"/>
                  <a:t> is</a:t>
                </a:r>
              </a:p>
              <a:p>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l-GR"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nary>
                      <m:naryPr>
                        <m:chr m:val="∑"/>
                        <m:limLoc m:val="subSup"/>
                        <m:supHide m:val="on"/>
                        <m:ctrlPr>
                          <a:rPr lang="en-US" i="1" dirty="0">
                            <a:solidFill>
                              <a:srgbClr val="C00000"/>
                            </a:solidFill>
                            <a:latin typeface="Cambria Math" panose="02040503050406030204" pitchFamily="18" charset="0"/>
                          </a:rPr>
                        </m:ctrlPr>
                      </m:naryPr>
                      <m:sub>
                        <m:sSub>
                          <m:sSubPr>
                            <m:ctrlPr>
                              <a:rPr lang="en-US" i="1" dirty="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m:rPr>
                            <m:brk m:alnAt="9"/>
                          </m:rP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sub>
                      <m:sup/>
                      <m:e>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𝜎</m:t>
                            </m:r>
                          </m:e>
                          <m:sub>
                            <m:r>
                              <a:rPr lang="it-IT" i="1" dirty="0">
                                <a:solidFill>
                                  <a:srgbClr val="C00000"/>
                                </a:solidFill>
                                <a:latin typeface="Cambria Math" panose="02040503050406030204" pitchFamily="18" charset="0"/>
                              </a:rPr>
                              <m:t>𝑖</m:t>
                            </m:r>
                          </m:sub>
                        </m:sSub>
                        <m:d>
                          <m:dPr>
                            <m:ctrlPr>
                              <a:rPr lang="it-IT"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𝑖</m:t>
                                </m:r>
                              </m:sub>
                            </m:sSub>
                          </m:e>
                        </m:d>
                        <m:sSub>
                          <m:sSubPr>
                            <m:ctrlPr>
                              <a:rPr lang="en-US" b="0" i="1" dirty="0" smtClean="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𝑣</m:t>
                            </m:r>
                          </m:e>
                          <m:sub>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𝜎</m:t>
                            </m:r>
                          </m:e>
                          <m:sub>
                            <m:r>
                              <a:rPr lang="it-IT" i="1" dirty="0">
                                <a:solidFill>
                                  <a:srgbClr val="C00000"/>
                                </a:solidFill>
                                <a:latin typeface="Cambria Math" panose="02040503050406030204" pitchFamily="18" charset="0"/>
                              </a:rPr>
                              <m:t>−</m:t>
                            </m:r>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 </m:t>
                        </m:r>
                      </m:e>
                    </m:nary>
                    <m:r>
                      <a:rPr lang="en-US" i="1" dirty="0">
                        <a:solidFill>
                          <a:srgbClr val="C00000"/>
                        </a:solidFill>
                        <a:latin typeface="Cambria Math" panose="02040503050406030204" pitchFamily="18" charset="0"/>
                      </a:rPr>
                      <m:t>=</m:t>
                    </m:r>
                    <m:nary>
                      <m:naryPr>
                        <m:chr m:val="∑"/>
                        <m:limLoc m:val="subSup"/>
                        <m:supHide m:val="on"/>
                        <m:ctrlPr>
                          <a:rPr lang="en-US" i="1" dirty="0">
                            <a:solidFill>
                              <a:srgbClr val="C00000"/>
                            </a:solidFill>
                            <a:latin typeface="Cambria Math" panose="02040503050406030204" pitchFamily="18" charset="0"/>
                          </a:rPr>
                        </m:ctrlPr>
                      </m:naryPr>
                      <m:sub>
                        <m:sSub>
                          <m:sSubPr>
                            <m:ctrlPr>
                              <a:rPr lang="en-US" i="1" dirty="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m:rPr>
                            <m:brk m:alnAt="9"/>
                          </m:rP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sub>
                      <m:sup/>
                      <m:e>
                        <m:d>
                          <m:dPr>
                            <m:ctrlPr>
                              <a:rPr lang="en-US" i="1" dirty="0" smtClean="0">
                                <a:solidFill>
                                  <a:srgbClr val="C00000"/>
                                </a:solidFill>
                                <a:latin typeface="Cambria Math" panose="02040503050406030204" pitchFamily="18" charset="0"/>
                              </a:rPr>
                            </m:ctrlPr>
                          </m:dPr>
                          <m:e>
                            <m:nary>
                              <m:naryPr>
                                <m:chr m:val="∑"/>
                                <m:limLoc m:val="subSup"/>
                                <m:supHide m:val="on"/>
                                <m:ctrlPr>
                                  <a:rPr lang="en-US" i="1" dirty="0">
                                    <a:solidFill>
                                      <a:srgbClr val="C00000"/>
                                    </a:solidFill>
                                    <a:latin typeface="Cambria Math" panose="02040503050406030204" pitchFamily="18" charset="0"/>
                                  </a:rPr>
                                </m:ctrlPr>
                              </m:naryPr>
                              <m:sub>
                                <m:sSub>
                                  <m:sSubPr>
                                    <m:ctrlPr>
                                      <a:rPr lang="en-US" i="1" dirty="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𝑠</m:t>
                                    </m:r>
                                  </m:e>
                                  <m:sub>
                                    <m:r>
                                      <m:rPr>
                                        <m:brk m:alnAt="9"/>
                                      </m:rP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Sub>
                                <m:r>
                                  <m:rPr>
                                    <m:brk m:alnAt="9"/>
                                  </m:rP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m:rPr>
                                        <m:brk m:alnAt="9"/>
                                      </m:rPr>
                                      <a:rPr lang="en-US" i="1" dirty="0">
                                        <a:solidFill>
                                          <a:srgbClr val="C00000"/>
                                        </a:solidFill>
                                        <a:latin typeface="Cambria Math" panose="02040503050406030204" pitchFamily="18" charset="0"/>
                                      </a:rPr>
                                      <m:t>𝑆</m:t>
                                    </m:r>
                                  </m:e>
                                  <m:sub>
                                    <m:r>
                                      <m:rPr>
                                        <m:brk m:alnAt="9"/>
                                      </m:rP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Sub>
                              </m:sub>
                              <m:sup/>
                              <m:e>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𝜎</m:t>
                                    </m:r>
                                  </m:e>
                                  <m:sub>
                                    <m:r>
                                      <a:rPr lang="it-IT" i="1" dirty="0">
                                        <a:solidFill>
                                          <a:srgbClr val="C00000"/>
                                        </a:solidFill>
                                        <a:latin typeface="Cambria Math" panose="02040503050406030204" pitchFamily="18" charset="0"/>
                                      </a:rPr>
                                      <m:t>𝑖</m:t>
                                    </m:r>
                                  </m:sub>
                                </m:sSub>
                                <m:d>
                                  <m:dPr>
                                    <m:ctrlPr>
                                      <a:rPr lang="it-IT"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𝑖</m:t>
                                        </m:r>
                                      </m:sub>
                                    </m:sSub>
                                  </m:e>
                                </m:d>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𝜎</m:t>
                                    </m:r>
                                  </m:e>
                                  <m:sub>
                                    <m:r>
                                      <a:rPr lang="it-IT" i="1" dirty="0">
                                        <a:solidFill>
                                          <a:srgbClr val="C00000"/>
                                        </a:solidFill>
                                        <a:latin typeface="Cambria Math" panose="02040503050406030204" pitchFamily="18" charset="0"/>
                                      </a:rPr>
                                      <m:t>−</m:t>
                                    </m:r>
                                    <m:r>
                                      <a:rPr lang="it-IT" i="1" dirty="0">
                                        <a:solidFill>
                                          <a:srgbClr val="C00000"/>
                                        </a:solidFill>
                                        <a:latin typeface="Cambria Math" panose="02040503050406030204" pitchFamily="18" charset="0"/>
                                      </a:rPr>
                                      <m:t>𝑖</m:t>
                                    </m:r>
                                  </m:sub>
                                </m:sSub>
                                <m:d>
                                  <m:dPr>
                                    <m:ctrlPr>
                                      <a:rPr lang="it-IT"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m:t>
                                        </m:r>
                                        <m:r>
                                          <a:rPr lang="it-IT" i="1" dirty="0">
                                            <a:solidFill>
                                              <a:srgbClr val="C00000"/>
                                            </a:solidFill>
                                            <a:latin typeface="Cambria Math" panose="02040503050406030204" pitchFamily="18" charset="0"/>
                                          </a:rPr>
                                          <m:t>𝑖</m:t>
                                        </m:r>
                                      </m:sub>
                                    </m:sSub>
                                  </m:e>
                                </m:d>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𝑣</m:t>
                                    </m:r>
                                  </m:e>
                                  <m:sub>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it-IT" i="1" dirty="0">
                                        <a:solidFill>
                                          <a:srgbClr val="C00000"/>
                                        </a:solidFill>
                                        <a:latin typeface="Cambria Math" panose="02040503050406030204" pitchFamily="18" charset="0"/>
                                      </a:rPr>
                                      <m:t>𝑠</m:t>
                                    </m:r>
                                  </m:e>
                                  <m:sub>
                                    <m:r>
                                      <a:rPr lang="it-IT" i="1" dirty="0">
                                        <a:solidFill>
                                          <a:srgbClr val="C00000"/>
                                        </a:solidFill>
                                        <a:latin typeface="Cambria Math" panose="02040503050406030204" pitchFamily="18" charset="0"/>
                                      </a:rPr>
                                      <m:t>−</m:t>
                                    </m:r>
                                    <m:r>
                                      <a:rPr lang="it-IT" i="1" dirty="0">
                                        <a:solidFill>
                                          <a:srgbClr val="C00000"/>
                                        </a:solidFill>
                                        <a:latin typeface="Cambria Math" panose="02040503050406030204" pitchFamily="18" charset="0"/>
                                      </a:rPr>
                                      <m:t>𝑖</m:t>
                                    </m:r>
                                  </m:sub>
                                </m:sSub>
                                <m:r>
                                  <a:rPr lang="it-IT" i="1" dirty="0">
                                    <a:solidFill>
                                      <a:srgbClr val="C00000"/>
                                    </a:solidFill>
                                    <a:latin typeface="Cambria Math" panose="02040503050406030204" pitchFamily="18" charset="0"/>
                                  </a:rPr>
                                  <m:t>) </m:t>
                                </m:r>
                              </m:e>
                            </m:nary>
                          </m:e>
                        </m:d>
                      </m:e>
                    </m:nary>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11571530" cy="5317243"/>
              </a:xfrm>
              <a:blipFill>
                <a:blip r:embed="rId3"/>
                <a:stretch>
                  <a:fillRect l="-421" r="-8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11712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recall the rock-paper-scissors game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067078"/>
                <a:ext cx="11571530" cy="5317243"/>
              </a:xfrm>
            </p:spPr>
            <p:txBody>
              <a:bodyPr>
                <a:normAutofit/>
              </a:bodyPr>
              <a:lstStyle/>
              <a:p>
                <a:r>
                  <a:rPr lang="en-US" dirty="0"/>
                  <a:t>assume that player 2 plays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𝑅</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𝑆</m:t>
                    </m:r>
                    <m:r>
                      <a:rPr lang="en-US" i="1" dirty="0" smtClean="0">
                        <a:latin typeface="Cambria Math" panose="02040503050406030204" pitchFamily="18" charset="0"/>
                      </a:rPr>
                      <m:t>) = </m:t>
                    </m:r>
                    <m:r>
                      <a:rPr lang="en-US" i="1" dirty="0" smtClean="0">
                        <a:latin typeface="Cambria Math" panose="02040503050406030204" pitchFamily="18" charset="0"/>
                      </a:rPr>
                      <m:t>0</m:t>
                    </m:r>
                  </m:oMath>
                </a14:m>
                <a:r>
                  <a:rPr lang="en-US" dirty="0"/>
                  <a:t>. We can now calculate the expected payoff for player 1 from any of his pure strategies:</a:t>
                </a:r>
              </a:p>
              <a:p>
                <a14:m>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𝑣</m:t>
                        </m:r>
                      </m:e>
                      <m:sub>
                        <m:r>
                          <a:rPr lang="en-US" b="0" i="1" dirty="0" smtClean="0">
                            <a:solidFill>
                              <a:schemeClr val="tx1"/>
                            </a:solidFill>
                            <a:latin typeface="Cambria Math" panose="02040503050406030204" pitchFamily="18" charset="0"/>
                          </a:rPr>
                          <m:t>1</m:t>
                        </m:r>
                      </m:sub>
                    </m:sSub>
                    <m:d>
                      <m:dPr>
                        <m:ctrlPr>
                          <a:rPr lang="en-US" i="1" dirty="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𝑅</m:t>
                        </m:r>
                        <m:r>
                          <a:rPr lang="en-US" i="1" dirty="0">
                            <a:solidFill>
                              <a:schemeClr val="tx1"/>
                            </a:solidFill>
                            <a:latin typeface="Cambria Math" panose="02040503050406030204" pitchFamily="18" charset="0"/>
                          </a:rPr>
                          <m:t>, </m:t>
                        </m:r>
                        <m:sSub>
                          <m:sSubPr>
                            <m:ctrlPr>
                              <a:rPr lang="en-US" i="1" dirty="0">
                                <a:solidFill>
                                  <a:schemeClr val="tx1"/>
                                </a:solidFill>
                                <a:latin typeface="Cambria Math" panose="02040503050406030204" pitchFamily="18" charset="0"/>
                              </a:rPr>
                            </m:ctrlPr>
                          </m:sSubPr>
                          <m:e>
                            <m:r>
                              <a:rPr lang="el-GR" i="1" dirty="0">
                                <a:solidFill>
                                  <a:schemeClr val="tx1"/>
                                </a:solidFill>
                                <a:latin typeface="Cambria Math" panose="02040503050406030204" pitchFamily="18" charset="0"/>
                              </a:rPr>
                              <m:t>𝜎</m:t>
                            </m:r>
                          </m:e>
                          <m:sub>
                            <m:r>
                              <a:rPr lang="en-US" b="0" i="1" dirty="0" smtClean="0">
                                <a:solidFill>
                                  <a:schemeClr val="tx1"/>
                                </a:solidFill>
                                <a:latin typeface="Cambria Math" panose="02040503050406030204" pitchFamily="18" charset="0"/>
                              </a:rPr>
                              <m:t>2</m:t>
                            </m:r>
                          </m:sub>
                        </m:sSub>
                      </m:e>
                    </m:d>
                    <m:r>
                      <a:rPr lang="en-US" i="1" dirty="0">
                        <a:solidFill>
                          <a:schemeClr val="tx1"/>
                        </a:solidFill>
                        <a:latin typeface="Cambria Math" panose="02040503050406030204" pitchFamily="18" charset="0"/>
                      </a:rPr>
                      <m:t>=</m:t>
                    </m:r>
                    <m:f>
                      <m:fPr>
                        <m:ctrlPr>
                          <a:rPr lang="en-US" b="0"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1</m:t>
                        </m:r>
                      </m:num>
                      <m:den>
                        <m:r>
                          <a:rPr lang="en-US" b="0" i="1" dirty="0" smtClean="0">
                            <a:solidFill>
                              <a:schemeClr val="tx1"/>
                            </a:solidFill>
                            <a:latin typeface="Cambria Math" panose="02040503050406030204" pitchFamily="18" charset="0"/>
                          </a:rPr>
                          <m:t>2</m:t>
                        </m:r>
                      </m:den>
                    </m:f>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0</m:t>
                    </m:r>
                    <m:r>
                      <a:rPr lang="en-US" b="0" i="1" dirty="0" smtClean="0">
                        <a:solidFill>
                          <a:schemeClr val="tx1"/>
                        </a:solidFill>
                        <a:latin typeface="Cambria Math" panose="02040503050406030204" pitchFamily="18" charset="0"/>
                        <a:ea typeface="Cambria Math" panose="02040503050406030204" pitchFamily="18" charset="0"/>
                      </a:rPr>
                      <m:t>+</m:t>
                    </m:r>
                    <m:f>
                      <m:fPr>
                        <m:ctrlPr>
                          <a:rPr lang="en-US" b="0" i="1" dirty="0" smtClean="0">
                            <a:solidFill>
                              <a:schemeClr val="tx1"/>
                            </a:solidFill>
                            <a:latin typeface="Cambria Math" panose="02040503050406030204" pitchFamily="18" charset="0"/>
                            <a:ea typeface="Cambria Math" panose="02040503050406030204" pitchFamily="18" charset="0"/>
                          </a:rPr>
                        </m:ctrlPr>
                      </m:fPr>
                      <m:num>
                        <m:r>
                          <a:rPr lang="en-US" b="0" i="1" dirty="0" smtClean="0">
                            <a:solidFill>
                              <a:schemeClr val="tx1"/>
                            </a:solidFill>
                            <a:latin typeface="Cambria Math" panose="02040503050406030204" pitchFamily="18" charset="0"/>
                            <a:ea typeface="Cambria Math" panose="02040503050406030204" pitchFamily="18" charset="0"/>
                          </a:rPr>
                          <m:t>1</m:t>
                        </m:r>
                      </m:num>
                      <m:den>
                        <m:r>
                          <a:rPr lang="en-US" b="0" i="1" dirty="0" smtClean="0">
                            <a:solidFill>
                              <a:schemeClr val="tx1"/>
                            </a:solidFill>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e>
                    </m:d>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r>
                          <a:rPr lang="en-US" b="0" i="1" dirty="0" smtClean="0">
                            <a:latin typeface="Cambria Math" panose="02040503050406030204" pitchFamily="18" charset="0"/>
                            <a:ea typeface="Cambria Math" panose="02040503050406030204" pitchFamily="18" charset="0"/>
                          </a:rPr>
                          <m:t>2</m:t>
                        </m:r>
                      </m:den>
                    </m:f>
                  </m:oMath>
                </a14:m>
                <a:endParaRPr lang="en-US" b="0" dirty="0">
                  <a:ea typeface="Cambria Math" panose="02040503050406030204" pitchFamily="18" charset="0"/>
                </a:endParaRP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1</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𝑃</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a:latin typeface="Cambria Math" panose="02040503050406030204" pitchFamily="18" charset="0"/>
                              </a:rPr>
                              <m:t>2</m:t>
                            </m:r>
                          </m:sub>
                        </m:sSub>
                      </m:e>
                    </m:d>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oMath>
                </a14:m>
                <a:endParaRPr lang="en-US" dirty="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1</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𝑆</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a:latin typeface="Cambria Math" panose="02040503050406030204" pitchFamily="18" charset="0"/>
                              </a:rPr>
                              <m:t>2</m:t>
                            </m:r>
                          </m:sub>
                        </m:sSub>
                      </m:e>
                    </m:d>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endParaRPr lang="en-US" dirty="0"/>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067078"/>
                <a:ext cx="11571530" cy="5317243"/>
              </a:xfrm>
              <a:blipFill>
                <a:blip r:embed="rId3"/>
                <a:stretch>
                  <a:fillRect l="-4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02502169-77A5-4861-C06C-70C9117FB149}"/>
              </a:ext>
            </a:extLst>
          </p:cNvPr>
          <p:cNvPicPr>
            <a:picLocks noChangeAspect="1"/>
          </p:cNvPicPr>
          <p:nvPr/>
        </p:nvPicPr>
        <p:blipFill>
          <a:blip r:embed="rId4"/>
          <a:stretch>
            <a:fillRect/>
          </a:stretch>
        </p:blipFill>
        <p:spPr>
          <a:xfrm>
            <a:off x="7513273" y="4464908"/>
            <a:ext cx="4510692" cy="2370736"/>
          </a:xfrm>
          <a:prstGeom prst="rect">
            <a:avLst/>
          </a:prstGeom>
        </p:spPr>
      </p:pic>
      <p:grpSp>
        <p:nvGrpSpPr>
          <p:cNvPr id="15" name="Group 14">
            <a:extLst>
              <a:ext uri="{FF2B5EF4-FFF2-40B4-BE49-F238E27FC236}">
                <a16:creationId xmlns:a16="http://schemas.microsoft.com/office/drawing/2014/main" id="{18FD34AB-1B4D-C640-656A-73BD247F7352}"/>
              </a:ext>
            </a:extLst>
          </p:cNvPr>
          <p:cNvGrpSpPr/>
          <p:nvPr/>
        </p:nvGrpSpPr>
        <p:grpSpPr>
          <a:xfrm>
            <a:off x="148281" y="3282782"/>
            <a:ext cx="11738920" cy="1463707"/>
            <a:chOff x="148281" y="3266311"/>
            <a:chExt cx="11738920" cy="1463707"/>
          </a:xfrm>
        </p:grpSpPr>
        <p:sp>
          <p:nvSpPr>
            <p:cNvPr id="8" name="Rectangle: Rounded Corners 7">
              <a:extLst>
                <a:ext uri="{FF2B5EF4-FFF2-40B4-BE49-F238E27FC236}">
                  <a16:creationId xmlns:a16="http://schemas.microsoft.com/office/drawing/2014/main" id="{0BCCC1E7-AC9A-54C6-8C50-DE4CE788BA82}"/>
                </a:ext>
              </a:extLst>
            </p:cNvPr>
            <p:cNvSpPr/>
            <p:nvPr/>
          </p:nvSpPr>
          <p:spPr>
            <a:xfrm>
              <a:off x="148281" y="3904735"/>
              <a:ext cx="6853881" cy="8252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762781-EEF3-8076-FE1C-49780B9E1D9B}"/>
                </a:ext>
              </a:extLst>
            </p:cNvPr>
            <p:cNvSpPr txBox="1"/>
            <p:nvPr/>
          </p:nvSpPr>
          <p:spPr>
            <a:xfrm>
              <a:off x="7794273" y="3266311"/>
              <a:ext cx="4092928" cy="1200329"/>
            </a:xfrm>
            <a:prstGeom prst="rect">
              <a:avLst/>
            </a:prstGeom>
            <a:solidFill>
              <a:schemeClr val="accent4">
                <a:lumMod val="20000"/>
                <a:lumOff val="80000"/>
              </a:schemeClr>
            </a:solidFill>
          </p:spPr>
          <p:txBody>
            <a:bodyPr wrap="square">
              <a:spAutoFit/>
            </a:bodyPr>
            <a:lstStyle/>
            <a:p>
              <a:r>
                <a:rPr lang="en-US" sz="2400" b="0" i="0" dirty="0">
                  <a:solidFill>
                    <a:srgbClr val="7030A0"/>
                  </a:solidFill>
                  <a:effectLst/>
                  <a:latin typeface="Times-Roman"/>
                </a:rPr>
                <a:t>unique best response to this mixed strategy</a:t>
              </a:r>
              <a:r>
                <a:rPr lang="en-US" sz="2400" dirty="0">
                  <a:solidFill>
                    <a:srgbClr val="7030A0"/>
                  </a:solidFill>
                </a:rPr>
                <a:t> </a:t>
              </a:r>
              <a:br>
                <a:rPr lang="en-US" sz="2400" dirty="0">
                  <a:solidFill>
                    <a:srgbClr val="7030A0"/>
                  </a:solidFill>
                </a:rPr>
              </a:br>
              <a:endParaRPr lang="en-US" sz="2400" dirty="0">
                <a:solidFill>
                  <a:srgbClr val="7030A0"/>
                </a:solidFill>
              </a:endParaRPr>
            </a:p>
          </p:txBody>
        </p:sp>
        <p:cxnSp>
          <p:nvCxnSpPr>
            <p:cNvPr id="12" name="Straight Connector 11">
              <a:extLst>
                <a:ext uri="{FF2B5EF4-FFF2-40B4-BE49-F238E27FC236}">
                  <a16:creationId xmlns:a16="http://schemas.microsoft.com/office/drawing/2014/main" id="{4F451CEE-56D4-D436-DE5C-65C083CE6429}"/>
                </a:ext>
              </a:extLst>
            </p:cNvPr>
            <p:cNvCxnSpPr>
              <a:cxnSpLocks/>
              <a:stCxn id="8" idx="3"/>
              <a:endCxn id="10" idx="1"/>
            </p:cNvCxnSpPr>
            <p:nvPr/>
          </p:nvCxnSpPr>
          <p:spPr>
            <a:xfrm flipV="1">
              <a:off x="7002162" y="3766756"/>
              <a:ext cx="792111" cy="55062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37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all-pay auction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fa-IR" dirty="0"/>
                  <a:t>بازی زیر را در نظر بگیرید که به عنوان حراج تمام پرداختی شناخته می شود که در آن</a:t>
                </a:r>
                <a:r>
                  <a:rPr lang="en-US" dirty="0"/>
                  <a:t> </a:t>
                </a:r>
                <a:r>
                  <a:rPr lang="fa-IR" dirty="0"/>
                  <a:t>دو </a:t>
                </a:r>
                <a:r>
                  <a:rPr lang="fa-IR" dirty="0" err="1"/>
                  <a:t>بازیکن</a:t>
                </a:r>
                <a:r>
                  <a:rPr lang="fa-IR" dirty="0"/>
                  <a:t> می توانند برای یک دلار پیشنهاد بدهند. </a:t>
                </a:r>
                <a:endParaRPr lang="en-US" dirty="0"/>
              </a:p>
              <a:p>
                <a:r>
                  <a:rPr lang="fa-IR" dirty="0"/>
                  <a:t>هر کدام می توانند پیشنهادی ارائه دهند که یک عدد واقعی است (ما محدود به افزایش </a:t>
                </a:r>
                <a:r>
                  <a:rPr lang="fa-IR" dirty="0" err="1"/>
                  <a:t>پنی</a:t>
                </a:r>
                <a:r>
                  <a:rPr lang="fa-IR" dirty="0"/>
                  <a:t> نیستیم)، به طوری که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 </m:t>
                    </m:r>
                    <m:r>
                      <a:rPr lang="en-US" i="1" dirty="0" err="1"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2</m:t>
                    </m:r>
                    <m:r>
                      <a:rPr lang="en-US" i="1" dirty="0">
                        <a:latin typeface="Cambria Math" panose="02040503050406030204" pitchFamily="18" charset="0"/>
                      </a:rPr>
                      <m:t>}</m:t>
                    </m:r>
                  </m:oMath>
                </a14:m>
                <a:r>
                  <a:rPr lang="en-US" dirty="0"/>
                  <a:t> </a:t>
                </a:r>
                <a:r>
                  <a:rPr lang="fa-IR" dirty="0"/>
                  <a:t> . </a:t>
                </a:r>
              </a:p>
              <a:p>
                <a:r>
                  <a:rPr lang="fa-IR" dirty="0"/>
                  <a:t>شخصی که پیشنهاد بالاتری داشته باشد دلار را دریافت می کند.</a:t>
                </a:r>
              </a:p>
              <a:p>
                <a:r>
                  <a:rPr lang="fa-IR" dirty="0"/>
                  <a:t> اما چالش این است که هر دو پیشنهاد دهنده باید رقم پیشنهادی خود را بپردازند (برگرفته شده برای نام بازی). </a:t>
                </a:r>
              </a:p>
              <a:p>
                <a:r>
                  <a:rPr lang="fa-IR" dirty="0"/>
                  <a:t>در صورت مساوی بودن پیشنهادات، هر دو پرداخت را انجام خواهند داد و دلار به هر </a:t>
                </a:r>
                <a:r>
                  <a:rPr lang="fa-IR" dirty="0" err="1"/>
                  <a:t>بازیکن</a:t>
                </a:r>
                <a:r>
                  <a:rPr lang="fa-IR" dirty="0"/>
                  <a:t> با احتمال مساوی 0.5 تعلق می گیرد.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1" r="-2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9412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all-pay auction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بنابراین، اگر </a:t>
                </a:r>
                <a:r>
                  <a:rPr lang="fa-IR" dirty="0" err="1"/>
                  <a:t>بازیکن</a:t>
                </a:r>
                <a:r>
                  <a:rPr lang="fa-IR" dirty="0"/>
                  <a:t>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a:t>
                </a:r>
                <a:r>
                  <a:rPr lang="fa-IR" dirty="0"/>
                  <a:t> پیشنهاد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sub>
                    </m:sSub>
                  </m:oMath>
                </a14:m>
                <a:r>
                  <a:rPr lang="en-US" dirty="0"/>
                  <a:t> </a:t>
                </a:r>
                <a:r>
                  <a:rPr lang="fa-IR" dirty="0"/>
                  <a:t> و </a:t>
                </a:r>
                <a:r>
                  <a:rPr lang="fa-IR" dirty="0" err="1"/>
                  <a:t>بازیکن</a:t>
                </a:r>
                <a:r>
                  <a:rPr lang="fa-IR" dirty="0"/>
                  <a:t> </a:t>
                </a:r>
                <a14:m>
                  <m:oMath xmlns:m="http://schemas.openxmlformats.org/officeDocument/2006/math">
                    <m:r>
                      <a:rPr lang="en-US" i="1" dirty="0" smtClean="0">
                        <a:solidFill>
                          <a:srgbClr val="C00000"/>
                        </a:solidFill>
                        <a:latin typeface="Cambria Math" panose="02040503050406030204" pitchFamily="18" charset="0"/>
                      </a:rPr>
                      <m:t>𝑗</m:t>
                    </m:r>
                    <m:r>
                      <a:rPr lang="en-US"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ea typeface="Cambria Math" panose="02040503050406030204" pitchFamily="18" charset="0"/>
                      </a:rPr>
                      <m:t>𝑖</m:t>
                    </m:r>
                    <m:r>
                      <a:rPr lang="en-US" i="1" dirty="0" smtClean="0">
                        <a:solidFill>
                          <a:srgbClr val="C00000"/>
                        </a:solidFill>
                        <a:latin typeface="Cambria Math" panose="02040503050406030204" pitchFamily="18" charset="0"/>
                      </a:rPr>
                      <m:t> </m:t>
                    </m:r>
                    <m:r>
                      <a:rPr lang="fa-IR" i="1" dirty="0" smtClean="0">
                        <a:solidFill>
                          <a:srgbClr val="C00000"/>
                        </a:solidFill>
                        <a:latin typeface="Cambria Math" panose="02040503050406030204" pitchFamily="18" charset="0"/>
                      </a:rPr>
                      <m:t> </m:t>
                    </m:r>
                  </m:oMath>
                </a14:m>
                <a:r>
                  <a:rPr lang="fa-IR" dirty="0"/>
                  <a:t> نیز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b="0" i="1" dirty="0" smtClean="0">
                            <a:solidFill>
                              <a:srgbClr val="C00000"/>
                            </a:solidFill>
                            <a:latin typeface="Cambria Math" panose="02040503050406030204" pitchFamily="18" charset="0"/>
                          </a:rPr>
                          <m:t>𝑗</m:t>
                        </m:r>
                      </m:sub>
                    </m:sSub>
                  </m:oMath>
                </a14:m>
                <a:r>
                  <a:rPr lang="fa-IR" dirty="0"/>
                  <a:t> </a:t>
                </a:r>
                <a:r>
                  <a:rPr lang="en-US" dirty="0"/>
                  <a:t> </a:t>
                </a:r>
                <a:r>
                  <a:rPr lang="fa-IR" dirty="0"/>
                  <a:t>را پیشنهاد دهد، پس سود </a:t>
                </a:r>
                <a:r>
                  <a:rPr lang="fa-IR" dirty="0" err="1"/>
                  <a:t>بازیکن</a:t>
                </a:r>
                <a:r>
                  <a:rPr lang="fa-IR" dirty="0"/>
                  <a:t> </a:t>
                </a:r>
                <a14:m>
                  <m:oMath xmlns:m="http://schemas.openxmlformats.org/officeDocument/2006/math">
                    <m:r>
                      <a:rPr lang="en-US" i="1" dirty="0">
                        <a:solidFill>
                          <a:srgbClr val="C00000"/>
                        </a:solidFill>
                        <a:latin typeface="Cambria Math" panose="02040503050406030204" pitchFamily="18" charset="0"/>
                      </a:rPr>
                      <m:t>𝑖</m:t>
                    </m:r>
                  </m:oMath>
                </a14:m>
                <a:r>
                  <a:rPr lang="fa-IR" dirty="0"/>
                  <a:t> برابر</a:t>
                </a:r>
                <a:r>
                  <a:rPr lang="en-US" dirty="0"/>
                  <a:t> </a:t>
                </a:r>
                <a:r>
                  <a:rPr lang="fa-IR" dirty="0"/>
                  <a:t>است با: </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r="-4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1AE8E235-DC96-7FFE-114A-19B0C355341F}"/>
              </a:ext>
            </a:extLst>
          </p:cNvPr>
          <p:cNvPicPr>
            <a:picLocks noChangeAspect="1"/>
          </p:cNvPicPr>
          <p:nvPr/>
        </p:nvPicPr>
        <p:blipFill>
          <a:blip r:embed="rId4"/>
          <a:stretch>
            <a:fillRect/>
          </a:stretch>
        </p:blipFill>
        <p:spPr>
          <a:xfrm>
            <a:off x="2737361" y="2931339"/>
            <a:ext cx="5476875" cy="1933575"/>
          </a:xfrm>
          <a:prstGeom prst="rect">
            <a:avLst/>
          </a:prstGeom>
        </p:spPr>
      </p:pic>
    </p:spTree>
    <p:extLst>
      <p:ext uri="{BB962C8B-B14F-4D97-AF65-F5344CB8AC3E}">
        <p14:creationId xmlns:p14="http://schemas.microsoft.com/office/powerpoint/2010/main" val="22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all-pay auction in mixed mode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حالا تصور کنید که </a:t>
                </a:r>
                <a:r>
                  <a:rPr lang="fa-IR" dirty="0" err="1"/>
                  <a:t>بازیکن</a:t>
                </a:r>
                <a:r>
                  <a:rPr lang="fa-IR" dirty="0"/>
                  <a:t> 2 در حال بازی یک </a:t>
                </a:r>
                <a:r>
                  <a:rPr lang="fa-IR" dirty="0">
                    <a:solidFill>
                      <a:srgbClr val="0070C0"/>
                    </a:solidFill>
                  </a:rPr>
                  <a:t>استراتژی ترکیبی </a:t>
                </a:r>
                <a:r>
                  <a:rPr lang="fa-IR" dirty="0"/>
                  <a:t>است که در آن به طور یکنواخت پیشنهادی بین 0 و 1 انتخاب می کند. </a:t>
                </a:r>
                <a:endParaRPr lang="en-US" dirty="0"/>
              </a:p>
              <a:p>
                <a:r>
                  <a:rPr lang="fa-IR" dirty="0"/>
                  <a:t>یعنی، استراتژی ترکیبی </a:t>
                </a:r>
                <a:r>
                  <a:rPr lang="fa-IR" dirty="0" err="1"/>
                  <a:t>بازیکن</a:t>
                </a:r>
                <a:r>
                  <a:rPr lang="fa-IR" dirty="0"/>
                  <a:t> 2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l-GR" i="1" dirty="0" smtClean="0">
                            <a:solidFill>
                              <a:srgbClr val="C00000"/>
                            </a:solidFill>
                            <a:latin typeface="Cambria Math" panose="02040503050406030204" pitchFamily="18" charset="0"/>
                          </a:rPr>
                          <m:t>𝜎</m:t>
                        </m:r>
                      </m:e>
                      <m:sub>
                        <m:r>
                          <a:rPr lang="el-GR" i="1" dirty="0" smtClean="0">
                            <a:solidFill>
                              <a:srgbClr val="C00000"/>
                            </a:solidFill>
                            <a:latin typeface="Cambria Math" panose="02040503050406030204" pitchFamily="18" charset="0"/>
                          </a:rPr>
                          <m:t>2</m:t>
                        </m:r>
                      </m:sub>
                    </m:sSub>
                  </m:oMath>
                </a14:m>
                <a:r>
                  <a:rPr lang="el-GR" dirty="0"/>
                  <a:t> </a:t>
                </a:r>
                <a:r>
                  <a:rPr lang="fa-IR" dirty="0"/>
                  <a:t> یک </a:t>
                </a:r>
                <a:r>
                  <a:rPr lang="fa-IR" dirty="0">
                    <a:solidFill>
                      <a:srgbClr val="0070C0"/>
                    </a:solidFill>
                  </a:rPr>
                  <a:t>توزیع یکنواخت </a:t>
                </a:r>
                <a:r>
                  <a:rPr lang="fa-IR" dirty="0"/>
                  <a:t>در بازه 0 و 1 است که با تابع توزیع </a:t>
                </a:r>
                <a:r>
                  <a:rPr lang="fa-IR" dirty="0" err="1"/>
                  <a:t>تجمعی</a:t>
                </a:r>
                <a:r>
                  <a:rPr lang="fa-IR" dirty="0"/>
                  <a:t> نشان داده می شود و تراکم</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37" r="-4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36" name="Group 35">
            <a:extLst>
              <a:ext uri="{FF2B5EF4-FFF2-40B4-BE49-F238E27FC236}">
                <a16:creationId xmlns:a16="http://schemas.microsoft.com/office/drawing/2014/main" id="{C814C57F-61B3-B9C6-7A3B-FA9F02F93AA9}"/>
              </a:ext>
            </a:extLst>
          </p:cNvPr>
          <p:cNvGrpSpPr/>
          <p:nvPr/>
        </p:nvGrpSpPr>
        <p:grpSpPr>
          <a:xfrm>
            <a:off x="215462" y="3668699"/>
            <a:ext cx="11317089" cy="3150788"/>
            <a:chOff x="215462" y="3668699"/>
            <a:chExt cx="11317089" cy="3150788"/>
          </a:xfrm>
        </p:grpSpPr>
        <p:pic>
          <p:nvPicPr>
            <p:cNvPr id="8" name="Picture 7">
              <a:extLst>
                <a:ext uri="{FF2B5EF4-FFF2-40B4-BE49-F238E27FC236}">
                  <a16:creationId xmlns:a16="http://schemas.microsoft.com/office/drawing/2014/main" id="{FC7C41D7-D7ED-56C0-B5D7-8D60AEECFCC5}"/>
                </a:ext>
              </a:extLst>
            </p:cNvPr>
            <p:cNvPicPr>
              <a:picLocks noChangeAspect="1"/>
            </p:cNvPicPr>
            <p:nvPr/>
          </p:nvPicPr>
          <p:blipFill rotWithShape="1">
            <a:blip r:embed="rId4"/>
            <a:srcRect r="58688"/>
            <a:stretch/>
          </p:blipFill>
          <p:spPr>
            <a:xfrm>
              <a:off x="323851" y="3668699"/>
              <a:ext cx="4007966" cy="1161875"/>
            </a:xfrm>
            <a:prstGeom prst="rect">
              <a:avLst/>
            </a:prstGeom>
          </p:spPr>
        </p:pic>
        <p:pic>
          <p:nvPicPr>
            <p:cNvPr id="9" name="Picture 8">
              <a:extLst>
                <a:ext uri="{FF2B5EF4-FFF2-40B4-BE49-F238E27FC236}">
                  <a16:creationId xmlns:a16="http://schemas.microsoft.com/office/drawing/2014/main" id="{44545305-EF66-C646-C3B7-81DC63E8805D}"/>
                </a:ext>
              </a:extLst>
            </p:cNvPr>
            <p:cNvPicPr>
              <a:picLocks noChangeAspect="1"/>
            </p:cNvPicPr>
            <p:nvPr/>
          </p:nvPicPr>
          <p:blipFill rotWithShape="1">
            <a:blip r:embed="rId4"/>
            <a:srcRect l="59496"/>
            <a:stretch/>
          </p:blipFill>
          <p:spPr>
            <a:xfrm>
              <a:off x="215462" y="5244344"/>
              <a:ext cx="3929504" cy="1161875"/>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D046CE7-E2E4-5AE9-3E2D-99C31824AAD3}"/>
                    </a:ext>
                  </a:extLst>
                </p:cNvPr>
                <p:cNvSpPr txBox="1"/>
                <p:nvPr/>
              </p:nvSpPr>
              <p:spPr>
                <a:xfrm>
                  <a:off x="5880340" y="4249636"/>
                  <a:ext cx="620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dirty="0" smtClean="0">
                                <a:solidFill>
                                  <a:schemeClr val="tx1"/>
                                </a:solidFill>
                                <a:latin typeface="Cambria Math" panose="02040503050406030204" pitchFamily="18" charset="0"/>
                              </a:rPr>
                            </m:ctrlPr>
                          </m:sSubPr>
                          <m:e>
                            <m:r>
                              <a:rPr lang="en-US" sz="1800" b="0" i="1" dirty="0" smtClean="0">
                                <a:solidFill>
                                  <a:schemeClr val="tx1"/>
                                </a:solidFill>
                                <a:latin typeface="Cambria Math" panose="02040503050406030204" pitchFamily="18" charset="0"/>
                              </a:rPr>
                              <m:t>𝐹</m:t>
                            </m:r>
                          </m:e>
                          <m:sub>
                            <m:r>
                              <a:rPr lang="en-US" sz="1800" b="0" i="1" dirty="0" smtClean="0">
                                <a:solidFill>
                                  <a:schemeClr val="tx1"/>
                                </a:solidFill>
                                <a:latin typeface="Cambria Math" panose="02040503050406030204" pitchFamily="18" charset="0"/>
                              </a:rPr>
                              <m:t>2</m:t>
                            </m:r>
                          </m:sub>
                        </m:sSub>
                        <m:d>
                          <m:dPr>
                            <m:ctrlPr>
                              <a:rPr lang="en-US" sz="1800" b="0" i="1" dirty="0" smtClean="0">
                                <a:solidFill>
                                  <a:schemeClr val="tx1"/>
                                </a:solidFill>
                                <a:latin typeface="Cambria Math" panose="02040503050406030204" pitchFamily="18" charset="0"/>
                              </a:rPr>
                            </m:ctrlPr>
                          </m:dPr>
                          <m:e>
                            <m:sSub>
                              <m:sSubPr>
                                <m:ctrlPr>
                                  <a:rPr lang="en-US" sz="1800" b="0" i="1" dirty="0" smtClean="0">
                                    <a:solidFill>
                                      <a:schemeClr val="tx1"/>
                                    </a:solidFill>
                                    <a:latin typeface="Cambria Math" panose="02040503050406030204" pitchFamily="18" charset="0"/>
                                  </a:rPr>
                                </m:ctrlPr>
                              </m:sSubPr>
                              <m:e>
                                <m:r>
                                  <a:rPr lang="en-US" sz="1800" b="0" i="1" dirty="0" smtClean="0">
                                    <a:solidFill>
                                      <a:schemeClr val="tx1"/>
                                    </a:solidFill>
                                    <a:latin typeface="Cambria Math" panose="02040503050406030204" pitchFamily="18" charset="0"/>
                                  </a:rPr>
                                  <m:t>𝑠</m:t>
                                </m:r>
                              </m:e>
                              <m:sub>
                                <m:r>
                                  <a:rPr lang="en-US" sz="1800" b="0" i="1" dirty="0" smtClean="0">
                                    <a:solidFill>
                                      <a:schemeClr val="tx1"/>
                                    </a:solidFill>
                                    <a:latin typeface="Cambria Math" panose="02040503050406030204" pitchFamily="18" charset="0"/>
                                  </a:rPr>
                                  <m:t>2</m:t>
                                </m:r>
                              </m:sub>
                            </m:sSub>
                          </m:e>
                        </m:d>
                      </m:oMath>
                    </m:oMathPara>
                  </a14:m>
                  <a:endParaRPr lang="en-US" dirty="0"/>
                </a:p>
              </p:txBody>
            </p:sp>
          </mc:Choice>
          <mc:Fallback xmlns="">
            <p:sp>
              <p:nvSpPr>
                <p:cNvPr id="23" name="TextBox 22">
                  <a:extLst>
                    <a:ext uri="{FF2B5EF4-FFF2-40B4-BE49-F238E27FC236}">
                      <a16:creationId xmlns:a16="http://schemas.microsoft.com/office/drawing/2014/main" id="{DD046CE7-E2E4-5AE9-3E2D-99C31824AAD3}"/>
                    </a:ext>
                  </a:extLst>
                </p:cNvPr>
                <p:cNvSpPr txBox="1">
                  <a:spLocks noRot="1" noChangeAspect="1" noMove="1" noResize="1" noEditPoints="1" noAdjustHandles="1" noChangeArrowheads="1" noChangeShapeType="1" noTextEdit="1"/>
                </p:cNvSpPr>
                <p:nvPr/>
              </p:nvSpPr>
              <p:spPr>
                <a:xfrm>
                  <a:off x="5880340" y="4249636"/>
                  <a:ext cx="620200" cy="369332"/>
                </a:xfrm>
                <a:prstGeom prst="rect">
                  <a:avLst/>
                </a:prstGeom>
                <a:blipFill>
                  <a:blip r:embed="rId5"/>
                  <a:stretch>
                    <a:fillRect r="-13861"/>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F424B4C7-93FD-BB2E-2990-7770614ADA7E}"/>
                </a:ext>
              </a:extLst>
            </p:cNvPr>
            <p:cNvGrpSpPr/>
            <p:nvPr/>
          </p:nvGrpSpPr>
          <p:grpSpPr>
            <a:xfrm>
              <a:off x="6782463" y="4096646"/>
              <a:ext cx="4750088" cy="2722841"/>
              <a:chOff x="6782463" y="4096646"/>
              <a:chExt cx="4750088" cy="2722841"/>
            </a:xfrm>
          </p:grpSpPr>
          <p:cxnSp>
            <p:nvCxnSpPr>
              <p:cNvPr id="17" name="Straight Connector 16">
                <a:extLst>
                  <a:ext uri="{FF2B5EF4-FFF2-40B4-BE49-F238E27FC236}">
                    <a16:creationId xmlns:a16="http://schemas.microsoft.com/office/drawing/2014/main" id="{63809CC5-7E01-7114-D926-AC8A69380995}"/>
                  </a:ext>
                </a:extLst>
              </p:cNvPr>
              <p:cNvCxnSpPr>
                <a:cxnSpLocks/>
              </p:cNvCxnSpPr>
              <p:nvPr/>
            </p:nvCxnSpPr>
            <p:spPr>
              <a:xfrm flipV="1">
                <a:off x="6782464" y="5351228"/>
                <a:ext cx="1574357" cy="10549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623916-527C-33C6-B4D2-37137FB93336}"/>
                  </a:ext>
                </a:extLst>
              </p:cNvPr>
              <p:cNvCxnSpPr>
                <a:cxnSpLocks/>
              </p:cNvCxnSpPr>
              <p:nvPr/>
            </p:nvCxnSpPr>
            <p:spPr>
              <a:xfrm flipH="1">
                <a:off x="8356821" y="5349958"/>
                <a:ext cx="2210464"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25D765-A707-E0BF-B25F-49C810C17646}"/>
                      </a:ext>
                    </a:extLst>
                  </p:cNvPr>
                  <p:cNvSpPr txBox="1"/>
                  <p:nvPr/>
                </p:nvSpPr>
                <p:spPr>
                  <a:xfrm>
                    <a:off x="10917966" y="6392041"/>
                    <a:ext cx="5088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dirty="0" smtClean="0">
                                  <a:solidFill>
                                    <a:schemeClr val="tx1"/>
                                  </a:solidFill>
                                  <a:latin typeface="Cambria Math" panose="02040503050406030204" pitchFamily="18" charset="0"/>
                                </a:rPr>
                              </m:ctrlPr>
                            </m:sSubPr>
                            <m:e>
                              <m:r>
                                <a:rPr lang="en-US" sz="1800" b="0" i="1" dirty="0" smtClean="0">
                                  <a:solidFill>
                                    <a:schemeClr val="tx1"/>
                                  </a:solidFill>
                                  <a:latin typeface="Cambria Math" panose="02040503050406030204" pitchFamily="18" charset="0"/>
                                </a:rPr>
                                <m:t>𝑠</m:t>
                              </m:r>
                            </m:e>
                            <m:sub>
                              <m:r>
                                <a:rPr lang="en-US" sz="1800" b="0" i="1" dirty="0" smtClean="0">
                                  <a:solidFill>
                                    <a:schemeClr val="tx1"/>
                                  </a:solidFill>
                                  <a:latin typeface="Cambria Math" panose="02040503050406030204" pitchFamily="18" charset="0"/>
                                </a:rPr>
                                <m:t>2</m:t>
                              </m:r>
                            </m:sub>
                          </m:sSub>
                        </m:oMath>
                      </m:oMathPara>
                    </a14:m>
                    <a:endParaRPr lang="en-US" dirty="0"/>
                  </a:p>
                </p:txBody>
              </p:sp>
            </mc:Choice>
            <mc:Fallback xmlns="">
              <p:sp>
                <p:nvSpPr>
                  <p:cNvPr id="25" name="TextBox 24">
                    <a:extLst>
                      <a:ext uri="{FF2B5EF4-FFF2-40B4-BE49-F238E27FC236}">
                        <a16:creationId xmlns:a16="http://schemas.microsoft.com/office/drawing/2014/main" id="{E925D765-A707-E0BF-B25F-49C810C17646}"/>
                      </a:ext>
                    </a:extLst>
                  </p:cNvPr>
                  <p:cNvSpPr txBox="1">
                    <a:spLocks noRot="1" noChangeAspect="1" noMove="1" noResize="1" noEditPoints="1" noAdjustHandles="1" noChangeArrowheads="1" noChangeShapeType="1" noTextEdit="1"/>
                  </p:cNvSpPr>
                  <p:nvPr/>
                </p:nvSpPr>
                <p:spPr>
                  <a:xfrm>
                    <a:off x="10917966" y="6392041"/>
                    <a:ext cx="508883" cy="369332"/>
                  </a:xfrm>
                  <a:prstGeom prst="rect">
                    <a:avLst/>
                  </a:prstGeom>
                  <a:blipFill>
                    <a:blip r:embed="rId6"/>
                    <a:stretch>
                      <a:fillRect/>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F55CD781-E044-236E-A966-49E693953666}"/>
                  </a:ext>
                </a:extLst>
              </p:cNvPr>
              <p:cNvCxnSpPr/>
              <p:nvPr/>
            </p:nvCxnSpPr>
            <p:spPr>
              <a:xfrm>
                <a:off x="8356821" y="5349958"/>
                <a:ext cx="7952" cy="10562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9ADF054-DB4B-954A-A3B1-F909A7A681FA}"/>
                      </a:ext>
                    </a:extLst>
                  </p:cNvPr>
                  <p:cNvSpPr txBox="1"/>
                  <p:nvPr/>
                </p:nvSpPr>
                <p:spPr>
                  <a:xfrm>
                    <a:off x="8135765" y="6450155"/>
                    <a:ext cx="5088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1</m:t>
                          </m:r>
                        </m:oMath>
                      </m:oMathPara>
                    </a14:m>
                    <a:endParaRPr lang="en-US" dirty="0"/>
                  </a:p>
                </p:txBody>
              </p:sp>
            </mc:Choice>
            <mc:Fallback xmlns="">
              <p:sp>
                <p:nvSpPr>
                  <p:cNvPr id="28" name="TextBox 27">
                    <a:extLst>
                      <a:ext uri="{FF2B5EF4-FFF2-40B4-BE49-F238E27FC236}">
                        <a16:creationId xmlns:a16="http://schemas.microsoft.com/office/drawing/2014/main" id="{69ADF054-DB4B-954A-A3B1-F909A7A681FA}"/>
                      </a:ext>
                    </a:extLst>
                  </p:cNvPr>
                  <p:cNvSpPr txBox="1">
                    <a:spLocks noRot="1" noChangeAspect="1" noMove="1" noResize="1" noEditPoints="1" noAdjustHandles="1" noChangeArrowheads="1" noChangeShapeType="1" noTextEdit="1"/>
                  </p:cNvSpPr>
                  <p:nvPr/>
                </p:nvSpPr>
                <p:spPr>
                  <a:xfrm>
                    <a:off x="8135765" y="6450155"/>
                    <a:ext cx="508883" cy="369332"/>
                  </a:xfrm>
                  <a:prstGeom prst="rect">
                    <a:avLst/>
                  </a:prstGeom>
                  <a:blipFill>
                    <a:blip r:embed="rId7"/>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2B5D5F58-59EF-C4AD-33CA-EA4F55F3F63A}"/>
                  </a:ext>
                </a:extLst>
              </p:cNvPr>
              <p:cNvCxnSpPr/>
              <p:nvPr/>
            </p:nvCxnSpPr>
            <p:spPr>
              <a:xfrm flipV="1">
                <a:off x="6782464" y="4096646"/>
                <a:ext cx="0" cy="22953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8EC88D05-B2DD-359C-432D-0136DAC9DBB5}"/>
                  </a:ext>
                </a:extLst>
              </p:cNvPr>
              <p:cNvCxnSpPr>
                <a:cxnSpLocks/>
              </p:cNvCxnSpPr>
              <p:nvPr/>
            </p:nvCxnSpPr>
            <p:spPr>
              <a:xfrm flipV="1">
                <a:off x="6782463" y="6396682"/>
                <a:ext cx="475008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386065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منابع درسی</a:t>
            </a:r>
            <a:endParaRPr lang="en-US" dirty="0"/>
          </a:p>
        </p:txBody>
      </p:sp>
      <p:sp>
        <p:nvSpPr>
          <p:cNvPr id="12" name="Content Placeholder 11"/>
          <p:cNvSpPr>
            <a:spLocks noGrp="1"/>
          </p:cNvSpPr>
          <p:nvPr>
            <p:ph idx="1"/>
          </p:nvPr>
        </p:nvSpPr>
        <p:spPr>
          <a:xfrm>
            <a:off x="3282076" y="1240077"/>
            <a:ext cx="8504915" cy="5166142"/>
          </a:xfrm>
        </p:spPr>
        <p:txBody>
          <a:bodyPr>
            <a:normAutofit/>
          </a:bodyPr>
          <a:lstStyle/>
          <a:p>
            <a:pPr algn="l" rtl="0"/>
            <a:r>
              <a:rPr lang="en-US" sz="3200" dirty="0"/>
              <a:t> </a:t>
            </a:r>
            <a:r>
              <a:rPr lang="en-US" sz="3200" dirty="0" err="1"/>
              <a:t>Tadelis</a:t>
            </a:r>
            <a:r>
              <a:rPr lang="en-US" sz="3200" dirty="0"/>
              <a:t>, Steven. </a:t>
            </a:r>
            <a:r>
              <a:rPr lang="en-US" sz="3200" i="1" dirty="0">
                <a:solidFill>
                  <a:srgbClr val="C00000"/>
                </a:solidFill>
              </a:rPr>
              <a:t>Game theory: an introduction</a:t>
            </a:r>
            <a:r>
              <a:rPr lang="en-US" sz="3200" dirty="0"/>
              <a:t>. Princeton university press, 2013.</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a:t>
            </a:fld>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3894" y="1153421"/>
            <a:ext cx="2950274" cy="4170459"/>
          </a:xfrm>
          <a:prstGeom prst="rect">
            <a:avLst/>
          </a:prstGeom>
        </p:spPr>
      </p:pic>
      <p:pic>
        <p:nvPicPr>
          <p:cNvPr id="6" name="Picture 5">
            <a:extLst>
              <a:ext uri="{FF2B5EF4-FFF2-40B4-BE49-F238E27FC236}">
                <a16:creationId xmlns:a16="http://schemas.microsoft.com/office/drawing/2014/main" id="{F48F1FDE-426C-98D4-D1D5-74FF370A3455}"/>
              </a:ext>
            </a:extLst>
          </p:cNvPr>
          <p:cNvPicPr>
            <a:picLocks noChangeAspect="1"/>
          </p:cNvPicPr>
          <p:nvPr/>
        </p:nvPicPr>
        <p:blipFill>
          <a:blip r:embed="rId3"/>
          <a:stretch>
            <a:fillRect/>
          </a:stretch>
        </p:blipFill>
        <p:spPr>
          <a:xfrm>
            <a:off x="3727647" y="3238650"/>
            <a:ext cx="8159553" cy="2604323"/>
          </a:xfrm>
          <a:prstGeom prst="rect">
            <a:avLst/>
          </a:prstGeom>
        </p:spPr>
      </p:pic>
    </p:spTree>
    <p:extLst>
      <p:ext uri="{BB962C8B-B14F-4D97-AF65-F5344CB8AC3E}">
        <p14:creationId xmlns:p14="http://schemas.microsoft.com/office/powerpoint/2010/main" val="288657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all-pay auction in mixed mode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بازده مورد انتظار </a:t>
                </a:r>
                <a:r>
                  <a:rPr lang="fa-IR" dirty="0" err="1"/>
                  <a:t>بازیکن</a:t>
                </a:r>
                <a:r>
                  <a:rPr lang="fa-IR" dirty="0"/>
                  <a:t> 1 از ارائه پیشنهاد این است که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&gt;</m:t>
                    </m:r>
                    <m:r>
                      <a:rPr lang="en-US" b="0" i="1" dirty="0" smtClean="0">
                        <a:solidFill>
                          <a:srgbClr val="C00000"/>
                        </a:solidFill>
                        <a:latin typeface="Cambria Math" panose="02040503050406030204" pitchFamily="18" charset="0"/>
                      </a:rPr>
                      <m:t>1</m:t>
                    </m:r>
                  </m:oMath>
                </a14:m>
                <a:r>
                  <a:rPr lang="fa-IR" dirty="0"/>
                  <a:t>  برابر است با</a:t>
                </a:r>
                <a:r>
                  <a:rPr lang="en-US" dirty="0"/>
                  <a:t>   </a:t>
                </a:r>
                <a:r>
                  <a:rPr lang="fa-IR" dirty="0"/>
                  <a:t>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&lt;</m:t>
                    </m:r>
                    <m:r>
                      <a:rPr lang="en-US" b="0" i="1" dirty="0" smtClean="0">
                        <a:solidFill>
                          <a:srgbClr val="C00000"/>
                        </a:solidFill>
                        <a:latin typeface="Cambria Math" panose="02040503050406030204" pitchFamily="18" charset="0"/>
                      </a:rPr>
                      <m:t>0</m:t>
                    </m:r>
                  </m:oMath>
                </a14:m>
                <a:r>
                  <a:rPr lang="fa-IR" dirty="0"/>
                  <a:t> زیرا او </a:t>
                </a:r>
                <a:r>
                  <a:rPr lang="fa-IR" dirty="0" err="1"/>
                  <a:t>مطمئناً</a:t>
                </a:r>
                <a:r>
                  <a:rPr lang="fa-IR" dirty="0"/>
                  <a:t> برنده خواهد شد، اما این عاقلانه نخواهد بود.</a:t>
                </a:r>
                <a:endParaRPr lang="en-US" dirty="0"/>
              </a:p>
              <a:p>
                <a:r>
                  <a:rPr lang="fa-IR" dirty="0"/>
                  <a:t> سود مورد انتظار از پیشنهاد</a:t>
                </a:r>
                <a:r>
                  <a:rPr lang="en-US" dirty="0"/>
                  <a:t>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&lt;</m:t>
                    </m:r>
                    <m:r>
                      <a:rPr lang="en-US" i="1" dirty="0">
                        <a:solidFill>
                          <a:srgbClr val="C00000"/>
                        </a:solidFill>
                        <a:latin typeface="Cambria Math" panose="02040503050406030204" pitchFamily="18" charset="0"/>
                      </a:rPr>
                      <m:t>1</m:t>
                    </m:r>
                  </m:oMath>
                </a14:m>
                <a:r>
                  <a:rPr lang="fa-IR" dirty="0"/>
                  <a:t> است</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r="-4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2" name="Group 11">
            <a:extLst>
              <a:ext uri="{FF2B5EF4-FFF2-40B4-BE49-F238E27FC236}">
                <a16:creationId xmlns:a16="http://schemas.microsoft.com/office/drawing/2014/main" id="{156FABDE-D7A6-54F2-26C6-CE91C8C8E679}"/>
              </a:ext>
            </a:extLst>
          </p:cNvPr>
          <p:cNvGrpSpPr/>
          <p:nvPr/>
        </p:nvGrpSpPr>
        <p:grpSpPr>
          <a:xfrm>
            <a:off x="1103255" y="4551749"/>
            <a:ext cx="9458754" cy="1888516"/>
            <a:chOff x="439154" y="4422523"/>
            <a:chExt cx="11325816" cy="2274230"/>
          </a:xfrm>
        </p:grpSpPr>
        <p:pic>
          <p:nvPicPr>
            <p:cNvPr id="7" name="Picture 6">
              <a:extLst>
                <a:ext uri="{FF2B5EF4-FFF2-40B4-BE49-F238E27FC236}">
                  <a16:creationId xmlns:a16="http://schemas.microsoft.com/office/drawing/2014/main" id="{4DB5BDBB-7A81-28A0-E44C-119E0A63294D}"/>
                </a:ext>
              </a:extLst>
            </p:cNvPr>
            <p:cNvPicPr>
              <a:picLocks noChangeAspect="1"/>
            </p:cNvPicPr>
            <p:nvPr/>
          </p:nvPicPr>
          <p:blipFill rotWithShape="1">
            <a:blip r:embed="rId4"/>
            <a:srcRect b="29642"/>
            <a:stretch/>
          </p:blipFill>
          <p:spPr>
            <a:xfrm>
              <a:off x="439154" y="4422523"/>
              <a:ext cx="11325816" cy="1593732"/>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779676-9A21-0362-46CF-734D5FB2E558}"/>
                    </a:ext>
                  </a:extLst>
                </p:cNvPr>
                <p:cNvSpPr txBox="1"/>
                <p:nvPr/>
              </p:nvSpPr>
              <p:spPr>
                <a:xfrm>
                  <a:off x="1483321" y="6066670"/>
                  <a:ext cx="6993764" cy="6300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𝑠</m:t>
                            </m:r>
                          </m:e>
                          <m:sub>
                            <m:r>
                              <a:rPr lang="en-US" sz="2800" b="0" i="1" dirty="0" smtClean="0">
                                <a:solidFill>
                                  <a:schemeClr val="tx1"/>
                                </a:solidFill>
                                <a:latin typeface="Cambria Math" panose="02040503050406030204" pitchFamily="18" charset="0"/>
                              </a:rPr>
                              <m:t>1</m:t>
                            </m:r>
                          </m:sub>
                        </m:sSub>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𝐹</m:t>
                            </m:r>
                          </m:e>
                          <m:sub>
                            <m:r>
                              <a:rPr lang="en-US" sz="2800" b="0" i="1" dirty="0" smtClean="0">
                                <a:solidFill>
                                  <a:schemeClr val="tx1"/>
                                </a:solidFill>
                                <a:latin typeface="Cambria Math" panose="02040503050406030204" pitchFamily="18" charset="0"/>
                              </a:rPr>
                              <m:t>2</m:t>
                            </m:r>
                          </m:sub>
                        </m:sSub>
                        <m:d>
                          <m:dPr>
                            <m:ctrlPr>
                              <a:rPr lang="en-US" sz="2800" b="0" i="1" dirty="0" smtClean="0">
                                <a:solidFill>
                                  <a:schemeClr val="tx1"/>
                                </a:solidFill>
                                <a:latin typeface="Cambria Math" panose="02040503050406030204" pitchFamily="18" charset="0"/>
                              </a:rPr>
                            </m:ctrlPr>
                          </m:dPr>
                          <m:e>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𝑠</m:t>
                                </m:r>
                              </m:e>
                              <m:sub>
                                <m:r>
                                  <a:rPr lang="en-US" sz="2800" b="0" i="1" dirty="0" smtClean="0">
                                    <a:solidFill>
                                      <a:schemeClr val="tx1"/>
                                    </a:solidFill>
                                    <a:latin typeface="Cambria Math" panose="02040503050406030204" pitchFamily="18" charset="0"/>
                                  </a:rPr>
                                  <m:t>1</m:t>
                                </m:r>
                              </m:sub>
                            </m:sSub>
                          </m:e>
                        </m:d>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𝑠</m:t>
                            </m:r>
                          </m:e>
                          <m:sub>
                            <m:r>
                              <a:rPr lang="en-US" sz="2800" b="0" i="1" dirty="0" smtClean="0">
                                <a:solidFill>
                                  <a:schemeClr val="tx1"/>
                                </a:solidFill>
                                <a:latin typeface="Cambria Math" panose="02040503050406030204" pitchFamily="18" charset="0"/>
                              </a:rPr>
                              <m:t>1</m:t>
                            </m:r>
                          </m:sub>
                        </m:sSub>
                        <m:r>
                          <a:rPr lang="en-US" sz="2800" b="0" i="1" dirty="0" smtClean="0">
                            <a:solidFill>
                              <a:schemeClr val="tx1"/>
                            </a:solidFill>
                            <a:latin typeface="Cambria Math" panose="02040503050406030204" pitchFamily="18" charset="0"/>
                          </a:rPr>
                          <m:t>+</m:t>
                        </m:r>
                        <m:sSub>
                          <m:sSubPr>
                            <m:ctrlPr>
                              <a:rPr lang="en-US" sz="2800" i="1" dirty="0" smtClean="0">
                                <a:solidFill>
                                  <a:schemeClr val="tx1"/>
                                </a:solidFill>
                                <a:latin typeface="Cambria Math" panose="02040503050406030204" pitchFamily="18" charset="0"/>
                              </a:rPr>
                            </m:ctrlPr>
                          </m:sSubPr>
                          <m:e>
                            <m:r>
                              <a:rPr lang="en-US" sz="2800" i="1" dirty="0">
                                <a:solidFill>
                                  <a:schemeClr val="tx1"/>
                                </a:solidFill>
                                <a:latin typeface="Cambria Math" panose="02040503050406030204" pitchFamily="18" charset="0"/>
                              </a:rPr>
                              <m:t>𝑠</m:t>
                            </m:r>
                          </m:e>
                          <m:sub>
                            <m:r>
                              <a:rPr lang="en-US" sz="2800" b="0" i="1" dirty="0" smtClean="0">
                                <a:solidFill>
                                  <a:schemeClr val="tx1"/>
                                </a:solidFill>
                                <a:latin typeface="Cambria Math" panose="02040503050406030204" pitchFamily="18" charset="0"/>
                              </a:rPr>
                              <m:t>1</m:t>
                            </m:r>
                          </m:sub>
                        </m:sSub>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0</m:t>
                        </m:r>
                      </m:oMath>
                    </m:oMathPara>
                  </a14:m>
                  <a:endParaRPr lang="en-US" sz="2800" dirty="0">
                    <a:solidFill>
                      <a:schemeClr val="tx1"/>
                    </a:solidFill>
                  </a:endParaRPr>
                </a:p>
              </p:txBody>
            </p:sp>
          </mc:Choice>
          <mc:Fallback xmlns="">
            <p:sp>
              <p:nvSpPr>
                <p:cNvPr id="10" name="TextBox 9">
                  <a:extLst>
                    <a:ext uri="{FF2B5EF4-FFF2-40B4-BE49-F238E27FC236}">
                      <a16:creationId xmlns:a16="http://schemas.microsoft.com/office/drawing/2014/main" id="{2E779676-9A21-0362-46CF-734D5FB2E558}"/>
                    </a:ext>
                  </a:extLst>
                </p:cNvPr>
                <p:cNvSpPr txBox="1">
                  <a:spLocks noRot="1" noChangeAspect="1" noMove="1" noResize="1" noEditPoints="1" noAdjustHandles="1" noChangeArrowheads="1" noChangeShapeType="1" noTextEdit="1"/>
                </p:cNvSpPr>
                <p:nvPr/>
              </p:nvSpPr>
              <p:spPr>
                <a:xfrm>
                  <a:off x="1483321" y="6066670"/>
                  <a:ext cx="6993764" cy="630083"/>
                </a:xfrm>
                <a:prstGeom prst="rect">
                  <a:avLst/>
                </a:prstGeom>
                <a:blipFill>
                  <a:blip r:embed="rId5"/>
                  <a:stretch>
                    <a:fillRect/>
                  </a:stretch>
                </a:blipFill>
              </p:spPr>
              <p:txBody>
                <a:bodyPr/>
                <a:lstStyle/>
                <a:p>
                  <a:r>
                    <a:rPr lang="en-US">
                      <a:noFill/>
                    </a:rPr>
                    <a:t> </a:t>
                  </a:r>
                </a:p>
              </p:txBody>
            </p:sp>
          </mc:Fallback>
        </mc:AlternateContent>
      </p:grpSp>
      <p:pic>
        <p:nvPicPr>
          <p:cNvPr id="11" name="Picture 10">
            <a:extLst>
              <a:ext uri="{FF2B5EF4-FFF2-40B4-BE49-F238E27FC236}">
                <a16:creationId xmlns:a16="http://schemas.microsoft.com/office/drawing/2014/main" id="{D5A9A6E3-5B4F-47EB-2C92-3A9934430B6E}"/>
              </a:ext>
            </a:extLst>
          </p:cNvPr>
          <p:cNvPicPr>
            <a:picLocks noChangeAspect="1"/>
          </p:cNvPicPr>
          <p:nvPr/>
        </p:nvPicPr>
        <p:blipFill>
          <a:blip r:embed="rId6"/>
          <a:stretch>
            <a:fillRect/>
          </a:stretch>
        </p:blipFill>
        <p:spPr>
          <a:xfrm>
            <a:off x="180359" y="3635074"/>
            <a:ext cx="5943725" cy="711823"/>
          </a:xfrm>
          <a:prstGeom prst="rect">
            <a:avLst/>
          </a:prstGeom>
          <a:ln>
            <a:solidFill>
              <a:schemeClr val="tx1"/>
            </a:solidFill>
          </a:ln>
        </p:spPr>
      </p:pic>
      <p:pic>
        <p:nvPicPr>
          <p:cNvPr id="13" name="Picture 12">
            <a:extLst>
              <a:ext uri="{FF2B5EF4-FFF2-40B4-BE49-F238E27FC236}">
                <a16:creationId xmlns:a16="http://schemas.microsoft.com/office/drawing/2014/main" id="{14B84DF6-A6B0-BA18-1616-A00AE4EA0394}"/>
              </a:ext>
            </a:extLst>
          </p:cNvPr>
          <p:cNvPicPr>
            <a:picLocks noChangeAspect="1"/>
          </p:cNvPicPr>
          <p:nvPr/>
        </p:nvPicPr>
        <p:blipFill>
          <a:blip r:embed="rId7"/>
          <a:stretch>
            <a:fillRect/>
          </a:stretch>
        </p:blipFill>
        <p:spPr>
          <a:xfrm>
            <a:off x="172521" y="2549361"/>
            <a:ext cx="2995602" cy="1057578"/>
          </a:xfrm>
          <a:prstGeom prst="rect">
            <a:avLst/>
          </a:prstGeom>
          <a:ln>
            <a:solidFill>
              <a:schemeClr val="tx1"/>
            </a:solidFill>
          </a:ln>
        </p:spPr>
      </p:pic>
    </p:spTree>
    <p:extLst>
      <p:ext uri="{BB962C8B-B14F-4D97-AF65-F5344CB8AC3E}">
        <p14:creationId xmlns:p14="http://schemas.microsoft.com/office/powerpoint/2010/main" val="312703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all-pay auction in mixed mode</a:t>
            </a:r>
          </a:p>
        </p:txBody>
      </p:sp>
      <p:sp>
        <p:nvSpPr>
          <p:cNvPr id="3" name="Content Placeholder 2"/>
          <p:cNvSpPr>
            <a:spLocks noGrp="1"/>
          </p:cNvSpPr>
          <p:nvPr>
            <p:ph idx="1"/>
          </p:nvPr>
        </p:nvSpPr>
        <p:spPr/>
        <p:txBody>
          <a:bodyPr>
            <a:normAutofit/>
          </a:bodyPr>
          <a:lstStyle/>
          <a:p>
            <a:r>
              <a:rPr lang="fa-IR" dirty="0"/>
              <a:t>بنابراین هنگامی که </a:t>
            </a:r>
            <a:r>
              <a:rPr lang="fa-IR" dirty="0" err="1"/>
              <a:t>بازیکن</a:t>
            </a:r>
            <a:r>
              <a:rPr lang="fa-IR" dirty="0"/>
              <a:t> 2 از توزیع یکنواخت بین 0 و 1 برای پیشنهاد خود استفاده می کند، </a:t>
            </a:r>
            <a:r>
              <a:rPr lang="fa-IR" dirty="0" err="1"/>
              <a:t>بازیکن</a:t>
            </a:r>
            <a:r>
              <a:rPr lang="fa-IR" dirty="0"/>
              <a:t> 1 </a:t>
            </a:r>
            <a:r>
              <a:rPr lang="fa-IR" dirty="0" err="1"/>
              <a:t>نمی</a:t>
            </a:r>
            <a:r>
              <a:rPr lang="fa-IR" dirty="0"/>
              <a:t> تواند از هر پیشنهادی که ارائه می دهد، بازده مورد انتظار مثبتی دریافت کند: </a:t>
            </a:r>
            <a:endParaRPr lang="en-US" dirty="0"/>
          </a:p>
          <a:p>
            <a:r>
              <a:rPr lang="fa-IR" dirty="0"/>
              <a:t>هر پیشنهادی کمتر از 1 سود مورد انتظار 0 را ارائه می دهد و هر پیشنهادی بالاتر از 1 دریافت دلار با قیمتی متورم خواهد بود.</a:t>
            </a:r>
          </a:p>
          <a:p>
            <a:r>
              <a:rPr lang="fa-IR" dirty="0"/>
              <a:t>این بازی یکی از </a:t>
            </a:r>
            <a:r>
              <a:rPr lang="fa-IR" dirty="0" err="1"/>
              <a:t>مواردی</a:t>
            </a:r>
            <a:r>
              <a:rPr lang="fa-IR" dirty="0"/>
              <a:t> است که در ادامه به آن باز خواهیم گشت.</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7512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Definition 6.6: Mixed-Strategy 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mixed-strategy profile </a:t>
                </a:r>
                <a14:m>
                  <m:oMath xmlns:m="http://schemas.openxmlformats.org/officeDocument/2006/math">
                    <m:sSup>
                      <m:sSupPr>
                        <m:ctrlPr>
                          <a:rPr lang="en-US" b="0" i="1" dirty="0" smtClean="0">
                            <a:solidFill>
                              <a:srgbClr val="C00000"/>
                            </a:solidFill>
                            <a:latin typeface="Cambria Math" panose="02040503050406030204" pitchFamily="18" charset="0"/>
                          </a:rPr>
                        </m:ctrlPr>
                      </m:sSupPr>
                      <m:e>
                        <m:r>
                          <a:rPr lang="el-GR" i="1" dirty="0" smtClean="0">
                            <a:solidFill>
                              <a:srgbClr val="C00000"/>
                            </a:solidFill>
                            <a:latin typeface="Cambria Math" panose="02040503050406030204" pitchFamily="18" charset="0"/>
                          </a:rPr>
                          <m:t>𝜎</m:t>
                        </m:r>
                      </m:e>
                      <m:sup>
                        <m:r>
                          <a:rPr lang="en-US" b="0" i="1" dirty="0" smtClean="0">
                            <a:solidFill>
                              <a:srgbClr val="C00000"/>
                            </a:solidFill>
                            <a:latin typeface="Cambria Math" panose="02040503050406030204" pitchFamily="18" charset="0"/>
                          </a:rPr>
                          <m:t>∗</m:t>
                        </m:r>
                      </m:sup>
                    </m:sSup>
                    <m:r>
                      <a:rPr lang="el-GR" i="1" dirty="0" smtClean="0">
                        <a:solidFill>
                          <a:srgbClr val="C00000"/>
                        </a:solidFill>
                        <a:latin typeface="Cambria Math" panose="02040503050406030204" pitchFamily="18" charset="0"/>
                      </a:rPr>
                      <m:t>= (</m:t>
                    </m:r>
                    <m:sSubSup>
                      <m:sSubSupPr>
                        <m:ctrlPr>
                          <a:rPr lang="en-US" b="0" i="1" dirty="0" smtClean="0">
                            <a:solidFill>
                              <a:srgbClr val="C00000"/>
                            </a:solidFill>
                            <a:latin typeface="Cambria Math" panose="02040503050406030204" pitchFamily="18" charset="0"/>
                          </a:rPr>
                        </m:ctrlPr>
                      </m:sSubSupPr>
                      <m:e>
                        <m:r>
                          <a:rPr lang="el-GR" i="1" dirty="0" smtClean="0">
                            <a:solidFill>
                              <a:srgbClr val="C00000"/>
                            </a:solidFill>
                            <a:latin typeface="Cambria Math" panose="02040503050406030204" pitchFamily="18" charset="0"/>
                          </a:rPr>
                          <m:t>𝜎</m:t>
                        </m:r>
                      </m:e>
                      <m:sub>
                        <m:r>
                          <a:rPr lang="el-GR" i="1" dirty="0" smtClean="0">
                            <a:solidFill>
                              <a:srgbClr val="C00000"/>
                            </a:solidFill>
                            <a:latin typeface="Cambria Math" panose="02040503050406030204" pitchFamily="18" charset="0"/>
                          </a:rPr>
                          <m:t>1</m:t>
                        </m:r>
                      </m:sub>
                      <m:sup>
                        <m:r>
                          <a:rPr lang="el-GR" i="1" dirty="0" smtClean="0">
                            <a:solidFill>
                              <a:srgbClr val="C00000"/>
                            </a:solidFill>
                            <a:latin typeface="Cambria Math" panose="02040503050406030204" pitchFamily="18" charset="0"/>
                          </a:rPr>
                          <m:t>∗</m:t>
                        </m:r>
                      </m:sup>
                    </m:sSubSup>
                    <m:r>
                      <a:rPr lang="el-GR" i="1" dirty="0" smtClean="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2</m:t>
                        </m:r>
                      </m:sub>
                      <m:sup>
                        <m:r>
                          <a:rPr lang="el-GR" i="1" dirty="0">
                            <a:solidFill>
                              <a:srgbClr val="C00000"/>
                            </a:solidFill>
                            <a:latin typeface="Cambria Math" panose="02040503050406030204" pitchFamily="18" charset="0"/>
                          </a:rPr>
                          <m:t>∗</m:t>
                        </m:r>
                      </m:sup>
                    </m:sSubSup>
                    <m:r>
                      <a:rPr lang="el-GR" i="1" dirty="0" smtClean="0">
                        <a:solidFill>
                          <a:srgbClr val="C00000"/>
                        </a:solidFill>
                        <a:latin typeface="Cambria Math" panose="02040503050406030204" pitchFamily="18" charset="0"/>
                      </a:rPr>
                      <m:t>, . . . ,</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𝑛</m:t>
                        </m:r>
                      </m:sub>
                      <m:sup>
                        <m:r>
                          <a:rPr lang="el-GR" i="1" dirty="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 </m:t>
                    </m:r>
                  </m:oMath>
                </a14:m>
                <a:r>
                  <a:rPr lang="en-US" dirty="0"/>
                  <a:t>is a </a:t>
                </a:r>
                <a:r>
                  <a:rPr lang="en-US" b="1" i="1" dirty="0"/>
                  <a:t>Nash equilibrium </a:t>
                </a:r>
                <a:r>
                  <a:rPr lang="en-US" dirty="0"/>
                  <a:t>if for each player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oMath>
                </a14:m>
                <a:r>
                  <a:rPr lang="en-US" dirty="0"/>
                  <a:t> is a best response to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oMath>
                </a14:m>
                <a:r>
                  <a:rPr lang="en-US" dirty="0"/>
                  <a:t>. That is, for all </a:t>
                </a:r>
                <a14:m>
                  <m:oMath xmlns:m="http://schemas.openxmlformats.org/officeDocument/2006/math">
                    <m:r>
                      <a:rPr lang="en-US" i="1" dirty="0" smtClean="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𝑁</m:t>
                    </m:r>
                  </m:oMath>
                </a14:m>
                <a:r>
                  <a:rPr lang="en-US" dirty="0"/>
                  <a:t>,</a:t>
                </a:r>
              </a:p>
              <a:p>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d>
                      <m:dPr>
                        <m:ctrlPr>
                          <a:rPr lang="en-US" b="0" i="1" dirty="0" smtClean="0">
                            <a:solidFill>
                              <a:srgbClr val="C00000"/>
                            </a:solidFill>
                            <a:latin typeface="Cambria Math" panose="02040503050406030204" pitchFamily="18" charset="0"/>
                          </a:rPr>
                        </m:ctrlPr>
                      </m:dPr>
                      <m:e>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e>
                    </m:d>
                    <m:r>
                      <a:rPr lang="en-US" b="0"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oMath>
                </a14:m>
                <a:endParaRPr lang="en-US" dirty="0">
                  <a:solidFill>
                    <a:srgbClr val="C00000"/>
                  </a:solidFill>
                </a:endParaRPr>
              </a:p>
              <a:p>
                <a:endParaRPr lang="en-US" dirty="0">
                  <a:solidFill>
                    <a:srgbClr val="C00000"/>
                  </a:solidFill>
                </a:endParaRPr>
              </a:p>
              <a:p>
                <a:r>
                  <a:rPr lang="en-US" dirty="0"/>
                  <a:t>We require that each player be choosing a strategy </a:t>
                </a:r>
                <a14:m>
                  <m:oMath xmlns:m="http://schemas.openxmlformats.org/officeDocument/2006/math">
                    <m:sSubSup>
                      <m:sSubSupPr>
                        <m:ctrlPr>
                          <a:rPr lang="en-US" b="0" i="1" dirty="0" smtClean="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up>
                        <m:r>
                          <a:rPr lang="en-US" b="0" i="1" dirty="0" smtClean="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 </m:t>
                    </m:r>
                  </m:oMath>
                </a14:m>
                <a:r>
                  <a:rPr lang="en-US" dirty="0"/>
                  <a:t>that is (</a:t>
                </a:r>
                <a:r>
                  <a:rPr lang="en-US" i="1" dirty="0"/>
                  <a:t>one of</a:t>
                </a:r>
                <a:r>
                  <a:rPr lang="en-US" dirty="0"/>
                  <a:t>) the best choice(s) he can make when his opponents are choosing some profile </a:t>
                </a:r>
                <a14:m>
                  <m:oMath xmlns:m="http://schemas.openxmlformats.org/officeDocument/2006/math">
                    <m:sSubSup>
                      <m:sSubSupPr>
                        <m:ctrlPr>
                          <a:rPr lang="en-US" b="0" i="1" dirty="0" smtClean="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sub>
                      <m:sup>
                        <m:r>
                          <a:rPr lang="en-US" b="0" i="1" dirty="0" smtClean="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241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 6.1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If </a:t>
                </a:r>
                <a14:m>
                  <m:oMath xmlns:m="http://schemas.openxmlformats.org/officeDocument/2006/math">
                    <m:sSup>
                      <m:sSupPr>
                        <m:ctrlPr>
                          <a:rPr lang="en-US" i="1" dirty="0">
                            <a:solidFill>
                              <a:srgbClr val="C00000"/>
                            </a:solidFill>
                            <a:latin typeface="Cambria Math" panose="02040503050406030204" pitchFamily="18" charset="0"/>
                          </a:rPr>
                        </m:ctrlPr>
                      </m:sSupPr>
                      <m:e>
                        <m:r>
                          <a:rPr lang="el-GR" i="1" dirty="0">
                            <a:solidFill>
                              <a:srgbClr val="C00000"/>
                            </a:solidFill>
                            <a:latin typeface="Cambria Math" panose="02040503050406030204" pitchFamily="18" charset="0"/>
                          </a:rPr>
                          <m:t>𝜎</m:t>
                        </m:r>
                      </m:e>
                      <m:sup>
                        <m:r>
                          <a:rPr lang="en-US" i="1" dirty="0">
                            <a:solidFill>
                              <a:srgbClr val="C00000"/>
                            </a:solidFill>
                            <a:latin typeface="Cambria Math" panose="02040503050406030204" pitchFamily="18" charset="0"/>
                          </a:rPr>
                          <m:t>∗</m:t>
                        </m:r>
                      </m:sup>
                    </m:sSup>
                  </m:oMath>
                </a14:m>
                <a:r>
                  <a:rPr lang="en-US" dirty="0"/>
                  <a:t> is a </a:t>
                </a:r>
                <a:r>
                  <a:rPr lang="en-US" i="1" dirty="0"/>
                  <a:t>Nash equilibrium</a:t>
                </a:r>
                <a:r>
                  <a:rPr lang="en-US" dirty="0"/>
                  <a:t>, and both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sub>
                    </m:sSub>
                  </m:oMath>
                </a14:m>
                <a:r>
                  <a:rPr lang="en-US" dirty="0"/>
                  <a:t> and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r>
                          <a:rPr lang="en-US" b="0" i="1" dirty="0" smtClean="0">
                            <a:solidFill>
                              <a:srgbClr val="C00000"/>
                            </a:solidFill>
                            <a:latin typeface="Cambria Math" panose="02040503050406030204" pitchFamily="18" charset="0"/>
                          </a:rPr>
                          <m:t>′</m:t>
                        </m:r>
                      </m:e>
                      <m:sub>
                        <m:r>
                          <a:rPr lang="en-US" i="1" dirty="0">
                            <a:solidFill>
                              <a:srgbClr val="C00000"/>
                            </a:solidFill>
                            <a:latin typeface="Cambria Math" panose="02040503050406030204" pitchFamily="18" charset="0"/>
                          </a:rPr>
                          <m:t>𝑖</m:t>
                        </m:r>
                      </m:sub>
                    </m:sSub>
                  </m:oMath>
                </a14:m>
                <a:r>
                  <a:rPr lang="en-US" dirty="0"/>
                  <a:t> are in the support of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oMath>
                </a14:m>
                <a:r>
                  <a:rPr lang="en-US" dirty="0"/>
                  <a:t>, then </a:t>
                </a:r>
              </a:p>
              <a:p>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𝑠</m:t>
                            </m:r>
                          </m:e>
                          <m:sub>
                            <m:r>
                              <a:rPr lang="en-US" b="0" i="1" dirty="0" smtClean="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e>
                    </m:d>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r>
                              <a:rPr lang="en-US" b="0" i="1" dirty="0" smtClean="0">
                                <a:solidFill>
                                  <a:srgbClr val="C00000"/>
                                </a:solidFill>
                                <a:latin typeface="Cambria Math" panose="02040503050406030204" pitchFamily="18" charset="0"/>
                              </a:rPr>
                              <m:t>′</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e>
                    </m:d>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e>
                    </m:d>
                  </m:oMath>
                </a14:m>
                <a:endParaRPr lang="en-US" dirty="0"/>
              </a:p>
              <a:p>
                <a:r>
                  <a:rPr lang="en-US" b="1" dirty="0"/>
                  <a:t>Proof:</a:t>
                </a:r>
              </a:p>
              <a:p>
                <a:r>
                  <a:rPr lang="en-US" dirty="0"/>
                  <a:t>The proof is quite straightforward and follows from the observation that </a:t>
                </a:r>
                <a:r>
                  <a:rPr lang="en-US" i="1" dirty="0"/>
                  <a:t>if a player is randomizing between two alternatives then he must be indifferent between them</a:t>
                </a:r>
                <a:r>
                  <a:rPr lang="en-US" dirty="0"/>
                  <a:t>.</a:t>
                </a:r>
              </a:p>
              <a:p>
                <a:r>
                  <a:rPr lang="en-US" dirty="0"/>
                  <a:t>If this were not the case, say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e>
                    </m:d>
                    <m:r>
                      <a:rPr lang="en-US" b="0" i="1" dirty="0" smtClean="0">
                        <a:solidFill>
                          <a:srgbClr val="C00000"/>
                        </a:solidFill>
                        <a:latin typeface="Cambria Math" panose="02040503050406030204" pitchFamily="18" charset="0"/>
                      </a:rPr>
                      <m:t>&gt;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r>
                              <a:rPr lang="en-US" i="1" dirty="0">
                                <a:solidFill>
                                  <a:srgbClr val="C00000"/>
                                </a:solidFill>
                                <a:latin typeface="Cambria Math" panose="02040503050406030204" pitchFamily="18" charset="0"/>
                              </a:rPr>
                              <m:t>′</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e>
                    </m:d>
                    <m:r>
                      <a:rPr lang="el-GR" i="1" dirty="0">
                        <a:solidFill>
                          <a:srgbClr val="C00000"/>
                        </a:solidFill>
                        <a:latin typeface="Cambria Math" panose="02040503050406030204" pitchFamily="18" charset="0"/>
                      </a:rPr>
                      <m:t> </m:t>
                    </m:r>
                  </m:oMath>
                </a14:m>
                <a:r>
                  <a:rPr lang="en-US" dirty="0"/>
                  <a:t>with both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oMath>
                </a14:m>
                <a:r>
                  <a:rPr lang="en-US" dirty="0"/>
                  <a:t> and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r>
                          <a:rPr lang="en-US" i="1" dirty="0">
                            <a:solidFill>
                              <a:srgbClr val="C00000"/>
                            </a:solidFill>
                            <a:latin typeface="Cambria Math" panose="02040503050406030204" pitchFamily="18" charset="0"/>
                          </a:rPr>
                          <m:t>′</m:t>
                        </m:r>
                      </m:e>
                      <m:sub>
                        <m:r>
                          <a:rPr lang="en-US" i="1" dirty="0">
                            <a:solidFill>
                              <a:srgbClr val="C00000"/>
                            </a:solidFill>
                            <a:latin typeface="Cambria Math" panose="02040503050406030204" pitchFamily="18" charset="0"/>
                          </a:rPr>
                          <m:t>𝑖</m:t>
                        </m:r>
                      </m:sub>
                    </m:sSub>
                  </m:oMath>
                </a14:m>
                <a:r>
                  <a:rPr lang="en-US" dirty="0"/>
                  <a:t> in the support of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oMath>
                </a14:m>
                <a:r>
                  <a:rPr lang="en-US" dirty="0"/>
                  <a:t> , then by reducing the probability of playing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r>
                          <a:rPr lang="en-US" i="1" dirty="0">
                            <a:solidFill>
                              <a:srgbClr val="C00000"/>
                            </a:solidFill>
                            <a:latin typeface="Cambria Math" panose="02040503050406030204" pitchFamily="18" charset="0"/>
                          </a:rPr>
                          <m:t>′</m:t>
                        </m:r>
                      </m:e>
                      <m:sub>
                        <m:r>
                          <a:rPr lang="en-US" i="1" dirty="0">
                            <a:solidFill>
                              <a:srgbClr val="C00000"/>
                            </a:solidFill>
                            <a:latin typeface="Cambria Math" panose="02040503050406030204" pitchFamily="18" charset="0"/>
                          </a:rPr>
                          <m:t>𝑖</m:t>
                        </m:r>
                      </m:sub>
                    </m:sSub>
                  </m:oMath>
                </a14:m>
                <a:r>
                  <a:rPr lang="en-US" dirty="0"/>
                  <a:t> from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𝑠</m:t>
                            </m:r>
                          </m:e>
                          <m:sup>
                            <m:r>
                              <a:rPr lang="en-US" i="1" dirty="0">
                                <a:solidFill>
                                  <a:srgbClr val="C00000"/>
                                </a:solidFill>
                                <a:latin typeface="Cambria Math" panose="02040503050406030204" pitchFamily="18" charset="0"/>
                              </a:rPr>
                              <m:t>′</m:t>
                            </m:r>
                          </m:sup>
                        </m:sSup>
                      </m:e>
                      <m:sub>
                        <m:r>
                          <a:rPr lang="en-US" i="1" dirty="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m:t>
                    </m:r>
                  </m:oMath>
                </a14:m>
                <a:r>
                  <a:rPr lang="en-US" dirty="0"/>
                  <a:t> to zero, and increasing the probability of playing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oMath>
                </a14:m>
                <a:r>
                  <a:rPr lang="en-US" dirty="0"/>
                  <a:t> from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oMath>
                </a14:m>
                <a:r>
                  <a:rPr lang="en-US" dirty="0"/>
                  <a:t> to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e>
                    </m:d>
                    <m:r>
                      <a:rPr lang="en-US" b="0" i="1" dirty="0" smtClean="0">
                        <a:solidFill>
                          <a:srgbClr val="C00000"/>
                        </a:solidFill>
                        <a:latin typeface="Cambria Math" panose="02040503050406030204" pitchFamily="18" charset="0"/>
                      </a:rPr>
                      <m:t>+</m:t>
                    </m:r>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𝑠</m:t>
                            </m:r>
                          </m:e>
                          <m:sup>
                            <m:r>
                              <a:rPr lang="en-US" i="1" dirty="0">
                                <a:solidFill>
                                  <a:srgbClr val="C00000"/>
                                </a:solidFill>
                                <a:latin typeface="Cambria Math" panose="02040503050406030204" pitchFamily="18" charset="0"/>
                              </a:rPr>
                              <m:t>′</m:t>
                            </m:r>
                          </m:sup>
                        </m:sSup>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oMath>
                </a14:m>
                <a:r>
                  <a:rPr lang="en-US" dirty="0"/>
                  <a:t>,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’s expected payoff must go up, implying that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oMath>
                </a14:m>
                <a:r>
                  <a:rPr lang="en-US" dirty="0"/>
                  <a:t> could not have been a best response to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𝑖</m:t>
                        </m:r>
                      </m:sub>
                      <m:sup>
                        <m:r>
                          <a:rPr lang="el-GR" i="1" dirty="0">
                            <a:solidFill>
                              <a:srgbClr val="C00000"/>
                            </a:solidFill>
                            <a:latin typeface="Cambria Math" panose="02040503050406030204" pitchFamily="18" charset="0"/>
                          </a:rPr>
                          <m:t>∗</m:t>
                        </m:r>
                      </m:sup>
                    </m:sSubSup>
                  </m:oMath>
                </a14:m>
                <a:r>
                  <a:rPr lang="en-US" dirty="0"/>
                  <a:t>.</a:t>
                </a:r>
                <a:r>
                  <a:rPr lang="en-US" dirty="0">
                    <a:sym typeface="Wingdings" panose="05000000000000000000" pitchFamily="2" charset="2"/>
                  </a:rPr>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11" r="-2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8540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8A89A4-85E6-D8D3-AB3F-978BD43FDDD8}"/>
              </a:ext>
            </a:extLst>
          </p:cNvPr>
          <p:cNvPicPr>
            <a:picLocks noChangeAspect="1"/>
          </p:cNvPicPr>
          <p:nvPr/>
        </p:nvPicPr>
        <p:blipFill>
          <a:blip r:embed="rId3"/>
          <a:stretch>
            <a:fillRect/>
          </a:stretch>
        </p:blipFill>
        <p:spPr>
          <a:xfrm>
            <a:off x="215462" y="115103"/>
            <a:ext cx="3470163" cy="1738412"/>
          </a:xfrm>
          <a:prstGeom prst="rect">
            <a:avLst/>
          </a:prstGeom>
          <a:ln>
            <a:solidFill>
              <a:srgbClr val="C00000"/>
            </a:solidFill>
          </a:ln>
        </p:spPr>
      </p:pic>
      <p:sp>
        <p:nvSpPr>
          <p:cNvPr id="2" name="Title 1"/>
          <p:cNvSpPr>
            <a:spLocks noGrp="1"/>
          </p:cNvSpPr>
          <p:nvPr>
            <p:ph type="title"/>
          </p:nvPr>
        </p:nvSpPr>
        <p:spPr/>
        <p:txBody>
          <a:bodyPr/>
          <a:lstStyle/>
          <a:p>
            <a:r>
              <a:rPr lang="en-US" dirty="0"/>
              <a:t>Example: Matching Pennies</a:t>
            </a:r>
          </a:p>
        </p:txBody>
      </p:sp>
      <p:sp>
        <p:nvSpPr>
          <p:cNvPr id="3" name="Content Placeholder 2"/>
          <p:cNvSpPr>
            <a:spLocks noGrp="1"/>
          </p:cNvSpPr>
          <p:nvPr>
            <p:ph idx="1"/>
          </p:nvPr>
        </p:nvSpPr>
        <p:spPr>
          <a:xfrm>
            <a:off x="215462" y="1853515"/>
            <a:ext cx="11571530" cy="4552704"/>
          </a:xfrm>
        </p:spPr>
        <p:txBody>
          <a:bodyPr>
            <a:normAutofit/>
          </a:bodyPr>
          <a:lstStyle/>
          <a:p>
            <a:r>
              <a:rPr lang="fa-IR" dirty="0"/>
              <a:t>به یاد بیاورید که ما نشان دادیم که این بازی یک تعادل </a:t>
            </a:r>
            <a:r>
              <a:rPr lang="fa-IR" dirty="0" err="1"/>
              <a:t>نش</a:t>
            </a:r>
            <a:r>
              <a:rPr lang="fa-IR" dirty="0"/>
              <a:t> با استراتژی خالص ندارد.</a:t>
            </a:r>
          </a:p>
          <a:p>
            <a:r>
              <a:rPr lang="fa-IR" dirty="0"/>
              <a:t>اکنون </a:t>
            </a:r>
            <a:r>
              <a:rPr lang="fa-IR" dirty="0" err="1"/>
              <a:t>می‌پرسیم</a:t>
            </a:r>
            <a:r>
              <a:rPr lang="fa-IR" dirty="0"/>
              <a:t>، آیا تعادل </a:t>
            </a:r>
            <a:r>
              <a:rPr lang="fa-IR" dirty="0" err="1"/>
              <a:t>نش</a:t>
            </a:r>
            <a:r>
              <a:rPr lang="fa-IR" dirty="0"/>
              <a:t> با استراتژی مختلط دارد؟ </a:t>
            </a:r>
          </a:p>
          <a:p>
            <a:r>
              <a:rPr lang="fa-IR" dirty="0"/>
              <a:t>برای پاسخ به این، باید استراتژی های ترکیبی برای هر دو </a:t>
            </a:r>
            <a:r>
              <a:rPr lang="fa-IR" dirty="0" err="1"/>
              <a:t>بازیکن</a:t>
            </a:r>
            <a:r>
              <a:rPr lang="fa-IR" dirty="0"/>
              <a:t> پیدا کنیم که بهترین پاسخ های متقابل باشد.</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9095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E752DE-92A7-517F-56D5-BC64D7981908}"/>
              </a:ext>
            </a:extLst>
          </p:cNvPr>
          <p:cNvPicPr>
            <a:picLocks noChangeAspect="1"/>
          </p:cNvPicPr>
          <p:nvPr/>
        </p:nvPicPr>
        <p:blipFill>
          <a:blip r:embed="rId3"/>
          <a:stretch>
            <a:fillRect/>
          </a:stretch>
        </p:blipFill>
        <p:spPr>
          <a:xfrm>
            <a:off x="4766471" y="1200206"/>
            <a:ext cx="7425528" cy="5375047"/>
          </a:xfrm>
          <a:prstGeom prst="rect">
            <a:avLst/>
          </a:prstGeom>
        </p:spPr>
      </p:pic>
      <p:pic>
        <p:nvPicPr>
          <p:cNvPr id="7" name="Picture 6">
            <a:extLst>
              <a:ext uri="{FF2B5EF4-FFF2-40B4-BE49-F238E27FC236}">
                <a16:creationId xmlns:a16="http://schemas.microsoft.com/office/drawing/2014/main" id="{288A89A4-85E6-D8D3-AB3F-978BD43FDDD8}"/>
              </a:ext>
            </a:extLst>
          </p:cNvPr>
          <p:cNvPicPr>
            <a:picLocks noChangeAspect="1"/>
          </p:cNvPicPr>
          <p:nvPr/>
        </p:nvPicPr>
        <p:blipFill>
          <a:blip r:embed="rId4"/>
          <a:stretch>
            <a:fillRect/>
          </a:stretch>
        </p:blipFill>
        <p:spPr>
          <a:xfrm>
            <a:off x="215462" y="115103"/>
            <a:ext cx="3470163" cy="1738412"/>
          </a:xfrm>
          <a:prstGeom prst="rect">
            <a:avLst/>
          </a:prstGeom>
          <a:ln>
            <a:solidFill>
              <a:srgbClr val="C00000"/>
            </a:solidFill>
          </a:ln>
        </p:spPr>
      </p:pic>
      <p:sp>
        <p:nvSpPr>
          <p:cNvPr id="2" name="Title 1"/>
          <p:cNvSpPr>
            <a:spLocks noGrp="1"/>
          </p:cNvSpPr>
          <p:nvPr>
            <p:ph type="title"/>
          </p:nvPr>
        </p:nvSpPr>
        <p:spPr/>
        <p:txBody>
          <a:bodyPr/>
          <a:lstStyle/>
          <a:p>
            <a:r>
              <a:rPr lang="en-US" dirty="0"/>
              <a:t>Example: Matching Pennies</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12" name="TextBox 11">
            <a:extLst>
              <a:ext uri="{FF2B5EF4-FFF2-40B4-BE49-F238E27FC236}">
                <a16:creationId xmlns:a16="http://schemas.microsoft.com/office/drawing/2014/main" id="{1F339DAE-3A5C-A9B3-3314-8F417DF73F42}"/>
              </a:ext>
            </a:extLst>
          </p:cNvPr>
          <p:cNvSpPr txBox="1"/>
          <p:nvPr/>
        </p:nvSpPr>
        <p:spPr>
          <a:xfrm>
            <a:off x="215461" y="1967878"/>
            <a:ext cx="6531327" cy="1569660"/>
          </a:xfrm>
          <a:prstGeom prst="rect">
            <a:avLst/>
          </a:prstGeom>
          <a:noFill/>
        </p:spPr>
        <p:txBody>
          <a:bodyPr wrap="square">
            <a:spAutoFit/>
          </a:bodyPr>
          <a:lstStyle/>
          <a:p>
            <a:r>
              <a:rPr lang="en-US" sz="2400" dirty="0"/>
              <a:t>Let p be the probability that player 1 plays H and 1− p the probability that he plays T. </a:t>
            </a:r>
          </a:p>
          <a:p>
            <a:r>
              <a:rPr lang="en-US" sz="2400" dirty="0"/>
              <a:t>Similarly let q be the probability that player 2 plays H and 1− q the probability that he plays 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3D4EA0-4CFE-004F-E6EB-F5160A7A53A1}"/>
                  </a:ext>
                </a:extLst>
              </p:cNvPr>
              <p:cNvSpPr txBox="1"/>
              <p:nvPr/>
            </p:nvSpPr>
            <p:spPr>
              <a:xfrm>
                <a:off x="215461" y="3704430"/>
                <a:ext cx="6738551"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𝑣</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𝐻</m:t>
                      </m:r>
                      <m:r>
                        <a:rPr lang="en-US" sz="2400" b="0" i="1" dirty="0" smtClean="0">
                          <a:solidFill>
                            <a:srgbClr val="C00000"/>
                          </a:solidFill>
                          <a:latin typeface="Cambria Math" panose="02040503050406030204" pitchFamily="18" charset="0"/>
                        </a:rPr>
                        <m:t>, </m:t>
                      </m:r>
                      <m:r>
                        <a:rPr lang="en-US" sz="2400" b="0" i="1" dirty="0" smtClean="0">
                          <a:solidFill>
                            <a:srgbClr val="C00000"/>
                          </a:solidFill>
                          <a:latin typeface="Cambria Math" panose="02040503050406030204" pitchFamily="18" charset="0"/>
                        </a:rPr>
                        <m:t>𝑞</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𝑞</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𝑞</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2</m:t>
                      </m:r>
                      <m:r>
                        <a:rPr lang="en-US" sz="2400" b="0" i="1" dirty="0" smtClean="0">
                          <a:solidFill>
                            <a:srgbClr val="C00000"/>
                          </a:solidFill>
                          <a:latin typeface="Cambria Math" panose="02040503050406030204" pitchFamily="18" charset="0"/>
                        </a:rPr>
                        <m:t>𝑞</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oMath>
                  </m:oMathPara>
                </a14:m>
                <a:endParaRPr lang="en-US" sz="2400" dirty="0">
                  <a:solidFill>
                    <a:srgbClr val="C00000"/>
                  </a:solidFill>
                </a:endParaRPr>
              </a:p>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𝑣</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𝑇</m:t>
                      </m:r>
                      <m:r>
                        <a:rPr lang="en-US" sz="2400" b="0" i="1" dirty="0" smtClean="0">
                          <a:solidFill>
                            <a:srgbClr val="C00000"/>
                          </a:solidFill>
                          <a:latin typeface="Cambria Math" panose="02040503050406030204" pitchFamily="18" charset="0"/>
                        </a:rPr>
                        <m:t>, </m:t>
                      </m:r>
                      <m:r>
                        <a:rPr lang="en-US" sz="2400" b="0" i="1" dirty="0" smtClean="0">
                          <a:solidFill>
                            <a:srgbClr val="C00000"/>
                          </a:solidFill>
                          <a:latin typeface="Cambria Math" panose="02040503050406030204" pitchFamily="18" charset="0"/>
                        </a:rPr>
                        <m:t>𝑞</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𝑞</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𝑞</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1</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2</m:t>
                      </m:r>
                      <m:r>
                        <a:rPr lang="en-US" sz="2400" b="0" i="1" dirty="0" smtClean="0">
                          <a:solidFill>
                            <a:srgbClr val="C00000"/>
                          </a:solidFill>
                          <a:latin typeface="Cambria Math" panose="02040503050406030204" pitchFamily="18" charset="0"/>
                        </a:rPr>
                        <m:t>𝑞</m:t>
                      </m:r>
                    </m:oMath>
                  </m:oMathPara>
                </a14:m>
                <a:endParaRPr lang="en-US" sz="2400" dirty="0">
                  <a:solidFill>
                    <a:srgbClr val="C00000"/>
                  </a:solidFill>
                </a:endParaRPr>
              </a:p>
            </p:txBody>
          </p:sp>
        </mc:Choice>
        <mc:Fallback xmlns="">
          <p:sp>
            <p:nvSpPr>
              <p:cNvPr id="16" name="TextBox 15">
                <a:extLst>
                  <a:ext uri="{FF2B5EF4-FFF2-40B4-BE49-F238E27FC236}">
                    <a16:creationId xmlns:a16="http://schemas.microsoft.com/office/drawing/2014/main" id="{213D4EA0-4CFE-004F-E6EB-F5160A7A53A1}"/>
                  </a:ext>
                </a:extLst>
              </p:cNvPr>
              <p:cNvSpPr txBox="1">
                <a:spLocks noRot="1" noChangeAspect="1" noMove="1" noResize="1" noEditPoints="1" noAdjustHandles="1" noChangeArrowheads="1" noChangeShapeType="1" noTextEdit="1"/>
              </p:cNvSpPr>
              <p:nvPr/>
            </p:nvSpPr>
            <p:spPr>
              <a:xfrm>
                <a:off x="215461" y="3704430"/>
                <a:ext cx="6738551" cy="830997"/>
              </a:xfrm>
              <a:prstGeom prst="rect">
                <a:avLst/>
              </a:prstGeom>
              <a:blipFill>
                <a:blip r:embed="rId5"/>
                <a:stretch>
                  <a:fillRect b="-9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14B26B8-702B-2D4D-E533-B9EFFDE7319D}"/>
                  </a:ext>
                </a:extLst>
              </p:cNvPr>
              <p:cNvSpPr txBox="1"/>
              <p:nvPr/>
            </p:nvSpPr>
            <p:spPr>
              <a:xfrm>
                <a:off x="501182" y="4782710"/>
                <a:ext cx="5594818" cy="14679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7030A0"/>
                          </a:solidFill>
                          <a:latin typeface="Cambria Math" panose="02040503050406030204" pitchFamily="18" charset="0"/>
                        </a:rPr>
                        <m:t>𝐵</m:t>
                      </m:r>
                      <m:sSub>
                        <m:sSubPr>
                          <m:ctrlPr>
                            <a:rPr lang="en-US" sz="2800" b="0" i="1" dirty="0" smtClean="0">
                              <a:solidFill>
                                <a:srgbClr val="7030A0"/>
                              </a:solidFill>
                              <a:latin typeface="Cambria Math" panose="02040503050406030204" pitchFamily="18" charset="0"/>
                            </a:rPr>
                          </m:ctrlPr>
                        </m:sSubPr>
                        <m:e>
                          <m:r>
                            <a:rPr lang="en-US" sz="2800" i="1" dirty="0" smtClean="0">
                              <a:solidFill>
                                <a:srgbClr val="7030A0"/>
                              </a:solidFill>
                              <a:latin typeface="Cambria Math" panose="02040503050406030204" pitchFamily="18" charset="0"/>
                            </a:rPr>
                            <m:t>𝑅</m:t>
                          </m:r>
                        </m:e>
                        <m:sub>
                          <m:r>
                            <a:rPr lang="en-US" sz="2800" i="1" dirty="0" smtClean="0">
                              <a:solidFill>
                                <a:srgbClr val="7030A0"/>
                              </a:solidFill>
                              <a:latin typeface="Cambria Math" panose="02040503050406030204" pitchFamily="18" charset="0"/>
                            </a:rPr>
                            <m:t>1</m:t>
                          </m:r>
                        </m:sub>
                      </m:sSub>
                      <m:r>
                        <a:rPr lang="en-US" sz="2800" i="1" dirty="0" smtClean="0">
                          <a:solidFill>
                            <a:srgbClr val="7030A0"/>
                          </a:solidFill>
                          <a:latin typeface="Cambria Math" panose="02040503050406030204" pitchFamily="18" charset="0"/>
                        </a:rPr>
                        <m:t>(</m:t>
                      </m:r>
                      <m:r>
                        <a:rPr lang="en-US" sz="2800" i="1" dirty="0" smtClean="0">
                          <a:solidFill>
                            <a:srgbClr val="7030A0"/>
                          </a:solidFill>
                          <a:latin typeface="Cambria Math" panose="02040503050406030204" pitchFamily="18" charset="0"/>
                        </a:rPr>
                        <m:t>𝑞</m:t>
                      </m:r>
                      <m:r>
                        <a:rPr lang="en-US" sz="2800" i="1" dirty="0" smtClean="0">
                          <a:solidFill>
                            <a:srgbClr val="7030A0"/>
                          </a:solidFill>
                          <a:latin typeface="Cambria Math" panose="02040503050406030204" pitchFamily="18" charset="0"/>
                        </a:rPr>
                        <m:t>) =</m:t>
                      </m:r>
                      <m:d>
                        <m:dPr>
                          <m:begChr m:val="{"/>
                          <m:endChr m:val=""/>
                          <m:ctrlPr>
                            <a:rPr lang="en-US" sz="2800" i="1" dirty="0" smtClean="0">
                              <a:solidFill>
                                <a:srgbClr val="7030A0"/>
                              </a:solidFill>
                              <a:latin typeface="Cambria Math" panose="02040503050406030204" pitchFamily="18" charset="0"/>
                            </a:rPr>
                          </m:ctrlPr>
                        </m:dPr>
                        <m:e>
                          <m:eqArr>
                            <m:eqArrPr>
                              <m:ctrlPr>
                                <a:rPr lang="en-US" sz="2800" i="1" dirty="0" smtClean="0">
                                  <a:solidFill>
                                    <a:srgbClr val="7030A0"/>
                                  </a:solidFill>
                                  <a:latin typeface="Cambria Math" panose="02040503050406030204" pitchFamily="18" charset="0"/>
                                </a:rPr>
                              </m:ctrlPr>
                            </m:eqArrPr>
                            <m:e>
                              <m:r>
                                <a:rPr lang="en-US" sz="2800" i="1" dirty="0">
                                  <a:solidFill>
                                    <a:srgbClr val="7030A0"/>
                                  </a:solidFill>
                                  <a:latin typeface="Cambria Math" panose="02040503050406030204" pitchFamily="18" charset="0"/>
                                </a:rPr>
                                <m:t>𝑝</m:t>
                              </m:r>
                              <m:r>
                                <a:rPr lang="en-US" sz="2800" i="1" dirty="0">
                                  <a:solidFill>
                                    <a:srgbClr val="7030A0"/>
                                  </a:solidFill>
                                  <a:latin typeface="Cambria Math" panose="02040503050406030204" pitchFamily="18" charset="0"/>
                                </a:rPr>
                                <m:t> = </m:t>
                              </m:r>
                              <m:r>
                                <a:rPr lang="en-US" sz="2800" i="1" dirty="0">
                                  <a:solidFill>
                                    <a:srgbClr val="7030A0"/>
                                  </a:solidFill>
                                  <a:latin typeface="Cambria Math" panose="02040503050406030204" pitchFamily="18" charset="0"/>
                                </a:rPr>
                                <m:t>0</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𝑖𝑓</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𝑞</m:t>
                              </m:r>
                              <m:r>
                                <a:rPr lang="en-US" sz="2800" i="1" dirty="0">
                                  <a:solidFill>
                                    <a:srgbClr val="7030A0"/>
                                  </a:solidFill>
                                  <a:latin typeface="Cambria Math" panose="02040503050406030204" pitchFamily="18" charset="0"/>
                                </a:rPr>
                                <m:t> &lt;</m:t>
                              </m:r>
                              <m:f>
                                <m:fPr>
                                  <m:type m:val="lin"/>
                                  <m:ctrlPr>
                                    <a:rPr lang="en-US" sz="2800" i="1" dirty="0" smtClean="0">
                                      <a:solidFill>
                                        <a:srgbClr val="7030A0"/>
                                      </a:solidFill>
                                      <a:latin typeface="Cambria Math" panose="02040503050406030204" pitchFamily="18" charset="0"/>
                                    </a:rPr>
                                  </m:ctrlPr>
                                </m:fPr>
                                <m:num>
                                  <m:r>
                                    <a:rPr lang="en-US" sz="2800" b="0" i="1" dirty="0" smtClean="0">
                                      <a:solidFill>
                                        <a:srgbClr val="7030A0"/>
                                      </a:solidFill>
                                      <a:latin typeface="Cambria Math" panose="02040503050406030204" pitchFamily="18" charset="0"/>
                                    </a:rPr>
                                    <m:t>1</m:t>
                                  </m:r>
                                </m:num>
                                <m:den>
                                  <m:r>
                                    <a:rPr lang="en-US" sz="2800" b="0" i="1" dirty="0" smtClean="0">
                                      <a:solidFill>
                                        <a:srgbClr val="7030A0"/>
                                      </a:solidFill>
                                      <a:latin typeface="Cambria Math" panose="02040503050406030204" pitchFamily="18" charset="0"/>
                                    </a:rPr>
                                    <m:t>2</m:t>
                                  </m:r>
                                </m:den>
                              </m:f>
                              <m:r>
                                <m:rPr>
                                  <m:nor/>
                                </m:rPr>
                                <a:rPr lang="en-US" sz="2800" dirty="0">
                                  <a:solidFill>
                                    <a:srgbClr val="7030A0"/>
                                  </a:solidFill>
                                </a:rPr>
                                <m:t> </m:t>
                              </m:r>
                            </m:e>
                            <m:e>
                              <m:r>
                                <a:rPr lang="en-US" sz="2800" i="1" dirty="0">
                                  <a:solidFill>
                                    <a:srgbClr val="7030A0"/>
                                  </a:solidFill>
                                  <a:latin typeface="Cambria Math" panose="02040503050406030204" pitchFamily="18" charset="0"/>
                                </a:rPr>
                                <m:t>𝑝</m:t>
                              </m:r>
                              <m:r>
                                <a:rPr lang="en-US" sz="2800" i="1" dirty="0">
                                  <a:solidFill>
                                    <a:srgbClr val="7030A0"/>
                                  </a:solidFill>
                                  <a:latin typeface="Cambria Math" panose="02040503050406030204" pitchFamily="18" charset="0"/>
                                </a:rPr>
                                <m:t> ∈ [</m:t>
                              </m:r>
                              <m:r>
                                <a:rPr lang="en-US" sz="2800" i="1" dirty="0">
                                  <a:solidFill>
                                    <a:srgbClr val="7030A0"/>
                                  </a:solidFill>
                                  <a:latin typeface="Cambria Math" panose="02040503050406030204" pitchFamily="18" charset="0"/>
                                </a:rPr>
                                <m:t>0</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1</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𝑖𝑓</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𝑞</m:t>
                              </m:r>
                              <m:r>
                                <a:rPr lang="en-US" sz="2800" i="1" dirty="0">
                                  <a:solidFill>
                                    <a:srgbClr val="7030A0"/>
                                  </a:solidFill>
                                  <a:latin typeface="Cambria Math" panose="02040503050406030204" pitchFamily="18" charset="0"/>
                                </a:rPr>
                                <m:t> =</m:t>
                              </m:r>
                              <m:f>
                                <m:fPr>
                                  <m:type m:val="lin"/>
                                  <m:ctrlPr>
                                    <a:rPr lang="en-US" sz="2800" i="1" dirty="0">
                                      <a:solidFill>
                                        <a:srgbClr val="7030A0"/>
                                      </a:solidFill>
                                      <a:latin typeface="Cambria Math" panose="02040503050406030204" pitchFamily="18" charset="0"/>
                                    </a:rPr>
                                  </m:ctrlPr>
                                </m:fPr>
                                <m:num>
                                  <m:r>
                                    <a:rPr lang="en-US" sz="2800" i="1" dirty="0">
                                      <a:solidFill>
                                        <a:srgbClr val="7030A0"/>
                                      </a:solidFill>
                                      <a:latin typeface="Cambria Math" panose="02040503050406030204" pitchFamily="18" charset="0"/>
                                    </a:rPr>
                                    <m:t>1</m:t>
                                  </m:r>
                                </m:num>
                                <m:den>
                                  <m:r>
                                    <a:rPr lang="en-US" sz="2800" i="1" dirty="0">
                                      <a:solidFill>
                                        <a:srgbClr val="7030A0"/>
                                      </a:solidFill>
                                      <a:latin typeface="Cambria Math" panose="02040503050406030204" pitchFamily="18" charset="0"/>
                                    </a:rPr>
                                    <m:t>2</m:t>
                                  </m:r>
                                </m:den>
                              </m:f>
                            </m:e>
                            <m:e>
                              <m:r>
                                <a:rPr lang="en-US" sz="2800" i="1" dirty="0">
                                  <a:solidFill>
                                    <a:srgbClr val="7030A0"/>
                                  </a:solidFill>
                                  <a:latin typeface="Cambria Math" panose="02040503050406030204" pitchFamily="18" charset="0"/>
                                </a:rPr>
                                <m:t>𝑝</m:t>
                              </m:r>
                              <m:r>
                                <a:rPr lang="en-US" sz="2800" i="1" dirty="0">
                                  <a:solidFill>
                                    <a:srgbClr val="7030A0"/>
                                  </a:solidFill>
                                  <a:latin typeface="Cambria Math" panose="02040503050406030204" pitchFamily="18" charset="0"/>
                                </a:rPr>
                                <m:t> = </m:t>
                              </m:r>
                              <m:r>
                                <a:rPr lang="en-US" sz="2800" i="1" dirty="0">
                                  <a:solidFill>
                                    <a:srgbClr val="7030A0"/>
                                  </a:solidFill>
                                  <a:latin typeface="Cambria Math" panose="02040503050406030204" pitchFamily="18" charset="0"/>
                                </a:rPr>
                                <m:t>1</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𝑖𝑓</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𝑞</m:t>
                              </m:r>
                              <m:r>
                                <a:rPr lang="en-US" sz="2800" i="1" dirty="0">
                                  <a:solidFill>
                                    <a:srgbClr val="7030A0"/>
                                  </a:solidFill>
                                  <a:latin typeface="Cambria Math" panose="02040503050406030204" pitchFamily="18" charset="0"/>
                                </a:rPr>
                                <m:t> &gt;</m:t>
                              </m:r>
                              <m:f>
                                <m:fPr>
                                  <m:type m:val="lin"/>
                                  <m:ctrlPr>
                                    <a:rPr lang="en-US" sz="2800" i="1" dirty="0">
                                      <a:solidFill>
                                        <a:srgbClr val="7030A0"/>
                                      </a:solidFill>
                                      <a:latin typeface="Cambria Math" panose="02040503050406030204" pitchFamily="18" charset="0"/>
                                    </a:rPr>
                                  </m:ctrlPr>
                                </m:fPr>
                                <m:num>
                                  <m:r>
                                    <a:rPr lang="en-US" sz="2800" i="1" dirty="0">
                                      <a:solidFill>
                                        <a:srgbClr val="7030A0"/>
                                      </a:solidFill>
                                      <a:latin typeface="Cambria Math" panose="02040503050406030204" pitchFamily="18" charset="0"/>
                                    </a:rPr>
                                    <m:t>1</m:t>
                                  </m:r>
                                </m:num>
                                <m:den>
                                  <m:r>
                                    <a:rPr lang="en-US" sz="2800" i="1" dirty="0">
                                      <a:solidFill>
                                        <a:srgbClr val="7030A0"/>
                                      </a:solidFill>
                                      <a:latin typeface="Cambria Math" panose="02040503050406030204" pitchFamily="18" charset="0"/>
                                    </a:rPr>
                                    <m:t>2</m:t>
                                  </m:r>
                                </m:den>
                              </m:f>
                            </m:e>
                          </m:eqArr>
                        </m:e>
                      </m:d>
                    </m:oMath>
                  </m:oMathPara>
                </a14:m>
                <a:endParaRPr lang="en-US" sz="2800" dirty="0">
                  <a:solidFill>
                    <a:srgbClr val="7030A0"/>
                  </a:solidFill>
                </a:endParaRPr>
              </a:p>
            </p:txBody>
          </p:sp>
        </mc:Choice>
        <mc:Fallback xmlns="">
          <p:sp>
            <p:nvSpPr>
              <p:cNvPr id="18" name="TextBox 17">
                <a:extLst>
                  <a:ext uri="{FF2B5EF4-FFF2-40B4-BE49-F238E27FC236}">
                    <a16:creationId xmlns:a16="http://schemas.microsoft.com/office/drawing/2014/main" id="{014B26B8-702B-2D4D-E533-B9EFFDE7319D}"/>
                  </a:ext>
                </a:extLst>
              </p:cNvPr>
              <p:cNvSpPr txBox="1">
                <a:spLocks noRot="1" noChangeAspect="1" noMove="1" noResize="1" noEditPoints="1" noAdjustHandles="1" noChangeArrowheads="1" noChangeShapeType="1" noTextEdit="1"/>
              </p:cNvSpPr>
              <p:nvPr/>
            </p:nvSpPr>
            <p:spPr>
              <a:xfrm>
                <a:off x="501182" y="4782710"/>
                <a:ext cx="5594818" cy="146796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83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8A89A4-85E6-D8D3-AB3F-978BD43FDDD8}"/>
              </a:ext>
            </a:extLst>
          </p:cNvPr>
          <p:cNvPicPr>
            <a:picLocks noChangeAspect="1"/>
          </p:cNvPicPr>
          <p:nvPr/>
        </p:nvPicPr>
        <p:blipFill>
          <a:blip r:embed="rId3"/>
          <a:stretch>
            <a:fillRect/>
          </a:stretch>
        </p:blipFill>
        <p:spPr>
          <a:xfrm>
            <a:off x="215462" y="115103"/>
            <a:ext cx="3470163" cy="1738412"/>
          </a:xfrm>
          <a:prstGeom prst="rect">
            <a:avLst/>
          </a:prstGeom>
          <a:ln>
            <a:solidFill>
              <a:srgbClr val="C00000"/>
            </a:solidFill>
          </a:ln>
        </p:spPr>
      </p:pic>
      <p:sp>
        <p:nvSpPr>
          <p:cNvPr id="2" name="Title 1"/>
          <p:cNvSpPr>
            <a:spLocks noGrp="1"/>
          </p:cNvSpPr>
          <p:nvPr>
            <p:ph type="title"/>
          </p:nvPr>
        </p:nvSpPr>
        <p:spPr/>
        <p:txBody>
          <a:bodyPr/>
          <a:lstStyle/>
          <a:p>
            <a:r>
              <a:rPr lang="en-US" dirty="0"/>
              <a:t>Example: Matching Pennies</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7B5D5A6-2FD3-C5B5-9BF1-D4076E616EBE}"/>
                  </a:ext>
                </a:extLst>
              </p:cNvPr>
              <p:cNvSpPr txBox="1"/>
              <p:nvPr/>
            </p:nvSpPr>
            <p:spPr>
              <a:xfrm>
                <a:off x="-179955" y="1967995"/>
                <a:ext cx="531212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85000"/>
                                  <a:lumOff val="15000"/>
                                </a:schemeClr>
                              </a:solidFill>
                              <a:latin typeface="Cambria Math" panose="02040503050406030204" pitchFamily="18" charset="0"/>
                            </a:rPr>
                          </m:ctrlPr>
                        </m:sSubPr>
                        <m:e>
                          <m:r>
                            <a:rPr lang="en-US" b="0" i="1" dirty="0" smtClean="0">
                              <a:solidFill>
                                <a:schemeClr val="tx1">
                                  <a:lumMod val="85000"/>
                                  <a:lumOff val="15000"/>
                                </a:schemeClr>
                              </a:solidFill>
                              <a:latin typeface="Cambria Math" panose="02040503050406030204" pitchFamily="18" charset="0"/>
                            </a:rPr>
                            <m:t>𝑣</m:t>
                          </m:r>
                        </m:e>
                        <m:sub>
                          <m:r>
                            <a:rPr lang="en-US" b="0" i="1" dirty="0" smtClean="0">
                              <a:solidFill>
                                <a:schemeClr val="tx1">
                                  <a:lumMod val="85000"/>
                                  <a:lumOff val="15000"/>
                                </a:schemeClr>
                              </a:solidFill>
                              <a:latin typeface="Cambria Math" panose="02040503050406030204" pitchFamily="18" charset="0"/>
                            </a:rPr>
                            <m:t>1</m:t>
                          </m:r>
                        </m:sub>
                      </m:sSub>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𝐻</m:t>
                      </m:r>
                      <m:r>
                        <a:rPr lang="en-US" b="0" i="1" dirty="0" smtClean="0">
                          <a:solidFill>
                            <a:schemeClr val="tx1">
                              <a:lumMod val="85000"/>
                              <a:lumOff val="15000"/>
                            </a:schemeClr>
                          </a:solidFill>
                          <a:latin typeface="Cambria Math" panose="02040503050406030204" pitchFamily="18" charset="0"/>
                        </a:rPr>
                        <m:t>, </m:t>
                      </m:r>
                      <m:r>
                        <a:rPr lang="en-US" b="0" i="1" dirty="0" smtClean="0">
                          <a:solidFill>
                            <a:schemeClr val="tx1">
                              <a:lumMod val="85000"/>
                              <a:lumOff val="15000"/>
                            </a:schemeClr>
                          </a:solidFill>
                          <a:latin typeface="Cambria Math" panose="02040503050406030204" pitchFamily="18" charset="0"/>
                        </a:rPr>
                        <m:t>𝑞</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𝑞</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𝑞</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2</m:t>
                      </m:r>
                      <m:r>
                        <a:rPr lang="en-US" b="0" i="1" dirty="0" smtClean="0">
                          <a:solidFill>
                            <a:schemeClr val="tx1">
                              <a:lumMod val="85000"/>
                              <a:lumOff val="15000"/>
                            </a:schemeClr>
                          </a:solidFill>
                          <a:latin typeface="Cambria Math" panose="02040503050406030204" pitchFamily="18" charset="0"/>
                        </a:rPr>
                        <m:t>𝑞</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oMath>
                  </m:oMathPara>
                </a14:m>
                <a:endParaRPr lang="en-US" dirty="0">
                  <a:solidFill>
                    <a:schemeClr val="tx1">
                      <a:lumMod val="85000"/>
                      <a:lumOff val="15000"/>
                    </a:schemeClr>
                  </a:solidFill>
                </a:endParaRPr>
              </a:p>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85000"/>
                                  <a:lumOff val="15000"/>
                                </a:schemeClr>
                              </a:solidFill>
                              <a:latin typeface="Cambria Math" panose="02040503050406030204" pitchFamily="18" charset="0"/>
                            </a:rPr>
                          </m:ctrlPr>
                        </m:sSubPr>
                        <m:e>
                          <m:r>
                            <a:rPr lang="en-US" b="0" i="1" dirty="0" smtClean="0">
                              <a:solidFill>
                                <a:schemeClr val="tx1">
                                  <a:lumMod val="85000"/>
                                  <a:lumOff val="15000"/>
                                </a:schemeClr>
                              </a:solidFill>
                              <a:latin typeface="Cambria Math" panose="02040503050406030204" pitchFamily="18" charset="0"/>
                            </a:rPr>
                            <m:t>𝑣</m:t>
                          </m:r>
                        </m:e>
                        <m:sub>
                          <m:r>
                            <a:rPr lang="en-US" b="0" i="1" dirty="0" smtClean="0">
                              <a:solidFill>
                                <a:schemeClr val="tx1">
                                  <a:lumMod val="85000"/>
                                  <a:lumOff val="15000"/>
                                </a:schemeClr>
                              </a:solidFill>
                              <a:latin typeface="Cambria Math" panose="02040503050406030204" pitchFamily="18" charset="0"/>
                            </a:rPr>
                            <m:t>1</m:t>
                          </m:r>
                        </m:sub>
                      </m:sSub>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𝑇</m:t>
                      </m:r>
                      <m:r>
                        <a:rPr lang="en-US" b="0" i="1" dirty="0" smtClean="0">
                          <a:solidFill>
                            <a:schemeClr val="tx1">
                              <a:lumMod val="85000"/>
                              <a:lumOff val="15000"/>
                            </a:schemeClr>
                          </a:solidFill>
                          <a:latin typeface="Cambria Math" panose="02040503050406030204" pitchFamily="18" charset="0"/>
                        </a:rPr>
                        <m:t>, </m:t>
                      </m:r>
                      <m:r>
                        <a:rPr lang="en-US" b="0" i="1" dirty="0" smtClean="0">
                          <a:solidFill>
                            <a:schemeClr val="tx1">
                              <a:lumMod val="85000"/>
                              <a:lumOff val="15000"/>
                            </a:schemeClr>
                          </a:solidFill>
                          <a:latin typeface="Cambria Math" panose="02040503050406030204" pitchFamily="18" charset="0"/>
                        </a:rPr>
                        <m:t>𝑞</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𝑞</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𝑞</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b="0" i="1" dirty="0" smtClean="0">
                          <a:solidFill>
                            <a:schemeClr val="tx1">
                              <a:lumMod val="85000"/>
                              <a:lumOff val="15000"/>
                            </a:schemeClr>
                          </a:solidFill>
                          <a:latin typeface="Cambria Math" panose="02040503050406030204" pitchFamily="18" charset="0"/>
                        </a:rPr>
                        <m:t>2</m:t>
                      </m:r>
                      <m:r>
                        <a:rPr lang="en-US" b="0" i="1" dirty="0" smtClean="0">
                          <a:solidFill>
                            <a:schemeClr val="tx1">
                              <a:lumMod val="85000"/>
                              <a:lumOff val="15000"/>
                            </a:schemeClr>
                          </a:solidFill>
                          <a:latin typeface="Cambria Math" panose="02040503050406030204" pitchFamily="18" charset="0"/>
                        </a:rPr>
                        <m:t>𝑞</m:t>
                      </m:r>
                    </m:oMath>
                  </m:oMathPara>
                </a14:m>
                <a:endParaRPr lang="en-US" dirty="0">
                  <a:solidFill>
                    <a:schemeClr val="tx1">
                      <a:lumMod val="85000"/>
                      <a:lumOff val="15000"/>
                    </a:schemeClr>
                  </a:solidFill>
                </a:endParaRPr>
              </a:p>
            </p:txBody>
          </p:sp>
        </mc:Choice>
        <mc:Fallback xmlns="">
          <p:sp>
            <p:nvSpPr>
              <p:cNvPr id="3" name="TextBox 2">
                <a:extLst>
                  <a:ext uri="{FF2B5EF4-FFF2-40B4-BE49-F238E27FC236}">
                    <a16:creationId xmlns:a16="http://schemas.microsoft.com/office/drawing/2014/main" id="{87B5D5A6-2FD3-C5B5-9BF1-D4076E616EBE}"/>
                  </a:ext>
                </a:extLst>
              </p:cNvPr>
              <p:cNvSpPr txBox="1">
                <a:spLocks noRot="1" noChangeAspect="1" noMove="1" noResize="1" noEditPoints="1" noAdjustHandles="1" noChangeArrowheads="1" noChangeShapeType="1" noTextEdit="1"/>
              </p:cNvSpPr>
              <p:nvPr/>
            </p:nvSpPr>
            <p:spPr>
              <a:xfrm>
                <a:off x="-179955" y="1967995"/>
                <a:ext cx="5312129" cy="646331"/>
              </a:xfrm>
              <a:prstGeom prst="rect">
                <a:avLst/>
              </a:prstGeom>
              <a:blipFill>
                <a:blip r:embed="rId4"/>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E49AC5-BAFA-12E5-E92C-FBF898F73B2C}"/>
                  </a:ext>
                </a:extLst>
              </p:cNvPr>
              <p:cNvSpPr txBox="1"/>
              <p:nvPr/>
            </p:nvSpPr>
            <p:spPr>
              <a:xfrm>
                <a:off x="0" y="2766928"/>
                <a:ext cx="4883485"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chemeClr val="tx1">
                                  <a:lumMod val="85000"/>
                                  <a:lumOff val="15000"/>
                                </a:schemeClr>
                              </a:solidFill>
                              <a:latin typeface="Cambria Math" panose="02040503050406030204" pitchFamily="18" charset="0"/>
                            </a:rPr>
                          </m:ctrlPr>
                        </m:sSubPr>
                        <m:e>
                          <m:r>
                            <a:rPr lang="en-US" i="1" dirty="0" smtClean="0">
                              <a:solidFill>
                                <a:schemeClr val="tx1">
                                  <a:lumMod val="85000"/>
                                  <a:lumOff val="15000"/>
                                </a:schemeClr>
                              </a:solidFill>
                              <a:latin typeface="Cambria Math" panose="02040503050406030204" pitchFamily="18" charset="0"/>
                            </a:rPr>
                            <m:t>𝑣</m:t>
                          </m:r>
                        </m:e>
                        <m:sub>
                          <m:r>
                            <a:rPr lang="en-US" i="1" dirty="0" smtClean="0">
                              <a:solidFill>
                                <a:schemeClr val="tx1">
                                  <a:lumMod val="85000"/>
                                  <a:lumOff val="15000"/>
                                </a:schemeClr>
                              </a:solidFill>
                              <a:latin typeface="Cambria Math" panose="02040503050406030204" pitchFamily="18" charset="0"/>
                            </a:rPr>
                            <m:t>2</m:t>
                          </m:r>
                        </m:sub>
                      </m:sSub>
                      <m:d>
                        <m:dPr>
                          <m:ctrlPr>
                            <a:rPr lang="en-US" b="0" i="1" dirty="0">
                              <a:solidFill>
                                <a:schemeClr val="tx1">
                                  <a:lumMod val="85000"/>
                                  <a:lumOff val="15000"/>
                                </a:schemeClr>
                              </a:solidFill>
                              <a:latin typeface="Cambria Math" panose="02040503050406030204" pitchFamily="18" charset="0"/>
                            </a:rPr>
                          </m:ctrlPr>
                        </m:dPr>
                        <m:e>
                          <m:r>
                            <a:rPr lang="en-US" i="1" dirty="0">
                              <a:solidFill>
                                <a:schemeClr val="tx1">
                                  <a:lumMod val="85000"/>
                                  <a:lumOff val="15000"/>
                                </a:schemeClr>
                              </a:solidFill>
                              <a:latin typeface="Cambria Math" panose="02040503050406030204" pitchFamily="18" charset="0"/>
                            </a:rPr>
                            <m:t>𝑝</m:t>
                          </m:r>
                          <m:r>
                            <a:rPr lang="en-US" i="1" dirty="0">
                              <a:solidFill>
                                <a:schemeClr val="tx1">
                                  <a:lumMod val="85000"/>
                                  <a:lumOff val="15000"/>
                                </a:schemeClr>
                              </a:solidFill>
                              <a:latin typeface="Cambria Math" panose="02040503050406030204" pitchFamily="18" charset="0"/>
                            </a:rPr>
                            <m:t>, </m:t>
                          </m:r>
                          <m:r>
                            <a:rPr lang="en-US" i="1" dirty="0">
                              <a:solidFill>
                                <a:schemeClr val="tx1">
                                  <a:lumMod val="85000"/>
                                  <a:lumOff val="15000"/>
                                </a:schemeClr>
                              </a:solidFill>
                              <a:latin typeface="Cambria Math" panose="02040503050406030204" pitchFamily="18" charset="0"/>
                            </a:rPr>
                            <m:t>𝐻</m:t>
                          </m:r>
                        </m:e>
                      </m:d>
                      <m:r>
                        <a:rPr lang="en-US" i="1" dirty="0">
                          <a:solidFill>
                            <a:schemeClr val="tx1">
                              <a:lumMod val="85000"/>
                              <a:lumOff val="15000"/>
                            </a:schemeClr>
                          </a:solidFill>
                          <a:latin typeface="Cambria Math" panose="02040503050406030204" pitchFamily="18" charset="0"/>
                        </a:rPr>
                        <m:t>=</m:t>
                      </m:r>
                      <m:r>
                        <a:rPr lang="en-US" i="1" dirty="0">
                          <a:solidFill>
                            <a:schemeClr val="tx1">
                              <a:lumMod val="85000"/>
                              <a:lumOff val="15000"/>
                            </a:schemeClr>
                          </a:solidFill>
                          <a:latin typeface="Cambria Math" panose="02040503050406030204" pitchFamily="18" charset="0"/>
                        </a:rPr>
                        <m:t>𝑝</m:t>
                      </m:r>
                      <m:r>
                        <a:rPr lang="en-US" i="1" dirty="0">
                          <a:solidFill>
                            <a:schemeClr val="tx1">
                              <a:lumMod val="85000"/>
                              <a:lumOff val="15000"/>
                            </a:schemeClr>
                          </a:solidFill>
                          <a:latin typeface="Cambria Math" panose="02040503050406030204" pitchFamily="18" charset="0"/>
                        </a:rPr>
                        <m:t>×</m:t>
                      </m:r>
                      <m:d>
                        <m:dPr>
                          <m:ctrlPr>
                            <a:rPr lang="en-US" i="1" dirty="0">
                              <a:solidFill>
                                <a:schemeClr val="tx1">
                                  <a:lumMod val="85000"/>
                                  <a:lumOff val="15000"/>
                                </a:schemeClr>
                              </a:solidFill>
                              <a:latin typeface="Cambria Math" panose="02040503050406030204" pitchFamily="18" charset="0"/>
                            </a:rPr>
                          </m:ctrlPr>
                        </m:dPr>
                        <m:e>
                          <m:r>
                            <a:rPr lang="en-US" i="1" dirty="0">
                              <a:solidFill>
                                <a:schemeClr val="tx1">
                                  <a:lumMod val="85000"/>
                                  <a:lumOff val="15000"/>
                                </a:schemeClr>
                              </a:solidFill>
                              <a:latin typeface="Cambria Math" panose="02040503050406030204" pitchFamily="18" charset="0"/>
                            </a:rPr>
                            <m:t>−</m:t>
                          </m:r>
                          <m:r>
                            <a:rPr lang="en-US" i="1" dirty="0">
                              <a:solidFill>
                                <a:schemeClr val="tx1">
                                  <a:lumMod val="85000"/>
                                  <a:lumOff val="15000"/>
                                </a:schemeClr>
                              </a:solidFill>
                              <a:latin typeface="Cambria Math" panose="02040503050406030204" pitchFamily="18" charset="0"/>
                            </a:rPr>
                            <m:t>1</m:t>
                          </m:r>
                        </m:e>
                      </m:d>
                      <m:r>
                        <a:rPr lang="en-US" i="1" dirty="0">
                          <a:solidFill>
                            <a:schemeClr val="tx1">
                              <a:lumMod val="85000"/>
                              <a:lumOff val="15000"/>
                            </a:schemeClr>
                          </a:solidFill>
                          <a:latin typeface="Cambria Math" panose="02040503050406030204" pitchFamily="18" charset="0"/>
                        </a:rPr>
                        <m:t>+</m:t>
                      </m:r>
                      <m:d>
                        <m:dPr>
                          <m:ctrlPr>
                            <a:rPr lang="en-US" i="1" dirty="0">
                              <a:solidFill>
                                <a:schemeClr val="tx1">
                                  <a:lumMod val="85000"/>
                                  <a:lumOff val="15000"/>
                                </a:schemeClr>
                              </a:solidFill>
                              <a:latin typeface="Cambria Math" panose="02040503050406030204" pitchFamily="18" charset="0"/>
                            </a:rPr>
                          </m:ctrlPr>
                        </m:dPr>
                        <m:e>
                          <m:r>
                            <a:rPr lang="en-US" i="1" dirty="0">
                              <a:solidFill>
                                <a:schemeClr val="tx1">
                                  <a:lumMod val="85000"/>
                                  <a:lumOff val="15000"/>
                                </a:schemeClr>
                              </a:solidFill>
                              <a:latin typeface="Cambria Math" panose="02040503050406030204" pitchFamily="18" charset="0"/>
                            </a:rPr>
                            <m:t>1</m:t>
                          </m:r>
                          <m:r>
                            <a:rPr lang="en-US" i="1" dirty="0">
                              <a:solidFill>
                                <a:schemeClr val="tx1">
                                  <a:lumMod val="85000"/>
                                  <a:lumOff val="15000"/>
                                </a:schemeClr>
                              </a:solidFill>
                              <a:latin typeface="Cambria Math" panose="02040503050406030204" pitchFamily="18" charset="0"/>
                            </a:rPr>
                            <m:t>− </m:t>
                          </m:r>
                          <m:r>
                            <a:rPr lang="en-US" i="1" dirty="0">
                              <a:solidFill>
                                <a:schemeClr val="tx1">
                                  <a:lumMod val="85000"/>
                                  <a:lumOff val="15000"/>
                                </a:schemeClr>
                              </a:solidFill>
                              <a:latin typeface="Cambria Math" panose="02040503050406030204" pitchFamily="18" charset="0"/>
                            </a:rPr>
                            <m:t>𝑝</m:t>
                          </m:r>
                        </m:e>
                      </m:d>
                      <m:r>
                        <a:rPr lang="en-US" i="1" dirty="0">
                          <a:solidFill>
                            <a:schemeClr val="tx1">
                              <a:lumMod val="85000"/>
                              <a:lumOff val="15000"/>
                            </a:schemeClr>
                          </a:solidFill>
                          <a:latin typeface="Cambria Math" panose="02040503050406030204" pitchFamily="18" charset="0"/>
                        </a:rPr>
                        <m:t>×</m:t>
                      </m:r>
                      <m:r>
                        <a:rPr lang="en-US" i="1" dirty="0">
                          <a:solidFill>
                            <a:schemeClr val="tx1">
                              <a:lumMod val="85000"/>
                              <a:lumOff val="15000"/>
                            </a:schemeClr>
                          </a:solidFill>
                          <a:latin typeface="Cambria Math" panose="02040503050406030204" pitchFamily="18" charset="0"/>
                        </a:rPr>
                        <m:t>1</m:t>
                      </m:r>
                      <m:r>
                        <a:rPr lang="en-US" i="1" dirty="0">
                          <a:solidFill>
                            <a:schemeClr val="tx1">
                              <a:lumMod val="85000"/>
                              <a:lumOff val="15000"/>
                            </a:schemeClr>
                          </a:solidFill>
                          <a:latin typeface="Cambria Math" panose="02040503050406030204" pitchFamily="18" charset="0"/>
                        </a:rPr>
                        <m:t>=</m:t>
                      </m:r>
                      <m:r>
                        <a:rPr lang="en-US" i="1" dirty="0">
                          <a:solidFill>
                            <a:schemeClr val="tx1">
                              <a:lumMod val="85000"/>
                              <a:lumOff val="15000"/>
                            </a:schemeClr>
                          </a:solidFill>
                          <a:latin typeface="Cambria Math" panose="02040503050406030204" pitchFamily="18" charset="0"/>
                        </a:rPr>
                        <m:t>1</m:t>
                      </m:r>
                      <m:r>
                        <a:rPr lang="en-US" b="0" i="1" dirty="0" smtClean="0">
                          <a:solidFill>
                            <a:schemeClr val="tx1">
                              <a:lumMod val="85000"/>
                              <a:lumOff val="15000"/>
                            </a:schemeClr>
                          </a:solidFill>
                          <a:latin typeface="Cambria Math" panose="02040503050406030204" pitchFamily="18" charset="0"/>
                        </a:rPr>
                        <m:t>−</m:t>
                      </m:r>
                      <m:r>
                        <a:rPr lang="en-US" i="1" dirty="0">
                          <a:solidFill>
                            <a:schemeClr val="tx1">
                              <a:lumMod val="85000"/>
                              <a:lumOff val="15000"/>
                            </a:schemeClr>
                          </a:solidFill>
                          <a:latin typeface="Cambria Math" panose="02040503050406030204" pitchFamily="18" charset="0"/>
                        </a:rPr>
                        <m:t>2</m:t>
                      </m:r>
                      <m:r>
                        <a:rPr lang="en-US" i="1" dirty="0">
                          <a:solidFill>
                            <a:schemeClr val="tx1">
                              <a:lumMod val="85000"/>
                              <a:lumOff val="15000"/>
                            </a:schemeClr>
                          </a:solidFill>
                          <a:latin typeface="Cambria Math" panose="02040503050406030204" pitchFamily="18" charset="0"/>
                        </a:rPr>
                        <m:t>𝑝</m:t>
                      </m:r>
                    </m:oMath>
                  </m:oMathPara>
                </a14:m>
                <a:endParaRPr lang="en-US" dirty="0">
                  <a:solidFill>
                    <a:schemeClr val="tx1">
                      <a:lumMod val="85000"/>
                      <a:lumOff val="15000"/>
                    </a:schemeClr>
                  </a:solidFill>
                </a:endParaRPr>
              </a:p>
              <a:p>
                <a:pPr/>
                <a14:m>
                  <m:oMathPara xmlns:m="http://schemas.openxmlformats.org/officeDocument/2006/math">
                    <m:oMathParaPr>
                      <m:jc m:val="centerGroup"/>
                    </m:oMathParaPr>
                    <m:oMath xmlns:m="http://schemas.openxmlformats.org/officeDocument/2006/math">
                      <m:sSub>
                        <m:sSubPr>
                          <m:ctrlPr>
                            <a:rPr lang="en-US" b="0" i="1" dirty="0" smtClean="0">
                              <a:solidFill>
                                <a:schemeClr val="tx1">
                                  <a:lumMod val="85000"/>
                                  <a:lumOff val="15000"/>
                                </a:schemeClr>
                              </a:solidFill>
                              <a:latin typeface="Cambria Math" panose="02040503050406030204" pitchFamily="18" charset="0"/>
                            </a:rPr>
                          </m:ctrlPr>
                        </m:sSubPr>
                        <m:e>
                          <m:r>
                            <a:rPr lang="en-US" i="1" dirty="0" smtClean="0">
                              <a:solidFill>
                                <a:schemeClr val="tx1">
                                  <a:lumMod val="85000"/>
                                  <a:lumOff val="15000"/>
                                </a:schemeClr>
                              </a:solidFill>
                              <a:latin typeface="Cambria Math" panose="02040503050406030204" pitchFamily="18" charset="0"/>
                            </a:rPr>
                            <m:t>𝑣</m:t>
                          </m:r>
                        </m:e>
                        <m:sub>
                          <m:r>
                            <a:rPr lang="en-US" i="1" dirty="0" smtClean="0">
                              <a:solidFill>
                                <a:schemeClr val="tx1">
                                  <a:lumMod val="85000"/>
                                  <a:lumOff val="15000"/>
                                </a:schemeClr>
                              </a:solidFill>
                              <a:latin typeface="Cambria Math" panose="02040503050406030204" pitchFamily="18" charset="0"/>
                            </a:rPr>
                            <m:t>2</m:t>
                          </m:r>
                        </m:sub>
                      </m:sSub>
                      <m:r>
                        <a:rPr lang="en-US" i="1" dirty="0" smtClean="0">
                          <a:solidFill>
                            <a:schemeClr val="tx1">
                              <a:lumMod val="85000"/>
                              <a:lumOff val="15000"/>
                            </a:schemeClr>
                          </a:solidFill>
                          <a:latin typeface="Cambria Math" panose="02040503050406030204" pitchFamily="18" charset="0"/>
                        </a:rPr>
                        <m:t>(</m:t>
                      </m:r>
                      <m:r>
                        <a:rPr lang="en-US" i="1" dirty="0" smtClean="0">
                          <a:solidFill>
                            <a:schemeClr val="tx1">
                              <a:lumMod val="85000"/>
                              <a:lumOff val="15000"/>
                            </a:schemeClr>
                          </a:solidFill>
                          <a:latin typeface="Cambria Math" panose="02040503050406030204" pitchFamily="18" charset="0"/>
                        </a:rPr>
                        <m:t>𝑝</m:t>
                      </m:r>
                      <m:r>
                        <a:rPr lang="en-US" i="1" dirty="0" smtClean="0">
                          <a:solidFill>
                            <a:schemeClr val="tx1">
                              <a:lumMod val="85000"/>
                              <a:lumOff val="15000"/>
                            </a:schemeClr>
                          </a:solidFill>
                          <a:latin typeface="Cambria Math" panose="02040503050406030204" pitchFamily="18" charset="0"/>
                        </a:rPr>
                        <m:t>, </m:t>
                      </m:r>
                      <m:r>
                        <a:rPr lang="en-US" i="1" dirty="0" smtClean="0">
                          <a:solidFill>
                            <a:schemeClr val="tx1">
                              <a:lumMod val="85000"/>
                              <a:lumOff val="15000"/>
                            </a:schemeClr>
                          </a:solidFill>
                          <a:latin typeface="Cambria Math" panose="02040503050406030204" pitchFamily="18" charset="0"/>
                        </a:rPr>
                        <m:t>𝑇</m:t>
                      </m:r>
                      <m:r>
                        <a:rPr lang="en-US" i="1" dirty="0" smtClean="0">
                          <a:solidFill>
                            <a:schemeClr val="tx1">
                              <a:lumMod val="85000"/>
                              <a:lumOff val="15000"/>
                            </a:schemeClr>
                          </a:solidFill>
                          <a:latin typeface="Cambria Math" panose="02040503050406030204" pitchFamily="18" charset="0"/>
                        </a:rPr>
                        <m:t> )=</m:t>
                      </m:r>
                      <m:r>
                        <a:rPr lang="en-US" i="1" dirty="0" smtClean="0">
                          <a:solidFill>
                            <a:schemeClr val="tx1">
                              <a:lumMod val="85000"/>
                              <a:lumOff val="15000"/>
                            </a:schemeClr>
                          </a:solidFill>
                          <a:latin typeface="Cambria Math" panose="02040503050406030204" pitchFamily="18" charset="0"/>
                        </a:rPr>
                        <m:t>𝑝</m:t>
                      </m:r>
                      <m:r>
                        <a:rPr lang="en-US" i="1" dirty="0" smtClean="0">
                          <a:solidFill>
                            <a:schemeClr val="tx1">
                              <a:lumMod val="85000"/>
                              <a:lumOff val="15000"/>
                            </a:schemeClr>
                          </a:solidFill>
                          <a:latin typeface="Cambria Math" panose="02040503050406030204" pitchFamily="18" charset="0"/>
                        </a:rPr>
                        <m:t> ×</m:t>
                      </m:r>
                      <m:r>
                        <a:rPr lang="en-US" i="1" dirty="0" smtClean="0">
                          <a:solidFill>
                            <a:schemeClr val="tx1">
                              <a:lumMod val="85000"/>
                              <a:lumOff val="15000"/>
                            </a:schemeClr>
                          </a:solidFill>
                          <a:latin typeface="Cambria Math" panose="02040503050406030204" pitchFamily="18" charset="0"/>
                        </a:rPr>
                        <m:t>1</m:t>
                      </m:r>
                      <m:r>
                        <a:rPr lang="en-US" i="1" dirty="0" smtClean="0">
                          <a:solidFill>
                            <a:schemeClr val="tx1">
                              <a:lumMod val="85000"/>
                              <a:lumOff val="15000"/>
                            </a:schemeClr>
                          </a:solidFill>
                          <a:latin typeface="Cambria Math" panose="02040503050406030204" pitchFamily="18" charset="0"/>
                        </a:rPr>
                        <m:t>+(</m:t>
                      </m:r>
                      <m:r>
                        <a:rPr lang="en-US" i="1" dirty="0" smtClean="0">
                          <a:solidFill>
                            <a:schemeClr val="tx1">
                              <a:lumMod val="85000"/>
                              <a:lumOff val="15000"/>
                            </a:schemeClr>
                          </a:solidFill>
                          <a:latin typeface="Cambria Math" panose="02040503050406030204" pitchFamily="18" charset="0"/>
                        </a:rPr>
                        <m:t>1</m:t>
                      </m:r>
                      <m:r>
                        <a:rPr lang="en-US" i="1" dirty="0" smtClean="0">
                          <a:solidFill>
                            <a:schemeClr val="tx1">
                              <a:lumMod val="85000"/>
                              <a:lumOff val="15000"/>
                            </a:schemeClr>
                          </a:solidFill>
                          <a:latin typeface="Cambria Math" panose="02040503050406030204" pitchFamily="18" charset="0"/>
                        </a:rPr>
                        <m:t>−</m:t>
                      </m:r>
                      <m:r>
                        <a:rPr lang="en-US" i="1" dirty="0" smtClean="0">
                          <a:solidFill>
                            <a:schemeClr val="tx1">
                              <a:lumMod val="85000"/>
                              <a:lumOff val="15000"/>
                            </a:schemeClr>
                          </a:solidFill>
                          <a:latin typeface="Cambria Math" panose="02040503050406030204" pitchFamily="18" charset="0"/>
                        </a:rPr>
                        <m:t>𝑝</m:t>
                      </m:r>
                      <m:r>
                        <a:rPr lang="en-US" i="1" dirty="0" smtClean="0">
                          <a:solidFill>
                            <a:schemeClr val="tx1">
                              <a:lumMod val="85000"/>
                              <a:lumOff val="15000"/>
                            </a:schemeClr>
                          </a:solidFill>
                          <a:latin typeface="Cambria Math" panose="02040503050406030204" pitchFamily="18" charset="0"/>
                        </a:rPr>
                        <m:t>)×(−</m:t>
                      </m:r>
                      <m:r>
                        <a:rPr lang="en-US" i="1" dirty="0" smtClean="0">
                          <a:solidFill>
                            <a:schemeClr val="tx1">
                              <a:lumMod val="85000"/>
                              <a:lumOff val="15000"/>
                            </a:schemeClr>
                          </a:solidFill>
                          <a:latin typeface="Cambria Math" panose="02040503050406030204" pitchFamily="18" charset="0"/>
                        </a:rPr>
                        <m:t>1</m:t>
                      </m:r>
                      <m:r>
                        <a:rPr lang="en-US" i="1" dirty="0" smtClean="0">
                          <a:solidFill>
                            <a:schemeClr val="tx1">
                              <a:lumMod val="85000"/>
                              <a:lumOff val="15000"/>
                            </a:schemeClr>
                          </a:solidFill>
                          <a:latin typeface="Cambria Math" panose="02040503050406030204" pitchFamily="18" charset="0"/>
                        </a:rPr>
                        <m:t>)=</m:t>
                      </m:r>
                      <m:r>
                        <a:rPr lang="en-US" i="1" dirty="0" smtClean="0">
                          <a:solidFill>
                            <a:schemeClr val="tx1">
                              <a:lumMod val="85000"/>
                              <a:lumOff val="15000"/>
                            </a:schemeClr>
                          </a:solidFill>
                          <a:latin typeface="Cambria Math" panose="02040503050406030204" pitchFamily="18" charset="0"/>
                        </a:rPr>
                        <m:t>2</m:t>
                      </m:r>
                      <m:r>
                        <a:rPr lang="en-US" i="1" dirty="0" smtClean="0">
                          <a:solidFill>
                            <a:schemeClr val="tx1">
                              <a:lumMod val="85000"/>
                              <a:lumOff val="15000"/>
                            </a:schemeClr>
                          </a:solidFill>
                          <a:latin typeface="Cambria Math" panose="02040503050406030204" pitchFamily="18" charset="0"/>
                        </a:rPr>
                        <m:t>𝑝</m:t>
                      </m:r>
                      <m:r>
                        <a:rPr lang="en-US" i="1" dirty="0" smtClean="0">
                          <a:solidFill>
                            <a:schemeClr val="tx1">
                              <a:lumMod val="85000"/>
                              <a:lumOff val="15000"/>
                            </a:schemeClr>
                          </a:solidFill>
                          <a:latin typeface="Cambria Math" panose="02040503050406030204" pitchFamily="18" charset="0"/>
                        </a:rPr>
                        <m:t>−</m:t>
                      </m:r>
                      <m:r>
                        <a:rPr lang="en-US" i="1" dirty="0" smtClean="0">
                          <a:solidFill>
                            <a:schemeClr val="tx1">
                              <a:lumMod val="85000"/>
                              <a:lumOff val="15000"/>
                            </a:schemeClr>
                          </a:solidFill>
                          <a:latin typeface="Cambria Math" panose="02040503050406030204" pitchFamily="18" charset="0"/>
                        </a:rPr>
                        <m:t>1</m:t>
                      </m:r>
                    </m:oMath>
                  </m:oMathPara>
                </a14:m>
                <a:endParaRPr lang="en-US" dirty="0">
                  <a:solidFill>
                    <a:schemeClr val="tx1">
                      <a:lumMod val="85000"/>
                      <a:lumOff val="15000"/>
                    </a:schemeClr>
                  </a:solidFill>
                </a:endParaRPr>
              </a:p>
            </p:txBody>
          </p:sp>
        </mc:Choice>
        <mc:Fallback xmlns="">
          <p:sp>
            <p:nvSpPr>
              <p:cNvPr id="8" name="TextBox 7">
                <a:extLst>
                  <a:ext uri="{FF2B5EF4-FFF2-40B4-BE49-F238E27FC236}">
                    <a16:creationId xmlns:a16="http://schemas.microsoft.com/office/drawing/2014/main" id="{12E49AC5-BAFA-12E5-E92C-FBF898F73B2C}"/>
                  </a:ext>
                </a:extLst>
              </p:cNvPr>
              <p:cNvSpPr txBox="1">
                <a:spLocks noRot="1" noChangeAspect="1" noMove="1" noResize="1" noEditPoints="1" noAdjustHandles="1" noChangeArrowheads="1" noChangeShapeType="1" noTextEdit="1"/>
              </p:cNvSpPr>
              <p:nvPr/>
            </p:nvSpPr>
            <p:spPr>
              <a:xfrm>
                <a:off x="0" y="2766928"/>
                <a:ext cx="4883485" cy="646331"/>
              </a:xfrm>
              <a:prstGeom prst="rect">
                <a:avLst/>
              </a:prstGeom>
              <a:blipFill>
                <a:blip r:embed="rId5"/>
                <a:stretch>
                  <a:fillRect b="-6604"/>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D540089F-6363-05CE-8C5A-753804AA5355}"/>
              </a:ext>
            </a:extLst>
          </p:cNvPr>
          <p:cNvGrpSpPr/>
          <p:nvPr/>
        </p:nvGrpSpPr>
        <p:grpSpPr>
          <a:xfrm>
            <a:off x="215462" y="3642462"/>
            <a:ext cx="3739978" cy="2089672"/>
            <a:chOff x="215462" y="3642462"/>
            <a:chExt cx="3739978" cy="2089672"/>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14B26B8-702B-2D4D-E533-B9EFFDE7319D}"/>
                    </a:ext>
                  </a:extLst>
                </p:cNvPr>
                <p:cNvSpPr txBox="1"/>
                <p:nvPr/>
              </p:nvSpPr>
              <p:spPr>
                <a:xfrm>
                  <a:off x="215462" y="3642462"/>
                  <a:ext cx="3739978" cy="9766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rPr>
                          <m:t>𝐵</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𝑅</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𝑞</m:t>
                        </m:r>
                        <m:r>
                          <a:rPr lang="en-US" i="1" dirty="0" smtClean="0">
                            <a:solidFill>
                              <a:srgbClr val="C00000"/>
                            </a:solidFill>
                            <a:latin typeface="Cambria Math" panose="02040503050406030204" pitchFamily="18" charset="0"/>
                          </a:rPr>
                          <m:t>) =</m:t>
                        </m:r>
                        <m:d>
                          <m:dPr>
                            <m:begChr m:val="{"/>
                            <m:endChr m:val=""/>
                            <m:ctrlPr>
                              <a:rPr lang="en-US" i="1" dirty="0" smtClean="0">
                                <a:solidFill>
                                  <a:srgbClr val="C00000"/>
                                </a:solidFill>
                                <a:latin typeface="Cambria Math" panose="02040503050406030204" pitchFamily="18" charset="0"/>
                              </a:rPr>
                            </m:ctrlPr>
                          </m:dPr>
                          <m:e>
                            <m:eqArr>
                              <m:eqArrPr>
                                <m:ctrlPr>
                                  <a:rPr lang="en-US" i="1" dirty="0" smtClean="0">
                                    <a:solidFill>
                                      <a:srgbClr val="C00000"/>
                                    </a:solidFill>
                                    <a:latin typeface="Cambria Math" panose="02040503050406030204" pitchFamily="18" charset="0"/>
                                  </a:rPr>
                                </m:ctrlPr>
                              </m:eqArrPr>
                              <m:e>
                                <m:r>
                                  <a:rPr lang="en-US" i="1" dirty="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𝑖𝑓</m:t>
                                </m:r>
                                <m:r>
                                  <a:rPr lang="en-US" i="1" dirty="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&lt;</m:t>
                                </m:r>
                                <m:f>
                                  <m:fPr>
                                    <m:type m:val="lin"/>
                                    <m:ctrlPr>
                                      <a:rPr lang="en-US" i="1" dirty="0" smtClean="0">
                                        <a:solidFill>
                                          <a:srgbClr val="C00000"/>
                                        </a:solidFill>
                                        <a:latin typeface="Cambria Math" panose="02040503050406030204" pitchFamily="18" charset="0"/>
                                      </a:rPr>
                                    </m:ctrlPr>
                                  </m:fPr>
                                  <m:num>
                                    <m:r>
                                      <a:rPr lang="en-US" b="0" i="1" dirty="0" smtClean="0">
                                        <a:solidFill>
                                          <a:srgbClr val="C00000"/>
                                        </a:solidFill>
                                        <a:latin typeface="Cambria Math" panose="02040503050406030204" pitchFamily="18" charset="0"/>
                                      </a:rPr>
                                      <m:t>1</m:t>
                                    </m:r>
                                  </m:num>
                                  <m:den>
                                    <m:r>
                                      <a:rPr lang="en-US" b="0" i="1" dirty="0" smtClean="0">
                                        <a:solidFill>
                                          <a:srgbClr val="C00000"/>
                                        </a:solidFill>
                                        <a:latin typeface="Cambria Math" panose="02040503050406030204" pitchFamily="18" charset="0"/>
                                      </a:rPr>
                                      <m:t>2</m:t>
                                    </m:r>
                                  </m:den>
                                </m:f>
                                <m:r>
                                  <m:rPr>
                                    <m:nor/>
                                  </m:rPr>
                                  <a:rPr lang="en-US" dirty="0">
                                    <a:solidFill>
                                      <a:srgbClr val="C00000"/>
                                    </a:solidFill>
                                  </a:rPr>
                                  <m:t> </m:t>
                                </m:r>
                              </m:e>
                              <m:e>
                                <m:r>
                                  <a:rPr lang="en-US" i="1" dirty="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𝑖𝑓</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m:t>
                                </m:r>
                                <m:f>
                                  <m:fPr>
                                    <m:type m:val="lin"/>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2</m:t>
                                    </m:r>
                                  </m:den>
                                </m:f>
                              </m:e>
                              <m:e>
                                <m:r>
                                  <a:rPr lang="en-US" i="1" dirty="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𝑖𝑓</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&gt;</m:t>
                                </m:r>
                                <m:f>
                                  <m:fPr>
                                    <m:type m:val="lin"/>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2</m:t>
                                    </m:r>
                                  </m:den>
                                </m:f>
                              </m:e>
                            </m:eqArr>
                          </m:e>
                        </m:d>
                      </m:oMath>
                    </m:oMathPara>
                  </a14:m>
                  <a:endParaRPr lang="en-US" dirty="0">
                    <a:solidFill>
                      <a:srgbClr val="C00000"/>
                    </a:solidFill>
                  </a:endParaRPr>
                </a:p>
              </p:txBody>
            </p:sp>
          </mc:Choice>
          <mc:Fallback xmlns="">
            <p:sp>
              <p:nvSpPr>
                <p:cNvPr id="18" name="TextBox 17">
                  <a:extLst>
                    <a:ext uri="{FF2B5EF4-FFF2-40B4-BE49-F238E27FC236}">
                      <a16:creationId xmlns:a16="http://schemas.microsoft.com/office/drawing/2014/main" id="{014B26B8-702B-2D4D-E533-B9EFFDE7319D}"/>
                    </a:ext>
                  </a:extLst>
                </p:cNvPr>
                <p:cNvSpPr txBox="1">
                  <a:spLocks noRot="1" noChangeAspect="1" noMove="1" noResize="1" noEditPoints="1" noAdjustHandles="1" noChangeArrowheads="1" noChangeShapeType="1" noTextEdit="1"/>
                </p:cNvSpPr>
                <p:nvPr/>
              </p:nvSpPr>
              <p:spPr>
                <a:xfrm>
                  <a:off x="215462" y="3642462"/>
                  <a:ext cx="3739978" cy="97661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A744AC-1A46-273D-DF34-B442E154F595}"/>
                    </a:ext>
                  </a:extLst>
                </p:cNvPr>
                <p:cNvSpPr txBox="1"/>
                <p:nvPr/>
              </p:nvSpPr>
              <p:spPr>
                <a:xfrm>
                  <a:off x="215462" y="4755520"/>
                  <a:ext cx="3739978" cy="9766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rPr>
                          <m:t>𝐵</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𝑅</m:t>
                            </m:r>
                          </m:e>
                          <m:sub>
                            <m:r>
                              <a:rPr lang="en-US" b="0"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𝑝</m:t>
                        </m:r>
                        <m:r>
                          <a:rPr lang="en-US" i="1" dirty="0" smtClean="0">
                            <a:solidFill>
                              <a:srgbClr val="C00000"/>
                            </a:solidFill>
                            <a:latin typeface="Cambria Math" panose="02040503050406030204" pitchFamily="18" charset="0"/>
                          </a:rPr>
                          <m:t>) =</m:t>
                        </m:r>
                        <m:d>
                          <m:dPr>
                            <m:begChr m:val="{"/>
                            <m:endChr m:val=""/>
                            <m:ctrlPr>
                              <a:rPr lang="en-US" i="1" dirty="0" smtClean="0">
                                <a:solidFill>
                                  <a:srgbClr val="C00000"/>
                                </a:solidFill>
                                <a:latin typeface="Cambria Math" panose="02040503050406030204" pitchFamily="18" charset="0"/>
                              </a:rPr>
                            </m:ctrlPr>
                          </m:dPr>
                          <m:e>
                            <m:eqArr>
                              <m:eqArrPr>
                                <m:ctrlPr>
                                  <a:rPr lang="en-US" i="1" dirty="0" smtClean="0">
                                    <a:solidFill>
                                      <a:srgbClr val="C00000"/>
                                    </a:solidFill>
                                    <a:latin typeface="Cambria Math" panose="02040503050406030204" pitchFamily="18" charset="0"/>
                                  </a:rPr>
                                </m:ctrlPr>
                              </m:eqArrPr>
                              <m:e>
                                <m:r>
                                  <m:rPr>
                                    <m:sty m:val="p"/>
                                  </m:rPr>
                                  <a:rPr lang="en-US" b="0" i="1" dirty="0" smtClean="0">
                                    <a:solidFill>
                                      <a:srgbClr val="C00000"/>
                                    </a:solidFill>
                                    <a:latin typeface="Cambria Math" panose="02040503050406030204" pitchFamily="18" charset="0"/>
                                  </a:rPr>
                                  <m:t>q</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𝑖𝑓</m:t>
                                </m:r>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 &lt;</m:t>
                                </m:r>
                                <m:f>
                                  <m:fPr>
                                    <m:type m:val="lin"/>
                                    <m:ctrlPr>
                                      <a:rPr lang="en-US" i="1" dirty="0" smtClean="0">
                                        <a:solidFill>
                                          <a:srgbClr val="C00000"/>
                                        </a:solidFill>
                                        <a:latin typeface="Cambria Math" panose="02040503050406030204" pitchFamily="18" charset="0"/>
                                      </a:rPr>
                                    </m:ctrlPr>
                                  </m:fPr>
                                  <m:num>
                                    <m:r>
                                      <a:rPr lang="en-US" b="0" i="1" dirty="0" smtClean="0">
                                        <a:solidFill>
                                          <a:srgbClr val="C00000"/>
                                        </a:solidFill>
                                        <a:latin typeface="Cambria Math" panose="02040503050406030204" pitchFamily="18" charset="0"/>
                                      </a:rPr>
                                      <m:t>1</m:t>
                                    </m:r>
                                  </m:num>
                                  <m:den>
                                    <m:r>
                                      <a:rPr lang="en-US" b="0" i="1" dirty="0" smtClean="0">
                                        <a:solidFill>
                                          <a:srgbClr val="C00000"/>
                                        </a:solidFill>
                                        <a:latin typeface="Cambria Math" panose="02040503050406030204" pitchFamily="18" charset="0"/>
                                      </a:rPr>
                                      <m:t>2</m:t>
                                    </m:r>
                                  </m:den>
                                </m:f>
                                <m:r>
                                  <m:rPr>
                                    <m:nor/>
                                  </m:rPr>
                                  <a:rPr lang="en-US" dirty="0">
                                    <a:solidFill>
                                      <a:srgbClr val="C00000"/>
                                    </a:solidFill>
                                  </a:rPr>
                                  <m:t> </m:t>
                                </m:r>
                              </m:e>
                              <m:e>
                                <m:r>
                                  <a:rPr lang="en-US" b="0" i="1" dirty="0" smtClean="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𝑖𝑓</m:t>
                                </m:r>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 =</m:t>
                                </m:r>
                                <m:f>
                                  <m:fPr>
                                    <m:type m:val="lin"/>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2</m:t>
                                    </m:r>
                                  </m:den>
                                </m:f>
                              </m:e>
                              <m:e>
                                <m:r>
                                  <a:rPr lang="en-US" b="0" i="1" dirty="0" smtClean="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𝑖𝑓</m:t>
                                </m:r>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𝑝</m:t>
                                </m:r>
                                <m:r>
                                  <a:rPr lang="en-US" i="1" dirty="0">
                                    <a:solidFill>
                                      <a:srgbClr val="C00000"/>
                                    </a:solidFill>
                                    <a:latin typeface="Cambria Math" panose="02040503050406030204" pitchFamily="18" charset="0"/>
                                  </a:rPr>
                                  <m:t>&gt;</m:t>
                                </m:r>
                                <m:f>
                                  <m:fPr>
                                    <m:type m:val="lin"/>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2</m:t>
                                    </m:r>
                                  </m:den>
                                </m:f>
                              </m:e>
                            </m:eqArr>
                          </m:e>
                        </m:d>
                      </m:oMath>
                    </m:oMathPara>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D8A744AC-1A46-273D-DF34-B442E154F595}"/>
                    </a:ext>
                  </a:extLst>
                </p:cNvPr>
                <p:cNvSpPr txBox="1">
                  <a:spLocks noRot="1" noChangeAspect="1" noMove="1" noResize="1" noEditPoints="1" noAdjustHandles="1" noChangeArrowheads="1" noChangeShapeType="1" noTextEdit="1"/>
                </p:cNvSpPr>
                <p:nvPr/>
              </p:nvSpPr>
              <p:spPr>
                <a:xfrm>
                  <a:off x="215462" y="4755520"/>
                  <a:ext cx="3739978" cy="976614"/>
                </a:xfrm>
                <a:prstGeom prst="rect">
                  <a:avLst/>
                </a:prstGeom>
                <a:blipFill>
                  <a:blip r:embed="rId7"/>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FFC7B819-C068-30D0-FEC7-1472A927AB56}"/>
              </a:ext>
            </a:extLst>
          </p:cNvPr>
          <p:cNvGrpSpPr/>
          <p:nvPr/>
        </p:nvGrpSpPr>
        <p:grpSpPr>
          <a:xfrm>
            <a:off x="5511321" y="1095000"/>
            <a:ext cx="6680679" cy="2521657"/>
            <a:chOff x="5511321" y="1095000"/>
            <a:chExt cx="6375879" cy="3167045"/>
          </a:xfrm>
        </p:grpSpPr>
        <p:pic>
          <p:nvPicPr>
            <p:cNvPr id="10" name="Picture 9">
              <a:extLst>
                <a:ext uri="{FF2B5EF4-FFF2-40B4-BE49-F238E27FC236}">
                  <a16:creationId xmlns:a16="http://schemas.microsoft.com/office/drawing/2014/main" id="{02E752DE-92A7-517F-56D5-BC64D7981908}"/>
                </a:ext>
              </a:extLst>
            </p:cNvPr>
            <p:cNvPicPr>
              <a:picLocks noChangeAspect="1"/>
            </p:cNvPicPr>
            <p:nvPr/>
          </p:nvPicPr>
          <p:blipFill rotWithShape="1">
            <a:blip r:embed="rId8"/>
            <a:srcRect l="19902" r="17306" b="9376"/>
            <a:stretch/>
          </p:blipFill>
          <p:spPr>
            <a:xfrm>
              <a:off x="5511321" y="1133082"/>
              <a:ext cx="2995055" cy="3128963"/>
            </a:xfrm>
            <a:prstGeom prst="rect">
              <a:avLst/>
            </a:prstGeom>
          </p:spPr>
        </p:pic>
        <p:pic>
          <p:nvPicPr>
            <p:cNvPr id="13" name="Picture 12">
              <a:extLst>
                <a:ext uri="{FF2B5EF4-FFF2-40B4-BE49-F238E27FC236}">
                  <a16:creationId xmlns:a16="http://schemas.microsoft.com/office/drawing/2014/main" id="{A55BA7A7-A7F6-C8E0-A0C7-0DD8EFC0FBE2}"/>
                </a:ext>
              </a:extLst>
            </p:cNvPr>
            <p:cNvPicPr>
              <a:picLocks noChangeAspect="1"/>
            </p:cNvPicPr>
            <p:nvPr/>
          </p:nvPicPr>
          <p:blipFill>
            <a:blip r:embed="rId9"/>
            <a:stretch>
              <a:fillRect/>
            </a:stretch>
          </p:blipFill>
          <p:spPr>
            <a:xfrm>
              <a:off x="8859446" y="1095000"/>
              <a:ext cx="3027754" cy="3164075"/>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B2244D-4414-9956-884B-4670CEA192A9}"/>
                    </a:ext>
                  </a:extLst>
                </p:cNvPr>
                <p:cNvSpPr txBox="1"/>
                <p:nvPr/>
              </p:nvSpPr>
              <p:spPr>
                <a:xfrm>
                  <a:off x="8786398" y="1163240"/>
                  <a:ext cx="769977"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dirty="0" smtClean="0">
                                <a:solidFill>
                                  <a:schemeClr val="tx1"/>
                                </a:solidFill>
                                <a:latin typeface="Cambria Math" panose="02040503050406030204" pitchFamily="18" charset="0"/>
                              </a:rPr>
                            </m:ctrlPr>
                          </m:sSubPr>
                          <m:e>
                            <m:r>
                              <a:rPr lang="en-US" sz="1200" i="1" dirty="0" smtClean="0">
                                <a:solidFill>
                                  <a:schemeClr val="tx1"/>
                                </a:solidFill>
                                <a:latin typeface="Cambria Math" panose="02040503050406030204" pitchFamily="18" charset="0"/>
                              </a:rPr>
                              <m:t>𝑣</m:t>
                            </m:r>
                          </m:e>
                          <m:sub>
                            <m:r>
                              <a:rPr lang="en-US" sz="1200" i="1" dirty="0" smtClean="0">
                                <a:solidFill>
                                  <a:schemeClr val="tx1"/>
                                </a:solidFill>
                                <a:latin typeface="Cambria Math" panose="02040503050406030204" pitchFamily="18" charset="0"/>
                              </a:rPr>
                              <m:t>2</m:t>
                            </m:r>
                          </m:sub>
                        </m:sSub>
                        <m:r>
                          <a:rPr lang="en-US" sz="1200" i="1" dirty="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𝑝</m:t>
                        </m:r>
                        <m:r>
                          <a:rPr lang="en-US" sz="1200" b="0" i="1" dirty="0" smtClean="0">
                            <a:solidFill>
                              <a:schemeClr val="tx1"/>
                            </a:solidFill>
                            <a:latin typeface="Cambria Math" panose="02040503050406030204" pitchFamily="18" charset="0"/>
                          </a:rPr>
                          <m:t>,</m:t>
                        </m:r>
                        <m:sSub>
                          <m:sSubPr>
                            <m:ctrlPr>
                              <a:rPr lang="en-US" sz="1200" b="0" i="1" dirty="0" smtClean="0">
                                <a:solidFill>
                                  <a:schemeClr val="tx1"/>
                                </a:solidFill>
                                <a:latin typeface="Cambria Math" panose="02040503050406030204" pitchFamily="18" charset="0"/>
                              </a:rPr>
                            </m:ctrlPr>
                          </m:sSubPr>
                          <m:e>
                            <m:r>
                              <a:rPr lang="en-US" sz="1200" b="0" i="1" dirty="0" smtClean="0">
                                <a:solidFill>
                                  <a:schemeClr val="tx1"/>
                                </a:solidFill>
                                <a:latin typeface="Cambria Math" panose="02040503050406030204" pitchFamily="18" charset="0"/>
                              </a:rPr>
                              <m:t>𝑠</m:t>
                            </m:r>
                          </m:e>
                          <m:sub>
                            <m:r>
                              <a:rPr lang="en-US" sz="1200" b="0" i="1" dirty="0" smtClean="0">
                                <a:solidFill>
                                  <a:schemeClr val="tx1"/>
                                </a:solidFill>
                                <a:latin typeface="Cambria Math" panose="02040503050406030204" pitchFamily="18" charset="0"/>
                              </a:rPr>
                              <m:t>2</m:t>
                            </m:r>
                          </m:sub>
                        </m:sSub>
                        <m:r>
                          <a:rPr lang="en-US" sz="1200" i="1" dirty="0">
                            <a:solidFill>
                              <a:schemeClr val="tx1"/>
                            </a:solidFill>
                            <a:latin typeface="Cambria Math" panose="02040503050406030204" pitchFamily="18" charset="0"/>
                          </a:rPr>
                          <m:t>) </m:t>
                        </m:r>
                      </m:oMath>
                    </m:oMathPara>
                  </a14:m>
                  <a:endParaRPr lang="en-US" sz="1200" dirty="0">
                    <a:solidFill>
                      <a:schemeClr val="tx1"/>
                    </a:solidFill>
                  </a:endParaRPr>
                </a:p>
              </p:txBody>
            </p:sp>
          </mc:Choice>
          <mc:Fallback xmlns="">
            <p:sp>
              <p:nvSpPr>
                <p:cNvPr id="15" name="TextBox 14">
                  <a:extLst>
                    <a:ext uri="{FF2B5EF4-FFF2-40B4-BE49-F238E27FC236}">
                      <a16:creationId xmlns:a16="http://schemas.microsoft.com/office/drawing/2014/main" id="{D1B2244D-4414-9956-884B-4670CEA192A9}"/>
                    </a:ext>
                  </a:extLst>
                </p:cNvPr>
                <p:cNvSpPr txBox="1">
                  <a:spLocks noRot="1" noChangeAspect="1" noMove="1" noResize="1" noEditPoints="1" noAdjustHandles="1" noChangeArrowheads="1" noChangeShapeType="1" noTextEdit="1"/>
                </p:cNvSpPr>
                <p:nvPr/>
              </p:nvSpPr>
              <p:spPr>
                <a:xfrm>
                  <a:off x="8786398" y="1163240"/>
                  <a:ext cx="769977" cy="276999"/>
                </a:xfrm>
                <a:prstGeom prst="rect">
                  <a:avLst/>
                </a:prstGeom>
                <a:blipFill>
                  <a:blip r:embed="rId10"/>
                  <a:stretch>
                    <a:fillRect b="-3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8B344A6-968B-901C-8004-E5BDFAAD6BEB}"/>
                    </a:ext>
                  </a:extLst>
                </p:cNvPr>
                <p:cNvSpPr txBox="1"/>
                <p:nvPr/>
              </p:nvSpPr>
              <p:spPr>
                <a:xfrm>
                  <a:off x="10731740" y="1576516"/>
                  <a:ext cx="769977"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dirty="0" smtClean="0">
                                <a:solidFill>
                                  <a:schemeClr val="tx1"/>
                                </a:solidFill>
                                <a:latin typeface="Cambria Math" panose="02040503050406030204" pitchFamily="18" charset="0"/>
                              </a:rPr>
                            </m:ctrlPr>
                          </m:sSubPr>
                          <m:e>
                            <m:r>
                              <a:rPr lang="en-US" sz="1200" i="1" dirty="0" smtClean="0">
                                <a:solidFill>
                                  <a:schemeClr val="tx1"/>
                                </a:solidFill>
                                <a:latin typeface="Cambria Math" panose="02040503050406030204" pitchFamily="18" charset="0"/>
                              </a:rPr>
                              <m:t>𝑣</m:t>
                            </m:r>
                          </m:e>
                          <m:sub>
                            <m:r>
                              <a:rPr lang="en-US" sz="1200" i="1" dirty="0" smtClean="0">
                                <a:solidFill>
                                  <a:schemeClr val="tx1"/>
                                </a:solidFill>
                                <a:latin typeface="Cambria Math" panose="02040503050406030204" pitchFamily="18" charset="0"/>
                              </a:rPr>
                              <m:t>2</m:t>
                            </m:r>
                          </m:sub>
                        </m:sSub>
                        <m:r>
                          <a:rPr lang="en-US" sz="1200" i="1" dirty="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𝑝</m:t>
                        </m:r>
                        <m:r>
                          <a:rPr lang="en-US" sz="1200" i="1" dirty="0">
                            <a:solidFill>
                              <a:schemeClr val="tx1"/>
                            </a:solidFill>
                            <a:latin typeface="Cambria Math" panose="02040503050406030204" pitchFamily="18" charset="0"/>
                          </a:rPr>
                          <m:t>, </m:t>
                        </m:r>
                        <m:r>
                          <a:rPr lang="en-US" sz="1200" b="0" i="1" dirty="0" smtClean="0">
                            <a:solidFill>
                              <a:schemeClr val="tx1"/>
                            </a:solidFill>
                            <a:latin typeface="Cambria Math" panose="02040503050406030204" pitchFamily="18" charset="0"/>
                          </a:rPr>
                          <m:t>𝑇</m:t>
                        </m:r>
                        <m:r>
                          <a:rPr lang="en-US" sz="1200" i="1" dirty="0">
                            <a:solidFill>
                              <a:schemeClr val="tx1"/>
                            </a:solidFill>
                            <a:latin typeface="Cambria Math" panose="02040503050406030204" pitchFamily="18" charset="0"/>
                          </a:rPr>
                          <m:t>) </m:t>
                        </m:r>
                      </m:oMath>
                    </m:oMathPara>
                  </a14:m>
                  <a:endParaRPr lang="en-US" sz="1200" dirty="0">
                    <a:solidFill>
                      <a:schemeClr val="tx1"/>
                    </a:solidFill>
                  </a:endParaRPr>
                </a:p>
              </p:txBody>
            </p:sp>
          </mc:Choice>
          <mc:Fallback xmlns="">
            <p:sp>
              <p:nvSpPr>
                <p:cNvPr id="17" name="TextBox 16">
                  <a:extLst>
                    <a:ext uri="{FF2B5EF4-FFF2-40B4-BE49-F238E27FC236}">
                      <a16:creationId xmlns:a16="http://schemas.microsoft.com/office/drawing/2014/main" id="{08B344A6-968B-901C-8004-E5BDFAAD6BEB}"/>
                    </a:ext>
                  </a:extLst>
                </p:cNvPr>
                <p:cNvSpPr txBox="1">
                  <a:spLocks noRot="1" noChangeAspect="1" noMove="1" noResize="1" noEditPoints="1" noAdjustHandles="1" noChangeArrowheads="1" noChangeShapeType="1" noTextEdit="1"/>
                </p:cNvSpPr>
                <p:nvPr/>
              </p:nvSpPr>
              <p:spPr>
                <a:xfrm>
                  <a:off x="10731740" y="1576516"/>
                  <a:ext cx="769977" cy="276999"/>
                </a:xfrm>
                <a:prstGeom prst="rect">
                  <a:avLst/>
                </a:prstGeom>
                <a:blipFill>
                  <a:blip r:embed="rId11"/>
                  <a:stretch>
                    <a:fillRect b="-3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7F69CD9-C2C2-0B34-70BD-AB6249B17B21}"/>
                    </a:ext>
                  </a:extLst>
                </p:cNvPr>
                <p:cNvSpPr txBox="1"/>
                <p:nvPr/>
              </p:nvSpPr>
              <p:spPr>
                <a:xfrm>
                  <a:off x="10636167" y="3721892"/>
                  <a:ext cx="769977"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dirty="0" smtClean="0">
                                <a:solidFill>
                                  <a:schemeClr val="tx1"/>
                                </a:solidFill>
                                <a:latin typeface="Cambria Math" panose="02040503050406030204" pitchFamily="18" charset="0"/>
                              </a:rPr>
                            </m:ctrlPr>
                          </m:sSubPr>
                          <m:e>
                            <m:r>
                              <a:rPr lang="en-US" sz="1200" i="1" dirty="0" smtClean="0">
                                <a:solidFill>
                                  <a:schemeClr val="tx1"/>
                                </a:solidFill>
                                <a:latin typeface="Cambria Math" panose="02040503050406030204" pitchFamily="18" charset="0"/>
                              </a:rPr>
                              <m:t>𝑣</m:t>
                            </m:r>
                          </m:e>
                          <m:sub>
                            <m:r>
                              <a:rPr lang="en-US" sz="1200" i="1" dirty="0" smtClean="0">
                                <a:solidFill>
                                  <a:schemeClr val="tx1"/>
                                </a:solidFill>
                                <a:latin typeface="Cambria Math" panose="02040503050406030204" pitchFamily="18" charset="0"/>
                              </a:rPr>
                              <m:t>2</m:t>
                            </m:r>
                          </m:sub>
                        </m:sSub>
                        <m:r>
                          <a:rPr lang="en-US" sz="1200" i="1" dirty="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𝑝</m:t>
                        </m:r>
                        <m:r>
                          <a:rPr lang="en-US" sz="1200" i="1" dirty="0">
                            <a:solidFill>
                              <a:schemeClr val="tx1"/>
                            </a:solidFill>
                            <a:latin typeface="Cambria Math" panose="02040503050406030204" pitchFamily="18" charset="0"/>
                          </a:rPr>
                          <m:t>, </m:t>
                        </m:r>
                        <m:r>
                          <a:rPr lang="en-US" sz="1200" b="0" i="1" dirty="0" smtClean="0">
                            <a:solidFill>
                              <a:schemeClr val="tx1"/>
                            </a:solidFill>
                            <a:latin typeface="Cambria Math" panose="02040503050406030204" pitchFamily="18" charset="0"/>
                          </a:rPr>
                          <m:t>𝐻</m:t>
                        </m:r>
                        <m:r>
                          <a:rPr lang="en-US" sz="1200" i="1" dirty="0">
                            <a:solidFill>
                              <a:schemeClr val="tx1"/>
                            </a:solidFill>
                            <a:latin typeface="Cambria Math" panose="02040503050406030204" pitchFamily="18" charset="0"/>
                          </a:rPr>
                          <m:t>) </m:t>
                        </m:r>
                      </m:oMath>
                    </m:oMathPara>
                  </a14:m>
                  <a:endParaRPr lang="en-US" sz="1200" dirty="0">
                    <a:solidFill>
                      <a:schemeClr val="tx1"/>
                    </a:solidFill>
                  </a:endParaRPr>
                </a:p>
              </p:txBody>
            </p:sp>
          </mc:Choice>
          <mc:Fallback xmlns="">
            <p:sp>
              <p:nvSpPr>
                <p:cNvPr id="19" name="TextBox 18">
                  <a:extLst>
                    <a:ext uri="{FF2B5EF4-FFF2-40B4-BE49-F238E27FC236}">
                      <a16:creationId xmlns:a16="http://schemas.microsoft.com/office/drawing/2014/main" id="{97F69CD9-C2C2-0B34-70BD-AB6249B17B21}"/>
                    </a:ext>
                  </a:extLst>
                </p:cNvPr>
                <p:cNvSpPr txBox="1">
                  <a:spLocks noRot="1" noChangeAspect="1" noMove="1" noResize="1" noEditPoints="1" noAdjustHandles="1" noChangeArrowheads="1" noChangeShapeType="1" noTextEdit="1"/>
                </p:cNvSpPr>
                <p:nvPr/>
              </p:nvSpPr>
              <p:spPr>
                <a:xfrm>
                  <a:off x="10636167" y="3721892"/>
                  <a:ext cx="769977" cy="276999"/>
                </a:xfrm>
                <a:prstGeom prst="rect">
                  <a:avLst/>
                </a:prstGeom>
                <a:blipFill>
                  <a:blip r:embed="rId12"/>
                  <a:stretch>
                    <a:fillRect b="-36111"/>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50AAE96D-68EB-42AC-E15E-FFAF9B532C88}"/>
              </a:ext>
            </a:extLst>
          </p:cNvPr>
          <p:cNvGrpSpPr/>
          <p:nvPr/>
        </p:nvGrpSpPr>
        <p:grpSpPr>
          <a:xfrm>
            <a:off x="5885705" y="3787523"/>
            <a:ext cx="5498991" cy="2367708"/>
            <a:chOff x="5885705" y="3787523"/>
            <a:chExt cx="5498991" cy="2367708"/>
          </a:xfrm>
        </p:grpSpPr>
        <p:pic>
          <p:nvPicPr>
            <p:cNvPr id="22" name="Picture 21">
              <a:extLst>
                <a:ext uri="{FF2B5EF4-FFF2-40B4-BE49-F238E27FC236}">
                  <a16:creationId xmlns:a16="http://schemas.microsoft.com/office/drawing/2014/main" id="{7BC00B64-B0B4-1FEA-0C9D-E550D2F21A0D}"/>
                </a:ext>
              </a:extLst>
            </p:cNvPr>
            <p:cNvPicPr>
              <a:picLocks noChangeAspect="1"/>
            </p:cNvPicPr>
            <p:nvPr/>
          </p:nvPicPr>
          <p:blipFill>
            <a:blip r:embed="rId13"/>
            <a:stretch>
              <a:fillRect/>
            </a:stretch>
          </p:blipFill>
          <p:spPr>
            <a:xfrm>
              <a:off x="5885705" y="3787523"/>
              <a:ext cx="2166474" cy="2306376"/>
            </a:xfrm>
            <a:prstGeom prst="rect">
              <a:avLst/>
            </a:prstGeom>
          </p:spPr>
        </p:pic>
        <p:pic>
          <p:nvPicPr>
            <p:cNvPr id="26" name="Picture 25">
              <a:extLst>
                <a:ext uri="{FF2B5EF4-FFF2-40B4-BE49-F238E27FC236}">
                  <a16:creationId xmlns:a16="http://schemas.microsoft.com/office/drawing/2014/main" id="{DAA98441-1BDD-2A63-04F4-6ED4B2958655}"/>
                </a:ext>
              </a:extLst>
            </p:cNvPr>
            <p:cNvPicPr>
              <a:picLocks noChangeAspect="1"/>
            </p:cNvPicPr>
            <p:nvPr/>
          </p:nvPicPr>
          <p:blipFill>
            <a:blip r:embed="rId14"/>
            <a:stretch>
              <a:fillRect/>
            </a:stretch>
          </p:blipFill>
          <p:spPr>
            <a:xfrm>
              <a:off x="8845632" y="3801875"/>
              <a:ext cx="2273624" cy="2353356"/>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934E29E-A262-8831-EBD6-B06DAEDAA928}"/>
                    </a:ext>
                  </a:extLst>
                </p:cNvPr>
                <p:cNvSpPr txBox="1"/>
                <p:nvPr/>
              </p:nvSpPr>
              <p:spPr>
                <a:xfrm>
                  <a:off x="9844205" y="3978167"/>
                  <a:ext cx="1540491"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tx1"/>
                            </a:solidFill>
                            <a:latin typeface="Cambria Math" panose="02040503050406030204" pitchFamily="18" charset="0"/>
                          </a:rPr>
                          <m:t>𝐵</m:t>
                        </m:r>
                        <m:sSub>
                          <m:sSubPr>
                            <m:ctrlPr>
                              <a:rPr lang="en-US" sz="1200" b="0" i="1" dirty="0" smtClean="0">
                                <a:solidFill>
                                  <a:schemeClr val="tx1"/>
                                </a:solidFill>
                                <a:latin typeface="Cambria Math" panose="02040503050406030204" pitchFamily="18" charset="0"/>
                              </a:rPr>
                            </m:ctrlPr>
                          </m:sSubPr>
                          <m:e>
                            <m:r>
                              <a:rPr lang="en-US" sz="1200" i="1" dirty="0" smtClean="0">
                                <a:solidFill>
                                  <a:schemeClr val="tx1"/>
                                </a:solidFill>
                                <a:latin typeface="Cambria Math" panose="02040503050406030204" pitchFamily="18" charset="0"/>
                              </a:rPr>
                              <m:t>𝑅</m:t>
                            </m:r>
                          </m:e>
                          <m:sub>
                            <m:r>
                              <a:rPr lang="en-US" sz="1200" b="0" i="1" dirty="0" smtClean="0">
                                <a:solidFill>
                                  <a:schemeClr val="tx1"/>
                                </a:solidFill>
                                <a:latin typeface="Cambria Math" panose="02040503050406030204" pitchFamily="18" charset="0"/>
                              </a:rPr>
                              <m:t>2</m:t>
                            </m:r>
                          </m:sub>
                        </m:sSub>
                        <m:r>
                          <a:rPr lang="en-US" sz="1200" i="1" dirty="0" smtClean="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𝑝</m:t>
                        </m:r>
                        <m:r>
                          <a:rPr lang="en-US" sz="1200" i="1" dirty="0" smtClean="0">
                            <a:solidFill>
                              <a:schemeClr val="tx1"/>
                            </a:solidFill>
                            <a:latin typeface="Cambria Math" panose="02040503050406030204" pitchFamily="18" charset="0"/>
                          </a:rPr>
                          <m:t>) </m:t>
                        </m:r>
                      </m:oMath>
                    </m:oMathPara>
                  </a14:m>
                  <a:endParaRPr lang="en-US" sz="1200" dirty="0">
                    <a:solidFill>
                      <a:schemeClr val="tx1"/>
                    </a:solidFill>
                  </a:endParaRPr>
                </a:p>
              </p:txBody>
            </p:sp>
          </mc:Choice>
          <mc:Fallback xmlns="">
            <p:sp>
              <p:nvSpPr>
                <p:cNvPr id="28" name="TextBox 27">
                  <a:extLst>
                    <a:ext uri="{FF2B5EF4-FFF2-40B4-BE49-F238E27FC236}">
                      <a16:creationId xmlns:a16="http://schemas.microsoft.com/office/drawing/2014/main" id="{4934E29E-A262-8831-EBD6-B06DAEDAA928}"/>
                    </a:ext>
                  </a:extLst>
                </p:cNvPr>
                <p:cNvSpPr txBox="1">
                  <a:spLocks noRot="1" noChangeAspect="1" noMove="1" noResize="1" noEditPoints="1" noAdjustHandles="1" noChangeArrowheads="1" noChangeShapeType="1" noTextEdit="1"/>
                </p:cNvSpPr>
                <p:nvPr/>
              </p:nvSpPr>
              <p:spPr>
                <a:xfrm>
                  <a:off x="9844205" y="3978167"/>
                  <a:ext cx="1540491" cy="276999"/>
                </a:xfrm>
                <a:prstGeom prst="rect">
                  <a:avLst/>
                </a:prstGeom>
                <a:blipFill>
                  <a:blip r:embed="rId15"/>
                  <a:stretch>
                    <a:fillRect b="-8889"/>
                  </a:stretch>
                </a:blipFill>
              </p:spPr>
              <p:txBody>
                <a:bodyPr/>
                <a:lstStyle/>
                <a:p>
                  <a:r>
                    <a:rPr lang="en-US">
                      <a:noFill/>
                    </a:rPr>
                    <a:t> </a:t>
                  </a:r>
                </a:p>
              </p:txBody>
            </p:sp>
          </mc:Fallback>
        </mc:AlternateContent>
      </p:grpSp>
    </p:spTree>
    <p:extLst>
      <p:ext uri="{BB962C8B-B14F-4D97-AF65-F5344CB8AC3E}">
        <p14:creationId xmlns:p14="http://schemas.microsoft.com/office/powerpoint/2010/main" val="24486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8A89A4-85E6-D8D3-AB3F-978BD43FDDD8}"/>
              </a:ext>
            </a:extLst>
          </p:cNvPr>
          <p:cNvPicPr>
            <a:picLocks noChangeAspect="1"/>
          </p:cNvPicPr>
          <p:nvPr/>
        </p:nvPicPr>
        <p:blipFill>
          <a:blip r:embed="rId3"/>
          <a:stretch>
            <a:fillRect/>
          </a:stretch>
        </p:blipFill>
        <p:spPr>
          <a:xfrm>
            <a:off x="215463" y="115103"/>
            <a:ext cx="2650568" cy="1327828"/>
          </a:xfrm>
          <a:prstGeom prst="rect">
            <a:avLst/>
          </a:prstGeom>
          <a:ln>
            <a:solidFill>
              <a:srgbClr val="C00000"/>
            </a:solidFill>
          </a:ln>
        </p:spPr>
      </p:pic>
      <p:sp>
        <p:nvSpPr>
          <p:cNvPr id="2" name="Title 1"/>
          <p:cNvSpPr>
            <a:spLocks noGrp="1"/>
          </p:cNvSpPr>
          <p:nvPr>
            <p:ph type="title"/>
          </p:nvPr>
        </p:nvSpPr>
        <p:spPr/>
        <p:txBody>
          <a:bodyPr/>
          <a:lstStyle/>
          <a:p>
            <a:r>
              <a:rPr lang="en-US" dirty="0"/>
              <a:t>Example: Matching Pennies</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27</a:t>
            </a:fld>
            <a:endParaRPr lang="en-US"/>
          </a:p>
        </p:txBody>
      </p:sp>
      <p:sp>
        <p:nvSpPr>
          <p:cNvPr id="5" name="Footer Placeholder 4"/>
          <p:cNvSpPr>
            <a:spLocks noGrp="1"/>
          </p:cNvSpPr>
          <p:nvPr>
            <p:ph type="ftr" sz="quarter" idx="11"/>
          </p:nvPr>
        </p:nvSpPr>
        <p:spPr>
          <a:xfrm>
            <a:off x="3822940" y="6514120"/>
            <a:ext cx="3839430" cy="343879"/>
          </a:xfrm>
        </p:spPr>
        <p:txBody>
          <a:bodyPr/>
          <a:lstStyle/>
          <a:p>
            <a:r>
              <a:rPr lang="fa-IR"/>
              <a:t>دانشکده فنی و مهندسی دانشگاه شاهد 1401</a:t>
            </a:r>
            <a:endParaRPr lang="en-US"/>
          </a:p>
        </p:txBody>
      </p:sp>
      <p:grpSp>
        <p:nvGrpSpPr>
          <p:cNvPr id="29" name="Group 28">
            <a:extLst>
              <a:ext uri="{FF2B5EF4-FFF2-40B4-BE49-F238E27FC236}">
                <a16:creationId xmlns:a16="http://schemas.microsoft.com/office/drawing/2014/main" id="{D540089F-6363-05CE-8C5A-753804AA5355}"/>
              </a:ext>
            </a:extLst>
          </p:cNvPr>
          <p:cNvGrpSpPr/>
          <p:nvPr/>
        </p:nvGrpSpPr>
        <p:grpSpPr>
          <a:xfrm>
            <a:off x="-87441" y="1475221"/>
            <a:ext cx="3739978" cy="1661788"/>
            <a:chOff x="215462" y="3642462"/>
            <a:chExt cx="3739978" cy="1661788"/>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14B26B8-702B-2D4D-E533-B9EFFDE7319D}"/>
                    </a:ext>
                  </a:extLst>
                </p:cNvPr>
                <p:cNvSpPr txBox="1"/>
                <p:nvPr/>
              </p:nvSpPr>
              <p:spPr>
                <a:xfrm>
                  <a:off x="215462" y="3642462"/>
                  <a:ext cx="3739978" cy="7801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C00000"/>
                            </a:solidFill>
                            <a:latin typeface="Cambria Math" panose="02040503050406030204" pitchFamily="18" charset="0"/>
                          </a:rPr>
                          <m:t>𝐵</m:t>
                        </m:r>
                        <m:sSub>
                          <m:sSubPr>
                            <m:ctrlPr>
                              <a:rPr lang="en-US" sz="1400" b="0" i="1" dirty="0" smtClean="0">
                                <a:solidFill>
                                  <a:srgbClr val="C00000"/>
                                </a:solidFill>
                                <a:latin typeface="Cambria Math" panose="02040503050406030204" pitchFamily="18" charset="0"/>
                              </a:rPr>
                            </m:ctrlPr>
                          </m:sSubPr>
                          <m:e>
                            <m:r>
                              <a:rPr lang="en-US" sz="1400" i="1" dirty="0" smtClean="0">
                                <a:solidFill>
                                  <a:srgbClr val="C00000"/>
                                </a:solidFill>
                                <a:latin typeface="Cambria Math" panose="02040503050406030204" pitchFamily="18" charset="0"/>
                              </a:rPr>
                              <m:t>𝑅</m:t>
                            </m:r>
                          </m:e>
                          <m:sub>
                            <m:r>
                              <a:rPr lang="en-US" sz="1400" i="1" dirty="0" smtClean="0">
                                <a:solidFill>
                                  <a:srgbClr val="C00000"/>
                                </a:solidFill>
                                <a:latin typeface="Cambria Math" panose="02040503050406030204" pitchFamily="18" charset="0"/>
                              </a:rPr>
                              <m:t>1</m:t>
                            </m:r>
                          </m:sub>
                        </m:sSub>
                        <m:r>
                          <a:rPr lang="en-US" sz="1400" i="1" dirty="0" smtClean="0">
                            <a:solidFill>
                              <a:srgbClr val="C00000"/>
                            </a:solidFill>
                            <a:latin typeface="Cambria Math" panose="02040503050406030204" pitchFamily="18" charset="0"/>
                          </a:rPr>
                          <m:t>(</m:t>
                        </m:r>
                        <m:r>
                          <a:rPr lang="en-US" sz="1400" i="1" dirty="0" smtClean="0">
                            <a:solidFill>
                              <a:srgbClr val="C00000"/>
                            </a:solidFill>
                            <a:latin typeface="Cambria Math" panose="02040503050406030204" pitchFamily="18" charset="0"/>
                          </a:rPr>
                          <m:t>𝑞</m:t>
                        </m:r>
                        <m:r>
                          <a:rPr lang="en-US" sz="1400" i="1" dirty="0" smtClean="0">
                            <a:solidFill>
                              <a:srgbClr val="C00000"/>
                            </a:solidFill>
                            <a:latin typeface="Cambria Math" panose="02040503050406030204" pitchFamily="18" charset="0"/>
                          </a:rPr>
                          <m:t>) =</m:t>
                        </m:r>
                        <m:d>
                          <m:dPr>
                            <m:begChr m:val="{"/>
                            <m:endChr m:val=""/>
                            <m:ctrlPr>
                              <a:rPr lang="en-US" sz="1400" i="1" dirty="0" smtClean="0">
                                <a:solidFill>
                                  <a:srgbClr val="C00000"/>
                                </a:solidFill>
                                <a:latin typeface="Cambria Math" panose="02040503050406030204" pitchFamily="18" charset="0"/>
                              </a:rPr>
                            </m:ctrlPr>
                          </m:dPr>
                          <m:e>
                            <m:eqArr>
                              <m:eqArrPr>
                                <m:ctrlPr>
                                  <a:rPr lang="en-US" sz="1400" i="1" dirty="0" smtClean="0">
                                    <a:solidFill>
                                      <a:srgbClr val="C00000"/>
                                    </a:solidFill>
                                    <a:latin typeface="Cambria Math" panose="02040503050406030204" pitchFamily="18" charset="0"/>
                                  </a:rPr>
                                </m:ctrlPr>
                              </m:eqArrPr>
                              <m:e>
                                <m:r>
                                  <a:rPr lang="en-US" sz="1400" i="1" dirty="0">
                                    <a:solidFill>
                                      <a:srgbClr val="C00000"/>
                                    </a:solidFill>
                                    <a:latin typeface="Cambria Math" panose="02040503050406030204" pitchFamily="18" charset="0"/>
                                  </a:rPr>
                                  <m:t>𝑝</m:t>
                                </m:r>
                                <m:r>
                                  <a:rPr lang="en-US" sz="1400" i="1" dirty="0">
                                    <a:solidFill>
                                      <a:srgbClr val="C00000"/>
                                    </a:solidFill>
                                    <a:latin typeface="Cambria Math" panose="02040503050406030204" pitchFamily="18" charset="0"/>
                                  </a:rPr>
                                  <m:t> = </m:t>
                                </m:r>
                                <m:r>
                                  <a:rPr lang="en-US" sz="1400" i="1" dirty="0">
                                    <a:solidFill>
                                      <a:srgbClr val="C00000"/>
                                    </a:solidFill>
                                    <a:latin typeface="Cambria Math" panose="02040503050406030204" pitchFamily="18" charset="0"/>
                                  </a:rPr>
                                  <m:t>0</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𝑖𝑓</m:t>
                                </m:r>
                                <m:r>
                                  <a:rPr lang="en-US" sz="1400" i="1" dirty="0">
                                    <a:solidFill>
                                      <a:srgbClr val="C00000"/>
                                    </a:solidFill>
                                    <a:latin typeface="Cambria Math" panose="02040503050406030204" pitchFamily="18" charset="0"/>
                                  </a:rPr>
                                  <m:t>  </m:t>
                                </m:r>
                                <m:r>
                                  <a:rPr lang="en-US" sz="1400" i="1" dirty="0" smtClean="0">
                                    <a:solidFill>
                                      <a:srgbClr val="C00000"/>
                                    </a:solidFill>
                                    <a:latin typeface="Cambria Math" panose="02040503050406030204" pitchFamily="18" charset="0"/>
                                  </a:rPr>
                                  <m:t>𝑞</m:t>
                                </m:r>
                                <m:r>
                                  <a:rPr lang="en-US" sz="1400" i="1" dirty="0">
                                    <a:solidFill>
                                      <a:srgbClr val="C00000"/>
                                    </a:solidFill>
                                    <a:latin typeface="Cambria Math" panose="02040503050406030204" pitchFamily="18" charset="0"/>
                                  </a:rPr>
                                  <m:t>&lt;</m:t>
                                </m:r>
                                <m:f>
                                  <m:fPr>
                                    <m:type m:val="lin"/>
                                    <m:ctrlPr>
                                      <a:rPr lang="en-US" sz="1400" i="1" dirty="0" smtClean="0">
                                        <a:solidFill>
                                          <a:srgbClr val="C00000"/>
                                        </a:solidFill>
                                        <a:latin typeface="Cambria Math" panose="02040503050406030204" pitchFamily="18" charset="0"/>
                                      </a:rPr>
                                    </m:ctrlPr>
                                  </m:fPr>
                                  <m:num>
                                    <m:r>
                                      <a:rPr lang="en-US" sz="1400" b="0" i="1" dirty="0" smtClean="0">
                                        <a:solidFill>
                                          <a:srgbClr val="C00000"/>
                                        </a:solidFill>
                                        <a:latin typeface="Cambria Math" panose="02040503050406030204" pitchFamily="18" charset="0"/>
                                      </a:rPr>
                                      <m:t>1</m:t>
                                    </m:r>
                                  </m:num>
                                  <m:den>
                                    <m:r>
                                      <a:rPr lang="en-US" sz="1400" b="0" i="1" dirty="0" smtClean="0">
                                        <a:solidFill>
                                          <a:srgbClr val="C00000"/>
                                        </a:solidFill>
                                        <a:latin typeface="Cambria Math" panose="02040503050406030204" pitchFamily="18" charset="0"/>
                                      </a:rPr>
                                      <m:t>2</m:t>
                                    </m:r>
                                  </m:den>
                                </m:f>
                                <m:r>
                                  <m:rPr>
                                    <m:nor/>
                                  </m:rPr>
                                  <a:rPr lang="en-US" sz="1400" dirty="0">
                                    <a:solidFill>
                                      <a:srgbClr val="C00000"/>
                                    </a:solidFill>
                                  </a:rPr>
                                  <m:t> </m:t>
                                </m:r>
                              </m:e>
                              <m:e>
                                <m:r>
                                  <a:rPr lang="en-US" sz="1400" i="1" dirty="0">
                                    <a:solidFill>
                                      <a:srgbClr val="C00000"/>
                                    </a:solidFill>
                                    <a:latin typeface="Cambria Math" panose="02040503050406030204" pitchFamily="18" charset="0"/>
                                  </a:rPr>
                                  <m:t>𝑝</m:t>
                                </m:r>
                                <m:r>
                                  <a:rPr lang="en-US" sz="1400" i="1" dirty="0">
                                    <a:solidFill>
                                      <a:srgbClr val="C00000"/>
                                    </a:solidFill>
                                    <a:latin typeface="Cambria Math" panose="02040503050406030204" pitchFamily="18" charset="0"/>
                                  </a:rPr>
                                  <m:t> ∈ [</m:t>
                                </m:r>
                                <m:r>
                                  <a:rPr lang="en-US" sz="1400" i="1" dirty="0">
                                    <a:solidFill>
                                      <a:srgbClr val="C00000"/>
                                    </a:solidFill>
                                    <a:latin typeface="Cambria Math" panose="02040503050406030204" pitchFamily="18" charset="0"/>
                                  </a:rPr>
                                  <m:t>0</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1</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𝑖𝑓</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𝑞</m:t>
                                </m:r>
                                <m:r>
                                  <a:rPr lang="en-US" sz="1400" i="1" dirty="0">
                                    <a:solidFill>
                                      <a:srgbClr val="C00000"/>
                                    </a:solidFill>
                                    <a:latin typeface="Cambria Math" panose="02040503050406030204" pitchFamily="18" charset="0"/>
                                  </a:rPr>
                                  <m:t>=</m:t>
                                </m:r>
                                <m:f>
                                  <m:fPr>
                                    <m:type m:val="lin"/>
                                    <m:ctrlPr>
                                      <a:rPr lang="en-US" sz="1400" i="1" dirty="0">
                                        <a:solidFill>
                                          <a:srgbClr val="C00000"/>
                                        </a:solidFill>
                                        <a:latin typeface="Cambria Math" panose="02040503050406030204" pitchFamily="18" charset="0"/>
                                      </a:rPr>
                                    </m:ctrlPr>
                                  </m:fPr>
                                  <m:num>
                                    <m:r>
                                      <a:rPr lang="en-US" sz="1400" i="1" dirty="0">
                                        <a:solidFill>
                                          <a:srgbClr val="C00000"/>
                                        </a:solidFill>
                                        <a:latin typeface="Cambria Math" panose="02040503050406030204" pitchFamily="18" charset="0"/>
                                      </a:rPr>
                                      <m:t>1</m:t>
                                    </m:r>
                                  </m:num>
                                  <m:den>
                                    <m:r>
                                      <a:rPr lang="en-US" sz="1400" i="1" dirty="0">
                                        <a:solidFill>
                                          <a:srgbClr val="C00000"/>
                                        </a:solidFill>
                                        <a:latin typeface="Cambria Math" panose="02040503050406030204" pitchFamily="18" charset="0"/>
                                      </a:rPr>
                                      <m:t>2</m:t>
                                    </m:r>
                                  </m:den>
                                </m:f>
                              </m:e>
                              <m:e>
                                <m:r>
                                  <a:rPr lang="en-US" sz="1400" i="1" dirty="0">
                                    <a:solidFill>
                                      <a:srgbClr val="C00000"/>
                                    </a:solidFill>
                                    <a:latin typeface="Cambria Math" panose="02040503050406030204" pitchFamily="18" charset="0"/>
                                  </a:rPr>
                                  <m:t>𝑝</m:t>
                                </m:r>
                                <m:r>
                                  <a:rPr lang="en-US" sz="1400" i="1" dirty="0">
                                    <a:solidFill>
                                      <a:srgbClr val="C00000"/>
                                    </a:solidFill>
                                    <a:latin typeface="Cambria Math" panose="02040503050406030204" pitchFamily="18" charset="0"/>
                                  </a:rPr>
                                  <m:t> = </m:t>
                                </m:r>
                                <m:r>
                                  <a:rPr lang="en-US" sz="1400" i="1" dirty="0">
                                    <a:solidFill>
                                      <a:srgbClr val="C00000"/>
                                    </a:solidFill>
                                    <a:latin typeface="Cambria Math" panose="02040503050406030204" pitchFamily="18" charset="0"/>
                                  </a:rPr>
                                  <m:t>1</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𝑖𝑓</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𝑞</m:t>
                                </m:r>
                                <m:r>
                                  <a:rPr lang="en-US" sz="1400" i="1" dirty="0">
                                    <a:solidFill>
                                      <a:srgbClr val="C00000"/>
                                    </a:solidFill>
                                    <a:latin typeface="Cambria Math" panose="02040503050406030204" pitchFamily="18" charset="0"/>
                                  </a:rPr>
                                  <m:t>&gt;</m:t>
                                </m:r>
                                <m:f>
                                  <m:fPr>
                                    <m:type m:val="lin"/>
                                    <m:ctrlPr>
                                      <a:rPr lang="en-US" sz="1400" i="1" dirty="0">
                                        <a:solidFill>
                                          <a:srgbClr val="C00000"/>
                                        </a:solidFill>
                                        <a:latin typeface="Cambria Math" panose="02040503050406030204" pitchFamily="18" charset="0"/>
                                      </a:rPr>
                                    </m:ctrlPr>
                                  </m:fPr>
                                  <m:num>
                                    <m:r>
                                      <a:rPr lang="en-US" sz="1400" i="1" dirty="0">
                                        <a:solidFill>
                                          <a:srgbClr val="C00000"/>
                                        </a:solidFill>
                                        <a:latin typeface="Cambria Math" panose="02040503050406030204" pitchFamily="18" charset="0"/>
                                      </a:rPr>
                                      <m:t>1</m:t>
                                    </m:r>
                                  </m:num>
                                  <m:den>
                                    <m:r>
                                      <a:rPr lang="en-US" sz="1400" i="1" dirty="0">
                                        <a:solidFill>
                                          <a:srgbClr val="C00000"/>
                                        </a:solidFill>
                                        <a:latin typeface="Cambria Math" panose="02040503050406030204" pitchFamily="18" charset="0"/>
                                      </a:rPr>
                                      <m:t>2</m:t>
                                    </m:r>
                                  </m:den>
                                </m:f>
                              </m:e>
                            </m:eqArr>
                          </m:e>
                        </m:d>
                      </m:oMath>
                    </m:oMathPara>
                  </a14:m>
                  <a:endParaRPr lang="en-US" sz="1400" dirty="0">
                    <a:solidFill>
                      <a:srgbClr val="C00000"/>
                    </a:solidFill>
                  </a:endParaRPr>
                </a:p>
              </p:txBody>
            </p:sp>
          </mc:Choice>
          <mc:Fallback xmlns="">
            <p:sp>
              <p:nvSpPr>
                <p:cNvPr id="18" name="TextBox 17">
                  <a:extLst>
                    <a:ext uri="{FF2B5EF4-FFF2-40B4-BE49-F238E27FC236}">
                      <a16:creationId xmlns:a16="http://schemas.microsoft.com/office/drawing/2014/main" id="{014B26B8-702B-2D4D-E533-B9EFFDE7319D}"/>
                    </a:ext>
                  </a:extLst>
                </p:cNvPr>
                <p:cNvSpPr txBox="1">
                  <a:spLocks noRot="1" noChangeAspect="1" noMove="1" noResize="1" noEditPoints="1" noAdjustHandles="1" noChangeArrowheads="1" noChangeShapeType="1" noTextEdit="1"/>
                </p:cNvSpPr>
                <p:nvPr/>
              </p:nvSpPr>
              <p:spPr>
                <a:xfrm>
                  <a:off x="215462" y="3642462"/>
                  <a:ext cx="3739978" cy="7801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A744AC-1A46-273D-DF34-B442E154F595}"/>
                    </a:ext>
                  </a:extLst>
                </p:cNvPr>
                <p:cNvSpPr txBox="1"/>
                <p:nvPr/>
              </p:nvSpPr>
              <p:spPr>
                <a:xfrm>
                  <a:off x="215462" y="4524100"/>
                  <a:ext cx="3739978" cy="7801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C00000"/>
                            </a:solidFill>
                            <a:latin typeface="Cambria Math" panose="02040503050406030204" pitchFamily="18" charset="0"/>
                          </a:rPr>
                          <m:t>𝐵</m:t>
                        </m:r>
                        <m:sSub>
                          <m:sSubPr>
                            <m:ctrlPr>
                              <a:rPr lang="en-US" sz="1400" b="0" i="1" dirty="0" smtClean="0">
                                <a:solidFill>
                                  <a:srgbClr val="C00000"/>
                                </a:solidFill>
                                <a:latin typeface="Cambria Math" panose="02040503050406030204" pitchFamily="18" charset="0"/>
                              </a:rPr>
                            </m:ctrlPr>
                          </m:sSubPr>
                          <m:e>
                            <m:r>
                              <a:rPr lang="en-US" sz="1400" i="1" dirty="0" smtClean="0">
                                <a:solidFill>
                                  <a:srgbClr val="C00000"/>
                                </a:solidFill>
                                <a:latin typeface="Cambria Math" panose="02040503050406030204" pitchFamily="18" charset="0"/>
                              </a:rPr>
                              <m:t>𝑅</m:t>
                            </m:r>
                          </m:e>
                          <m:sub>
                            <m:r>
                              <a:rPr lang="en-US" sz="1400" b="0" i="1" dirty="0" smtClean="0">
                                <a:solidFill>
                                  <a:srgbClr val="C00000"/>
                                </a:solidFill>
                                <a:latin typeface="Cambria Math" panose="02040503050406030204" pitchFamily="18" charset="0"/>
                              </a:rPr>
                              <m:t>2</m:t>
                            </m:r>
                          </m:sub>
                        </m:sSub>
                        <m:r>
                          <a:rPr lang="en-US" sz="1400" i="1" dirty="0" smtClean="0">
                            <a:solidFill>
                              <a:srgbClr val="C00000"/>
                            </a:solidFill>
                            <a:latin typeface="Cambria Math" panose="02040503050406030204" pitchFamily="18" charset="0"/>
                          </a:rPr>
                          <m:t>(</m:t>
                        </m:r>
                        <m:r>
                          <a:rPr lang="en-US" sz="1400" b="0" i="1" dirty="0" smtClean="0">
                            <a:solidFill>
                              <a:srgbClr val="C00000"/>
                            </a:solidFill>
                            <a:latin typeface="Cambria Math" panose="02040503050406030204" pitchFamily="18" charset="0"/>
                          </a:rPr>
                          <m:t>𝑝</m:t>
                        </m:r>
                        <m:r>
                          <a:rPr lang="en-US" sz="1400" i="1" dirty="0" smtClean="0">
                            <a:solidFill>
                              <a:srgbClr val="C00000"/>
                            </a:solidFill>
                            <a:latin typeface="Cambria Math" panose="02040503050406030204" pitchFamily="18" charset="0"/>
                          </a:rPr>
                          <m:t>) =</m:t>
                        </m:r>
                        <m:d>
                          <m:dPr>
                            <m:begChr m:val="{"/>
                            <m:endChr m:val=""/>
                            <m:ctrlPr>
                              <a:rPr lang="en-US" sz="1400" i="1" dirty="0" smtClean="0">
                                <a:solidFill>
                                  <a:srgbClr val="C00000"/>
                                </a:solidFill>
                                <a:latin typeface="Cambria Math" panose="02040503050406030204" pitchFamily="18" charset="0"/>
                              </a:rPr>
                            </m:ctrlPr>
                          </m:dPr>
                          <m:e>
                            <m:eqArr>
                              <m:eqArrPr>
                                <m:ctrlPr>
                                  <a:rPr lang="en-US" sz="1400" i="1" dirty="0" smtClean="0">
                                    <a:solidFill>
                                      <a:srgbClr val="C00000"/>
                                    </a:solidFill>
                                    <a:latin typeface="Cambria Math" panose="02040503050406030204" pitchFamily="18" charset="0"/>
                                  </a:rPr>
                                </m:ctrlPr>
                              </m:eqArrPr>
                              <m:e>
                                <m:r>
                                  <m:rPr>
                                    <m:sty m:val="p"/>
                                  </m:rPr>
                                  <a:rPr lang="en-US" sz="1400" b="0" i="1" dirty="0" smtClean="0">
                                    <a:solidFill>
                                      <a:srgbClr val="C00000"/>
                                    </a:solidFill>
                                    <a:latin typeface="Cambria Math" panose="02040503050406030204" pitchFamily="18" charset="0"/>
                                  </a:rPr>
                                  <m:t>q</m:t>
                                </m:r>
                                <m:r>
                                  <a:rPr lang="en-US" sz="1400" i="1" dirty="0">
                                    <a:solidFill>
                                      <a:srgbClr val="C00000"/>
                                    </a:solidFill>
                                    <a:latin typeface="Cambria Math" panose="02040503050406030204" pitchFamily="18" charset="0"/>
                                  </a:rPr>
                                  <m:t> = </m:t>
                                </m:r>
                                <m:r>
                                  <a:rPr lang="en-US" sz="1400" i="1" dirty="0">
                                    <a:solidFill>
                                      <a:srgbClr val="C00000"/>
                                    </a:solidFill>
                                    <a:latin typeface="Cambria Math" panose="02040503050406030204" pitchFamily="18" charset="0"/>
                                  </a:rPr>
                                  <m:t>0</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𝑖𝑓</m:t>
                                </m:r>
                                <m:r>
                                  <a:rPr lang="en-US" sz="1400" i="1" dirty="0">
                                    <a:solidFill>
                                      <a:srgbClr val="C00000"/>
                                    </a:solidFill>
                                    <a:latin typeface="Cambria Math" panose="02040503050406030204" pitchFamily="18" charset="0"/>
                                  </a:rPr>
                                  <m:t> </m:t>
                                </m:r>
                                <m:r>
                                  <a:rPr lang="en-US" sz="1400" b="0" i="1" dirty="0" smtClean="0">
                                    <a:solidFill>
                                      <a:srgbClr val="C00000"/>
                                    </a:solidFill>
                                    <a:latin typeface="Cambria Math" panose="02040503050406030204" pitchFamily="18" charset="0"/>
                                  </a:rPr>
                                  <m:t>𝑝</m:t>
                                </m:r>
                                <m:r>
                                  <a:rPr lang="en-US" sz="1400" i="1" dirty="0">
                                    <a:solidFill>
                                      <a:srgbClr val="C00000"/>
                                    </a:solidFill>
                                    <a:latin typeface="Cambria Math" panose="02040503050406030204" pitchFamily="18" charset="0"/>
                                  </a:rPr>
                                  <m:t> &lt;</m:t>
                                </m:r>
                                <m:f>
                                  <m:fPr>
                                    <m:type m:val="lin"/>
                                    <m:ctrlPr>
                                      <a:rPr lang="en-US" sz="1400" i="1" dirty="0" smtClean="0">
                                        <a:solidFill>
                                          <a:srgbClr val="C00000"/>
                                        </a:solidFill>
                                        <a:latin typeface="Cambria Math" panose="02040503050406030204" pitchFamily="18" charset="0"/>
                                      </a:rPr>
                                    </m:ctrlPr>
                                  </m:fPr>
                                  <m:num>
                                    <m:r>
                                      <a:rPr lang="en-US" sz="1400" b="0" i="1" dirty="0" smtClean="0">
                                        <a:solidFill>
                                          <a:srgbClr val="C00000"/>
                                        </a:solidFill>
                                        <a:latin typeface="Cambria Math" panose="02040503050406030204" pitchFamily="18" charset="0"/>
                                      </a:rPr>
                                      <m:t>1</m:t>
                                    </m:r>
                                  </m:num>
                                  <m:den>
                                    <m:r>
                                      <a:rPr lang="en-US" sz="1400" b="0" i="1" dirty="0" smtClean="0">
                                        <a:solidFill>
                                          <a:srgbClr val="C00000"/>
                                        </a:solidFill>
                                        <a:latin typeface="Cambria Math" panose="02040503050406030204" pitchFamily="18" charset="0"/>
                                      </a:rPr>
                                      <m:t>2</m:t>
                                    </m:r>
                                  </m:den>
                                </m:f>
                                <m:r>
                                  <m:rPr>
                                    <m:nor/>
                                  </m:rPr>
                                  <a:rPr lang="en-US" sz="1400" dirty="0">
                                    <a:solidFill>
                                      <a:srgbClr val="C00000"/>
                                    </a:solidFill>
                                  </a:rPr>
                                  <m:t> </m:t>
                                </m:r>
                              </m:e>
                              <m:e>
                                <m:r>
                                  <a:rPr lang="en-US" sz="1400" b="0" i="1" dirty="0" smtClean="0">
                                    <a:solidFill>
                                      <a:srgbClr val="C00000"/>
                                    </a:solidFill>
                                    <a:latin typeface="Cambria Math" panose="02040503050406030204" pitchFamily="18" charset="0"/>
                                  </a:rPr>
                                  <m:t>𝑞</m:t>
                                </m:r>
                                <m:r>
                                  <a:rPr lang="en-US" sz="1400" i="1" dirty="0">
                                    <a:solidFill>
                                      <a:srgbClr val="C00000"/>
                                    </a:solidFill>
                                    <a:latin typeface="Cambria Math" panose="02040503050406030204" pitchFamily="18" charset="0"/>
                                  </a:rPr>
                                  <m:t> ∈ [</m:t>
                                </m:r>
                                <m:r>
                                  <a:rPr lang="en-US" sz="1400" i="1" dirty="0">
                                    <a:solidFill>
                                      <a:srgbClr val="C00000"/>
                                    </a:solidFill>
                                    <a:latin typeface="Cambria Math" panose="02040503050406030204" pitchFamily="18" charset="0"/>
                                  </a:rPr>
                                  <m:t>0</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1</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𝑖𝑓</m:t>
                                </m:r>
                                <m:r>
                                  <a:rPr lang="en-US" sz="1400" i="1" dirty="0">
                                    <a:solidFill>
                                      <a:srgbClr val="C00000"/>
                                    </a:solidFill>
                                    <a:latin typeface="Cambria Math" panose="02040503050406030204" pitchFamily="18" charset="0"/>
                                  </a:rPr>
                                  <m:t> </m:t>
                                </m:r>
                                <m:r>
                                  <a:rPr lang="en-US" sz="1400" b="0" i="1" dirty="0" smtClean="0">
                                    <a:solidFill>
                                      <a:srgbClr val="C00000"/>
                                    </a:solidFill>
                                    <a:latin typeface="Cambria Math" panose="02040503050406030204" pitchFamily="18" charset="0"/>
                                  </a:rPr>
                                  <m:t>𝑝</m:t>
                                </m:r>
                                <m:r>
                                  <a:rPr lang="en-US" sz="1400" i="1" dirty="0">
                                    <a:solidFill>
                                      <a:srgbClr val="C00000"/>
                                    </a:solidFill>
                                    <a:latin typeface="Cambria Math" panose="02040503050406030204" pitchFamily="18" charset="0"/>
                                  </a:rPr>
                                  <m:t> =</m:t>
                                </m:r>
                                <m:f>
                                  <m:fPr>
                                    <m:type m:val="lin"/>
                                    <m:ctrlPr>
                                      <a:rPr lang="en-US" sz="1400" i="1" dirty="0">
                                        <a:solidFill>
                                          <a:srgbClr val="C00000"/>
                                        </a:solidFill>
                                        <a:latin typeface="Cambria Math" panose="02040503050406030204" pitchFamily="18" charset="0"/>
                                      </a:rPr>
                                    </m:ctrlPr>
                                  </m:fPr>
                                  <m:num>
                                    <m:r>
                                      <a:rPr lang="en-US" sz="1400" i="1" dirty="0">
                                        <a:solidFill>
                                          <a:srgbClr val="C00000"/>
                                        </a:solidFill>
                                        <a:latin typeface="Cambria Math" panose="02040503050406030204" pitchFamily="18" charset="0"/>
                                      </a:rPr>
                                      <m:t>1</m:t>
                                    </m:r>
                                  </m:num>
                                  <m:den>
                                    <m:r>
                                      <a:rPr lang="en-US" sz="1400" i="1" dirty="0">
                                        <a:solidFill>
                                          <a:srgbClr val="C00000"/>
                                        </a:solidFill>
                                        <a:latin typeface="Cambria Math" panose="02040503050406030204" pitchFamily="18" charset="0"/>
                                      </a:rPr>
                                      <m:t>2</m:t>
                                    </m:r>
                                  </m:den>
                                </m:f>
                              </m:e>
                              <m:e>
                                <m:r>
                                  <a:rPr lang="en-US" sz="1400" b="0" i="1" dirty="0" smtClean="0">
                                    <a:solidFill>
                                      <a:srgbClr val="C00000"/>
                                    </a:solidFill>
                                    <a:latin typeface="Cambria Math" panose="02040503050406030204" pitchFamily="18" charset="0"/>
                                  </a:rPr>
                                  <m:t>𝑞</m:t>
                                </m:r>
                                <m:r>
                                  <a:rPr lang="en-US" sz="1400" i="1" dirty="0">
                                    <a:solidFill>
                                      <a:srgbClr val="C00000"/>
                                    </a:solidFill>
                                    <a:latin typeface="Cambria Math" panose="02040503050406030204" pitchFamily="18" charset="0"/>
                                  </a:rPr>
                                  <m:t> = </m:t>
                                </m:r>
                                <m:r>
                                  <a:rPr lang="en-US" sz="1400" i="1" dirty="0">
                                    <a:solidFill>
                                      <a:srgbClr val="C00000"/>
                                    </a:solidFill>
                                    <a:latin typeface="Cambria Math" panose="02040503050406030204" pitchFamily="18" charset="0"/>
                                  </a:rPr>
                                  <m:t>1</m:t>
                                </m:r>
                                <m:r>
                                  <a:rPr lang="en-US" sz="1400" i="1" dirty="0">
                                    <a:solidFill>
                                      <a:srgbClr val="C00000"/>
                                    </a:solidFill>
                                    <a:latin typeface="Cambria Math" panose="02040503050406030204" pitchFamily="18" charset="0"/>
                                  </a:rPr>
                                  <m:t>       </m:t>
                                </m:r>
                                <m:r>
                                  <a:rPr lang="en-US" sz="1400" i="1" dirty="0">
                                    <a:solidFill>
                                      <a:srgbClr val="C00000"/>
                                    </a:solidFill>
                                    <a:latin typeface="Cambria Math" panose="02040503050406030204" pitchFamily="18" charset="0"/>
                                  </a:rPr>
                                  <m:t>𝑖𝑓</m:t>
                                </m:r>
                                <m:r>
                                  <a:rPr lang="en-US" sz="1400" i="1" dirty="0">
                                    <a:solidFill>
                                      <a:srgbClr val="C00000"/>
                                    </a:solidFill>
                                    <a:latin typeface="Cambria Math" panose="02040503050406030204" pitchFamily="18" charset="0"/>
                                  </a:rPr>
                                  <m:t> </m:t>
                                </m:r>
                                <m:r>
                                  <a:rPr lang="en-US" sz="1400" b="0" i="1" dirty="0" smtClean="0">
                                    <a:solidFill>
                                      <a:srgbClr val="C00000"/>
                                    </a:solidFill>
                                    <a:latin typeface="Cambria Math" panose="02040503050406030204" pitchFamily="18" charset="0"/>
                                  </a:rPr>
                                  <m:t>𝑝</m:t>
                                </m:r>
                                <m:r>
                                  <a:rPr lang="en-US" sz="1400" i="1" dirty="0">
                                    <a:solidFill>
                                      <a:srgbClr val="C00000"/>
                                    </a:solidFill>
                                    <a:latin typeface="Cambria Math" panose="02040503050406030204" pitchFamily="18" charset="0"/>
                                  </a:rPr>
                                  <m:t>&gt;</m:t>
                                </m:r>
                                <m:f>
                                  <m:fPr>
                                    <m:type m:val="lin"/>
                                    <m:ctrlPr>
                                      <a:rPr lang="en-US" sz="1400" i="1" dirty="0">
                                        <a:solidFill>
                                          <a:srgbClr val="C00000"/>
                                        </a:solidFill>
                                        <a:latin typeface="Cambria Math" panose="02040503050406030204" pitchFamily="18" charset="0"/>
                                      </a:rPr>
                                    </m:ctrlPr>
                                  </m:fPr>
                                  <m:num>
                                    <m:r>
                                      <a:rPr lang="en-US" sz="1400" i="1" dirty="0">
                                        <a:solidFill>
                                          <a:srgbClr val="C00000"/>
                                        </a:solidFill>
                                        <a:latin typeface="Cambria Math" panose="02040503050406030204" pitchFamily="18" charset="0"/>
                                      </a:rPr>
                                      <m:t>1</m:t>
                                    </m:r>
                                  </m:num>
                                  <m:den>
                                    <m:r>
                                      <a:rPr lang="en-US" sz="1400" i="1" dirty="0">
                                        <a:solidFill>
                                          <a:srgbClr val="C00000"/>
                                        </a:solidFill>
                                        <a:latin typeface="Cambria Math" panose="02040503050406030204" pitchFamily="18" charset="0"/>
                                      </a:rPr>
                                      <m:t>2</m:t>
                                    </m:r>
                                  </m:den>
                                </m:f>
                              </m:e>
                            </m:eqArr>
                          </m:e>
                        </m:d>
                      </m:oMath>
                    </m:oMathPara>
                  </a14:m>
                  <a:endParaRPr lang="en-US" sz="1400" dirty="0">
                    <a:solidFill>
                      <a:srgbClr val="C00000"/>
                    </a:solidFill>
                  </a:endParaRPr>
                </a:p>
              </p:txBody>
            </p:sp>
          </mc:Choice>
          <mc:Fallback xmlns="">
            <p:sp>
              <p:nvSpPr>
                <p:cNvPr id="9" name="TextBox 8">
                  <a:extLst>
                    <a:ext uri="{FF2B5EF4-FFF2-40B4-BE49-F238E27FC236}">
                      <a16:creationId xmlns:a16="http://schemas.microsoft.com/office/drawing/2014/main" id="{D8A744AC-1A46-273D-DF34-B442E154F595}"/>
                    </a:ext>
                  </a:extLst>
                </p:cNvPr>
                <p:cNvSpPr txBox="1">
                  <a:spLocks noRot="1" noChangeAspect="1" noMove="1" noResize="1" noEditPoints="1" noAdjustHandles="1" noChangeArrowheads="1" noChangeShapeType="1" noTextEdit="1"/>
                </p:cNvSpPr>
                <p:nvPr/>
              </p:nvSpPr>
              <p:spPr>
                <a:xfrm>
                  <a:off x="215462" y="4524100"/>
                  <a:ext cx="3739978" cy="780150"/>
                </a:xfrm>
                <a:prstGeom prst="rect">
                  <a:avLst/>
                </a:prstGeom>
                <a:blipFill>
                  <a:blip r:embed="rId5"/>
                  <a:stretch>
                    <a:fillRect/>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59907D1D-13C5-3122-2069-21295A8A9D7F}"/>
              </a:ext>
            </a:extLst>
          </p:cNvPr>
          <p:cNvGrpSpPr/>
          <p:nvPr/>
        </p:nvGrpSpPr>
        <p:grpSpPr>
          <a:xfrm>
            <a:off x="119526" y="3422364"/>
            <a:ext cx="4484182" cy="2360532"/>
            <a:chOff x="5885705" y="3787523"/>
            <a:chExt cx="4484182" cy="2360532"/>
          </a:xfrm>
        </p:grpSpPr>
        <p:pic>
          <p:nvPicPr>
            <p:cNvPr id="22" name="Picture 21">
              <a:extLst>
                <a:ext uri="{FF2B5EF4-FFF2-40B4-BE49-F238E27FC236}">
                  <a16:creationId xmlns:a16="http://schemas.microsoft.com/office/drawing/2014/main" id="{7BC00B64-B0B4-1FEA-0C9D-E550D2F21A0D}"/>
                </a:ext>
              </a:extLst>
            </p:cNvPr>
            <p:cNvPicPr>
              <a:picLocks noChangeAspect="1"/>
            </p:cNvPicPr>
            <p:nvPr/>
          </p:nvPicPr>
          <p:blipFill>
            <a:blip r:embed="rId6"/>
            <a:stretch>
              <a:fillRect/>
            </a:stretch>
          </p:blipFill>
          <p:spPr>
            <a:xfrm>
              <a:off x="5885705" y="3787523"/>
              <a:ext cx="2166474" cy="2306376"/>
            </a:xfrm>
            <a:prstGeom prst="rect">
              <a:avLst/>
            </a:prstGeom>
          </p:spPr>
        </p:pic>
        <p:pic>
          <p:nvPicPr>
            <p:cNvPr id="26" name="Picture 25">
              <a:extLst>
                <a:ext uri="{FF2B5EF4-FFF2-40B4-BE49-F238E27FC236}">
                  <a16:creationId xmlns:a16="http://schemas.microsoft.com/office/drawing/2014/main" id="{DAA98441-1BDD-2A63-04F4-6ED4B2958655}"/>
                </a:ext>
              </a:extLst>
            </p:cNvPr>
            <p:cNvPicPr>
              <a:picLocks noChangeAspect="1"/>
            </p:cNvPicPr>
            <p:nvPr/>
          </p:nvPicPr>
          <p:blipFill>
            <a:blip r:embed="rId7"/>
            <a:stretch>
              <a:fillRect/>
            </a:stretch>
          </p:blipFill>
          <p:spPr>
            <a:xfrm>
              <a:off x="8096263" y="3794699"/>
              <a:ext cx="2273624" cy="2353356"/>
            </a:xfrm>
            <a:prstGeom prst="rect">
              <a:avLst/>
            </a:prstGeom>
          </p:spPr>
        </p:pic>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934E29E-A262-8831-EBD6-B06DAEDAA928}"/>
                  </a:ext>
                </a:extLst>
              </p:cNvPr>
              <p:cNvSpPr txBox="1"/>
              <p:nvPr/>
            </p:nvSpPr>
            <p:spPr>
              <a:xfrm>
                <a:off x="3334878" y="3588813"/>
                <a:ext cx="1540491"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tx1"/>
                          </a:solidFill>
                          <a:latin typeface="Cambria Math" panose="02040503050406030204" pitchFamily="18" charset="0"/>
                        </a:rPr>
                        <m:t>𝐵</m:t>
                      </m:r>
                      <m:sSub>
                        <m:sSubPr>
                          <m:ctrlPr>
                            <a:rPr lang="en-US" sz="1200" b="0" i="1" dirty="0" smtClean="0">
                              <a:solidFill>
                                <a:schemeClr val="tx1"/>
                              </a:solidFill>
                              <a:latin typeface="Cambria Math" panose="02040503050406030204" pitchFamily="18" charset="0"/>
                            </a:rPr>
                          </m:ctrlPr>
                        </m:sSubPr>
                        <m:e>
                          <m:r>
                            <a:rPr lang="en-US" sz="1200" i="1" dirty="0" smtClean="0">
                              <a:solidFill>
                                <a:schemeClr val="tx1"/>
                              </a:solidFill>
                              <a:latin typeface="Cambria Math" panose="02040503050406030204" pitchFamily="18" charset="0"/>
                            </a:rPr>
                            <m:t>𝑅</m:t>
                          </m:r>
                        </m:e>
                        <m:sub>
                          <m:r>
                            <a:rPr lang="en-US" sz="1200" b="0" i="1" dirty="0" smtClean="0">
                              <a:solidFill>
                                <a:schemeClr val="tx1"/>
                              </a:solidFill>
                              <a:latin typeface="Cambria Math" panose="02040503050406030204" pitchFamily="18" charset="0"/>
                            </a:rPr>
                            <m:t>2</m:t>
                          </m:r>
                        </m:sub>
                      </m:sSub>
                      <m:r>
                        <a:rPr lang="en-US" sz="1200" i="1" dirty="0" smtClean="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𝑝</m:t>
                      </m:r>
                      <m:r>
                        <a:rPr lang="en-US" sz="1200" i="1" dirty="0" smtClean="0">
                          <a:solidFill>
                            <a:schemeClr val="tx1"/>
                          </a:solidFill>
                          <a:latin typeface="Cambria Math" panose="02040503050406030204" pitchFamily="18" charset="0"/>
                        </a:rPr>
                        <m:t>) </m:t>
                      </m:r>
                    </m:oMath>
                  </m:oMathPara>
                </a14:m>
                <a:endParaRPr lang="en-US" sz="1200" dirty="0">
                  <a:solidFill>
                    <a:schemeClr val="tx1"/>
                  </a:solidFill>
                </a:endParaRPr>
              </a:p>
            </p:txBody>
          </p:sp>
        </mc:Choice>
        <mc:Fallback xmlns="">
          <p:sp>
            <p:nvSpPr>
              <p:cNvPr id="28" name="TextBox 27">
                <a:extLst>
                  <a:ext uri="{FF2B5EF4-FFF2-40B4-BE49-F238E27FC236}">
                    <a16:creationId xmlns:a16="http://schemas.microsoft.com/office/drawing/2014/main" id="{4934E29E-A262-8831-EBD6-B06DAEDAA928}"/>
                  </a:ext>
                </a:extLst>
              </p:cNvPr>
              <p:cNvSpPr txBox="1">
                <a:spLocks noRot="1" noChangeAspect="1" noMove="1" noResize="1" noEditPoints="1" noAdjustHandles="1" noChangeArrowheads="1" noChangeShapeType="1" noTextEdit="1"/>
              </p:cNvSpPr>
              <p:nvPr/>
            </p:nvSpPr>
            <p:spPr>
              <a:xfrm>
                <a:off x="3334878" y="3588813"/>
                <a:ext cx="1540491" cy="276999"/>
              </a:xfrm>
              <a:prstGeom prst="rect">
                <a:avLst/>
              </a:prstGeom>
              <a:blipFill>
                <a:blip r:embed="rId8"/>
                <a:stretch>
                  <a:fillRect b="-8889"/>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0379C9FF-C87F-EB21-932F-1ADDCC7992A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40836" y="961751"/>
            <a:ext cx="4862157" cy="5176134"/>
          </a:xfrm>
          <a:prstGeom prst="rect">
            <a:avLst/>
          </a:prstGeom>
        </p:spPr>
      </p:pic>
      <p:grpSp>
        <p:nvGrpSpPr>
          <p:cNvPr id="24" name="Group 23">
            <a:extLst>
              <a:ext uri="{FF2B5EF4-FFF2-40B4-BE49-F238E27FC236}">
                <a16:creationId xmlns:a16="http://schemas.microsoft.com/office/drawing/2014/main" id="{4FCBC36C-D8FC-73AE-60A5-D5A68038CEA0}"/>
              </a:ext>
            </a:extLst>
          </p:cNvPr>
          <p:cNvGrpSpPr/>
          <p:nvPr/>
        </p:nvGrpSpPr>
        <p:grpSpPr>
          <a:xfrm>
            <a:off x="5092252" y="1865298"/>
            <a:ext cx="4193858" cy="3786064"/>
            <a:chOff x="5111770" y="1586615"/>
            <a:chExt cx="4494648" cy="4019974"/>
          </a:xfrm>
        </p:grpSpPr>
        <p:pic>
          <p:nvPicPr>
            <p:cNvPr id="21" name="Picture 20">
              <a:extLst>
                <a:ext uri="{FF2B5EF4-FFF2-40B4-BE49-F238E27FC236}">
                  <a16:creationId xmlns:a16="http://schemas.microsoft.com/office/drawing/2014/main" id="{CDCA120A-BE72-FBE6-CF7A-7E039301CEB6}"/>
                </a:ext>
              </a:extLst>
            </p:cNvPr>
            <p:cNvPicPr>
              <a:picLocks noChangeAspect="1"/>
            </p:cNvPicPr>
            <p:nvPr/>
          </p:nvPicPr>
          <p:blipFill rotWithShape="1">
            <a:blip r:embed="rId9">
              <a:clrChange>
                <a:clrFrom>
                  <a:srgbClr val="FFFFFF"/>
                </a:clrFrom>
                <a:clrTo>
                  <a:srgbClr val="FFFFFF">
                    <a:alpha val="0"/>
                  </a:srgbClr>
                </a:clrTo>
              </a:clrChange>
            </a:blip>
            <a:srcRect r="4842"/>
            <a:stretch/>
          </p:blipFill>
          <p:spPr>
            <a:xfrm rot="5400000" flipH="1">
              <a:off x="5279592" y="1476732"/>
              <a:ext cx="3962035" cy="429768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F66F163-62A5-CA93-D887-1CEA39BDB2CC}"/>
                    </a:ext>
                  </a:extLst>
                </p:cNvPr>
                <p:cNvSpPr txBox="1"/>
                <p:nvPr/>
              </p:nvSpPr>
              <p:spPr>
                <a:xfrm rot="16200000">
                  <a:off x="8605340" y="2126028"/>
                  <a:ext cx="15404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𝐵</m:t>
                        </m:r>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𝑅</m:t>
                            </m:r>
                          </m:e>
                          <m:sub>
                            <m:r>
                              <a:rPr lang="en-US" sz="2400" b="0" i="1" dirty="0" smtClean="0">
                                <a:solidFill>
                                  <a:srgbClr val="C00000"/>
                                </a:solidFill>
                                <a:latin typeface="Cambria Math" panose="02040503050406030204" pitchFamily="18" charset="0"/>
                              </a:rPr>
                              <m:t>2</m:t>
                            </m:r>
                          </m:sub>
                        </m:sSub>
                        <m:r>
                          <a:rPr lang="en-US" sz="240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𝑝</m:t>
                        </m:r>
                        <m:r>
                          <a:rPr lang="en-US" sz="2400" i="1" dirty="0" smtClean="0">
                            <a:solidFill>
                              <a:srgbClr val="C00000"/>
                            </a:solidFill>
                            <a:latin typeface="Cambria Math" panose="02040503050406030204" pitchFamily="18" charset="0"/>
                          </a:rPr>
                          <m:t>) </m:t>
                        </m:r>
                      </m:oMath>
                    </m:oMathPara>
                  </a14:m>
                  <a:endParaRPr lang="en-US" sz="2400" dirty="0">
                    <a:solidFill>
                      <a:srgbClr val="C00000"/>
                    </a:solidFill>
                  </a:endParaRPr>
                </a:p>
              </p:txBody>
            </p:sp>
          </mc:Choice>
          <mc:Fallback xmlns="">
            <p:sp>
              <p:nvSpPr>
                <p:cNvPr id="23" name="TextBox 22">
                  <a:extLst>
                    <a:ext uri="{FF2B5EF4-FFF2-40B4-BE49-F238E27FC236}">
                      <a16:creationId xmlns:a16="http://schemas.microsoft.com/office/drawing/2014/main" id="{0F66F163-62A5-CA93-D887-1CEA39BDB2CC}"/>
                    </a:ext>
                  </a:extLst>
                </p:cNvPr>
                <p:cNvSpPr txBox="1">
                  <a:spLocks noRot="1" noChangeAspect="1" noMove="1" noResize="1" noEditPoints="1" noAdjustHandles="1" noChangeArrowheads="1" noChangeShapeType="1" noTextEdit="1"/>
                </p:cNvSpPr>
                <p:nvPr/>
              </p:nvSpPr>
              <p:spPr>
                <a:xfrm rot="16200000">
                  <a:off x="8605340" y="2126028"/>
                  <a:ext cx="1540491" cy="461665"/>
                </a:xfrm>
                <a:prstGeom prst="rect">
                  <a:avLst/>
                </a:prstGeom>
                <a:blipFill>
                  <a:blip r:embed="rId10"/>
                  <a:stretch>
                    <a:fillRect r="-27143"/>
                  </a:stretch>
                </a:blipFill>
              </p:spPr>
              <p:txBody>
                <a:bodyPr/>
                <a:lstStyle/>
                <a:p>
                  <a:r>
                    <a:rPr lang="en-US">
                      <a:noFill/>
                    </a:rPr>
                    <a:t> </a:t>
                  </a:r>
                </a:p>
              </p:txBody>
            </p:sp>
          </mc:Fallback>
        </mc:AlternateContent>
      </p:grpSp>
      <p:cxnSp>
        <p:nvCxnSpPr>
          <p:cNvPr id="27" name="Straight Arrow Connector 26">
            <a:extLst>
              <a:ext uri="{FF2B5EF4-FFF2-40B4-BE49-F238E27FC236}">
                <a16:creationId xmlns:a16="http://schemas.microsoft.com/office/drawing/2014/main" id="{5173ADE9-2197-32DC-3975-E572A3ED9C72}"/>
              </a:ext>
            </a:extLst>
          </p:cNvPr>
          <p:cNvCxnSpPr>
            <a:cxnSpLocks/>
          </p:cNvCxnSpPr>
          <p:nvPr/>
        </p:nvCxnSpPr>
        <p:spPr>
          <a:xfrm flipH="1" flipV="1">
            <a:off x="7135794" y="3805513"/>
            <a:ext cx="900752" cy="68029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770412A-ADE2-3EAC-C5FD-44A08343561A}"/>
                  </a:ext>
                </a:extLst>
              </p:cNvPr>
              <p:cNvSpPr txBox="1"/>
              <p:nvPr/>
            </p:nvSpPr>
            <p:spPr>
              <a:xfrm>
                <a:off x="7885969" y="4366851"/>
                <a:ext cx="3148246" cy="613886"/>
              </a:xfrm>
              <a:prstGeom prst="rect">
                <a:avLst/>
              </a:prstGeom>
              <a:noFill/>
            </p:spPr>
            <p:txBody>
              <a:bodyPr wrap="square">
                <a:spAutoFit/>
              </a:bodyPr>
              <a:lstStyle/>
              <a:p>
                <a:r>
                  <a:rPr lang="fa-IR" sz="2400" b="1" dirty="0"/>
                  <a:t> </a:t>
                </a:r>
                <a:r>
                  <a:rPr lang="en-US" sz="2400" b="1" dirty="0"/>
                  <a:t>Nash  </a:t>
                </a:r>
                <a14:m>
                  <m:oMath xmlns:m="http://schemas.openxmlformats.org/officeDocument/2006/math">
                    <m:sSup>
                      <m:sSupPr>
                        <m:ctrlPr>
                          <a:rPr lang="en-US" sz="2400" b="0" i="1" dirty="0" smtClean="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𝑝</m:t>
                        </m:r>
                      </m:e>
                      <m:sup>
                        <m:r>
                          <a:rPr lang="en-US" sz="2400" b="0" i="1" dirty="0" smtClean="0">
                            <a:solidFill>
                              <a:srgbClr val="C00000"/>
                            </a:solidFill>
                            <a:latin typeface="Cambria Math" panose="02040503050406030204" pitchFamily="18" charset="0"/>
                          </a:rPr>
                          <m:t>∗</m:t>
                        </m:r>
                      </m:sup>
                    </m:sSup>
                    <m:r>
                      <a:rPr lang="en-US" sz="2400" b="0" i="1" dirty="0" smtClean="0">
                        <a:solidFill>
                          <a:srgbClr val="C00000"/>
                        </a:solidFill>
                        <a:latin typeface="Cambria Math" panose="02040503050406030204" pitchFamily="18" charset="0"/>
                      </a:rPr>
                      <m:t>=</m:t>
                    </m:r>
                    <m:sSup>
                      <m:sSupPr>
                        <m:ctrlPr>
                          <a:rPr lang="en-US" sz="2400" b="0" i="1" dirty="0" smtClean="0">
                            <a:solidFill>
                              <a:srgbClr val="C00000"/>
                            </a:solidFill>
                            <a:latin typeface="Cambria Math" panose="02040503050406030204" pitchFamily="18" charset="0"/>
                          </a:rPr>
                        </m:ctrlPr>
                      </m:sSupPr>
                      <m:e>
                        <m:r>
                          <a:rPr lang="en-US" sz="2400" b="0" i="1" dirty="0" smtClean="0">
                            <a:solidFill>
                              <a:srgbClr val="C00000"/>
                            </a:solidFill>
                            <a:latin typeface="Cambria Math" panose="02040503050406030204" pitchFamily="18" charset="0"/>
                          </a:rPr>
                          <m:t>𝑞</m:t>
                        </m:r>
                      </m:e>
                      <m:sup>
                        <m:r>
                          <a:rPr lang="en-US" sz="2400" b="0" i="1" dirty="0" smtClean="0">
                            <a:solidFill>
                              <a:srgbClr val="C00000"/>
                            </a:solidFill>
                            <a:latin typeface="Cambria Math" panose="02040503050406030204" pitchFamily="18" charset="0"/>
                          </a:rPr>
                          <m:t>∗</m:t>
                        </m:r>
                      </m:sup>
                    </m:sSup>
                    <m:r>
                      <a:rPr lang="en-US" sz="2400" b="0" i="1" dirty="0" smtClean="0">
                        <a:solidFill>
                          <a:srgbClr val="C00000"/>
                        </a:solidFill>
                        <a:latin typeface="Cambria Math" panose="02040503050406030204" pitchFamily="18" charset="0"/>
                      </a:rPr>
                      <m:t>=</m:t>
                    </m:r>
                    <m:f>
                      <m:fPr>
                        <m:ctrlPr>
                          <a:rPr lang="en-US" sz="2400" b="0" i="1" dirty="0" smtClean="0">
                            <a:solidFill>
                              <a:srgbClr val="C00000"/>
                            </a:solidFill>
                            <a:latin typeface="Cambria Math" panose="02040503050406030204" pitchFamily="18" charset="0"/>
                          </a:rPr>
                        </m:ctrlPr>
                      </m:fPr>
                      <m:num>
                        <m:r>
                          <a:rPr lang="en-US" sz="2400" b="0" i="1" dirty="0" smtClean="0">
                            <a:solidFill>
                              <a:srgbClr val="C00000"/>
                            </a:solidFill>
                            <a:latin typeface="Cambria Math" panose="02040503050406030204" pitchFamily="18" charset="0"/>
                          </a:rPr>
                          <m:t>1</m:t>
                        </m:r>
                      </m:num>
                      <m:den>
                        <m:r>
                          <a:rPr lang="en-US" sz="2400" b="0" i="1" dirty="0" smtClean="0">
                            <a:solidFill>
                              <a:srgbClr val="C00000"/>
                            </a:solidFill>
                            <a:latin typeface="Cambria Math" panose="02040503050406030204" pitchFamily="18" charset="0"/>
                          </a:rPr>
                          <m:t>2</m:t>
                        </m:r>
                      </m:den>
                    </m:f>
                  </m:oMath>
                </a14:m>
                <a:r>
                  <a:rPr lang="fa-IR" sz="2400" b="1" dirty="0"/>
                  <a:t> </a:t>
                </a:r>
                <a:endParaRPr lang="en-US" sz="2400" b="1" dirty="0"/>
              </a:p>
            </p:txBody>
          </p:sp>
        </mc:Choice>
        <mc:Fallback xmlns="">
          <p:sp>
            <p:nvSpPr>
              <p:cNvPr id="32" name="TextBox 31">
                <a:extLst>
                  <a:ext uri="{FF2B5EF4-FFF2-40B4-BE49-F238E27FC236}">
                    <a16:creationId xmlns:a16="http://schemas.microsoft.com/office/drawing/2014/main" id="{D770412A-ADE2-3EAC-C5FD-44A08343561A}"/>
                  </a:ext>
                </a:extLst>
              </p:cNvPr>
              <p:cNvSpPr txBox="1">
                <a:spLocks noRot="1" noChangeAspect="1" noMove="1" noResize="1" noEditPoints="1" noAdjustHandles="1" noChangeArrowheads="1" noChangeShapeType="1" noTextEdit="1"/>
              </p:cNvSpPr>
              <p:nvPr/>
            </p:nvSpPr>
            <p:spPr>
              <a:xfrm>
                <a:off x="7885969" y="4366851"/>
                <a:ext cx="3148246" cy="613886"/>
              </a:xfrm>
              <a:prstGeom prst="rect">
                <a:avLst/>
              </a:prstGeom>
              <a:blipFill>
                <a:blip r:embed="rId11"/>
                <a:stretch>
                  <a:fillRect l="-3295" b="-9901"/>
                </a:stretch>
              </a:blipFill>
            </p:spPr>
            <p:txBody>
              <a:bodyPr/>
              <a:lstStyle/>
              <a:p>
                <a:r>
                  <a:rPr lang="en-US">
                    <a:noFill/>
                  </a:rPr>
                  <a:t> </a:t>
                </a:r>
              </a:p>
            </p:txBody>
          </p:sp>
        </mc:Fallback>
      </mc:AlternateContent>
    </p:spTree>
    <p:extLst>
      <p:ext uri="{BB962C8B-B14F-4D97-AF65-F5344CB8AC3E}">
        <p14:creationId xmlns:p14="http://schemas.microsoft.com/office/powerpoint/2010/main" val="25390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90"/>
                                          </p:val>
                                        </p:tav>
                                        <p:tav tm="100000">
                                          <p:val>
                                            <p:fltVal val="0"/>
                                          </p:val>
                                        </p:tav>
                                      </p:tavLst>
                                    </p:anim>
                                    <p:animEffect transition="in" filter="fade">
                                      <p:cBhvr>
                                        <p:cTn id="1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Rock-Paper-Scissors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2011831"/>
                <a:ext cx="11571530" cy="4394387"/>
              </a:xfrm>
            </p:spPr>
            <p:txBody>
              <a:bodyPr>
                <a:normAutofit fontScale="77500" lnSpcReduction="20000"/>
              </a:bodyPr>
              <a:lstStyle/>
              <a:p>
                <a:r>
                  <a:rPr lang="en-US" dirty="0"/>
                  <a:t>There can be no </a:t>
                </a:r>
                <a:r>
                  <a:rPr lang="en-US" i="1" dirty="0"/>
                  <a:t>Nash equilibrium </a:t>
                </a:r>
                <a:r>
                  <a:rPr lang="en-US" dirty="0"/>
                  <a:t>in which one player plays a pure strategy and the other mixes.</a:t>
                </a:r>
              </a:p>
              <a:p>
                <a:r>
                  <a:rPr lang="en-US" dirty="0"/>
                  <a:t>There can be no </a:t>
                </a:r>
                <a:r>
                  <a:rPr lang="en-US" i="1" dirty="0"/>
                  <a:t>Nash equilibrium</a:t>
                </a:r>
                <a:r>
                  <a:rPr lang="en-US" dirty="0"/>
                  <a:t> in which at least one player mixes only between two pure strategies</a:t>
                </a:r>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𝑗</m:t>
                        </m:r>
                      </m:sub>
                    </m:sSub>
                    <m:d>
                      <m:dPr>
                        <m:ctrlPr>
                          <a:rPr lang="en-US" i="1" dirty="0">
                            <a:latin typeface="Cambria Math" panose="02040503050406030204" pitchFamily="18" charset="0"/>
                          </a:rPr>
                        </m:ctrlPr>
                      </m:dPr>
                      <m:e>
                        <m:r>
                          <a:rPr lang="en-US" i="1" dirty="0">
                            <a:latin typeface="Cambria Math" panose="02040503050406030204" pitchFamily="18" charset="0"/>
                          </a:rPr>
                          <m:t>𝑅</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b="0" i="1" dirty="0">
                            <a:latin typeface="Cambria Math" panose="02040503050406030204" pitchFamily="18" charset="0"/>
                          </a:rPr>
                        </m:ctrlPr>
                      </m:dPr>
                      <m:e>
                        <m:r>
                          <a:rPr lang="en-US" i="1" dirty="0">
                            <a:latin typeface="Cambria Math" panose="02040503050406030204" pitchFamily="18" charset="0"/>
                          </a:rPr>
                          <m:t>𝑃</m:t>
                        </m:r>
                        <m:r>
                          <a:rPr lang="en-US" i="1" dirty="0">
                            <a:latin typeface="Cambria Math" panose="02040503050406030204" pitchFamily="18" charset="0"/>
                          </a:rPr>
                          <m:t> </m:t>
                        </m:r>
                      </m:e>
                    </m:d>
                    <m:r>
                      <a:rPr lang="en-US" i="1" dirty="0">
                        <a:solidFill>
                          <a:schemeClr val="tx1">
                            <a:lumMod val="85000"/>
                            <a:lumOff val="15000"/>
                          </a:schemeClr>
                        </a:solidFill>
                        <a:latin typeface="Cambria Math" panose="02040503050406030204" pitchFamily="18" charset="0"/>
                      </a:rPr>
                      <m:t>×</m:t>
                    </m:r>
                    <m:d>
                      <m:dPr>
                        <m:ctrlPr>
                          <a:rPr lang="en-US" b="0" i="1" dirty="0" smtClean="0">
                            <a:solidFill>
                              <a:schemeClr val="tx1">
                                <a:lumMod val="85000"/>
                                <a:lumOff val="15000"/>
                              </a:schemeClr>
                            </a:solidFill>
                            <a:latin typeface="Cambria Math" panose="02040503050406030204" pitchFamily="18" charset="0"/>
                          </a:rPr>
                        </m:ctrlPr>
                      </m:dPr>
                      <m:e>
                        <m:r>
                          <a:rPr lang="en-US" b="0" i="1" dirty="0" smtClean="0">
                            <a:solidFill>
                              <a:schemeClr val="tx1">
                                <a:lumMod val="85000"/>
                                <a:lumOff val="15000"/>
                              </a:schemeClr>
                            </a:solidFill>
                            <a:latin typeface="Cambria Math" panose="02040503050406030204" pitchFamily="18" charset="0"/>
                          </a:rPr>
                          <m:t>−</m:t>
                        </m:r>
                        <m:r>
                          <a:rPr lang="en-US" i="1" dirty="0">
                            <a:latin typeface="Cambria Math" panose="02040503050406030204" pitchFamily="18" charset="0"/>
                          </a:rPr>
                          <m:t>1</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𝑅</m:t>
                        </m:r>
                      </m:e>
                    </m:d>
                    <m:r>
                      <a:rPr lang="en-US" i="1" dirty="0">
                        <a:solidFill>
                          <a:schemeClr val="tx1">
                            <a:lumMod val="85000"/>
                            <a:lumOff val="15000"/>
                          </a:schemeClr>
                        </a:solidFill>
                        <a:latin typeface="Cambria Math" panose="02040503050406030204" pitchFamily="18" charset="0"/>
                      </a:rPr>
                      <m:t>×</m:t>
                    </m:r>
                    <m:r>
                      <a:rPr lang="en-US" b="0" i="1" dirty="0" smtClean="0">
                        <a:latin typeface="Cambria Math" panose="02040503050406030204" pitchFamily="18" charset="0"/>
                      </a:rPr>
                      <m:t>0</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b="0" i="1" dirty="0">
                            <a:latin typeface="Cambria Math" panose="02040503050406030204" pitchFamily="18" charset="0"/>
                          </a:rPr>
                        </m:ctrlPr>
                      </m:dPr>
                      <m:e>
                        <m:r>
                          <a:rPr lang="en-US" b="0" i="1" dirty="0" smtClean="0">
                            <a:latin typeface="Cambria Math" panose="02040503050406030204" pitchFamily="18" charset="0"/>
                          </a:rPr>
                          <m:t>𝑆</m:t>
                        </m:r>
                        <m:r>
                          <a:rPr lang="en-US" i="1" dirty="0">
                            <a:latin typeface="Cambria Math" panose="02040503050406030204" pitchFamily="18" charset="0"/>
                          </a:rPr>
                          <m:t> </m:t>
                        </m:r>
                      </m:e>
                    </m:d>
                    <m:r>
                      <a:rPr lang="en-US" i="1" dirty="0">
                        <a:solidFill>
                          <a:schemeClr val="tx1">
                            <a:lumMod val="85000"/>
                            <a:lumOff val="15000"/>
                          </a:schemeClr>
                        </a:solidFill>
                        <a:latin typeface="Cambria Math" panose="02040503050406030204" pitchFamily="18" charset="0"/>
                      </a:rPr>
                      <m:t>×</m:t>
                    </m:r>
                    <m:d>
                      <m:dPr>
                        <m:ctrlPr>
                          <a:rPr lang="en-US" i="1" dirty="0">
                            <a:solidFill>
                              <a:schemeClr val="tx1">
                                <a:lumMod val="85000"/>
                                <a:lumOff val="15000"/>
                              </a:schemeClr>
                            </a:solidFill>
                            <a:latin typeface="Cambria Math" panose="02040503050406030204" pitchFamily="18" charset="0"/>
                          </a:rPr>
                        </m:ctrlPr>
                      </m:dPr>
                      <m:e>
                        <m:r>
                          <a:rPr lang="en-US" i="1" dirty="0">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err="1">
                            <a:latin typeface="Cambria Math" panose="02040503050406030204" pitchFamily="18" charset="0"/>
                          </a:rPr>
                        </m:ctrlPr>
                      </m:dPr>
                      <m:e>
                        <m:r>
                          <a:rPr lang="en-US" i="1" dirty="0">
                            <a:latin typeface="Cambria Math" panose="02040503050406030204" pitchFamily="18" charset="0"/>
                          </a:rPr>
                          <m:t>𝑆</m:t>
                        </m:r>
                        <m:r>
                          <a:rPr lang="en-US" i="1" dirty="0">
                            <a:latin typeface="Cambria Math" panose="02040503050406030204" pitchFamily="18" charset="0"/>
                          </a:rPr>
                          <m:t> </m:t>
                        </m:r>
                      </m:e>
                    </m:d>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r>
                      <a:rPr lang="en-US" i="1" dirty="0">
                        <a:latin typeface="Cambria Math" panose="02040503050406030204" pitchFamily="18" charset="0"/>
                      </a:rPr>
                      <m:t>(</m:t>
                    </m:r>
                    <m:r>
                      <a:rPr lang="en-US" b="0" i="1" dirty="0" smtClean="0">
                        <a:latin typeface="Cambria Math" panose="02040503050406030204" pitchFamily="18" charset="0"/>
                      </a:rPr>
                      <m:t>𝑃</m:t>
                    </m:r>
                    <m:r>
                      <a:rPr lang="en-US" i="1" dirty="0">
                        <a:latin typeface="Cambria Math" panose="02040503050406030204" pitchFamily="18" charset="0"/>
                      </a:rPr>
                      <m:t> )</m:t>
                    </m:r>
                  </m:oMath>
                </a14:m>
                <a:endParaRPr lang="en-US" i="1"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𝑗</m:t>
                        </m:r>
                      </m:sub>
                    </m:sSub>
                    <m:d>
                      <m:dPr>
                        <m:ctrlPr>
                          <a:rPr lang="en-US" b="0" i="1" dirty="0">
                            <a:latin typeface="Cambria Math" panose="02040503050406030204" pitchFamily="18" charset="0"/>
                          </a:rPr>
                        </m:ctrlPr>
                      </m:dPr>
                      <m:e>
                        <m:r>
                          <a:rPr lang="en-US" i="1" dirty="0">
                            <a:latin typeface="Cambria Math" panose="02040503050406030204" pitchFamily="18" charset="0"/>
                          </a:rPr>
                          <m:t>𝑃</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𝑃</m:t>
                        </m:r>
                        <m:r>
                          <a:rPr lang="en-US" i="1" dirty="0">
                            <a:latin typeface="Cambria Math" panose="02040503050406030204" pitchFamily="18" charset="0"/>
                          </a:rPr>
                          <m:t> </m:t>
                        </m:r>
                      </m:e>
                    </m:d>
                    <m:r>
                      <a:rPr lang="en-US" i="1" dirty="0">
                        <a:solidFill>
                          <a:schemeClr val="tx1">
                            <a:lumMod val="85000"/>
                            <a:lumOff val="15000"/>
                          </a:schemeClr>
                        </a:solidFill>
                        <a:latin typeface="Cambria Math" panose="02040503050406030204" pitchFamily="18" charset="0"/>
                      </a:rPr>
                      <m:t>×</m:t>
                    </m:r>
                    <m:d>
                      <m:dPr>
                        <m:ctrlPr>
                          <a:rPr lang="en-US" i="1" dirty="0">
                            <a:solidFill>
                              <a:schemeClr val="tx1">
                                <a:lumMod val="85000"/>
                                <a:lumOff val="15000"/>
                              </a:schemeClr>
                            </a:solidFill>
                            <a:latin typeface="Cambria Math" panose="02040503050406030204" pitchFamily="18" charset="0"/>
                          </a:rPr>
                        </m:ctrlPr>
                      </m:dPr>
                      <m:e>
                        <m:r>
                          <a:rPr lang="en-US" b="0" i="1" dirty="0" smtClean="0">
                            <a:solidFill>
                              <a:schemeClr val="tx1">
                                <a:lumMod val="85000"/>
                                <a:lumOff val="15000"/>
                              </a:schemeClr>
                            </a:solidFill>
                            <a:latin typeface="Cambria Math" panose="02040503050406030204" pitchFamily="18" charset="0"/>
                          </a:rPr>
                          <m:t>0</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𝑅</m:t>
                        </m:r>
                      </m:e>
                    </m:d>
                    <m:r>
                      <a:rPr lang="en-US" i="1" dirty="0">
                        <a:solidFill>
                          <a:schemeClr val="tx1">
                            <a:lumMod val="85000"/>
                            <a:lumOff val="15000"/>
                          </a:schemeClr>
                        </a:solidFill>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𝑆</m:t>
                        </m:r>
                        <m:r>
                          <a:rPr lang="en-US" i="1" dirty="0">
                            <a:latin typeface="Cambria Math" panose="02040503050406030204" pitchFamily="18" charset="0"/>
                          </a:rPr>
                          <m:t> </m:t>
                        </m:r>
                      </m:e>
                    </m:d>
                    <m:r>
                      <a:rPr lang="en-US" i="1" dirty="0">
                        <a:solidFill>
                          <a:schemeClr val="tx1">
                            <a:lumMod val="85000"/>
                            <a:lumOff val="15000"/>
                          </a:schemeClr>
                        </a:solidFill>
                        <a:latin typeface="Cambria Math" panose="02040503050406030204" pitchFamily="18" charset="0"/>
                      </a:rPr>
                      <m:t>×</m:t>
                    </m:r>
                    <m:d>
                      <m:dPr>
                        <m:ctrlPr>
                          <a:rPr lang="en-US" i="1" dirty="0">
                            <a:solidFill>
                              <a:schemeClr val="tx1">
                                <a:lumMod val="85000"/>
                                <a:lumOff val="15000"/>
                              </a:schemeClr>
                            </a:solidFill>
                            <a:latin typeface="Cambria Math" panose="02040503050406030204" pitchFamily="18" charset="0"/>
                          </a:rPr>
                        </m:ctrlPr>
                      </m:dPr>
                      <m:e>
                        <m:r>
                          <a:rPr lang="en-US" b="0" i="1" dirty="0" smtClean="0">
                            <a:solidFill>
                              <a:schemeClr val="tx1">
                                <a:lumMod val="85000"/>
                                <a:lumOff val="15000"/>
                              </a:schemeClr>
                            </a:solidFill>
                            <a:latin typeface="Cambria Math" panose="02040503050406030204" pitchFamily="18" charset="0"/>
                          </a:rPr>
                          <m:t>−</m:t>
                        </m:r>
                        <m:r>
                          <a:rPr lang="en-US" i="1" dirty="0">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err="1">
                            <a:latin typeface="Cambria Math" panose="02040503050406030204" pitchFamily="18" charset="0"/>
                          </a:rPr>
                        </m:ctrlPr>
                      </m:dPr>
                      <m:e>
                        <m:r>
                          <a:rPr lang="en-US" b="0" i="1" dirty="0" smtClean="0">
                            <a:latin typeface="Cambria Math" panose="02040503050406030204" pitchFamily="18" charset="0"/>
                          </a:rPr>
                          <m:t>𝑅</m:t>
                        </m:r>
                        <m:r>
                          <a:rPr lang="en-US" i="1" dirty="0">
                            <a:latin typeface="Cambria Math" panose="02040503050406030204" pitchFamily="18" charset="0"/>
                          </a:rPr>
                          <m:t> </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r>
                      <a:rPr lang="en-US" i="1" dirty="0">
                        <a:latin typeface="Cambria Math" panose="02040503050406030204" pitchFamily="18" charset="0"/>
                      </a:rPr>
                      <m:t>(</m:t>
                    </m:r>
                    <m:r>
                      <a:rPr lang="en-US" b="0" i="1" dirty="0" smtClean="0">
                        <a:latin typeface="Cambria Math" panose="02040503050406030204" pitchFamily="18" charset="0"/>
                      </a:rPr>
                      <m:t>𝑆</m:t>
                    </m:r>
                    <m:r>
                      <a:rPr lang="en-US" i="1" dirty="0">
                        <a:latin typeface="Cambria Math" panose="02040503050406030204" pitchFamily="18" charset="0"/>
                      </a:rPr>
                      <m:t> )</m:t>
                    </m:r>
                  </m:oMath>
                </a14:m>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𝑗</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𝑃</m:t>
                        </m:r>
                        <m:r>
                          <a:rPr lang="en-US" i="1" dirty="0">
                            <a:latin typeface="Cambria Math" panose="02040503050406030204" pitchFamily="18" charset="0"/>
                          </a:rPr>
                          <m:t> </m:t>
                        </m:r>
                      </m:e>
                    </m:d>
                    <m:r>
                      <a:rPr lang="en-US" i="1" dirty="0">
                        <a:solidFill>
                          <a:schemeClr val="tx1">
                            <a:lumMod val="85000"/>
                            <a:lumOff val="15000"/>
                          </a:schemeClr>
                        </a:solidFill>
                        <a:latin typeface="Cambria Math" panose="02040503050406030204" pitchFamily="18" charset="0"/>
                      </a:rPr>
                      <m:t>×</m:t>
                    </m:r>
                    <m:d>
                      <m:dPr>
                        <m:ctrlPr>
                          <a:rPr lang="en-US" i="1" dirty="0">
                            <a:solidFill>
                              <a:schemeClr val="tx1">
                                <a:lumMod val="85000"/>
                                <a:lumOff val="15000"/>
                              </a:schemeClr>
                            </a:solidFill>
                            <a:latin typeface="Cambria Math" panose="02040503050406030204" pitchFamily="18" charset="0"/>
                          </a:rPr>
                        </m:ctrlPr>
                      </m:dPr>
                      <m:e>
                        <m:r>
                          <a:rPr lang="en-US" b="0" i="1" dirty="0" smtClean="0">
                            <a:solidFill>
                              <a:schemeClr val="tx1">
                                <a:lumMod val="85000"/>
                                <a:lumOff val="15000"/>
                              </a:schemeClr>
                            </a:solidFill>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𝑅</m:t>
                        </m:r>
                      </m:e>
                    </m:d>
                    <m:r>
                      <a:rPr lang="en-US" i="1" dirty="0">
                        <a:solidFill>
                          <a:schemeClr val="tx1">
                            <a:lumMod val="85000"/>
                            <a:lumOff val="15000"/>
                          </a:schemeClr>
                        </a:solidFill>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m:t>
                        </m:r>
                        <m:r>
                          <a:rPr lang="en-US" b="0" i="1" dirty="0" smtClean="0">
                            <a:latin typeface="Cambria Math" panose="02040503050406030204" pitchFamily="18" charset="0"/>
                          </a:rPr>
                          <m:t>1</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𝑆</m:t>
                        </m:r>
                        <m:r>
                          <a:rPr lang="en-US" i="1" dirty="0">
                            <a:latin typeface="Cambria Math" panose="02040503050406030204" pitchFamily="18" charset="0"/>
                          </a:rPr>
                          <m:t> </m:t>
                        </m:r>
                      </m:e>
                    </m:d>
                    <m:r>
                      <a:rPr lang="en-US" i="1" dirty="0">
                        <a:solidFill>
                          <a:schemeClr val="tx1">
                            <a:lumMod val="85000"/>
                            <a:lumOff val="15000"/>
                          </a:schemeClr>
                        </a:solidFill>
                        <a:latin typeface="Cambria Math" panose="02040503050406030204" pitchFamily="18" charset="0"/>
                      </a:rPr>
                      <m:t>×</m:t>
                    </m:r>
                    <m:d>
                      <m:dPr>
                        <m:ctrlPr>
                          <a:rPr lang="en-US" i="1" dirty="0">
                            <a:solidFill>
                              <a:schemeClr val="tx1">
                                <a:lumMod val="85000"/>
                                <a:lumOff val="15000"/>
                              </a:schemeClr>
                            </a:solidFill>
                            <a:latin typeface="Cambria Math" panose="02040503050406030204" pitchFamily="18" charset="0"/>
                          </a:rPr>
                        </m:ctrlPr>
                      </m:dPr>
                      <m:e>
                        <m:r>
                          <a:rPr lang="en-US" b="0" i="1" dirty="0" smtClean="0">
                            <a:solidFill>
                              <a:schemeClr val="tx1">
                                <a:lumMod val="85000"/>
                                <a:lumOff val="15000"/>
                              </a:schemeClr>
                            </a:solidFill>
                            <a:latin typeface="Cambria Math" panose="02040503050406030204" pitchFamily="18" charset="0"/>
                          </a:rPr>
                          <m:t>0</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err="1">
                            <a:latin typeface="Cambria Math" panose="02040503050406030204" pitchFamily="18" charset="0"/>
                          </a:rPr>
                        </m:ctrlPr>
                      </m:dPr>
                      <m:e>
                        <m:r>
                          <a:rPr lang="en-US" b="0" i="1" dirty="0" smtClean="0">
                            <a:latin typeface="Cambria Math" panose="02040503050406030204" pitchFamily="18" charset="0"/>
                          </a:rPr>
                          <m:t>𝑃</m:t>
                        </m:r>
                        <m:r>
                          <a:rPr lang="en-US" i="1" dirty="0">
                            <a:latin typeface="Cambria Math" panose="02040503050406030204" pitchFamily="18" charset="0"/>
                          </a:rPr>
                          <m:t> </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r>
                      <a:rPr lang="en-US" i="1" dirty="0">
                        <a:latin typeface="Cambria Math" panose="02040503050406030204" pitchFamily="18" charset="0"/>
                      </a:rPr>
                      <m:t>(</m:t>
                    </m:r>
                    <m:r>
                      <a:rPr lang="en-US" b="0" i="1" dirty="0" smtClean="0">
                        <a:latin typeface="Cambria Math" panose="02040503050406030204" pitchFamily="18" charset="0"/>
                      </a:rPr>
                      <m:t>𝑅</m:t>
                    </m:r>
                    <m:r>
                      <a:rPr lang="en-US" i="1" dirty="0">
                        <a:latin typeface="Cambria Math" panose="02040503050406030204" pitchFamily="18" charset="0"/>
                      </a:rPr>
                      <m:t> )</m:t>
                    </m:r>
                  </m:oMath>
                </a14:m>
                <a:r>
                  <a:rPr lang="en-US" i="1" dirty="0"/>
                  <a:t>.</a:t>
                </a:r>
                <a:r>
                  <a:rPr lang="en-US" dirty="0"/>
                  <a:t>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2011831"/>
                <a:ext cx="11571530" cy="4394387"/>
              </a:xfrm>
              <a:blipFill>
                <a:blip r:embed="rId3"/>
                <a:stretch>
                  <a:fillRect l="-1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8" name="Picture 7">
            <a:extLst>
              <a:ext uri="{FF2B5EF4-FFF2-40B4-BE49-F238E27FC236}">
                <a16:creationId xmlns:a16="http://schemas.microsoft.com/office/drawing/2014/main" id="{81E449D4-BF81-4725-4513-63DF531EF2E6}"/>
              </a:ext>
            </a:extLst>
          </p:cNvPr>
          <p:cNvPicPr>
            <a:picLocks noChangeAspect="1"/>
          </p:cNvPicPr>
          <p:nvPr/>
        </p:nvPicPr>
        <p:blipFill>
          <a:blip r:embed="rId4"/>
          <a:stretch>
            <a:fillRect/>
          </a:stretch>
        </p:blipFill>
        <p:spPr>
          <a:xfrm>
            <a:off x="215462" y="157134"/>
            <a:ext cx="3489905" cy="1854698"/>
          </a:xfrm>
          <a:prstGeom prst="rect">
            <a:avLst/>
          </a:prstGeom>
        </p:spPr>
      </p:pic>
    </p:spTree>
    <p:extLst>
      <p:ext uri="{BB962C8B-B14F-4D97-AF65-F5344CB8AC3E}">
        <p14:creationId xmlns:p14="http://schemas.microsoft.com/office/powerpoint/2010/main" val="86021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Rock-Paper-Scissors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084998"/>
                <a:ext cx="11571530" cy="2344002"/>
              </a:xfrm>
            </p:spPr>
            <p:txBody>
              <a:bodyPr>
                <a:normAutofit fontScale="77500" lnSpcReduction="20000"/>
              </a:bodyPr>
              <a:lstStyle/>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d>
                      <m:dPr>
                        <m:ctrlPr>
                          <a:rPr lang="en-US" i="1" dirty="0">
                            <a:latin typeface="Cambria Math" panose="02040503050406030204" pitchFamily="18" charset="0"/>
                          </a:rPr>
                        </m:ctrlPr>
                      </m:dPr>
                      <m:e>
                        <m:r>
                          <a:rPr lang="en-US" i="1" dirty="0">
                            <a:latin typeface="Cambria Math" panose="02040503050406030204" pitchFamily="18" charset="0"/>
                          </a:rPr>
                          <m:t>𝑆</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err="1">
                            <a:latin typeface="Cambria Math" panose="02040503050406030204" pitchFamily="18" charset="0"/>
                          </a:rPr>
                        </m:ctrlPr>
                      </m:dPr>
                      <m:e>
                        <m:r>
                          <a:rPr lang="en-US" i="1" dirty="0">
                            <a:latin typeface="Cambria Math" panose="02040503050406030204" pitchFamily="18" charset="0"/>
                          </a:rPr>
                          <m:t>𝑃</m:t>
                        </m:r>
                        <m:r>
                          <a:rPr lang="en-US" i="1" dirty="0">
                            <a:latin typeface="Cambria Math" panose="02040503050406030204" pitchFamily="18" charset="0"/>
                          </a:rPr>
                          <m:t> </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err="1">
                            <a:latin typeface="Cambria Math" panose="02040503050406030204" pitchFamily="18" charset="0"/>
                          </a:rPr>
                        </m:ctrlPr>
                      </m:dPr>
                      <m:e>
                        <m:r>
                          <a:rPr lang="en-US" i="1" dirty="0">
                            <a:latin typeface="Cambria Math" panose="02040503050406030204" pitchFamily="18" charset="0"/>
                          </a:rPr>
                          <m:t>𝑅</m:t>
                        </m:r>
                        <m:r>
                          <a:rPr lang="en-US" i="1" dirty="0">
                            <a:latin typeface="Cambria Math" panose="02040503050406030204" pitchFamily="18" charset="0"/>
                          </a:rPr>
                          <m:t> </m:t>
                        </m:r>
                      </m:e>
                    </m:d>
                  </m:oMath>
                </a14:m>
                <a:r>
                  <a:rPr lang="en-US" dirty="0"/>
                  <a:t> </a:t>
                </a:r>
                <a14:m>
                  <m:oMath xmlns:m="http://schemas.openxmlformats.org/officeDocument/2006/math">
                    <m:r>
                      <a:rPr lang="en-US" i="1" dirty="0" smtClean="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𝑃</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𝑅</m:t>
                        </m:r>
                      </m:sub>
                    </m:sSub>
                  </m:oMath>
                </a14:m>
                <a:endParaRPr lang="en-US" i="1" dirty="0">
                  <a:latin typeface="Cambria Math" panose="02040503050406030204" pitchFamily="18" charset="0"/>
                </a:endParaRPr>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𝑗</m:t>
                        </m:r>
                      </m:sub>
                    </m:sSub>
                    <m:d>
                      <m:dPr>
                        <m:ctrlPr>
                          <a:rPr lang="en-US" i="1" dirty="0">
                            <a:latin typeface="Cambria Math" panose="02040503050406030204" pitchFamily="18" charset="0"/>
                          </a:rPr>
                        </m:ctrlPr>
                      </m:dPr>
                      <m:e>
                        <m:r>
                          <a:rPr lang="en-US" i="1" dirty="0">
                            <a:latin typeface="Cambria Math" panose="02040503050406030204" pitchFamily="18" charset="0"/>
                          </a:rPr>
                          <m:t>𝑅</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err="1">
                            <a:latin typeface="Cambria Math" panose="02040503050406030204" pitchFamily="18" charset="0"/>
                          </a:rPr>
                        </m:ctrlPr>
                      </m:dPr>
                      <m:e>
                        <m:r>
                          <a:rPr lang="en-US" i="1" dirty="0">
                            <a:latin typeface="Cambria Math" panose="02040503050406030204" pitchFamily="18" charset="0"/>
                          </a:rPr>
                          <m:t>𝑆</m:t>
                        </m:r>
                        <m:r>
                          <a:rPr lang="en-US" i="1" dirty="0">
                            <a:latin typeface="Cambria Math" panose="02040503050406030204" pitchFamily="18" charset="0"/>
                          </a:rPr>
                          <m:t> </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 )=(</m:t>
                    </m:r>
                    <m:r>
                      <a:rPr lang="en-US" i="1" dirty="0">
                        <a:latin typeface="Cambria Math" panose="02040503050406030204" pitchFamily="18" charset="0"/>
                      </a:rPr>
                      <m:t>1</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𝑃</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𝑅</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𝑃</m:t>
                        </m:r>
                      </m:sub>
                    </m:sSub>
                  </m:oMath>
                </a14:m>
                <a:r>
                  <a:rPr lang="en-US" dirty="0"/>
                  <a:t> </a:t>
                </a:r>
                <a14:m>
                  <m:oMath xmlns:m="http://schemas.openxmlformats.org/officeDocument/2006/math">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2</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sub>
                    </m:sSub>
                  </m:oMath>
                </a14:m>
                <a:endParaRPr lang="en-US" i="1"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𝑗</m:t>
                        </m:r>
                      </m:sub>
                    </m:sSub>
                    <m:d>
                      <m:dPr>
                        <m:ctrlPr>
                          <a:rPr lang="en-US" b="0" i="1" dirty="0">
                            <a:latin typeface="Cambria Math" panose="02040503050406030204" pitchFamily="18" charset="0"/>
                          </a:rPr>
                        </m:ctrlPr>
                      </m:dPr>
                      <m:e>
                        <m:r>
                          <a:rPr lang="en-US" i="1" dirty="0">
                            <a:latin typeface="Cambria Math" panose="02040503050406030204" pitchFamily="18" charset="0"/>
                          </a:rPr>
                          <m:t>𝑃</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err="1">
                            <a:latin typeface="Cambria Math" panose="02040503050406030204" pitchFamily="18" charset="0"/>
                          </a:rPr>
                        </m:ctrlPr>
                      </m:dPr>
                      <m:e>
                        <m:r>
                          <a:rPr lang="en-US" b="0" i="1" dirty="0" smtClean="0">
                            <a:latin typeface="Cambria Math" panose="02040503050406030204" pitchFamily="18" charset="0"/>
                          </a:rPr>
                          <m:t>𝑅</m:t>
                        </m:r>
                        <m:r>
                          <a:rPr lang="en-US" i="1" dirty="0">
                            <a:latin typeface="Cambria Math" panose="02040503050406030204" pitchFamily="18" charset="0"/>
                          </a:rPr>
                          <m:t> </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𝑆</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𝑅</m:t>
                        </m:r>
                      </m:sub>
                    </m:sSub>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𝑃</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𝑅</m:t>
                            </m:r>
                          </m:sub>
                        </m:sSub>
                      </m:e>
                    </m:d>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2</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𝑅</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sub>
                    </m:sSub>
                  </m:oMath>
                </a14:m>
                <a:r>
                  <a:rPr lang="en-US" i="1" dirty="0"/>
                  <a:t>.</a:t>
                </a:r>
                <a:r>
                  <a:rPr lang="en-US" dirty="0"/>
                  <a:t>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084998"/>
                <a:ext cx="11571530" cy="2344002"/>
              </a:xfrm>
              <a:blipFill>
                <a:blip r:embed="rId3"/>
                <a:stretch>
                  <a:fillRect l="-1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10" name="Picture 9">
            <a:extLst>
              <a:ext uri="{FF2B5EF4-FFF2-40B4-BE49-F238E27FC236}">
                <a16:creationId xmlns:a16="http://schemas.microsoft.com/office/drawing/2014/main" id="{7D24B5F0-FCEC-DB48-98ED-357F086EA0EB}"/>
              </a:ext>
            </a:extLst>
          </p:cNvPr>
          <p:cNvPicPr>
            <a:picLocks noChangeAspect="1"/>
          </p:cNvPicPr>
          <p:nvPr/>
        </p:nvPicPr>
        <p:blipFill>
          <a:blip r:embed="rId4"/>
          <a:stretch>
            <a:fillRect/>
          </a:stretch>
        </p:blipFill>
        <p:spPr>
          <a:xfrm>
            <a:off x="-24623" y="3617843"/>
            <a:ext cx="3957007" cy="2967756"/>
          </a:xfrm>
          <a:prstGeom prst="rect">
            <a:avLst/>
          </a:prstGeom>
        </p:spPr>
      </p:pic>
      <p:pic>
        <p:nvPicPr>
          <p:cNvPr id="12" name="Picture 11">
            <a:extLst>
              <a:ext uri="{FF2B5EF4-FFF2-40B4-BE49-F238E27FC236}">
                <a16:creationId xmlns:a16="http://schemas.microsoft.com/office/drawing/2014/main" id="{2BCAEE30-7C29-2E24-9A48-2C12912D2BD9}"/>
              </a:ext>
            </a:extLst>
          </p:cNvPr>
          <p:cNvPicPr>
            <a:picLocks noChangeAspect="1"/>
          </p:cNvPicPr>
          <p:nvPr/>
        </p:nvPicPr>
        <p:blipFill>
          <a:blip r:embed="rId5"/>
          <a:stretch>
            <a:fillRect/>
          </a:stretch>
        </p:blipFill>
        <p:spPr>
          <a:xfrm>
            <a:off x="3901384" y="3707680"/>
            <a:ext cx="3957008" cy="2967756"/>
          </a:xfrm>
          <a:prstGeom prst="rect">
            <a:avLst/>
          </a:prstGeom>
        </p:spPr>
      </p:pic>
      <p:pic>
        <p:nvPicPr>
          <p:cNvPr id="14" name="Picture 13">
            <a:extLst>
              <a:ext uri="{FF2B5EF4-FFF2-40B4-BE49-F238E27FC236}">
                <a16:creationId xmlns:a16="http://schemas.microsoft.com/office/drawing/2014/main" id="{DA89605C-658E-5302-ADA1-1FC22DF68174}"/>
              </a:ext>
            </a:extLst>
          </p:cNvPr>
          <p:cNvPicPr>
            <a:picLocks noChangeAspect="1"/>
          </p:cNvPicPr>
          <p:nvPr/>
        </p:nvPicPr>
        <p:blipFill>
          <a:blip r:embed="rId6"/>
          <a:stretch>
            <a:fillRect/>
          </a:stretch>
        </p:blipFill>
        <p:spPr>
          <a:xfrm>
            <a:off x="8053748" y="3706958"/>
            <a:ext cx="4138251" cy="3103688"/>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34D971-62FE-21E0-97C1-C371A3AE9DD1}"/>
                  </a:ext>
                </a:extLst>
              </p:cNvPr>
              <p:cNvSpPr txBox="1"/>
              <p:nvPr/>
            </p:nvSpPr>
            <p:spPr>
              <a:xfrm>
                <a:off x="850790" y="3429000"/>
                <a:ext cx="1796994"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d>
                        <m:dPr>
                          <m:ctrlPr>
                            <a:rPr lang="en-US" i="1" dirty="0">
                              <a:latin typeface="Cambria Math" panose="02040503050406030204" pitchFamily="18" charset="0"/>
                            </a:rPr>
                          </m:ctrlPr>
                        </m:dPr>
                        <m:e>
                          <m:r>
                            <a:rPr lang="en-US" i="1" dirty="0">
                              <a:latin typeface="Cambria Math" panose="02040503050406030204" pitchFamily="18" charset="0"/>
                            </a:rPr>
                            <m:t>𝑆</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oMath>
                  </m:oMathPara>
                </a14:m>
                <a:endParaRPr lang="en-US" dirty="0"/>
              </a:p>
            </p:txBody>
          </p:sp>
        </mc:Choice>
        <mc:Fallback xmlns="">
          <p:sp>
            <p:nvSpPr>
              <p:cNvPr id="16" name="TextBox 15">
                <a:extLst>
                  <a:ext uri="{FF2B5EF4-FFF2-40B4-BE49-F238E27FC236}">
                    <a16:creationId xmlns:a16="http://schemas.microsoft.com/office/drawing/2014/main" id="{D034D971-62FE-21E0-97C1-C371A3AE9DD1}"/>
                  </a:ext>
                </a:extLst>
              </p:cNvPr>
              <p:cNvSpPr txBox="1">
                <a:spLocks noRot="1" noChangeAspect="1" noMove="1" noResize="1" noEditPoints="1" noAdjustHandles="1" noChangeArrowheads="1" noChangeShapeType="1" noTextEdit="1"/>
              </p:cNvSpPr>
              <p:nvPr/>
            </p:nvSpPr>
            <p:spPr>
              <a:xfrm>
                <a:off x="850790" y="3429000"/>
                <a:ext cx="1796994" cy="391646"/>
              </a:xfrm>
              <a:prstGeom prst="rect">
                <a:avLst/>
              </a:prstGeom>
              <a:blipFill>
                <a:blip r:embed="rId7"/>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35BCC4C-E572-67D9-2EE1-F7EF37439818}"/>
                  </a:ext>
                </a:extLst>
              </p:cNvPr>
              <p:cNvSpPr txBox="1"/>
              <p:nvPr/>
            </p:nvSpPr>
            <p:spPr>
              <a:xfrm>
                <a:off x="4996891" y="3372156"/>
                <a:ext cx="1796994"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𝑅</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oMath>
                  </m:oMathPara>
                </a14:m>
                <a:endParaRPr lang="en-US" dirty="0"/>
              </a:p>
            </p:txBody>
          </p:sp>
        </mc:Choice>
        <mc:Fallback xmlns="">
          <p:sp>
            <p:nvSpPr>
              <p:cNvPr id="17" name="TextBox 16">
                <a:extLst>
                  <a:ext uri="{FF2B5EF4-FFF2-40B4-BE49-F238E27FC236}">
                    <a16:creationId xmlns:a16="http://schemas.microsoft.com/office/drawing/2014/main" id="{635BCC4C-E572-67D9-2EE1-F7EF37439818}"/>
                  </a:ext>
                </a:extLst>
              </p:cNvPr>
              <p:cNvSpPr txBox="1">
                <a:spLocks noRot="1" noChangeAspect="1" noMove="1" noResize="1" noEditPoints="1" noAdjustHandles="1" noChangeArrowheads="1" noChangeShapeType="1" noTextEdit="1"/>
              </p:cNvSpPr>
              <p:nvPr/>
            </p:nvSpPr>
            <p:spPr>
              <a:xfrm>
                <a:off x="4996891" y="3372156"/>
                <a:ext cx="1796994" cy="391646"/>
              </a:xfrm>
              <a:prstGeom prst="rect">
                <a:avLst/>
              </a:prstGeom>
              <a:blipFill>
                <a:blip r:embed="rId8"/>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0C933D7-F29E-DC36-0E4B-EAE2B3A34494}"/>
                  </a:ext>
                </a:extLst>
              </p:cNvPr>
              <p:cNvSpPr txBox="1"/>
              <p:nvPr/>
            </p:nvSpPr>
            <p:spPr>
              <a:xfrm>
                <a:off x="9456448" y="3434965"/>
                <a:ext cx="1796994"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𝑃</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oMath>
                  </m:oMathPara>
                </a14:m>
                <a:endParaRPr lang="en-US" dirty="0"/>
              </a:p>
            </p:txBody>
          </p:sp>
        </mc:Choice>
        <mc:Fallback xmlns="">
          <p:sp>
            <p:nvSpPr>
              <p:cNvPr id="18" name="TextBox 17">
                <a:extLst>
                  <a:ext uri="{FF2B5EF4-FFF2-40B4-BE49-F238E27FC236}">
                    <a16:creationId xmlns:a16="http://schemas.microsoft.com/office/drawing/2014/main" id="{00C933D7-F29E-DC36-0E4B-EAE2B3A34494}"/>
                  </a:ext>
                </a:extLst>
              </p:cNvPr>
              <p:cNvSpPr txBox="1">
                <a:spLocks noRot="1" noChangeAspect="1" noMove="1" noResize="1" noEditPoints="1" noAdjustHandles="1" noChangeArrowheads="1" noChangeShapeType="1" noTextEdit="1"/>
              </p:cNvSpPr>
              <p:nvPr/>
            </p:nvSpPr>
            <p:spPr>
              <a:xfrm>
                <a:off x="9456448" y="3434965"/>
                <a:ext cx="1796994" cy="391646"/>
              </a:xfrm>
              <a:prstGeom prst="rect">
                <a:avLst/>
              </a:prstGeom>
              <a:blipFill>
                <a:blip r:embed="rId9"/>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36601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lnSpcReduction="10000"/>
          </a:bodyPr>
          <a:lstStyle/>
          <a:p>
            <a:pPr>
              <a:lnSpc>
                <a:spcPct val="200000"/>
              </a:lnSpc>
            </a:pPr>
            <a:r>
              <a:rPr lang="fa-IR" dirty="0"/>
              <a:t>در </a:t>
            </a:r>
            <a:r>
              <a:rPr lang="fa-IR" dirty="0" err="1"/>
              <a:t>فصل‌های</a:t>
            </a:r>
            <a:r>
              <a:rPr lang="fa-IR" dirty="0"/>
              <a:t> قبلی، بازیکنان را به استفاده از </a:t>
            </a:r>
            <a:r>
              <a:rPr lang="fa-IR" dirty="0" err="1"/>
              <a:t>استراتژی‌های</a:t>
            </a:r>
            <a:r>
              <a:rPr lang="fa-IR" dirty="0"/>
              <a:t> خالص (</a:t>
            </a:r>
            <a:r>
              <a:rPr lang="en-US" dirty="0"/>
              <a:t>pure strategy</a:t>
            </a:r>
            <a:r>
              <a:rPr lang="fa-IR" dirty="0"/>
              <a:t>) محدود کردیم و بحث در مورد </a:t>
            </a:r>
            <a:r>
              <a:rPr lang="fa-IR" dirty="0" err="1"/>
              <a:t>گزینه‌ای</a:t>
            </a:r>
            <a:r>
              <a:rPr lang="fa-IR" dirty="0"/>
              <a:t> را که یک </a:t>
            </a:r>
            <a:r>
              <a:rPr lang="fa-IR" dirty="0" err="1"/>
              <a:t>بازیکن</a:t>
            </a:r>
            <a:r>
              <a:rPr lang="fa-IR" dirty="0"/>
              <a:t> ممکن است برای </a:t>
            </a:r>
            <a:r>
              <a:rPr lang="fa-IR" dirty="0">
                <a:solidFill>
                  <a:srgbClr val="C00000"/>
                </a:solidFill>
              </a:rPr>
              <a:t>انتخاب تصادفی بین چندین استراتژی</a:t>
            </a:r>
            <a:r>
              <a:rPr lang="fa-IR" dirty="0"/>
              <a:t> خالص خود انتخاب کند، به آینده موکول کردیم. </a:t>
            </a:r>
          </a:p>
          <a:p>
            <a:pPr>
              <a:lnSpc>
                <a:spcPct val="200000"/>
              </a:lnSpc>
            </a:pPr>
            <a:r>
              <a:rPr lang="fa-IR" dirty="0"/>
              <a:t>در واقع، همانطور که اکنون خواهیم دید، بازی های زیادی وجود دارد که اگر توانایی بازیکنان را در انتخاب استراتژی های تصادفی در نظر نگیریم، هیچ پیش بینی تعادلی برای آنها وجود نخواهد داشت.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515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Rock-Paper-Scissors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2011831"/>
                <a:ext cx="11571530" cy="4394387"/>
              </a:xfrm>
            </p:spPr>
            <p:txBody>
              <a:bodyPr>
                <a:normAutofit/>
              </a:bodyPr>
              <a:lstStyle/>
              <a:p>
                <a:r>
                  <a:rPr lang="en-US" dirty="0"/>
                  <a:t>In any Nash equilibrium in which </a:t>
                </a:r>
                <a14:m>
                  <m:oMath xmlns:m="http://schemas.openxmlformats.org/officeDocument/2006/math">
                    <m:r>
                      <a:rPr lang="en-US" i="1" dirty="0" smtClean="0">
                        <a:solidFill>
                          <a:srgbClr val="C00000"/>
                        </a:solidFill>
                        <a:latin typeface="Cambria Math" panose="02040503050406030204" pitchFamily="18" charset="0"/>
                      </a:rPr>
                      <m:t>𝑗</m:t>
                    </m:r>
                  </m:oMath>
                </a14:m>
                <a:r>
                  <a:rPr lang="en-US" dirty="0"/>
                  <a:t> plays all three of his pure strategies with positive probability, he must receive the same expected payoff from all strategies. Therefore, </a:t>
                </a:r>
                <a:r>
                  <a:rPr lang="en-US" i="1" dirty="0">
                    <a:solidFill>
                      <a:srgbClr val="C00000"/>
                    </a:solidFill>
                  </a:rPr>
                  <a:t>in any equilibrium</a:t>
                </a:r>
                <a:r>
                  <a:rPr lang="en-US" dirty="0"/>
                  <a:t>, we must have</a:t>
                </a:r>
              </a:p>
              <a:p>
                <a:pPr marL="0" indent="0">
                  <a:buNone/>
                </a:pPr>
                <a14:m>
                  <m:oMath xmlns:m="http://schemas.openxmlformats.org/officeDocument/2006/math">
                    <m:r>
                      <a:rPr lang="en-US" b="0" i="0"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d>
                      <m:dPr>
                        <m:ctrlPr>
                          <a:rPr lang="en-US" i="1" dirty="0">
                            <a:latin typeface="Cambria Math" panose="02040503050406030204" pitchFamily="18" charset="0"/>
                          </a:rPr>
                        </m:ctrlPr>
                      </m:dPr>
                      <m:e>
                        <m:r>
                          <a:rPr lang="en-US" i="1" dirty="0">
                            <a:latin typeface="Cambria Math" panose="02040503050406030204" pitchFamily="18" charset="0"/>
                          </a:rPr>
                          <m:t>𝑆</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d>
                      <m:dPr>
                        <m:ctrlPr>
                          <a:rPr lang="en-US" i="1" dirty="0">
                            <a:latin typeface="Cambria Math" panose="02040503050406030204" pitchFamily="18" charset="0"/>
                          </a:rPr>
                        </m:ctrlPr>
                      </m:dPr>
                      <m:e>
                        <m:r>
                          <a:rPr lang="en-US" i="1" dirty="0">
                            <a:latin typeface="Cambria Math" panose="02040503050406030204" pitchFamily="18" charset="0"/>
                          </a:rPr>
                          <m:t>𝑅</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d>
                      <m:dPr>
                        <m:ctrlPr>
                          <a:rPr lang="en-US" i="1" dirty="0">
                            <a:latin typeface="Cambria Math" panose="02040503050406030204" pitchFamily="18" charset="0"/>
                          </a:rPr>
                        </m:ctrlPr>
                      </m:dPr>
                      <m:e>
                        <m:r>
                          <a:rPr lang="en-US" i="1" dirty="0">
                            <a:latin typeface="Cambria Math" panose="02040503050406030204" pitchFamily="18" charset="0"/>
                          </a:rPr>
                          <m:t>𝑃</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l-GR" i="1" dirty="0">
                                <a:latin typeface="Cambria Math" panose="02040503050406030204" pitchFamily="18" charset="0"/>
                              </a:rPr>
                              <m:t>𝜎</m:t>
                            </m:r>
                          </m:e>
                          <m:sub>
                            <m:r>
                              <a:rPr lang="en-US" i="1" dirty="0" err="1">
                                <a:latin typeface="Cambria Math" panose="02040503050406030204" pitchFamily="18" charset="0"/>
                              </a:rPr>
                              <m:t>𝑖</m:t>
                            </m:r>
                          </m:sub>
                        </m:sSub>
                      </m:e>
                    </m:d>
                  </m:oMath>
                </a14:m>
                <a:r>
                  <a:rPr lang="en-US" dirty="0"/>
                  <a:t>. </a:t>
                </a:r>
              </a:p>
              <a:p>
                <a:r>
                  <a:rPr lang="en-US" dirty="0"/>
                  <a:t>Thus: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up>
                        <m:r>
                          <a:rPr lang="en-US" i="1" dirty="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d>
                      <m:dPr>
                        <m:ctrlPr>
                          <a:rPr lang="en-US" i="1" dirty="0">
                            <a:solidFill>
                              <a:srgbClr val="C00000"/>
                            </a:solidFill>
                            <a:latin typeface="Cambria Math" panose="02040503050406030204" pitchFamily="18" charset="0"/>
                          </a:rPr>
                        </m:ctrlPr>
                      </m:dPr>
                      <m:e>
                        <m:f>
                          <m:fP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3</m:t>
                            </m:r>
                          </m:den>
                        </m:f>
                        <m:r>
                          <a:rPr lang="en-US" i="1" dirty="0">
                            <a:solidFill>
                              <a:srgbClr val="C00000"/>
                            </a:solidFill>
                            <a:latin typeface="Cambria Math" panose="02040503050406030204" pitchFamily="18" charset="0"/>
                          </a:rPr>
                          <m:t>,</m:t>
                        </m:r>
                        <m:f>
                          <m:fP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3</m:t>
                            </m:r>
                          </m:den>
                        </m:f>
                        <m:r>
                          <a:rPr lang="en-US" i="1" dirty="0">
                            <a:solidFill>
                              <a:srgbClr val="C00000"/>
                            </a:solidFill>
                            <a:latin typeface="Cambria Math" panose="02040503050406030204" pitchFamily="18" charset="0"/>
                          </a:rPr>
                          <m:t>,</m:t>
                        </m:r>
                        <m:f>
                          <m:fP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3</m:t>
                            </m:r>
                          </m:den>
                        </m:f>
                      </m:e>
                    </m:d>
                  </m:oMath>
                </a14:m>
                <a:r>
                  <a:rPr lang="en-US" dirty="0"/>
                  <a:t>. </a:t>
                </a:r>
                <a14:m>
                  <m:oMath xmlns:m="http://schemas.openxmlformats.org/officeDocument/2006/math">
                    <m:sSubSup>
                      <m:sSubSupPr>
                        <m:ctrlPr>
                          <a:rPr lang="en-US" i="1" dirty="0">
                            <a:solidFill>
                              <a:srgbClr val="C00000"/>
                            </a:solidFill>
                            <a:latin typeface="Cambria Math" panose="02040503050406030204" pitchFamily="18" charset="0"/>
                          </a:rPr>
                        </m:ctrlPr>
                      </m:sSubSupPr>
                      <m:e>
                        <m:r>
                          <a:rPr lang="el-GR" i="1" dirty="0">
                            <a:solidFill>
                              <a:srgbClr val="C00000"/>
                            </a:solidFill>
                            <a:latin typeface="Cambria Math" panose="02040503050406030204" pitchFamily="18" charset="0"/>
                          </a:rPr>
                          <m:t>𝜎</m:t>
                        </m:r>
                      </m:e>
                      <m:sub>
                        <m:r>
                          <a:rPr lang="en-US" b="0" i="1" dirty="0" smtClean="0">
                            <a:solidFill>
                              <a:srgbClr val="C00000"/>
                            </a:solidFill>
                            <a:latin typeface="Cambria Math" panose="02040503050406030204" pitchFamily="18" charset="0"/>
                          </a:rPr>
                          <m:t>𝑗</m:t>
                        </m:r>
                      </m:sub>
                      <m:sup>
                        <m:r>
                          <a:rPr lang="en-US" i="1" dirty="0">
                            <a:solidFill>
                              <a:srgbClr val="C00000"/>
                            </a:solidFill>
                            <a:latin typeface="Cambria Math" panose="02040503050406030204" pitchFamily="18" charset="0"/>
                          </a:rPr>
                          <m:t>∗</m:t>
                        </m:r>
                      </m:sup>
                    </m:sSubSup>
                    <m:r>
                      <a:rPr lang="en-US" i="1" dirty="0">
                        <a:solidFill>
                          <a:srgbClr val="C00000"/>
                        </a:solidFill>
                        <a:latin typeface="Cambria Math" panose="02040503050406030204" pitchFamily="18" charset="0"/>
                      </a:rPr>
                      <m:t>=</m:t>
                    </m:r>
                    <m:d>
                      <m:dPr>
                        <m:ctrlPr>
                          <a:rPr lang="en-US" i="1" dirty="0">
                            <a:solidFill>
                              <a:srgbClr val="C00000"/>
                            </a:solidFill>
                            <a:latin typeface="Cambria Math" panose="02040503050406030204" pitchFamily="18" charset="0"/>
                          </a:rPr>
                        </m:ctrlPr>
                      </m:dPr>
                      <m:e>
                        <m:f>
                          <m:fP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3</m:t>
                            </m:r>
                          </m:den>
                        </m:f>
                        <m:r>
                          <a:rPr lang="en-US" i="1" dirty="0">
                            <a:solidFill>
                              <a:srgbClr val="C00000"/>
                            </a:solidFill>
                            <a:latin typeface="Cambria Math" panose="02040503050406030204" pitchFamily="18" charset="0"/>
                          </a:rPr>
                          <m:t>,</m:t>
                        </m:r>
                        <m:f>
                          <m:fP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3</m:t>
                            </m:r>
                          </m:den>
                        </m:f>
                        <m:r>
                          <a:rPr lang="en-US" i="1" dirty="0">
                            <a:solidFill>
                              <a:srgbClr val="C00000"/>
                            </a:solidFill>
                            <a:latin typeface="Cambria Math" panose="02040503050406030204" pitchFamily="18" charset="0"/>
                          </a:rPr>
                          <m:t>,</m:t>
                        </m:r>
                        <m:f>
                          <m:fP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1</m:t>
                            </m:r>
                          </m:num>
                          <m:den>
                            <m:r>
                              <a:rPr lang="en-US" i="1" dirty="0">
                                <a:solidFill>
                                  <a:srgbClr val="C00000"/>
                                </a:solidFill>
                                <a:latin typeface="Cambria Math" panose="02040503050406030204" pitchFamily="18" charset="0"/>
                              </a:rPr>
                              <m:t>3</m:t>
                            </m:r>
                          </m:den>
                        </m:f>
                      </m:e>
                    </m:d>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2011831"/>
                <a:ext cx="11571530" cy="4394387"/>
              </a:xfrm>
              <a:blipFill>
                <a:blip r:embed="rId3"/>
                <a:stretch>
                  <a:fillRect l="-4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8" name="Picture 7">
            <a:extLst>
              <a:ext uri="{FF2B5EF4-FFF2-40B4-BE49-F238E27FC236}">
                <a16:creationId xmlns:a16="http://schemas.microsoft.com/office/drawing/2014/main" id="{81E449D4-BF81-4725-4513-63DF531EF2E6}"/>
              </a:ext>
            </a:extLst>
          </p:cNvPr>
          <p:cNvPicPr>
            <a:picLocks noChangeAspect="1"/>
          </p:cNvPicPr>
          <p:nvPr/>
        </p:nvPicPr>
        <p:blipFill>
          <a:blip r:embed="rId4"/>
          <a:stretch>
            <a:fillRect/>
          </a:stretch>
        </p:blipFill>
        <p:spPr>
          <a:xfrm>
            <a:off x="215462" y="157134"/>
            <a:ext cx="3489905" cy="1854698"/>
          </a:xfrm>
          <a:prstGeom prst="rect">
            <a:avLst/>
          </a:prstGeom>
        </p:spPr>
      </p:pic>
    </p:spTree>
    <p:extLst>
      <p:ext uri="{BB962C8B-B14F-4D97-AF65-F5344CB8AC3E}">
        <p14:creationId xmlns:p14="http://schemas.microsoft.com/office/powerpoint/2010/main" val="15488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تعادل </a:t>
            </a:r>
            <a:r>
              <a:rPr lang="fa-IR" dirty="0" err="1"/>
              <a:t>چندگانه</a:t>
            </a:r>
            <a:r>
              <a:rPr lang="fa-IR" dirty="0"/>
              <a:t>: خالص و ترکیبی</a:t>
            </a:r>
            <a:r>
              <a:rPr lang="en-US" dirty="0"/>
              <a:t> </a:t>
            </a:r>
            <a:br>
              <a:rPr lang="en-US" dirty="0"/>
            </a:br>
            <a:r>
              <a:rPr lang="it-IT" sz="3100" dirty="0"/>
              <a:t>Multiple Equilibria: Pure and Mixed</a:t>
            </a:r>
            <a:endParaRPr lang="en-US" dirty="0"/>
          </a:p>
        </p:txBody>
      </p:sp>
      <p:sp>
        <p:nvSpPr>
          <p:cNvPr id="3" name="Content Placeholder 2"/>
          <p:cNvSpPr>
            <a:spLocks noGrp="1"/>
          </p:cNvSpPr>
          <p:nvPr>
            <p:ph idx="1"/>
          </p:nvPr>
        </p:nvSpPr>
        <p:spPr/>
        <p:txBody>
          <a:bodyPr>
            <a:normAutofit/>
          </a:bodyPr>
          <a:lstStyle/>
          <a:p>
            <a:r>
              <a:rPr lang="fa-IR" dirty="0"/>
              <a:t>در بازی های تشابه سکه و سنگ-کاغذ-قیچی، تعادل منحصر به فرد </a:t>
            </a:r>
            <a:r>
              <a:rPr lang="fa-IR" dirty="0" err="1"/>
              <a:t>نش</a:t>
            </a:r>
            <a:r>
              <a:rPr lang="fa-IR" dirty="0"/>
              <a:t>، یک تعادل </a:t>
            </a:r>
            <a:r>
              <a:rPr lang="fa-IR" dirty="0" err="1"/>
              <a:t>نش</a:t>
            </a:r>
            <a:r>
              <a:rPr lang="fa-IR" dirty="0"/>
              <a:t> با </a:t>
            </a:r>
            <a:r>
              <a:rPr lang="fa-IR" i="1" dirty="0">
                <a:solidFill>
                  <a:srgbClr val="C00000"/>
                </a:solidFill>
              </a:rPr>
              <a:t>استراتژی ترکیبی</a:t>
            </a:r>
            <a:r>
              <a:rPr lang="fa-IR" dirty="0"/>
              <a:t> بود. </a:t>
            </a:r>
          </a:p>
          <a:p>
            <a:r>
              <a:rPr lang="fa-IR" dirty="0"/>
              <a:t>وقتی یک بازی دارای چندین تعادل </a:t>
            </a:r>
            <a:r>
              <a:rPr lang="fa-IR" dirty="0" err="1"/>
              <a:t>نش</a:t>
            </a:r>
            <a:r>
              <a:rPr lang="fa-IR" dirty="0"/>
              <a:t> با </a:t>
            </a:r>
            <a:r>
              <a:rPr lang="fa-IR" dirty="0">
                <a:solidFill>
                  <a:srgbClr val="C00000"/>
                </a:solidFill>
              </a:rPr>
              <a:t>استراتژی خالص </a:t>
            </a:r>
            <a:r>
              <a:rPr lang="fa-IR" dirty="0"/>
              <a:t>است، تقریباً همیشه تعادل های </a:t>
            </a:r>
            <a:r>
              <a:rPr lang="fa-IR" dirty="0" err="1"/>
              <a:t>نش</a:t>
            </a:r>
            <a:r>
              <a:rPr lang="fa-IR" dirty="0"/>
              <a:t> دیگری را در استراتژی های ترکیبی خواهد داشت.</a:t>
            </a:r>
          </a:p>
          <a:p>
            <a:r>
              <a:rPr lang="fa-IR" dirty="0"/>
              <a:t>بازی زیر را در نظر بگیرید</a:t>
            </a:r>
          </a:p>
          <a:p>
            <a:r>
              <a:rPr lang="en-US" sz="2400" dirty="0"/>
              <a:t>(M, R)  </a:t>
            </a:r>
            <a:r>
              <a:rPr lang="fa-IR" sz="2400" dirty="0"/>
              <a:t> و </a:t>
            </a:r>
            <a:r>
              <a:rPr lang="en-US" sz="2400" dirty="0"/>
              <a:t> (D, C)</a:t>
            </a:r>
            <a:r>
              <a:rPr lang="fa-IR" sz="2400" dirty="0"/>
              <a:t> هر دو تعادل </a:t>
            </a:r>
            <a:r>
              <a:rPr lang="fa-IR" sz="2400" dirty="0" err="1"/>
              <a:t>نش</a:t>
            </a:r>
            <a:r>
              <a:rPr lang="fa-IR" sz="2400" dirty="0"/>
              <a:t> با استراتژی خالص هستند</a:t>
            </a:r>
            <a:endParaRPr lang="en-US" sz="2400" dirty="0"/>
          </a:p>
          <a:p>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30B70BED-74E4-83C0-FE9D-ED5953BC89D7}"/>
              </a:ext>
            </a:extLst>
          </p:cNvPr>
          <p:cNvPicPr>
            <a:picLocks noChangeAspect="1"/>
          </p:cNvPicPr>
          <p:nvPr/>
        </p:nvPicPr>
        <p:blipFill>
          <a:blip r:embed="rId3"/>
          <a:stretch>
            <a:fillRect/>
          </a:stretch>
        </p:blipFill>
        <p:spPr>
          <a:xfrm>
            <a:off x="323851" y="4377829"/>
            <a:ext cx="3779811" cy="2028390"/>
          </a:xfrm>
          <a:prstGeom prst="rect">
            <a:avLst/>
          </a:prstGeom>
        </p:spPr>
      </p:pic>
      <p:grpSp>
        <p:nvGrpSpPr>
          <p:cNvPr id="15" name="Group 14">
            <a:extLst>
              <a:ext uri="{FF2B5EF4-FFF2-40B4-BE49-F238E27FC236}">
                <a16:creationId xmlns:a16="http://schemas.microsoft.com/office/drawing/2014/main" id="{0FAAE7E7-FCCA-9095-3985-5D7431A4594D}"/>
              </a:ext>
            </a:extLst>
          </p:cNvPr>
          <p:cNvGrpSpPr/>
          <p:nvPr/>
        </p:nvGrpSpPr>
        <p:grpSpPr>
          <a:xfrm>
            <a:off x="2352737" y="5174300"/>
            <a:ext cx="1560630" cy="1146987"/>
            <a:chOff x="2352737" y="5174300"/>
            <a:chExt cx="1560630" cy="1146987"/>
          </a:xfrm>
        </p:grpSpPr>
        <p:sp>
          <p:nvSpPr>
            <p:cNvPr id="13" name="Oval 12">
              <a:extLst>
                <a:ext uri="{FF2B5EF4-FFF2-40B4-BE49-F238E27FC236}">
                  <a16:creationId xmlns:a16="http://schemas.microsoft.com/office/drawing/2014/main" id="{C6C2AFC3-9E5D-8CE9-1693-621F1DB21207}"/>
                </a:ext>
              </a:extLst>
            </p:cNvPr>
            <p:cNvSpPr/>
            <p:nvPr/>
          </p:nvSpPr>
          <p:spPr>
            <a:xfrm>
              <a:off x="2352737" y="5788876"/>
              <a:ext cx="740320" cy="5324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9E63A3-A1AF-2714-59A3-32E095072AEC}"/>
                </a:ext>
              </a:extLst>
            </p:cNvPr>
            <p:cNvSpPr/>
            <p:nvPr/>
          </p:nvSpPr>
          <p:spPr>
            <a:xfrm>
              <a:off x="3173047" y="5174300"/>
              <a:ext cx="740320" cy="5324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07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تعادل </a:t>
            </a:r>
            <a:r>
              <a:rPr lang="fa-IR" dirty="0" err="1"/>
              <a:t>چندگانه</a:t>
            </a:r>
            <a:r>
              <a:rPr lang="fa-IR" dirty="0"/>
              <a:t>: خالص و ترکیبی</a:t>
            </a:r>
            <a:r>
              <a:rPr lang="en-US" dirty="0"/>
              <a:t> </a:t>
            </a:r>
            <a:br>
              <a:rPr lang="en-US" dirty="0"/>
            </a:br>
            <a:r>
              <a:rPr lang="it-IT" sz="3100" dirty="0"/>
              <a:t>Multiple Equilibria: Pure and Mixed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750643"/>
                <a:ext cx="11571530" cy="4655576"/>
              </a:xfrm>
            </p:spPr>
            <p:txBody>
              <a:bodyPr>
                <a:normAutofit/>
              </a:bodyPr>
              <a:lstStyle/>
              <a:p>
                <a:r>
                  <a:rPr lang="fa-IR" dirty="0"/>
                  <a:t>برای این بازی، اجازه دهید استراتژی ترکیبی </a:t>
                </a:r>
                <a:r>
                  <a:rPr lang="fa-IR" dirty="0" err="1"/>
                  <a:t>بازیکن</a:t>
                </a:r>
                <a:r>
                  <a:rPr lang="fa-IR" dirty="0"/>
                  <a:t> 1 با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l-GR" i="1" dirty="0" smtClean="0">
                            <a:solidFill>
                              <a:srgbClr val="C00000"/>
                            </a:solidFill>
                            <a:latin typeface="Cambria Math" panose="02040503050406030204" pitchFamily="18" charset="0"/>
                          </a:rPr>
                          <m:t>𝜎</m:t>
                        </m:r>
                      </m:e>
                      <m:sub>
                        <m:r>
                          <a:rPr lang="el-GR" i="1" dirty="0" smtClean="0">
                            <a:solidFill>
                              <a:srgbClr val="C00000"/>
                            </a:solidFill>
                            <a:latin typeface="Cambria Math" panose="02040503050406030204" pitchFamily="18" charset="0"/>
                          </a:rPr>
                          <m:t>1</m:t>
                        </m:r>
                      </m:sub>
                    </m:sSub>
                    <m:r>
                      <a:rPr lang="el-GR" i="1" dirty="0" smtClean="0">
                        <a:solidFill>
                          <a:srgbClr val="C00000"/>
                        </a:solidFill>
                        <a:latin typeface="Cambria Math" panose="02040503050406030204" pitchFamily="18" charset="0"/>
                      </a:rPr>
                      <m:t>=</m:t>
                    </m:r>
                    <m:d>
                      <m:dPr>
                        <m:ctrlPr>
                          <a:rPr lang="el-GR"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l-GR" i="1" dirty="0" smtClean="0">
                                <a:solidFill>
                                  <a:srgbClr val="C00000"/>
                                </a:solidFill>
                                <a:latin typeface="Cambria Math" panose="02040503050406030204" pitchFamily="18" charset="0"/>
                              </a:rPr>
                              <m:t>𝜎</m:t>
                            </m:r>
                          </m:e>
                          <m:sub>
                            <m:r>
                              <a:rPr lang="el-GR" i="1" dirty="0" smtClean="0">
                                <a:solidFill>
                                  <a:srgbClr val="C00000"/>
                                </a:solidFill>
                                <a:latin typeface="Cambria Math" panose="02040503050406030204" pitchFamily="18" charset="0"/>
                              </a:rPr>
                              <m:t>1</m:t>
                            </m:r>
                          </m:sub>
                        </m:sSub>
                        <m:d>
                          <m:dPr>
                            <m:ctrlPr>
                              <a:rPr lang="el-GR" b="0" i="1" dirty="0" smtClean="0">
                                <a:solidFill>
                                  <a:srgbClr val="C00000"/>
                                </a:solidFill>
                                <a:latin typeface="Cambria Math" panose="02040503050406030204" pitchFamily="18" charset="0"/>
                              </a:rPr>
                            </m:ctrlPr>
                          </m:dPr>
                          <m:e>
                            <m:r>
                              <a:rPr lang="el-GR" i="1" dirty="0" smtClean="0">
                                <a:solidFill>
                                  <a:srgbClr val="C00000"/>
                                </a:solidFill>
                                <a:latin typeface="Cambria Math" panose="02040503050406030204" pitchFamily="18" charset="0"/>
                              </a:rPr>
                              <m:t>𝑀</m:t>
                            </m:r>
                          </m:e>
                        </m:d>
                        <m:r>
                          <a:rPr lang="el-GR"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l-GR" i="1" dirty="0" smtClean="0">
                                <a:solidFill>
                                  <a:srgbClr val="C00000"/>
                                </a:solidFill>
                                <a:latin typeface="Cambria Math" panose="02040503050406030204" pitchFamily="18" charset="0"/>
                              </a:rPr>
                              <m:t>𝜎</m:t>
                            </m:r>
                          </m:e>
                          <m:sub>
                            <m:r>
                              <a:rPr lang="el-GR" i="1" dirty="0" smtClean="0">
                                <a:solidFill>
                                  <a:srgbClr val="C00000"/>
                                </a:solidFill>
                                <a:latin typeface="Cambria Math" panose="02040503050406030204" pitchFamily="18" charset="0"/>
                              </a:rPr>
                              <m:t>1</m:t>
                            </m:r>
                          </m:sub>
                        </m:sSub>
                        <m:d>
                          <m:dPr>
                            <m:ctrlPr>
                              <a:rPr lang="el-GR" b="0" i="1" dirty="0" smtClean="0">
                                <a:solidFill>
                                  <a:srgbClr val="C00000"/>
                                </a:solidFill>
                                <a:latin typeface="Cambria Math" panose="02040503050406030204" pitchFamily="18" charset="0"/>
                              </a:rPr>
                            </m:ctrlPr>
                          </m:dPr>
                          <m:e>
                            <m:r>
                              <a:rPr lang="el-GR" i="1" dirty="0" smtClean="0">
                                <a:solidFill>
                                  <a:srgbClr val="C00000"/>
                                </a:solidFill>
                                <a:latin typeface="Cambria Math" panose="02040503050406030204" pitchFamily="18" charset="0"/>
                              </a:rPr>
                              <m:t>𝐷</m:t>
                            </m:r>
                          </m:e>
                        </m:d>
                      </m:e>
                    </m:d>
                  </m:oMath>
                </a14:m>
                <a:r>
                  <a:rPr lang="el-GR" dirty="0"/>
                  <a:t>,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l-GR" i="1" dirty="0">
                            <a:solidFill>
                              <a:srgbClr val="C00000"/>
                            </a:solidFill>
                            <a:latin typeface="Cambria Math" panose="02040503050406030204" pitchFamily="18" charset="0"/>
                          </a:rPr>
                          <m:t>1</m:t>
                        </m:r>
                      </m:sub>
                    </m:sSub>
                    <m:d>
                      <m:dPr>
                        <m:ctrlPr>
                          <a:rPr lang="el-GR" i="1" dirty="0">
                            <a:solidFill>
                              <a:srgbClr val="C00000"/>
                            </a:solidFill>
                            <a:latin typeface="Cambria Math" panose="02040503050406030204" pitchFamily="18" charset="0"/>
                          </a:rPr>
                        </m:ctrlPr>
                      </m:dPr>
                      <m:e>
                        <m:r>
                          <a:rPr lang="el-GR" i="1" dirty="0">
                            <a:solidFill>
                              <a:srgbClr val="C00000"/>
                            </a:solidFill>
                            <a:latin typeface="Cambria Math" panose="02040503050406030204" pitchFamily="18" charset="0"/>
                          </a:rPr>
                          <m:t>𝑀</m:t>
                        </m:r>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𝑝</m:t>
                    </m:r>
                  </m:oMath>
                </a14:m>
                <a:r>
                  <a:rPr lang="el-GR" dirty="0"/>
                  <a:t> </a:t>
                </a:r>
                <a:r>
                  <a:rPr lang="fa-IR" dirty="0"/>
                  <a:t> و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l-GR" i="1" dirty="0">
                            <a:solidFill>
                              <a:srgbClr val="C00000"/>
                            </a:solidFill>
                            <a:latin typeface="Cambria Math" panose="02040503050406030204" pitchFamily="18" charset="0"/>
                          </a:rPr>
                          <m:t>1</m:t>
                        </m:r>
                      </m:sub>
                    </m:sSub>
                    <m:d>
                      <m:dPr>
                        <m:ctrlPr>
                          <a:rPr lang="el-GR"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𝐷</m:t>
                        </m:r>
                      </m:e>
                    </m:d>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𝑝</m:t>
                    </m:r>
                  </m:oMath>
                </a14:m>
                <a:r>
                  <a:rPr lang="fa-IR" dirty="0"/>
                  <a:t>  داده شود</a:t>
                </a:r>
                <a:r>
                  <a:rPr lang="en-US" dirty="0"/>
                  <a:t>.</a:t>
                </a:r>
              </a:p>
              <a:p>
                <a:r>
                  <a:rPr lang="fa-IR" dirty="0"/>
                  <a:t>اجازه دهید استراتژی ترکیبی </a:t>
                </a:r>
                <a:r>
                  <a:rPr lang="fa-IR" dirty="0" err="1"/>
                  <a:t>بازیکن</a:t>
                </a:r>
                <a:r>
                  <a:rPr lang="fa-IR" dirty="0"/>
                  <a:t> 2 ، با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fa-IR" b="0" i="1" dirty="0" smtClean="0">
                            <a:solidFill>
                              <a:srgbClr val="C00000"/>
                            </a:solidFill>
                            <a:latin typeface="Cambria Math" panose="02040503050406030204" pitchFamily="18" charset="0"/>
                          </a:rPr>
                          <m:t>2</m:t>
                        </m:r>
                      </m:sub>
                    </m:sSub>
                    <m:r>
                      <a:rPr lang="el-GR" i="1" dirty="0">
                        <a:solidFill>
                          <a:srgbClr val="C00000"/>
                        </a:solidFill>
                        <a:latin typeface="Cambria Math" panose="02040503050406030204" pitchFamily="18" charset="0"/>
                      </a:rPr>
                      <m:t>=</m:t>
                    </m:r>
                    <m:d>
                      <m:dPr>
                        <m:ctrlPr>
                          <a:rPr lang="el-GR"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fa-IR" b="0" i="1" dirty="0" smtClean="0">
                                <a:solidFill>
                                  <a:srgbClr val="C00000"/>
                                </a:solidFill>
                                <a:latin typeface="Cambria Math" panose="02040503050406030204" pitchFamily="18" charset="0"/>
                              </a:rPr>
                              <m:t>2</m:t>
                            </m:r>
                          </m:sub>
                        </m:sSub>
                        <m:d>
                          <m:dPr>
                            <m:ctrlPr>
                              <a:rPr lang="el-GR"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𝐶</m:t>
                            </m:r>
                          </m:e>
                        </m:d>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fa-IR" b="0" i="1" dirty="0" smtClean="0">
                                <a:solidFill>
                                  <a:srgbClr val="C00000"/>
                                </a:solidFill>
                                <a:latin typeface="Cambria Math" panose="02040503050406030204" pitchFamily="18" charset="0"/>
                              </a:rPr>
                              <m:t>2</m:t>
                            </m:r>
                          </m:sub>
                        </m:sSub>
                        <m:d>
                          <m:dPr>
                            <m:ctrlPr>
                              <a:rPr lang="el-GR"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𝑅</m:t>
                            </m:r>
                          </m:e>
                        </m:d>
                      </m:e>
                    </m:d>
                  </m:oMath>
                </a14:m>
                <a:r>
                  <a:rPr lang="el-GR" dirty="0"/>
                  <a:t>,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fa-IR" b="0" i="1" dirty="0" smtClean="0">
                            <a:solidFill>
                              <a:srgbClr val="C00000"/>
                            </a:solidFill>
                            <a:latin typeface="Cambria Math" panose="02040503050406030204" pitchFamily="18" charset="0"/>
                          </a:rPr>
                          <m:t>2</m:t>
                        </m:r>
                      </m:sub>
                    </m:sSub>
                    <m:d>
                      <m:dPr>
                        <m:ctrlPr>
                          <a:rPr lang="el-GR"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𝐶</m:t>
                        </m:r>
                      </m:e>
                    </m:d>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𝑞</m:t>
                    </m:r>
                  </m:oMath>
                </a14:m>
                <a:r>
                  <a:rPr lang="el-GR" dirty="0"/>
                  <a:t> </a:t>
                </a:r>
                <a:r>
                  <a:rPr lang="fa-IR" dirty="0"/>
                  <a:t> و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fa-IR" b="0" i="1" dirty="0" smtClean="0">
                            <a:solidFill>
                              <a:srgbClr val="C00000"/>
                            </a:solidFill>
                            <a:latin typeface="Cambria Math" panose="02040503050406030204" pitchFamily="18" charset="0"/>
                          </a:rPr>
                          <m:t>2</m:t>
                        </m:r>
                      </m:sub>
                    </m:sSub>
                    <m:d>
                      <m:dPr>
                        <m:ctrlPr>
                          <a:rPr lang="el-GR"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𝑅</m:t>
                        </m:r>
                      </m:e>
                    </m:d>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 </m:t>
                    </m:r>
                  </m:oMath>
                </a14:m>
                <a:r>
                  <a:rPr lang="fa-IR" dirty="0"/>
                  <a:t> باشد. </a:t>
                </a:r>
              </a:p>
              <a:p>
                <a:r>
                  <a:rPr lang="fa-IR" dirty="0" err="1"/>
                  <a:t>بازیکن</a:t>
                </a:r>
                <a:r>
                  <a:rPr lang="fa-IR" dirty="0"/>
                  <a:t> 1 زمانی ترکیبی بازی میکند که :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fr-FR" i="1" dirty="0" smtClean="0">
                            <a:solidFill>
                              <a:srgbClr val="C00000"/>
                            </a:solidFill>
                            <a:latin typeface="Cambria Math" panose="02040503050406030204" pitchFamily="18" charset="0"/>
                          </a:rPr>
                          <m:t>𝑣</m:t>
                        </m:r>
                      </m:e>
                      <m:sub>
                        <m:r>
                          <a:rPr lang="fr-FR" i="1" dirty="0" smtClean="0">
                            <a:solidFill>
                              <a:srgbClr val="C00000"/>
                            </a:solidFill>
                            <a:latin typeface="Cambria Math" panose="02040503050406030204" pitchFamily="18" charset="0"/>
                          </a:rPr>
                          <m:t>1</m:t>
                        </m:r>
                      </m:sub>
                    </m:sSub>
                    <m:r>
                      <a:rPr lang="fr-FR" i="1" dirty="0" smtClean="0">
                        <a:solidFill>
                          <a:srgbClr val="C00000"/>
                        </a:solidFill>
                        <a:latin typeface="Cambria Math" panose="02040503050406030204" pitchFamily="18" charset="0"/>
                      </a:rPr>
                      <m:t>(</m:t>
                    </m:r>
                    <m:r>
                      <a:rPr lang="fr-FR" i="1" dirty="0" smtClean="0">
                        <a:solidFill>
                          <a:srgbClr val="C00000"/>
                        </a:solidFill>
                        <a:latin typeface="Cambria Math" panose="02040503050406030204" pitchFamily="18" charset="0"/>
                      </a:rPr>
                      <m:t>𝑀</m:t>
                    </m:r>
                    <m:r>
                      <a:rPr lang="fr-FR" i="1" dirty="0" smtClean="0">
                        <a:solidFill>
                          <a:srgbClr val="C00000"/>
                        </a:solidFill>
                        <a:latin typeface="Cambria Math" panose="02040503050406030204" pitchFamily="18" charset="0"/>
                      </a:rPr>
                      <m:t>, </m:t>
                    </m:r>
                    <m:r>
                      <a:rPr lang="fr-FR" i="1" dirty="0" smtClean="0">
                        <a:solidFill>
                          <a:srgbClr val="C00000"/>
                        </a:solidFill>
                        <a:latin typeface="Cambria Math" panose="02040503050406030204" pitchFamily="18" charset="0"/>
                      </a:rPr>
                      <m:t>𝑞</m:t>
                    </m:r>
                    <m:r>
                      <a:rPr lang="fr-FR" i="1" dirty="0" smtClean="0">
                        <a:solidFill>
                          <a:srgbClr val="C00000"/>
                        </a:solidFill>
                        <a:latin typeface="Cambria Math" panose="02040503050406030204" pitchFamily="18" charset="0"/>
                      </a:rPr>
                      <m:t>) = </m:t>
                    </m:r>
                    <m:sSub>
                      <m:sSubPr>
                        <m:ctrlPr>
                          <a:rPr lang="en-US" b="0" i="1" dirty="0" smtClean="0">
                            <a:solidFill>
                              <a:srgbClr val="C00000"/>
                            </a:solidFill>
                            <a:latin typeface="Cambria Math" panose="02040503050406030204" pitchFamily="18" charset="0"/>
                          </a:rPr>
                        </m:ctrlPr>
                      </m:sSubPr>
                      <m:e>
                        <m:r>
                          <a:rPr lang="fr-FR" i="1" dirty="0" smtClean="0">
                            <a:solidFill>
                              <a:srgbClr val="C00000"/>
                            </a:solidFill>
                            <a:latin typeface="Cambria Math" panose="02040503050406030204" pitchFamily="18" charset="0"/>
                          </a:rPr>
                          <m:t>𝑣</m:t>
                        </m:r>
                      </m:e>
                      <m:sub>
                        <m:r>
                          <a:rPr lang="fr-FR" i="1" dirty="0" smtClean="0">
                            <a:solidFill>
                              <a:srgbClr val="C00000"/>
                            </a:solidFill>
                            <a:latin typeface="Cambria Math" panose="02040503050406030204" pitchFamily="18" charset="0"/>
                          </a:rPr>
                          <m:t>1</m:t>
                        </m:r>
                      </m:sub>
                    </m:sSub>
                    <m:r>
                      <a:rPr lang="fr-FR" i="1" dirty="0" smtClean="0">
                        <a:solidFill>
                          <a:srgbClr val="C00000"/>
                        </a:solidFill>
                        <a:latin typeface="Cambria Math" panose="02040503050406030204" pitchFamily="18" charset="0"/>
                      </a:rPr>
                      <m:t>(</m:t>
                    </m:r>
                    <m:r>
                      <a:rPr lang="fr-FR" i="1" dirty="0" smtClean="0">
                        <a:solidFill>
                          <a:srgbClr val="C00000"/>
                        </a:solidFill>
                        <a:latin typeface="Cambria Math" panose="02040503050406030204" pitchFamily="18" charset="0"/>
                      </a:rPr>
                      <m:t>𝐷</m:t>
                    </m:r>
                    <m:r>
                      <a:rPr lang="fr-FR" i="1" dirty="0" smtClean="0">
                        <a:solidFill>
                          <a:srgbClr val="C00000"/>
                        </a:solidFill>
                        <a:latin typeface="Cambria Math" panose="02040503050406030204" pitchFamily="18" charset="0"/>
                      </a:rPr>
                      <m:t>, </m:t>
                    </m:r>
                    <m:r>
                      <a:rPr lang="fr-FR" i="1" dirty="0" smtClean="0">
                        <a:solidFill>
                          <a:srgbClr val="C00000"/>
                        </a:solidFill>
                        <a:latin typeface="Cambria Math" panose="02040503050406030204" pitchFamily="18" charset="0"/>
                      </a:rPr>
                      <m:t>𝑞</m:t>
                    </m:r>
                    <m:r>
                      <a:rPr lang="fr-FR" i="1" dirty="0" smtClean="0">
                        <a:solidFill>
                          <a:srgbClr val="C00000"/>
                        </a:solidFill>
                        <a:latin typeface="Cambria Math" panose="02040503050406030204" pitchFamily="18" charset="0"/>
                      </a:rPr>
                      <m:t>)</m:t>
                    </m:r>
                  </m:oMath>
                </a14:m>
                <a:r>
                  <a:rPr lang="fa-IR" dirty="0"/>
                  <a:t>  یعنی:</a:t>
                </a:r>
                <a:endParaRPr lang="en-US" dirty="0"/>
              </a:p>
              <a:p>
                <a:pPr algn="l" rtl="0"/>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0</m:t>
                    </m:r>
                    <m:r>
                      <a:rPr lang="en-US" i="1" dirty="0" smtClean="0">
                        <a:latin typeface="Cambria Math" panose="02040503050406030204" pitchFamily="18" charset="0"/>
                      </a:rPr>
                      <m:t> + </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𝑞</m:t>
                        </m:r>
                      </m:e>
                    </m:d>
                    <m:r>
                      <a:rPr lang="en-US" i="1" dirty="0" smtClean="0">
                        <a:latin typeface="Cambria Math" panose="02040503050406030204" pitchFamily="18" charset="0"/>
                      </a:rPr>
                      <m:t>× </m:t>
                    </m:r>
                    <m:r>
                      <a:rPr lang="en-US" i="1" dirty="0" smtClean="0">
                        <a:latin typeface="Cambria Math" panose="02040503050406030204" pitchFamily="18" charset="0"/>
                      </a:rPr>
                      <m:t>3</m:t>
                    </m:r>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4</m:t>
                    </m:r>
                    <m:r>
                      <a:rPr lang="en-US" i="1" dirty="0" smtClean="0">
                        <a:latin typeface="Cambria Math" panose="02040503050406030204" pitchFamily="18" charset="0"/>
                      </a:rPr>
                      <m:t> + </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𝑞</m:t>
                        </m:r>
                      </m:e>
                    </m:d>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𝑞</m:t>
                    </m:r>
                    <m:r>
                      <a:rPr lang="en-US" i="1" dirty="0" smtClean="0">
                        <a:latin typeface="Cambria Math" panose="02040503050406030204" pitchFamily="18" charset="0"/>
                      </a:rPr>
                      <m:t> =</m:t>
                    </m:r>
                    <m:r>
                      <a:rPr lang="en-US" b="0" i="1" dirty="0" smtClean="0">
                        <a:latin typeface="Cambria Math" panose="02040503050406030204" pitchFamily="18" charset="0"/>
                      </a:rPr>
                      <m:t>3</m:t>
                    </m:r>
                    <m:r>
                      <a:rPr lang="en-US" b="0" i="1" dirty="0" smtClean="0">
                        <a:latin typeface="Cambria Math" panose="02040503050406030204" pitchFamily="18" charset="0"/>
                      </a:rPr>
                      <m:t>/</m:t>
                    </m:r>
                    <m:r>
                      <a:rPr lang="en-US" b="0" i="1" dirty="0" smtClean="0">
                        <a:latin typeface="Cambria Math" panose="02040503050406030204" pitchFamily="18" charset="0"/>
                      </a:rPr>
                      <m:t>7</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750643"/>
                <a:ext cx="11571530" cy="4655576"/>
              </a:xfrm>
              <a:blipFill>
                <a:blip r:embed="rId3"/>
                <a:stretch>
                  <a:fillRect r="-4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9" name="Group 8">
            <a:extLst>
              <a:ext uri="{FF2B5EF4-FFF2-40B4-BE49-F238E27FC236}">
                <a16:creationId xmlns:a16="http://schemas.microsoft.com/office/drawing/2014/main" id="{1A7BCE8A-3730-75D5-95A0-1F7874DDA8CD}"/>
              </a:ext>
            </a:extLst>
          </p:cNvPr>
          <p:cNvGrpSpPr/>
          <p:nvPr/>
        </p:nvGrpSpPr>
        <p:grpSpPr>
          <a:xfrm>
            <a:off x="304800" y="136467"/>
            <a:ext cx="3010893" cy="1614175"/>
            <a:chOff x="304801" y="136468"/>
            <a:chExt cx="2679442" cy="1437890"/>
          </a:xfrm>
        </p:grpSpPr>
        <p:pic>
          <p:nvPicPr>
            <p:cNvPr id="7" name="Picture 6">
              <a:extLst>
                <a:ext uri="{FF2B5EF4-FFF2-40B4-BE49-F238E27FC236}">
                  <a16:creationId xmlns:a16="http://schemas.microsoft.com/office/drawing/2014/main" id="{30B70BED-74E4-83C0-FE9D-ED5953BC89D7}"/>
                </a:ext>
              </a:extLst>
            </p:cNvPr>
            <p:cNvPicPr>
              <a:picLocks noChangeAspect="1"/>
            </p:cNvPicPr>
            <p:nvPr/>
          </p:nvPicPr>
          <p:blipFill>
            <a:blip r:embed="rId4">
              <a:alphaModFix/>
            </a:blip>
            <a:stretch>
              <a:fillRect/>
            </a:stretch>
          </p:blipFill>
          <p:spPr>
            <a:xfrm>
              <a:off x="304801" y="136468"/>
              <a:ext cx="2679442" cy="1437890"/>
            </a:xfrm>
            <a:prstGeom prst="rect">
              <a:avLst/>
            </a:prstGeom>
          </p:spPr>
        </p:pic>
        <p:sp>
          <p:nvSpPr>
            <p:cNvPr id="6" name="Rectangle: Rounded Corners 5">
              <a:extLst>
                <a:ext uri="{FF2B5EF4-FFF2-40B4-BE49-F238E27FC236}">
                  <a16:creationId xmlns:a16="http://schemas.microsoft.com/office/drawing/2014/main" id="{FA686A91-2578-1D9F-68BD-530A24584CC2}"/>
                </a:ext>
              </a:extLst>
            </p:cNvPr>
            <p:cNvSpPr/>
            <p:nvPr/>
          </p:nvSpPr>
          <p:spPr>
            <a:xfrm>
              <a:off x="2345635" y="749075"/>
              <a:ext cx="477078" cy="3084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F5FB50E-96E8-4D50-D4E3-4CE6CA8346C6}"/>
                </a:ext>
              </a:extLst>
            </p:cNvPr>
            <p:cNvSpPr/>
            <p:nvPr/>
          </p:nvSpPr>
          <p:spPr>
            <a:xfrm>
              <a:off x="1766510" y="1163869"/>
              <a:ext cx="477078" cy="3084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51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تعادل </a:t>
            </a:r>
            <a:r>
              <a:rPr lang="fa-IR" dirty="0" err="1"/>
              <a:t>چندگانه</a:t>
            </a:r>
            <a:r>
              <a:rPr lang="fa-IR" dirty="0"/>
              <a:t>: خالص و ترکیبی</a:t>
            </a:r>
            <a:r>
              <a:rPr lang="en-US" dirty="0"/>
              <a:t> </a:t>
            </a:r>
            <a:br>
              <a:rPr lang="en-US" dirty="0"/>
            </a:br>
            <a:r>
              <a:rPr lang="it-IT" sz="3100" dirty="0"/>
              <a:t>Multiple Equilibria: Pure and Mixed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750642"/>
                <a:ext cx="11571530" cy="1678357"/>
              </a:xfrm>
            </p:spPr>
            <p:txBody>
              <a:bodyPr>
                <a:normAutofit fontScale="70000" lnSpcReduction="20000"/>
              </a:bodyPr>
              <a:lstStyle/>
              <a:p>
                <a:pPr algn="l" rtl="0"/>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0</m:t>
                    </m:r>
                    <m:r>
                      <a:rPr lang="en-US" i="1" dirty="0" smtClean="0">
                        <a:latin typeface="Cambria Math" panose="02040503050406030204" pitchFamily="18" charset="0"/>
                      </a:rPr>
                      <m:t> + </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𝑞</m:t>
                        </m:r>
                      </m:e>
                    </m:d>
                    <m:r>
                      <a:rPr lang="en-US" i="1" dirty="0" smtClean="0">
                        <a:latin typeface="Cambria Math" panose="02040503050406030204" pitchFamily="18" charset="0"/>
                      </a:rPr>
                      <m:t>× </m:t>
                    </m:r>
                    <m:r>
                      <a:rPr lang="en-US" i="1" dirty="0" smtClean="0">
                        <a:latin typeface="Cambria Math" panose="02040503050406030204" pitchFamily="18" charset="0"/>
                      </a:rPr>
                      <m:t>3</m:t>
                    </m:r>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4</m:t>
                    </m:r>
                    <m:r>
                      <a:rPr lang="en-US" i="1" dirty="0" smtClean="0">
                        <a:latin typeface="Cambria Math" panose="02040503050406030204" pitchFamily="18" charset="0"/>
                      </a:rPr>
                      <m:t> + </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𝑞</m:t>
                        </m:r>
                      </m:e>
                    </m:d>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solidFill>
                          <a:srgbClr val="C00000"/>
                        </a:solidFill>
                        <a:latin typeface="Cambria Math" panose="02040503050406030204" pitchFamily="18" charset="0"/>
                      </a:rPr>
                      <m:t>𝑞</m:t>
                    </m:r>
                    <m:r>
                      <a:rPr lang="en-US"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3</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7</m:t>
                    </m:r>
                  </m:oMath>
                </a14:m>
                <a:endParaRPr lang="en-US" dirty="0"/>
              </a:p>
              <a:p>
                <a:r>
                  <a:rPr lang="fa-IR" dirty="0"/>
                  <a:t> و </a:t>
                </a:r>
                <a:r>
                  <a:rPr lang="fa-IR" dirty="0" err="1"/>
                  <a:t>بازیکن</a:t>
                </a:r>
                <a:r>
                  <a:rPr lang="fa-IR" dirty="0"/>
                  <a:t> 2 زمانی ترکیبی بازی میکند که </a:t>
                </a:r>
                <a14:m>
                  <m:oMath xmlns:m="http://schemas.openxmlformats.org/officeDocument/2006/math">
                    <m:sSub>
                      <m:sSubPr>
                        <m:ctrlPr>
                          <a:rPr lang="en-US" b="0" i="1" dirty="0" smtClean="0">
                            <a:latin typeface="Cambria Math" panose="02040503050406030204" pitchFamily="18" charset="0"/>
                          </a:rPr>
                        </m:ctrlPr>
                      </m:sSubPr>
                      <m:e>
                        <m:r>
                          <a:rPr lang="pt-BR" i="1" dirty="0" smtClean="0">
                            <a:latin typeface="Cambria Math" panose="02040503050406030204" pitchFamily="18" charset="0"/>
                          </a:rPr>
                          <m:t>𝑣</m:t>
                        </m:r>
                      </m:e>
                      <m:sub>
                        <m:r>
                          <a:rPr lang="pt-BR" i="1" dirty="0" smtClean="0">
                            <a:latin typeface="Cambria Math" panose="02040503050406030204" pitchFamily="18" charset="0"/>
                          </a:rPr>
                          <m:t>2</m:t>
                        </m:r>
                      </m:sub>
                    </m:sSub>
                    <m:r>
                      <a:rPr lang="pt-BR" i="1" dirty="0" smtClean="0">
                        <a:latin typeface="Cambria Math" panose="02040503050406030204" pitchFamily="18" charset="0"/>
                      </a:rPr>
                      <m:t>(</m:t>
                    </m:r>
                    <m:r>
                      <a:rPr lang="pt-BR" i="1" dirty="0" smtClean="0">
                        <a:latin typeface="Cambria Math" panose="02040503050406030204" pitchFamily="18" charset="0"/>
                      </a:rPr>
                      <m:t>𝑝</m:t>
                    </m:r>
                    <m:r>
                      <a:rPr lang="pt-BR" i="1" dirty="0" smtClean="0">
                        <a:latin typeface="Cambria Math" panose="02040503050406030204" pitchFamily="18" charset="0"/>
                      </a:rPr>
                      <m:t>, </m:t>
                    </m:r>
                    <m:r>
                      <a:rPr lang="pt-BR" i="1" dirty="0" smtClean="0">
                        <a:latin typeface="Cambria Math" panose="02040503050406030204" pitchFamily="18" charset="0"/>
                      </a:rPr>
                      <m:t>𝐶</m:t>
                    </m:r>
                    <m:r>
                      <a:rPr lang="pt-BR"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pt-BR" i="1" dirty="0" smtClean="0">
                            <a:latin typeface="Cambria Math" panose="02040503050406030204" pitchFamily="18" charset="0"/>
                          </a:rPr>
                          <m:t>𝑣</m:t>
                        </m:r>
                      </m:e>
                      <m:sub>
                        <m:r>
                          <a:rPr lang="pt-BR" i="1" dirty="0" smtClean="0">
                            <a:latin typeface="Cambria Math" panose="02040503050406030204" pitchFamily="18" charset="0"/>
                          </a:rPr>
                          <m:t>2</m:t>
                        </m:r>
                      </m:sub>
                    </m:sSub>
                    <m:r>
                      <a:rPr lang="pt-BR" i="1" dirty="0" smtClean="0">
                        <a:latin typeface="Cambria Math" panose="02040503050406030204" pitchFamily="18" charset="0"/>
                      </a:rPr>
                      <m:t>(</m:t>
                    </m:r>
                    <m:r>
                      <a:rPr lang="pt-BR" i="1" dirty="0" smtClean="0">
                        <a:latin typeface="Cambria Math" panose="02040503050406030204" pitchFamily="18" charset="0"/>
                      </a:rPr>
                      <m:t>𝑝</m:t>
                    </m:r>
                    <m:r>
                      <a:rPr lang="pt-BR" i="1" dirty="0" smtClean="0">
                        <a:latin typeface="Cambria Math" panose="02040503050406030204" pitchFamily="18" charset="0"/>
                      </a:rPr>
                      <m:t>, </m:t>
                    </m:r>
                    <m:r>
                      <a:rPr lang="pt-BR" i="1" dirty="0" smtClean="0">
                        <a:latin typeface="Cambria Math" panose="02040503050406030204" pitchFamily="18" charset="0"/>
                      </a:rPr>
                      <m:t>𝑅</m:t>
                    </m:r>
                    <m:r>
                      <a:rPr lang="pt-BR" i="1" dirty="0" smtClean="0">
                        <a:latin typeface="Cambria Math" panose="02040503050406030204" pitchFamily="18" charset="0"/>
                      </a:rPr>
                      <m:t>)</m:t>
                    </m:r>
                  </m:oMath>
                </a14:m>
                <a:endParaRPr lang="fa-IR" dirty="0"/>
              </a:p>
              <a:p>
                <a:pPr algn="l" rtl="0"/>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 × </m:t>
                    </m:r>
                    <m:r>
                      <a:rPr lang="en-US" i="1" dirty="0" smtClean="0">
                        <a:latin typeface="Cambria Math" panose="02040503050406030204" pitchFamily="18" charset="0"/>
                      </a:rPr>
                      <m:t>0</m:t>
                    </m:r>
                    <m:r>
                      <a:rPr lang="en-US" i="1" dirty="0" smtClean="0">
                        <a:latin typeface="Cambria Math" panose="02040503050406030204" pitchFamily="18" charset="0"/>
                      </a:rPr>
                      <m:t> + (</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𝑝</m:t>
                    </m:r>
                    <m:r>
                      <a:rPr lang="en-US" i="1" dirty="0" smtClean="0">
                        <a:latin typeface="Cambria Math" panose="02040503050406030204" pitchFamily="18" charset="0"/>
                      </a:rPr>
                      <m:t>) × </m:t>
                    </m:r>
                    <m:r>
                      <a:rPr lang="en-US" i="1" dirty="0" smtClean="0">
                        <a:latin typeface="Cambria Math" panose="02040503050406030204" pitchFamily="18" charset="0"/>
                      </a:rPr>
                      <m:t>4</m:t>
                    </m:r>
                    <m:r>
                      <a:rPr lang="en-US" i="1" dirty="0" smtClean="0">
                        <a:latin typeface="Cambria Math" panose="02040503050406030204" pitchFamily="18" charset="0"/>
                      </a:rPr>
                      <m:t> = </m:t>
                    </m:r>
                    <m:r>
                      <a:rPr lang="en-US" i="1" dirty="0" smtClean="0">
                        <a:latin typeface="Cambria Math" panose="02040503050406030204" pitchFamily="18" charset="0"/>
                      </a:rPr>
                      <m:t>𝑝</m:t>
                    </m:r>
                    <m:r>
                      <a:rPr lang="en-US" i="1" dirty="0" smtClean="0">
                        <a:latin typeface="Cambria Math" panose="02040503050406030204" pitchFamily="18" charset="0"/>
                      </a:rPr>
                      <m:t> × </m:t>
                    </m:r>
                    <m:r>
                      <a:rPr lang="en-US" i="1" dirty="0" smtClean="0">
                        <a:latin typeface="Cambria Math" panose="02040503050406030204" pitchFamily="18" charset="0"/>
                      </a:rPr>
                      <m:t>5</m:t>
                    </m:r>
                    <m:r>
                      <a:rPr lang="en-US" i="1" dirty="0" smtClean="0">
                        <a:latin typeface="Cambria Math" panose="02040503050406030204" pitchFamily="18" charset="0"/>
                      </a:rPr>
                      <m:t> + (</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𝑝</m:t>
                    </m:r>
                    <m:r>
                      <a:rPr lang="en-US" i="1" dirty="0" smtClean="0">
                        <a:latin typeface="Cambria Math" panose="02040503050406030204" pitchFamily="18" charset="0"/>
                      </a:rPr>
                      <m:t>) × </m:t>
                    </m:r>
                    <m:r>
                      <a:rPr lang="en-US" i="1" dirty="0" smtClean="0">
                        <a:latin typeface="Cambria Math" panose="02040503050406030204" pitchFamily="18" charset="0"/>
                      </a:rPr>
                      <m:t>3</m:t>
                    </m:r>
                    <m:r>
                      <a:rPr lang="en-US" i="1" dirty="0" smtClean="0">
                        <a:latin typeface="Cambria Math" panose="02040503050406030204" pitchFamily="18" charset="0"/>
                      </a:rPr>
                      <m:t> ⇒ </m:t>
                    </m:r>
                    <m:r>
                      <a:rPr lang="en-US" i="1" dirty="0" smtClean="0">
                        <a:solidFill>
                          <a:srgbClr val="C00000"/>
                        </a:solidFill>
                        <a:latin typeface="Cambria Math" panose="02040503050406030204" pitchFamily="18" charset="0"/>
                      </a:rPr>
                      <m:t>𝑝</m:t>
                    </m:r>
                    <m:r>
                      <a:rPr lang="en-US"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6</m:t>
                    </m:r>
                  </m:oMath>
                </a14:m>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750642"/>
                <a:ext cx="11571530" cy="1678357"/>
              </a:xfrm>
              <a:blipFill>
                <a:blip r:embed="rId3"/>
                <a:stretch>
                  <a:fillRect l="-53" r="-1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9" name="Group 8">
            <a:extLst>
              <a:ext uri="{FF2B5EF4-FFF2-40B4-BE49-F238E27FC236}">
                <a16:creationId xmlns:a16="http://schemas.microsoft.com/office/drawing/2014/main" id="{1A7BCE8A-3730-75D5-95A0-1F7874DDA8CD}"/>
              </a:ext>
            </a:extLst>
          </p:cNvPr>
          <p:cNvGrpSpPr/>
          <p:nvPr/>
        </p:nvGrpSpPr>
        <p:grpSpPr>
          <a:xfrm>
            <a:off x="304801" y="136468"/>
            <a:ext cx="3297140" cy="1614174"/>
            <a:chOff x="304801" y="136468"/>
            <a:chExt cx="2679442" cy="1437890"/>
          </a:xfrm>
        </p:grpSpPr>
        <p:pic>
          <p:nvPicPr>
            <p:cNvPr id="7" name="Picture 6">
              <a:extLst>
                <a:ext uri="{FF2B5EF4-FFF2-40B4-BE49-F238E27FC236}">
                  <a16:creationId xmlns:a16="http://schemas.microsoft.com/office/drawing/2014/main" id="{30B70BED-74E4-83C0-FE9D-ED5953BC89D7}"/>
                </a:ext>
              </a:extLst>
            </p:cNvPr>
            <p:cNvPicPr>
              <a:picLocks noChangeAspect="1"/>
            </p:cNvPicPr>
            <p:nvPr/>
          </p:nvPicPr>
          <p:blipFill>
            <a:blip r:embed="rId4">
              <a:alphaModFix/>
            </a:blip>
            <a:stretch>
              <a:fillRect/>
            </a:stretch>
          </p:blipFill>
          <p:spPr>
            <a:xfrm>
              <a:off x="304801" y="136468"/>
              <a:ext cx="2679442" cy="1437890"/>
            </a:xfrm>
            <a:prstGeom prst="rect">
              <a:avLst/>
            </a:prstGeom>
          </p:spPr>
        </p:pic>
        <p:sp>
          <p:nvSpPr>
            <p:cNvPr id="6" name="Rectangle: Rounded Corners 5">
              <a:extLst>
                <a:ext uri="{FF2B5EF4-FFF2-40B4-BE49-F238E27FC236}">
                  <a16:creationId xmlns:a16="http://schemas.microsoft.com/office/drawing/2014/main" id="{FA686A91-2578-1D9F-68BD-530A24584CC2}"/>
                </a:ext>
              </a:extLst>
            </p:cNvPr>
            <p:cNvSpPr/>
            <p:nvPr/>
          </p:nvSpPr>
          <p:spPr>
            <a:xfrm>
              <a:off x="2345635" y="749075"/>
              <a:ext cx="477078" cy="3084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F5FB50E-96E8-4D50-D4E3-4CE6CA8346C6}"/>
                </a:ext>
              </a:extLst>
            </p:cNvPr>
            <p:cNvSpPr/>
            <p:nvPr/>
          </p:nvSpPr>
          <p:spPr>
            <a:xfrm>
              <a:off x="1766510" y="1163869"/>
              <a:ext cx="477078" cy="3084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FCF97AF-3365-4911-340B-9BD6D40845C4}"/>
              </a:ext>
            </a:extLst>
          </p:cNvPr>
          <p:cNvPicPr>
            <a:picLocks noChangeAspect="1"/>
          </p:cNvPicPr>
          <p:nvPr/>
        </p:nvPicPr>
        <p:blipFill>
          <a:blip r:embed="rId5"/>
          <a:stretch>
            <a:fillRect/>
          </a:stretch>
        </p:blipFill>
        <p:spPr>
          <a:xfrm>
            <a:off x="0" y="3605283"/>
            <a:ext cx="4861957" cy="3159773"/>
          </a:xfrm>
          <a:prstGeom prst="rect">
            <a:avLst/>
          </a:prstGeom>
        </p:spPr>
      </p:pic>
      <p:pic>
        <p:nvPicPr>
          <p:cNvPr id="13" name="Picture 12">
            <a:extLst>
              <a:ext uri="{FF2B5EF4-FFF2-40B4-BE49-F238E27FC236}">
                <a16:creationId xmlns:a16="http://schemas.microsoft.com/office/drawing/2014/main" id="{7D61B80F-EE85-AF9B-51EC-4EA4AA9D0FD5}"/>
              </a:ext>
            </a:extLst>
          </p:cNvPr>
          <p:cNvPicPr>
            <a:picLocks noChangeAspect="1"/>
          </p:cNvPicPr>
          <p:nvPr/>
        </p:nvPicPr>
        <p:blipFill>
          <a:blip r:embed="rId6"/>
          <a:stretch>
            <a:fillRect/>
          </a:stretch>
        </p:blipFill>
        <p:spPr>
          <a:xfrm>
            <a:off x="4686858" y="3512339"/>
            <a:ext cx="3940308" cy="1299237"/>
          </a:xfrm>
          <a:prstGeom prst="rect">
            <a:avLst/>
          </a:prstGeom>
        </p:spPr>
      </p:pic>
      <p:pic>
        <p:nvPicPr>
          <p:cNvPr id="15" name="Picture 14">
            <a:extLst>
              <a:ext uri="{FF2B5EF4-FFF2-40B4-BE49-F238E27FC236}">
                <a16:creationId xmlns:a16="http://schemas.microsoft.com/office/drawing/2014/main" id="{D72C952E-C142-C17C-CD1A-D95B45FCD0D2}"/>
              </a:ext>
            </a:extLst>
          </p:cNvPr>
          <p:cNvPicPr>
            <a:picLocks noChangeAspect="1"/>
          </p:cNvPicPr>
          <p:nvPr/>
        </p:nvPicPr>
        <p:blipFill>
          <a:blip r:embed="rId7"/>
          <a:stretch>
            <a:fillRect/>
          </a:stretch>
        </p:blipFill>
        <p:spPr>
          <a:xfrm>
            <a:off x="4621717" y="4946357"/>
            <a:ext cx="3940308" cy="1370233"/>
          </a:xfrm>
          <a:prstGeom prst="rect">
            <a:avLst/>
          </a:prstGeom>
        </p:spPr>
      </p:pic>
    </p:spTree>
    <p:extLst>
      <p:ext uri="{BB962C8B-B14F-4D97-AF65-F5344CB8AC3E}">
        <p14:creationId xmlns:p14="http://schemas.microsoft.com/office/powerpoint/2010/main" val="91062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تعادل </a:t>
            </a:r>
            <a:r>
              <a:rPr lang="fa-IR" dirty="0" err="1"/>
              <a:t>چندگانه</a:t>
            </a:r>
            <a:r>
              <a:rPr lang="fa-IR" dirty="0"/>
              <a:t>: خالص و ترکیبی</a:t>
            </a:r>
            <a:r>
              <a:rPr lang="en-US" dirty="0"/>
              <a:t> </a:t>
            </a:r>
            <a:br>
              <a:rPr lang="en-US" dirty="0"/>
            </a:br>
            <a:r>
              <a:rPr lang="it-IT" sz="3100" dirty="0"/>
              <a:t>Multiple Equilibria: Pure and Mixed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59641"/>
                <a:ext cx="11571530" cy="5146578"/>
              </a:xfrm>
            </p:spPr>
            <p:txBody>
              <a:bodyPr>
                <a:normAutofit/>
              </a:bodyPr>
              <a:lstStyle/>
              <a:p>
                <a:pPr algn="r"/>
                <a:r>
                  <a:rPr lang="fa-IR" dirty="0"/>
                  <a:t>سومین نقطه تعادل </a:t>
                </a:r>
                <a:r>
                  <a:rPr lang="fa-IR" dirty="0" err="1"/>
                  <a:t>نش</a:t>
                </a:r>
                <a:r>
                  <a:rPr lang="fa-IR" dirty="0"/>
                  <a:t> این بازی </a:t>
                </a:r>
                <a:r>
                  <a:rPr lang="fa-IR" dirty="0" err="1"/>
                  <a:t>بصورت</a:t>
                </a:r>
                <a:r>
                  <a:rPr lang="fa-IR" dirty="0"/>
                  <a:t> ترکیبی خواهد بود:</a:t>
                </a:r>
                <a:endParaRPr lang="en-US" dirty="0"/>
              </a:p>
              <a:p>
                <a:pPr algn="l" rtl="0"/>
                <a14:m>
                  <m:oMath xmlns:m="http://schemas.openxmlformats.org/officeDocument/2006/math">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𝜎</m:t>
                            </m:r>
                          </m:e>
                          <m:sub>
                            <m:r>
                              <a:rPr lang="en-US" i="1" dirty="0">
                                <a:latin typeface="Cambria Math" panose="02040503050406030204" pitchFamily="18" charset="0"/>
                              </a:rPr>
                              <m:t>1</m:t>
                            </m:r>
                          </m:sub>
                          <m:sup>
                            <m:r>
                              <a:rPr lang="en-US" i="1" dirty="0">
                                <a:latin typeface="Cambria Math" panose="02040503050406030204" pitchFamily="18" charset="0"/>
                              </a:rPr>
                              <m:t>∗</m:t>
                            </m:r>
                          </m:sup>
                        </m:sSubSup>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𝜎</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e>
                    </m:d>
                    <m:r>
                      <a:rPr lang="en-US" i="1" dirty="0">
                        <a:latin typeface="Cambria Math" panose="02040503050406030204" pitchFamily="18" charset="0"/>
                      </a:rPr>
                      <m:t> =</m:t>
                    </m:r>
                    <m:d>
                      <m:dPr>
                        <m:ctrlPr>
                          <a:rPr lang="en-US" b="0" i="1" dirty="0" smtClean="0">
                            <a:latin typeface="Cambria Math" panose="02040503050406030204" pitchFamily="18" charset="0"/>
                          </a:rPr>
                        </m:ctrlPr>
                      </m:dPr>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6</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7</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7</m:t>
                                </m:r>
                              </m:den>
                            </m:f>
                          </m:e>
                        </m:d>
                      </m:e>
                    </m:d>
                    <m:r>
                      <a:rPr lang="en-US" i="1" dirty="0">
                        <a:latin typeface="Cambria Math" panose="02040503050406030204" pitchFamily="18" charset="0"/>
                      </a:rPr>
                      <m:t> </m:t>
                    </m:r>
                  </m:oMath>
                </a14:m>
                <a:endParaRPr lang="en-US" dirty="0"/>
              </a:p>
              <a:p>
                <a:pPr algn="l" rt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59641"/>
                <a:ext cx="11571530" cy="5146578"/>
              </a:xfrm>
              <a:blipFill>
                <a:blip r:embed="rId3"/>
                <a:stretch>
                  <a:fillRect r="-4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9" name="Group 8">
            <a:extLst>
              <a:ext uri="{FF2B5EF4-FFF2-40B4-BE49-F238E27FC236}">
                <a16:creationId xmlns:a16="http://schemas.microsoft.com/office/drawing/2014/main" id="{1A7BCE8A-3730-75D5-95A0-1F7874DDA8CD}"/>
              </a:ext>
            </a:extLst>
          </p:cNvPr>
          <p:cNvGrpSpPr/>
          <p:nvPr/>
        </p:nvGrpSpPr>
        <p:grpSpPr>
          <a:xfrm>
            <a:off x="304800" y="136467"/>
            <a:ext cx="3352799" cy="1950115"/>
            <a:chOff x="304801" y="136468"/>
            <a:chExt cx="2679442" cy="1437890"/>
          </a:xfrm>
        </p:grpSpPr>
        <p:pic>
          <p:nvPicPr>
            <p:cNvPr id="7" name="Picture 6">
              <a:extLst>
                <a:ext uri="{FF2B5EF4-FFF2-40B4-BE49-F238E27FC236}">
                  <a16:creationId xmlns:a16="http://schemas.microsoft.com/office/drawing/2014/main" id="{30B70BED-74E4-83C0-FE9D-ED5953BC89D7}"/>
                </a:ext>
              </a:extLst>
            </p:cNvPr>
            <p:cNvPicPr>
              <a:picLocks noChangeAspect="1"/>
            </p:cNvPicPr>
            <p:nvPr/>
          </p:nvPicPr>
          <p:blipFill>
            <a:blip r:embed="rId4">
              <a:alphaModFix/>
            </a:blip>
            <a:stretch>
              <a:fillRect/>
            </a:stretch>
          </p:blipFill>
          <p:spPr>
            <a:xfrm>
              <a:off x="304801" y="136468"/>
              <a:ext cx="2679442" cy="1437890"/>
            </a:xfrm>
            <a:prstGeom prst="rect">
              <a:avLst/>
            </a:prstGeom>
          </p:spPr>
        </p:pic>
        <p:sp>
          <p:nvSpPr>
            <p:cNvPr id="6" name="Rectangle: Rounded Corners 5">
              <a:extLst>
                <a:ext uri="{FF2B5EF4-FFF2-40B4-BE49-F238E27FC236}">
                  <a16:creationId xmlns:a16="http://schemas.microsoft.com/office/drawing/2014/main" id="{FA686A91-2578-1D9F-68BD-530A24584CC2}"/>
                </a:ext>
              </a:extLst>
            </p:cNvPr>
            <p:cNvSpPr/>
            <p:nvPr/>
          </p:nvSpPr>
          <p:spPr>
            <a:xfrm>
              <a:off x="2345635" y="749075"/>
              <a:ext cx="477078" cy="3084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F5FB50E-96E8-4D50-D4E3-4CE6CA8346C6}"/>
                </a:ext>
              </a:extLst>
            </p:cNvPr>
            <p:cNvSpPr/>
            <p:nvPr/>
          </p:nvSpPr>
          <p:spPr>
            <a:xfrm>
              <a:off x="1766510" y="1163869"/>
              <a:ext cx="477078" cy="3084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4E6DDE8B-1597-CCC0-38BD-BADEB6549F5E}"/>
              </a:ext>
            </a:extLst>
          </p:cNvPr>
          <p:cNvPicPr>
            <a:picLocks noChangeAspect="1"/>
          </p:cNvPicPr>
          <p:nvPr/>
        </p:nvPicPr>
        <p:blipFill rotWithShape="1">
          <a:blip r:embed="rId5"/>
          <a:srcRect l="22078" r="22154" b="12786"/>
          <a:stretch/>
        </p:blipFill>
        <p:spPr>
          <a:xfrm>
            <a:off x="7323275" y="2123209"/>
            <a:ext cx="4524293" cy="459832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AE0058-D049-D69E-6F52-554F6B901E75}"/>
                  </a:ext>
                </a:extLst>
              </p:cNvPr>
              <p:cNvSpPr txBox="1"/>
              <p:nvPr/>
            </p:nvSpPr>
            <p:spPr>
              <a:xfrm>
                <a:off x="154886" y="3827650"/>
                <a:ext cx="7168389" cy="2460738"/>
              </a:xfrm>
              <a:prstGeom prst="rect">
                <a:avLst/>
              </a:prstGeom>
              <a:noFill/>
            </p:spPr>
            <p:txBody>
              <a:bodyPr wrap="square">
                <a:spAutoFit/>
              </a:bodyPr>
              <a:lstStyle/>
              <a:p>
                <a14:m>
                  <m:oMath xmlns:m="http://schemas.openxmlformats.org/officeDocument/2006/math">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𝑝</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𝑞</m:t>
                    </m:r>
                    <m:r>
                      <a:rPr lang="en-US" sz="2800" i="1" dirty="0" smtClean="0">
                        <a:solidFill>
                          <a:srgbClr val="C00000"/>
                        </a:solidFill>
                        <a:latin typeface="Cambria Math" panose="02040503050406030204" pitchFamily="18" charset="0"/>
                      </a:rPr>
                      <m:t>) ∈ </m:t>
                    </m:r>
                    <m:d>
                      <m:dPr>
                        <m:begChr m:val="{"/>
                        <m:endChr m:val="}"/>
                        <m:ctrlPr>
                          <a:rPr lang="en-US" sz="2800" i="1" dirty="0" smtClean="0">
                            <a:solidFill>
                              <a:srgbClr val="C00000"/>
                            </a:solidFill>
                            <a:latin typeface="Cambria Math" panose="02040503050406030204" pitchFamily="18" charset="0"/>
                          </a:rPr>
                        </m:ctrlPr>
                      </m:dPr>
                      <m:e>
                        <m:d>
                          <m:dPr>
                            <m:ctrlPr>
                              <a:rPr lang="en-US" sz="2800" i="1" dirty="0" smtClean="0">
                                <a:solidFill>
                                  <a:srgbClr val="C00000"/>
                                </a:solidFill>
                                <a:latin typeface="Cambria Math" panose="02040503050406030204" pitchFamily="18" charset="0"/>
                              </a:rPr>
                            </m:ctrlPr>
                          </m:dPr>
                          <m:e>
                            <m:r>
                              <a:rPr lang="en-US" sz="2800" i="1" dirty="0" smtClean="0">
                                <a:solidFill>
                                  <a:srgbClr val="C00000"/>
                                </a:solidFill>
                                <a:latin typeface="Cambria Math" panose="02040503050406030204" pitchFamily="18" charset="0"/>
                              </a:rPr>
                              <m:t>1</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0</m:t>
                            </m:r>
                          </m:e>
                        </m:d>
                        <m:r>
                          <a:rPr lang="en-US" sz="2800" i="1" dirty="0" smtClean="0">
                            <a:solidFill>
                              <a:srgbClr val="C00000"/>
                            </a:solidFill>
                            <a:latin typeface="Cambria Math" panose="02040503050406030204" pitchFamily="18" charset="0"/>
                          </a:rPr>
                          <m:t>,</m:t>
                        </m:r>
                        <m:d>
                          <m:dPr>
                            <m:ctrlPr>
                              <a:rPr lang="en-US" sz="2800" i="1" dirty="0">
                                <a:solidFill>
                                  <a:srgbClr val="C00000"/>
                                </a:solidFill>
                                <a:latin typeface="Cambria Math" panose="02040503050406030204" pitchFamily="18" charset="0"/>
                              </a:rPr>
                            </m:ctrlPr>
                          </m:dPr>
                          <m:e>
                            <m:f>
                              <m:fPr>
                                <m:ctrlPr>
                                  <a:rPr lang="en-US" sz="2800" i="1" dirty="0">
                                    <a:solidFill>
                                      <a:srgbClr val="C00000"/>
                                    </a:solidFill>
                                    <a:latin typeface="Cambria Math" panose="02040503050406030204" pitchFamily="18" charset="0"/>
                                  </a:rPr>
                                </m:ctrlPr>
                              </m:fPr>
                              <m:num>
                                <m:r>
                                  <a:rPr lang="en-US" sz="2800" i="1" dirty="0">
                                    <a:solidFill>
                                      <a:srgbClr val="C00000"/>
                                    </a:solidFill>
                                    <a:latin typeface="Cambria Math" panose="02040503050406030204" pitchFamily="18" charset="0"/>
                                  </a:rPr>
                                  <m:t>1</m:t>
                                </m:r>
                              </m:num>
                              <m:den>
                                <m:r>
                                  <a:rPr lang="en-US" sz="2800" i="1" dirty="0">
                                    <a:solidFill>
                                      <a:srgbClr val="C00000"/>
                                    </a:solidFill>
                                    <a:latin typeface="Cambria Math" panose="02040503050406030204" pitchFamily="18" charset="0"/>
                                  </a:rPr>
                                  <m:t>6</m:t>
                                </m:r>
                              </m:den>
                            </m:f>
                            <m:r>
                              <a:rPr lang="en-US" sz="2800" i="1" dirty="0">
                                <a:solidFill>
                                  <a:srgbClr val="C00000"/>
                                </a:solidFill>
                                <a:latin typeface="Cambria Math" panose="02040503050406030204" pitchFamily="18" charset="0"/>
                              </a:rPr>
                              <m:t>,</m:t>
                            </m:r>
                            <m:f>
                              <m:fPr>
                                <m:ctrlPr>
                                  <a:rPr lang="en-US" sz="2800" i="1" dirty="0">
                                    <a:solidFill>
                                      <a:srgbClr val="C00000"/>
                                    </a:solidFill>
                                    <a:latin typeface="Cambria Math" panose="02040503050406030204" pitchFamily="18" charset="0"/>
                                  </a:rPr>
                                </m:ctrlPr>
                              </m:fPr>
                              <m:num>
                                <m:r>
                                  <a:rPr lang="en-US" sz="2800" b="0" i="1" dirty="0" smtClean="0">
                                    <a:solidFill>
                                      <a:srgbClr val="C00000"/>
                                    </a:solidFill>
                                    <a:latin typeface="Cambria Math" panose="02040503050406030204" pitchFamily="18" charset="0"/>
                                  </a:rPr>
                                  <m:t>3</m:t>
                                </m:r>
                              </m:num>
                              <m:den>
                                <m:r>
                                  <a:rPr lang="en-US" sz="2800" b="0" i="1" dirty="0" smtClean="0">
                                    <a:solidFill>
                                      <a:srgbClr val="C00000"/>
                                    </a:solidFill>
                                    <a:latin typeface="Cambria Math" panose="02040503050406030204" pitchFamily="18" charset="0"/>
                                  </a:rPr>
                                  <m:t>7</m:t>
                                </m:r>
                              </m:den>
                            </m:f>
                          </m:e>
                        </m:d>
                        <m:r>
                          <a:rPr lang="en-US" sz="2800" i="1" dirty="0">
                            <a:solidFill>
                              <a:srgbClr val="C00000"/>
                            </a:solidFill>
                            <a:latin typeface="Cambria Math" panose="02040503050406030204" pitchFamily="18" charset="0"/>
                          </a:rPr>
                          <m:t>, </m:t>
                        </m:r>
                        <m:d>
                          <m:dPr>
                            <m:ctrlPr>
                              <a:rPr lang="en-US"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0</m:t>
                            </m:r>
                            <m:r>
                              <a:rPr lang="en-US" sz="2800" i="1" dirty="0">
                                <a:solidFill>
                                  <a:srgbClr val="C00000"/>
                                </a:solidFill>
                                <a:latin typeface="Cambria Math" panose="02040503050406030204" pitchFamily="18" charset="0"/>
                              </a:rPr>
                              <m:t>, </m:t>
                            </m:r>
                            <m:r>
                              <a:rPr lang="en-US" sz="2800" i="1" dirty="0">
                                <a:solidFill>
                                  <a:srgbClr val="C00000"/>
                                </a:solidFill>
                                <a:latin typeface="Cambria Math" panose="02040503050406030204" pitchFamily="18" charset="0"/>
                              </a:rPr>
                              <m:t>1</m:t>
                            </m:r>
                          </m:e>
                        </m:d>
                      </m:e>
                    </m:d>
                  </m:oMath>
                </a14:m>
                <a:r>
                  <a:rPr lang="en-US" sz="2800" dirty="0"/>
                  <a:t> are all </a:t>
                </a:r>
                <a:r>
                  <a:rPr lang="en-US" sz="2800" i="1" dirty="0">
                    <a:solidFill>
                      <a:schemeClr val="accent1">
                        <a:lumMod val="50000"/>
                      </a:schemeClr>
                    </a:solidFill>
                  </a:rPr>
                  <a:t>Nash equilibria</a:t>
                </a:r>
                <a:r>
                  <a:rPr lang="en-US" sz="2800" dirty="0"/>
                  <a:t>, where </a:t>
                </a:r>
                <a14:m>
                  <m:oMath xmlns:m="http://schemas.openxmlformats.org/officeDocument/2006/math">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𝑝</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𝑞</m:t>
                    </m:r>
                    <m:r>
                      <a:rPr lang="en-US" sz="2800" i="1" dirty="0" smtClean="0">
                        <a:solidFill>
                          <a:srgbClr val="C00000"/>
                        </a:solidFill>
                        <a:latin typeface="Cambria Math" panose="02040503050406030204" pitchFamily="18" charset="0"/>
                      </a:rPr>
                      <m:t>) = (</m:t>
                    </m:r>
                    <m:r>
                      <a:rPr lang="en-US" sz="2800" i="1" dirty="0" smtClean="0">
                        <a:solidFill>
                          <a:srgbClr val="C00000"/>
                        </a:solidFill>
                        <a:latin typeface="Cambria Math" panose="02040503050406030204" pitchFamily="18" charset="0"/>
                      </a:rPr>
                      <m:t>1</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0</m:t>
                    </m:r>
                    <m:r>
                      <a:rPr lang="en-US" sz="2800" i="1" dirty="0" smtClean="0">
                        <a:solidFill>
                          <a:srgbClr val="C00000"/>
                        </a:solidFill>
                        <a:latin typeface="Cambria Math" panose="02040503050406030204" pitchFamily="18" charset="0"/>
                      </a:rPr>
                      <m:t>)</m:t>
                    </m:r>
                  </m:oMath>
                </a14:m>
                <a:r>
                  <a:rPr lang="en-US" sz="2800" dirty="0"/>
                  <a:t> corresponds to the pure strategy (M, R), and </a:t>
                </a:r>
                <a14:m>
                  <m:oMath xmlns:m="http://schemas.openxmlformats.org/officeDocument/2006/math">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𝑝</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𝑞</m:t>
                    </m:r>
                    <m:r>
                      <a:rPr lang="en-US" sz="2800" i="1" dirty="0" smtClean="0">
                        <a:solidFill>
                          <a:srgbClr val="C00000"/>
                        </a:solidFill>
                        <a:latin typeface="Cambria Math" panose="02040503050406030204" pitchFamily="18" charset="0"/>
                      </a:rPr>
                      <m:t>) = (</m:t>
                    </m:r>
                    <m:r>
                      <a:rPr lang="en-US" sz="2800" i="1" dirty="0" smtClean="0">
                        <a:solidFill>
                          <a:srgbClr val="C00000"/>
                        </a:solidFill>
                        <a:latin typeface="Cambria Math" panose="02040503050406030204" pitchFamily="18" charset="0"/>
                      </a:rPr>
                      <m:t>0</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1</m:t>
                    </m:r>
                    <m:r>
                      <a:rPr lang="en-US" sz="2800" i="1" dirty="0" smtClean="0">
                        <a:solidFill>
                          <a:srgbClr val="C00000"/>
                        </a:solidFill>
                        <a:latin typeface="Cambria Math" panose="02040503050406030204" pitchFamily="18" charset="0"/>
                      </a:rPr>
                      <m:t>) </m:t>
                    </m:r>
                  </m:oMath>
                </a14:m>
                <a:r>
                  <a:rPr lang="en-US" sz="2800" dirty="0"/>
                  <a:t>corresponds to the pure strategy (D, C).</a:t>
                </a:r>
              </a:p>
            </p:txBody>
          </p:sp>
        </mc:Choice>
        <mc:Fallback xmlns="">
          <p:sp>
            <p:nvSpPr>
              <p:cNvPr id="14" name="TextBox 13">
                <a:extLst>
                  <a:ext uri="{FF2B5EF4-FFF2-40B4-BE49-F238E27FC236}">
                    <a16:creationId xmlns:a16="http://schemas.microsoft.com/office/drawing/2014/main" id="{D5AE0058-D049-D69E-6F52-554F6B901E75}"/>
                  </a:ext>
                </a:extLst>
              </p:cNvPr>
              <p:cNvSpPr txBox="1">
                <a:spLocks noRot="1" noChangeAspect="1" noMove="1" noResize="1" noEditPoints="1" noAdjustHandles="1" noChangeArrowheads="1" noChangeShapeType="1" noTextEdit="1"/>
              </p:cNvSpPr>
              <p:nvPr/>
            </p:nvSpPr>
            <p:spPr>
              <a:xfrm>
                <a:off x="154886" y="3827650"/>
                <a:ext cx="7168389" cy="2460738"/>
              </a:xfrm>
              <a:prstGeom prst="rect">
                <a:avLst/>
              </a:prstGeom>
              <a:blipFill>
                <a:blip r:embed="rId6"/>
                <a:stretch>
                  <a:fillRect l="-1701" b="-594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45B0D16-449E-A027-5F7A-CF8DDA56F9D9}"/>
              </a:ext>
            </a:extLst>
          </p:cNvPr>
          <p:cNvCxnSpPr>
            <a:cxnSpLocks/>
          </p:cNvCxnSpPr>
          <p:nvPr/>
        </p:nvCxnSpPr>
        <p:spPr>
          <a:xfrm flipH="1">
            <a:off x="7987950" y="2322626"/>
            <a:ext cx="608031" cy="46223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9014AE-86FB-D98B-02DB-6E967176DE94}"/>
              </a:ext>
            </a:extLst>
          </p:cNvPr>
          <p:cNvCxnSpPr>
            <a:cxnSpLocks/>
          </p:cNvCxnSpPr>
          <p:nvPr/>
        </p:nvCxnSpPr>
        <p:spPr>
          <a:xfrm flipH="1">
            <a:off x="9381453" y="4875326"/>
            <a:ext cx="533783" cy="41951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6663F3-781B-DE47-0A92-29C79216EEBD}"/>
              </a:ext>
            </a:extLst>
          </p:cNvPr>
          <p:cNvCxnSpPr>
            <a:cxnSpLocks/>
          </p:cNvCxnSpPr>
          <p:nvPr/>
        </p:nvCxnSpPr>
        <p:spPr>
          <a:xfrm flipH="1">
            <a:off x="11219778" y="5540725"/>
            <a:ext cx="533783" cy="41951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8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strategy dominance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b="1" dirty="0"/>
                  <a:t>Definition 6.7: </a:t>
                </a:r>
                <a:r>
                  <a:rPr lang="en-US" sz="3200" dirty="0"/>
                  <a:t>Let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𝜎</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ea typeface="Cambria Math" panose="02040503050406030204" pitchFamily="18" charset="0"/>
                      </a:rPr>
                      <m:t>∆</m:t>
                    </m:r>
                    <m:sSub>
                      <m:sSubPr>
                        <m:ctrlPr>
                          <a:rPr lang="en-US" sz="3200" b="0" i="1" dirty="0" smtClean="0">
                            <a:solidFill>
                              <a:srgbClr val="C00000"/>
                            </a:solidFill>
                            <a:latin typeface="Cambria Math" panose="02040503050406030204" pitchFamily="18" charset="0"/>
                            <a:ea typeface="Cambria Math" panose="02040503050406030204" pitchFamily="18" charset="0"/>
                          </a:rPr>
                        </m:ctrlPr>
                      </m:sSubPr>
                      <m:e>
                        <m:r>
                          <a:rPr lang="en-US" sz="3200" i="1" dirty="0">
                            <a:solidFill>
                              <a:srgbClr val="C00000"/>
                            </a:solidFill>
                            <a:latin typeface="Cambria Math" panose="02040503050406030204" pitchFamily="18" charset="0"/>
                          </a:rPr>
                          <m:t>𝑆</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m:t>
                    </m:r>
                  </m:oMath>
                </a14:m>
                <a:r>
                  <a:rPr lang="en-US" sz="3200" dirty="0"/>
                  <a:t>and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𝑠</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𝑆</m:t>
                        </m:r>
                      </m:e>
                      <m:sub>
                        <m:r>
                          <a:rPr lang="en-US" sz="3200" i="1" dirty="0">
                            <a:solidFill>
                              <a:srgbClr val="C00000"/>
                            </a:solidFill>
                            <a:latin typeface="Cambria Math" panose="02040503050406030204" pitchFamily="18" charset="0"/>
                          </a:rPr>
                          <m:t>𝑖</m:t>
                        </m:r>
                      </m:sub>
                    </m:sSub>
                  </m:oMath>
                </a14:m>
                <a:r>
                  <a:rPr lang="en-US" sz="3200" dirty="0"/>
                  <a:t> be possible strategies for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We say that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sub>
                    </m:sSub>
                  </m:oMath>
                </a14:m>
                <a:r>
                  <a:rPr lang="en-US" sz="3200" dirty="0"/>
                  <a:t> is </a:t>
                </a:r>
                <a:r>
                  <a:rPr lang="en-US" sz="3200" b="1" i="1" dirty="0">
                    <a:solidFill>
                      <a:srgbClr val="0070C0"/>
                    </a:solidFill>
                  </a:rPr>
                  <a:t>strictly dominated </a:t>
                </a:r>
                <a:r>
                  <a:rPr lang="en-US" sz="3200" dirty="0"/>
                  <a:t>by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𝜎</m:t>
                        </m:r>
                      </m:e>
                      <m:sub>
                        <m:r>
                          <a:rPr lang="en-US" sz="3200" i="1" dirty="0">
                            <a:solidFill>
                              <a:srgbClr val="C00000"/>
                            </a:solidFill>
                            <a:latin typeface="Cambria Math" panose="02040503050406030204" pitchFamily="18" charset="0"/>
                          </a:rPr>
                          <m:t>𝑖</m:t>
                        </m:r>
                      </m:sub>
                    </m:sSub>
                  </m:oMath>
                </a14:m>
                <a:r>
                  <a:rPr lang="en-US" sz="3200" dirty="0"/>
                  <a:t> if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𝑣</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)&gt;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𝑠</m:t>
                        </m:r>
                      </m:e>
                      <m:sub>
                        <m:r>
                          <a:rPr lang="en-US" sz="3200" i="1" dirty="0" err="1">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𝑆</m:t>
                        </m:r>
                      </m:e>
                      <m: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𝑖</m:t>
                        </m:r>
                      </m:sub>
                    </m:sSub>
                  </m:oMath>
                </a14:m>
                <a:r>
                  <a:rPr lang="en-US" sz="3200" dirty="0"/>
                  <a:t>.</a:t>
                </a:r>
              </a:p>
              <a:p>
                <a:endParaRPr lang="en-US" sz="3200" dirty="0"/>
              </a:p>
              <a:p>
                <a:r>
                  <a:rPr lang="en-US" sz="3200" b="1" dirty="0"/>
                  <a:t>Definition 6.8: </a:t>
                </a:r>
                <a:r>
                  <a:rPr lang="en-US" sz="3200" dirty="0"/>
                  <a:t>A strategy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𝜎</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ea typeface="Cambria Math" panose="02040503050406030204" pitchFamily="18" charset="0"/>
                      </a:rPr>
                      <m:t>∆</m:t>
                    </m:r>
                    <m:sSub>
                      <m:sSubPr>
                        <m:ctrlPr>
                          <a:rPr lang="en-US" sz="3200" i="1" dirty="0">
                            <a:solidFill>
                              <a:srgbClr val="C00000"/>
                            </a:solidFill>
                            <a:latin typeface="Cambria Math" panose="02040503050406030204" pitchFamily="18" charset="0"/>
                            <a:ea typeface="Cambria Math" panose="02040503050406030204" pitchFamily="18" charset="0"/>
                          </a:rPr>
                        </m:ctrlPr>
                      </m:sSubPr>
                      <m:e>
                        <m:r>
                          <a:rPr lang="en-US" sz="3200" i="1" dirty="0">
                            <a:solidFill>
                              <a:srgbClr val="C00000"/>
                            </a:solidFill>
                            <a:latin typeface="Cambria Math" panose="02040503050406030204" pitchFamily="18" charset="0"/>
                          </a:rPr>
                          <m:t>𝑆</m:t>
                        </m:r>
                      </m:e>
                      <m:sub>
                        <m:r>
                          <a:rPr lang="en-US" sz="3200" i="1" dirty="0">
                            <a:solidFill>
                              <a:srgbClr val="C00000"/>
                            </a:solidFill>
                            <a:latin typeface="Cambria Math" panose="02040503050406030204" pitchFamily="18" charset="0"/>
                          </a:rPr>
                          <m:t>𝑖</m:t>
                        </m:r>
                      </m:sub>
                    </m:sSub>
                  </m:oMath>
                </a14:m>
                <a:r>
                  <a:rPr lang="en-US" sz="3200" dirty="0"/>
                  <a:t> is </a:t>
                </a:r>
                <a:r>
                  <a:rPr lang="en-US" sz="3200" b="1" i="1" dirty="0">
                    <a:solidFill>
                      <a:srgbClr val="0070C0"/>
                    </a:solidFill>
                  </a:rPr>
                  <a:t>never a best response</a:t>
                </a:r>
                <a:r>
                  <a:rPr lang="en-US" sz="3200" dirty="0">
                    <a:solidFill>
                      <a:srgbClr val="0070C0"/>
                    </a:solidFill>
                  </a:rPr>
                  <a:t> </a:t>
                </a:r>
                <a:r>
                  <a:rPr lang="en-US" sz="3200" dirty="0"/>
                  <a:t>if there are no beliefs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𝜎</m:t>
                        </m:r>
                      </m:e>
                      <m:sub>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ea typeface="Cambria Math" panose="02040503050406030204" pitchFamily="18" charset="0"/>
                      </a:rPr>
                      <m:t>∆</m:t>
                    </m:r>
                    <m:sSub>
                      <m:sSubPr>
                        <m:ctrlPr>
                          <a:rPr lang="en-US" sz="3200" i="1" dirty="0">
                            <a:solidFill>
                              <a:srgbClr val="C00000"/>
                            </a:solidFill>
                            <a:latin typeface="Cambria Math" panose="02040503050406030204" pitchFamily="18" charset="0"/>
                            <a:ea typeface="Cambria Math" panose="02040503050406030204" pitchFamily="18" charset="0"/>
                          </a:rPr>
                        </m:ctrlPr>
                      </m:sSubPr>
                      <m:e>
                        <m:r>
                          <a:rPr lang="en-US" sz="3200" i="1" dirty="0">
                            <a:solidFill>
                              <a:srgbClr val="C00000"/>
                            </a:solidFill>
                            <a:latin typeface="Cambria Math" panose="02040503050406030204" pitchFamily="18" charset="0"/>
                          </a:rPr>
                          <m:t>𝑆</m:t>
                        </m:r>
                      </m:e>
                      <m:sub>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𝑖</m:t>
                        </m:r>
                      </m:sub>
                    </m:sSub>
                  </m:oMath>
                </a14:m>
                <a:r>
                  <a:rPr lang="en-US" sz="3200" dirty="0"/>
                  <a:t> for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for which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𝜎</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r>
                      <a:rPr lang="en-US" sz="3200" i="1" dirty="0" err="1">
                        <a:solidFill>
                          <a:srgbClr val="C00000"/>
                        </a:solidFill>
                        <a:latin typeface="Cambria Math" panose="02040503050406030204" pitchFamily="18" charset="0"/>
                      </a:rPr>
                      <m:t>𝐵</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𝑅</m:t>
                        </m:r>
                      </m:e>
                      <m:sub>
                        <m:r>
                          <a:rPr lang="en-US" sz="3200" i="1" dirty="0" err="1">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𝜎</m:t>
                        </m:r>
                      </m:e>
                      <m:sub>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oMath>
                </a14:m>
                <a:r>
                  <a:rPr lang="en-US" sz="3200" dirty="0"/>
                  <a:t>.</a:t>
                </a:r>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79" r="-11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4826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17554D-1A4D-37DB-1B1A-D6FD509EB7DB}"/>
              </a:ext>
            </a:extLst>
          </p:cNvPr>
          <p:cNvPicPr>
            <a:picLocks noChangeAspect="1"/>
          </p:cNvPicPr>
          <p:nvPr/>
        </p:nvPicPr>
        <p:blipFill>
          <a:blip r:embed="rId3"/>
          <a:stretch>
            <a:fillRect/>
          </a:stretch>
        </p:blipFill>
        <p:spPr>
          <a:xfrm>
            <a:off x="5585621" y="4395343"/>
            <a:ext cx="3824394" cy="2289202"/>
          </a:xfrm>
          <a:prstGeom prst="rect">
            <a:avLst/>
          </a:prstGeom>
        </p:spPr>
      </p:pic>
      <p:sp>
        <p:nvSpPr>
          <p:cNvPr id="2" name="Title 1"/>
          <p:cNvSpPr>
            <a:spLocks noGrp="1"/>
          </p:cNvSpPr>
          <p:nvPr>
            <p:ph type="title"/>
          </p:nvPr>
        </p:nvSpPr>
        <p:spPr/>
        <p:txBody>
          <a:bodyPr/>
          <a:lstStyle/>
          <a:p>
            <a:r>
              <a:rPr lang="en-US" dirty="0"/>
              <a:t>Mixed strategy dominance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Consider the following game and denote mixed strategies for players 1 and 2 as triplets, </a:t>
                </a:r>
                <a14:m>
                  <m:oMath xmlns:m="http://schemas.openxmlformats.org/officeDocument/2006/math">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1</m:t>
                            </m:r>
                          </m:sub>
                        </m:sSub>
                        <m:d>
                          <m:dPr>
                            <m:ctrlPr>
                              <a:rPr lang="en-US" b="0" i="1" dirty="0" smtClean="0">
                                <a:latin typeface="Cambria Math" panose="02040503050406030204" pitchFamily="18" charset="0"/>
                              </a:rPr>
                            </m:ctrlPr>
                          </m:dPr>
                          <m:e>
                            <m:r>
                              <a:rPr lang="en-US" i="1" dirty="0" smtClean="0">
                                <a:latin typeface="Cambria Math" panose="02040503050406030204" pitchFamily="18" charset="0"/>
                              </a:rPr>
                              <m:t>𝑈</m:t>
                            </m:r>
                          </m:e>
                        </m:d>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1</m:t>
                            </m:r>
                          </m:sub>
                        </m:sSub>
                        <m:d>
                          <m:dPr>
                            <m:ctrlPr>
                              <a:rPr lang="en-US" b="0" i="1" dirty="0" smtClean="0">
                                <a:latin typeface="Cambria Math" panose="02040503050406030204" pitchFamily="18" charset="0"/>
                              </a:rPr>
                            </m:ctrlPr>
                          </m:dPr>
                          <m:e>
                            <m:r>
                              <a:rPr lang="en-US" i="1" dirty="0" smtClean="0">
                                <a:latin typeface="Cambria Math" panose="02040503050406030204" pitchFamily="18" charset="0"/>
                              </a:rPr>
                              <m:t>𝑀</m:t>
                            </m:r>
                          </m:e>
                        </m:d>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1</m:t>
                            </m:r>
                          </m:sub>
                        </m:sSub>
                        <m:d>
                          <m:dPr>
                            <m:ctrlPr>
                              <a:rPr lang="en-US" b="0" i="1" dirty="0" smtClean="0">
                                <a:latin typeface="Cambria Math" panose="02040503050406030204" pitchFamily="18" charset="0"/>
                              </a:rPr>
                            </m:ctrlPr>
                          </m:dPr>
                          <m:e>
                            <m:r>
                              <a:rPr lang="en-US" i="1" dirty="0" smtClean="0">
                                <a:latin typeface="Cambria Math" panose="02040503050406030204" pitchFamily="18" charset="0"/>
                              </a:rPr>
                              <m:t>𝐷</m:t>
                            </m:r>
                          </m:e>
                        </m:d>
                      </m:e>
                    </m:d>
                  </m:oMath>
                </a14:m>
                <a:r>
                  <a:rPr lang="en-US" dirty="0"/>
                  <a:t> and </a:t>
                </a:r>
                <a14:m>
                  <m:oMath xmlns:m="http://schemas.openxmlformats.org/officeDocument/2006/math">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smtClean="0">
                                <a:latin typeface="Cambria Math" panose="02040503050406030204" pitchFamily="18" charset="0"/>
                              </a:rPr>
                              <m:t>𝐿</m:t>
                            </m:r>
                          </m:e>
                        </m:d>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smtClean="0">
                                <a:latin typeface="Cambria Math" panose="02040503050406030204" pitchFamily="18" charset="0"/>
                              </a:rPr>
                              <m:t>𝐶</m:t>
                            </m:r>
                          </m:e>
                        </m:d>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𝜎</m:t>
                            </m:r>
                          </m:e>
                          <m:sub>
                            <m:r>
                              <a:rPr lang="en-US"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smtClean="0">
                                <a:latin typeface="Cambria Math" panose="02040503050406030204" pitchFamily="18" charset="0"/>
                              </a:rPr>
                              <m:t>𝑅</m:t>
                            </m:r>
                          </m:e>
                        </m:d>
                      </m:e>
                    </m:d>
                  </m:oMath>
                </a14:m>
                <a:r>
                  <a:rPr lang="en-US" dirty="0"/>
                  <a:t>, respectively.</a:t>
                </a:r>
              </a:p>
              <a:p>
                <a:r>
                  <a:rPr lang="en-US" dirty="0"/>
                  <a:t>we can find that the strategy </a:t>
                </a:r>
                <a14:m>
                  <m:oMath xmlns:m="http://schemas.openxmlformats.org/officeDocument/2006/math">
                    <m:r>
                      <a:rPr lang="en-US" i="1" dirty="0" smtClean="0">
                        <a:latin typeface="Cambria Math" panose="02040503050406030204" pitchFamily="18" charset="0"/>
                      </a:rPr>
                      <m:t>𝐿</m:t>
                    </m:r>
                  </m:oMath>
                </a14:m>
                <a:r>
                  <a:rPr lang="en-US" dirty="0"/>
                  <a:t> for player 2 </a:t>
                </a:r>
                <a:r>
                  <a:rPr lang="en-US" i="1" dirty="0">
                    <a:solidFill>
                      <a:srgbClr val="0070C0"/>
                    </a:solidFill>
                  </a:rPr>
                  <a:t>is strictly dominated </a:t>
                </a:r>
                <a:r>
                  <a:rPr lang="en-US" dirty="0"/>
                  <a:t>by a strategy that mixes between the pure strategies </a:t>
                </a:r>
                <a14:m>
                  <m:oMath xmlns:m="http://schemas.openxmlformats.org/officeDocument/2006/math">
                    <m:r>
                      <a:rPr lang="en-US" i="1" dirty="0" smtClean="0">
                        <a:latin typeface="Cambria Math" panose="02040503050406030204" pitchFamily="18" charset="0"/>
                      </a:rPr>
                      <m:t>𝐶</m:t>
                    </m:r>
                  </m:oMath>
                </a14:m>
                <a:r>
                  <a:rPr lang="en-US" dirty="0"/>
                  <a:t> and </a:t>
                </a:r>
                <a14:m>
                  <m:oMath xmlns:m="http://schemas.openxmlformats.org/officeDocument/2006/math">
                    <m:r>
                      <a:rPr lang="en-US" i="1" dirty="0" smtClean="0">
                        <a:latin typeface="Cambria Math" panose="02040503050406030204" pitchFamily="18" charset="0"/>
                      </a:rPr>
                      <m:t>𝑅</m:t>
                    </m:r>
                  </m:oMath>
                </a14:m>
                <a:r>
                  <a:rPr lang="en-US" dirty="0"/>
                  <a:t>. That is,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𝜎</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𝜎</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𝐶</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𝜎</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𝑅</m:t>
                    </m:r>
                    <m:r>
                      <a:rPr lang="en-US" i="1" dirty="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b="0" i="1" dirty="0" smtClean="0">
                        <a:latin typeface="Cambria Math" panose="02040503050406030204" pitchFamily="18" charset="0"/>
                      </a:rPr>
                      <m:t>0</m:t>
                    </m:r>
                    <m:r>
                      <a:rPr lang="en-US" b="0" i="1" dirty="0" smtClean="0">
                        <a:latin typeface="Cambria Math" panose="02040503050406030204" pitchFamily="18" charset="0"/>
                      </a:rPr>
                      <m:t>.</m:t>
                    </m:r>
                    <m:r>
                      <a:rPr lang="en-US" b="0" i="1" dirty="0" smtClean="0">
                        <a:latin typeface="Cambria Math" panose="02040503050406030204" pitchFamily="18" charset="0"/>
                      </a:rPr>
                      <m:t>5</m:t>
                    </m:r>
                    <m:r>
                      <a:rPr lang="en-US" i="1" dirty="0" smtClean="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m:t>
                    </m:r>
                    <m:r>
                      <a:rPr lang="en-US" i="1" dirty="0">
                        <a:latin typeface="Cambria Math" panose="02040503050406030204" pitchFamily="18" charset="0"/>
                      </a:rPr>
                      <m:t>5</m:t>
                    </m:r>
                    <m:r>
                      <a:rPr lang="en-US" b="0"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21" r="-6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36</a:t>
            </a:fld>
            <a:endParaRPr lang="en-US"/>
          </a:p>
        </p:txBody>
      </p:sp>
      <p:sp>
        <p:nvSpPr>
          <p:cNvPr id="5" name="Footer Placeholder 4"/>
          <p:cNvSpPr>
            <a:spLocks noGrp="1"/>
          </p:cNvSpPr>
          <p:nvPr>
            <p:ph type="ftr" sz="quarter" idx="11"/>
          </p:nvPr>
        </p:nvSpPr>
        <p:spPr>
          <a:xfrm>
            <a:off x="3822940" y="6379024"/>
            <a:ext cx="4114800" cy="365125"/>
          </a:xfrm>
        </p:spPr>
        <p:txBody>
          <a:bodyPr/>
          <a:lstStyle/>
          <a:p>
            <a:r>
              <a:rPr lang="fa-IR"/>
              <a:t>دانشکده فنی و مهندسی دانشگاه شاهد 1401</a:t>
            </a:r>
            <a:endParaRPr lang="en-US"/>
          </a:p>
        </p:txBody>
      </p:sp>
      <p:pic>
        <p:nvPicPr>
          <p:cNvPr id="9" name="Picture 8">
            <a:extLst>
              <a:ext uri="{FF2B5EF4-FFF2-40B4-BE49-F238E27FC236}">
                <a16:creationId xmlns:a16="http://schemas.microsoft.com/office/drawing/2014/main" id="{B8A494D0-E85B-D900-277E-A31B501C3D62}"/>
              </a:ext>
            </a:extLst>
          </p:cNvPr>
          <p:cNvPicPr>
            <a:picLocks noChangeAspect="1"/>
          </p:cNvPicPr>
          <p:nvPr/>
        </p:nvPicPr>
        <p:blipFill>
          <a:blip r:embed="rId5"/>
          <a:stretch>
            <a:fillRect/>
          </a:stretch>
        </p:blipFill>
        <p:spPr>
          <a:xfrm>
            <a:off x="9777464" y="4657724"/>
            <a:ext cx="1480399" cy="2063807"/>
          </a:xfrm>
          <a:prstGeom prst="rect">
            <a:avLst/>
          </a:prstGeom>
        </p:spPr>
      </p:pic>
    </p:spTree>
    <p:extLst>
      <p:ext uri="{BB962C8B-B14F-4D97-AF65-F5344CB8AC3E}">
        <p14:creationId xmlns:p14="http://schemas.microsoft.com/office/powerpoint/2010/main" val="200590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17554D-1A4D-37DB-1B1A-D6FD509EB7DB}"/>
              </a:ext>
            </a:extLst>
          </p:cNvPr>
          <p:cNvPicPr>
            <a:picLocks noChangeAspect="1"/>
          </p:cNvPicPr>
          <p:nvPr/>
        </p:nvPicPr>
        <p:blipFill>
          <a:blip r:embed="rId3"/>
          <a:stretch>
            <a:fillRect/>
          </a:stretch>
        </p:blipFill>
        <p:spPr>
          <a:xfrm>
            <a:off x="256038" y="1895171"/>
            <a:ext cx="3275422" cy="1960599"/>
          </a:xfrm>
          <a:prstGeom prst="rect">
            <a:avLst/>
          </a:prstGeom>
        </p:spPr>
      </p:pic>
      <p:sp>
        <p:nvSpPr>
          <p:cNvPr id="2" name="Title 1"/>
          <p:cNvSpPr>
            <a:spLocks noGrp="1"/>
          </p:cNvSpPr>
          <p:nvPr>
            <p:ph type="title"/>
          </p:nvPr>
        </p:nvSpPr>
        <p:spPr/>
        <p:txBody>
          <a:bodyPr/>
          <a:lstStyle/>
          <a:p>
            <a:r>
              <a:rPr lang="en-US" dirty="0"/>
              <a:t>Mixed strategy dominance</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37</a:t>
            </a:fld>
            <a:endParaRPr lang="en-US"/>
          </a:p>
        </p:txBody>
      </p:sp>
      <p:sp>
        <p:nvSpPr>
          <p:cNvPr id="5" name="Footer Placeholder 4"/>
          <p:cNvSpPr>
            <a:spLocks noGrp="1"/>
          </p:cNvSpPr>
          <p:nvPr>
            <p:ph type="ftr" sz="quarter" idx="11"/>
          </p:nvPr>
        </p:nvSpPr>
        <p:spPr>
          <a:xfrm>
            <a:off x="3822940" y="6379024"/>
            <a:ext cx="4114800" cy="365125"/>
          </a:xfrm>
        </p:spPr>
        <p:txBody>
          <a:bodyPr/>
          <a:lstStyle/>
          <a:p>
            <a:r>
              <a:rPr lang="fa-IR"/>
              <a:t>دانشکده فنی و مهندسی دانشگاه شاهد 1401</a:t>
            </a:r>
            <a:endParaRPr lang="en-US"/>
          </a:p>
        </p:txBody>
      </p:sp>
      <p:pic>
        <p:nvPicPr>
          <p:cNvPr id="9" name="Picture 8">
            <a:extLst>
              <a:ext uri="{FF2B5EF4-FFF2-40B4-BE49-F238E27FC236}">
                <a16:creationId xmlns:a16="http://schemas.microsoft.com/office/drawing/2014/main" id="{B8A494D0-E85B-D900-277E-A31B501C3D62}"/>
              </a:ext>
            </a:extLst>
          </p:cNvPr>
          <p:cNvPicPr>
            <a:picLocks noChangeAspect="1"/>
          </p:cNvPicPr>
          <p:nvPr/>
        </p:nvPicPr>
        <p:blipFill>
          <a:blip r:embed="rId4"/>
          <a:stretch>
            <a:fillRect/>
          </a:stretch>
        </p:blipFill>
        <p:spPr>
          <a:xfrm>
            <a:off x="3752461" y="2219048"/>
            <a:ext cx="1139176" cy="1588113"/>
          </a:xfrm>
          <a:prstGeom prst="rect">
            <a:avLst/>
          </a:prstGeom>
        </p:spPr>
      </p:pic>
      <p:pic>
        <p:nvPicPr>
          <p:cNvPr id="12" name="Picture 11">
            <a:extLst>
              <a:ext uri="{FF2B5EF4-FFF2-40B4-BE49-F238E27FC236}">
                <a16:creationId xmlns:a16="http://schemas.microsoft.com/office/drawing/2014/main" id="{E30ED707-B39D-0201-D5B5-7B5621DDDB3D}"/>
              </a:ext>
            </a:extLst>
          </p:cNvPr>
          <p:cNvPicPr>
            <a:picLocks noChangeAspect="1"/>
          </p:cNvPicPr>
          <p:nvPr/>
        </p:nvPicPr>
        <p:blipFill>
          <a:blip r:embed="rId5"/>
          <a:stretch>
            <a:fillRect/>
          </a:stretch>
        </p:blipFill>
        <p:spPr>
          <a:xfrm>
            <a:off x="5814625" y="2219048"/>
            <a:ext cx="1768213" cy="1705621"/>
          </a:xfrm>
          <a:prstGeom prst="rect">
            <a:avLst/>
          </a:prstGeom>
        </p:spPr>
      </p:pic>
      <p:sp>
        <p:nvSpPr>
          <p:cNvPr id="13" name="Arrow: Right 12">
            <a:extLst>
              <a:ext uri="{FF2B5EF4-FFF2-40B4-BE49-F238E27FC236}">
                <a16:creationId xmlns:a16="http://schemas.microsoft.com/office/drawing/2014/main" id="{2545FFC9-9F18-B64C-52D2-08425244C197}"/>
              </a:ext>
            </a:extLst>
          </p:cNvPr>
          <p:cNvSpPr/>
          <p:nvPr/>
        </p:nvSpPr>
        <p:spPr>
          <a:xfrm>
            <a:off x="5112638" y="2934031"/>
            <a:ext cx="47821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712886-B260-0E3E-5989-E3767BAE3B85}"/>
              </a:ext>
            </a:extLst>
          </p:cNvPr>
          <p:cNvPicPr>
            <a:picLocks noChangeAspect="1"/>
          </p:cNvPicPr>
          <p:nvPr/>
        </p:nvPicPr>
        <p:blipFill rotWithShape="1">
          <a:blip r:embed="rId6"/>
          <a:srcRect t="27285"/>
          <a:stretch/>
        </p:blipFill>
        <p:spPr>
          <a:xfrm>
            <a:off x="5245070" y="4069665"/>
            <a:ext cx="2337768" cy="446397"/>
          </a:xfrm>
          <a:prstGeom prst="rect">
            <a:avLst/>
          </a:prstGeom>
        </p:spPr>
      </p:pic>
      <p:sp>
        <p:nvSpPr>
          <p:cNvPr id="16" name="Arrow: Right 15">
            <a:extLst>
              <a:ext uri="{FF2B5EF4-FFF2-40B4-BE49-F238E27FC236}">
                <a16:creationId xmlns:a16="http://schemas.microsoft.com/office/drawing/2014/main" id="{DCB0B746-6EC1-7723-9C38-2B3DC2FCE297}"/>
              </a:ext>
            </a:extLst>
          </p:cNvPr>
          <p:cNvSpPr/>
          <p:nvPr/>
        </p:nvSpPr>
        <p:spPr>
          <a:xfrm>
            <a:off x="7986529" y="2985369"/>
            <a:ext cx="47821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E072AC6-4F17-D0A5-C65B-E87C96C2F915}"/>
              </a:ext>
            </a:extLst>
          </p:cNvPr>
          <p:cNvPicPr>
            <a:picLocks noChangeAspect="1"/>
          </p:cNvPicPr>
          <p:nvPr/>
        </p:nvPicPr>
        <p:blipFill>
          <a:blip r:embed="rId7"/>
          <a:stretch>
            <a:fillRect/>
          </a:stretch>
        </p:blipFill>
        <p:spPr>
          <a:xfrm>
            <a:off x="8672038" y="2272695"/>
            <a:ext cx="2022466" cy="1440564"/>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860F49A-053D-CC17-E70D-E713A4BCE73B}"/>
                  </a:ext>
                </a:extLst>
              </p:cNvPr>
              <p:cNvSpPr txBox="1"/>
              <p:nvPr/>
            </p:nvSpPr>
            <p:spPr>
              <a:xfrm>
                <a:off x="352425" y="4880564"/>
                <a:ext cx="11534775" cy="1321772"/>
              </a:xfrm>
              <a:prstGeom prst="rect">
                <a:avLst/>
              </a:prstGeom>
              <a:noFill/>
            </p:spPr>
            <p:txBody>
              <a:bodyPr wrap="square">
                <a:spAutoFit/>
              </a:bodyPr>
              <a:lstStyle/>
              <a:p>
                <a:r>
                  <a:rPr lang="en-US" sz="3200" dirty="0"/>
                  <a:t>As showed in previous example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𝑝</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𝑞</m:t>
                    </m:r>
                    <m:r>
                      <a:rPr lang="en-US" sz="3200" i="1" dirty="0" smtClean="0">
                        <a:solidFill>
                          <a:srgbClr val="C00000"/>
                        </a:solidFill>
                        <a:latin typeface="Cambria Math" panose="02040503050406030204" pitchFamily="18" charset="0"/>
                      </a:rPr>
                      <m:t>) ∈ </m:t>
                    </m:r>
                    <m:d>
                      <m:dPr>
                        <m:begChr m:val="{"/>
                        <m:endChr m:val="}"/>
                        <m:ctrlPr>
                          <a:rPr lang="en-US" sz="3200" i="1" dirty="0" smtClean="0">
                            <a:solidFill>
                              <a:srgbClr val="C00000"/>
                            </a:solidFill>
                            <a:latin typeface="Cambria Math" panose="02040503050406030204" pitchFamily="18" charset="0"/>
                          </a:rPr>
                        </m:ctrlPr>
                      </m:dPr>
                      <m:e>
                        <m:d>
                          <m:dPr>
                            <m:ctrlPr>
                              <a:rPr lang="en-US" sz="3200" i="1" dirty="0" smtClean="0">
                                <a:solidFill>
                                  <a:srgbClr val="C00000"/>
                                </a:solidFill>
                                <a:latin typeface="Cambria Math" panose="02040503050406030204" pitchFamily="18" charset="0"/>
                              </a:rPr>
                            </m:ctrlPr>
                          </m:dPr>
                          <m:e>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0</m:t>
                            </m:r>
                          </m:e>
                        </m:d>
                        <m:r>
                          <a:rPr lang="en-US" sz="3200" i="1" dirty="0" smtClean="0">
                            <a:solidFill>
                              <a:srgbClr val="C00000"/>
                            </a:solidFill>
                            <a:latin typeface="Cambria Math" panose="02040503050406030204" pitchFamily="18" charset="0"/>
                          </a:rPr>
                          <m:t>,</m:t>
                        </m:r>
                        <m:d>
                          <m:dPr>
                            <m:ctrlPr>
                              <a:rPr lang="en-US" sz="3200" i="1" dirty="0">
                                <a:solidFill>
                                  <a:srgbClr val="C00000"/>
                                </a:solidFill>
                                <a:latin typeface="Cambria Math" panose="02040503050406030204" pitchFamily="18" charset="0"/>
                              </a:rPr>
                            </m:ctrlPr>
                          </m:dPr>
                          <m:e>
                            <m:f>
                              <m:fPr>
                                <m:ctrlPr>
                                  <a:rPr lang="en-US" sz="3200" i="1" dirty="0">
                                    <a:solidFill>
                                      <a:srgbClr val="C00000"/>
                                    </a:solidFill>
                                    <a:latin typeface="Cambria Math" panose="02040503050406030204" pitchFamily="18" charset="0"/>
                                  </a:rPr>
                                </m:ctrlPr>
                              </m:fPr>
                              <m:num>
                                <m:r>
                                  <a:rPr lang="en-US" sz="3200" i="1" dirty="0">
                                    <a:solidFill>
                                      <a:srgbClr val="C00000"/>
                                    </a:solidFill>
                                    <a:latin typeface="Cambria Math" panose="02040503050406030204" pitchFamily="18" charset="0"/>
                                  </a:rPr>
                                  <m:t>1</m:t>
                                </m:r>
                              </m:num>
                              <m:den>
                                <m:r>
                                  <a:rPr lang="en-US" sz="3200" i="1" dirty="0">
                                    <a:solidFill>
                                      <a:srgbClr val="C00000"/>
                                    </a:solidFill>
                                    <a:latin typeface="Cambria Math" panose="02040503050406030204" pitchFamily="18" charset="0"/>
                                  </a:rPr>
                                  <m:t>6</m:t>
                                </m:r>
                              </m:den>
                            </m:f>
                            <m:r>
                              <a:rPr lang="en-US" sz="3200" i="1" dirty="0">
                                <a:solidFill>
                                  <a:srgbClr val="C00000"/>
                                </a:solidFill>
                                <a:latin typeface="Cambria Math" panose="02040503050406030204" pitchFamily="18" charset="0"/>
                              </a:rPr>
                              <m:t>,</m:t>
                            </m:r>
                            <m:f>
                              <m:fPr>
                                <m:ctrlPr>
                                  <a:rPr lang="en-US" sz="3200" i="1" dirty="0">
                                    <a:solidFill>
                                      <a:srgbClr val="C00000"/>
                                    </a:solidFill>
                                    <a:latin typeface="Cambria Math" panose="02040503050406030204" pitchFamily="18" charset="0"/>
                                  </a:rPr>
                                </m:ctrlPr>
                              </m:fPr>
                              <m:num>
                                <m:r>
                                  <a:rPr lang="en-US" sz="3200" b="0" i="1" dirty="0" smtClean="0">
                                    <a:solidFill>
                                      <a:srgbClr val="C00000"/>
                                    </a:solidFill>
                                    <a:latin typeface="Cambria Math" panose="02040503050406030204" pitchFamily="18" charset="0"/>
                                  </a:rPr>
                                  <m:t>3</m:t>
                                </m:r>
                              </m:num>
                              <m:den>
                                <m:r>
                                  <a:rPr lang="en-US" sz="3200" b="0" i="1" dirty="0" smtClean="0">
                                    <a:solidFill>
                                      <a:srgbClr val="C00000"/>
                                    </a:solidFill>
                                    <a:latin typeface="Cambria Math" panose="02040503050406030204" pitchFamily="18" charset="0"/>
                                  </a:rPr>
                                  <m:t>7</m:t>
                                </m:r>
                              </m:den>
                            </m:f>
                          </m:e>
                        </m:d>
                        <m:r>
                          <a:rPr lang="en-US" sz="3200" i="1" dirty="0">
                            <a:solidFill>
                              <a:srgbClr val="C00000"/>
                            </a:solidFill>
                            <a:latin typeface="Cambria Math" panose="02040503050406030204" pitchFamily="18" charset="0"/>
                          </a:rPr>
                          <m:t>, </m:t>
                        </m:r>
                        <m:d>
                          <m:dPr>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1</m:t>
                            </m:r>
                          </m:e>
                        </m:d>
                      </m:e>
                    </m:d>
                  </m:oMath>
                </a14:m>
                <a:r>
                  <a:rPr lang="en-US" sz="3200" dirty="0"/>
                  <a:t> are all </a:t>
                </a:r>
                <a:r>
                  <a:rPr lang="en-US" sz="3200" i="1" dirty="0">
                    <a:solidFill>
                      <a:schemeClr val="accent1">
                        <a:lumMod val="50000"/>
                      </a:schemeClr>
                    </a:solidFill>
                  </a:rPr>
                  <a:t>Nash equilibria</a:t>
                </a:r>
                <a:endParaRPr lang="en-US" sz="3200" dirty="0"/>
              </a:p>
            </p:txBody>
          </p:sp>
        </mc:Choice>
        <mc:Fallback xmlns="">
          <p:sp>
            <p:nvSpPr>
              <p:cNvPr id="20" name="TextBox 19">
                <a:extLst>
                  <a:ext uri="{FF2B5EF4-FFF2-40B4-BE49-F238E27FC236}">
                    <a16:creationId xmlns:a16="http://schemas.microsoft.com/office/drawing/2014/main" id="{1860F49A-053D-CC17-E70D-E713A4BCE73B}"/>
                  </a:ext>
                </a:extLst>
              </p:cNvPr>
              <p:cNvSpPr txBox="1">
                <a:spLocks noRot="1" noChangeAspect="1" noMove="1" noResize="1" noEditPoints="1" noAdjustHandles="1" noChangeArrowheads="1" noChangeShapeType="1" noTextEdit="1"/>
              </p:cNvSpPr>
              <p:nvPr/>
            </p:nvSpPr>
            <p:spPr>
              <a:xfrm>
                <a:off x="352425" y="4880564"/>
                <a:ext cx="11534775" cy="1321772"/>
              </a:xfrm>
              <a:prstGeom prst="rect">
                <a:avLst/>
              </a:prstGeom>
              <a:blipFill>
                <a:blip r:embed="rId8"/>
                <a:stretch>
                  <a:fillRect l="-1374" b="-14815"/>
                </a:stretch>
              </a:blipFill>
            </p:spPr>
            <p:txBody>
              <a:bodyPr/>
              <a:lstStyle/>
              <a:p>
                <a:r>
                  <a:rPr lang="en-US">
                    <a:noFill/>
                  </a:rPr>
                  <a:t> </a:t>
                </a:r>
              </a:p>
            </p:txBody>
          </p:sp>
        </mc:Fallback>
      </mc:AlternateContent>
    </p:spTree>
    <p:extLst>
      <p:ext uri="{BB962C8B-B14F-4D97-AF65-F5344CB8AC3E}">
        <p14:creationId xmlns:p14="http://schemas.microsoft.com/office/powerpoint/2010/main" val="241347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Nash’s Existence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i="1" dirty="0">
                    <a:solidFill>
                      <a:srgbClr val="C00000"/>
                    </a:solidFill>
                  </a:rPr>
                  <a:t>Theorem (Nash’s Existence Theorem): </a:t>
                </a:r>
                <a:r>
                  <a:rPr lang="en-US" dirty="0"/>
                  <a:t>Any </a:t>
                </a:r>
                <a14:m>
                  <m:oMath xmlns:m="http://schemas.openxmlformats.org/officeDocument/2006/math">
                    <m:r>
                      <a:rPr lang="en-US" i="1" dirty="0" smtClean="0">
                        <a:latin typeface="Cambria Math" panose="02040503050406030204" pitchFamily="18" charset="0"/>
                      </a:rPr>
                      <m:t>𝑛</m:t>
                    </m:r>
                  </m:oMath>
                </a14:m>
                <a:r>
                  <a:rPr lang="en-US" dirty="0"/>
                  <a:t>-player normal-form game with finite strategy sets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𝑖</m:t>
                        </m:r>
                      </m:sub>
                    </m:sSub>
                  </m:oMath>
                </a14:m>
                <a:r>
                  <a:rPr lang="en-US" dirty="0"/>
                  <a:t> for all players has a </a:t>
                </a:r>
                <a:r>
                  <a:rPr lang="en-US" i="1" dirty="0"/>
                  <a:t>(Nash) equilibrium in mixed strategies.</a:t>
                </a:r>
              </a:p>
              <a:p>
                <a:pPr algn="r" rtl="1"/>
                <a:r>
                  <a:rPr lang="fa-IR" dirty="0"/>
                  <a:t>علیرغم اینکه اثبات تعادل </a:t>
                </a:r>
                <a:r>
                  <a:rPr lang="fa-IR" dirty="0" err="1"/>
                  <a:t>نش</a:t>
                </a:r>
                <a:r>
                  <a:rPr lang="fa-IR" dirty="0"/>
                  <a:t>، کمی فنی است، ولی یک نسخه محدود از این قضیه را اثبات خواهیم کرد. </a:t>
                </a:r>
              </a:p>
              <a:p>
                <a:pPr algn="r" rtl="1"/>
                <a:r>
                  <a:rPr lang="fa-IR" dirty="0"/>
                  <a:t>ایده اصلی اثبات </a:t>
                </a:r>
                <a:r>
                  <a:rPr lang="fa-IR" dirty="0" err="1"/>
                  <a:t>نش</a:t>
                </a:r>
                <a:r>
                  <a:rPr lang="fa-IR" dirty="0"/>
                  <a:t> بر پایه چیزی است که در ریاضیات به عنوان </a:t>
                </a:r>
                <a:r>
                  <a:rPr lang="fa-IR" i="1" dirty="0">
                    <a:solidFill>
                      <a:srgbClr val="C00000"/>
                    </a:solidFill>
                  </a:rPr>
                  <a:t>قضیه نقطه ثابت </a:t>
                </a:r>
                <a:r>
                  <a:rPr lang="fa-IR" dirty="0"/>
                  <a:t>شناخته می شود. اساسی ترین این قضایا به عنوان </a:t>
                </a:r>
                <a:r>
                  <a:rPr lang="en-US" i="1" dirty="0">
                    <a:solidFill>
                      <a:srgbClr val="0070C0"/>
                    </a:solidFill>
                  </a:rPr>
                  <a:t>Brouwer’s fixed-point theorem</a:t>
                </a:r>
                <a:r>
                  <a:rPr lang="fa-IR" i="1" dirty="0">
                    <a:solidFill>
                      <a:srgbClr val="0070C0"/>
                    </a:solidFill>
                  </a:rPr>
                  <a:t> </a:t>
                </a:r>
                <a:r>
                  <a:rPr lang="fa-IR" dirty="0"/>
                  <a:t>شناخته می شود: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r="-474" b="-20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38</a:t>
            </a:fld>
            <a:endParaRPr lang="en-US"/>
          </a:p>
        </p:txBody>
      </p:sp>
      <p:sp>
        <p:nvSpPr>
          <p:cNvPr id="5" name="Footer Placeholder 4"/>
          <p:cNvSpPr>
            <a:spLocks noGrp="1"/>
          </p:cNvSpPr>
          <p:nvPr>
            <p:ph type="ftr" sz="quarter" idx="11"/>
          </p:nvPr>
        </p:nvSpPr>
        <p:spPr>
          <a:xfrm>
            <a:off x="3822940" y="6379024"/>
            <a:ext cx="4114800" cy="365125"/>
          </a:xfrm>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9930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(Brouwer’s Fixed-Point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a </a:t>
                </a:r>
                <a:r>
                  <a:rPr lang="en-US" i="1" dirty="0">
                    <a:solidFill>
                      <a:srgbClr val="0070C0"/>
                    </a:solidFill>
                  </a:rPr>
                  <a:t>continuous function </a:t>
                </a:r>
                <a:r>
                  <a:rPr lang="en-US" dirty="0"/>
                  <a:t>from the domain [0, 1] to itself then there exists at least one value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i="1" dirty="0" smtClean="0">
                            <a:latin typeface="Cambria Math" panose="02040503050406030204" pitchFamily="18" charset="0"/>
                          </a:rPr>
                          <m:t>∗</m:t>
                        </m:r>
                      </m:sup>
                    </m:sSup>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 </m:t>
                    </m:r>
                  </m:oMath>
                </a14:m>
                <a:r>
                  <a:rPr lang="en-US" dirty="0"/>
                  <a:t>for which </a:t>
                </a:r>
                <a14:m>
                  <m:oMath xmlns:m="http://schemas.openxmlformats.org/officeDocument/2006/math">
                    <m:r>
                      <a:rPr lang="en-US" i="1" dirty="0" smtClean="0">
                        <a:latin typeface="Cambria Math" panose="02040503050406030204" pitchFamily="18" charset="0"/>
                      </a:rPr>
                      <m:t>𝑓</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a:t>
                </a:r>
              </a:p>
              <a:p>
                <a:r>
                  <a:rPr lang="en-US" dirty="0"/>
                  <a:t>That is, if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takes values from the interval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m:t>
                    </m:r>
                  </m:oMath>
                </a14:m>
                <a:r>
                  <a:rPr lang="en-US" dirty="0"/>
                  <a:t> and generates results from this same interval (or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m:t>
                    </m:r>
                  </m:oMath>
                </a14:m>
                <a:r>
                  <a:rPr lang="en-US" dirty="0"/>
                  <a:t>) then there has to be some value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i="1" dirty="0" smtClean="0">
                            <a:latin typeface="Cambria Math" panose="02040503050406030204" pitchFamily="18" charset="0"/>
                          </a:rPr>
                          <m:t>∗</m:t>
                        </m:r>
                      </m:sup>
                    </m:sSup>
                  </m:oMath>
                </a14:m>
                <a:r>
                  <a:rPr lang="en-US" dirty="0"/>
                  <a:t> in the interval </a:t>
                </a:r>
                <a:r>
                  <a:rPr lang="en-US" i="0" dirty="0">
                    <a:latin typeface="+mj-lt"/>
                  </a:rPr>
                  <a:t>[0, 1]</a:t>
                </a:r>
                <a:r>
                  <a:rPr lang="en-US" dirty="0"/>
                  <a:t> for which the operation of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 (.)</m:t>
                    </m:r>
                  </m:oMath>
                </a14:m>
                <a:r>
                  <a:rPr lang="en-US" dirty="0"/>
                  <a:t> on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 will give back the same value,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 The intuition behind the proof of this theorem is actually quite simple.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413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بازی تشابه سکه ها</a:t>
            </a:r>
            <a:endParaRPr lang="en-US" dirty="0"/>
          </a:p>
        </p:txBody>
      </p:sp>
      <p:sp>
        <p:nvSpPr>
          <p:cNvPr id="3" name="Content Placeholder 2"/>
          <p:cNvSpPr>
            <a:spLocks noGrp="1"/>
          </p:cNvSpPr>
          <p:nvPr>
            <p:ph idx="1"/>
          </p:nvPr>
        </p:nvSpPr>
        <p:spPr/>
        <p:txBody>
          <a:bodyPr>
            <a:normAutofit/>
          </a:bodyPr>
          <a:lstStyle/>
          <a:p>
            <a:r>
              <a:rPr lang="fa-IR" dirty="0"/>
              <a:t>بازی کلاسیک با جمع صفر به نام </a:t>
            </a:r>
            <a:r>
              <a:rPr lang="en-US" dirty="0"/>
              <a:t>Matching Pennies </a:t>
            </a:r>
            <a:r>
              <a:rPr lang="fa-IR" dirty="0"/>
              <a:t> را در نظر بگیرید.</a:t>
            </a:r>
          </a:p>
          <a:p>
            <a:r>
              <a:rPr lang="fa-IR" dirty="0"/>
              <a:t>بازیکنان 1 و 2 هر کدام به طور همزمان یک سکه روی میز قرار می دهند. </a:t>
            </a:r>
          </a:p>
          <a:p>
            <a:r>
              <a:rPr lang="fa-IR" dirty="0"/>
              <a:t>اگر دو سکه از یک طرف باشند، </a:t>
            </a:r>
            <a:r>
              <a:rPr lang="fa-IR" dirty="0" err="1"/>
              <a:t>بازیکن</a:t>
            </a:r>
            <a:r>
              <a:rPr lang="fa-IR" dirty="0"/>
              <a:t> 1 هر دو را دریافت می کند. در غیر این صورت </a:t>
            </a:r>
            <a:r>
              <a:rPr lang="fa-IR" dirty="0" err="1"/>
              <a:t>بازیکن</a:t>
            </a:r>
            <a:r>
              <a:rPr lang="fa-IR" dirty="0"/>
              <a:t> 2 برنده میشود. </a:t>
            </a:r>
          </a:p>
          <a:p>
            <a:r>
              <a:rPr lang="fa-IR" dirty="0"/>
              <a:t>ما می توانیم این بازی را در </a:t>
            </a:r>
            <a:r>
              <a:rPr lang="fa-IR" dirty="0" err="1"/>
              <a:t>ماتریس</a:t>
            </a:r>
            <a:r>
              <a:rPr lang="fa-IR" dirty="0"/>
              <a:t> زیر نشان دهیم</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9" name="Picture 8">
            <a:extLst>
              <a:ext uri="{FF2B5EF4-FFF2-40B4-BE49-F238E27FC236}">
                <a16:creationId xmlns:a16="http://schemas.microsoft.com/office/drawing/2014/main" id="{56B946E8-2B3F-E68B-0ED4-7ABFBDD5EC5C}"/>
              </a:ext>
            </a:extLst>
          </p:cNvPr>
          <p:cNvPicPr>
            <a:picLocks noChangeAspect="1"/>
          </p:cNvPicPr>
          <p:nvPr/>
        </p:nvPicPr>
        <p:blipFill>
          <a:blip r:embed="rId3"/>
          <a:stretch>
            <a:fillRect/>
          </a:stretch>
        </p:blipFill>
        <p:spPr>
          <a:xfrm>
            <a:off x="73791" y="4094205"/>
            <a:ext cx="4675154" cy="2763794"/>
          </a:xfrm>
          <a:prstGeom prst="rect">
            <a:avLst/>
          </a:prstGeom>
        </p:spPr>
      </p:pic>
      <p:pic>
        <p:nvPicPr>
          <p:cNvPr id="11" name="Picture 10">
            <a:extLst>
              <a:ext uri="{FF2B5EF4-FFF2-40B4-BE49-F238E27FC236}">
                <a16:creationId xmlns:a16="http://schemas.microsoft.com/office/drawing/2014/main" id="{785CFFD1-D0BC-C776-94C9-EF3A1FD96384}"/>
              </a:ext>
            </a:extLst>
          </p:cNvPr>
          <p:cNvPicPr>
            <a:picLocks noChangeAspect="1"/>
          </p:cNvPicPr>
          <p:nvPr/>
        </p:nvPicPr>
        <p:blipFill>
          <a:blip r:embed="rId4"/>
          <a:stretch>
            <a:fillRect/>
          </a:stretch>
        </p:blipFill>
        <p:spPr>
          <a:xfrm>
            <a:off x="5055382" y="5116156"/>
            <a:ext cx="2575920" cy="1376718"/>
          </a:xfrm>
          <a:prstGeom prst="rect">
            <a:avLst/>
          </a:prstGeom>
        </p:spPr>
      </p:pic>
    </p:spTree>
    <p:extLst>
      <p:ext uri="{BB962C8B-B14F-4D97-AF65-F5344CB8AC3E}">
        <p14:creationId xmlns:p14="http://schemas.microsoft.com/office/powerpoint/2010/main" val="98713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Luitzen</a:t>
            </a:r>
            <a:r>
              <a:rPr lang="en-US" dirty="0"/>
              <a:t> </a:t>
            </a:r>
            <a:r>
              <a:rPr lang="en-US" dirty="0" err="1"/>
              <a:t>Egbertus</a:t>
            </a:r>
            <a:r>
              <a:rPr lang="en-US" dirty="0"/>
              <a:t> Jan Brouwer</a:t>
            </a:r>
          </a:p>
        </p:txBody>
      </p:sp>
      <p:sp>
        <p:nvSpPr>
          <p:cNvPr id="3" name="Content Placeholder 2"/>
          <p:cNvSpPr>
            <a:spLocks noGrp="1"/>
          </p:cNvSpPr>
          <p:nvPr>
            <p:ph idx="1"/>
          </p:nvPr>
        </p:nvSpPr>
        <p:spPr>
          <a:xfrm>
            <a:off x="215462" y="1240077"/>
            <a:ext cx="7890313" cy="5166142"/>
          </a:xfrm>
        </p:spPr>
        <p:txBody>
          <a:bodyPr>
            <a:normAutofit lnSpcReduction="10000"/>
          </a:bodyPr>
          <a:lstStyle/>
          <a:p>
            <a:r>
              <a:rPr lang="en-US" sz="4000" b="1" i="1" dirty="0"/>
              <a:t>L. E. J. Brouwer</a:t>
            </a:r>
          </a:p>
          <a:p>
            <a:r>
              <a:rPr lang="en-US" dirty="0"/>
              <a:t>Born: </a:t>
            </a:r>
            <a:r>
              <a:rPr lang="en-US" dirty="0" err="1"/>
              <a:t>Luitzen</a:t>
            </a:r>
            <a:r>
              <a:rPr lang="en-US" dirty="0"/>
              <a:t> </a:t>
            </a:r>
            <a:r>
              <a:rPr lang="en-US" dirty="0" err="1"/>
              <a:t>Egbertus</a:t>
            </a:r>
            <a:r>
              <a:rPr lang="en-US" dirty="0"/>
              <a:t> Jan Brouwer(27 February 1881)</a:t>
            </a:r>
          </a:p>
          <a:p>
            <a:r>
              <a:rPr lang="en-US" dirty="0" err="1"/>
              <a:t>Overschie</a:t>
            </a:r>
            <a:r>
              <a:rPr lang="en-US" dirty="0"/>
              <a:t>, Netherlands</a:t>
            </a:r>
          </a:p>
          <a:p>
            <a:r>
              <a:rPr lang="en-US" dirty="0"/>
              <a:t>Died	: 2 December 1966 (aged 85)- </a:t>
            </a:r>
            <a:r>
              <a:rPr lang="en-US" dirty="0" err="1"/>
              <a:t>Blaricum</a:t>
            </a:r>
            <a:r>
              <a:rPr lang="en-US" dirty="0"/>
              <a:t>, Netherlands</a:t>
            </a:r>
          </a:p>
          <a:p>
            <a:r>
              <a:rPr lang="en-US" dirty="0"/>
              <a:t>Nationality	: Dutch</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6" name="Picture 5">
            <a:extLst>
              <a:ext uri="{FF2B5EF4-FFF2-40B4-BE49-F238E27FC236}">
                <a16:creationId xmlns:a16="http://schemas.microsoft.com/office/drawing/2014/main" id="{19D8209D-E014-1144-1841-78018D3EBEC4}"/>
              </a:ext>
            </a:extLst>
          </p:cNvPr>
          <p:cNvPicPr>
            <a:picLocks noChangeAspect="1"/>
          </p:cNvPicPr>
          <p:nvPr/>
        </p:nvPicPr>
        <p:blipFill>
          <a:blip r:embed="rId3"/>
          <a:stretch>
            <a:fillRect/>
          </a:stretch>
        </p:blipFill>
        <p:spPr>
          <a:xfrm>
            <a:off x="8360410" y="1240076"/>
            <a:ext cx="3616128" cy="4398723"/>
          </a:xfrm>
          <a:prstGeom prst="rect">
            <a:avLst/>
          </a:prstGeom>
        </p:spPr>
      </p:pic>
    </p:spTree>
    <p:extLst>
      <p:ext uri="{BB962C8B-B14F-4D97-AF65-F5344CB8AC3E}">
        <p14:creationId xmlns:p14="http://schemas.microsoft.com/office/powerpoint/2010/main" val="244632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(Brouwer’s Fixed-Point Theorem)</a:t>
            </a:r>
          </a:p>
        </p:txBody>
      </p:sp>
      <p:sp>
        <p:nvSpPr>
          <p:cNvPr id="3" name="Content Placeholder 2"/>
          <p:cNvSpPr>
            <a:spLocks noGrp="1"/>
          </p:cNvSpPr>
          <p:nvPr>
            <p:ph idx="1"/>
          </p:nvPr>
        </p:nvSpPr>
        <p:spPr>
          <a:xfrm>
            <a:off x="215462" y="1240077"/>
            <a:ext cx="5880538" cy="5166142"/>
          </a:xfrm>
        </p:spPr>
        <p:txBody>
          <a:bodyPr>
            <a:normAutofit fontScale="55000" lnSpcReduction="20000"/>
          </a:bodyPr>
          <a:lstStyle/>
          <a:p>
            <a:r>
              <a:rPr lang="en-US" dirty="0"/>
              <a:t>First, because f : [0, 1] → [0, 1] maps the interval [0, 1] onto itself, then 0 ≤ f (x) ≤ 1 for any x ∈ [0, 1]. Second, note that if f (0) = 0 then x∗ = 0, while if f (1) = 1 then x∗ = 1 (as shown by the function f1(x) in Figure 6.5). We need to show, therefore, that if f (0) &gt; 0 and f (1) &lt; 1 then when f (x) is continuous there must be some value x∗ for which f (x∗) = x∗. To see this consider the two functions, f2(x) and f3(x), depicted in Figure 6.5, both of which map the interval [0, 1] onto itself, and for which f (0) &gt; 0 and f (1) &lt; 1. That is, these functions start above the 45◦ line and end below it. The function f2(x) is continuous, and hence if it starts above the 45◦ line and ends below it, it must cross it at least once. In the figure, this happens at the value of </a:t>
            </a:r>
            <a:r>
              <a:rPr lang="en-US" i="1" dirty="0"/>
              <a:t>x</a:t>
            </a:r>
            <a:r>
              <a:rPr lang="en-US" dirty="0"/>
              <a:t>∗. To see why the continuity assumption is important, consider the function </a:t>
            </a:r>
            <a:r>
              <a:rPr lang="en-US" i="1" dirty="0"/>
              <a:t>f</a:t>
            </a:r>
            <a:r>
              <a:rPr lang="en-US" dirty="0"/>
              <a:t>3</a:t>
            </a:r>
            <a:r>
              <a:rPr lang="en-US" i="1" dirty="0"/>
              <a:t>(x) </a:t>
            </a:r>
            <a:r>
              <a:rPr lang="en-US" dirty="0"/>
              <a:t>depicted in Figure 6.5. Notice that it “jumps” down from above the 45◦ line to right below it, and hence this function does not cross the 45◦ line, in which case there is no value </a:t>
            </a:r>
            <a:r>
              <a:rPr lang="en-US" i="1" dirty="0"/>
              <a:t>x </a:t>
            </a:r>
            <a:r>
              <a:rPr lang="en-US" dirty="0"/>
              <a:t>for which </a:t>
            </a:r>
            <a:r>
              <a:rPr lang="en-US" i="1" dirty="0"/>
              <a:t>f (x) </a:t>
            </a:r>
            <a:r>
              <a:rPr lang="en-US" dirty="0"/>
              <a:t>= </a:t>
            </a:r>
            <a:r>
              <a:rPr lang="en-US" i="1" dirty="0"/>
              <a:t>x.</a:t>
            </a:r>
            <a:r>
              <a:rPr lang="en-US" dirty="0"/>
              <a:t> </a:t>
            </a:r>
            <a:br>
              <a:rPr lang="en-US" dirty="0"/>
            </a:b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41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C8530B7F-AE90-747D-96FD-D861F5BC669F}"/>
              </a:ext>
            </a:extLst>
          </p:cNvPr>
          <p:cNvPicPr>
            <a:picLocks noChangeAspect="1"/>
          </p:cNvPicPr>
          <p:nvPr/>
        </p:nvPicPr>
        <p:blipFill>
          <a:blip r:embed="rId3"/>
          <a:stretch>
            <a:fillRect/>
          </a:stretch>
        </p:blipFill>
        <p:spPr>
          <a:xfrm>
            <a:off x="6710901" y="1193182"/>
            <a:ext cx="5384906" cy="5608955"/>
          </a:xfrm>
          <a:prstGeom prst="rect">
            <a:avLst/>
          </a:prstGeom>
        </p:spPr>
      </p:pic>
    </p:spTree>
    <p:extLst>
      <p:ext uri="{BB962C8B-B14F-4D97-AF65-F5344CB8AC3E}">
        <p14:creationId xmlns:p14="http://schemas.microsoft.com/office/powerpoint/2010/main" val="34748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Definition 6.9 : collection of best-response correspondences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t>
                </a:r>
                <a:r>
                  <a:rPr lang="en-US" i="1" dirty="0"/>
                  <a:t>collection of best-response correspondences</a:t>
                </a:r>
                <a:r>
                  <a:rPr lang="en-US" dirty="0"/>
                  <a:t>, </a:t>
                </a:r>
                <a14:m>
                  <m:oMath xmlns:m="http://schemas.openxmlformats.org/officeDocument/2006/math">
                    <m:r>
                      <a:rPr lang="en-US" i="1" dirty="0" smtClean="0">
                        <a:solidFill>
                          <a:srgbClr val="C00000"/>
                        </a:solidFill>
                        <a:latin typeface="Cambria Math" panose="02040503050406030204" pitchFamily="18" charset="0"/>
                      </a:rPr>
                      <m:t>𝐵𝑅</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𝐵</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𝑅</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𝐵</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𝑅</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𝐵</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𝑅</m:t>
                        </m:r>
                      </m:e>
                      <m:sub>
                        <m:r>
                          <a:rPr lang="en-US" i="1" dirty="0" err="1">
                            <a:solidFill>
                              <a:srgbClr val="C00000"/>
                            </a:solidFill>
                            <a:latin typeface="Cambria Math" panose="02040503050406030204" pitchFamily="18" charset="0"/>
                          </a:rPr>
                          <m:t>𝑛</m:t>
                        </m:r>
                      </m:sub>
                    </m:sSub>
                  </m:oMath>
                </a14:m>
                <a:r>
                  <a:rPr lang="en-US" dirty="0"/>
                  <a:t>, maps </a:t>
                </a:r>
                <a14:m>
                  <m:oMath xmlns:m="http://schemas.openxmlformats.org/officeDocument/2006/math">
                    <m:r>
                      <a:rPr lang="en-US" i="1" dirty="0" smtClean="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𝑛</m:t>
                        </m:r>
                      </m:sub>
                    </m:sSub>
                  </m:oMath>
                </a14:m>
                <a:r>
                  <a:rPr lang="en-US" dirty="0"/>
                  <a:t>, the set of profiles of mixed strategies, onto itself. That is, </a:t>
                </a:r>
                <a14:m>
                  <m:oMath xmlns:m="http://schemas.openxmlformats.org/officeDocument/2006/math">
                    <m:r>
                      <a:rPr lang="en-US" i="1" dirty="0" smtClean="0">
                        <a:solidFill>
                          <a:srgbClr val="C00000"/>
                        </a:solidFill>
                        <a:latin typeface="Cambria Math" panose="02040503050406030204" pitchFamily="18" charset="0"/>
                      </a:rPr>
                      <m:t>𝐵𝑅</m:t>
                    </m:r>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𝑆</m:t>
                    </m:r>
                  </m:oMath>
                </a14:m>
                <a:r>
                  <a:rPr lang="en-US" dirty="0"/>
                  <a:t> takes every element </a:t>
                </a:r>
                <a14:m>
                  <m:oMath xmlns:m="http://schemas.openxmlformats.org/officeDocument/2006/math">
                    <m:r>
                      <a:rPr lang="en-US" i="1" dirty="0" smtClean="0">
                        <a:solidFill>
                          <a:srgbClr val="C00000"/>
                        </a:solidFill>
                        <a:latin typeface="Cambria Math" panose="02040503050406030204" pitchFamily="18" charset="0"/>
                      </a:rPr>
                      <m:t>𝜎</m:t>
                    </m:r>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oMath>
                </a14:m>
                <a:r>
                  <a:rPr lang="en-US" dirty="0"/>
                  <a:t> and converts it into a subset </a:t>
                </a:r>
                <a14:m>
                  <m:oMath xmlns:m="http://schemas.openxmlformats.org/officeDocument/2006/math">
                    <m:r>
                      <a:rPr lang="en-US" i="1" dirty="0" smtClean="0">
                        <a:solidFill>
                          <a:srgbClr val="C00000"/>
                        </a:solidFill>
                        <a:latin typeface="Cambria Math" panose="02040503050406030204" pitchFamily="18" charset="0"/>
                      </a:rPr>
                      <m:t>𝐵𝑅</m:t>
                    </m:r>
                    <m:d>
                      <m:dPr>
                        <m:ctrlPr>
                          <a:rPr lang="en-US" i="1" dirty="0" smtClean="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𝜎</m:t>
                            </m:r>
                          </m:e>
                          <m:sup>
                            <m:r>
                              <a:rPr lang="en-US" b="0" i="1" dirty="0" smtClean="0">
                                <a:solidFill>
                                  <a:srgbClr val="C00000"/>
                                </a:solidFill>
                                <a:latin typeface="Cambria Math" panose="02040503050406030204" pitchFamily="18" charset="0"/>
                              </a:rPr>
                              <m:t>′</m:t>
                            </m:r>
                          </m:sup>
                        </m:sSup>
                      </m:e>
                    </m:d>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𝑆</m:t>
                    </m:r>
                  </m:oMath>
                </a14:m>
                <a:r>
                  <a:rPr lang="en-US" dirty="0"/>
                  <a:t>.</a:t>
                </a:r>
              </a:p>
              <a:p>
                <a:r>
                  <a:rPr lang="en-US" b="1" dirty="0"/>
                  <a:t>Fact:</a:t>
                </a:r>
                <a:r>
                  <a:rPr lang="en-US" dirty="0"/>
                  <a:t> A mixed-strategy profile </a:t>
                </a:r>
                <a14:m>
                  <m:oMath xmlns:m="http://schemas.openxmlformats.org/officeDocument/2006/math">
                    <m:sSup>
                      <m:sSupPr>
                        <m:ctrlPr>
                          <a:rPr lang="en-US"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𝜎</m:t>
                        </m:r>
                      </m:e>
                      <m:sup>
                        <m:r>
                          <a:rPr lang="en-US" i="1" dirty="0" smtClean="0">
                            <a:solidFill>
                              <a:srgbClr val="C00000"/>
                            </a:solidFill>
                            <a:latin typeface="Cambria Math" panose="02040503050406030204" pitchFamily="18" charset="0"/>
                          </a:rPr>
                          <m:t>∗</m:t>
                        </m:r>
                      </m:sup>
                    </m:sSup>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 </m:t>
                    </m:r>
                  </m:oMath>
                </a14:m>
                <a:r>
                  <a:rPr lang="en-US" dirty="0"/>
                  <a:t>is a </a:t>
                </a:r>
                <a:r>
                  <a:rPr lang="en-US" b="1" i="1" dirty="0"/>
                  <a:t>Nash equilibrium</a:t>
                </a:r>
                <a:r>
                  <a:rPr lang="en-US" dirty="0"/>
                  <a:t> if and only if it is a fixed point of the collection of best-response correspondences, </a:t>
                </a:r>
              </a:p>
              <a:p>
                <a:pPr marL="0" indent="0">
                  <a:buNone/>
                </a:pPr>
                <a:r>
                  <a:rPr lang="en-US" dirty="0"/>
                  <a:t> </a:t>
                </a:r>
                <a14:m>
                  <m:oMath xmlns:m="http://schemas.openxmlformats.org/officeDocument/2006/math">
                    <m:sSup>
                      <m:sSupPr>
                        <m:ctrlPr>
                          <a:rPr lang="en-US"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𝜎</m:t>
                        </m:r>
                      </m:e>
                      <m:sup>
                        <m:r>
                          <a:rPr lang="en-US" i="1" dirty="0" smtClean="0">
                            <a:solidFill>
                              <a:srgbClr val="C00000"/>
                            </a:solidFill>
                            <a:latin typeface="Cambria Math" panose="02040503050406030204" pitchFamily="18" charset="0"/>
                          </a:rPr>
                          <m:t>∗</m:t>
                        </m:r>
                      </m:sup>
                    </m:sSup>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𝐵𝑅</m:t>
                    </m:r>
                    <m:d>
                      <m:dPr>
                        <m:ctrlPr>
                          <a:rPr lang="en-US" i="1" dirty="0" smtClean="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𝜎</m:t>
                            </m:r>
                          </m:e>
                          <m:sup>
                            <m:r>
                              <a:rPr lang="en-US" i="1" dirty="0" smtClean="0">
                                <a:solidFill>
                                  <a:srgbClr val="C00000"/>
                                </a:solidFill>
                                <a:latin typeface="Cambria Math" panose="02040503050406030204" pitchFamily="18" charset="0"/>
                              </a:rPr>
                              <m:t>∗</m:t>
                            </m:r>
                          </m:sup>
                        </m:sSup>
                      </m:e>
                    </m:d>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r="-15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7627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Theorem 6.1 (Kakutani’s Fixed-Point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A correspondence </a:t>
                </a:r>
                <a14:m>
                  <m:oMath xmlns:m="http://schemas.openxmlformats.org/officeDocument/2006/math">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ea typeface="Cambria Math" panose="02040503050406030204" pitchFamily="18" charset="0"/>
                      </a:rPr>
                      <m:t>⇉</m:t>
                    </m:r>
                    <m:r>
                      <a:rPr lang="en-US" sz="3200" i="1" dirty="0" smtClean="0">
                        <a:solidFill>
                          <a:srgbClr val="C00000"/>
                        </a:solidFill>
                        <a:latin typeface="Cambria Math" panose="02040503050406030204" pitchFamily="18" charset="0"/>
                      </a:rPr>
                      <m:t>𝑋</m:t>
                    </m:r>
                    <m:r>
                      <a:rPr lang="en-US" sz="3200" i="1" dirty="0" smtClean="0">
                        <a:solidFill>
                          <a:srgbClr val="C00000"/>
                        </a:solidFill>
                        <a:latin typeface="Cambria Math" panose="02040503050406030204" pitchFamily="18" charset="0"/>
                      </a:rPr>
                      <m:t> </m:t>
                    </m:r>
                  </m:oMath>
                </a14:m>
                <a:r>
                  <a:rPr lang="en-US" sz="3200" dirty="0"/>
                  <a:t>has a fixed point </a:t>
                </a:r>
                <a14:m>
                  <m:oMath xmlns:m="http://schemas.openxmlformats.org/officeDocument/2006/math">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if four conditions are satisfied:</a:t>
                </a:r>
              </a:p>
              <a:p>
                <a:r>
                  <a:rPr lang="en-US" sz="3200" dirty="0"/>
                  <a:t>(1) </a:t>
                </a:r>
                <a14:m>
                  <m:oMath xmlns:m="http://schemas.openxmlformats.org/officeDocument/2006/math">
                    <m:r>
                      <a:rPr lang="en-US" sz="3200" i="1" dirty="0" smtClean="0">
                        <a:solidFill>
                          <a:srgbClr val="C00000"/>
                        </a:solidFill>
                        <a:latin typeface="Cambria Math" panose="02040503050406030204" pitchFamily="18" charset="0"/>
                      </a:rPr>
                      <m:t>𝑋</m:t>
                    </m:r>
                  </m:oMath>
                </a14:m>
                <a:r>
                  <a:rPr lang="en-US" sz="3200" dirty="0"/>
                  <a:t> is a non-empty, compact, and convex subset of </a:t>
                </a:r>
                <a14:m>
                  <m:oMath xmlns:m="http://schemas.openxmlformats.org/officeDocument/2006/math">
                    <m:sSup>
                      <m:sSupPr>
                        <m:ctrlPr>
                          <a:rPr lang="en-US" sz="3200" b="0" i="1" dirty="0" smtClean="0">
                            <a:solidFill>
                              <a:srgbClr val="C00000"/>
                            </a:solidFill>
                            <a:latin typeface="Cambria Math" panose="02040503050406030204" pitchFamily="18" charset="0"/>
                            <a:ea typeface="Cambria Math" panose="02040503050406030204" pitchFamily="18" charset="0"/>
                          </a:rPr>
                        </m:ctrlPr>
                      </m:sSupPr>
                      <m:e>
                        <m:r>
                          <a:rPr lang="en-US" sz="3200" i="1" dirty="0" smtClean="0">
                            <a:solidFill>
                              <a:srgbClr val="C00000"/>
                            </a:solidFill>
                            <a:latin typeface="Cambria Math" panose="02040503050406030204" pitchFamily="18" charset="0"/>
                            <a:ea typeface="Cambria Math" panose="02040503050406030204" pitchFamily="18" charset="0"/>
                          </a:rPr>
                          <m:t>ℝ</m:t>
                        </m:r>
                      </m:e>
                      <m:sup>
                        <m:r>
                          <a:rPr lang="en-US" sz="3200" i="1" dirty="0" smtClean="0">
                            <a:solidFill>
                              <a:srgbClr val="C00000"/>
                            </a:solidFill>
                            <a:latin typeface="Cambria Math" panose="02040503050406030204" pitchFamily="18" charset="0"/>
                          </a:rPr>
                          <m:t>𝑛</m:t>
                        </m:r>
                      </m:sup>
                    </m:sSup>
                  </m:oMath>
                </a14:m>
                <a:r>
                  <a:rPr lang="en-US" sz="3200" dirty="0"/>
                  <a:t>;</a:t>
                </a:r>
              </a:p>
              <a:p>
                <a:r>
                  <a:rPr lang="en-US" sz="3200" dirty="0"/>
                  <a:t>(2) </a:t>
                </a:r>
                <a14:m>
                  <m:oMath xmlns:m="http://schemas.openxmlformats.org/officeDocument/2006/math">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is non-empty for all </a:t>
                </a:r>
                <a14:m>
                  <m:oMath xmlns:m="http://schemas.openxmlformats.org/officeDocument/2006/math">
                    <m:r>
                      <a:rPr lang="en-US" sz="3200" i="1" dirty="0" smtClean="0">
                        <a:solidFill>
                          <a:srgbClr val="C00000"/>
                        </a:solidFill>
                        <a:latin typeface="Cambria Math" panose="02040503050406030204" pitchFamily="18" charset="0"/>
                      </a:rPr>
                      <m:t>𝑥</m:t>
                    </m:r>
                  </m:oMath>
                </a14:m>
                <a:r>
                  <a:rPr lang="en-US" sz="3200" dirty="0"/>
                  <a:t>;</a:t>
                </a:r>
              </a:p>
              <a:p>
                <a:r>
                  <a:rPr lang="en-US" sz="3200" dirty="0"/>
                  <a:t>(3) </a:t>
                </a:r>
                <a14:m>
                  <m:oMath xmlns:m="http://schemas.openxmlformats.org/officeDocument/2006/math">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is convex for all </a:t>
                </a:r>
                <a14:m>
                  <m:oMath xmlns:m="http://schemas.openxmlformats.org/officeDocument/2006/math">
                    <m:r>
                      <a:rPr lang="en-US" sz="3200" i="1" dirty="0" smtClean="0">
                        <a:solidFill>
                          <a:srgbClr val="C00000"/>
                        </a:solidFill>
                        <a:latin typeface="Cambria Math" panose="02040503050406030204" pitchFamily="18" charset="0"/>
                      </a:rPr>
                      <m:t>𝑥</m:t>
                    </m:r>
                  </m:oMath>
                </a14:m>
                <a:r>
                  <a:rPr lang="en-US" sz="3200" dirty="0"/>
                  <a:t>; </a:t>
                </a:r>
              </a:p>
              <a:p>
                <a:r>
                  <a:rPr lang="en-US" sz="3200" dirty="0"/>
                  <a:t>(4) </a:t>
                </a:r>
                <a14:m>
                  <m:oMath xmlns:m="http://schemas.openxmlformats.org/officeDocument/2006/math">
                    <m:r>
                      <a:rPr lang="en-US" sz="3200" i="1" dirty="0" smtClean="0">
                        <a:solidFill>
                          <a:srgbClr val="C00000"/>
                        </a:solidFill>
                        <a:latin typeface="Cambria Math" panose="02040503050406030204" pitchFamily="18" charset="0"/>
                      </a:rPr>
                      <m:t>𝐶</m:t>
                    </m:r>
                  </m:oMath>
                </a14:m>
                <a:r>
                  <a:rPr lang="en-US" sz="3200" dirty="0"/>
                  <a:t> has a closed graph.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85127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Convex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4312998"/>
              </a:xfrm>
            </p:spPr>
            <p:txBody>
              <a:bodyPr>
                <a:normAutofit/>
              </a:bodyPr>
              <a:lstStyle/>
              <a:p>
                <a:r>
                  <a:rPr lang="en-US" sz="3200" dirty="0"/>
                  <a:t>A set </a:t>
                </a:r>
                <a14:m>
                  <m:oMath xmlns:m="http://schemas.openxmlformats.org/officeDocument/2006/math">
                    <m:r>
                      <a:rPr lang="en-US" sz="3200" i="1" dirty="0" smtClean="0">
                        <a:solidFill>
                          <a:srgbClr val="C00000"/>
                        </a:solidFill>
                        <a:latin typeface="Cambria Math" panose="02040503050406030204" pitchFamily="18" charset="0"/>
                      </a:rPr>
                      <m:t>𝑋</m:t>
                    </m:r>
                    <m:r>
                      <a:rPr lang="en-US" sz="3200" i="1" dirty="0" smtClean="0">
                        <a:solidFill>
                          <a:srgbClr val="C00000"/>
                        </a:solidFill>
                        <a:latin typeface="Cambria Math" panose="02040503050406030204" pitchFamily="18" charset="0"/>
                      </a:rPr>
                      <m:t>⊆</m:t>
                    </m:r>
                    <m:sSup>
                      <m:sSupPr>
                        <m:ctrlPr>
                          <a:rPr lang="en-US" sz="3200" i="1" dirty="0">
                            <a:solidFill>
                              <a:srgbClr val="C00000"/>
                            </a:solidFill>
                            <a:latin typeface="Cambria Math" panose="02040503050406030204" pitchFamily="18" charset="0"/>
                            <a:ea typeface="Cambria Math" panose="02040503050406030204" pitchFamily="18" charset="0"/>
                          </a:rPr>
                        </m:ctrlPr>
                      </m:sSupPr>
                      <m:e>
                        <m:r>
                          <a:rPr lang="en-US" sz="3200" i="1" dirty="0">
                            <a:solidFill>
                              <a:srgbClr val="C00000"/>
                            </a:solidFill>
                            <a:latin typeface="Cambria Math" panose="02040503050406030204" pitchFamily="18" charset="0"/>
                            <a:ea typeface="Cambria Math" panose="02040503050406030204" pitchFamily="18" charset="0"/>
                          </a:rPr>
                          <m:t>ℝ</m:t>
                        </m:r>
                      </m:e>
                      <m:sup>
                        <m:r>
                          <a:rPr lang="en-US" sz="3200" i="1" dirty="0">
                            <a:solidFill>
                              <a:srgbClr val="C00000"/>
                            </a:solidFill>
                            <a:latin typeface="Cambria Math" panose="02040503050406030204" pitchFamily="18" charset="0"/>
                          </a:rPr>
                          <m:t>𝑛</m:t>
                        </m:r>
                      </m:sup>
                    </m:sSup>
                  </m:oMath>
                </a14:m>
                <a:r>
                  <a:rPr lang="en-US" sz="3200" dirty="0"/>
                  <a:t> is convex if for any two points </a:t>
                </a:r>
                <a14:m>
                  <m:oMath xmlns:m="http://schemas.openxmlformats.org/officeDocument/2006/math">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𝑦</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𝑋</m:t>
                    </m:r>
                  </m:oMath>
                </a14:m>
                <a:r>
                  <a:rPr lang="en-US" sz="3200" dirty="0"/>
                  <a:t> and any</a:t>
                </a:r>
              </a:p>
              <a:p>
                <a:r>
                  <a:rPr lang="en-US" sz="3200" dirty="0"/>
                  <a:t> </a:t>
                </a:r>
                <a14:m>
                  <m:oMath xmlns:m="http://schemas.openxmlformats.org/officeDocument/2006/math">
                    <m:r>
                      <a:rPr lang="en-US" sz="3200" i="1" dirty="0" smtClean="0">
                        <a:solidFill>
                          <a:srgbClr val="C00000"/>
                        </a:solidFill>
                        <a:latin typeface="Cambria Math" panose="02040503050406030204" pitchFamily="18" charset="0"/>
                      </a:rPr>
                      <m:t>𝛼</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m:t>
                    </m:r>
                  </m:oMath>
                </a14:m>
                <a:r>
                  <a:rPr lang="en-US" sz="3200" dirty="0"/>
                  <a:t> , </a:t>
                </a:r>
                <a14:m>
                  <m:oMath xmlns:m="http://schemas.openxmlformats.org/officeDocument/2006/math">
                    <m:r>
                      <a:rPr lang="en-US" sz="3200" i="1" dirty="0" smtClean="0">
                        <a:solidFill>
                          <a:srgbClr val="C00000"/>
                        </a:solidFill>
                        <a:latin typeface="Cambria Math" panose="02040503050406030204" pitchFamily="18" charset="0"/>
                      </a:rPr>
                      <m:t>𝛼</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𝛼</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𝑦</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𝑋</m:t>
                    </m:r>
                  </m:oMath>
                </a14:m>
                <a:r>
                  <a:rPr lang="en-US" sz="3200" dirty="0"/>
                  <a:t>. </a:t>
                </a:r>
              </a:p>
              <a:p>
                <a:r>
                  <a:rPr lang="en-US" sz="3200" i="1" dirty="0"/>
                  <a:t>That is, any point in between </a:t>
                </a:r>
                <a14:m>
                  <m:oMath xmlns:m="http://schemas.openxmlformats.org/officeDocument/2006/math">
                    <m:r>
                      <a:rPr lang="en-US" sz="3200" i="1" dirty="0" smtClean="0">
                        <a:solidFill>
                          <a:srgbClr val="C00000"/>
                        </a:solidFill>
                        <a:latin typeface="Cambria Math" panose="02040503050406030204" pitchFamily="18" charset="0"/>
                      </a:rPr>
                      <m:t>𝑥</m:t>
                    </m:r>
                  </m:oMath>
                </a14:m>
                <a:r>
                  <a:rPr lang="en-US" sz="3200" i="1" dirty="0"/>
                  <a:t> and </a:t>
                </a:r>
                <a14:m>
                  <m:oMath xmlns:m="http://schemas.openxmlformats.org/officeDocument/2006/math">
                    <m:r>
                      <a:rPr lang="en-US" sz="3200" i="1" dirty="0" smtClean="0">
                        <a:solidFill>
                          <a:srgbClr val="C00000"/>
                        </a:solidFill>
                        <a:latin typeface="Cambria Math" panose="02040503050406030204" pitchFamily="18" charset="0"/>
                      </a:rPr>
                      <m:t>𝑦</m:t>
                    </m:r>
                  </m:oMath>
                </a14:m>
                <a:r>
                  <a:rPr lang="en-US" sz="3200" i="1" dirty="0"/>
                  <a:t> that lies on the straight line connecting these two points lies inside the set </a:t>
                </a:r>
                <a14:m>
                  <m:oMath xmlns:m="http://schemas.openxmlformats.org/officeDocument/2006/math">
                    <m:r>
                      <a:rPr lang="en-US" sz="3200" i="1" dirty="0" smtClean="0">
                        <a:solidFill>
                          <a:srgbClr val="C00000"/>
                        </a:solidFill>
                        <a:latin typeface="Cambria Math" panose="02040503050406030204" pitchFamily="18" charset="0"/>
                      </a:rPr>
                      <m:t>𝑋</m:t>
                    </m:r>
                  </m:oMath>
                </a14:m>
                <a:r>
                  <a:rPr lang="en-US" sz="32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4312998"/>
              </a:xfrm>
              <a:blipFill>
                <a:blip r:embed="rId3"/>
                <a:stretch>
                  <a:fillRect l="-5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9F415D4A-6F7A-02D9-9167-F03AE960920A}"/>
              </a:ext>
            </a:extLst>
          </p:cNvPr>
          <p:cNvPicPr>
            <a:picLocks noChangeAspect="1"/>
          </p:cNvPicPr>
          <p:nvPr/>
        </p:nvPicPr>
        <p:blipFill>
          <a:blip r:embed="rId4"/>
          <a:stretch>
            <a:fillRect/>
          </a:stretch>
        </p:blipFill>
        <p:spPr>
          <a:xfrm>
            <a:off x="3993206" y="4398361"/>
            <a:ext cx="7983332" cy="2439124"/>
          </a:xfrm>
          <a:prstGeom prst="rect">
            <a:avLst/>
          </a:prstGeom>
        </p:spPr>
      </p:pic>
    </p:spTree>
    <p:extLst>
      <p:ext uri="{BB962C8B-B14F-4D97-AF65-F5344CB8AC3E}">
        <p14:creationId xmlns:p14="http://schemas.microsoft.com/office/powerpoint/2010/main" val="32127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Convex set</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6" name="Picture 5">
            <a:extLst>
              <a:ext uri="{FF2B5EF4-FFF2-40B4-BE49-F238E27FC236}">
                <a16:creationId xmlns:a16="http://schemas.microsoft.com/office/drawing/2014/main" id="{3C60F2E7-D03B-F6F4-2A4F-D7E9F5825B43}"/>
              </a:ext>
            </a:extLst>
          </p:cNvPr>
          <p:cNvPicPr>
            <a:picLocks noChangeAspect="1"/>
          </p:cNvPicPr>
          <p:nvPr/>
        </p:nvPicPr>
        <p:blipFill>
          <a:blip r:embed="rId3"/>
          <a:stretch>
            <a:fillRect/>
          </a:stretch>
        </p:blipFill>
        <p:spPr>
          <a:xfrm>
            <a:off x="484535" y="1183662"/>
            <a:ext cx="5395805" cy="3029224"/>
          </a:xfrm>
          <a:prstGeom prst="rect">
            <a:avLst/>
          </a:prstGeom>
        </p:spPr>
      </p:pic>
      <p:pic>
        <p:nvPicPr>
          <p:cNvPr id="10" name="Picture 9">
            <a:extLst>
              <a:ext uri="{FF2B5EF4-FFF2-40B4-BE49-F238E27FC236}">
                <a16:creationId xmlns:a16="http://schemas.microsoft.com/office/drawing/2014/main" id="{9BA1B8C9-E2D8-3928-8DBE-BD97DE7EA6F4}"/>
              </a:ext>
            </a:extLst>
          </p:cNvPr>
          <p:cNvPicPr>
            <a:picLocks noChangeAspect="1"/>
          </p:cNvPicPr>
          <p:nvPr/>
        </p:nvPicPr>
        <p:blipFill>
          <a:blip r:embed="rId4"/>
          <a:stretch>
            <a:fillRect/>
          </a:stretch>
        </p:blipFill>
        <p:spPr>
          <a:xfrm>
            <a:off x="6834187" y="1183662"/>
            <a:ext cx="2995613" cy="3035913"/>
          </a:xfrm>
          <a:prstGeom prst="rect">
            <a:avLst/>
          </a:prstGeom>
        </p:spPr>
      </p:pic>
      <p:pic>
        <p:nvPicPr>
          <p:cNvPr id="11" name="Picture 10">
            <a:extLst>
              <a:ext uri="{FF2B5EF4-FFF2-40B4-BE49-F238E27FC236}">
                <a16:creationId xmlns:a16="http://schemas.microsoft.com/office/drawing/2014/main" id="{A3E0D8A1-4599-0115-635B-16484FECCB36}"/>
              </a:ext>
            </a:extLst>
          </p:cNvPr>
          <p:cNvPicPr>
            <a:picLocks noChangeAspect="1"/>
          </p:cNvPicPr>
          <p:nvPr/>
        </p:nvPicPr>
        <p:blipFill>
          <a:blip r:embed="rId5"/>
          <a:stretch>
            <a:fillRect/>
          </a:stretch>
        </p:blipFill>
        <p:spPr>
          <a:xfrm>
            <a:off x="8367712" y="3843066"/>
            <a:ext cx="3519488" cy="2649808"/>
          </a:xfrm>
          <a:prstGeom prst="rect">
            <a:avLst/>
          </a:prstGeom>
        </p:spPr>
      </p:pic>
      <p:sp>
        <p:nvSpPr>
          <p:cNvPr id="13" name="TextBox 12">
            <a:extLst>
              <a:ext uri="{FF2B5EF4-FFF2-40B4-BE49-F238E27FC236}">
                <a16:creationId xmlns:a16="http://schemas.microsoft.com/office/drawing/2014/main" id="{EFA6B0AB-CA19-E2FF-32B9-0193FB5921EE}"/>
              </a:ext>
            </a:extLst>
          </p:cNvPr>
          <p:cNvSpPr txBox="1"/>
          <p:nvPr/>
        </p:nvSpPr>
        <p:spPr>
          <a:xfrm>
            <a:off x="528637" y="4311410"/>
            <a:ext cx="6305550" cy="1569660"/>
          </a:xfrm>
          <a:prstGeom prst="rect">
            <a:avLst/>
          </a:prstGeom>
          <a:noFill/>
        </p:spPr>
        <p:txBody>
          <a:bodyPr wrap="square">
            <a:spAutoFit/>
          </a:bodyPr>
          <a:lstStyle/>
          <a:p>
            <a:pPr marL="285750" indent="-285750" algn="r" rtl="1">
              <a:buFont typeface="Wingdings" panose="05000000000000000000" pitchFamily="2" charset="2"/>
              <a:buChar char="q"/>
            </a:pPr>
            <a:r>
              <a:rPr lang="fa-IR" sz="2400" dirty="0">
                <a:cs typeface="B Yekan" panose="00000400000000000000" pitchFamily="2" charset="-78"/>
              </a:rPr>
              <a:t>نقاط موجود روی خط فاصل هر دو نقطه داخل مجموعه باید درون مجموعه باشند.</a:t>
            </a:r>
          </a:p>
          <a:p>
            <a:pPr marL="285750" indent="-285750" algn="r" rtl="1">
              <a:buFont typeface="Wingdings" panose="05000000000000000000" pitchFamily="2" charset="2"/>
              <a:buChar char="q"/>
            </a:pPr>
            <a:r>
              <a:rPr lang="fa-IR" sz="2400" dirty="0">
                <a:cs typeface="B Yekan" panose="00000400000000000000" pitchFamily="2" charset="-78"/>
              </a:rPr>
              <a:t>هر خط </a:t>
            </a:r>
            <a:r>
              <a:rPr lang="fa-IR" sz="2400" dirty="0" err="1">
                <a:cs typeface="B Yekan" panose="00000400000000000000" pitchFamily="2" charset="-78"/>
              </a:rPr>
              <a:t>مماس</a:t>
            </a:r>
            <a:r>
              <a:rPr lang="fa-IR" sz="2400" dirty="0">
                <a:cs typeface="B Yekan" panose="00000400000000000000" pitchFamily="2" charset="-78"/>
              </a:rPr>
              <a:t> ترسیم شده روی مجموعه باعث </a:t>
            </a:r>
            <a:r>
              <a:rPr lang="fa-IR" sz="2400" dirty="0" err="1">
                <a:cs typeface="B Yekan" panose="00000400000000000000" pitchFamily="2" charset="-78"/>
              </a:rPr>
              <a:t>شوود</a:t>
            </a:r>
            <a:r>
              <a:rPr lang="fa-IR" sz="2400" dirty="0">
                <a:cs typeface="B Yekan" panose="00000400000000000000" pitchFamily="2" charset="-78"/>
              </a:rPr>
              <a:t> که کل مجموعه در یک طرف آن باشد.</a:t>
            </a:r>
            <a:endParaRPr lang="en-US" sz="2400" dirty="0">
              <a:cs typeface="B Yekan" panose="00000400000000000000" pitchFamily="2" charset="-78"/>
            </a:endParaRPr>
          </a:p>
        </p:txBody>
      </p:sp>
    </p:spTree>
    <p:extLst>
      <p:ext uri="{BB962C8B-B14F-4D97-AF65-F5344CB8AC3E}">
        <p14:creationId xmlns:p14="http://schemas.microsoft.com/office/powerpoint/2010/main" val="123362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Closed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11571530" cy="5141673"/>
              </a:xfrm>
            </p:spPr>
            <p:txBody>
              <a:bodyPr>
                <a:normAutofit fontScale="92500" lnSpcReduction="20000"/>
              </a:bodyPr>
              <a:lstStyle/>
              <a:p>
                <a:r>
                  <a:rPr lang="en-US" sz="3200" dirty="0"/>
                  <a:t>A set </a:t>
                </a:r>
                <a14:m>
                  <m:oMath xmlns:m="http://schemas.openxmlformats.org/officeDocument/2006/math">
                    <m:r>
                      <a:rPr lang="en-US" sz="3200" i="1" dirty="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rPr>
                      <m:t>⊆</m:t>
                    </m:r>
                    <m:sSup>
                      <m:sSupPr>
                        <m:ctrlPr>
                          <a:rPr lang="en-US" sz="3200" i="1" dirty="0">
                            <a:solidFill>
                              <a:srgbClr val="C00000"/>
                            </a:solidFill>
                            <a:latin typeface="Cambria Math" panose="02040503050406030204" pitchFamily="18" charset="0"/>
                            <a:ea typeface="Cambria Math" panose="02040503050406030204" pitchFamily="18" charset="0"/>
                          </a:rPr>
                        </m:ctrlPr>
                      </m:sSupPr>
                      <m:e>
                        <m:r>
                          <a:rPr lang="en-US" sz="3200" i="1" dirty="0">
                            <a:solidFill>
                              <a:srgbClr val="C00000"/>
                            </a:solidFill>
                            <a:latin typeface="Cambria Math" panose="02040503050406030204" pitchFamily="18" charset="0"/>
                            <a:ea typeface="Cambria Math" panose="02040503050406030204" pitchFamily="18" charset="0"/>
                          </a:rPr>
                          <m:t>ℝ</m:t>
                        </m:r>
                      </m:e>
                      <m:sup>
                        <m:r>
                          <a:rPr lang="en-US" sz="3200" i="1" dirty="0">
                            <a:solidFill>
                              <a:srgbClr val="C00000"/>
                            </a:solidFill>
                            <a:latin typeface="Cambria Math" panose="02040503050406030204" pitchFamily="18" charset="0"/>
                          </a:rPr>
                          <m:t>𝑛</m:t>
                        </m:r>
                      </m:sup>
                    </m:sSup>
                  </m:oMath>
                </a14:m>
                <a:r>
                  <a:rPr lang="en-US" sz="3200" dirty="0"/>
                  <a:t> is </a:t>
                </a:r>
                <a:r>
                  <a:rPr lang="en-US" sz="3200" i="1" dirty="0">
                    <a:solidFill>
                      <a:srgbClr val="0070C0"/>
                    </a:solidFill>
                  </a:rPr>
                  <a:t>closed</a:t>
                </a:r>
                <a:r>
                  <a:rPr lang="en-US" sz="3200" dirty="0"/>
                  <a:t> if for any converging sequence </a:t>
                </a:r>
                <a14:m>
                  <m:oMath xmlns:m="http://schemas.openxmlformats.org/officeDocument/2006/math">
                    <m:sSubSup>
                      <m:sSubSupPr>
                        <m:ctrlPr>
                          <a:rPr lang="en-US" sz="3200" b="0" i="1" dirty="0" smtClean="0">
                            <a:solidFill>
                              <a:srgbClr val="C00000"/>
                            </a:solidFill>
                            <a:latin typeface="Cambria Math" panose="02040503050406030204" pitchFamily="18" charset="0"/>
                          </a:rPr>
                        </m:ctrlPr>
                      </m:sSubSupPr>
                      <m:e>
                        <m:d>
                          <m:dPr>
                            <m:begChr m:val="{"/>
                            <m:endChr m:val="}"/>
                            <m:ctrlPr>
                              <a:rPr lang="en-US"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𝑥</m:t>
                                </m:r>
                              </m:e>
                              <m:sub>
                                <m:r>
                                  <a:rPr lang="en-US" sz="3200" i="1" dirty="0" err="1">
                                    <a:solidFill>
                                      <a:srgbClr val="C00000"/>
                                    </a:solidFill>
                                    <a:latin typeface="Cambria Math" panose="02040503050406030204" pitchFamily="18" charset="0"/>
                                  </a:rPr>
                                  <m:t>𝑛</m:t>
                                </m:r>
                              </m:sub>
                            </m:sSub>
                          </m:e>
                        </m:d>
                      </m:e>
                      <m:sub>
                        <m:r>
                          <a:rPr lang="en-US" sz="3200" b="0" i="1" dirty="0" smtClean="0">
                            <a:solidFill>
                              <a:srgbClr val="C00000"/>
                            </a:solidFill>
                            <a:latin typeface="Cambria Math" panose="02040503050406030204" pitchFamily="18" charset="0"/>
                          </a:rPr>
                          <m:t>𝑛</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 </m:t>
                    </m:r>
                  </m:oMath>
                </a14:m>
                <a:r>
                  <a:rPr lang="en-US" sz="3200" dirty="0"/>
                  <a:t>such that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𝑥</m:t>
                        </m:r>
                      </m:e>
                      <m:sub>
                        <m:r>
                          <a:rPr lang="en-US" sz="3200" i="1" dirty="0" err="1">
                            <a:solidFill>
                              <a:srgbClr val="C00000"/>
                            </a:solidFill>
                            <a:latin typeface="Cambria Math" panose="02040503050406030204" pitchFamily="18" charset="0"/>
                          </a:rPr>
                          <m:t>𝑛</m:t>
                        </m:r>
                      </m:sub>
                    </m:sSub>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𝑋</m:t>
                    </m:r>
                  </m:oMath>
                </a14:m>
                <a:r>
                  <a:rPr lang="en-US" sz="3200" dirty="0"/>
                  <a:t> for all </a:t>
                </a:r>
                <a14:m>
                  <m:oMath xmlns:m="http://schemas.openxmlformats.org/officeDocument/2006/math">
                    <m:r>
                      <a:rPr lang="en-US" sz="3200" i="1" dirty="0" smtClean="0">
                        <a:solidFill>
                          <a:srgbClr val="C00000"/>
                        </a:solidFill>
                        <a:latin typeface="Cambria Math" panose="02040503050406030204" pitchFamily="18" charset="0"/>
                      </a:rPr>
                      <m:t>𝑛</m:t>
                    </m:r>
                  </m:oMath>
                </a14:m>
                <a:r>
                  <a:rPr lang="en-US" sz="3200" dirty="0"/>
                  <a:t> and </a:t>
                </a:r>
                <a14:m>
                  <m:oMath xmlns:m="http://schemas.openxmlformats.org/officeDocument/2006/math">
                    <m:func>
                      <m:funcPr>
                        <m:ctrlPr>
                          <a:rPr lang="en-US" sz="3200" i="1" dirty="0" smtClean="0">
                            <a:solidFill>
                              <a:srgbClr val="C00000"/>
                            </a:solidFill>
                            <a:latin typeface="Cambria Math" panose="02040503050406030204" pitchFamily="18" charset="0"/>
                          </a:rPr>
                        </m:ctrlPr>
                      </m:funcPr>
                      <m:fName>
                        <m:limLow>
                          <m:limLowPr>
                            <m:ctrlPr>
                              <a:rPr lang="en-US" sz="3200" i="1" dirty="0" smtClean="0">
                                <a:solidFill>
                                  <a:srgbClr val="C00000"/>
                                </a:solidFill>
                                <a:latin typeface="Cambria Math" panose="02040503050406030204" pitchFamily="18" charset="0"/>
                              </a:rPr>
                            </m:ctrlPr>
                          </m:limLowPr>
                          <m:e>
                            <m:r>
                              <m:rPr>
                                <m:sty m:val="p"/>
                              </m:rPr>
                              <a:rPr lang="en-US" sz="3200" i="0" dirty="0" smtClean="0">
                                <a:solidFill>
                                  <a:srgbClr val="C00000"/>
                                </a:solidFill>
                                <a:latin typeface="Cambria Math" panose="02040503050406030204" pitchFamily="18" charset="0"/>
                              </a:rPr>
                              <m:t>lim</m:t>
                            </m:r>
                          </m:e>
                          <m:lim>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lim>
                        </m:limLow>
                      </m:fName>
                      <m:e>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𝑥</m:t>
                            </m:r>
                          </m:e>
                          <m:sub>
                            <m:r>
                              <a:rPr lang="en-US" sz="3200" i="1" dirty="0">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𝑥</m:t>
                            </m:r>
                          </m:e>
                          <m:sup>
                            <m:r>
                              <a:rPr lang="en-US" sz="3200" i="1" dirty="0">
                                <a:solidFill>
                                  <a:srgbClr val="C00000"/>
                                </a:solidFill>
                                <a:latin typeface="Cambria Math" panose="02040503050406030204" pitchFamily="18" charset="0"/>
                              </a:rPr>
                              <m:t>∗</m:t>
                            </m:r>
                          </m:sup>
                        </m:sSup>
                      </m:e>
                    </m:func>
                    <m:r>
                      <a:rPr lang="en-US" sz="3200" i="1" dirty="0" smtClean="0">
                        <a:solidFill>
                          <a:srgbClr val="C00000"/>
                        </a:solidFill>
                        <a:latin typeface="Cambria Math" panose="02040503050406030204" pitchFamily="18" charset="0"/>
                      </a:rPr>
                      <m:t>⁡</m:t>
                    </m:r>
                  </m:oMath>
                </a14:m>
                <a:r>
                  <a:rPr lang="en-US" sz="3200" dirty="0"/>
                  <a:t> then </a:t>
                </a:r>
                <a14:m>
                  <m:oMath xmlns:m="http://schemas.openxmlformats.org/officeDocument/2006/math">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𝑥</m:t>
                        </m:r>
                      </m:e>
                      <m:sup>
                        <m:r>
                          <a:rPr lang="en-US" sz="3200" i="1" dirty="0" smtClean="0">
                            <a:solidFill>
                              <a:srgbClr val="C00000"/>
                            </a:solidFill>
                            <a:latin typeface="Cambria Math" panose="02040503050406030204" pitchFamily="18" charset="0"/>
                          </a:rPr>
                          <m:t>∗</m:t>
                        </m:r>
                      </m:sup>
                    </m:sSup>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𝑋</m:t>
                    </m:r>
                  </m:oMath>
                </a14:m>
                <a:r>
                  <a:rPr lang="en-US" sz="3200" dirty="0"/>
                  <a:t>. </a:t>
                </a:r>
              </a:p>
              <a:p>
                <a:r>
                  <a:rPr lang="en-US" sz="3200" dirty="0"/>
                  <a:t>That is, if an infinite sequence of points are all in </a:t>
                </a:r>
                <a14:m>
                  <m:oMath xmlns:m="http://schemas.openxmlformats.org/officeDocument/2006/math">
                    <m:r>
                      <a:rPr lang="en-US" sz="3200" i="1" dirty="0" smtClean="0">
                        <a:solidFill>
                          <a:srgbClr val="C00000"/>
                        </a:solidFill>
                        <a:latin typeface="Cambria Math" panose="02040503050406030204" pitchFamily="18" charset="0"/>
                      </a:rPr>
                      <m:t>𝑋</m:t>
                    </m:r>
                  </m:oMath>
                </a14:m>
                <a:r>
                  <a:rPr lang="en-US" sz="3200" dirty="0"/>
                  <a:t> and this sequence converges to a point </a:t>
                </a:r>
                <a14:m>
                  <m:oMath xmlns:m="http://schemas.openxmlformats.org/officeDocument/2006/math">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𝑥</m:t>
                        </m:r>
                      </m:e>
                      <m:sup>
                        <m:r>
                          <a:rPr lang="en-US" sz="3200" i="1" dirty="0">
                            <a:solidFill>
                              <a:srgbClr val="C00000"/>
                            </a:solidFill>
                            <a:latin typeface="Cambria Math" panose="02040503050406030204" pitchFamily="18" charset="0"/>
                          </a:rPr>
                          <m:t>∗</m:t>
                        </m:r>
                      </m:sup>
                    </m:sSup>
                  </m:oMath>
                </a14:m>
                <a:r>
                  <a:rPr lang="en-US" sz="3200" dirty="0"/>
                  <a:t> then </a:t>
                </a:r>
                <a14:m>
                  <m:oMath xmlns:m="http://schemas.openxmlformats.org/officeDocument/2006/math">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𝑥</m:t>
                        </m:r>
                      </m:e>
                      <m:sup>
                        <m:r>
                          <a:rPr lang="en-US" sz="3200" i="1" dirty="0">
                            <a:solidFill>
                              <a:srgbClr val="C00000"/>
                            </a:solidFill>
                            <a:latin typeface="Cambria Math" panose="02040503050406030204" pitchFamily="18" charset="0"/>
                          </a:rPr>
                          <m:t>∗</m:t>
                        </m:r>
                      </m:sup>
                    </m:sSup>
                  </m:oMath>
                </a14:m>
                <a:r>
                  <a:rPr lang="en-US" sz="3200" dirty="0"/>
                  <a:t> must be in </a:t>
                </a:r>
                <a14:m>
                  <m:oMath xmlns:m="http://schemas.openxmlformats.org/officeDocument/2006/math">
                    <m:r>
                      <a:rPr lang="en-US" sz="3200" i="1" dirty="0" smtClean="0">
                        <a:solidFill>
                          <a:srgbClr val="C00000"/>
                        </a:solidFill>
                        <a:latin typeface="Cambria Math" panose="02040503050406030204" pitchFamily="18" charset="0"/>
                      </a:rPr>
                      <m:t>𝑋</m:t>
                    </m:r>
                  </m:oMath>
                </a14:m>
                <a:r>
                  <a:rPr lang="en-US" sz="3200" dirty="0"/>
                  <a:t>. </a:t>
                </a:r>
              </a:p>
              <a:p>
                <a:r>
                  <a:rPr lang="en-US" sz="3200" dirty="0"/>
                  <a:t>For example, the set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m:t>
                    </m:r>
                  </m:oMath>
                </a14:m>
                <a:r>
                  <a:rPr lang="en-US" sz="3200" dirty="0"/>
                  <a:t> that does not include </a:t>
                </a:r>
                <a14:m>
                  <m:oMath xmlns:m="http://schemas.openxmlformats.org/officeDocument/2006/math">
                    <m:r>
                      <a:rPr lang="en-US" sz="3200" i="1" dirty="0" smtClean="0">
                        <a:solidFill>
                          <a:srgbClr val="C00000"/>
                        </a:solidFill>
                        <a:latin typeface="Cambria Math" panose="02040503050406030204" pitchFamily="18" charset="0"/>
                      </a:rPr>
                      <m:t>0</m:t>
                    </m:r>
                  </m:oMath>
                </a14:m>
                <a:r>
                  <a:rPr lang="en-US" sz="3200" dirty="0"/>
                  <a:t> is not closed because we can construct a sequence of points</a:t>
                </a:r>
                <a14:m>
                  <m:oMath xmlns:m="http://schemas.openxmlformats.org/officeDocument/2006/math">
                    <m:sSubSup>
                      <m:sSubSupPr>
                        <m:ctrlPr>
                          <a:rPr lang="en-US" sz="3200" i="1" dirty="0">
                            <a:solidFill>
                              <a:srgbClr val="C00000"/>
                            </a:solidFill>
                            <a:latin typeface="Cambria Math" panose="02040503050406030204" pitchFamily="18" charset="0"/>
                          </a:rPr>
                        </m:ctrlPr>
                      </m:sSubSupPr>
                      <m:e>
                        <m:d>
                          <m:dPr>
                            <m:begChr m:val="{"/>
                            <m:endChr m:val="}"/>
                            <m:ctrlPr>
                              <a:rPr lang="en-US" sz="3200" i="1" dirty="0">
                                <a:solidFill>
                                  <a:srgbClr val="C00000"/>
                                </a:solidFill>
                                <a:latin typeface="Cambria Math" panose="02040503050406030204" pitchFamily="18" charset="0"/>
                              </a:rPr>
                            </m:ctrlPr>
                          </m:dPr>
                          <m:e>
                            <m:f>
                              <m:fPr>
                                <m:ctrlPr>
                                  <a:rPr lang="en-US" sz="3200" b="0" i="1" dirty="0" smtClean="0">
                                    <a:solidFill>
                                      <a:srgbClr val="C00000"/>
                                    </a:solidFill>
                                    <a:latin typeface="Cambria Math" panose="02040503050406030204" pitchFamily="18" charset="0"/>
                                  </a:rPr>
                                </m:ctrlPr>
                              </m:fPr>
                              <m:num>
                                <m:r>
                                  <a:rPr lang="en-US" sz="3200" b="0" i="1" dirty="0" smtClean="0">
                                    <a:solidFill>
                                      <a:srgbClr val="C00000"/>
                                    </a:solidFill>
                                    <a:latin typeface="Cambria Math" panose="02040503050406030204" pitchFamily="18" charset="0"/>
                                  </a:rPr>
                                  <m:t>1</m:t>
                                </m:r>
                              </m:num>
                              <m:den>
                                <m:r>
                                  <a:rPr lang="en-US" sz="3200" b="0" i="1" dirty="0" smtClean="0">
                                    <a:solidFill>
                                      <a:srgbClr val="C00000"/>
                                    </a:solidFill>
                                    <a:latin typeface="Cambria Math" panose="02040503050406030204" pitchFamily="18" charset="0"/>
                                  </a:rPr>
                                  <m:t>𝑛</m:t>
                                </m:r>
                              </m:den>
                            </m:f>
                          </m:e>
                        </m:d>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m:t>
                        </m:r>
                      </m:sup>
                    </m:sSubSup>
                    <m:r>
                      <a:rPr lang="en-US" sz="3200" b="0" i="1" dirty="0" smtClean="0">
                        <a:solidFill>
                          <a:srgbClr val="C00000"/>
                        </a:solidFill>
                        <a:latin typeface="Cambria Math" panose="02040503050406030204" pitchFamily="18" charset="0"/>
                      </a:rPr>
                      <m:t>=</m:t>
                    </m:r>
                    <m:d>
                      <m:dPr>
                        <m:begChr m:val="{"/>
                        <m:endChr m:val="}"/>
                        <m:ctrlPr>
                          <a:rPr lang="en-US" sz="3200" b="0" i="1" dirty="0" smtClean="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1</m:t>
                        </m:r>
                        <m:r>
                          <a:rPr lang="en-US" sz="3200" b="0" i="1" dirty="0" smtClean="0">
                            <a:solidFill>
                              <a:srgbClr val="C00000"/>
                            </a:solidFill>
                            <a:latin typeface="Cambria Math" panose="02040503050406030204" pitchFamily="18" charset="0"/>
                          </a:rPr>
                          <m:t> ,</m:t>
                        </m:r>
                        <m:f>
                          <m:fPr>
                            <m:ctrlPr>
                              <a:rPr lang="en-US" sz="3200" b="0" i="1" dirty="0" smtClean="0">
                                <a:solidFill>
                                  <a:srgbClr val="C00000"/>
                                </a:solidFill>
                                <a:latin typeface="Cambria Math" panose="02040503050406030204" pitchFamily="18" charset="0"/>
                              </a:rPr>
                            </m:ctrlPr>
                          </m:fPr>
                          <m:num>
                            <m:r>
                              <a:rPr lang="en-US" sz="3200" b="0" i="1" dirty="0" smtClean="0">
                                <a:solidFill>
                                  <a:srgbClr val="C00000"/>
                                </a:solidFill>
                                <a:latin typeface="Cambria Math" panose="02040503050406030204" pitchFamily="18" charset="0"/>
                              </a:rPr>
                              <m:t>1</m:t>
                            </m:r>
                          </m:num>
                          <m:den>
                            <m:r>
                              <a:rPr lang="en-US" sz="3200" b="0" i="1" dirty="0" smtClean="0">
                                <a:solidFill>
                                  <a:srgbClr val="C00000"/>
                                </a:solidFill>
                                <a:latin typeface="Cambria Math" panose="02040503050406030204" pitchFamily="18" charset="0"/>
                              </a:rPr>
                              <m:t>2</m:t>
                            </m:r>
                          </m:den>
                        </m:f>
                        <m:r>
                          <a:rPr lang="en-US" sz="3200" b="0" i="1" dirty="0" smtClean="0">
                            <a:solidFill>
                              <a:srgbClr val="C00000"/>
                            </a:solidFill>
                            <a:latin typeface="Cambria Math" panose="02040503050406030204" pitchFamily="18" charset="0"/>
                          </a:rPr>
                          <m:t>,</m:t>
                        </m:r>
                        <m:f>
                          <m:fPr>
                            <m:ctrlPr>
                              <a:rPr lang="en-US" sz="3200" b="0" i="1" dirty="0" smtClean="0">
                                <a:solidFill>
                                  <a:srgbClr val="C00000"/>
                                </a:solidFill>
                                <a:latin typeface="Cambria Math" panose="02040503050406030204" pitchFamily="18" charset="0"/>
                              </a:rPr>
                            </m:ctrlPr>
                          </m:fPr>
                          <m:num>
                            <m:r>
                              <a:rPr lang="en-US" sz="3200" b="0" i="1" dirty="0" smtClean="0">
                                <a:solidFill>
                                  <a:srgbClr val="C00000"/>
                                </a:solidFill>
                                <a:latin typeface="Cambria Math" panose="02040503050406030204" pitchFamily="18" charset="0"/>
                              </a:rPr>
                              <m:t>1</m:t>
                            </m:r>
                          </m:num>
                          <m:den>
                            <m:r>
                              <a:rPr lang="en-US" sz="3200" b="0" i="1" dirty="0" smtClean="0">
                                <a:solidFill>
                                  <a:srgbClr val="C00000"/>
                                </a:solidFill>
                                <a:latin typeface="Cambria Math" panose="02040503050406030204" pitchFamily="18" charset="0"/>
                              </a:rPr>
                              <m:t>3</m:t>
                            </m:r>
                          </m:den>
                        </m:f>
                        <m:r>
                          <a:rPr lang="en-US" sz="3200" b="0" i="1" dirty="0" smtClean="0">
                            <a:solidFill>
                              <a:srgbClr val="C00000"/>
                            </a:solidFill>
                            <a:latin typeface="Cambria Math" panose="02040503050406030204" pitchFamily="18" charset="0"/>
                          </a:rPr>
                          <m:t>,</m:t>
                        </m:r>
                      </m:e>
                    </m:d>
                  </m:oMath>
                </a14:m>
                <a:r>
                  <a:rPr lang="en-US" sz="3200" dirty="0"/>
                  <a:t> that are all in the set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m:t>
                    </m:r>
                  </m:oMath>
                </a14:m>
                <a:r>
                  <a:rPr lang="en-US" sz="3200" dirty="0"/>
                  <a:t> and that converge to the point 0, but 0 is not in </a:t>
                </a:r>
                <a:r>
                  <a:rPr lang="en-US" sz="3200" dirty="0">
                    <a:solidFill>
                      <a:srgbClr val="C00000"/>
                    </a:solidFill>
                  </a:rPr>
                  <a:t>(0, 1]</a:t>
                </a:r>
                <a:r>
                  <a:rPr lang="en-US" sz="32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11571530" cy="5141673"/>
              </a:xfrm>
              <a:blipFill>
                <a:blip r:embed="rId3"/>
                <a:stretch>
                  <a:fillRect l="-527" r="-16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49334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Closed Set</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7" name="Content Placeholder 6">
            <a:extLst>
              <a:ext uri="{FF2B5EF4-FFF2-40B4-BE49-F238E27FC236}">
                <a16:creationId xmlns:a16="http://schemas.microsoft.com/office/drawing/2014/main" id="{52F266C7-E386-857F-1946-E04A6D096444}"/>
              </a:ext>
            </a:extLst>
          </p:cNvPr>
          <p:cNvSpPr>
            <a:spLocks noGrp="1"/>
          </p:cNvSpPr>
          <p:nvPr>
            <p:ph idx="1"/>
          </p:nvPr>
        </p:nvSpPr>
        <p:spPr/>
        <p:txBody>
          <a:bodyPr/>
          <a:lstStyle/>
          <a:p>
            <a:endParaRPr lang="en-US"/>
          </a:p>
        </p:txBody>
      </p:sp>
      <p:pic>
        <p:nvPicPr>
          <p:cNvPr id="7170" name="Picture 2" descr="What is a closed set ? - YouTube">
            <a:extLst>
              <a:ext uri="{FF2B5EF4-FFF2-40B4-BE49-F238E27FC236}">
                <a16:creationId xmlns:a16="http://schemas.microsoft.com/office/drawing/2014/main" id="{F1DC2D96-FC26-DE5C-A900-B0711FD5C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419" y="3275931"/>
            <a:ext cx="5589799" cy="3130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AC9F2E5-B6D8-E713-BC26-B51A9B1A4C77}"/>
              </a:ext>
            </a:extLst>
          </p:cNvPr>
          <p:cNvPicPr>
            <a:picLocks noChangeAspect="1"/>
          </p:cNvPicPr>
          <p:nvPr/>
        </p:nvPicPr>
        <p:blipFill>
          <a:blip r:embed="rId4"/>
          <a:stretch>
            <a:fillRect/>
          </a:stretch>
        </p:blipFill>
        <p:spPr>
          <a:xfrm>
            <a:off x="215462" y="1240077"/>
            <a:ext cx="6157958" cy="2824183"/>
          </a:xfrm>
          <a:prstGeom prst="rect">
            <a:avLst/>
          </a:prstGeom>
        </p:spPr>
      </p:pic>
    </p:spTree>
    <p:extLst>
      <p:ext uri="{BB962C8B-B14F-4D97-AF65-F5344CB8AC3E}">
        <p14:creationId xmlns:p14="http://schemas.microsoft.com/office/powerpoint/2010/main" val="1773264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Compact Set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15462" y="1240076"/>
                <a:ext cx="11571530" cy="5141673"/>
              </a:xfrm>
            </p:spPr>
            <p:txBody>
              <a:bodyPr>
                <a:normAutofit/>
              </a:bodyPr>
              <a:lstStyle/>
              <a:p>
                <a:r>
                  <a:rPr lang="en-US" sz="3200" dirty="0"/>
                  <a:t>A set </a:t>
                </a:r>
                <a14:m>
                  <m:oMath xmlns:m="http://schemas.openxmlformats.org/officeDocument/2006/math">
                    <m:r>
                      <a:rPr lang="en-US" sz="3200" i="1" dirty="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rPr>
                      <m:t>⊆</m:t>
                    </m:r>
                    <m:sSup>
                      <m:sSupPr>
                        <m:ctrlPr>
                          <a:rPr lang="en-US" sz="3200" i="1" dirty="0">
                            <a:solidFill>
                              <a:srgbClr val="C00000"/>
                            </a:solidFill>
                            <a:latin typeface="Cambria Math" panose="02040503050406030204" pitchFamily="18" charset="0"/>
                            <a:ea typeface="Cambria Math" panose="02040503050406030204" pitchFamily="18" charset="0"/>
                          </a:rPr>
                        </m:ctrlPr>
                      </m:sSupPr>
                      <m:e>
                        <m:r>
                          <a:rPr lang="en-US" sz="3200" i="1" dirty="0">
                            <a:solidFill>
                              <a:srgbClr val="C00000"/>
                            </a:solidFill>
                            <a:latin typeface="Cambria Math" panose="02040503050406030204" pitchFamily="18" charset="0"/>
                            <a:ea typeface="Cambria Math" panose="02040503050406030204" pitchFamily="18" charset="0"/>
                          </a:rPr>
                          <m:t>ℝ</m:t>
                        </m:r>
                      </m:e>
                      <m:sup>
                        <m:r>
                          <a:rPr lang="en-US" sz="3200" i="1" dirty="0">
                            <a:solidFill>
                              <a:srgbClr val="C00000"/>
                            </a:solidFill>
                            <a:latin typeface="Cambria Math" panose="02040503050406030204" pitchFamily="18" charset="0"/>
                          </a:rPr>
                          <m:t>𝑛</m:t>
                        </m:r>
                      </m:sup>
                    </m:sSup>
                    <m:r>
                      <a:rPr lang="en-US" sz="3200" i="1" dirty="0">
                        <a:solidFill>
                          <a:srgbClr val="C00000"/>
                        </a:solidFill>
                        <a:latin typeface="Cambria Math" panose="02040503050406030204" pitchFamily="18" charset="0"/>
                      </a:rPr>
                      <m:t> </m:t>
                    </m:r>
                  </m:oMath>
                </a14:m>
                <a:r>
                  <a:rPr lang="en-US" sz="3200" dirty="0"/>
                  <a:t>is </a:t>
                </a:r>
                <a:r>
                  <a:rPr lang="en-US" sz="3200" i="1" dirty="0">
                    <a:solidFill>
                      <a:srgbClr val="0070C0"/>
                    </a:solidFill>
                  </a:rPr>
                  <a:t>compact</a:t>
                </a:r>
                <a:r>
                  <a:rPr lang="en-US" sz="3200" dirty="0"/>
                  <a:t> if it is both closed and bounded. That is, there is a </a:t>
                </a:r>
                <a:r>
                  <a:rPr lang="en-US" sz="3200" dirty="0">
                    <a:solidFill>
                      <a:srgbClr val="C00000"/>
                    </a:solidFill>
                  </a:rPr>
                  <a:t>“largest”</a:t>
                </a:r>
                <a:r>
                  <a:rPr lang="en-US" sz="3200" dirty="0"/>
                  <a:t> and a </a:t>
                </a:r>
                <a:r>
                  <a:rPr lang="en-US" sz="3200" dirty="0">
                    <a:solidFill>
                      <a:srgbClr val="C00000"/>
                    </a:solidFill>
                  </a:rPr>
                  <a:t>“smallest”</a:t>
                </a:r>
                <a:r>
                  <a:rPr lang="en-US" sz="3200" dirty="0"/>
                  <a:t> point in the set that do not involve infinity. </a:t>
                </a:r>
              </a:p>
              <a:p>
                <a:r>
                  <a:rPr lang="en-US" sz="3200" dirty="0"/>
                  <a:t>For example, the set </a:t>
                </a:r>
                <a:r>
                  <a:rPr lang="en-US" sz="3200" dirty="0">
                    <a:solidFill>
                      <a:srgbClr val="C00000"/>
                    </a:solidFill>
                  </a:rPr>
                  <a:t>[0, 1]</a:t>
                </a:r>
                <a:r>
                  <a:rPr lang="en-US" sz="3200" dirty="0"/>
                  <a:t> is closed and bounded; the set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m:t>
                    </m:r>
                  </m:oMath>
                </a14:m>
                <a:r>
                  <a:rPr lang="en-US" sz="3200" dirty="0"/>
                  <a:t> is bounded but not closed; and the set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 </m:t>
                    </m:r>
                  </m:oMath>
                </a14:m>
                <a:r>
                  <a:rPr lang="en-US" sz="3200" dirty="0"/>
                  <a:t>is closed but not bounded.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15462" y="1240076"/>
                <a:ext cx="11571530" cy="5141673"/>
              </a:xfrm>
              <a:blipFill>
                <a:blip r:embed="rId3"/>
                <a:stretch>
                  <a:fillRect l="-5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262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closed graph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15462" y="1240076"/>
                <a:ext cx="11571530" cy="5141673"/>
              </a:xfrm>
            </p:spPr>
            <p:txBody>
              <a:bodyPr>
                <a:normAutofit/>
              </a:bodyPr>
              <a:lstStyle/>
              <a:p>
                <a:r>
                  <a:rPr lang="en-US" sz="3200" dirty="0"/>
                  <a:t>The graph of a correspondence </a:t>
                </a:r>
                <a14:m>
                  <m:oMath xmlns:m="http://schemas.openxmlformats.org/officeDocument/2006/math">
                    <m:r>
                      <a:rPr lang="en-US" sz="3200" i="1" dirty="0">
                        <a:solidFill>
                          <a:srgbClr val="C00000"/>
                        </a:solidFill>
                        <a:latin typeface="Cambria Math" panose="02040503050406030204" pitchFamily="18" charset="0"/>
                      </a:rPr>
                      <m:t>𝐶</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ea typeface="Cambria Math" panose="02040503050406030204" pitchFamily="18" charset="0"/>
                      </a:rPr>
                      <m:t>⇉</m:t>
                    </m:r>
                    <m:r>
                      <a:rPr lang="en-US" sz="3200" i="1" dirty="0">
                        <a:solidFill>
                          <a:srgbClr val="C00000"/>
                        </a:solidFill>
                        <a:latin typeface="Cambria Math" panose="02040503050406030204" pitchFamily="18" charset="0"/>
                      </a:rPr>
                      <m:t>𝑋</m:t>
                    </m:r>
                  </m:oMath>
                </a14:m>
                <a:r>
                  <a:rPr lang="en-US" sz="3200" dirty="0"/>
                  <a:t> is the set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𝑦</m:t>
                    </m:r>
                    <m:r>
                      <a:rPr lang="en-US" sz="3200" i="1" dirty="0" smtClean="0">
                        <a:solidFill>
                          <a:srgbClr val="C00000"/>
                        </a:solidFill>
                        <a:latin typeface="Cambria Math" panose="02040503050406030204" pitchFamily="18" charset="0"/>
                      </a:rPr>
                      <m:t>) | </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 ∈ </m:t>
                    </m:r>
                    <m:r>
                      <a:rPr lang="en-US" sz="3200" i="1" dirty="0" smtClean="0">
                        <a:solidFill>
                          <a:srgbClr val="C00000"/>
                        </a:solidFill>
                        <a:latin typeface="Cambria Math" panose="02040503050406030204" pitchFamily="18" charset="0"/>
                      </a:rPr>
                      <m:t>𝑋</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𝑦</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The correspondence </a:t>
                </a:r>
                <a14:m>
                  <m:oMath xmlns:m="http://schemas.openxmlformats.org/officeDocument/2006/math">
                    <m:r>
                      <a:rPr lang="en-US" sz="3200" i="1" dirty="0">
                        <a:solidFill>
                          <a:srgbClr val="C00000"/>
                        </a:solidFill>
                        <a:latin typeface="Cambria Math" panose="02040503050406030204" pitchFamily="18" charset="0"/>
                      </a:rPr>
                      <m:t>𝐶</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ea typeface="Cambria Math" panose="02040503050406030204" pitchFamily="18" charset="0"/>
                      </a:rPr>
                      <m:t>⇉</m:t>
                    </m:r>
                    <m:r>
                      <a:rPr lang="en-US" sz="3200" i="1" dirty="0">
                        <a:solidFill>
                          <a:srgbClr val="C00000"/>
                        </a:solidFill>
                        <a:latin typeface="Cambria Math" panose="02040503050406030204" pitchFamily="18" charset="0"/>
                      </a:rPr>
                      <m:t>𝑋</m:t>
                    </m:r>
                  </m:oMath>
                </a14:m>
                <a:r>
                  <a:rPr lang="en-US" sz="3200" dirty="0"/>
                  <a:t> has a closed graph if the graph of </a:t>
                </a:r>
                <a14:m>
                  <m:oMath xmlns:m="http://schemas.openxmlformats.org/officeDocument/2006/math">
                    <m:r>
                      <a:rPr lang="en-US" sz="3200" i="1" dirty="0" smtClean="0">
                        <a:solidFill>
                          <a:srgbClr val="C00000"/>
                        </a:solidFill>
                        <a:latin typeface="Cambria Math" panose="02040503050406030204" pitchFamily="18" charset="0"/>
                      </a:rPr>
                      <m:t>𝐶</m:t>
                    </m:r>
                  </m:oMath>
                </a14:m>
                <a:r>
                  <a:rPr lang="en-US" sz="3200" dirty="0"/>
                  <a:t> is a closed set: for any sequence </a:t>
                </a:r>
                <a14:m>
                  <m:oMath xmlns:m="http://schemas.openxmlformats.org/officeDocument/2006/math">
                    <m:sSubSup>
                      <m:sSubSupPr>
                        <m:ctrlPr>
                          <a:rPr lang="en-US" sz="3200" i="1" dirty="0">
                            <a:solidFill>
                              <a:srgbClr val="C00000"/>
                            </a:solidFill>
                            <a:latin typeface="Cambria Math" panose="02040503050406030204" pitchFamily="18" charset="0"/>
                          </a:rPr>
                        </m:ctrlPr>
                      </m:sSubSupPr>
                      <m:e>
                        <m:d>
                          <m:dPr>
                            <m:begChr m:val="{"/>
                            <m:endChr m:val="}"/>
                            <m:ctrlPr>
                              <a:rPr lang="en-US" sz="3200" i="1" dirty="0">
                                <a:solidFill>
                                  <a:srgbClr val="C00000"/>
                                </a:solidFill>
                                <a:latin typeface="Cambria Math" panose="02040503050406030204" pitchFamily="18" charset="0"/>
                              </a:rPr>
                            </m:ctrlPr>
                          </m:dPr>
                          <m:e>
                            <m:d>
                              <m:dPr>
                                <m:ctrlPr>
                                  <a:rPr lang="en-US" sz="3200" b="0" i="1" dirty="0" smtClean="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𝑥</m:t>
                                    </m:r>
                                  </m:e>
                                  <m:sub>
                                    <m:r>
                                      <a:rPr lang="en-US" sz="3200" i="1" dirty="0" err="1">
                                        <a:solidFill>
                                          <a:srgbClr val="C00000"/>
                                        </a:solidFill>
                                        <a:latin typeface="Cambria Math" panose="02040503050406030204" pitchFamily="18" charset="0"/>
                                      </a:rPr>
                                      <m:t>𝑛</m:t>
                                    </m:r>
                                  </m:sub>
                                </m:sSub>
                                <m:r>
                                  <a:rPr lang="en-US" sz="3200" b="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𝑦</m:t>
                                    </m:r>
                                  </m:e>
                                  <m:sub>
                                    <m:r>
                                      <a:rPr lang="en-US" sz="3200" i="1" dirty="0" err="1">
                                        <a:solidFill>
                                          <a:srgbClr val="C00000"/>
                                        </a:solidFill>
                                        <a:latin typeface="Cambria Math" panose="02040503050406030204" pitchFamily="18" charset="0"/>
                                      </a:rPr>
                                      <m:t>𝑛</m:t>
                                    </m:r>
                                  </m:sub>
                                </m:sSub>
                              </m:e>
                            </m:d>
                          </m:e>
                        </m:d>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m:t>
                        </m:r>
                      </m:sup>
                    </m:sSubSup>
                  </m:oMath>
                </a14:m>
                <a:r>
                  <a:rPr lang="en-US" sz="3200" dirty="0"/>
                  <a:t> such that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rPr>
                      <m:t> </m:t>
                    </m:r>
                  </m:oMath>
                </a14:m>
                <a:r>
                  <a:rPr lang="en-US" sz="3200" dirty="0"/>
                  <a:t>and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𝑦</m:t>
                        </m:r>
                      </m:e>
                      <m:sub>
                        <m:r>
                          <a:rPr lang="en-US" sz="3200" i="1" dirty="0" smtClean="0">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𝐶</m:t>
                    </m:r>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𝑥</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oMath>
                </a14:m>
                <a:r>
                  <a:rPr lang="en-US" sz="3200" dirty="0"/>
                  <a:t> for all </a:t>
                </a:r>
                <a14:m>
                  <m:oMath xmlns:m="http://schemas.openxmlformats.org/officeDocument/2006/math">
                    <m:r>
                      <a:rPr lang="en-US" sz="3200" i="1" dirty="0" smtClean="0">
                        <a:solidFill>
                          <a:srgbClr val="C00000"/>
                        </a:solidFill>
                        <a:latin typeface="Cambria Math" panose="02040503050406030204" pitchFamily="18" charset="0"/>
                      </a:rPr>
                      <m:t>𝑛</m:t>
                    </m:r>
                  </m:oMath>
                </a14:m>
                <a:r>
                  <a:rPr lang="en-US" sz="3200" dirty="0"/>
                  <a:t>, and </a:t>
                </a:r>
                <a14:m>
                  <m:oMath xmlns:m="http://schemas.openxmlformats.org/officeDocument/2006/math">
                    <m:func>
                      <m:funcPr>
                        <m:ctrlPr>
                          <a:rPr lang="en-US" sz="3200" b="0" i="1" dirty="0" smtClean="0">
                            <a:solidFill>
                              <a:srgbClr val="C00000"/>
                            </a:solidFill>
                            <a:latin typeface="Cambria Math" panose="02040503050406030204" pitchFamily="18" charset="0"/>
                          </a:rPr>
                        </m:ctrlPr>
                      </m:funcPr>
                      <m:fName>
                        <m:sSub>
                          <m:sSubPr>
                            <m:ctrlPr>
                              <a:rPr lang="en-US" sz="3200" b="0" i="1" dirty="0" smtClean="0">
                                <a:solidFill>
                                  <a:srgbClr val="C00000"/>
                                </a:solidFill>
                                <a:latin typeface="Cambria Math" panose="02040503050406030204" pitchFamily="18" charset="0"/>
                              </a:rPr>
                            </m:ctrlPr>
                          </m:sSubPr>
                          <m:e>
                            <m:r>
                              <m:rPr>
                                <m:sty m:val="p"/>
                              </m:rPr>
                              <a:rPr lang="en-US" sz="3200" b="0" i="0" dirty="0" smtClean="0">
                                <a:solidFill>
                                  <a:srgbClr val="C00000"/>
                                </a:solidFill>
                                <a:latin typeface="Cambria Math" panose="02040503050406030204" pitchFamily="18" charset="0"/>
                              </a:rPr>
                              <m:t>l</m:t>
                            </m:r>
                            <m:r>
                              <m:rPr>
                                <m:sty m:val="p"/>
                              </m:rPr>
                              <a:rPr lang="en-US" sz="3200" b="0" i="0" dirty="0" smtClean="0">
                                <a:solidFill>
                                  <a:srgbClr val="C00000"/>
                                </a:solidFill>
                                <a:latin typeface="Cambria Math" panose="02040503050406030204" pitchFamily="18" charset="0"/>
                              </a:rPr>
                              <m:t>im</m:t>
                            </m:r>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sub>
                        </m:sSub>
                      </m:fName>
                      <m:e>
                        <m:d>
                          <m:dPr>
                            <m:ctrlPr>
                              <a:rPr lang="en-US"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𝑥</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𝑦</m:t>
                                </m:r>
                              </m:e>
                              <m:sub>
                                <m:r>
                                  <a:rPr lang="en-US" sz="3200" i="1" dirty="0" err="1">
                                    <a:solidFill>
                                      <a:srgbClr val="C00000"/>
                                    </a:solidFill>
                                    <a:latin typeface="Cambria Math" panose="02040503050406030204" pitchFamily="18" charset="0"/>
                                  </a:rPr>
                                  <m:t>𝑛</m:t>
                                </m:r>
                              </m:sub>
                            </m:sSub>
                          </m:e>
                        </m:d>
                      </m:e>
                    </m:func>
                    <m:r>
                      <a:rPr lang="en-US" sz="3200" i="1" dirty="0">
                        <a:solidFill>
                          <a:srgbClr val="C00000"/>
                        </a:solidFill>
                        <a:latin typeface="Cambria Math" panose="02040503050406030204" pitchFamily="18" charset="0"/>
                      </a:rPr>
                      <m:t>= (</m:t>
                    </m:r>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𝑥</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 </m:t>
                    </m:r>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𝑦</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m:t>
                    </m:r>
                  </m:oMath>
                </a14:m>
                <a:r>
                  <a:rPr lang="en-US" sz="3200" dirty="0"/>
                  <a:t>, then</a:t>
                </a:r>
                <a14:m>
                  <m:oMath xmlns:m="http://schemas.openxmlformats.org/officeDocument/2006/math">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𝑥</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rPr>
                      <m:t>,</m:t>
                    </m:r>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𝑦</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𝐶</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𝑥</m:t>
                    </m:r>
                    <m:r>
                      <a:rPr lang="en-US" sz="3200" i="1" dirty="0">
                        <a:solidFill>
                          <a:srgbClr val="C00000"/>
                        </a:solidFill>
                        <a:latin typeface="Cambria Math" panose="02040503050406030204" pitchFamily="18" charset="0"/>
                      </a:rPr>
                      <m:t>)</m:t>
                    </m:r>
                  </m:oMath>
                </a14:m>
                <a:r>
                  <a:rPr lang="en-US" sz="3200" dirty="0"/>
                  <a:t> .</a:t>
                </a:r>
              </a:p>
              <a:p>
                <a:r>
                  <a:rPr lang="en-US" sz="3200"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15462" y="1240076"/>
                <a:ext cx="11571530" cy="5141673"/>
              </a:xfrm>
              <a:blipFill>
                <a:blip r:embed="rId3"/>
                <a:stretch>
                  <a:fillRect l="-5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3221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بازی تشابه سکه ها</a:t>
            </a:r>
            <a:endParaRPr lang="en-US" dirty="0"/>
          </a:p>
        </p:txBody>
      </p:sp>
      <p:sp>
        <p:nvSpPr>
          <p:cNvPr id="3" name="Content Placeholder 2"/>
          <p:cNvSpPr>
            <a:spLocks noGrp="1"/>
          </p:cNvSpPr>
          <p:nvPr>
            <p:ph idx="1"/>
          </p:nvPr>
        </p:nvSpPr>
        <p:spPr>
          <a:xfrm>
            <a:off x="215462" y="1240076"/>
            <a:ext cx="11571530" cy="3250929"/>
          </a:xfrm>
        </p:spPr>
        <p:txBody>
          <a:bodyPr>
            <a:normAutofit fontScale="92500"/>
          </a:bodyPr>
          <a:lstStyle/>
          <a:p>
            <a:r>
              <a:rPr lang="fa-IR" dirty="0"/>
              <a:t>همانطور که می بینید، روشی که برای یافتن نقطه تعادل </a:t>
            </a:r>
            <a:r>
              <a:rPr lang="fa-IR" dirty="0" err="1"/>
              <a:t>نش</a:t>
            </a:r>
            <a:r>
              <a:rPr lang="fa-IR" dirty="0"/>
              <a:t> داشتیم، در اینجا جواب نمیدهد.</a:t>
            </a:r>
          </a:p>
          <a:p>
            <a:r>
              <a:rPr lang="fa-IR" dirty="0"/>
              <a:t>آیا این بدان معناست که تعادل </a:t>
            </a:r>
            <a:r>
              <a:rPr lang="fa-IR" dirty="0" err="1"/>
              <a:t>نش</a:t>
            </a:r>
            <a:r>
              <a:rPr lang="fa-IR" dirty="0"/>
              <a:t> وجود ندارد؟ </a:t>
            </a:r>
          </a:p>
          <a:p>
            <a:r>
              <a:rPr lang="fa-IR" dirty="0"/>
              <a:t>به زودی خواهیم دید که اگر به بازیکنان اجازه دهیم </a:t>
            </a:r>
            <a:r>
              <a:rPr lang="fa-IR" dirty="0" err="1"/>
              <a:t>استراتژی‌های</a:t>
            </a:r>
            <a:r>
              <a:rPr lang="fa-IR" dirty="0"/>
              <a:t> تصادفی را انتخاب کنند، واقعاً تعادل </a:t>
            </a:r>
            <a:r>
              <a:rPr lang="fa-IR" dirty="0" err="1"/>
              <a:t>نش</a:t>
            </a:r>
            <a:r>
              <a:rPr lang="fa-IR" dirty="0"/>
              <a:t> وجود خواهد داشت و تعادل پیشنهادی جذابیت </a:t>
            </a:r>
            <a:r>
              <a:rPr lang="fa-IR" dirty="0" err="1"/>
              <a:t>شهودی</a:t>
            </a:r>
            <a:r>
              <a:rPr lang="fa-IR" dirty="0"/>
              <a:t> خواهد داشت.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9" name="Picture 8">
            <a:extLst>
              <a:ext uri="{FF2B5EF4-FFF2-40B4-BE49-F238E27FC236}">
                <a16:creationId xmlns:a16="http://schemas.microsoft.com/office/drawing/2014/main" id="{56B946E8-2B3F-E68B-0ED4-7ABFBDD5EC5C}"/>
              </a:ext>
            </a:extLst>
          </p:cNvPr>
          <p:cNvPicPr>
            <a:picLocks noChangeAspect="1"/>
          </p:cNvPicPr>
          <p:nvPr/>
        </p:nvPicPr>
        <p:blipFill>
          <a:blip r:embed="rId3"/>
          <a:stretch>
            <a:fillRect/>
          </a:stretch>
        </p:blipFill>
        <p:spPr>
          <a:xfrm>
            <a:off x="73791" y="4491005"/>
            <a:ext cx="4003939" cy="2366994"/>
          </a:xfrm>
          <a:prstGeom prst="rect">
            <a:avLst/>
          </a:prstGeom>
        </p:spPr>
      </p:pic>
    </p:spTree>
    <p:extLst>
      <p:ext uri="{BB962C8B-B14F-4D97-AF65-F5344CB8AC3E}">
        <p14:creationId xmlns:p14="http://schemas.microsoft.com/office/powerpoint/2010/main" val="20338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closed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1472022"/>
              </a:xfrm>
            </p:spPr>
            <p:txBody>
              <a:bodyPr>
                <a:normAutofit fontScale="70000" lnSpcReduction="20000"/>
              </a:bodyPr>
              <a:lstStyle/>
              <a:p>
                <a:r>
                  <a:rPr lang="en-US" sz="3200" dirty="0"/>
                  <a:t>For example, if </a:t>
                </a:r>
                <a14:m>
                  <m:oMath xmlns:m="http://schemas.openxmlformats.org/officeDocument/2006/math">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𝑥</m:t>
                        </m:r>
                      </m:e>
                      <m:sup>
                        <m:r>
                          <a:rPr lang="en-US" sz="3200" i="1" dirty="0" smtClean="0">
                            <a:solidFill>
                              <a:srgbClr val="C00000"/>
                            </a:solidFill>
                            <a:latin typeface="Cambria Math" panose="02040503050406030204" pitchFamily="18" charset="0"/>
                          </a:rPr>
                          <m:t>2</m:t>
                        </m:r>
                      </m:sup>
                    </m:sSup>
                    <m:r>
                      <a:rPr lang="en-US" sz="3200" i="1" dirty="0" smtClean="0">
                        <a:solidFill>
                          <a:srgbClr val="C00000"/>
                        </a:solidFill>
                        <a:latin typeface="Cambria Math" panose="02040503050406030204" pitchFamily="18" charset="0"/>
                      </a:rPr>
                      <m:t> </m:t>
                    </m:r>
                  </m:oMath>
                </a14:m>
                <a:r>
                  <a:rPr lang="en-US" sz="3200" dirty="0"/>
                  <a:t>then the graph is the set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𝑦</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ea typeface="Cambria Math" panose="02040503050406030204" pitchFamily="18" charset="0"/>
                      </a:rPr>
                      <m:t>ℝ</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𝑦</m:t>
                    </m:r>
                    <m:r>
                      <a:rPr lang="en-US" sz="320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𝑥</m:t>
                        </m:r>
                      </m:e>
                      <m:sup>
                        <m:r>
                          <a:rPr lang="en-US" sz="3200" i="1" dirty="0" smtClean="0">
                            <a:solidFill>
                              <a:srgbClr val="C00000"/>
                            </a:solidFill>
                            <a:latin typeface="Cambria Math" panose="02040503050406030204" pitchFamily="18" charset="0"/>
                          </a:rPr>
                          <m:t>2</m:t>
                        </m:r>
                      </m:sup>
                    </m:sSup>
                    <m:r>
                      <a:rPr lang="en-US" sz="3200" i="1" dirty="0" smtClean="0">
                        <a:solidFill>
                          <a:srgbClr val="C00000"/>
                        </a:solidFill>
                        <a:latin typeface="Cambria Math" panose="02040503050406030204" pitchFamily="18" charset="0"/>
                      </a:rPr>
                      <m:t>}</m:t>
                    </m:r>
                  </m:oMath>
                </a14:m>
                <a:r>
                  <a:rPr lang="en-US" sz="3200" dirty="0"/>
                  <a:t>, which is exactly the plot of the function. </a:t>
                </a:r>
                <a:r>
                  <a:rPr lang="en-US" sz="3200" i="1" dirty="0">
                    <a:solidFill>
                      <a:srgbClr val="0070C0"/>
                    </a:solidFill>
                  </a:rPr>
                  <a:t>The plot of any continuous function is therefore a closed graph</a:t>
                </a:r>
                <a:r>
                  <a:rPr lang="en-US" sz="32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1472022"/>
              </a:xfrm>
              <a:blipFill>
                <a:blip r:embed="rId3"/>
                <a:stretch>
                  <a:fillRect l="-1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4" name="Group 13">
            <a:extLst>
              <a:ext uri="{FF2B5EF4-FFF2-40B4-BE49-F238E27FC236}">
                <a16:creationId xmlns:a16="http://schemas.microsoft.com/office/drawing/2014/main" id="{12EFA09F-56ED-9034-627A-A21F0FB49037}"/>
              </a:ext>
            </a:extLst>
          </p:cNvPr>
          <p:cNvGrpSpPr/>
          <p:nvPr/>
        </p:nvGrpSpPr>
        <p:grpSpPr>
          <a:xfrm>
            <a:off x="492191" y="2546269"/>
            <a:ext cx="4006814" cy="3697789"/>
            <a:chOff x="492191" y="2546269"/>
            <a:chExt cx="4006814" cy="3697789"/>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EDDF06-8AE6-C308-994B-F62382CB088F}"/>
                    </a:ext>
                  </a:extLst>
                </p:cNvPr>
                <p:cNvSpPr txBox="1"/>
                <p:nvPr/>
              </p:nvSpPr>
              <p:spPr>
                <a:xfrm>
                  <a:off x="3960750" y="5853892"/>
                  <a:ext cx="538255" cy="3901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61EDDF06-8AE6-C308-994B-F62382CB088F}"/>
                    </a:ext>
                  </a:extLst>
                </p:cNvPr>
                <p:cNvSpPr txBox="1">
                  <a:spLocks noRot="1" noChangeAspect="1" noMove="1" noResize="1" noEditPoints="1" noAdjustHandles="1" noChangeArrowheads="1" noChangeShapeType="1" noTextEdit="1"/>
                </p:cNvSpPr>
                <p:nvPr/>
              </p:nvSpPr>
              <p:spPr>
                <a:xfrm>
                  <a:off x="3960750" y="5853892"/>
                  <a:ext cx="538255" cy="3901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36EA94-FF55-3FB4-809E-3B9C3C9EEE02}"/>
                    </a:ext>
                  </a:extLst>
                </p:cNvPr>
                <p:cNvSpPr txBox="1"/>
                <p:nvPr/>
              </p:nvSpPr>
              <p:spPr>
                <a:xfrm>
                  <a:off x="492191" y="2546269"/>
                  <a:ext cx="538255" cy="3901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𝐶</m:t>
                        </m:r>
                        <m:r>
                          <a:rPr lang="en-US" sz="1800" b="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𝑥</m:t>
                        </m:r>
                        <m:r>
                          <a:rPr lang="en-US" sz="1800"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id="{5236EA94-FF55-3FB4-809E-3B9C3C9EEE02}"/>
                    </a:ext>
                  </a:extLst>
                </p:cNvPr>
                <p:cNvSpPr txBox="1">
                  <a:spLocks noRot="1" noChangeAspect="1" noMove="1" noResize="1" noEditPoints="1" noAdjustHandles="1" noChangeArrowheads="1" noChangeShapeType="1" noTextEdit="1"/>
                </p:cNvSpPr>
                <p:nvPr/>
              </p:nvSpPr>
              <p:spPr>
                <a:xfrm>
                  <a:off x="492191" y="2546269"/>
                  <a:ext cx="538255" cy="390166"/>
                </a:xfrm>
                <a:prstGeom prst="rect">
                  <a:avLst/>
                </a:prstGeom>
                <a:blipFill>
                  <a:blip r:embed="rId5"/>
                  <a:stretch>
                    <a:fillRect r="-25000" b="-6250"/>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EED10233-84F5-7919-B335-5A5CA1D6ED92}"/>
                </a:ext>
              </a:extLst>
            </p:cNvPr>
            <p:cNvPicPr>
              <a:picLocks noChangeAspect="1"/>
            </p:cNvPicPr>
            <p:nvPr/>
          </p:nvPicPr>
          <p:blipFill rotWithShape="1">
            <a:blip r:embed="rId6"/>
            <a:srcRect l="12459" t="9644" r="10399" b="9282"/>
            <a:stretch/>
          </p:blipFill>
          <p:spPr>
            <a:xfrm>
              <a:off x="1116563" y="2656113"/>
              <a:ext cx="3113315" cy="3243349"/>
            </a:xfrm>
            <a:prstGeom prst="rect">
              <a:avLst/>
            </a:prstGeom>
          </p:spPr>
        </p:pic>
      </p:grpSp>
    </p:spTree>
    <p:extLst>
      <p:ext uri="{BB962C8B-B14F-4D97-AF65-F5344CB8AC3E}">
        <p14:creationId xmlns:p14="http://schemas.microsoft.com/office/powerpoint/2010/main" val="400550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closed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7205486" cy="4992773"/>
              </a:xfrm>
            </p:spPr>
            <p:txBody>
              <a:bodyPr>
                <a:normAutofit fontScale="92500" lnSpcReduction="20000"/>
              </a:bodyPr>
              <a:lstStyle/>
              <a:p>
                <a:r>
                  <a:rPr lang="en-US" sz="3200" dirty="0"/>
                  <a:t>Another example is the correspondence </a:t>
                </a:r>
                <a14:m>
                  <m:oMath xmlns:m="http://schemas.openxmlformats.org/officeDocument/2006/math">
                    <m:r>
                      <a:rPr lang="en-US" sz="3200" i="1" dirty="0" smtClean="0">
                        <a:solidFill>
                          <a:srgbClr val="C00000"/>
                        </a:solidFill>
                        <a:latin typeface="Cambria Math" panose="02040503050406030204" pitchFamily="18" charset="0"/>
                      </a:rPr>
                      <m:t>𝐶</m:t>
                    </m:r>
                    <m:d>
                      <m:dPr>
                        <m:ctrlPr>
                          <a:rPr lang="en-US" sz="3200" i="1" dirty="0" smtClean="0">
                            <a:solidFill>
                              <a:srgbClr val="C00000"/>
                            </a:solidFill>
                            <a:latin typeface="Cambria Math" panose="02040503050406030204" pitchFamily="18" charset="0"/>
                          </a:rPr>
                        </m:ctrlPr>
                      </m:dPr>
                      <m:e>
                        <m:r>
                          <a:rPr lang="en-US" sz="3200" i="1" dirty="0" smtClean="0">
                            <a:solidFill>
                              <a:srgbClr val="C00000"/>
                            </a:solidFill>
                            <a:latin typeface="Cambria Math" panose="02040503050406030204" pitchFamily="18" charset="0"/>
                          </a:rPr>
                          <m:t>𝑥</m:t>
                        </m:r>
                      </m:e>
                    </m:d>
                    <m:r>
                      <a:rPr lang="en-US" sz="3200" i="1" dirty="0" smtClean="0">
                        <a:solidFill>
                          <a:srgbClr val="C00000"/>
                        </a:solidFill>
                        <a:latin typeface="Cambria Math" panose="02040503050406030204" pitchFamily="18" charset="0"/>
                      </a:rPr>
                      <m:t>=</m:t>
                    </m:r>
                    <m:d>
                      <m:dPr>
                        <m:begChr m:val="["/>
                        <m:endChr m:val="]"/>
                        <m:ctrlPr>
                          <a:rPr lang="en-US" sz="3200" b="0" i="1" dirty="0" smtClean="0">
                            <a:solidFill>
                              <a:srgbClr val="C00000"/>
                            </a:solidFill>
                            <a:latin typeface="Cambria Math" panose="02040503050406030204" pitchFamily="18" charset="0"/>
                          </a:rPr>
                        </m:ctrlPr>
                      </m:dPr>
                      <m:e>
                        <m:f>
                          <m:fPr>
                            <m:ctrlPr>
                              <a:rPr lang="en-US" sz="3200" b="0" i="1" dirty="0" smtClean="0">
                                <a:solidFill>
                                  <a:srgbClr val="C00000"/>
                                </a:solidFill>
                                <a:latin typeface="Cambria Math" panose="02040503050406030204" pitchFamily="18" charset="0"/>
                              </a:rPr>
                            </m:ctrlPr>
                          </m:fPr>
                          <m:num>
                            <m:r>
                              <a:rPr lang="en-US" sz="3200" b="0" i="1" dirty="0" smtClean="0">
                                <a:solidFill>
                                  <a:srgbClr val="C00000"/>
                                </a:solidFill>
                                <a:latin typeface="Cambria Math" panose="02040503050406030204" pitchFamily="18" charset="0"/>
                              </a:rPr>
                              <m:t>𝑥</m:t>
                            </m:r>
                          </m:num>
                          <m:den>
                            <m:r>
                              <a:rPr lang="en-US" sz="3200" b="0" i="1" dirty="0" smtClean="0">
                                <a:solidFill>
                                  <a:srgbClr val="C00000"/>
                                </a:solidFill>
                                <a:latin typeface="Cambria Math" panose="02040503050406030204" pitchFamily="18" charset="0"/>
                              </a:rPr>
                              <m:t>2</m:t>
                            </m:r>
                          </m:den>
                        </m:f>
                        <m:r>
                          <a:rPr lang="en-US" sz="3200" b="0" i="1" dirty="0" smtClean="0">
                            <a:solidFill>
                              <a:srgbClr val="C00000"/>
                            </a:solidFill>
                            <a:latin typeface="Cambria Math" panose="02040503050406030204" pitchFamily="18" charset="0"/>
                          </a:rPr>
                          <m:t>,</m:t>
                        </m:r>
                        <m:f>
                          <m:fPr>
                            <m:ctrlPr>
                              <a:rPr lang="en-US" sz="3200" b="0" i="1" dirty="0" smtClean="0">
                                <a:solidFill>
                                  <a:srgbClr val="C00000"/>
                                </a:solidFill>
                                <a:latin typeface="Cambria Math" panose="02040503050406030204" pitchFamily="18" charset="0"/>
                              </a:rPr>
                            </m:ctrlPr>
                          </m:fPr>
                          <m:num>
                            <m:r>
                              <a:rPr lang="en-US" sz="3200" b="0" i="1" dirty="0" smtClean="0">
                                <a:solidFill>
                                  <a:srgbClr val="C00000"/>
                                </a:solidFill>
                                <a:latin typeface="Cambria Math" panose="02040503050406030204" pitchFamily="18" charset="0"/>
                              </a:rPr>
                              <m:t>3</m:t>
                            </m:r>
                            <m:r>
                              <a:rPr lang="en-US" sz="3200" b="0" i="1" dirty="0" smtClean="0">
                                <a:solidFill>
                                  <a:srgbClr val="C00000"/>
                                </a:solidFill>
                                <a:latin typeface="Cambria Math" panose="02040503050406030204" pitchFamily="18" charset="0"/>
                              </a:rPr>
                              <m:t>𝑥</m:t>
                            </m:r>
                          </m:num>
                          <m:den>
                            <m:r>
                              <a:rPr lang="en-US" sz="3200" b="0" i="1" dirty="0" smtClean="0">
                                <a:solidFill>
                                  <a:srgbClr val="C00000"/>
                                </a:solidFill>
                                <a:latin typeface="Cambria Math" panose="02040503050406030204" pitchFamily="18" charset="0"/>
                              </a:rPr>
                              <m:t>2</m:t>
                            </m:r>
                          </m:den>
                        </m:f>
                      </m:e>
                    </m:d>
                  </m:oMath>
                </a14:m>
                <a:r>
                  <a:rPr lang="en-US" sz="3200" dirty="0"/>
                  <a:t> that is depicted in Figure 6.7. </a:t>
                </a:r>
              </a:p>
              <a:p>
                <a:r>
                  <a:rPr lang="en-US" sz="3200" dirty="0"/>
                  <a:t>In contrast the correspondence </a:t>
                </a:r>
                <a14:m>
                  <m:oMath xmlns:m="http://schemas.openxmlformats.org/officeDocument/2006/math">
                    <m:r>
                      <a:rPr lang="en-US" sz="3200" i="1" dirty="0">
                        <a:solidFill>
                          <a:srgbClr val="C00000"/>
                        </a:solidFill>
                        <a:latin typeface="Cambria Math" panose="02040503050406030204" pitchFamily="18" charset="0"/>
                      </a:rPr>
                      <m:t>𝐶</m:t>
                    </m:r>
                    <m:d>
                      <m:dPr>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𝑥</m:t>
                        </m:r>
                      </m:e>
                    </m:d>
                    <m:r>
                      <a:rPr lang="en-US" sz="3200" b="0" i="1" dirty="0" smtClean="0">
                        <a:solidFill>
                          <a:srgbClr val="C00000"/>
                        </a:solidFill>
                        <a:latin typeface="Cambria Math" panose="02040503050406030204" pitchFamily="18" charset="0"/>
                      </a:rPr>
                      <m:t>=</m:t>
                    </m:r>
                    <m:d>
                      <m:dPr>
                        <m:ctrlPr>
                          <a:rPr lang="en-US" sz="3200" b="0" i="1" dirty="0" smtClean="0">
                            <a:solidFill>
                              <a:srgbClr val="C00000"/>
                            </a:solidFill>
                            <a:latin typeface="Cambria Math" panose="02040503050406030204" pitchFamily="18" charset="0"/>
                          </a:rPr>
                        </m:ctrlPr>
                      </m:dPr>
                      <m:e>
                        <m:f>
                          <m:fPr>
                            <m:ctrlPr>
                              <a:rPr lang="en-US" sz="3200" i="1" dirty="0">
                                <a:solidFill>
                                  <a:srgbClr val="C00000"/>
                                </a:solidFill>
                                <a:latin typeface="Cambria Math" panose="02040503050406030204" pitchFamily="18" charset="0"/>
                              </a:rPr>
                            </m:ctrlPr>
                          </m:fPr>
                          <m:num>
                            <m:r>
                              <a:rPr lang="en-US" sz="3200" i="1" dirty="0">
                                <a:solidFill>
                                  <a:srgbClr val="C00000"/>
                                </a:solidFill>
                                <a:latin typeface="Cambria Math" panose="02040503050406030204" pitchFamily="18" charset="0"/>
                              </a:rPr>
                              <m:t>𝑥</m:t>
                            </m:r>
                          </m:num>
                          <m:den>
                            <m:r>
                              <a:rPr lang="en-US" sz="3200" i="1" dirty="0">
                                <a:solidFill>
                                  <a:srgbClr val="C00000"/>
                                </a:solidFill>
                                <a:latin typeface="Cambria Math" panose="02040503050406030204" pitchFamily="18" charset="0"/>
                              </a:rPr>
                              <m:t>2</m:t>
                            </m:r>
                          </m:den>
                        </m:f>
                        <m:r>
                          <a:rPr lang="en-US" sz="3200" i="1" dirty="0">
                            <a:solidFill>
                              <a:srgbClr val="C00000"/>
                            </a:solidFill>
                            <a:latin typeface="Cambria Math" panose="02040503050406030204" pitchFamily="18" charset="0"/>
                          </a:rPr>
                          <m:t>,</m:t>
                        </m:r>
                        <m:f>
                          <m:fPr>
                            <m:ctrlPr>
                              <a:rPr lang="en-US" sz="3200" i="1" dirty="0">
                                <a:solidFill>
                                  <a:srgbClr val="C00000"/>
                                </a:solidFill>
                                <a:latin typeface="Cambria Math" panose="02040503050406030204" pitchFamily="18" charset="0"/>
                              </a:rPr>
                            </m:ctrlPr>
                          </m:fPr>
                          <m:num>
                            <m:r>
                              <a:rPr lang="en-US" sz="3200" i="1" dirty="0">
                                <a:solidFill>
                                  <a:srgbClr val="C00000"/>
                                </a:solidFill>
                                <a:latin typeface="Cambria Math" panose="02040503050406030204" pitchFamily="18" charset="0"/>
                              </a:rPr>
                              <m:t>3</m:t>
                            </m:r>
                            <m:r>
                              <a:rPr lang="en-US" sz="3200" i="1" dirty="0">
                                <a:solidFill>
                                  <a:srgbClr val="C00000"/>
                                </a:solidFill>
                                <a:latin typeface="Cambria Math" panose="02040503050406030204" pitchFamily="18" charset="0"/>
                              </a:rPr>
                              <m:t>𝑥</m:t>
                            </m:r>
                          </m:num>
                          <m:den>
                            <m:r>
                              <a:rPr lang="en-US" sz="3200" i="1" dirty="0">
                                <a:solidFill>
                                  <a:srgbClr val="C00000"/>
                                </a:solidFill>
                                <a:latin typeface="Cambria Math" panose="02040503050406030204" pitchFamily="18" charset="0"/>
                              </a:rPr>
                              <m:t>2</m:t>
                            </m:r>
                          </m:den>
                        </m:f>
                      </m:e>
                    </m:d>
                    <m:r>
                      <a:rPr lang="en-US" sz="3200" i="1" dirty="0">
                        <a:solidFill>
                          <a:srgbClr val="C00000"/>
                        </a:solidFill>
                        <a:latin typeface="Cambria Math" panose="02040503050406030204" pitchFamily="18" charset="0"/>
                      </a:rPr>
                      <m:t> </m:t>
                    </m:r>
                  </m:oMath>
                </a14:m>
                <a:r>
                  <a:rPr lang="en-US" sz="3200" dirty="0"/>
                  <a:t>does not have a closed graph (it does not include the “boundaries” that are included in Figure 6.7).</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7205486" cy="4992773"/>
              </a:xfrm>
              <a:blipFill>
                <a:blip r:embed="rId3"/>
                <a:stretch>
                  <a:fillRect l="-846" r="-761" b="-23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13" name="Picture 12">
            <a:extLst>
              <a:ext uri="{FF2B5EF4-FFF2-40B4-BE49-F238E27FC236}">
                <a16:creationId xmlns:a16="http://schemas.microsoft.com/office/drawing/2014/main" id="{AAACCD11-469B-6464-4F7A-EA80B3B05E64}"/>
              </a:ext>
            </a:extLst>
          </p:cNvPr>
          <p:cNvPicPr>
            <a:picLocks noChangeAspect="1"/>
          </p:cNvPicPr>
          <p:nvPr/>
        </p:nvPicPr>
        <p:blipFill>
          <a:blip r:embed="rId4"/>
          <a:stretch>
            <a:fillRect/>
          </a:stretch>
        </p:blipFill>
        <p:spPr>
          <a:xfrm>
            <a:off x="7315201" y="1782848"/>
            <a:ext cx="4788686" cy="4182523"/>
          </a:xfrm>
          <a:prstGeom prst="rect">
            <a:avLst/>
          </a:prstGeom>
        </p:spPr>
      </p:pic>
    </p:spTree>
    <p:extLst>
      <p:ext uri="{BB962C8B-B14F-4D97-AF65-F5344CB8AC3E}">
        <p14:creationId xmlns:p14="http://schemas.microsoft.com/office/powerpoint/2010/main" val="33471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Theorem 6.1 (Kakutani’s Fixed-Point Theorem)-</a:t>
            </a:r>
            <a:r>
              <a:rPr lang="en-US" sz="3600" dirty="0">
                <a:solidFill>
                  <a:srgbClr val="FF0000"/>
                </a:solidFill>
              </a:rPr>
              <a:t>review</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3200" dirty="0"/>
                  <a:t>A correspondence </a:t>
                </a:r>
                <a14:m>
                  <m:oMath xmlns:m="http://schemas.openxmlformats.org/officeDocument/2006/math">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𝑋</m:t>
                    </m:r>
                    <m:r>
                      <a:rPr lang="en-US" sz="3200" i="1" dirty="0">
                        <a:solidFill>
                          <a:srgbClr val="C00000"/>
                        </a:solidFill>
                        <a:latin typeface="Cambria Math" panose="02040503050406030204" pitchFamily="18" charset="0"/>
                        <a:ea typeface="Cambria Math" panose="02040503050406030204" pitchFamily="18" charset="0"/>
                      </a:rPr>
                      <m:t>⇉</m:t>
                    </m:r>
                    <m:r>
                      <a:rPr lang="en-US" sz="3200" i="1" dirty="0" smtClean="0">
                        <a:solidFill>
                          <a:srgbClr val="C00000"/>
                        </a:solidFill>
                        <a:latin typeface="Cambria Math" panose="02040503050406030204" pitchFamily="18" charset="0"/>
                      </a:rPr>
                      <m:t>𝑋</m:t>
                    </m:r>
                    <m:r>
                      <a:rPr lang="en-US" sz="3200" i="1" dirty="0" smtClean="0">
                        <a:solidFill>
                          <a:srgbClr val="C00000"/>
                        </a:solidFill>
                        <a:latin typeface="Cambria Math" panose="02040503050406030204" pitchFamily="18" charset="0"/>
                      </a:rPr>
                      <m:t> </m:t>
                    </m:r>
                  </m:oMath>
                </a14:m>
                <a:r>
                  <a:rPr lang="en-US" sz="3200" dirty="0"/>
                  <a:t>has a fixed point </a:t>
                </a:r>
                <a14:m>
                  <m:oMath xmlns:m="http://schemas.openxmlformats.org/officeDocument/2006/math">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if four conditions are satisfied:</a:t>
                </a:r>
              </a:p>
              <a:p>
                <a:r>
                  <a:rPr lang="en-US" sz="3200" dirty="0"/>
                  <a:t>(1) </a:t>
                </a:r>
                <a14:m>
                  <m:oMath xmlns:m="http://schemas.openxmlformats.org/officeDocument/2006/math">
                    <m:r>
                      <a:rPr lang="en-US" sz="3200" i="1" dirty="0" smtClean="0">
                        <a:solidFill>
                          <a:srgbClr val="C00000"/>
                        </a:solidFill>
                        <a:latin typeface="Cambria Math" panose="02040503050406030204" pitchFamily="18" charset="0"/>
                      </a:rPr>
                      <m:t>𝑋</m:t>
                    </m:r>
                  </m:oMath>
                </a14:m>
                <a:r>
                  <a:rPr lang="en-US" sz="3200" dirty="0"/>
                  <a:t> is a non-empty, compact, and convex subset of </a:t>
                </a:r>
                <a14:m>
                  <m:oMath xmlns:m="http://schemas.openxmlformats.org/officeDocument/2006/math">
                    <m:sSup>
                      <m:sSupPr>
                        <m:ctrlPr>
                          <a:rPr lang="en-US" sz="3200" b="0" i="1" dirty="0" smtClean="0">
                            <a:solidFill>
                              <a:srgbClr val="C00000"/>
                            </a:solidFill>
                            <a:latin typeface="Cambria Math" panose="02040503050406030204" pitchFamily="18" charset="0"/>
                            <a:ea typeface="Cambria Math" panose="02040503050406030204" pitchFamily="18" charset="0"/>
                          </a:rPr>
                        </m:ctrlPr>
                      </m:sSupPr>
                      <m:e>
                        <m:r>
                          <a:rPr lang="en-US" sz="3200" i="1" dirty="0" smtClean="0">
                            <a:solidFill>
                              <a:srgbClr val="C00000"/>
                            </a:solidFill>
                            <a:latin typeface="Cambria Math" panose="02040503050406030204" pitchFamily="18" charset="0"/>
                            <a:ea typeface="Cambria Math" panose="02040503050406030204" pitchFamily="18" charset="0"/>
                          </a:rPr>
                          <m:t>ℝ</m:t>
                        </m:r>
                      </m:e>
                      <m:sup>
                        <m:r>
                          <a:rPr lang="en-US" sz="3200" i="1" dirty="0" smtClean="0">
                            <a:solidFill>
                              <a:srgbClr val="C00000"/>
                            </a:solidFill>
                            <a:latin typeface="Cambria Math" panose="02040503050406030204" pitchFamily="18" charset="0"/>
                          </a:rPr>
                          <m:t>𝑛</m:t>
                        </m:r>
                      </m:sup>
                    </m:sSup>
                  </m:oMath>
                </a14:m>
                <a:r>
                  <a:rPr lang="en-US" sz="3200" dirty="0"/>
                  <a:t>;</a:t>
                </a:r>
              </a:p>
              <a:p>
                <a:r>
                  <a:rPr lang="en-US" sz="3200" dirty="0"/>
                  <a:t>(2) </a:t>
                </a:r>
                <a14:m>
                  <m:oMath xmlns:m="http://schemas.openxmlformats.org/officeDocument/2006/math">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is non-empty for all </a:t>
                </a:r>
                <a14:m>
                  <m:oMath xmlns:m="http://schemas.openxmlformats.org/officeDocument/2006/math">
                    <m:r>
                      <a:rPr lang="en-US" sz="3200" i="1" dirty="0" smtClean="0">
                        <a:solidFill>
                          <a:srgbClr val="C00000"/>
                        </a:solidFill>
                        <a:latin typeface="Cambria Math" panose="02040503050406030204" pitchFamily="18" charset="0"/>
                      </a:rPr>
                      <m:t>𝑥</m:t>
                    </m:r>
                  </m:oMath>
                </a14:m>
                <a:r>
                  <a:rPr lang="en-US" sz="3200" dirty="0"/>
                  <a:t>;</a:t>
                </a:r>
              </a:p>
              <a:p>
                <a:r>
                  <a:rPr lang="en-US" sz="3200" dirty="0"/>
                  <a:t>(3) </a:t>
                </a:r>
                <a14:m>
                  <m:oMath xmlns:m="http://schemas.openxmlformats.org/officeDocument/2006/math">
                    <m:r>
                      <a:rPr lang="en-US" sz="3200" i="1" dirty="0" smtClean="0">
                        <a:solidFill>
                          <a:srgbClr val="C00000"/>
                        </a:solidFill>
                        <a:latin typeface="Cambria Math" panose="02040503050406030204" pitchFamily="18" charset="0"/>
                      </a:rPr>
                      <m:t>𝐶</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is convex for all </a:t>
                </a:r>
                <a14:m>
                  <m:oMath xmlns:m="http://schemas.openxmlformats.org/officeDocument/2006/math">
                    <m:r>
                      <a:rPr lang="en-US" sz="3200" i="1" dirty="0" smtClean="0">
                        <a:solidFill>
                          <a:srgbClr val="C00000"/>
                        </a:solidFill>
                        <a:latin typeface="Cambria Math" panose="02040503050406030204" pitchFamily="18" charset="0"/>
                      </a:rPr>
                      <m:t>𝑥</m:t>
                    </m:r>
                  </m:oMath>
                </a14:m>
                <a:r>
                  <a:rPr lang="en-US" sz="3200" dirty="0"/>
                  <a:t>; </a:t>
                </a:r>
              </a:p>
              <a:p>
                <a:r>
                  <a:rPr lang="en-US" sz="3200" dirty="0"/>
                  <a:t>(4) </a:t>
                </a:r>
                <a14:m>
                  <m:oMath xmlns:m="http://schemas.openxmlformats.org/officeDocument/2006/math">
                    <m:r>
                      <a:rPr lang="en-US" sz="3200" i="1" dirty="0" smtClean="0">
                        <a:solidFill>
                          <a:srgbClr val="C00000"/>
                        </a:solidFill>
                        <a:latin typeface="Cambria Math" panose="02040503050406030204" pitchFamily="18" charset="0"/>
                      </a:rPr>
                      <m:t>𝐶</m:t>
                    </m:r>
                  </m:oMath>
                </a14:m>
                <a:r>
                  <a:rPr lang="en-US" sz="3200" dirty="0"/>
                  <a:t> has a closed graph.</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535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بررسی قضیه نقطه ثابت </a:t>
            </a:r>
            <a:r>
              <a:rPr lang="fa-IR" sz="3600" dirty="0" err="1"/>
              <a:t>کاکوتانی</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fa-IR" sz="3200" dirty="0"/>
                  <a:t>شهود قضیه نقطه ثابت </a:t>
                </a:r>
                <a:r>
                  <a:rPr lang="fa-IR" sz="3200" dirty="0" err="1"/>
                  <a:t>کاکوتانی</a:t>
                </a:r>
                <a:r>
                  <a:rPr lang="fa-IR" sz="3200" dirty="0"/>
                  <a:t> تا حدودی شبیه قضیه </a:t>
                </a:r>
                <a:r>
                  <a:rPr lang="fa-IR" sz="3200" dirty="0" err="1"/>
                  <a:t>بروور</a:t>
                </a:r>
                <a:r>
                  <a:rPr lang="fa-IR" sz="3200" dirty="0"/>
                  <a:t> است. </a:t>
                </a:r>
                <a:endParaRPr lang="en-US" sz="3200" dirty="0"/>
              </a:p>
              <a:p>
                <a:r>
                  <a:rPr lang="fa-IR" sz="3200" dirty="0"/>
                  <a:t>قضیه </a:t>
                </a:r>
                <a:r>
                  <a:rPr lang="fa-IR" sz="3200" dirty="0" err="1"/>
                  <a:t>بروور</a:t>
                </a:r>
                <a:r>
                  <a:rPr lang="fa-IR" sz="3200" dirty="0"/>
                  <a:t> با استفاده از دو معیار بیان شد: اول، تابع </a:t>
                </a:r>
                <a14:m>
                  <m:oMath xmlns:m="http://schemas.openxmlformats.org/officeDocument/2006/math">
                    <m:r>
                      <a:rPr lang="en-US" sz="3200" i="1" dirty="0" smtClean="0">
                        <a:solidFill>
                          <a:srgbClr val="C00000"/>
                        </a:solidFill>
                        <a:latin typeface="Cambria Math" panose="02040503050406030204" pitchFamily="18" charset="0"/>
                      </a:rPr>
                      <m:t>𝑓</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𝑥</m:t>
                    </m:r>
                    <m:r>
                      <a:rPr lang="en-US" sz="3200" i="1" dirty="0" smtClean="0">
                        <a:solidFill>
                          <a:srgbClr val="C00000"/>
                        </a:solidFill>
                        <a:latin typeface="Cambria Math" panose="02040503050406030204" pitchFamily="18" charset="0"/>
                      </a:rPr>
                      <m:t>)</m:t>
                    </m:r>
                  </m:oMath>
                </a14:m>
                <a:r>
                  <a:rPr lang="en-US" sz="3200" dirty="0"/>
                  <a:t> </a:t>
                </a:r>
                <a:r>
                  <a:rPr lang="fa-IR" sz="3200" dirty="0"/>
                  <a:t> پیوسته بود، و دوم، از دامنه </a:t>
                </a:r>
                <a14:m>
                  <m:oMath xmlns:m="http://schemas.openxmlformats.org/officeDocument/2006/math">
                    <m:d>
                      <m:dPr>
                        <m:begChr m:val="["/>
                        <m:endChr m:val="]"/>
                        <m:ctrlPr>
                          <a:rPr lang="en-US" sz="3200" i="1" dirty="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0</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1</m:t>
                        </m:r>
                      </m:e>
                    </m:d>
                  </m:oMath>
                </a14:m>
                <a:r>
                  <a:rPr lang="en-US" sz="3200" dirty="0"/>
                  <a:t> </a:t>
                </a:r>
                <a:r>
                  <a:rPr lang="fa-IR" sz="3200" dirty="0"/>
                  <a:t>به خودش عمل </a:t>
                </a:r>
                <a:r>
                  <a:rPr lang="fa-IR" sz="3200" dirty="0" err="1"/>
                  <a:t>می‌کرد</a:t>
                </a:r>
                <a:r>
                  <a:rPr lang="fa-IR" sz="3200" dirty="0"/>
                  <a:t>.</a:t>
                </a:r>
                <a:endParaRPr lang="en-US" sz="3200" dirty="0"/>
              </a:p>
              <a:p>
                <a:r>
                  <a:rPr lang="fa-IR" sz="3200" dirty="0"/>
                  <a:t>این بدان معناست که اگر چنین </a:t>
                </a:r>
                <a:r>
                  <a:rPr lang="fa-IR" sz="3200" dirty="0" err="1"/>
                  <a:t>تابعی</a:t>
                </a:r>
                <a:r>
                  <a:rPr lang="fa-IR" sz="3200" dirty="0"/>
                  <a:t> را در </a:t>
                </a:r>
                <a14:m>
                  <m:oMath xmlns:m="http://schemas.openxmlformats.org/officeDocument/2006/math">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1</m:t>
                        </m:r>
                      </m:e>
                    </m:d>
                  </m:oMath>
                </a14:m>
                <a:r>
                  <a:rPr lang="en-US" sz="3200" dirty="0"/>
                  <a:t> </a:t>
                </a:r>
                <a:r>
                  <a:rPr lang="fa-IR" sz="3200" dirty="0"/>
                  <a:t> رسم کنیم، باید حداقل یک نقطه از خط </a:t>
                </a:r>
                <a:r>
                  <a:rPr lang="fa-IR" sz="3200" dirty="0">
                    <a:solidFill>
                      <a:srgbClr val="C00000"/>
                    </a:solidFill>
                  </a:rPr>
                  <a:t>45◦</a:t>
                </a:r>
                <a:r>
                  <a:rPr lang="fa-IR" sz="3200" dirty="0"/>
                  <a:t> عبور کنیم، که </a:t>
                </a:r>
                <a:r>
                  <a:rPr lang="fa-IR" sz="3200" i="1" dirty="0"/>
                  <a:t>نکته کلیدی </a:t>
                </a:r>
                <a:r>
                  <a:rPr lang="fa-IR" sz="3200" dirty="0"/>
                  <a:t>قضیه نقطه ثابت است.</a:t>
                </a:r>
              </a:p>
              <a:p>
                <a:r>
                  <a:rPr lang="fa-IR" sz="3200" dirty="0"/>
                  <a:t>حال بیایید چهار شرط </a:t>
                </a:r>
                <a:r>
                  <a:rPr lang="fa-IR" sz="3200" dirty="0" err="1"/>
                  <a:t>کاکوتانی</a:t>
                </a:r>
                <a:r>
                  <a:rPr lang="fa-IR" sz="3200" dirty="0"/>
                  <a:t> را در نظر بگیریم. شرط اول او، اینکه </a:t>
                </a:r>
                <a14:m>
                  <m:oMath xmlns:m="http://schemas.openxmlformats.org/officeDocument/2006/math">
                    <m:r>
                      <a:rPr lang="en-US" sz="3200" i="1" dirty="0" smtClean="0">
                        <a:solidFill>
                          <a:srgbClr val="C00000"/>
                        </a:solidFill>
                        <a:latin typeface="Cambria Math" panose="02040503050406030204" pitchFamily="18" charset="0"/>
                      </a:rPr>
                      <m:t>𝑋</m:t>
                    </m:r>
                  </m:oMath>
                </a14:m>
                <a:r>
                  <a:rPr lang="en-US" sz="3200" dirty="0"/>
                  <a:t> </a:t>
                </a:r>
                <a:r>
                  <a:rPr lang="fa-IR" sz="3200" dirty="0"/>
                  <a:t>یک </a:t>
                </a:r>
                <a:r>
                  <a:rPr lang="fa-IR" sz="3200" dirty="0" err="1"/>
                  <a:t>زیرمجموعه</a:t>
                </a:r>
                <a:r>
                  <a:rPr lang="fa-IR" sz="3200" dirty="0"/>
                  <a:t> غیر خالی، فشرده و محدب از </a:t>
                </a:r>
                <a14:m>
                  <m:oMath xmlns:m="http://schemas.openxmlformats.org/officeDocument/2006/math">
                    <m:sSup>
                      <m:sSupPr>
                        <m:ctrlPr>
                          <a:rPr lang="en-US" sz="3200" i="1" dirty="0">
                            <a:solidFill>
                              <a:srgbClr val="C00000"/>
                            </a:solidFill>
                            <a:latin typeface="Cambria Math" panose="02040503050406030204" pitchFamily="18" charset="0"/>
                            <a:ea typeface="Cambria Math" panose="02040503050406030204" pitchFamily="18" charset="0"/>
                          </a:rPr>
                        </m:ctrlPr>
                      </m:sSupPr>
                      <m:e>
                        <m:r>
                          <a:rPr lang="en-US" sz="3200" i="1" dirty="0">
                            <a:solidFill>
                              <a:srgbClr val="C00000"/>
                            </a:solidFill>
                            <a:latin typeface="Cambria Math" panose="02040503050406030204" pitchFamily="18" charset="0"/>
                            <a:ea typeface="Cambria Math" panose="02040503050406030204" pitchFamily="18" charset="0"/>
                          </a:rPr>
                          <m:t>ℝ</m:t>
                        </m:r>
                      </m:e>
                      <m:sup>
                        <m:r>
                          <a:rPr lang="en-US" sz="3200" i="1" dirty="0">
                            <a:solidFill>
                              <a:srgbClr val="C00000"/>
                            </a:solidFill>
                            <a:latin typeface="Cambria Math" panose="02040503050406030204" pitchFamily="18" charset="0"/>
                          </a:rPr>
                          <m:t>𝑛</m:t>
                        </m:r>
                      </m:sup>
                    </m:sSup>
                  </m:oMath>
                </a14:m>
                <a:r>
                  <a:rPr lang="en-US" sz="3200" dirty="0"/>
                  <a:t> </a:t>
                </a:r>
                <a:r>
                  <a:rPr lang="fa-IR" sz="3200" dirty="0"/>
                  <a:t>است، فقط نسخه کلی تر از مقدمه </a:t>
                </a:r>
                <a14:m>
                  <m:oMath xmlns:m="http://schemas.openxmlformats.org/officeDocument/2006/math">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1</m:t>
                        </m:r>
                      </m:e>
                    </m:d>
                  </m:oMath>
                </a14:m>
                <a:r>
                  <a:rPr lang="en-US" sz="3200" dirty="0"/>
                  <a:t> </a:t>
                </a:r>
                <a:r>
                  <a:rPr lang="fa-IR" sz="3200" dirty="0"/>
                  <a:t>در قضیه </a:t>
                </a:r>
                <a:r>
                  <a:rPr lang="fa-IR" sz="3200" dirty="0" err="1"/>
                  <a:t>بروور</a:t>
                </a:r>
                <a:r>
                  <a:rPr lang="fa-IR" sz="3200" dirty="0"/>
                  <a:t> است. </a:t>
                </a:r>
              </a:p>
              <a:p>
                <a:r>
                  <a:rPr lang="fa-IR" sz="3200" dirty="0"/>
                  <a:t>در واقع قضیه </a:t>
                </a:r>
                <a:r>
                  <a:rPr lang="fa-IR" sz="3200" dirty="0" err="1"/>
                  <a:t>بروور</a:t>
                </a:r>
                <a:r>
                  <a:rPr lang="fa-IR" sz="3200" dirty="0"/>
                  <a:t> دقیقاً برای </a:t>
                </a:r>
                <a14:m>
                  <m:oMath xmlns:m="http://schemas.openxmlformats.org/officeDocument/2006/math">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1</m:t>
                        </m:r>
                      </m:e>
                    </m:d>
                  </m:oMath>
                </a14:m>
                <a:r>
                  <a:rPr lang="en-US" sz="3200" dirty="0"/>
                  <a:t> </a:t>
                </a:r>
                <a:r>
                  <a:rPr lang="fa-IR" sz="3200" dirty="0"/>
                  <a:t> کار </a:t>
                </a:r>
                <a:r>
                  <a:rPr lang="fa-IR" sz="3200" dirty="0" err="1"/>
                  <a:t>می‌کند</a:t>
                </a:r>
                <a:r>
                  <a:rPr lang="fa-IR" sz="3200" dirty="0"/>
                  <a:t> زیرا </a:t>
                </a:r>
                <a:r>
                  <a:rPr lang="fa-IR" sz="3200" dirty="0" err="1"/>
                  <a:t>زیرمجموعه‌ای</a:t>
                </a:r>
                <a:r>
                  <a:rPr lang="fa-IR" sz="3200" dirty="0"/>
                  <a:t> غیر خالی، فشرده و محدب از </a:t>
                </a:r>
                <a14:m>
                  <m:oMath xmlns:m="http://schemas.openxmlformats.org/officeDocument/2006/math">
                    <m:r>
                      <a:rPr lang="en-US" sz="3200" i="1" dirty="0">
                        <a:solidFill>
                          <a:srgbClr val="C00000"/>
                        </a:solidFill>
                        <a:latin typeface="Cambria Math" panose="02040503050406030204" pitchFamily="18" charset="0"/>
                        <a:ea typeface="Cambria Math" panose="02040503050406030204" pitchFamily="18" charset="0"/>
                      </a:rPr>
                      <m:t>ℝ</m:t>
                    </m:r>
                    <m:r>
                      <a:rPr lang="en-US" sz="3200" i="1" dirty="0">
                        <a:solidFill>
                          <a:srgbClr val="C00000"/>
                        </a:solidFill>
                        <a:latin typeface="Cambria Math" panose="02040503050406030204" pitchFamily="18" charset="0"/>
                        <a:ea typeface="Cambria Math" panose="02040503050406030204" pitchFamily="18" charset="0"/>
                      </a:rPr>
                      <m:t> </m:t>
                    </m:r>
                  </m:oMath>
                </a14:m>
                <a:r>
                  <a:rPr lang="fa-IR" sz="3200" dirty="0"/>
                  <a:t>است.</a:t>
                </a:r>
              </a:p>
              <a:p>
                <a:r>
                  <a:rPr lang="fa-IR" sz="3200" dirty="0"/>
                  <a:t>از این رو، چهار شرط شناسایی شده توسط </a:t>
                </a:r>
                <a:r>
                  <a:rPr lang="fa-IR" sz="3200" dirty="0" err="1"/>
                  <a:t>کاکوتانی</a:t>
                </a:r>
                <a:r>
                  <a:rPr lang="fa-IR" sz="3200" dirty="0"/>
                  <a:t> تضمین می کند که یک رابطه، از خط </a:t>
                </a:r>
                <a:r>
                  <a:rPr lang="fa-IR" sz="3200" dirty="0">
                    <a:solidFill>
                      <a:srgbClr val="C00000"/>
                    </a:solidFill>
                  </a:rPr>
                  <a:t>45◦</a:t>
                </a:r>
                <a:r>
                  <a:rPr lang="fa-IR" sz="3200" dirty="0"/>
                  <a:t> مربوطه عبور می کند و حداقل یک نقطه ثابت ایجاد می کند.</a:t>
                </a: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r="-211" b="-4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49772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بررسی قضیه نقطه ثابت </a:t>
            </a:r>
            <a:r>
              <a:rPr lang="fa-IR" sz="3600" dirty="0" err="1"/>
              <a:t>کاکوتانی</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fa-IR" sz="3200" dirty="0"/>
                  <a:t>اکنون </a:t>
                </a:r>
                <a:r>
                  <a:rPr lang="fa-IR" sz="3200" dirty="0" err="1"/>
                  <a:t>می‌توانیم</a:t>
                </a:r>
                <a:r>
                  <a:rPr lang="fa-IR" sz="3200" dirty="0"/>
                  <a:t> نشان دهیم که برای بازی ۲×۲ که قبلاً توضیح داده شد، و در واقع برای هر بازی ۲×۲، چهار شرط قضیه </a:t>
                </a:r>
                <a:r>
                  <a:rPr lang="fa-IR" sz="3200" dirty="0" err="1"/>
                  <a:t>کاکوتانی</a:t>
                </a:r>
                <a:r>
                  <a:rPr lang="fa-IR" sz="3200" dirty="0"/>
                  <a:t> برآورده </a:t>
                </a:r>
                <a:r>
                  <a:rPr lang="fa-IR" sz="3200" dirty="0" err="1"/>
                  <a:t>می‌شود</a:t>
                </a:r>
                <a:r>
                  <a:rPr lang="fa-IR" sz="3200" dirty="0"/>
                  <a:t>.</a:t>
                </a:r>
              </a:p>
              <a:p>
                <a:r>
                  <a:rPr lang="fa-IR" sz="3200" dirty="0"/>
                  <a:t>1-</a:t>
                </a:r>
                <a:r>
                  <a:rPr lang="fa-IR" sz="3200" dirty="0">
                    <a:solidFill>
                      <a:srgbClr val="C00000"/>
                    </a:solidFill>
                  </a:rPr>
                  <a:t> </a:t>
                </a:r>
                <a14:m>
                  <m:oMath xmlns:m="http://schemas.openxmlformats.org/officeDocument/2006/math">
                    <m:r>
                      <a:rPr lang="en-US" sz="3200" i="1" dirty="0" smtClean="0">
                        <a:solidFill>
                          <a:srgbClr val="C00000"/>
                        </a:solidFill>
                        <a:latin typeface="Cambria Math" panose="02040503050406030204" pitchFamily="18" charset="0"/>
                      </a:rPr>
                      <m:t>𝐵𝑅</m:t>
                    </m:r>
                    <m:r>
                      <a:rPr lang="en-US" sz="3200" i="1" dirty="0" smtClean="0">
                        <a:solidFill>
                          <a:srgbClr val="C00000"/>
                        </a:solidFill>
                        <a:latin typeface="Cambria Math" panose="02040503050406030204" pitchFamily="18" charset="0"/>
                      </a:rPr>
                      <m:t> : </m:t>
                    </m:r>
                    <m:sSup>
                      <m:sSupPr>
                        <m:ctrlPr>
                          <a:rPr lang="en-US" sz="3200" b="0" i="1" dirty="0" smtClean="0">
                            <a:solidFill>
                              <a:srgbClr val="C00000"/>
                            </a:solidFill>
                            <a:latin typeface="Cambria Math" panose="02040503050406030204" pitchFamily="18" charset="0"/>
                          </a:rPr>
                        </m:ctrlPr>
                      </m:sSupPr>
                      <m:e>
                        <m:d>
                          <m:dPr>
                            <m:begChr m:val="["/>
                            <m:endChr m:val="]"/>
                            <m:ctrlPr>
                              <a:rPr lang="en-US" sz="3200" i="1" dirty="0" smtClean="0">
                                <a:solidFill>
                                  <a:srgbClr val="C00000"/>
                                </a:solidFill>
                                <a:latin typeface="Cambria Math" panose="02040503050406030204" pitchFamily="18" charset="0"/>
                              </a:rPr>
                            </m:ctrlPr>
                          </m:dPr>
                          <m:e>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e>
                        </m:d>
                      </m:e>
                      <m:sup>
                        <m:r>
                          <a:rPr lang="en-US" sz="3200" i="1" dirty="0" smtClean="0">
                            <a:solidFill>
                              <a:srgbClr val="C00000"/>
                            </a:solidFill>
                            <a:latin typeface="Cambria Math" panose="02040503050406030204" pitchFamily="18" charset="0"/>
                          </a:rPr>
                          <m:t>2</m:t>
                        </m:r>
                      </m:sup>
                    </m:sSup>
                    <m:r>
                      <a:rPr lang="en-US" sz="320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d>
                          <m:dPr>
                            <m:begChr m:val="["/>
                            <m:endChr m:val="]"/>
                            <m:ctrlPr>
                              <a:rPr lang="en-US" sz="3200" i="1" dirty="0" smtClean="0">
                                <a:solidFill>
                                  <a:srgbClr val="C00000"/>
                                </a:solidFill>
                                <a:latin typeface="Cambria Math" panose="02040503050406030204" pitchFamily="18" charset="0"/>
                              </a:rPr>
                            </m:ctrlPr>
                          </m:dPr>
                          <m:e>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e>
                        </m:d>
                      </m:e>
                      <m:sup>
                        <m:r>
                          <a:rPr lang="en-US" sz="3200" i="1" dirty="0" smtClean="0">
                            <a:solidFill>
                              <a:srgbClr val="C00000"/>
                            </a:solidFill>
                            <a:latin typeface="Cambria Math" panose="02040503050406030204" pitchFamily="18" charset="0"/>
                          </a:rPr>
                          <m:t>2</m:t>
                        </m:r>
                      </m:sup>
                    </m:sSup>
                    <m:r>
                      <a:rPr lang="en-US" sz="3200" i="1" dirty="0" smtClean="0">
                        <a:solidFill>
                          <a:srgbClr val="C00000"/>
                        </a:solidFill>
                        <a:latin typeface="Cambria Math" panose="02040503050406030204" pitchFamily="18" charset="0"/>
                      </a:rPr>
                      <m:t> </m:t>
                    </m:r>
                  </m:oMath>
                </a14:m>
                <a:r>
                  <a:rPr lang="fa-IR" sz="3200" dirty="0"/>
                  <a:t> روی مربع </a:t>
                </a:r>
                <a14:m>
                  <m:oMath xmlns:m="http://schemas.openxmlformats.org/officeDocument/2006/math">
                    <m:sSup>
                      <m:sSupPr>
                        <m:ctrlPr>
                          <a:rPr lang="en-US" sz="3200" i="1" dirty="0">
                            <a:solidFill>
                              <a:srgbClr val="C00000"/>
                            </a:solidFill>
                            <a:latin typeface="Cambria Math" panose="02040503050406030204" pitchFamily="18" charset="0"/>
                          </a:rPr>
                        </m:ctrlPr>
                      </m:sSupPr>
                      <m:e>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1</m:t>
                            </m:r>
                          </m:e>
                        </m:d>
                      </m:e>
                      <m:sup>
                        <m:r>
                          <a:rPr lang="en-US" sz="3200" i="1" dirty="0">
                            <a:solidFill>
                              <a:srgbClr val="C00000"/>
                            </a:solidFill>
                            <a:latin typeface="Cambria Math" panose="02040503050406030204" pitchFamily="18" charset="0"/>
                          </a:rPr>
                          <m:t>2</m:t>
                        </m:r>
                      </m:sup>
                    </m:sSup>
                  </m:oMath>
                </a14:m>
                <a:r>
                  <a:rPr lang="fa-IR" sz="3200" dirty="0"/>
                  <a:t> عمل می کند که </a:t>
                </a:r>
                <a:r>
                  <a:rPr lang="fa-IR" sz="3200" dirty="0" err="1"/>
                  <a:t>زیرمجموعه</a:t>
                </a:r>
                <a:r>
                  <a:rPr lang="fa-IR" sz="3200" dirty="0"/>
                  <a:t> ای غیر خالی، محدب و فشرده از </a:t>
                </a:r>
                <a14:m>
                  <m:oMath xmlns:m="http://schemas.openxmlformats.org/officeDocument/2006/math">
                    <m:r>
                      <a:rPr lang="en-US" sz="3200" i="1" dirty="0">
                        <a:solidFill>
                          <a:srgbClr val="C00000"/>
                        </a:solidFill>
                        <a:latin typeface="Cambria Math" panose="02040503050406030204" pitchFamily="18" charset="0"/>
                        <a:ea typeface="Cambria Math" panose="02040503050406030204" pitchFamily="18" charset="0"/>
                      </a:rPr>
                      <m:t>ℝ</m:t>
                    </m:r>
                    <m:r>
                      <a:rPr lang="en-US" sz="3200" i="1" dirty="0">
                        <a:solidFill>
                          <a:srgbClr val="C00000"/>
                        </a:solidFill>
                        <a:latin typeface="Cambria Math" panose="02040503050406030204" pitchFamily="18" charset="0"/>
                        <a:ea typeface="Cambria Math" panose="02040503050406030204" pitchFamily="18" charset="0"/>
                      </a:rPr>
                      <m:t> </m:t>
                    </m:r>
                  </m:oMath>
                </a14:m>
                <a:r>
                  <a:rPr lang="fa-IR" sz="3200" dirty="0"/>
                  <a:t> است.</a:t>
                </a:r>
              </a:p>
              <a:p>
                <a:r>
                  <a:rPr lang="fa-IR" sz="3200" dirty="0"/>
                  <a:t>2- </a:t>
                </a:r>
                <a:r>
                  <a:rPr lang="en-US" sz="3200" dirty="0">
                    <a:solidFill>
                      <a:srgbClr val="C00000"/>
                    </a:solidFill>
                  </a:rPr>
                  <a:t>BR(</a:t>
                </a:r>
                <a:r>
                  <a:rPr lang="el-GR" sz="3200" dirty="0">
                    <a:solidFill>
                      <a:srgbClr val="C00000"/>
                    </a:solidFill>
                  </a:rPr>
                  <a:t>σ)</a:t>
                </a:r>
                <a:r>
                  <a:rPr lang="el-GR" sz="3200" dirty="0"/>
                  <a:t> </a:t>
                </a:r>
                <a:r>
                  <a:rPr lang="fa-IR" sz="3200" dirty="0"/>
                  <a:t> برای هر </a:t>
                </a:r>
                <a14:m>
                  <m:oMath xmlns:m="http://schemas.openxmlformats.org/officeDocument/2006/math">
                    <m:r>
                      <a:rPr lang="el-GR" sz="3200" i="1" dirty="0" smtClean="0">
                        <a:solidFill>
                          <a:srgbClr val="C00000"/>
                        </a:solidFill>
                        <a:latin typeface="Cambria Math" panose="02040503050406030204" pitchFamily="18" charset="0"/>
                      </a:rPr>
                      <m:t>𝜎</m:t>
                    </m:r>
                    <m:r>
                      <a:rPr lang="el-GR" sz="320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d>
                          <m:dPr>
                            <m:begChr m:val="["/>
                            <m:endChr m:val="]"/>
                            <m:ctrlPr>
                              <a:rPr lang="el-GR" sz="3200" i="1" dirty="0" smtClean="0">
                                <a:solidFill>
                                  <a:srgbClr val="C00000"/>
                                </a:solidFill>
                                <a:latin typeface="Cambria Math" panose="02040503050406030204" pitchFamily="18" charset="0"/>
                              </a:rPr>
                            </m:ctrlPr>
                          </m:dPr>
                          <m:e>
                            <m:r>
                              <a:rPr lang="el-GR" sz="3200" i="1" dirty="0" smtClean="0">
                                <a:solidFill>
                                  <a:srgbClr val="C00000"/>
                                </a:solidFill>
                                <a:latin typeface="Cambria Math" panose="02040503050406030204" pitchFamily="18" charset="0"/>
                              </a:rPr>
                              <m:t>0</m:t>
                            </m:r>
                            <m:r>
                              <a:rPr lang="el-GR" sz="3200" i="1" dirty="0" smtClean="0">
                                <a:solidFill>
                                  <a:srgbClr val="C00000"/>
                                </a:solidFill>
                                <a:latin typeface="Cambria Math" panose="02040503050406030204" pitchFamily="18" charset="0"/>
                              </a:rPr>
                              <m:t>, </m:t>
                            </m:r>
                            <m:r>
                              <a:rPr lang="el-GR" sz="3200" i="1" dirty="0" smtClean="0">
                                <a:solidFill>
                                  <a:srgbClr val="C00000"/>
                                </a:solidFill>
                                <a:latin typeface="Cambria Math" panose="02040503050406030204" pitchFamily="18" charset="0"/>
                              </a:rPr>
                              <m:t>1</m:t>
                            </m:r>
                          </m:e>
                        </m:d>
                      </m:e>
                      <m:sup>
                        <m:r>
                          <a:rPr lang="el-GR" sz="3200" i="1" dirty="0" smtClean="0">
                            <a:solidFill>
                              <a:srgbClr val="C00000"/>
                            </a:solidFill>
                            <a:latin typeface="Cambria Math" panose="02040503050406030204" pitchFamily="18" charset="0"/>
                          </a:rPr>
                          <m:t>2</m:t>
                        </m:r>
                      </m:sup>
                    </m:sSup>
                    <m:r>
                      <a:rPr lang="el-GR" sz="3200" i="1" dirty="0" smtClean="0">
                        <a:solidFill>
                          <a:srgbClr val="C00000"/>
                        </a:solidFill>
                        <a:latin typeface="Cambria Math" panose="02040503050406030204" pitchFamily="18" charset="0"/>
                      </a:rPr>
                      <m:t> </m:t>
                    </m:r>
                  </m:oMath>
                </a14:m>
                <a:r>
                  <a:rPr lang="fa-IR" sz="3200" dirty="0"/>
                  <a:t> خالی نیست. این برای مثالی که قبلاً داده شد واضح است زیرا هر دو </a:t>
                </a:r>
                <a14:m>
                  <m:oMath xmlns:m="http://schemas.openxmlformats.org/officeDocument/2006/math">
                    <m:r>
                      <a:rPr lang="en-US" sz="3200" i="1" dirty="0" smtClean="0">
                        <a:solidFill>
                          <a:srgbClr val="C00000"/>
                        </a:solidFill>
                        <a:latin typeface="Cambria Math" panose="02040503050406030204" pitchFamily="18" charset="0"/>
                      </a:rPr>
                      <m:t>𝐵</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𝑅</m:t>
                        </m:r>
                      </m:e>
                      <m:sub>
                        <m:r>
                          <a:rPr lang="en-US" sz="3200" i="1" dirty="0" smtClean="0">
                            <a:solidFill>
                              <a:srgbClr val="C00000"/>
                            </a:solidFill>
                            <a:latin typeface="Cambria Math" panose="02040503050406030204" pitchFamily="18" charset="0"/>
                          </a:rPr>
                          <m:t>1</m:t>
                        </m:r>
                      </m:sub>
                    </m:sSub>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𝑞</m:t>
                    </m:r>
                    <m:r>
                      <a:rPr lang="en-US" sz="3200" i="1" dirty="0" smtClean="0">
                        <a:solidFill>
                          <a:srgbClr val="C00000"/>
                        </a:solidFill>
                        <a:latin typeface="Cambria Math" panose="02040503050406030204" pitchFamily="18" charset="0"/>
                      </a:rPr>
                      <m:t>)</m:t>
                    </m:r>
                  </m:oMath>
                </a14:m>
                <a:r>
                  <a:rPr lang="en-US" sz="3200" dirty="0"/>
                  <a:t> </a:t>
                </a:r>
                <a:r>
                  <a:rPr lang="fa-IR" sz="3200" dirty="0"/>
                  <a:t>و </a:t>
                </a:r>
                <a14:m>
                  <m:oMath xmlns:m="http://schemas.openxmlformats.org/officeDocument/2006/math">
                    <m:r>
                      <a:rPr lang="en-US" sz="3200" i="1" dirty="0" smtClean="0">
                        <a:solidFill>
                          <a:srgbClr val="C00000"/>
                        </a:solidFill>
                        <a:latin typeface="Cambria Math" panose="02040503050406030204" pitchFamily="18" charset="0"/>
                      </a:rPr>
                      <m:t>𝐵</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𝑅</m:t>
                        </m:r>
                      </m:e>
                      <m:sub>
                        <m:r>
                          <a:rPr lang="en-US" sz="3200" i="1" dirty="0" smtClean="0">
                            <a:solidFill>
                              <a:srgbClr val="C00000"/>
                            </a:solidFill>
                            <a:latin typeface="Cambria Math" panose="02040503050406030204" pitchFamily="18" charset="0"/>
                          </a:rPr>
                          <m:t>2</m:t>
                        </m:r>
                      </m:sub>
                    </m:sSub>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𝑝</m:t>
                    </m:r>
                    <m:r>
                      <a:rPr lang="en-US" sz="3200" i="1" dirty="0" smtClean="0">
                        <a:solidFill>
                          <a:srgbClr val="C00000"/>
                        </a:solidFill>
                        <a:latin typeface="Cambria Math" panose="02040503050406030204" pitchFamily="18" charset="0"/>
                      </a:rPr>
                      <m:t>)</m:t>
                    </m:r>
                  </m:oMath>
                </a14:m>
                <a:r>
                  <a:rPr lang="en-US" sz="3200" dirty="0"/>
                  <a:t> </a:t>
                </a:r>
                <a:r>
                  <a:rPr lang="fa-IR" sz="3200" dirty="0"/>
                  <a:t> خالی نیستند</a:t>
                </a:r>
                <a:endParaRPr lang="en-US" sz="3200" dirty="0"/>
              </a:p>
              <a:p>
                <a:r>
                  <a:rPr lang="fa-IR" sz="3200" dirty="0"/>
                  <a:t>به طور کلی برای بازی های 2×2: استراتژی هر </a:t>
                </a:r>
                <a:r>
                  <a:rPr lang="fa-IR" sz="3200" dirty="0" err="1"/>
                  <a:t>بازیکن</a:t>
                </a:r>
                <a:r>
                  <a:rPr lang="fa-IR" sz="3200" dirty="0"/>
                  <a:t> در مجموعه فشرده </a:t>
                </a:r>
                <a14:m>
                  <m:oMath xmlns:m="http://schemas.openxmlformats.org/officeDocument/2006/math">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1</m:t>
                        </m:r>
                      </m:e>
                    </m:d>
                    <m:r>
                      <a:rPr lang="en-US" sz="3200" i="1" dirty="0">
                        <a:solidFill>
                          <a:srgbClr val="C00000"/>
                        </a:solidFill>
                        <a:latin typeface="Cambria Math" panose="02040503050406030204" pitchFamily="18" charset="0"/>
                      </a:rPr>
                      <m:t> </m:t>
                    </m:r>
                  </m:oMath>
                </a14:m>
                <a:r>
                  <a:rPr lang="fa-IR" sz="3200" dirty="0"/>
                  <a:t> است. بازده مورد انتظار هر </a:t>
                </a:r>
                <a:r>
                  <a:rPr lang="fa-IR" sz="3200" dirty="0" err="1"/>
                  <a:t>بازیکن</a:t>
                </a:r>
                <a:r>
                  <a:rPr lang="fa-IR" sz="3200" dirty="0"/>
                  <a:t>، میانگین وزنی چهار بازده </a:t>
                </a:r>
                <a:r>
                  <a:rPr lang="fa-IR" sz="3200" dirty="0" err="1"/>
                  <a:t>ممکنی</a:t>
                </a:r>
                <a:r>
                  <a:rPr lang="fa-IR" sz="3200" dirty="0"/>
                  <a:t> است که می تواند به دست آورد (با توجه به استراتژی های ترکیبی). </a:t>
                </a:r>
                <a:r>
                  <a:rPr lang="fa-IR" sz="3200" dirty="0">
                    <a:solidFill>
                      <a:srgbClr val="0070C0"/>
                    </a:solidFill>
                  </a:rPr>
                  <a:t>بنابراین سود مورد انتظار او در استراتژی او پیوسته است</a:t>
                </a:r>
                <a:r>
                  <a:rPr lang="fa-IR" sz="3200" dirty="0"/>
                  <a:t>. </a:t>
                </a:r>
              </a:p>
              <a:p>
                <a:r>
                  <a:rPr lang="fa-IR" sz="3200" dirty="0"/>
                  <a:t>در نتیجه هر </a:t>
                </a:r>
                <a:r>
                  <a:rPr lang="fa-IR" sz="3200" dirty="0" err="1"/>
                  <a:t>بازیکن</a:t>
                </a:r>
                <a:r>
                  <a:rPr lang="fa-IR" sz="3200" dirty="0"/>
                  <a:t> </a:t>
                </a:r>
                <a:r>
                  <a:rPr lang="fa-IR" sz="3200" dirty="0">
                    <a:solidFill>
                      <a:srgbClr val="0070C0"/>
                    </a:solidFill>
                  </a:rPr>
                  <a:t>حداقل یک بهترین پاسخ را برای هر انتخاب حریف خود دارد</a:t>
                </a:r>
                <a:r>
                  <a:rPr lang="fa-IR" sz="3200" dirty="0"/>
                  <a:t>. (این به این دلیل است که یک عملکرد پیوسته که روی یک مجموعه فشرده کار می کند، دارای حداکثر و حداقل است)</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53" r="-1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8847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بررسی قضیه نقطه ثابت </a:t>
            </a:r>
            <a:r>
              <a:rPr lang="fa-IR" sz="3600" dirty="0" err="1"/>
              <a:t>کاکوتانی</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fa-IR" sz="3200" dirty="0"/>
                  <a:t>3- </a:t>
                </a:r>
                <a14:m>
                  <m:oMath xmlns:m="http://schemas.openxmlformats.org/officeDocument/2006/math">
                    <m:r>
                      <a:rPr lang="en-US" sz="3200" i="1" dirty="0" smtClean="0">
                        <a:solidFill>
                          <a:srgbClr val="C00000"/>
                        </a:solidFill>
                        <a:latin typeface="Cambria Math" panose="02040503050406030204" pitchFamily="18" charset="0"/>
                      </a:rPr>
                      <m:t>𝐵𝑅</m:t>
                    </m:r>
                    <m:r>
                      <a:rPr lang="en-US" sz="3200" i="1" dirty="0" smtClean="0">
                        <a:solidFill>
                          <a:srgbClr val="C00000"/>
                        </a:solidFill>
                        <a:latin typeface="Cambria Math" panose="02040503050406030204" pitchFamily="18" charset="0"/>
                      </a:rPr>
                      <m:t>(</m:t>
                    </m:r>
                    <m:r>
                      <a:rPr lang="el-GR" sz="3200" i="1" dirty="0">
                        <a:solidFill>
                          <a:srgbClr val="C00000"/>
                        </a:solidFill>
                        <a:latin typeface="Cambria Math" panose="02040503050406030204" pitchFamily="18" charset="0"/>
                      </a:rPr>
                      <m:t>𝜎</m:t>
                    </m:r>
                    <m:r>
                      <a:rPr lang="el-GR" sz="3200" i="1" dirty="0">
                        <a:solidFill>
                          <a:srgbClr val="C00000"/>
                        </a:solidFill>
                        <a:latin typeface="Cambria Math" panose="02040503050406030204" pitchFamily="18" charset="0"/>
                      </a:rPr>
                      <m:t>)</m:t>
                    </m:r>
                  </m:oMath>
                </a14:m>
                <a:r>
                  <a:rPr lang="el-GR" sz="3200" dirty="0"/>
                  <a:t> </a:t>
                </a:r>
                <a:r>
                  <a:rPr lang="fa-IR" sz="3200" dirty="0"/>
                  <a:t> برای هر </a:t>
                </a:r>
                <a14:m>
                  <m:oMath xmlns:m="http://schemas.openxmlformats.org/officeDocument/2006/math">
                    <m:r>
                      <a:rPr lang="el-GR" sz="3200" i="1" dirty="0">
                        <a:solidFill>
                          <a:srgbClr val="C00000"/>
                        </a:solidFill>
                        <a:latin typeface="Cambria Math" panose="02040503050406030204" pitchFamily="18" charset="0"/>
                      </a:rPr>
                      <m:t>𝜎</m:t>
                    </m:r>
                    <m:r>
                      <a:rPr lang="el-GR" sz="3200" i="1" dirty="0">
                        <a:solidFill>
                          <a:srgbClr val="C00000"/>
                        </a:solidFill>
                        <a:latin typeface="Cambria Math" panose="02040503050406030204" pitchFamily="18" charset="0"/>
                      </a:rPr>
                      <m:t>∈</m:t>
                    </m:r>
                    <m:sSup>
                      <m:sSupPr>
                        <m:ctrlPr>
                          <a:rPr lang="en-US" sz="3200" i="1" dirty="0">
                            <a:solidFill>
                              <a:srgbClr val="C00000"/>
                            </a:solidFill>
                            <a:latin typeface="Cambria Math" panose="02040503050406030204" pitchFamily="18" charset="0"/>
                          </a:rPr>
                        </m:ctrlPr>
                      </m:sSupPr>
                      <m:e>
                        <m:d>
                          <m:dPr>
                            <m:begChr m:val="["/>
                            <m:endChr m:val="]"/>
                            <m:ctrlPr>
                              <a:rPr lang="el-GR" sz="3200" i="1" dirty="0">
                                <a:solidFill>
                                  <a:srgbClr val="C00000"/>
                                </a:solidFill>
                                <a:latin typeface="Cambria Math" panose="02040503050406030204" pitchFamily="18" charset="0"/>
                              </a:rPr>
                            </m:ctrlPr>
                          </m:dPr>
                          <m:e>
                            <m:r>
                              <a:rPr lang="el-GR" sz="3200" i="1" dirty="0">
                                <a:solidFill>
                                  <a:srgbClr val="C00000"/>
                                </a:solidFill>
                                <a:latin typeface="Cambria Math" panose="02040503050406030204" pitchFamily="18" charset="0"/>
                              </a:rPr>
                              <m:t>0</m:t>
                            </m:r>
                            <m:r>
                              <a:rPr lang="el-GR" sz="3200" i="1" dirty="0">
                                <a:solidFill>
                                  <a:srgbClr val="C00000"/>
                                </a:solidFill>
                                <a:latin typeface="Cambria Math" panose="02040503050406030204" pitchFamily="18" charset="0"/>
                              </a:rPr>
                              <m:t>, </m:t>
                            </m:r>
                            <m:r>
                              <a:rPr lang="el-GR" sz="3200" i="1" dirty="0">
                                <a:solidFill>
                                  <a:srgbClr val="C00000"/>
                                </a:solidFill>
                                <a:latin typeface="Cambria Math" panose="02040503050406030204" pitchFamily="18" charset="0"/>
                              </a:rPr>
                              <m:t>1</m:t>
                            </m:r>
                          </m:e>
                        </m:d>
                      </m:e>
                      <m:sup>
                        <m:r>
                          <a:rPr lang="el-GR" sz="3200" i="1" dirty="0">
                            <a:solidFill>
                              <a:srgbClr val="C00000"/>
                            </a:solidFill>
                            <a:latin typeface="Cambria Math" panose="02040503050406030204" pitchFamily="18" charset="0"/>
                          </a:rPr>
                          <m:t>2</m:t>
                        </m:r>
                      </m:sup>
                    </m:sSup>
                    <m:r>
                      <a:rPr lang="el-GR" sz="3200" i="1" dirty="0">
                        <a:solidFill>
                          <a:srgbClr val="C00000"/>
                        </a:solidFill>
                        <a:latin typeface="Cambria Math" panose="02040503050406030204" pitchFamily="18" charset="0"/>
                      </a:rPr>
                      <m:t> </m:t>
                    </m:r>
                  </m:oMath>
                </a14:m>
                <a:r>
                  <a:rPr lang="fa-IR" sz="3200" dirty="0"/>
                  <a:t> محدب است. این برای مثالی که قبلا داده شد واضح است زیرا هر دو </a:t>
                </a:r>
                <a14:m>
                  <m:oMath xmlns:m="http://schemas.openxmlformats.org/officeDocument/2006/math">
                    <m:r>
                      <a:rPr lang="en-US" sz="3200" i="1" dirty="0">
                        <a:solidFill>
                          <a:srgbClr val="C00000"/>
                        </a:solidFill>
                        <a:latin typeface="Cambria Math" panose="02040503050406030204" pitchFamily="18" charset="0"/>
                      </a:rPr>
                      <m:t>𝐵</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𝑅</m:t>
                        </m:r>
                      </m:e>
                      <m:sub>
                        <m:r>
                          <a:rPr lang="en-US" sz="3200" i="1" dirty="0">
                            <a:solidFill>
                              <a:srgbClr val="C00000"/>
                            </a:solidFill>
                            <a:latin typeface="Cambria Math" panose="02040503050406030204" pitchFamily="18" charset="0"/>
                          </a:rPr>
                          <m:t>1</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m:t>
                    </m:r>
                  </m:oMath>
                </a14:m>
                <a:r>
                  <a:rPr lang="en-US" sz="3200" dirty="0"/>
                  <a:t> </a:t>
                </a:r>
                <a:r>
                  <a:rPr lang="fa-IR" sz="3200" dirty="0"/>
                  <a:t>و </a:t>
                </a:r>
                <a14:m>
                  <m:oMath xmlns:m="http://schemas.openxmlformats.org/officeDocument/2006/math">
                    <m:r>
                      <a:rPr lang="en-US" sz="3200" i="1" dirty="0">
                        <a:solidFill>
                          <a:srgbClr val="C00000"/>
                        </a:solidFill>
                        <a:latin typeface="Cambria Math" panose="02040503050406030204" pitchFamily="18" charset="0"/>
                      </a:rPr>
                      <m:t>𝐵</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𝑅</m:t>
                        </m:r>
                      </m:e>
                      <m:sub>
                        <m:r>
                          <a:rPr lang="en-US" sz="3200" i="1" dirty="0">
                            <a:solidFill>
                              <a:srgbClr val="C00000"/>
                            </a:solidFill>
                            <a:latin typeface="Cambria Math" panose="02040503050406030204" pitchFamily="18" charset="0"/>
                          </a:rPr>
                          <m:t>2</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𝑝</m:t>
                    </m:r>
                    <m:r>
                      <a:rPr lang="en-US" sz="3200" i="1" dirty="0">
                        <a:solidFill>
                          <a:srgbClr val="C00000"/>
                        </a:solidFill>
                        <a:latin typeface="Cambria Math" panose="02040503050406030204" pitchFamily="18" charset="0"/>
                      </a:rPr>
                      <m:t>)</m:t>
                    </m:r>
                  </m:oMath>
                </a14:m>
                <a:r>
                  <a:rPr lang="fa-IR" sz="3200" dirty="0"/>
                  <a:t> </a:t>
                </a:r>
                <a:r>
                  <a:rPr lang="en-US" sz="3200" dirty="0"/>
                  <a:t> </a:t>
                </a:r>
                <a:r>
                  <a:rPr lang="fa-IR" sz="3200" dirty="0"/>
                  <a:t>محدب هستند.</a:t>
                </a:r>
              </a:p>
              <a:p>
                <a:r>
                  <a:rPr lang="fa-IR" sz="3200" dirty="0"/>
                  <a:t>چرا که اگر </a:t>
                </a:r>
                <a:r>
                  <a:rPr lang="fa-IR" sz="3200" dirty="0" err="1"/>
                  <a:t>بازیکنی</a:t>
                </a:r>
                <a:r>
                  <a:rPr lang="fa-IR" sz="3200" dirty="0"/>
                  <a:t> بین دو استراتژی خالص ترکیبی عمل کند، باید بین آنها </a:t>
                </a:r>
                <a:r>
                  <a:rPr lang="fa-IR" sz="3200" dirty="0" err="1"/>
                  <a:t>بی‌تفاوت</a:t>
                </a:r>
                <a:r>
                  <a:rPr lang="fa-IR" sz="3200" dirty="0"/>
                  <a:t> باشد. در نتیجه، اگر دو استراتژی ترکیبی</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l-GR" sz="3200" i="1" dirty="0" smtClean="0">
                            <a:solidFill>
                              <a:srgbClr val="C00000"/>
                            </a:solidFill>
                            <a:latin typeface="Cambria Math" panose="02040503050406030204" pitchFamily="18" charset="0"/>
                          </a:rPr>
                          <m:t>𝜎</m:t>
                        </m:r>
                        <m:r>
                          <a:rPr lang="en-US" sz="3200" b="0" i="1" dirty="0" smtClean="0">
                            <a:solidFill>
                              <a:srgbClr val="C00000"/>
                            </a:solidFill>
                            <a:latin typeface="Cambria Math" panose="02040503050406030204" pitchFamily="18" charset="0"/>
                          </a:rPr>
                          <m:t>′</m:t>
                        </m:r>
                      </m:e>
                      <m:sub>
                        <m:r>
                          <a:rPr lang="el-GR" sz="3200" i="1" dirty="0" smtClean="0">
                            <a:solidFill>
                              <a:srgbClr val="C00000"/>
                            </a:solidFill>
                            <a:latin typeface="Cambria Math" panose="02040503050406030204" pitchFamily="18" charset="0"/>
                          </a:rPr>
                          <m:t>1</m:t>
                        </m:r>
                      </m:sub>
                    </m:sSub>
                  </m:oMath>
                </a14:m>
                <a:r>
                  <a:rPr lang="fa-IR" sz="3200" dirty="0"/>
                  <a:t> </a:t>
                </a:r>
                <a:r>
                  <a:rPr lang="el-GR" sz="3200" dirty="0"/>
                  <a:t> </a:t>
                </a:r>
                <a:r>
                  <a:rPr lang="fa-IR" sz="3200" dirty="0"/>
                  <a:t>و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r>
                          <a:rPr lang="en-US" sz="3200" b="0" i="1" dirty="0" smtClean="0">
                            <a:solidFill>
                              <a:srgbClr val="C00000"/>
                            </a:solidFill>
                            <a:latin typeface="Cambria Math" panose="02040503050406030204" pitchFamily="18" charset="0"/>
                          </a:rPr>
                          <m:t>′′</m:t>
                        </m:r>
                      </m:e>
                      <m:sub>
                        <m:r>
                          <a:rPr lang="el-GR" sz="3200" i="1" dirty="0">
                            <a:solidFill>
                              <a:srgbClr val="C00000"/>
                            </a:solidFill>
                            <a:latin typeface="Cambria Math" panose="02040503050406030204" pitchFamily="18" charset="0"/>
                          </a:rPr>
                          <m:t>1</m:t>
                        </m:r>
                      </m:sub>
                    </m:sSub>
                    <m:r>
                      <a:rPr lang="el-GR" sz="3200" i="1" dirty="0">
                        <a:solidFill>
                          <a:srgbClr val="C00000"/>
                        </a:solidFill>
                        <a:latin typeface="Cambria Math" panose="02040503050406030204" pitchFamily="18" charset="0"/>
                      </a:rPr>
                      <m:t> </m:t>
                    </m:r>
                  </m:oMath>
                </a14:m>
                <a:r>
                  <a:rPr lang="fa-IR" sz="3200" dirty="0"/>
                  <a:t> در </a:t>
                </a:r>
                <a14:m>
                  <m:oMath xmlns:m="http://schemas.openxmlformats.org/officeDocument/2006/math">
                    <m:r>
                      <a:rPr lang="en-US" sz="3200" i="1" dirty="0">
                        <a:solidFill>
                          <a:srgbClr val="C00000"/>
                        </a:solidFill>
                        <a:latin typeface="Cambria Math" panose="02040503050406030204" pitchFamily="18" charset="0"/>
                      </a:rPr>
                      <m:t>𝐵</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𝑅</m:t>
                        </m:r>
                      </m:e>
                      <m:sub>
                        <m:r>
                          <a:rPr lang="en-US" sz="3200" i="1" dirty="0">
                            <a:solidFill>
                              <a:srgbClr val="C00000"/>
                            </a:solidFill>
                            <a:latin typeface="Cambria Math" panose="02040503050406030204" pitchFamily="18" charset="0"/>
                          </a:rPr>
                          <m:t>1</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m:t>
                    </m:r>
                  </m:oMath>
                </a14:m>
                <a:r>
                  <a:rPr lang="en-US" sz="3200" dirty="0"/>
                  <a:t> </a:t>
                </a:r>
                <a:r>
                  <a:rPr lang="fa-IR" sz="3200" dirty="0"/>
                  <a:t>باشند، هر استراتژی ترکیبی در </a:t>
                </a:r>
                <a14:m>
                  <m:oMath xmlns:m="http://schemas.openxmlformats.org/officeDocument/2006/math">
                    <m:r>
                      <a:rPr lang="en-US" sz="3200" i="1" dirty="0">
                        <a:solidFill>
                          <a:srgbClr val="C00000"/>
                        </a:solidFill>
                        <a:latin typeface="Cambria Math" panose="02040503050406030204" pitchFamily="18" charset="0"/>
                      </a:rPr>
                      <m:t>𝐵</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𝑅</m:t>
                        </m:r>
                      </m:e>
                      <m:sub>
                        <m:r>
                          <a:rPr lang="en-US" sz="3200" i="1" dirty="0">
                            <a:solidFill>
                              <a:srgbClr val="C00000"/>
                            </a:solidFill>
                            <a:latin typeface="Cambria Math" panose="02040503050406030204" pitchFamily="18" charset="0"/>
                          </a:rPr>
                          <m:t>1</m:t>
                        </m:r>
                      </m:sub>
                    </m:sSub>
                  </m:oMath>
                </a14:m>
                <a:r>
                  <a:rPr lang="en-US" sz="3200" dirty="0"/>
                  <a:t> </a:t>
                </a:r>
                <a:r>
                  <a:rPr lang="fa-IR" sz="3200" dirty="0"/>
                  <a:t>است، بنابراین </a:t>
                </a:r>
                <a14:m>
                  <m:oMath xmlns:m="http://schemas.openxmlformats.org/officeDocument/2006/math">
                    <m:r>
                      <a:rPr lang="en-US" sz="3200" i="1" dirty="0">
                        <a:solidFill>
                          <a:srgbClr val="C00000"/>
                        </a:solidFill>
                        <a:latin typeface="Cambria Math" panose="02040503050406030204" pitchFamily="18" charset="0"/>
                      </a:rPr>
                      <m:t>𝐵</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𝑅</m:t>
                        </m:r>
                      </m:e>
                      <m:sub>
                        <m:r>
                          <a:rPr lang="en-US" sz="3200" i="1" dirty="0">
                            <a:solidFill>
                              <a:srgbClr val="C00000"/>
                            </a:solidFill>
                            <a:latin typeface="Cambria Math" panose="02040503050406030204" pitchFamily="18" charset="0"/>
                          </a:rPr>
                          <m:t>1</m:t>
                        </m:r>
                      </m:sub>
                    </m:sSub>
                  </m:oMath>
                </a14:m>
                <a:r>
                  <a:rPr lang="en-US" sz="3200" dirty="0"/>
                  <a:t> </a:t>
                </a:r>
                <a:r>
                  <a:rPr lang="fa-IR" sz="3200" dirty="0"/>
                  <a:t> محدب است. </a:t>
                </a:r>
              </a:p>
              <a:p>
                <a:r>
                  <a:rPr lang="fa-IR" sz="3200" dirty="0"/>
                  <a:t>از آنجا که این ویژگی برای هر دو </a:t>
                </a:r>
                <a:r>
                  <a:rPr lang="fa-IR" sz="3200" dirty="0" err="1"/>
                  <a:t>بازیکن</a:t>
                </a:r>
                <a:r>
                  <a:rPr lang="fa-IR" sz="3200" dirty="0"/>
                  <a:t> کار می کند، اگر هر دو پروفایل استراتژی ترکیبی </a:t>
                </a:r>
                <a14:m>
                  <m:oMath xmlns:m="http://schemas.openxmlformats.org/officeDocument/2006/math">
                    <m:r>
                      <a:rPr lang="el-GR" sz="3200" i="1" dirty="0" smtClean="0">
                        <a:solidFill>
                          <a:srgbClr val="C00000"/>
                        </a:solidFill>
                        <a:latin typeface="Cambria Math" panose="02040503050406030204" pitchFamily="18" charset="0"/>
                      </a:rPr>
                      <m:t>𝜎</m:t>
                    </m:r>
                    <m:r>
                      <a:rPr lang="en-US" sz="3200" b="0" i="1" dirty="0" smtClean="0">
                        <a:solidFill>
                          <a:srgbClr val="C00000"/>
                        </a:solidFill>
                        <a:latin typeface="Cambria Math" panose="02040503050406030204" pitchFamily="18" charset="0"/>
                      </a:rPr>
                      <m:t>′</m:t>
                    </m:r>
                  </m:oMath>
                </a14:m>
                <a:r>
                  <a:rPr lang="el-GR" sz="3200" dirty="0"/>
                  <a:t> </a:t>
                </a:r>
                <a:r>
                  <a:rPr lang="fa-IR" sz="3200" dirty="0"/>
                  <a:t>و </a:t>
                </a:r>
                <a14:m>
                  <m:oMath xmlns:m="http://schemas.openxmlformats.org/officeDocument/2006/math">
                    <m:r>
                      <a:rPr lang="el-GR" sz="3200" i="1" dirty="0">
                        <a:solidFill>
                          <a:srgbClr val="C00000"/>
                        </a:solidFill>
                        <a:latin typeface="Cambria Math" panose="02040503050406030204" pitchFamily="18" charset="0"/>
                      </a:rPr>
                      <m:t>𝜎</m:t>
                    </m:r>
                    <m:r>
                      <a:rPr lang="en-US" sz="3200" i="1" dirty="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oMath>
                </a14:m>
                <a:r>
                  <a:rPr lang="fa-IR" sz="3200" dirty="0"/>
                  <a:t> در</a:t>
                </a:r>
                <a14:m>
                  <m:oMath xmlns:m="http://schemas.openxmlformats.org/officeDocument/2006/math">
                    <m:r>
                      <a:rPr lang="en-US" sz="3200" i="1" dirty="0" smtClean="0">
                        <a:solidFill>
                          <a:srgbClr val="C00000"/>
                        </a:solidFill>
                        <a:latin typeface="Cambria Math" panose="02040503050406030204" pitchFamily="18" charset="0"/>
                      </a:rPr>
                      <m:t>𝐵𝑅</m:t>
                    </m:r>
                  </m:oMath>
                </a14:m>
                <a:r>
                  <a:rPr lang="en-US" sz="3200" dirty="0"/>
                  <a:t> </a:t>
                </a:r>
                <a:r>
                  <a:rPr lang="fa-IR" sz="3200" dirty="0"/>
                  <a:t> باشند، هر ترکیب محدب آنها نیز در</a:t>
                </a:r>
                <a14:m>
                  <m:oMath xmlns:m="http://schemas.openxmlformats.org/officeDocument/2006/math">
                    <m:r>
                      <a:rPr lang="en-US" sz="3200" i="1" dirty="0" smtClean="0">
                        <a:solidFill>
                          <a:srgbClr val="C00000"/>
                        </a:solidFill>
                        <a:latin typeface="Cambria Math" panose="02040503050406030204" pitchFamily="18" charset="0"/>
                      </a:rPr>
                      <m:t>𝐵𝑅</m:t>
                    </m:r>
                  </m:oMath>
                </a14:m>
                <a:r>
                  <a:rPr lang="en-US" sz="3200" dirty="0"/>
                  <a:t> </a:t>
                </a:r>
                <a:r>
                  <a:rPr lang="fa-IR" sz="3200" dirty="0"/>
                  <a:t>است. </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69" r="-527" b="-24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7983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بررسی قضیه نقطه ثابت </a:t>
            </a:r>
            <a:r>
              <a:rPr lang="fa-IR" sz="3600" dirty="0" err="1"/>
              <a:t>کاکوتانی</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fa-IR" sz="3200" dirty="0"/>
                  <a:t>4-</a:t>
                </a:r>
                <a14:m>
                  <m:oMath xmlns:m="http://schemas.openxmlformats.org/officeDocument/2006/math">
                    <m:r>
                      <a:rPr lang="en-US" sz="3200" i="1" dirty="0" smtClean="0">
                        <a:solidFill>
                          <a:srgbClr val="C00000"/>
                        </a:solidFill>
                        <a:latin typeface="Cambria Math" panose="02040503050406030204" pitchFamily="18" charset="0"/>
                      </a:rPr>
                      <m:t>𝐵𝑅</m:t>
                    </m:r>
                    <m:r>
                      <a:rPr lang="en-US" sz="3200" i="1" dirty="0">
                        <a:solidFill>
                          <a:srgbClr val="C00000"/>
                        </a:solidFill>
                        <a:latin typeface="Cambria Math" panose="02040503050406030204" pitchFamily="18" charset="0"/>
                      </a:rPr>
                      <m:t>(</m:t>
                    </m:r>
                    <m:r>
                      <a:rPr lang="el-GR" sz="3200" i="1" dirty="0">
                        <a:solidFill>
                          <a:srgbClr val="C00000"/>
                        </a:solidFill>
                        <a:latin typeface="Cambria Math" panose="02040503050406030204" pitchFamily="18" charset="0"/>
                      </a:rPr>
                      <m:t>𝜎</m:t>
                    </m:r>
                    <m:r>
                      <a:rPr lang="el-GR" sz="3200" i="1" dirty="0" smtClean="0">
                        <a:solidFill>
                          <a:srgbClr val="C00000"/>
                        </a:solidFill>
                        <a:latin typeface="Cambria Math" panose="02040503050406030204" pitchFamily="18" charset="0"/>
                      </a:rPr>
                      <m:t>)</m:t>
                    </m:r>
                  </m:oMath>
                </a14:m>
                <a:r>
                  <a:rPr lang="fa-IR" sz="3200" dirty="0"/>
                  <a:t> </a:t>
                </a:r>
                <a:r>
                  <a:rPr lang="el-GR" sz="3200" dirty="0"/>
                  <a:t> </a:t>
                </a:r>
                <a:r>
                  <a:rPr lang="fa-IR" sz="3200" dirty="0"/>
                  <a:t>یک </a:t>
                </a:r>
                <a:r>
                  <a:rPr lang="fa-IR" sz="3200" dirty="0" err="1"/>
                  <a:t>گراف</a:t>
                </a:r>
                <a:r>
                  <a:rPr lang="fa-IR" sz="3200" dirty="0"/>
                  <a:t> بسته دارد. </a:t>
                </a:r>
              </a:p>
              <a:p>
                <a:r>
                  <a:rPr lang="fa-IR" sz="3200" dirty="0"/>
                  <a:t>برای هر یک از دو </a:t>
                </a:r>
                <a:r>
                  <a:rPr lang="fa-IR" sz="3200" dirty="0" err="1"/>
                  <a:t>بازیکن</a:t>
                </a:r>
                <a:r>
                  <a:rPr lang="fa-IR" sz="3200" dirty="0"/>
                  <a:t>، </a:t>
                </a:r>
                <a14:m>
                  <m:oMath xmlns:m="http://schemas.openxmlformats.org/officeDocument/2006/math">
                    <m:r>
                      <a:rPr lang="en-US" sz="3200" i="1" dirty="0" smtClean="0">
                        <a:solidFill>
                          <a:srgbClr val="C00000"/>
                        </a:solidFill>
                        <a:latin typeface="Cambria Math" panose="02040503050406030204" pitchFamily="18" charset="0"/>
                      </a:rPr>
                      <m:t>𝐵</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𝑅</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n-US" sz="3200" i="1" dirty="0">
                            <a:solidFill>
                              <a:srgbClr val="C00000"/>
                            </a:solidFill>
                            <a:latin typeface="Cambria Math" panose="02040503050406030204" pitchFamily="18" charset="0"/>
                          </a:rPr>
                          <m:t>𝑗</m:t>
                        </m:r>
                      </m:sub>
                    </m:sSub>
                    <m:r>
                      <a:rPr lang="en-US" sz="3200" i="1" dirty="0">
                        <a:solidFill>
                          <a:srgbClr val="C00000"/>
                        </a:solidFill>
                        <a:latin typeface="Cambria Math" panose="02040503050406030204" pitchFamily="18" charset="0"/>
                      </a:rPr>
                      <m:t>)</m:t>
                    </m:r>
                  </m:oMath>
                </a14:m>
                <a:r>
                  <a:rPr lang="en-US" sz="3200" dirty="0"/>
                  <a:t> </a:t>
                </a:r>
                <a:r>
                  <a:rPr lang="fa-IR" sz="3200" dirty="0"/>
                  <a:t> برابر با </a:t>
                </a:r>
                <a14:m>
                  <m:oMath xmlns:m="http://schemas.openxmlformats.org/officeDocument/2006/math">
                    <m:r>
                      <a:rPr lang="fa-IR" sz="3200" i="1" dirty="0" smtClean="0">
                        <a:solidFill>
                          <a:srgbClr val="C00000"/>
                        </a:solidFill>
                        <a:latin typeface="Cambria Math" panose="02040503050406030204" pitchFamily="18" charset="0"/>
                      </a:rPr>
                      <m:t>0</m:t>
                    </m:r>
                  </m:oMath>
                </a14:m>
                <a:r>
                  <a:rPr lang="fa-IR" sz="3200" dirty="0"/>
                  <a:t>، </a:t>
                </a:r>
                <a14:m>
                  <m:oMath xmlns:m="http://schemas.openxmlformats.org/officeDocument/2006/math">
                    <m:r>
                      <a:rPr lang="fa-IR" sz="3200" i="1" dirty="0" smtClean="0">
                        <a:solidFill>
                          <a:srgbClr val="C00000"/>
                        </a:solidFill>
                        <a:latin typeface="Cambria Math" panose="02040503050406030204" pitchFamily="18" charset="0"/>
                      </a:rPr>
                      <m:t>1</m:t>
                    </m:r>
                  </m:oMath>
                </a14:m>
                <a:r>
                  <a:rPr lang="fa-IR" sz="3200" dirty="0"/>
                  <a:t> یا کل بازه </a:t>
                </a:r>
                <a14:m>
                  <m:oMath xmlns:m="http://schemas.openxmlformats.org/officeDocument/2006/math">
                    <m:r>
                      <a:rPr lang="fa-IR" sz="3200" i="1" dirty="0" smtClean="0">
                        <a:solidFill>
                          <a:srgbClr val="C00000"/>
                        </a:solidFill>
                        <a:latin typeface="Cambria Math" panose="02040503050406030204" pitchFamily="18" charset="0"/>
                      </a:rPr>
                      <m:t>[</m:t>
                    </m:r>
                    <m:r>
                      <a:rPr lang="fa-IR" sz="3200" i="1" dirty="0" smtClean="0">
                        <a:solidFill>
                          <a:srgbClr val="C00000"/>
                        </a:solidFill>
                        <a:latin typeface="Cambria Math" panose="02040503050406030204" pitchFamily="18" charset="0"/>
                      </a:rPr>
                      <m:t>0</m:t>
                    </m:r>
                    <m:r>
                      <a:rPr lang="fa-IR" sz="3200" i="1" dirty="0" smtClean="0">
                        <a:solidFill>
                          <a:srgbClr val="C00000"/>
                        </a:solidFill>
                        <a:latin typeface="Cambria Math" panose="02040503050406030204" pitchFamily="18" charset="0"/>
                      </a:rPr>
                      <m:t>،</m:t>
                    </m:r>
                    <m:r>
                      <a:rPr lang="fa-IR" sz="3200" i="1" dirty="0" smtClean="0">
                        <a:solidFill>
                          <a:srgbClr val="C00000"/>
                        </a:solidFill>
                        <a:latin typeface="Cambria Math" panose="02040503050406030204" pitchFamily="18" charset="0"/>
                      </a:rPr>
                      <m:t> </m:t>
                    </m:r>
                    <m:r>
                      <a:rPr lang="fa-IR" sz="3200" i="1" dirty="0" smtClean="0">
                        <a:solidFill>
                          <a:srgbClr val="C00000"/>
                        </a:solidFill>
                        <a:latin typeface="Cambria Math" panose="02040503050406030204" pitchFamily="18" charset="0"/>
                      </a:rPr>
                      <m:t>1</m:t>
                    </m:r>
                    <m:r>
                      <a:rPr lang="fa-IR" sz="3200" i="1" dirty="0" smtClean="0">
                        <a:solidFill>
                          <a:srgbClr val="C00000"/>
                        </a:solidFill>
                        <a:latin typeface="Cambria Math" panose="02040503050406030204" pitchFamily="18" charset="0"/>
                      </a:rPr>
                      <m:t>] </m:t>
                    </m:r>
                  </m:oMath>
                </a14:m>
                <a:r>
                  <a:rPr lang="fa-IR" sz="3200" dirty="0"/>
                  <a:t>است.</a:t>
                </a:r>
              </a:p>
              <a:p>
                <a:r>
                  <a:rPr lang="fa-IR" sz="3200" dirty="0"/>
                  <a:t>به طور کلی تر، برای هر بازی 2×2 دنباله ای از پروفایل های استراتژی ترکیبی را در نظر بگیرید </a:t>
                </a:r>
                <a14:m>
                  <m:oMath xmlns:m="http://schemas.openxmlformats.org/officeDocument/2006/math">
                    <m:sSubSup>
                      <m:sSubSupPr>
                        <m:ctrlPr>
                          <a:rPr lang="en-US" sz="3200" b="0" i="1" dirty="0" smtClean="0">
                            <a:solidFill>
                              <a:srgbClr val="C00000"/>
                            </a:solidFill>
                            <a:latin typeface="Cambria Math" panose="02040503050406030204" pitchFamily="18" charset="0"/>
                          </a:rPr>
                        </m:ctrlPr>
                      </m:sSubSupPr>
                      <m:e>
                        <m:d>
                          <m:dPr>
                            <m:begChr m:val="{"/>
                            <m:endChr m:val="}"/>
                            <m:ctrlPr>
                              <a:rPr lang="fa-IR" sz="3200" b="0" i="1" dirty="0" smtClean="0">
                                <a:solidFill>
                                  <a:srgbClr val="C00000"/>
                                </a:solidFill>
                                <a:latin typeface="Cambria Math" panose="02040503050406030204" pitchFamily="18" charset="0"/>
                              </a:rPr>
                            </m:ctrlPr>
                          </m:dPr>
                          <m:e>
                            <m:d>
                              <m:dPr>
                                <m:ctrlPr>
                                  <a:rPr lang="fa-IR"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𝑞</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𝑛</m:t>
                                    </m:r>
                                  </m:sub>
                                </m:sSub>
                              </m:e>
                            </m:d>
                          </m:e>
                        </m:d>
                      </m:e>
                      <m:sub>
                        <m:r>
                          <a:rPr lang="en-US" sz="3200" b="0" i="1" dirty="0" smtClean="0">
                            <a:solidFill>
                              <a:srgbClr val="C00000"/>
                            </a:solidFill>
                            <a:latin typeface="Cambria Math" panose="02040503050406030204" pitchFamily="18" charset="0"/>
                          </a:rPr>
                          <m:t>𝑛</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 </m:t>
                    </m:r>
                  </m:oMath>
                </a14:m>
                <a:r>
                  <a:rPr lang="fa-IR" sz="3200" dirty="0"/>
                  <a:t> و دنباله ای از بهترین پاسخ ها </a:t>
                </a:r>
                <a14:m>
                  <m:oMath xmlns:m="http://schemas.openxmlformats.org/officeDocument/2006/math">
                    <m:sSubSup>
                      <m:sSubSupPr>
                        <m:ctrlPr>
                          <a:rPr lang="en-US" sz="3200" i="1" dirty="0">
                            <a:solidFill>
                              <a:srgbClr val="C00000"/>
                            </a:solidFill>
                            <a:latin typeface="Cambria Math" panose="02040503050406030204" pitchFamily="18" charset="0"/>
                          </a:rPr>
                        </m:ctrlPr>
                      </m:sSubSupPr>
                      <m:e>
                        <m:d>
                          <m:dPr>
                            <m:begChr m:val="{"/>
                            <m:endChr m:val="}"/>
                            <m:ctrlPr>
                              <a:rPr lang="fa-IR" sz="3200" i="1" dirty="0">
                                <a:solidFill>
                                  <a:srgbClr val="C00000"/>
                                </a:solidFill>
                                <a:latin typeface="Cambria Math" panose="02040503050406030204" pitchFamily="18" charset="0"/>
                              </a:rPr>
                            </m:ctrlPr>
                          </m:dPr>
                          <m:e>
                            <m:d>
                              <m:dPr>
                                <m:ctrlPr>
                                  <a:rPr lang="fa-IR"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𝑞</m:t>
                                    </m:r>
                                    <m:r>
                                      <a:rPr lang="en-US" sz="3200" b="0" i="1" dirty="0" smtClean="0">
                                        <a:solidFill>
                                          <a:srgbClr val="C00000"/>
                                        </a:solidFill>
                                        <a:latin typeface="Cambria Math" panose="02040503050406030204" pitchFamily="18" charset="0"/>
                                      </a:rPr>
                                      <m:t>′</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r>
                                      <a:rPr lang="en-US" sz="3200" b="0" i="1" dirty="0" smtClean="0">
                                        <a:solidFill>
                                          <a:srgbClr val="C00000"/>
                                        </a:solidFill>
                                        <a:latin typeface="Cambria Math" panose="02040503050406030204" pitchFamily="18" charset="0"/>
                                      </a:rPr>
                                      <m:t>′</m:t>
                                    </m:r>
                                  </m:e>
                                  <m:sub>
                                    <m:r>
                                      <a:rPr lang="en-US" sz="3200" i="1" dirty="0" err="1">
                                        <a:solidFill>
                                          <a:srgbClr val="C00000"/>
                                        </a:solidFill>
                                        <a:latin typeface="Cambria Math" panose="02040503050406030204" pitchFamily="18" charset="0"/>
                                      </a:rPr>
                                      <m:t>𝑛</m:t>
                                    </m:r>
                                  </m:sub>
                                </m:sSub>
                              </m:e>
                            </m:d>
                          </m:e>
                        </m:d>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m:t>
                        </m:r>
                      </m:sup>
                    </m:sSubSup>
                  </m:oMath>
                </a14:m>
                <a:r>
                  <a:rPr lang="en-US" sz="3200" dirty="0"/>
                  <a:t>، </a:t>
                </a:r>
                <a:r>
                  <a:rPr lang="fa-IR" sz="3200" dirty="0"/>
                  <a:t>جایی که</a:t>
                </a:r>
                <a14:m>
                  <m:oMath xmlns:m="http://schemas.openxmlformats.org/officeDocument/2006/math">
                    <m:d>
                      <m:dPr>
                        <m:ctrlPr>
                          <a:rPr lang="fa-IR"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r>
                              <a:rPr lang="en-US" sz="3200" i="1" dirty="0">
                                <a:solidFill>
                                  <a:srgbClr val="C00000"/>
                                </a:solidFill>
                                <a:latin typeface="Cambria Math" panose="02040503050406030204" pitchFamily="18" charset="0"/>
                              </a:rPr>
                              <m:t>′</m:t>
                            </m:r>
                          </m:e>
                          <m:sub>
                            <m:r>
                              <a:rPr lang="en-US" sz="3200" i="1" dirty="0" err="1">
                                <a:solidFill>
                                  <a:srgbClr val="C00000"/>
                                </a:solidFill>
                                <a:latin typeface="Cambria Math" panose="02040503050406030204" pitchFamily="18" charset="0"/>
                              </a:rPr>
                              <m:t>𝑛</m:t>
                            </m:r>
                          </m:sub>
                        </m:sSub>
                      </m:e>
                    </m:d>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𝐵𝑅</m:t>
                    </m:r>
                    <m:d>
                      <m:dPr>
                        <m:ctrlPr>
                          <a:rPr lang="en-US" sz="3200" i="1" dirty="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𝑞</m:t>
                            </m:r>
                          </m:e>
                          <m:sub>
                            <m:r>
                              <a:rPr lang="en-US" sz="3200" b="0" i="1" dirty="0" smtClean="0">
                                <a:solidFill>
                                  <a:srgbClr val="C00000"/>
                                </a:solidFill>
                                <a:latin typeface="Cambria Math" panose="02040503050406030204" pitchFamily="18" charset="0"/>
                              </a:rPr>
                              <m:t>𝑛</m:t>
                            </m:r>
                          </m:sub>
                        </m:sSub>
                        <m:r>
                          <a:rPr lang="en-US" sz="3200" b="0" i="1" dirty="0" smtClean="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𝑝</m:t>
                            </m:r>
                          </m:e>
                          <m:sub>
                            <m:r>
                              <a:rPr lang="en-US" sz="3200" b="0" i="1" dirty="0" smtClean="0">
                                <a:solidFill>
                                  <a:srgbClr val="C00000"/>
                                </a:solidFill>
                                <a:latin typeface="Cambria Math" panose="02040503050406030204" pitchFamily="18" charset="0"/>
                              </a:rPr>
                              <m:t>𝑛</m:t>
                            </m:r>
                          </m:sub>
                        </m:sSub>
                      </m:e>
                    </m:d>
                    <m:r>
                      <a:rPr lang="en-US" sz="3200" i="1" dirty="0">
                        <a:solidFill>
                          <a:srgbClr val="C00000"/>
                        </a:solidFill>
                        <a:latin typeface="Cambria Math" panose="02040503050406030204" pitchFamily="18" charset="0"/>
                      </a:rPr>
                      <m:t> </m:t>
                    </m:r>
                  </m:oMath>
                </a14:m>
                <a:r>
                  <a:rPr lang="fa-IR" sz="3200" dirty="0"/>
                  <a:t>برای همه </a:t>
                </a:r>
                <a14:m>
                  <m:oMath xmlns:m="http://schemas.openxmlformats.org/officeDocument/2006/math">
                    <m:r>
                      <a:rPr lang="en-US" sz="3200" i="1" dirty="0" smtClean="0">
                        <a:solidFill>
                          <a:srgbClr val="C00000"/>
                        </a:solidFill>
                        <a:latin typeface="Cambria Math" panose="02040503050406030204" pitchFamily="18" charset="0"/>
                      </a:rPr>
                      <m:t>𝑛</m:t>
                    </m:r>
                  </m:oMath>
                </a14:m>
                <a:r>
                  <a:rPr lang="fa-IR" sz="3200" dirty="0"/>
                  <a:t>.</a:t>
                </a:r>
                <a:endParaRPr lang="en-US" sz="3200" dirty="0"/>
              </a:p>
              <a:p>
                <a:r>
                  <a:rPr lang="fa-IR" sz="3200" dirty="0"/>
                  <a:t>فرض کنید </a:t>
                </a:r>
                <a14:m>
                  <m:oMath xmlns:m="http://schemas.openxmlformats.org/officeDocument/2006/math">
                    <m:func>
                      <m:funcPr>
                        <m:ctrlPr>
                          <a:rPr lang="en-US" sz="3200" i="1" dirty="0">
                            <a:solidFill>
                              <a:srgbClr val="C00000"/>
                            </a:solidFill>
                            <a:latin typeface="Cambria Math" panose="02040503050406030204" pitchFamily="18" charset="0"/>
                          </a:rPr>
                        </m:ctrlPr>
                      </m:funcPr>
                      <m:fName>
                        <m:sSub>
                          <m:sSubPr>
                            <m:ctrlPr>
                              <a:rPr lang="en-US" sz="3200" i="1" dirty="0">
                                <a:solidFill>
                                  <a:srgbClr val="C00000"/>
                                </a:solidFill>
                                <a:latin typeface="Cambria Math" panose="02040503050406030204" pitchFamily="18" charset="0"/>
                              </a:rPr>
                            </m:ctrlPr>
                          </m:sSubPr>
                          <m:e>
                            <m:r>
                              <m:rPr>
                                <m:sty m:val="p"/>
                              </m:rPr>
                              <a:rPr lang="en-US" sz="3200" dirty="0">
                                <a:solidFill>
                                  <a:srgbClr val="C00000"/>
                                </a:solidFill>
                                <a:latin typeface="Cambria Math" panose="02040503050406030204" pitchFamily="18" charset="0"/>
                              </a:rPr>
                              <m:t>lim</m:t>
                            </m:r>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sub>
                        </m:sSub>
                      </m:fName>
                      <m:e>
                        <m:d>
                          <m:dPr>
                            <m:ctrlPr>
                              <a:rPr lang="en-US"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𝑞</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𝑛</m:t>
                                </m:r>
                              </m:sub>
                            </m:sSub>
                          </m:e>
                        </m:d>
                        <m:r>
                          <a:rPr lang="en-US" sz="3200" b="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b="0" i="1" dirty="0" smtClean="0">
                                <a:solidFill>
                                  <a:srgbClr val="C00000"/>
                                </a:solidFill>
                                <a:latin typeface="Cambria Math" panose="02040503050406030204" pitchFamily="18" charset="0"/>
                              </a:rPr>
                              <m:t>𝑞</m:t>
                            </m:r>
                          </m:e>
                          <m:sup>
                            <m:r>
                              <a:rPr lang="en-US" sz="3200" b="0" i="1" dirty="0" smtClean="0">
                                <a:solidFill>
                                  <a:srgbClr val="C00000"/>
                                </a:solidFill>
                                <a:latin typeface="Cambria Math" panose="02040503050406030204" pitchFamily="18" charset="0"/>
                              </a:rPr>
                              <m:t>∗</m:t>
                            </m:r>
                          </m:sup>
                        </m:sSup>
                        <m:r>
                          <a:rPr lang="en-US" sz="3200" b="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b="0" i="1" dirty="0" smtClean="0">
                                <a:solidFill>
                                  <a:srgbClr val="C00000"/>
                                </a:solidFill>
                                <a:latin typeface="Cambria Math" panose="02040503050406030204" pitchFamily="18" charset="0"/>
                              </a:rPr>
                              <m:t>𝑝</m:t>
                            </m:r>
                          </m:e>
                          <m:sup>
                            <m:r>
                              <a:rPr lang="en-US" sz="3200" b="0" i="1" dirty="0" smtClean="0">
                                <a:solidFill>
                                  <a:srgbClr val="C00000"/>
                                </a:solidFill>
                                <a:latin typeface="Cambria Math" panose="02040503050406030204" pitchFamily="18" charset="0"/>
                              </a:rPr>
                              <m:t>∗</m:t>
                            </m:r>
                          </m:sup>
                        </m:sSup>
                        <m:r>
                          <a:rPr lang="en-US" sz="3200" b="0" i="1" dirty="0" smtClean="0">
                            <a:solidFill>
                              <a:srgbClr val="C00000"/>
                            </a:solidFill>
                            <a:latin typeface="Cambria Math" panose="02040503050406030204" pitchFamily="18" charset="0"/>
                          </a:rPr>
                          <m:t>)</m:t>
                        </m:r>
                      </m:e>
                    </m:func>
                  </m:oMath>
                </a14:m>
                <a:r>
                  <a:rPr lang="fa-IR" sz="3200" dirty="0"/>
                  <a:t> و  </a:t>
                </a:r>
                <a14:m>
                  <m:oMath xmlns:m="http://schemas.openxmlformats.org/officeDocument/2006/math">
                    <m:func>
                      <m:funcPr>
                        <m:ctrlPr>
                          <a:rPr lang="en-US" sz="3200" i="1" dirty="0">
                            <a:solidFill>
                              <a:srgbClr val="C00000"/>
                            </a:solidFill>
                            <a:latin typeface="Cambria Math" panose="02040503050406030204" pitchFamily="18" charset="0"/>
                          </a:rPr>
                        </m:ctrlPr>
                      </m:funcPr>
                      <m:fName>
                        <m:sSub>
                          <m:sSubPr>
                            <m:ctrlPr>
                              <a:rPr lang="en-US" sz="3200" i="1" dirty="0">
                                <a:solidFill>
                                  <a:srgbClr val="C00000"/>
                                </a:solidFill>
                                <a:latin typeface="Cambria Math" panose="02040503050406030204" pitchFamily="18" charset="0"/>
                              </a:rPr>
                            </m:ctrlPr>
                          </m:sSubPr>
                          <m:e>
                            <m:r>
                              <m:rPr>
                                <m:sty m:val="p"/>
                              </m:rPr>
                              <a:rPr lang="en-US" sz="3200" dirty="0">
                                <a:solidFill>
                                  <a:srgbClr val="C00000"/>
                                </a:solidFill>
                                <a:latin typeface="Cambria Math" panose="02040503050406030204" pitchFamily="18" charset="0"/>
                              </a:rPr>
                              <m:t>lim</m:t>
                            </m:r>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sub>
                        </m:sSub>
                      </m:fName>
                      <m:e>
                        <m:d>
                          <m:dPr>
                            <m:ctrlPr>
                              <a:rPr lang="en-US"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𝑞</m:t>
                                </m:r>
                                <m:r>
                                  <a:rPr lang="en-US" sz="3200" b="0" i="1" dirty="0" smtClean="0">
                                    <a:solidFill>
                                      <a:srgbClr val="C00000"/>
                                    </a:solidFill>
                                    <a:latin typeface="Cambria Math" panose="02040503050406030204" pitchFamily="18" charset="0"/>
                                  </a:rPr>
                                  <m:t>′</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r>
                                  <a:rPr lang="en-US" sz="3200" b="0" i="1" dirty="0" smtClean="0">
                                    <a:solidFill>
                                      <a:srgbClr val="C00000"/>
                                    </a:solidFill>
                                    <a:latin typeface="Cambria Math" panose="02040503050406030204" pitchFamily="18" charset="0"/>
                                  </a:rPr>
                                  <m:t>′</m:t>
                                </m:r>
                              </m:e>
                              <m:sub>
                                <m:r>
                                  <a:rPr lang="en-US" sz="3200" i="1" dirty="0" err="1">
                                    <a:solidFill>
                                      <a:srgbClr val="C00000"/>
                                    </a:solidFill>
                                    <a:latin typeface="Cambria Math" panose="02040503050406030204" pitchFamily="18" charset="0"/>
                                  </a:rPr>
                                  <m:t>𝑛</m:t>
                                </m:r>
                              </m:sub>
                            </m:sSub>
                          </m:e>
                        </m:d>
                        <m:r>
                          <a:rPr lang="en-US" sz="3200" i="1" dirty="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𝑞</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𝑝</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e>
                    </m:func>
                  </m:oMath>
                </a14:m>
                <a:r>
                  <a:rPr lang="en-US" sz="3200" dirty="0"/>
                  <a:t> </a:t>
                </a:r>
                <a:r>
                  <a:rPr lang="fa-IR" sz="3200" dirty="0"/>
                  <a:t> . برای </a:t>
                </a:r>
                <a:r>
                  <a:rPr lang="fa-IR" sz="3200" dirty="0" err="1"/>
                  <a:t>نتیجه‌گیری</a:t>
                </a:r>
                <a:r>
                  <a:rPr lang="fa-IR" sz="3200" dirty="0"/>
                  <a:t> که </a:t>
                </a:r>
                <a14:m>
                  <m:oMath xmlns:m="http://schemas.openxmlformats.org/officeDocument/2006/math">
                    <m:r>
                      <a:rPr lang="en-US" sz="3200" i="1" dirty="0" smtClean="0">
                        <a:solidFill>
                          <a:srgbClr val="C00000"/>
                        </a:solidFill>
                        <a:latin typeface="Cambria Math" panose="02040503050406030204" pitchFamily="18" charset="0"/>
                      </a:rPr>
                      <m:t>𝐵𝑅</m:t>
                    </m:r>
                    <m:r>
                      <a:rPr lang="en-US" sz="3200" i="1" dirty="0" smtClean="0">
                        <a:solidFill>
                          <a:srgbClr val="C00000"/>
                        </a:solidFill>
                        <a:latin typeface="Cambria Math" panose="02040503050406030204" pitchFamily="18" charset="0"/>
                      </a:rPr>
                      <m:t>(</m:t>
                    </m:r>
                    <m:r>
                      <a:rPr lang="el-GR" sz="3200" i="1" dirty="0">
                        <a:solidFill>
                          <a:srgbClr val="C00000"/>
                        </a:solidFill>
                        <a:latin typeface="Cambria Math" panose="02040503050406030204" pitchFamily="18" charset="0"/>
                      </a:rPr>
                      <m:t>𝜎</m:t>
                    </m:r>
                    <m:r>
                      <a:rPr lang="el-GR" sz="3200" i="1" dirty="0" smtClean="0">
                        <a:solidFill>
                          <a:srgbClr val="C00000"/>
                        </a:solidFill>
                        <a:latin typeface="Cambria Math" panose="02040503050406030204" pitchFamily="18" charset="0"/>
                      </a:rPr>
                      <m:t>)</m:t>
                    </m:r>
                  </m:oMath>
                </a14:m>
                <a:r>
                  <a:rPr lang="fa-IR" sz="3200" dirty="0"/>
                  <a:t> یک نمودار بسته دارد، باید نشان دهیم که </a:t>
                </a:r>
                <a14:m>
                  <m:oMath xmlns:m="http://schemas.openxmlformats.org/officeDocument/2006/math">
                    <m:r>
                      <a:rPr lang="fa-IR" sz="320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𝑝</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 </m:t>
                    </m:r>
                    <m:r>
                      <a:rPr lang="en-US" sz="3200" i="1" dirty="0">
                        <a:solidFill>
                          <a:srgbClr val="C00000"/>
                        </a:solidFill>
                        <a:latin typeface="Cambria Math" panose="02040503050406030204" pitchFamily="18" charset="0"/>
                      </a:rPr>
                      <m:t>𝐵𝑅</m:t>
                    </m:r>
                    <m:r>
                      <a:rPr lang="en-US" sz="3200" i="1" dirty="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𝑞</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 </m:t>
                    </m:r>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𝑝</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m:t>
                    </m:r>
                  </m:oMath>
                </a14:m>
                <a:r>
                  <a:rPr lang="fa-IR" sz="3200" dirty="0"/>
                  <a:t>. </a:t>
                </a:r>
                <a:endParaRPr lang="en-US" sz="3200" dirty="0"/>
              </a:p>
              <a:p>
                <a:r>
                  <a:rPr lang="fa-IR" sz="3200" dirty="0"/>
                  <a:t>برای </a:t>
                </a:r>
                <a:r>
                  <a:rPr lang="fa-IR" sz="3200" dirty="0" err="1"/>
                  <a:t>بازیکن</a:t>
                </a:r>
                <a:r>
                  <a:rPr lang="fa-IR" sz="3200" dirty="0"/>
                  <a:t> 2 باید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𝑣</m:t>
                        </m:r>
                      </m:e>
                      <m:sub>
                        <m:r>
                          <a:rPr lang="en-US" sz="3200" i="1" dirty="0" smtClean="0">
                            <a:solidFill>
                              <a:srgbClr val="C00000"/>
                            </a:solidFill>
                            <a:latin typeface="Cambria Math" panose="02040503050406030204" pitchFamily="18" charset="0"/>
                          </a:rPr>
                          <m:t>2</m:t>
                        </m:r>
                      </m:sub>
                    </m:sSub>
                    <m:r>
                      <a:rPr lang="en-US" sz="3200" i="1" dirty="0" smtClean="0">
                        <a:solidFill>
                          <a:srgbClr val="C00000"/>
                        </a:solidFill>
                        <a:latin typeface="Cambria Math" panose="02040503050406030204" pitchFamily="18" charset="0"/>
                      </a:rPr>
                      <m:t>(</m:t>
                    </m:r>
                    <m:sSubSup>
                      <m:sSubSupPr>
                        <m:ctrlPr>
                          <a:rPr lang="en-US" sz="3200" b="0" i="1" dirty="0" smtClean="0">
                            <a:solidFill>
                              <a:srgbClr val="C00000"/>
                            </a:solidFill>
                            <a:latin typeface="Cambria Math" panose="02040503050406030204" pitchFamily="18" charset="0"/>
                          </a:rPr>
                        </m:ctrlPr>
                      </m:sSubSupPr>
                      <m:e>
                        <m:r>
                          <a:rPr lang="en-US" sz="3200" i="1" dirty="0" err="1">
                            <a:solidFill>
                              <a:srgbClr val="C00000"/>
                            </a:solidFill>
                            <a:latin typeface="Cambria Math" panose="02040503050406030204" pitchFamily="18" charset="0"/>
                          </a:rPr>
                          <m:t>𝑞</m:t>
                        </m:r>
                      </m:e>
                      <m:sub>
                        <m:r>
                          <a:rPr lang="en-US" sz="3200" i="1" dirty="0" err="1">
                            <a:solidFill>
                              <a:srgbClr val="C00000"/>
                            </a:solidFill>
                            <a:latin typeface="Cambria Math" panose="02040503050406030204" pitchFamily="18" charset="0"/>
                          </a:rPr>
                          <m:t>𝑛</m:t>
                        </m:r>
                      </m:sub>
                      <m:sup>
                        <m:r>
                          <a:rPr lang="en-US" sz="3200" b="0" i="1" dirty="0" smtClean="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2</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oMath>
                </a14:m>
                <a:r>
                  <a:rPr lang="en-US" sz="3200" dirty="0"/>
                  <a:t> </a:t>
                </a:r>
                <a:r>
                  <a:rPr lang="fa-IR" sz="3200" dirty="0"/>
                  <a:t> برای هر </a:t>
                </a:r>
                <a14:m>
                  <m:oMath xmlns:m="http://schemas.openxmlformats.org/officeDocument/2006/math">
                    <m:r>
                      <a:rPr lang="en-US" sz="3200" i="1" dirty="0" smtClean="0">
                        <a:solidFill>
                          <a:srgbClr val="C00000"/>
                        </a:solidFill>
                        <a:latin typeface="Cambria Math" panose="02040503050406030204" pitchFamily="18" charset="0"/>
                      </a:rPr>
                      <m:t>𝑞</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m:t>
                    </m:r>
                  </m:oMath>
                </a14:m>
                <a:r>
                  <a:rPr lang="en-US" sz="3200" dirty="0"/>
                  <a:t> </a:t>
                </a:r>
                <a:r>
                  <a:rPr lang="fa-IR" sz="3200" dirty="0"/>
                  <a:t> باشد زیرا</a:t>
                </a:r>
                <a:r>
                  <a:rPr lang="en-US" sz="3200" dirty="0">
                    <a:solidFill>
                      <a:srgbClr val="C00000"/>
                    </a:solidFill>
                  </a:rPr>
                  <a:t> </a:t>
                </a:r>
                <a14:m>
                  <m:oMath xmlns:m="http://schemas.openxmlformats.org/officeDocument/2006/math">
                    <m:sSubSup>
                      <m:sSubSupPr>
                        <m:ctrlPr>
                          <a:rPr lang="en-US" sz="3200" i="1" dirty="0">
                            <a:solidFill>
                              <a:srgbClr val="C00000"/>
                            </a:solidFill>
                            <a:latin typeface="Cambria Math" panose="02040503050406030204" pitchFamily="18" charset="0"/>
                          </a:rPr>
                        </m:ctrlPr>
                      </m:sSubSupPr>
                      <m:e>
                        <m:r>
                          <a:rPr lang="en-US" sz="3200" i="1" dirty="0" err="1">
                            <a:solidFill>
                              <a:srgbClr val="C00000"/>
                            </a:solidFill>
                            <a:latin typeface="Cambria Math" panose="02040503050406030204" pitchFamily="18" charset="0"/>
                          </a:rPr>
                          <m:t>𝑞</m:t>
                        </m:r>
                      </m:e>
                      <m:sub>
                        <m:r>
                          <a:rPr lang="en-US" sz="3200" i="1" dirty="0" err="1">
                            <a:solidFill>
                              <a:srgbClr val="C00000"/>
                            </a:solidFill>
                            <a:latin typeface="Cambria Math" panose="02040503050406030204" pitchFamily="18" charset="0"/>
                          </a:rPr>
                          <m:t>𝑛</m:t>
                        </m:r>
                      </m:sub>
                      <m:sup>
                        <m:r>
                          <a:rPr lang="en-US" sz="3200" i="1" dirty="0">
                            <a:solidFill>
                              <a:srgbClr val="C00000"/>
                            </a:solidFill>
                            <a:latin typeface="Cambria Math" panose="02040503050406030204" pitchFamily="18" charset="0"/>
                          </a:rPr>
                          <m:t>′</m:t>
                        </m:r>
                      </m:sup>
                    </m:sSubSup>
                  </m:oMath>
                </a14:m>
                <a:r>
                  <a:rPr lang="en-US" sz="3200" dirty="0"/>
                  <a:t> </a:t>
                </a:r>
                <a:r>
                  <a:rPr lang="fa-IR" sz="3200" dirty="0"/>
                  <a:t> بهترین پاسخ به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𝑛</m:t>
                        </m:r>
                      </m:sub>
                    </m:sSub>
                  </m:oMath>
                </a14:m>
                <a:r>
                  <a:rPr lang="fa-IR" sz="3200" dirty="0"/>
                  <a:t> است.</a:t>
                </a:r>
              </a:p>
              <a:p>
                <a:r>
                  <a:rPr lang="fa-IR" sz="3200" dirty="0"/>
                  <a:t>از آنجایی که تابع بازده (مورد انتظار) در </a:t>
                </a:r>
                <a14:m>
                  <m:oMath xmlns:m="http://schemas.openxmlformats.org/officeDocument/2006/math">
                    <m:r>
                      <a:rPr lang="en-US" sz="3200" i="1" dirty="0" smtClean="0">
                        <a:solidFill>
                          <a:srgbClr val="C00000"/>
                        </a:solidFill>
                        <a:latin typeface="Cambria Math" panose="02040503050406030204" pitchFamily="18" charset="0"/>
                      </a:rPr>
                      <m:t>𝑞</m:t>
                    </m:r>
                  </m:oMath>
                </a14:m>
                <a:r>
                  <a:rPr lang="fa-IR" sz="3200" dirty="0"/>
                  <a:t> </a:t>
                </a:r>
                <a:r>
                  <a:rPr lang="en-US" sz="3200" dirty="0"/>
                  <a:t> </a:t>
                </a:r>
                <a:r>
                  <a:rPr lang="fa-IR" sz="3200" dirty="0"/>
                  <a:t>و</a:t>
                </a:r>
                <a14:m>
                  <m:oMath xmlns:m="http://schemas.openxmlformats.org/officeDocument/2006/math">
                    <m:r>
                      <a:rPr lang="en-US" sz="3200" i="1" dirty="0" smtClean="0">
                        <a:solidFill>
                          <a:srgbClr val="C00000"/>
                        </a:solidFill>
                        <a:latin typeface="Cambria Math" panose="02040503050406030204" pitchFamily="18" charset="0"/>
                      </a:rPr>
                      <m:t>𝑝</m:t>
                    </m:r>
                  </m:oMath>
                </a14:m>
                <a:r>
                  <a:rPr lang="fa-IR" sz="3200" dirty="0"/>
                  <a:t> خطی است، لذا برای هر دو </a:t>
                </a:r>
                <a:r>
                  <a:rPr lang="fa-IR" sz="3200" dirty="0" err="1"/>
                  <a:t>آرگومان</a:t>
                </a:r>
                <a:r>
                  <a:rPr lang="fa-IR" sz="3200" dirty="0"/>
                  <a:t> پیوسته است.</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r="-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9811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بررسی قضیه نقطه ثابت </a:t>
            </a:r>
            <a:r>
              <a:rPr lang="fa-IR" sz="3600" dirty="0" err="1"/>
              <a:t>کاکوتانی</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fa-IR" sz="3200" dirty="0"/>
                  <a:t>برای دنباله مقادیر آنها میتوانیم برای طرفین نابرابری حد </a:t>
                </a:r>
                <a:r>
                  <a:rPr lang="fa-IR" sz="3200" dirty="0" err="1"/>
                  <a:t>درنظر</a:t>
                </a:r>
                <a:r>
                  <a:rPr lang="fa-IR" sz="3200" dirty="0"/>
                  <a:t> بگیریم</a:t>
                </a:r>
              </a:p>
              <a:p>
                <a:r>
                  <a:rPr lang="fa-IR" sz="3200" dirty="0" err="1"/>
                  <a:t>می‌توانیم</a:t>
                </a:r>
                <a:r>
                  <a:rPr lang="fa-IR" sz="3200" dirty="0"/>
                  <a:t> با حفظ نابرابری، از دو طرف نابرابری </a:t>
                </a:r>
                <a:r>
                  <a:rPr lang="fa-IR" sz="3200" dirty="0" err="1"/>
                  <a:t>محدودیت‌هایی</a:t>
                </a:r>
                <a:r>
                  <a:rPr lang="fa-IR" sz="3200" dirty="0"/>
                  <a:t> در نظر بگیریم، به طوری که </a:t>
                </a:r>
                <a14:m>
                  <m:oMath xmlns:m="http://schemas.openxmlformats.org/officeDocument/2006/math">
                    <m:func>
                      <m:funcPr>
                        <m:ctrlPr>
                          <a:rPr lang="en-US" sz="3200" i="1" dirty="0">
                            <a:solidFill>
                              <a:srgbClr val="C00000"/>
                            </a:solidFill>
                            <a:latin typeface="Cambria Math" panose="02040503050406030204" pitchFamily="18" charset="0"/>
                          </a:rPr>
                        </m:ctrlPr>
                      </m:funcPr>
                      <m:fName>
                        <m:sSub>
                          <m:sSubPr>
                            <m:ctrlPr>
                              <a:rPr lang="en-US" sz="3200" i="1" dirty="0">
                                <a:solidFill>
                                  <a:srgbClr val="C00000"/>
                                </a:solidFill>
                                <a:latin typeface="Cambria Math" panose="02040503050406030204" pitchFamily="18" charset="0"/>
                              </a:rPr>
                            </m:ctrlPr>
                          </m:sSubPr>
                          <m:e>
                            <m:r>
                              <m:rPr>
                                <m:sty m:val="p"/>
                              </m:rPr>
                              <a:rPr lang="en-US" sz="3200" dirty="0">
                                <a:solidFill>
                                  <a:srgbClr val="C00000"/>
                                </a:solidFill>
                                <a:latin typeface="Cambria Math" panose="02040503050406030204" pitchFamily="18" charset="0"/>
                              </a:rPr>
                              <m:t>lim</m:t>
                            </m:r>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sub>
                        </m:sSub>
                      </m:fName>
                      <m:e>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2</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𝑞</m:t>
                            </m:r>
                            <m:r>
                              <a:rPr lang="en-US" sz="3200" b="0" i="1" dirty="0" smtClean="0">
                                <a:solidFill>
                                  <a:srgbClr val="C00000"/>
                                </a:solidFill>
                                <a:latin typeface="Cambria Math" panose="02040503050406030204" pitchFamily="18" charset="0"/>
                              </a:rPr>
                              <m:t>′</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 </m:t>
                        </m:r>
                      </m:e>
                    </m:func>
                    <m:r>
                      <a:rPr lang="en-US" sz="3200" b="0" i="1" dirty="0" smtClean="0">
                        <a:solidFill>
                          <a:srgbClr val="C00000"/>
                        </a:solidFill>
                        <a:latin typeface="Cambria Math" panose="02040503050406030204" pitchFamily="18" charset="0"/>
                      </a:rPr>
                      <m:t>≥</m:t>
                    </m:r>
                    <m:func>
                      <m:funcPr>
                        <m:ctrlPr>
                          <a:rPr lang="en-US" sz="3200" i="1" dirty="0">
                            <a:solidFill>
                              <a:srgbClr val="C00000"/>
                            </a:solidFill>
                            <a:latin typeface="Cambria Math" panose="02040503050406030204" pitchFamily="18" charset="0"/>
                          </a:rPr>
                        </m:ctrlPr>
                      </m:funcPr>
                      <m:fName>
                        <m:sSub>
                          <m:sSubPr>
                            <m:ctrlPr>
                              <a:rPr lang="en-US" sz="3200" i="1" dirty="0">
                                <a:solidFill>
                                  <a:srgbClr val="C00000"/>
                                </a:solidFill>
                                <a:latin typeface="Cambria Math" panose="02040503050406030204" pitchFamily="18" charset="0"/>
                              </a:rPr>
                            </m:ctrlPr>
                          </m:sSubPr>
                          <m:e>
                            <m:r>
                              <m:rPr>
                                <m:sty m:val="p"/>
                              </m:rPr>
                              <a:rPr lang="en-US" sz="3200" dirty="0">
                                <a:solidFill>
                                  <a:srgbClr val="C00000"/>
                                </a:solidFill>
                                <a:latin typeface="Cambria Math" panose="02040503050406030204" pitchFamily="18" charset="0"/>
                              </a:rPr>
                              <m:t>lim</m:t>
                            </m:r>
                          </m:e>
                          <m:sub>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sub>
                        </m:sSub>
                      </m:fName>
                      <m:e>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2</m:t>
                            </m:r>
                          </m:sub>
                        </m:sSub>
                        <m:d>
                          <m:dPr>
                            <m:ctrlPr>
                              <a:rPr lang="en-US" sz="3200" i="1" dirty="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𝑛</m:t>
                                </m:r>
                              </m:sub>
                            </m:sSub>
                          </m:e>
                        </m:d>
                      </m:e>
                    </m:func>
                  </m:oMath>
                </a14:m>
                <a:r>
                  <a:rPr lang="fa-IR" sz="3200" dirty="0"/>
                  <a:t> برای همه </a:t>
                </a:r>
                <a14:m>
                  <m:oMath xmlns:m="http://schemas.openxmlformats.org/officeDocument/2006/math">
                    <m:r>
                      <a:rPr lang="en-US" sz="3200" i="1" dirty="0" smtClean="0">
                        <a:solidFill>
                          <a:srgbClr val="C00000"/>
                        </a:solidFill>
                        <a:latin typeface="Cambria Math" panose="02040503050406030204" pitchFamily="18" charset="0"/>
                      </a:rPr>
                      <m:t>𝑞</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r>
                      <a:rPr lang="en-US" sz="3200" b="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1</m:t>
                    </m:r>
                    <m:r>
                      <a:rPr lang="en-US" sz="3200" i="1" dirty="0" smtClean="0">
                        <a:solidFill>
                          <a:srgbClr val="C00000"/>
                        </a:solidFill>
                        <a:latin typeface="Cambria Math" panose="02040503050406030204" pitchFamily="18" charset="0"/>
                      </a:rPr>
                      <m:t>]</m:t>
                    </m:r>
                  </m:oMath>
                </a14:m>
                <a:r>
                  <a:rPr lang="en-US" sz="3200" dirty="0"/>
                  <a:t>، </a:t>
                </a:r>
                <a:r>
                  <a:rPr lang="fa-IR" sz="3200" dirty="0"/>
                  <a:t>به این معنی که</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2</m:t>
                        </m:r>
                      </m:sub>
                    </m:sSub>
                    <m:r>
                      <a:rPr lang="en-US" sz="3200" i="1" dirty="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sSup>
                          <m:sSupPr>
                            <m:ctrlPr>
                              <a:rPr lang="en-US" sz="3200" i="1" dirty="0" err="1">
                                <a:solidFill>
                                  <a:srgbClr val="C00000"/>
                                </a:solidFill>
                                <a:latin typeface="Cambria Math" panose="02040503050406030204" pitchFamily="18" charset="0"/>
                              </a:rPr>
                            </m:ctrlPr>
                          </m:sSupPr>
                          <m:e>
                            <m:r>
                              <a:rPr lang="en-US" sz="3200" i="1" dirty="0" err="1">
                                <a:solidFill>
                                  <a:srgbClr val="C00000"/>
                                </a:solidFill>
                                <a:latin typeface="Cambria Math" panose="02040503050406030204" pitchFamily="18" charset="0"/>
                              </a:rPr>
                              <m:t>𝑞</m:t>
                            </m:r>
                          </m:e>
                          <m:sup>
                            <m:r>
                              <a:rPr lang="en-US" sz="3200" i="1" dirty="0" err="1">
                                <a:solidFill>
                                  <a:srgbClr val="C00000"/>
                                </a:solidFill>
                                <a:latin typeface="Cambria Math" panose="02040503050406030204" pitchFamily="18" charset="0"/>
                              </a:rPr>
                              <m:t>′</m:t>
                            </m:r>
                          </m:sup>
                        </m:sSup>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 </m:t>
                    </m:r>
                    <m:sSup>
                      <m:sSupPr>
                        <m:ctrlPr>
                          <a:rPr lang="en-US" sz="3200" b="0" i="1" dirty="0" smtClean="0">
                            <a:solidFill>
                              <a:srgbClr val="C00000"/>
                            </a:solidFill>
                            <a:latin typeface="Cambria Math" panose="02040503050406030204" pitchFamily="18" charset="0"/>
                          </a:rPr>
                        </m:ctrlPr>
                      </m:sSupPr>
                      <m:e>
                        <m:r>
                          <a:rPr lang="en-US" sz="3200" b="0" i="1" dirty="0" smtClean="0">
                            <a:solidFill>
                              <a:srgbClr val="C00000"/>
                            </a:solidFill>
                            <a:latin typeface="Cambria Math" panose="02040503050406030204" pitchFamily="18" charset="0"/>
                          </a:rPr>
                          <m:t>𝑝</m:t>
                        </m:r>
                      </m:e>
                      <m:sup>
                        <m:r>
                          <a:rPr lang="en-US" sz="3200" b="0" i="1" dirty="0" smtClean="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2</m:t>
                        </m:r>
                      </m:sub>
                    </m:sSub>
                    <m:d>
                      <m:dPr>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m:t>
                        </m:r>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𝑝</m:t>
                            </m:r>
                          </m:e>
                          <m:sup>
                            <m:r>
                              <a:rPr lang="en-US" sz="3200" i="1" dirty="0">
                                <a:solidFill>
                                  <a:srgbClr val="C00000"/>
                                </a:solidFill>
                                <a:latin typeface="Cambria Math" panose="02040503050406030204" pitchFamily="18" charset="0"/>
                              </a:rPr>
                              <m:t>∗</m:t>
                            </m:r>
                          </m:sup>
                        </m:sSup>
                      </m:e>
                    </m:d>
                  </m:oMath>
                </a14:m>
                <a:r>
                  <a:rPr lang="en-US" sz="3200" dirty="0"/>
                  <a:t> </a:t>
                </a:r>
                <a:r>
                  <a:rPr lang="fa-IR" sz="3200" dirty="0"/>
                  <a:t>برای همه</a:t>
                </a:r>
                <a14:m>
                  <m:oMath xmlns:m="http://schemas.openxmlformats.org/officeDocument/2006/math">
                    <m:r>
                      <a:rPr lang="en-US" sz="3200" i="1" dirty="0">
                        <a:solidFill>
                          <a:srgbClr val="C00000"/>
                        </a:solidFill>
                        <a:latin typeface="Cambria Math" panose="02040503050406030204" pitchFamily="18" charset="0"/>
                      </a:rPr>
                      <m:t>𝑞</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1</m:t>
                    </m:r>
                    <m:r>
                      <a:rPr lang="en-US" sz="3200" i="1" dirty="0">
                        <a:solidFill>
                          <a:srgbClr val="C00000"/>
                        </a:solidFill>
                        <a:latin typeface="Cambria Math" panose="02040503050406030204" pitchFamily="18" charset="0"/>
                      </a:rPr>
                      <m:t>]</m:t>
                    </m:r>
                  </m:oMath>
                </a14:m>
                <a:r>
                  <a:rPr lang="fa-IR" sz="3200" dirty="0"/>
                  <a:t>.</a:t>
                </a:r>
              </a:p>
              <a:p>
                <a:r>
                  <a:rPr lang="fa-IR" sz="3200" dirty="0"/>
                  <a:t>اما این نشان </a:t>
                </a:r>
                <a:r>
                  <a:rPr lang="fa-IR" sz="3200" dirty="0" err="1"/>
                  <a:t>می‌دهد</a:t>
                </a:r>
                <a:r>
                  <a:rPr lang="fa-IR" sz="3200" dirty="0"/>
                  <a:t> که </a:t>
                </a:r>
                <a14:m>
                  <m:oMath xmlns:m="http://schemas.openxmlformats.org/officeDocument/2006/math">
                    <m:r>
                      <a:rPr lang="en-US" sz="3200" i="1" dirty="0" smtClean="0">
                        <a:solidFill>
                          <a:srgbClr val="C00000"/>
                        </a:solidFill>
                        <a:latin typeface="Cambria Math" panose="02040503050406030204" pitchFamily="18" charset="0"/>
                      </a:rPr>
                      <m:t>𝑞</m:t>
                    </m:r>
                    <m:r>
                      <a:rPr lang="en-US" sz="3200" b="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𝐵</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𝑅</m:t>
                        </m:r>
                      </m:e>
                      <m:sub>
                        <m:r>
                          <a:rPr lang="en-US" sz="3200" i="1" dirty="0" smtClean="0">
                            <a:solidFill>
                              <a:srgbClr val="C00000"/>
                            </a:solidFill>
                            <a:latin typeface="Cambria Math" panose="02040503050406030204" pitchFamily="18" charset="0"/>
                          </a:rPr>
                          <m:t>2</m:t>
                        </m:r>
                      </m:sub>
                    </m:sSub>
                    <m:r>
                      <a:rPr lang="en-US" sz="320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𝑝</m:t>
                        </m:r>
                      </m:e>
                      <m:sup>
                        <m:r>
                          <a:rPr lang="en-US" sz="3200" i="1" dirty="0" smtClean="0">
                            <a:solidFill>
                              <a:srgbClr val="C00000"/>
                            </a:solidFill>
                            <a:latin typeface="Cambria Math" panose="02040503050406030204" pitchFamily="18" charset="0"/>
                          </a:rPr>
                          <m:t>∗</m:t>
                        </m:r>
                      </m:sup>
                    </m:sSup>
                    <m:r>
                      <a:rPr lang="en-US" sz="3200" i="1" dirty="0" smtClean="0">
                        <a:solidFill>
                          <a:srgbClr val="C00000"/>
                        </a:solidFill>
                        <a:latin typeface="Cambria Math" panose="02040503050406030204" pitchFamily="18" charset="0"/>
                      </a:rPr>
                      <m:t>)</m:t>
                    </m:r>
                  </m:oMath>
                </a14:m>
                <a:r>
                  <a:rPr lang="en-US" sz="3200" dirty="0"/>
                  <a:t>، </a:t>
                </a:r>
                <a:r>
                  <a:rPr lang="fa-IR" sz="3200" dirty="0"/>
                  <a:t>و یک وجود تقارن برای </a:t>
                </a:r>
                <a:r>
                  <a:rPr lang="fa-IR" sz="3200" dirty="0" err="1"/>
                  <a:t>بازیکن</a:t>
                </a:r>
                <a:r>
                  <a:rPr lang="fa-IR" sz="3200" dirty="0"/>
                  <a:t> 1 دلالت بر این دارد که </a:t>
                </a:r>
                <a14:m>
                  <m:oMath xmlns:m="http://schemas.openxmlformats.org/officeDocument/2006/math">
                    <m:r>
                      <a:rPr lang="en-US" sz="3200" i="1" dirty="0" smtClean="0">
                        <a:solidFill>
                          <a:srgbClr val="C00000"/>
                        </a:solidFill>
                        <a:latin typeface="Cambria Math" panose="02040503050406030204" pitchFamily="18" charset="0"/>
                      </a:rPr>
                      <m:t>𝑝</m:t>
                    </m:r>
                    <m:r>
                      <a:rPr lang="en-US" sz="3200" b="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𝐵</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𝑅</m:t>
                        </m:r>
                      </m:e>
                      <m:sub>
                        <m:r>
                          <a:rPr lang="en-US" sz="3200" i="1" dirty="0" smtClean="0">
                            <a:solidFill>
                              <a:srgbClr val="C00000"/>
                            </a:solidFill>
                            <a:latin typeface="Cambria Math" panose="02040503050406030204" pitchFamily="18" charset="0"/>
                          </a:rPr>
                          <m:t>1</m:t>
                        </m:r>
                      </m:sub>
                    </m:sSub>
                    <m:r>
                      <a:rPr lang="en-US" sz="320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𝑞</m:t>
                        </m:r>
                      </m:e>
                      <m:sup>
                        <m:r>
                          <a:rPr lang="en-US" sz="3200" i="1" dirty="0" smtClean="0">
                            <a:solidFill>
                              <a:srgbClr val="C00000"/>
                            </a:solidFill>
                            <a:latin typeface="Cambria Math" panose="02040503050406030204" pitchFamily="18" charset="0"/>
                          </a:rPr>
                          <m:t>∗</m:t>
                        </m:r>
                      </m:sup>
                    </m:sSup>
                    <m:r>
                      <a:rPr lang="en-US" sz="3200" i="1" dirty="0" smtClean="0">
                        <a:solidFill>
                          <a:srgbClr val="C00000"/>
                        </a:solidFill>
                        <a:latin typeface="Cambria Math" panose="02040503050406030204" pitchFamily="18" charset="0"/>
                      </a:rPr>
                      <m:t>)</m:t>
                    </m:r>
                  </m:oMath>
                </a14:m>
                <a:r>
                  <a:rPr lang="en-US" sz="3200" dirty="0"/>
                  <a:t>، </a:t>
                </a:r>
                <a:r>
                  <a:rPr lang="fa-IR" sz="3200" dirty="0"/>
                  <a:t>که با هم ثابت </a:t>
                </a:r>
                <a:r>
                  <a:rPr lang="fa-IR" sz="3200" dirty="0" err="1"/>
                  <a:t>می‌کنند</a:t>
                </a:r>
                <a:r>
                  <a:rPr lang="fa-IR" sz="3200" dirty="0"/>
                  <a:t> که </a:t>
                </a:r>
                <a14:m>
                  <m:oMath xmlns:m="http://schemas.openxmlformats.org/officeDocument/2006/math">
                    <m:r>
                      <a:rPr lang="fa-IR" sz="320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𝑞</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𝑝</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𝐵𝑅</m:t>
                    </m:r>
                    <m:r>
                      <a:rPr lang="en-US" sz="3200" i="1" dirty="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𝑞</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 </m:t>
                    </m:r>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𝑝</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 </m:t>
                    </m:r>
                  </m:oMath>
                </a14:m>
                <a:endParaRPr lang="fa-IR" sz="3200" dirty="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106" r="-6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586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جمع بندی قضیه نقطه ثابت </a:t>
            </a:r>
            <a:r>
              <a:rPr lang="fa-IR" sz="3600" dirty="0" err="1"/>
              <a:t>کاکوتانی</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r>
                  <a:rPr lang="fa-IR" sz="3200" dirty="0"/>
                  <a:t>بنابراین نتیجه </a:t>
                </a:r>
                <a:r>
                  <a:rPr lang="fa-IR" sz="3200" dirty="0" err="1"/>
                  <a:t>می‌گیریم</a:t>
                </a:r>
                <a:r>
                  <a:rPr lang="fa-IR" sz="3200" dirty="0"/>
                  <a:t> که هر چهار شرط قضیه نقطه ثابت </a:t>
                </a:r>
                <a:r>
                  <a:rPr lang="fa-IR" sz="3200" dirty="0" err="1"/>
                  <a:t>کاکوتانی</a:t>
                </a:r>
                <a:r>
                  <a:rPr lang="fa-IR" sz="3200" dirty="0"/>
                  <a:t> برای </a:t>
                </a:r>
                <a:r>
                  <a:rPr lang="fa-IR" sz="3200" dirty="0" err="1"/>
                  <a:t>مجموعه‌های</a:t>
                </a:r>
                <a:r>
                  <a:rPr lang="fa-IR" sz="3200" dirty="0"/>
                  <a:t> استراتژی (ترکیبی) و نگاشت با بهترین پاسخ هر بازی 2×2 برآورده </a:t>
                </a:r>
                <a:r>
                  <a:rPr lang="fa-IR" sz="3200" dirty="0" err="1"/>
                  <a:t>می‌شوند</a:t>
                </a:r>
                <a:r>
                  <a:rPr lang="fa-IR" sz="3200" dirty="0"/>
                  <a:t>. </a:t>
                </a:r>
              </a:p>
              <a:p>
                <a:r>
                  <a:rPr lang="fa-IR" sz="3200" dirty="0"/>
                  <a:t>از این رو نگاشت بهترین پاسخ </a:t>
                </a:r>
                <a14:m>
                  <m:oMath xmlns:m="http://schemas.openxmlformats.org/officeDocument/2006/math">
                    <m:r>
                      <a:rPr lang="en-US" sz="3200" i="1" dirty="0" smtClean="0">
                        <a:solidFill>
                          <a:srgbClr val="C00000"/>
                        </a:solidFill>
                        <a:latin typeface="Cambria Math" panose="02040503050406030204" pitchFamily="18" charset="0"/>
                      </a:rPr>
                      <m:t>𝐵𝑅</m:t>
                    </m:r>
                    <m:r>
                      <a:rPr lang="en-US" sz="3200" i="1" dirty="0" smtClean="0">
                        <a:solidFill>
                          <a:srgbClr val="C00000"/>
                        </a:solidFill>
                        <a:latin typeface="Cambria Math" panose="02040503050406030204" pitchFamily="18" charset="0"/>
                      </a:rPr>
                      <m:t>(</m:t>
                    </m:r>
                    <m:r>
                      <a:rPr lang="el-GR" sz="3200" i="1" dirty="0">
                        <a:solidFill>
                          <a:srgbClr val="C00000"/>
                        </a:solidFill>
                        <a:latin typeface="Cambria Math" panose="02040503050406030204" pitchFamily="18" charset="0"/>
                      </a:rPr>
                      <m:t>𝜎</m:t>
                    </m:r>
                    <m:r>
                      <a:rPr lang="el-GR" sz="3200" i="1" dirty="0">
                        <a:solidFill>
                          <a:srgbClr val="C00000"/>
                        </a:solidFill>
                        <a:latin typeface="Cambria Math" panose="02040503050406030204" pitchFamily="18" charset="0"/>
                      </a:rPr>
                      <m:t>)</m:t>
                    </m:r>
                  </m:oMath>
                </a14:m>
                <a:r>
                  <a:rPr lang="el-GR" sz="3200" dirty="0"/>
                  <a:t> </a:t>
                </a:r>
                <a:r>
                  <a:rPr lang="fa-IR" sz="3200" dirty="0"/>
                  <a:t> دارای </a:t>
                </a:r>
                <a:r>
                  <a:rPr lang="fa-IR" sz="3200" dirty="0">
                    <a:solidFill>
                      <a:srgbClr val="0070C0"/>
                    </a:solidFill>
                  </a:rPr>
                  <a:t>یک نقطه ثابت </a:t>
                </a:r>
                <a:r>
                  <a:rPr lang="fa-IR" sz="3200" dirty="0"/>
                  <a:t>است که به نوبه خود نشان می دهد که </a:t>
                </a:r>
                <a:r>
                  <a:rPr lang="fa-IR" sz="3200" i="1" dirty="0">
                    <a:solidFill>
                      <a:srgbClr val="0070C0"/>
                    </a:solidFill>
                  </a:rPr>
                  <a:t>هر بازی 2×2 حداقل یک تعادل </a:t>
                </a:r>
                <a:r>
                  <a:rPr lang="fa-IR" sz="3200" i="1" dirty="0" err="1">
                    <a:solidFill>
                      <a:srgbClr val="0070C0"/>
                    </a:solidFill>
                  </a:rPr>
                  <a:t>نش</a:t>
                </a:r>
                <a:r>
                  <a:rPr lang="fa-IR" sz="3200" i="1" dirty="0">
                    <a:solidFill>
                      <a:srgbClr val="0070C0"/>
                    </a:solidFill>
                  </a:rPr>
                  <a:t> دارد</a:t>
                </a:r>
                <a:r>
                  <a:rPr lang="fa-IR" sz="3200" dirty="0"/>
                  <a:t>.</a:t>
                </a:r>
              </a:p>
              <a:p>
                <a:r>
                  <a:rPr lang="fa-IR" sz="3200" dirty="0"/>
                  <a:t>به یاد بیاورید که قضیه </a:t>
                </a:r>
                <a:r>
                  <a:rPr lang="fa-IR" sz="3200" dirty="0" err="1"/>
                  <a:t>نش</a:t>
                </a:r>
                <a:r>
                  <a:rPr lang="fa-IR" sz="3200" dirty="0"/>
                  <a:t> به هر بازی با </a:t>
                </a:r>
                <a:r>
                  <a:rPr lang="en-US" sz="3200" dirty="0"/>
                  <a:t>n</a:t>
                </a:r>
                <a:r>
                  <a:rPr lang="fa-IR" sz="3200" dirty="0"/>
                  <a:t> </a:t>
                </a:r>
                <a:r>
                  <a:rPr lang="fa-IR" sz="3200" dirty="0" err="1"/>
                  <a:t>بازیکن</a:t>
                </a:r>
                <a:r>
                  <a:rPr lang="fa-IR" sz="3200" dirty="0"/>
                  <a:t> متناهی اشاره دارد و نه فقط بازی های 2×2. </a:t>
                </a:r>
              </a:p>
              <a:p>
                <a:r>
                  <a:rPr lang="fa-IR" sz="3200" dirty="0"/>
                  <a:t>همانطور که </a:t>
                </a:r>
                <a:r>
                  <a:rPr lang="fa-IR" sz="3200" dirty="0" err="1"/>
                  <a:t>نش</a:t>
                </a:r>
                <a:r>
                  <a:rPr lang="fa-IR" sz="3200" dirty="0"/>
                  <a:t> نشان داد، کاربرد اساسی قضیه نقطه ثابت </a:t>
                </a:r>
                <a:r>
                  <a:rPr lang="fa-IR" sz="3200" dirty="0" err="1"/>
                  <a:t>کاکوتانی</a:t>
                </a:r>
                <a:r>
                  <a:rPr lang="fa-IR" sz="3200" dirty="0"/>
                  <a:t> برای بازی های محدود برای هر تعداد محدودی از استراتژی های خالص برای هر </a:t>
                </a:r>
                <a:r>
                  <a:rPr lang="fa-IR" sz="3200" dirty="0" err="1"/>
                  <a:t>بازیکن</a:t>
                </a:r>
                <a:r>
                  <a:rPr lang="fa-IR" sz="3200" dirty="0"/>
                  <a:t> صادق است.</a:t>
                </a:r>
                <a:endParaRPr lang="fa-IR" sz="3200" dirty="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16" r="-369" b="-7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28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جمع بندی قضیه نقطه ثابت </a:t>
            </a:r>
            <a:r>
              <a:rPr lang="fa-IR" sz="3600" dirty="0" err="1"/>
              <a:t>کاکوتانی</a:t>
            </a:r>
            <a:r>
              <a:rPr lang="fa-IR" sz="3600" dirty="0"/>
              <a:t> و اثبات تعادل </a:t>
            </a:r>
            <a:r>
              <a:rPr lang="fa-IR" sz="3600" dirty="0" err="1"/>
              <a:t>نش</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fa-IR" sz="3200" dirty="0"/>
                  <a:t>مثلاً </a:t>
                </a:r>
                <a:r>
                  <a:rPr lang="fa-IR" sz="3200" dirty="0" err="1"/>
                  <a:t>بازیکن</a:t>
                </a:r>
                <a:r>
                  <a:rPr lang="fa-IR" sz="3200" dirty="0"/>
                  <a:t>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a:t>
                </a:r>
                <a:r>
                  <a:rPr lang="fa-IR" sz="3200" dirty="0"/>
                  <a:t>یک مجموعه استراتژی متشکل از </a:t>
                </a:r>
                <a14:m>
                  <m:oMath xmlns:m="http://schemas.openxmlformats.org/officeDocument/2006/math">
                    <m:r>
                      <a:rPr lang="en-US" sz="3200" i="1" dirty="0" smtClean="0">
                        <a:solidFill>
                          <a:srgbClr val="C00000"/>
                        </a:solidFill>
                        <a:latin typeface="Cambria Math" panose="02040503050406030204" pitchFamily="18" charset="0"/>
                      </a:rPr>
                      <m:t>𝑚</m:t>
                    </m:r>
                  </m:oMath>
                </a14:m>
                <a:r>
                  <a:rPr lang="en-US" sz="3200" dirty="0"/>
                  <a:t> </a:t>
                </a:r>
                <a:r>
                  <a:rPr lang="fa-IR" sz="3200" dirty="0"/>
                  <a:t>استراتژی های خالص داشته باشد </a:t>
                </a:r>
                <a14:m>
                  <m:oMath xmlns:m="http://schemas.openxmlformats.org/officeDocument/2006/math">
                    <m:r>
                      <a:rPr lang="fa-IR"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1</m:t>
                        </m:r>
                      </m:sub>
                    </m:sSub>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2</m:t>
                        </m:r>
                      </m:sub>
                    </m:sSub>
                    <m:r>
                      <a:rPr lang="en-US" sz="3200" b="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𝑖𝑚</m:t>
                        </m:r>
                      </m:sub>
                    </m:sSub>
                    <m:r>
                      <a:rPr lang="en-US" sz="3200" i="1" dirty="0">
                        <a:solidFill>
                          <a:srgbClr val="C00000"/>
                        </a:solidFill>
                        <a:latin typeface="Cambria Math" panose="02040503050406030204" pitchFamily="18" charset="0"/>
                      </a:rPr>
                      <m:t>} </m:t>
                    </m:r>
                  </m:oMath>
                </a14:m>
                <a:r>
                  <a:rPr lang="fa-IR" sz="3200" dirty="0"/>
                  <a:t> سپس مجموعه استراتژی های ترکیبی او در </a:t>
                </a:r>
                <a:r>
                  <a:rPr lang="fa-IR" sz="3200" dirty="0" err="1"/>
                  <a:t>سیمپلکس</a:t>
                </a:r>
                <a:endParaRPr lang="fa-IR" sz="3200" dirty="0"/>
              </a:p>
              <a:p>
                <a:r>
                  <a:rPr lang="fa-IR" sz="3200" dirty="0"/>
                  <a:t> </a:t>
                </a:r>
                <a14:m>
                  <m:oMath xmlns:m="http://schemas.openxmlformats.org/officeDocument/2006/math">
                    <m:sSub>
                      <m:sSubPr>
                        <m:ctrlPr>
                          <a:rPr lang="fa-IR" sz="3200" b="0" i="1" dirty="0" smtClean="0">
                            <a:solidFill>
                              <a:srgbClr val="C00000"/>
                            </a:solidFill>
                            <a:latin typeface="Cambria Math" panose="02040503050406030204" pitchFamily="18" charset="0"/>
                            <a:ea typeface="Cambria Math" panose="02040503050406030204" pitchFamily="18" charset="0"/>
                          </a:rPr>
                        </m:ctrlPr>
                      </m:sSubPr>
                      <m:e>
                        <m:r>
                          <m:rPr>
                            <m:sty m:val="p"/>
                          </m:rPr>
                          <a:rPr lang="en-US" sz="3200" i="1" dirty="0" smtClean="0">
                            <a:solidFill>
                              <a:srgbClr val="C00000"/>
                            </a:solidFill>
                            <a:latin typeface="Cambria Math" panose="02040503050406030204" pitchFamily="18" charset="0"/>
                            <a:ea typeface="Cambria Math" panose="02040503050406030204" pitchFamily="18" charset="0"/>
                          </a:rPr>
                          <m:t>Σ</m:t>
                        </m:r>
                      </m:e>
                      <m:sub>
                        <m:r>
                          <a:rPr lang="en-US" sz="3200" b="0" i="1" dirty="0" smtClean="0">
                            <a:solidFill>
                              <a:srgbClr val="C00000"/>
                            </a:solidFill>
                            <a:latin typeface="Cambria Math" panose="02040503050406030204" pitchFamily="18" charset="0"/>
                            <a:ea typeface="Cambria Math" panose="02040503050406030204" pitchFamily="18" charset="0"/>
                          </a:rPr>
                          <m:t>𝑖</m:t>
                        </m:r>
                      </m:sub>
                    </m:sSub>
                    <m:r>
                      <a:rPr lang="en-US" sz="3200" i="1" dirty="0">
                        <a:solidFill>
                          <a:srgbClr val="C00000"/>
                        </a:solidFill>
                        <a:latin typeface="Cambria Math" panose="02040503050406030204" pitchFamily="18" charset="0"/>
                      </a:rPr>
                      <m:t>=</m:t>
                    </m:r>
                    <m:d>
                      <m:dPr>
                        <m:begChr m:val="{"/>
                        <m:endChr m:val="}"/>
                        <m:ctrlPr>
                          <a:rPr lang="en-US" sz="3200" b="0" i="1" dirty="0">
                            <a:solidFill>
                              <a:srgbClr val="C00000"/>
                            </a:solidFill>
                            <a:latin typeface="Cambria Math" panose="02040503050406030204" pitchFamily="18" charset="0"/>
                          </a:rPr>
                        </m:ctrlPr>
                      </m:dPr>
                      <m:e>
                        <m:d>
                          <m:dPr>
                            <m:ctrlPr>
                              <a:rPr lang="en-US" sz="3200" b="0" i="1" dirty="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d>
                              <m:dPr>
                                <m:ctrlPr>
                                  <a:rPr lang="en-US" sz="3200" b="0" i="1" dirty="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1</m:t>
                                    </m:r>
                                  </m:sub>
                                </m:sSub>
                              </m:e>
                            </m:d>
                            <m:r>
                              <a:rPr lang="en-US" sz="3200" b="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sSub>
                                  <m:sSubPr>
                                    <m:ctrlPr>
                                      <a:rPr lang="en-US" sz="320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r>
                                      <a:rPr lang="en-US" sz="3200" b="0" i="1" dirty="0" smtClean="0">
                                        <a:solidFill>
                                          <a:srgbClr val="C00000"/>
                                        </a:solidFill>
                                        <a:latin typeface="Cambria Math" panose="02040503050406030204" pitchFamily="18" charset="0"/>
                                      </a:rPr>
                                      <m:t>2</m:t>
                                    </m:r>
                                  </m:sub>
                                </m:sSub>
                              </m:e>
                            </m:d>
                            <m:r>
                              <a:rPr lang="en-US" sz="3200" i="1" dirty="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r>
                                      <a:rPr lang="en-US" sz="3200" b="0" i="1" dirty="0" smtClean="0">
                                        <a:solidFill>
                                          <a:srgbClr val="C00000"/>
                                        </a:solidFill>
                                        <a:latin typeface="Cambria Math" panose="02040503050406030204" pitchFamily="18" charset="0"/>
                                      </a:rPr>
                                      <m:t>𝑚</m:t>
                                    </m:r>
                                  </m:sub>
                                </m:sSub>
                              </m:e>
                            </m:d>
                          </m:e>
                        </m:d>
                        <m:r>
                          <a:rPr lang="en-US" sz="3200" i="1" dirty="0">
                            <a:solidFill>
                              <a:srgbClr val="C00000"/>
                            </a:solidFill>
                            <a:latin typeface="Cambria Math" panose="02040503050406030204" pitchFamily="18" charset="0"/>
                          </a:rPr>
                          <m:t> </m:t>
                        </m:r>
                      </m:e>
                    </m:d>
                  </m:oMath>
                </a14:m>
                <a:endParaRPr lang="en-US" sz="3200" b="0" i="1" dirty="0">
                  <a:solidFill>
                    <a:srgbClr val="C00000"/>
                  </a:solidFill>
                  <a:latin typeface="Cambria Math" panose="02040503050406030204" pitchFamily="18" charset="0"/>
                </a:endParaRPr>
              </a:p>
              <a:p>
                <a14:m>
                  <m:oMath xmlns:m="http://schemas.openxmlformats.org/officeDocument/2006/math">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r>
                              <a:rPr lang="en-US" sz="3200" b="0" i="1" dirty="0" smtClean="0">
                                <a:solidFill>
                                  <a:srgbClr val="C00000"/>
                                </a:solidFill>
                                <a:latin typeface="Cambria Math" panose="02040503050406030204" pitchFamily="18" charset="0"/>
                              </a:rPr>
                              <m:t>𝑘</m:t>
                            </m:r>
                          </m:sub>
                        </m:sSub>
                      </m:e>
                    </m:d>
                    <m:r>
                      <a:rPr lang="en-US" sz="3200" i="1" dirty="0">
                        <a:solidFill>
                          <a:srgbClr val="C00000"/>
                        </a:solidFill>
                        <a:latin typeface="Cambria Math" panose="02040503050406030204" pitchFamily="18" charset="0"/>
                      </a:rPr>
                      <m:t>∈</m:t>
                    </m:r>
                    <m:d>
                      <m:dPr>
                        <m:begChr m:val="["/>
                        <m:endChr m:val="]"/>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0</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1</m:t>
                        </m:r>
                      </m:e>
                    </m:d>
                    <m:r>
                      <a:rPr lang="en-US" sz="3200" b="0" i="1" dirty="0" smtClean="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𝑓𝑜𝑟</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𝑎𝑙𝑙</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𝑘</m:t>
                    </m:r>
                    <m:r>
                      <a:rPr lang="en-US" sz="3200" i="1" dirty="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1</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2</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𝑚</m:t>
                    </m:r>
                    <m:r>
                      <a:rPr lang="en-US" sz="3200" b="0" i="1" dirty="0" smtClean="0">
                        <a:solidFill>
                          <a:srgbClr val="C00000"/>
                        </a:solidFill>
                        <a:latin typeface="Cambria Math" panose="02040503050406030204" pitchFamily="18" charset="0"/>
                      </a:rPr>
                      <m:t> </m:t>
                    </m:r>
                  </m:oMath>
                </a14:m>
                <a:endParaRPr lang="fa-IR" sz="3200" b="0" i="1" dirty="0">
                  <a:solidFill>
                    <a:srgbClr val="C00000"/>
                  </a:solidFill>
                  <a:latin typeface="Cambria Math" panose="02040503050406030204" pitchFamily="18" charset="0"/>
                </a:endParaRPr>
              </a:p>
              <a:p>
                <a14:m>
                  <m:oMath xmlns:m="http://schemas.openxmlformats.org/officeDocument/2006/math">
                    <m:nary>
                      <m:naryPr>
                        <m:chr m:val="∑"/>
                        <m:limLoc m:val="subSup"/>
                        <m:ctrlPr>
                          <a:rPr lang="fa-IR" sz="3200" b="0" i="1" dirty="0" smtClean="0">
                            <a:solidFill>
                              <a:srgbClr val="C00000"/>
                            </a:solidFill>
                            <a:latin typeface="Cambria Math" panose="02040503050406030204" pitchFamily="18" charset="0"/>
                          </a:rPr>
                        </m:ctrlPr>
                      </m:naryPr>
                      <m:sub>
                        <m:r>
                          <m:rPr>
                            <m:brk m:alnAt="25"/>
                          </m:rPr>
                          <a:rPr lang="en-US" sz="3200" b="0" i="1" dirty="0" smtClean="0">
                            <a:solidFill>
                              <a:srgbClr val="C00000"/>
                            </a:solidFill>
                            <a:latin typeface="Cambria Math" panose="02040503050406030204" pitchFamily="18" charset="0"/>
                          </a:rPr>
                          <m:t>𝑘</m:t>
                        </m:r>
                        <m:r>
                          <a:rPr lang="en-US" sz="3200" b="0" i="1" dirty="0" smtClean="0">
                            <a:solidFill>
                              <a:srgbClr val="C00000"/>
                            </a:solidFill>
                            <a:latin typeface="Cambria Math" panose="02040503050406030204" pitchFamily="18" charset="0"/>
                          </a:rPr>
                          <m:t>=</m:t>
                        </m:r>
                        <m:r>
                          <m:rPr>
                            <m:brk m:alnAt="25"/>
                          </m:rPr>
                          <a:rPr lang="en-US" sz="3200" b="0" i="1" dirty="0" smtClean="0">
                            <a:solidFill>
                              <a:srgbClr val="C00000"/>
                            </a:solidFill>
                            <a:latin typeface="Cambria Math" panose="02040503050406030204" pitchFamily="18" charset="0"/>
                          </a:rPr>
                          <m:t>1</m:t>
                        </m:r>
                      </m:sub>
                      <m:sup>
                        <m:r>
                          <a:rPr lang="en-US" sz="3200" b="0" i="1" dirty="0" smtClean="0">
                            <a:solidFill>
                              <a:srgbClr val="C00000"/>
                            </a:solidFill>
                            <a:latin typeface="Cambria Math" panose="02040503050406030204" pitchFamily="18" charset="0"/>
                          </a:rPr>
                          <m:t>𝑚</m:t>
                        </m:r>
                      </m:sup>
                      <m:e>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𝑘</m:t>
                                </m:r>
                              </m:sub>
                            </m:sSub>
                          </m:e>
                        </m:d>
                      </m:e>
                    </m:nary>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1</m:t>
                    </m:r>
                  </m:oMath>
                </a14:m>
                <a:r>
                  <a:rPr lang="en-US" sz="3200" dirty="0"/>
                  <a:t>. </a:t>
                </a:r>
                <a:endParaRPr lang="fa-IR" sz="3200" dirty="0"/>
              </a:p>
              <a:p>
                <a:r>
                  <a:rPr lang="fa-IR" sz="3200" dirty="0"/>
                  <a:t>به راحتی می توان نشان داد که مجموعه </a:t>
                </a:r>
                <a14:m>
                  <m:oMath xmlns:m="http://schemas.openxmlformats.org/officeDocument/2006/math">
                    <m:sSub>
                      <m:sSubPr>
                        <m:ctrlPr>
                          <a:rPr lang="fa-IR" sz="3200" i="1" dirty="0">
                            <a:solidFill>
                              <a:srgbClr val="C00000"/>
                            </a:solidFill>
                            <a:latin typeface="Cambria Math" panose="02040503050406030204" pitchFamily="18" charset="0"/>
                            <a:ea typeface="Cambria Math" panose="02040503050406030204" pitchFamily="18" charset="0"/>
                          </a:rPr>
                        </m:ctrlPr>
                      </m:sSubPr>
                      <m:e>
                        <m:r>
                          <m:rPr>
                            <m:sty m:val="p"/>
                          </m:rPr>
                          <a:rPr lang="en-US" sz="3200" i="1" dirty="0">
                            <a:solidFill>
                              <a:srgbClr val="C00000"/>
                            </a:solidFill>
                            <a:latin typeface="Cambria Math" panose="02040503050406030204" pitchFamily="18" charset="0"/>
                            <a:ea typeface="Cambria Math" panose="02040503050406030204" pitchFamily="18" charset="0"/>
                          </a:rPr>
                          <m:t>Σ</m:t>
                        </m:r>
                      </m:e>
                      <m:sub>
                        <m:r>
                          <a:rPr lang="en-US" sz="3200" i="1" dirty="0">
                            <a:solidFill>
                              <a:srgbClr val="C00000"/>
                            </a:solidFill>
                            <a:latin typeface="Cambria Math" panose="02040503050406030204" pitchFamily="18" charset="0"/>
                            <a:ea typeface="Cambria Math" panose="02040503050406030204" pitchFamily="18" charset="0"/>
                          </a:rPr>
                          <m:t>𝑖</m:t>
                        </m:r>
                      </m:sub>
                    </m:sSub>
                    <m:r>
                      <a:rPr lang="en-US" sz="3200" i="1" dirty="0">
                        <a:solidFill>
                          <a:srgbClr val="C00000"/>
                        </a:solidFill>
                        <a:latin typeface="Cambria Math" panose="02040503050406030204" pitchFamily="18" charset="0"/>
                        <a:ea typeface="Cambria Math" panose="02040503050406030204" pitchFamily="18" charset="0"/>
                      </a:rPr>
                      <m:t> </m:t>
                    </m:r>
                  </m:oMath>
                </a14:m>
                <a:r>
                  <a:rPr lang="fa-IR" sz="3200" dirty="0"/>
                  <a:t> یک </a:t>
                </a:r>
                <a:r>
                  <a:rPr lang="fa-IR" sz="3200" dirty="0" err="1"/>
                  <a:t>زیرمجموعه</a:t>
                </a:r>
                <a:r>
                  <a:rPr lang="fa-IR" sz="3200" dirty="0"/>
                  <a:t> غیر خالی، فشرده و محدب از </a:t>
                </a:r>
                <a14:m>
                  <m:oMath xmlns:m="http://schemas.openxmlformats.org/officeDocument/2006/math">
                    <m:sSup>
                      <m:sSupPr>
                        <m:ctrlPr>
                          <a:rPr lang="en-US" sz="3200" b="0" i="1" dirty="0" smtClean="0">
                            <a:solidFill>
                              <a:srgbClr val="C00000"/>
                            </a:solidFill>
                            <a:latin typeface="Cambria Math" panose="02040503050406030204" pitchFamily="18" charset="0"/>
                            <a:ea typeface="Cambria Math" panose="02040503050406030204" pitchFamily="18" charset="0"/>
                          </a:rPr>
                        </m:ctrlPr>
                      </m:sSupPr>
                      <m:e>
                        <m:r>
                          <a:rPr lang="en-US" sz="3200" i="1" dirty="0">
                            <a:solidFill>
                              <a:srgbClr val="C00000"/>
                            </a:solidFill>
                            <a:latin typeface="Cambria Math" panose="02040503050406030204" pitchFamily="18" charset="0"/>
                            <a:ea typeface="Cambria Math" panose="02040503050406030204" pitchFamily="18" charset="0"/>
                          </a:rPr>
                          <m:t>ℝ</m:t>
                        </m:r>
                      </m:e>
                      <m:sup>
                        <m:r>
                          <a:rPr lang="en-US" sz="3200" b="0" i="1" dirty="0" smtClean="0">
                            <a:solidFill>
                              <a:srgbClr val="C00000"/>
                            </a:solidFill>
                            <a:latin typeface="Cambria Math" panose="02040503050406030204" pitchFamily="18" charset="0"/>
                            <a:ea typeface="Cambria Math" panose="02040503050406030204" pitchFamily="18" charset="0"/>
                          </a:rPr>
                          <m:t>𝑚</m:t>
                        </m:r>
                      </m:sup>
                    </m:sSup>
                    <m:r>
                      <a:rPr lang="en-US" sz="3200" i="1" dirty="0">
                        <a:solidFill>
                          <a:srgbClr val="C00000"/>
                        </a:solidFill>
                        <a:latin typeface="Cambria Math" panose="02040503050406030204" pitchFamily="18" charset="0"/>
                        <a:ea typeface="Cambria Math" panose="02040503050406030204" pitchFamily="18" charset="0"/>
                      </a:rPr>
                      <m:t> </m:t>
                    </m:r>
                  </m:oMath>
                </a14:m>
                <a:r>
                  <a:rPr lang="fa-IR" sz="3200" dirty="0"/>
                  <a:t> است، به این معنی که شرط اول قضیه </a:t>
                </a:r>
                <a:r>
                  <a:rPr lang="fa-IR" sz="3200" dirty="0" err="1"/>
                  <a:t>کاکوتانی</a:t>
                </a:r>
                <a:r>
                  <a:rPr lang="fa-IR" sz="3200" dirty="0"/>
                  <a:t> برآورده می شود. با استفاده از همان ایده </a:t>
                </a:r>
                <a:r>
                  <a:rPr lang="fa-IR" sz="3200" dirty="0" err="1"/>
                  <a:t>هایی</a:t>
                </a:r>
                <a:r>
                  <a:rPr lang="fa-IR" sz="3200" dirty="0"/>
                  <a:t> که در نکات 1-4 وجود دارد، نشان دادن اینکه سه شرط دیگر قضیه </a:t>
                </a:r>
                <a:r>
                  <a:rPr lang="fa-IR" sz="3200" dirty="0" err="1"/>
                  <a:t>کاکوتانی</a:t>
                </a:r>
                <a:r>
                  <a:rPr lang="fa-IR" sz="3200" dirty="0"/>
                  <a:t> برقرار است، چندان دشوار نیست و در نتیجه مطابقت با بهترین پاسخ </a:t>
                </a:r>
                <a:r>
                  <a:rPr lang="en-US" sz="3200" dirty="0"/>
                  <a:t>BR </a:t>
                </a:r>
                <a:r>
                  <a:rPr lang="fa-IR" sz="3200" dirty="0"/>
                  <a:t>دارای یک نقطه ثابت است و هر بازی از این قبیل دارای یک تعادل </a:t>
                </a:r>
                <a:r>
                  <a:rPr lang="fa-IR" sz="3200" dirty="0" err="1"/>
                  <a:t>نش</a:t>
                </a:r>
                <a:r>
                  <a:rPr lang="fa-IR" sz="3200" dirty="0"/>
                  <a:t> میباشد.</a:t>
                </a:r>
                <a:endParaRPr lang="fa-IR" sz="3200" dirty="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59" r="-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59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71305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بازی سنگ کاغذ قیچی</a:t>
            </a:r>
            <a:endParaRPr lang="en-US" dirty="0"/>
          </a:p>
        </p:txBody>
      </p:sp>
      <p:sp>
        <p:nvSpPr>
          <p:cNvPr id="3" name="Content Placeholder 2"/>
          <p:cNvSpPr>
            <a:spLocks noGrp="1"/>
          </p:cNvSpPr>
          <p:nvPr>
            <p:ph idx="1"/>
          </p:nvPr>
        </p:nvSpPr>
        <p:spPr>
          <a:xfrm>
            <a:off x="215462" y="1240076"/>
            <a:ext cx="11571530" cy="3250929"/>
          </a:xfrm>
        </p:spPr>
        <p:txBody>
          <a:bodyPr>
            <a:normAutofit/>
          </a:bodyPr>
          <a:lstStyle/>
          <a:p>
            <a:r>
              <a:rPr lang="fa-IR" dirty="0"/>
              <a:t>تشابه سکه ها،</a:t>
            </a:r>
            <a:r>
              <a:rPr lang="en-US" dirty="0"/>
              <a:t> </a:t>
            </a:r>
            <a:r>
              <a:rPr lang="fa-IR" dirty="0"/>
              <a:t>تنها بازی ساده ای نیست که </a:t>
            </a:r>
            <a:r>
              <a:rPr lang="fa-IR" dirty="0" err="1"/>
              <a:t>نمی</a:t>
            </a:r>
            <a:r>
              <a:rPr lang="fa-IR" dirty="0"/>
              <a:t> تواند تعادل </a:t>
            </a:r>
            <a:r>
              <a:rPr lang="fa-IR" dirty="0" err="1"/>
              <a:t>نش</a:t>
            </a:r>
            <a:r>
              <a:rPr lang="fa-IR" dirty="0"/>
              <a:t> با استراتژی خالص داشته باشد.</a:t>
            </a:r>
          </a:p>
          <a:p>
            <a:r>
              <a:rPr lang="fa-IR" dirty="0"/>
              <a:t>بازی سنگ-کاغذ-قیچی نیز شرایط مشابهی را دارد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1" name="Group 10">
            <a:extLst>
              <a:ext uri="{FF2B5EF4-FFF2-40B4-BE49-F238E27FC236}">
                <a16:creationId xmlns:a16="http://schemas.microsoft.com/office/drawing/2014/main" id="{0F4B4392-5BD1-5864-2910-9A5B12E3715C}"/>
              </a:ext>
            </a:extLst>
          </p:cNvPr>
          <p:cNvGrpSpPr/>
          <p:nvPr/>
        </p:nvGrpSpPr>
        <p:grpSpPr>
          <a:xfrm>
            <a:off x="311488" y="3298198"/>
            <a:ext cx="11475504" cy="2959897"/>
            <a:chOff x="311488" y="3298198"/>
            <a:chExt cx="11475504" cy="2959897"/>
          </a:xfrm>
        </p:grpSpPr>
        <p:pic>
          <p:nvPicPr>
            <p:cNvPr id="7" name="Picture 6">
              <a:extLst>
                <a:ext uri="{FF2B5EF4-FFF2-40B4-BE49-F238E27FC236}">
                  <a16:creationId xmlns:a16="http://schemas.microsoft.com/office/drawing/2014/main" id="{0E01FF1A-6561-4034-7E87-0F0001C96589}"/>
                </a:ext>
              </a:extLst>
            </p:cNvPr>
            <p:cNvPicPr>
              <a:picLocks noChangeAspect="1"/>
            </p:cNvPicPr>
            <p:nvPr/>
          </p:nvPicPr>
          <p:blipFill>
            <a:blip r:embed="rId3"/>
            <a:stretch>
              <a:fillRect/>
            </a:stretch>
          </p:blipFill>
          <p:spPr>
            <a:xfrm>
              <a:off x="311488" y="3298198"/>
              <a:ext cx="5739843" cy="2959897"/>
            </a:xfrm>
            <a:prstGeom prst="rect">
              <a:avLst/>
            </a:prstGeom>
          </p:spPr>
        </p:pic>
        <p:pic>
          <p:nvPicPr>
            <p:cNvPr id="10" name="Picture 9">
              <a:extLst>
                <a:ext uri="{FF2B5EF4-FFF2-40B4-BE49-F238E27FC236}">
                  <a16:creationId xmlns:a16="http://schemas.microsoft.com/office/drawing/2014/main" id="{CC55E2FE-223E-D0E4-0D73-8D6672C65F2D}"/>
                </a:ext>
              </a:extLst>
            </p:cNvPr>
            <p:cNvPicPr>
              <a:picLocks noChangeAspect="1"/>
            </p:cNvPicPr>
            <p:nvPr/>
          </p:nvPicPr>
          <p:blipFill>
            <a:blip r:embed="rId4"/>
            <a:stretch>
              <a:fillRect/>
            </a:stretch>
          </p:blipFill>
          <p:spPr>
            <a:xfrm>
              <a:off x="6392486" y="3988497"/>
              <a:ext cx="5394506" cy="1854823"/>
            </a:xfrm>
            <a:prstGeom prst="rect">
              <a:avLst/>
            </a:prstGeom>
          </p:spPr>
        </p:pic>
      </p:grpSp>
    </p:spTree>
    <p:extLst>
      <p:ext uri="{BB962C8B-B14F-4D97-AF65-F5344CB8AC3E}">
        <p14:creationId xmlns:p14="http://schemas.microsoft.com/office/powerpoint/2010/main" val="274896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D67-3A8A-3134-27A1-98A7BD6F5562}"/>
              </a:ext>
            </a:extLst>
          </p:cNvPr>
          <p:cNvSpPr>
            <a:spLocks noGrp="1"/>
          </p:cNvSpPr>
          <p:nvPr>
            <p:ph type="title"/>
          </p:nvPr>
        </p:nvSpPr>
        <p:spPr/>
        <p:txBody>
          <a:bodyPr/>
          <a:lstStyle/>
          <a:p>
            <a:r>
              <a:rPr lang="fa-IR" dirty="0"/>
              <a:t>تمرینات</a:t>
            </a:r>
            <a:endParaRPr lang="en-US" dirty="0"/>
          </a:p>
        </p:txBody>
      </p:sp>
      <p:sp>
        <p:nvSpPr>
          <p:cNvPr id="3" name="Content Placeholder 2">
            <a:extLst>
              <a:ext uri="{FF2B5EF4-FFF2-40B4-BE49-F238E27FC236}">
                <a16:creationId xmlns:a16="http://schemas.microsoft.com/office/drawing/2014/main" id="{F2D67B78-9020-F942-57F2-909CAFD65828}"/>
              </a:ext>
            </a:extLst>
          </p:cNvPr>
          <p:cNvSpPr>
            <a:spLocks noGrp="1"/>
          </p:cNvSpPr>
          <p:nvPr>
            <p:ph idx="1"/>
          </p:nvPr>
        </p:nvSpPr>
        <p:spPr/>
        <p:txBody>
          <a:bodyPr/>
          <a:lstStyle/>
          <a:p>
            <a:r>
              <a:rPr lang="fa-IR" dirty="0"/>
              <a:t>چهار تمرین اول فصل ششم صفحه 123</a:t>
            </a:r>
            <a:r>
              <a:rPr lang="en-US" dirty="0"/>
              <a:t> </a:t>
            </a:r>
            <a:r>
              <a:rPr lang="fa-IR" dirty="0"/>
              <a:t>را حل نمایید</a:t>
            </a:r>
            <a:endParaRPr lang="en-US" dirty="0"/>
          </a:p>
        </p:txBody>
      </p:sp>
      <p:sp>
        <p:nvSpPr>
          <p:cNvPr id="4" name="Slide Number Placeholder 3">
            <a:extLst>
              <a:ext uri="{FF2B5EF4-FFF2-40B4-BE49-F238E27FC236}">
                <a16:creationId xmlns:a16="http://schemas.microsoft.com/office/drawing/2014/main" id="{C2C956C9-864E-48C0-056A-C6D8D0348838}"/>
              </a:ext>
            </a:extLst>
          </p:cNvPr>
          <p:cNvSpPr>
            <a:spLocks noGrp="1"/>
          </p:cNvSpPr>
          <p:nvPr>
            <p:ph type="sldNum" sz="quarter" idx="12"/>
          </p:nvPr>
        </p:nvSpPr>
        <p:spPr/>
        <p:txBody>
          <a:bodyPr/>
          <a:lstStyle/>
          <a:p>
            <a:fld id="{7A24F918-E48B-4CD6-88B4-F48A81EB5FB6}" type="slidenum">
              <a:rPr lang="en-US" smtClean="0"/>
              <a:pPr/>
              <a:t>60</a:t>
            </a:fld>
            <a:endParaRPr lang="en-US"/>
          </a:p>
        </p:txBody>
      </p:sp>
      <p:sp>
        <p:nvSpPr>
          <p:cNvPr id="5" name="Footer Placeholder 4">
            <a:extLst>
              <a:ext uri="{FF2B5EF4-FFF2-40B4-BE49-F238E27FC236}">
                <a16:creationId xmlns:a16="http://schemas.microsoft.com/office/drawing/2014/main" id="{36C3E9F3-82BC-C6A7-075D-6D3680460CC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7916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47B37F-61C9-DA54-B5FC-AE4C580B2CA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4BE9782-88E2-383C-FA0E-B647EA101338}"/>
              </a:ext>
            </a:extLst>
          </p:cNvPr>
          <p:cNvSpPr>
            <a:spLocks noGrp="1"/>
          </p:cNvSpPr>
          <p:nvPr>
            <p:ph idx="1"/>
          </p:nvPr>
        </p:nvSpPr>
        <p:spPr/>
        <p:txBody>
          <a:bodyPr>
            <a:normAutofit fontScale="92500"/>
          </a:bodyPr>
          <a:lstStyle/>
          <a:p>
            <a:r>
              <a:rPr lang="en-US" dirty="0"/>
              <a:t>Allowing for mixed strategies enriches both what </a:t>
            </a:r>
            <a:r>
              <a:rPr lang="en-US" dirty="0">
                <a:solidFill>
                  <a:srgbClr val="0070C0"/>
                </a:solidFill>
              </a:rPr>
              <a:t>players can choose </a:t>
            </a:r>
            <a:r>
              <a:rPr lang="en-US" dirty="0"/>
              <a:t>and </a:t>
            </a:r>
            <a:r>
              <a:rPr lang="en-US" dirty="0">
                <a:solidFill>
                  <a:srgbClr val="0070C0"/>
                </a:solidFill>
              </a:rPr>
              <a:t>what they can believe </a:t>
            </a:r>
            <a:r>
              <a:rPr lang="en-US" dirty="0"/>
              <a:t>about the choices of other players.</a:t>
            </a:r>
          </a:p>
          <a:p>
            <a:r>
              <a:rPr lang="en-US" dirty="0"/>
              <a:t>In games for which players have </a:t>
            </a:r>
            <a:r>
              <a:rPr lang="en-US" dirty="0">
                <a:solidFill>
                  <a:srgbClr val="0070C0"/>
                </a:solidFill>
              </a:rPr>
              <a:t>opposing interests</a:t>
            </a:r>
            <a:r>
              <a:rPr lang="en-US" dirty="0"/>
              <a:t>, like the Matching Pennies game, </a:t>
            </a:r>
            <a:r>
              <a:rPr lang="en-US" dirty="0">
                <a:solidFill>
                  <a:srgbClr val="0070C0"/>
                </a:solidFill>
              </a:rPr>
              <a:t>there will be no pure-strategy equilibrium </a:t>
            </a:r>
            <a:r>
              <a:rPr lang="en-US" dirty="0"/>
              <a:t>but a </a:t>
            </a:r>
            <a:r>
              <a:rPr lang="en-US" dirty="0">
                <a:solidFill>
                  <a:srgbClr val="FF0000"/>
                </a:solidFill>
              </a:rPr>
              <a:t>mixed-strategy equilibrium will exist</a:t>
            </a:r>
            <a:r>
              <a:rPr lang="en-US" dirty="0"/>
              <a:t>.</a:t>
            </a:r>
          </a:p>
          <a:p>
            <a:r>
              <a:rPr lang="en-US" dirty="0"/>
              <a:t>Allowing for mixed strategies enhances the power of </a:t>
            </a:r>
            <a:r>
              <a:rPr lang="en-US" dirty="0">
                <a:solidFill>
                  <a:srgbClr val="FF0000"/>
                </a:solidFill>
              </a:rPr>
              <a:t>IESDS</a:t>
            </a:r>
            <a:r>
              <a:rPr lang="en-US" dirty="0"/>
              <a:t> and of rationalizability.</a:t>
            </a:r>
          </a:p>
          <a:p>
            <a:r>
              <a:rPr lang="en-US" dirty="0">
                <a:solidFill>
                  <a:srgbClr val="0070C0"/>
                </a:solidFill>
              </a:rPr>
              <a:t>Nash proved </a:t>
            </a:r>
            <a:r>
              <a:rPr lang="en-US" dirty="0"/>
              <a:t>that for </a:t>
            </a:r>
            <a:r>
              <a:rPr lang="en-US" dirty="0">
                <a:solidFill>
                  <a:srgbClr val="0070C0"/>
                </a:solidFill>
              </a:rPr>
              <a:t>finite games </a:t>
            </a:r>
            <a:r>
              <a:rPr lang="en-US" dirty="0"/>
              <a:t>there will </a:t>
            </a:r>
            <a:r>
              <a:rPr lang="en-US" dirty="0">
                <a:solidFill>
                  <a:srgbClr val="FF0000"/>
                </a:solidFill>
              </a:rPr>
              <a:t>always be at least one Nash equilibrium</a:t>
            </a:r>
          </a:p>
        </p:txBody>
      </p:sp>
      <p:sp>
        <p:nvSpPr>
          <p:cNvPr id="4" name="Slide Number Placeholder 3">
            <a:extLst>
              <a:ext uri="{FF2B5EF4-FFF2-40B4-BE49-F238E27FC236}">
                <a16:creationId xmlns:a16="http://schemas.microsoft.com/office/drawing/2014/main" id="{42CCC551-E031-6CEF-3990-8ECE1D2717B2}"/>
              </a:ext>
            </a:extLst>
          </p:cNvPr>
          <p:cNvSpPr>
            <a:spLocks noGrp="1"/>
          </p:cNvSpPr>
          <p:nvPr>
            <p:ph type="sldNum" sz="quarter" idx="12"/>
          </p:nvPr>
        </p:nvSpPr>
        <p:spPr/>
        <p:txBody>
          <a:bodyPr/>
          <a:lstStyle/>
          <a:p>
            <a:fld id="{7A24F918-E48B-4CD6-88B4-F48A81EB5FB6}" type="slidenum">
              <a:rPr lang="en-US" smtClean="0"/>
              <a:pPr/>
              <a:t>61</a:t>
            </a:fld>
            <a:endParaRPr lang="en-US"/>
          </a:p>
        </p:txBody>
      </p:sp>
      <p:sp>
        <p:nvSpPr>
          <p:cNvPr id="5" name="Footer Placeholder 4">
            <a:extLst>
              <a:ext uri="{FF2B5EF4-FFF2-40B4-BE49-F238E27FC236}">
                <a16:creationId xmlns:a16="http://schemas.microsoft.com/office/drawing/2014/main" id="{E4A280A8-45C2-9D2E-AF54-96F4DAEAE0B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77148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6244C5-2350-2C6F-383E-7E815672772F}"/>
              </a:ext>
            </a:extLst>
          </p:cNvPr>
          <p:cNvSpPr>
            <a:spLocks noGrp="1"/>
          </p:cNvSpPr>
          <p:nvPr>
            <p:ph type="ctrTitle"/>
          </p:nvPr>
        </p:nvSpPr>
        <p:spPr>
          <a:xfrm>
            <a:off x="1776248" y="1379482"/>
            <a:ext cx="8250621" cy="2539375"/>
          </a:xfrm>
        </p:spPr>
        <p:txBody>
          <a:bodyPr>
            <a:normAutofit/>
          </a:bodyPr>
          <a:lstStyle/>
          <a:p>
            <a:r>
              <a:rPr lang="en-US" b="1" dirty="0">
                <a:solidFill>
                  <a:srgbClr val="C00000"/>
                </a:solidFill>
                <a:cs typeface="B Titr" panose="00000700000000000000" pitchFamily="2" charset="-78"/>
              </a:rPr>
              <a:t>End of Chapter 6</a:t>
            </a:r>
            <a:br>
              <a:rPr lang="en-US" b="1" dirty="0">
                <a:solidFill>
                  <a:srgbClr val="C00000"/>
                </a:solidFill>
                <a:cs typeface="B Titr" panose="00000700000000000000" pitchFamily="2" charset="-78"/>
              </a:rPr>
            </a:br>
            <a:endParaRPr lang="en-US" b="1" dirty="0">
              <a:solidFill>
                <a:srgbClr val="C00000"/>
              </a:solidFill>
              <a:cs typeface="B Titr" panose="00000700000000000000" pitchFamily="2" charset="-78"/>
            </a:endParaRPr>
          </a:p>
        </p:txBody>
      </p:sp>
      <p:sp>
        <p:nvSpPr>
          <p:cNvPr id="7" name="Subtitle 6">
            <a:extLst>
              <a:ext uri="{FF2B5EF4-FFF2-40B4-BE49-F238E27FC236}">
                <a16:creationId xmlns:a16="http://schemas.microsoft.com/office/drawing/2014/main" id="{C1EF3F1C-86D5-B2DC-58D9-E86700528049}"/>
              </a:ext>
            </a:extLst>
          </p:cNvPr>
          <p:cNvSpPr>
            <a:spLocks noGrp="1"/>
          </p:cNvSpPr>
          <p:nvPr>
            <p:ph type="subTitle" idx="1"/>
          </p:nvPr>
        </p:nvSpPr>
        <p:spPr>
          <a:xfrm>
            <a:off x="1776248" y="3798827"/>
            <a:ext cx="9144000" cy="386255"/>
          </a:xfrm>
        </p:spPr>
        <p:txBody>
          <a:bodyPr>
            <a:normAutofit fontScale="92500" lnSpcReduction="10000"/>
          </a:bodyPr>
          <a:lstStyle/>
          <a:p>
            <a:endParaRPr lang="en-US"/>
          </a:p>
        </p:txBody>
      </p:sp>
      <p:sp>
        <p:nvSpPr>
          <p:cNvPr id="5" name="Footer Placeholder 4">
            <a:extLst>
              <a:ext uri="{FF2B5EF4-FFF2-40B4-BE49-F238E27FC236}">
                <a16:creationId xmlns:a16="http://schemas.microsoft.com/office/drawing/2014/main" id="{81A6E410-288F-7276-CFFF-3B7DF42BBF8E}"/>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a:extLst>
              <a:ext uri="{FF2B5EF4-FFF2-40B4-BE49-F238E27FC236}">
                <a16:creationId xmlns:a16="http://schemas.microsoft.com/office/drawing/2014/main" id="{139C4E55-64A5-9C80-5ABC-5C853E906E56}"/>
              </a:ext>
            </a:extLst>
          </p:cNvPr>
          <p:cNvSpPr>
            <a:spLocks noGrp="1"/>
          </p:cNvSpPr>
          <p:nvPr>
            <p:ph type="sldNum" sz="quarter" idx="12"/>
          </p:nvPr>
        </p:nvSpPr>
        <p:spPr/>
        <p:txBody>
          <a:bodyPr/>
          <a:lstStyle/>
          <a:p>
            <a:fld id="{7A24F918-E48B-4CD6-88B4-F48A81EB5FB6}" type="slidenum">
              <a:rPr lang="en-US" smtClean="0"/>
              <a:pPr/>
              <a:t>62</a:t>
            </a:fld>
            <a:endParaRPr lang="en-US"/>
          </a:p>
        </p:txBody>
      </p:sp>
    </p:spTree>
    <p:extLst>
      <p:ext uri="{BB962C8B-B14F-4D97-AF65-F5344CB8AC3E}">
        <p14:creationId xmlns:p14="http://schemas.microsoft.com/office/powerpoint/2010/main" val="410446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6.1 : mixed strategy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Let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 . ,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𝑖𝑚</m:t>
                        </m:r>
                      </m:sub>
                    </m:sSub>
                    <m:r>
                      <a:rPr lang="en-US" i="1" dirty="0" smtClean="0">
                        <a:solidFill>
                          <a:srgbClr val="C00000"/>
                        </a:solidFill>
                        <a:latin typeface="Cambria Math" panose="02040503050406030204" pitchFamily="18" charset="0"/>
                      </a:rPr>
                      <m:t>}</m:t>
                    </m:r>
                  </m:oMath>
                </a14:m>
                <a:r>
                  <a:rPr lang="en-US" dirty="0"/>
                  <a:t> be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’s finite set of pure strategies. Define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oMath>
                </a14:m>
                <a:r>
                  <a:rPr lang="en-US" dirty="0"/>
                  <a:t> as the </a:t>
                </a:r>
                <a:r>
                  <a:rPr lang="en-US" b="1" dirty="0">
                    <a:solidFill>
                      <a:srgbClr val="C00000"/>
                    </a:solidFill>
                  </a:rPr>
                  <a:t>simplex</a:t>
                </a:r>
                <a:r>
                  <a:rPr lang="en-US" dirty="0"/>
                  <a:t> of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which is the set of all probability distributions over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a:t>
                </a:r>
                <a:endParaRPr lang="fa-IR" dirty="0"/>
              </a:p>
              <a:p>
                <a:r>
                  <a:rPr lang="en-US" dirty="0"/>
                  <a:t>A </a:t>
                </a:r>
                <a:r>
                  <a:rPr lang="en-US" b="1" dirty="0">
                    <a:solidFill>
                      <a:srgbClr val="C00000"/>
                    </a:solidFill>
                  </a:rPr>
                  <a:t>mixed strategy</a:t>
                </a:r>
                <a:r>
                  <a:rPr lang="en-US" dirty="0"/>
                  <a:t> for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is an element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l-GR" i="1" dirty="0" smtClean="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so that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l-GR" i="1" dirty="0" smtClean="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m:t>
                    </m:r>
                    <m:d>
                      <m:dPr>
                        <m:ctrlPr>
                          <a:rPr lang="en-US" b="0" i="1" dirty="0" smtClean="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1</m:t>
                                </m:r>
                              </m:sub>
                            </m:sSub>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2</m:t>
                                </m:r>
                              </m:sub>
                            </m:sSub>
                          </m:e>
                        </m:d>
                        <m:r>
                          <a:rPr lang="en-US" i="1" dirty="0">
                            <a:solidFill>
                              <a:srgbClr val="C00000"/>
                            </a:solidFill>
                            <a:latin typeface="Cambria Math" panose="02040503050406030204" pitchFamily="18" charset="0"/>
                          </a:rPr>
                          <m:t>, . . . ,</m:t>
                        </m:r>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𝑖𝑚</m:t>
                                </m:r>
                              </m:sub>
                            </m:sSub>
                          </m:e>
                        </m:d>
                      </m:e>
                    </m:d>
                  </m:oMath>
                </a14:m>
                <a:r>
                  <a:rPr lang="en-US" dirty="0"/>
                  <a:t> is a probability distribution over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where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r>
                              <a:rPr lang="en-US" b="0" i="1" dirty="0" smtClean="0">
                                <a:solidFill>
                                  <a:srgbClr val="C00000"/>
                                </a:solidFill>
                                <a:latin typeface="Cambria Math" panose="02040503050406030204" pitchFamily="18" charset="0"/>
                              </a:rPr>
                              <m:t>𝑘</m:t>
                            </m:r>
                          </m:sub>
                        </m:sSub>
                      </m:e>
                    </m:d>
                  </m:oMath>
                </a14:m>
                <a:r>
                  <a:rPr lang="en-US" dirty="0"/>
                  <a:t> is the probability that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plays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r>
                          <a:rPr lang="en-US" b="0" i="1" dirty="0" smtClean="0">
                            <a:solidFill>
                              <a:srgbClr val="C00000"/>
                            </a:solidFill>
                            <a:latin typeface="Cambria Math" panose="02040503050406030204" pitchFamily="18" charset="0"/>
                          </a:rPr>
                          <m:t>𝑘</m:t>
                        </m:r>
                      </m:sub>
                    </m:sSub>
                  </m:oMath>
                </a14:m>
                <a:r>
                  <a:rPr lang="en-US" dirty="0"/>
                  <a:t>.</a:t>
                </a:r>
              </a:p>
              <a:p>
                <a:r>
                  <a:rPr lang="en-US" dirty="0"/>
                  <a:t>That is, a </a:t>
                </a:r>
                <a:r>
                  <a:rPr lang="en-US" dirty="0">
                    <a:solidFill>
                      <a:srgbClr val="0070C0"/>
                    </a:solidFill>
                  </a:rPr>
                  <a:t>mixed strategy</a:t>
                </a:r>
                <a:r>
                  <a:rPr lang="en-US" dirty="0"/>
                  <a:t> for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is a probability distribution over his pure strategies. </a:t>
                </a: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r="-895" b="-24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86966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6.1 : mixed strategy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Recall that any probability distribution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𝜎</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oMath>
                </a14:m>
                <a:r>
                  <a:rPr lang="en-US" dirty="0"/>
                  <a:t> over a finite set of elements (a finite state space), in our case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 must satisfy two conditions:</a:t>
                </a:r>
              </a:p>
              <a:p>
                <a:r>
                  <a:rPr lang="nb-NO" dirty="0"/>
                  <a:t>1. </a:t>
                </a:r>
                <a14:m>
                  <m:oMath xmlns:m="http://schemas.openxmlformats.org/officeDocument/2006/math">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0</m:t>
                    </m:r>
                  </m:oMath>
                </a14:m>
                <a:r>
                  <a:rPr lang="nb-NO" dirty="0"/>
                  <a:t> for all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nb-NO" i="1" dirty="0" smtClean="0">
                            <a:solidFill>
                              <a:srgbClr val="C00000"/>
                            </a:solidFill>
                            <a:latin typeface="Cambria Math" panose="02040503050406030204" pitchFamily="18" charset="0"/>
                          </a:rPr>
                          <m:t>𝑠</m:t>
                        </m:r>
                      </m:e>
                      <m:sub>
                        <m:r>
                          <a:rPr lang="nb-NO" i="1" dirty="0" smtClean="0">
                            <a:solidFill>
                              <a:srgbClr val="C00000"/>
                            </a:solidFill>
                            <a:latin typeface="Cambria Math" panose="02040503050406030204" pitchFamily="18" charset="0"/>
                          </a:rPr>
                          <m:t>𝑖</m:t>
                        </m:r>
                      </m:sub>
                    </m:sSub>
                    <m:r>
                      <a:rPr lang="nb-NO"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nb-NO" i="1" dirty="0" smtClean="0">
                            <a:solidFill>
                              <a:srgbClr val="C00000"/>
                            </a:solidFill>
                            <a:latin typeface="Cambria Math" panose="02040503050406030204" pitchFamily="18" charset="0"/>
                          </a:rPr>
                          <m:t>𝑆</m:t>
                        </m:r>
                      </m:e>
                      <m:sub>
                        <m:r>
                          <a:rPr lang="nb-NO" i="1" dirty="0" smtClean="0">
                            <a:solidFill>
                              <a:srgbClr val="C00000"/>
                            </a:solidFill>
                            <a:latin typeface="Cambria Math" panose="02040503050406030204" pitchFamily="18" charset="0"/>
                          </a:rPr>
                          <m:t>𝑖</m:t>
                        </m:r>
                      </m:sub>
                    </m:sSub>
                  </m:oMath>
                </a14:m>
                <a:r>
                  <a:rPr lang="nb-NO" dirty="0"/>
                  <a:t>, and</a:t>
                </a:r>
              </a:p>
              <a:p>
                <a:r>
                  <a:rPr lang="nb-NO" dirty="0"/>
                  <a:t>2. </a:t>
                </a:r>
                <a14:m>
                  <m:oMath xmlns:m="http://schemas.openxmlformats.org/officeDocument/2006/math">
                    <m:nary>
                      <m:naryPr>
                        <m:chr m:val="∑"/>
                        <m:limLoc m:val="subSup"/>
                        <m:supHide m:val="on"/>
                        <m:ctrlPr>
                          <a:rPr lang="en-US" i="1" dirty="0" smtClean="0">
                            <a:solidFill>
                              <a:srgbClr val="C00000"/>
                            </a:solidFill>
                            <a:latin typeface="Cambria Math" panose="02040503050406030204" pitchFamily="18" charset="0"/>
                          </a:rPr>
                        </m:ctrlPr>
                      </m:naryPr>
                      <m:sub>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r>
                          <a:rPr lang="nb-NO"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nb-NO" i="1" dirty="0">
                                <a:solidFill>
                                  <a:srgbClr val="C00000"/>
                                </a:solidFill>
                                <a:latin typeface="Cambria Math" panose="02040503050406030204" pitchFamily="18" charset="0"/>
                              </a:rPr>
                              <m:t>𝑆</m:t>
                            </m:r>
                          </m:e>
                          <m:sub>
                            <m:r>
                              <a:rPr lang="nb-NO" i="1" dirty="0">
                                <a:solidFill>
                                  <a:srgbClr val="C00000"/>
                                </a:solidFill>
                                <a:latin typeface="Cambria Math" panose="02040503050406030204" pitchFamily="18" charset="0"/>
                              </a:rPr>
                              <m:t>𝑖</m:t>
                            </m:r>
                          </m:sub>
                        </m:sSub>
                      </m:sub>
                      <m:sup/>
                      <m:e>
                        <m:sSub>
                          <m:sSubPr>
                            <m:ctrlPr>
                              <a:rPr lang="en-US" i="1" dirty="0">
                                <a:solidFill>
                                  <a:srgbClr val="C00000"/>
                                </a:solidFill>
                                <a:latin typeface="Cambria Math" panose="02040503050406030204" pitchFamily="18" charset="0"/>
                              </a:rPr>
                            </m:ctrlPr>
                          </m:sSubPr>
                          <m:e>
                            <m:r>
                              <a:rPr lang="el-GR" i="1" dirty="0">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𝑖</m:t>
                                </m:r>
                              </m:sub>
                            </m:sSub>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5830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mixed strategy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4320464"/>
              </a:xfrm>
            </p:spPr>
            <p:txBody>
              <a:bodyPr>
                <a:normAutofit fontScale="92500" lnSpcReduction="10000"/>
              </a:bodyPr>
              <a:lstStyle/>
              <a:p>
                <a:r>
                  <a:rPr lang="en-US" dirty="0"/>
                  <a:t>Consider the Matching Pennies game, with the below matrix;</a:t>
                </a:r>
              </a:p>
              <a:p>
                <a:r>
                  <a:rPr lang="en-US" dirty="0"/>
                  <a:t>For each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𝐻</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𝑇</m:t>
                    </m:r>
                    <m:r>
                      <a:rPr lang="en-US" i="1" dirty="0" smtClean="0">
                        <a:solidFill>
                          <a:srgbClr val="C00000"/>
                        </a:solidFill>
                        <a:latin typeface="Cambria Math" panose="02040503050406030204" pitchFamily="18" charset="0"/>
                      </a:rPr>
                      <m:t> }</m:t>
                    </m:r>
                  </m:oMath>
                </a14:m>
                <a:r>
                  <a:rPr lang="en-US" dirty="0"/>
                  <a:t>, and the simplex, which is the set of mixed strategies, can be written as </a:t>
                </a:r>
                <a14:m>
                  <m:oMath xmlns:m="http://schemas.openxmlformats.org/officeDocument/2006/math">
                    <m:r>
                      <a:rPr lang="en-US"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 </m:t>
                    </m:r>
                    <m:d>
                      <m:dPr>
                        <m:begChr m:val="{"/>
                        <m:endChr m:val="}"/>
                        <m:ctrlPr>
                          <a:rPr lang="en-US" b="0" i="1" dirty="0" smtClean="0">
                            <a:solidFill>
                              <a:srgbClr val="C00000"/>
                            </a:solidFill>
                            <a:latin typeface="Cambria Math" panose="02040503050406030204" pitchFamily="18" charset="0"/>
                          </a:rPr>
                        </m:ctrlPr>
                      </m:dPr>
                      <m:e>
                        <m:d>
                          <m:dPr>
                            <m:ctrlPr>
                              <a:rPr lang="en-US"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b="0"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𝐻</m:t>
                                </m:r>
                              </m:e>
                            </m:d>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b="0"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 </m:t>
                                </m:r>
                              </m:e>
                            </m:d>
                          </m:e>
                        </m:d>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b="0"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𝐻</m:t>
                            </m:r>
                          </m:e>
                        </m:d>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b="0"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 </m:t>
                            </m:r>
                          </m:e>
                        </m:d>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b="0"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b="0"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𝐻</m:t>
                            </m:r>
                          </m:e>
                        </m:d>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 </m:t>
                            </m:r>
                          </m:e>
                        </m:d>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1</m:t>
                        </m:r>
                      </m:e>
                    </m:d>
                  </m:oMath>
                </a14:m>
                <a:r>
                  <a:rPr lang="en-US" dirty="0"/>
                  <a:t>.</a:t>
                </a:r>
              </a:p>
              <a:p>
                <a:r>
                  <a:rPr lang="en-US" dirty="0"/>
                  <a:t>We use the notation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𝐻</m:t>
                        </m:r>
                      </m:e>
                    </m:d>
                    <m:r>
                      <a:rPr lang="en-US" i="1" dirty="0">
                        <a:solidFill>
                          <a:srgbClr val="C00000"/>
                        </a:solidFill>
                        <a:latin typeface="Cambria Math" panose="02040503050406030204" pitchFamily="18" charset="0"/>
                      </a:rPr>
                      <m:t> </m:t>
                    </m:r>
                  </m:oMath>
                </a14:m>
                <a:r>
                  <a:rPr lang="en-US" dirty="0"/>
                  <a:t>to represent the probability that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plays </a:t>
                </a:r>
                <a14:m>
                  <m:oMath xmlns:m="http://schemas.openxmlformats.org/officeDocument/2006/math">
                    <m:r>
                      <a:rPr lang="en-US" i="1" dirty="0" smtClean="0">
                        <a:solidFill>
                          <a:srgbClr val="C00000"/>
                        </a:solidFill>
                        <a:latin typeface="Cambria Math" panose="02040503050406030204" pitchFamily="18" charset="0"/>
                      </a:rPr>
                      <m:t>𝐻</m:t>
                    </m:r>
                  </m:oMath>
                </a14:m>
                <a:r>
                  <a:rPr lang="en-US" dirty="0"/>
                  <a:t> and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𝜎</m:t>
                        </m:r>
                      </m:e>
                      <m:sub>
                        <m:r>
                          <a:rPr lang="en-US" i="1" dirty="0" err="1">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𝑇</m:t>
                        </m:r>
                      </m:e>
                    </m:d>
                    <m:r>
                      <a:rPr lang="en-US" i="1" dirty="0">
                        <a:solidFill>
                          <a:srgbClr val="C00000"/>
                        </a:solidFill>
                        <a:latin typeface="Cambria Math" panose="02040503050406030204" pitchFamily="18" charset="0"/>
                      </a:rPr>
                      <m:t> </m:t>
                    </m:r>
                  </m:oMath>
                </a14:m>
                <a:r>
                  <a:rPr lang="en-US" dirty="0"/>
                  <a:t>to represent the probability that player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plays </a:t>
                </a:r>
                <a14:m>
                  <m:oMath xmlns:m="http://schemas.openxmlformats.org/officeDocument/2006/math">
                    <m:r>
                      <a:rPr lang="en-US" i="1" dirty="0" smtClean="0">
                        <a:solidFill>
                          <a:srgbClr val="C00000"/>
                        </a:solidFill>
                        <a:latin typeface="Cambria Math" panose="02040503050406030204" pitchFamily="18" charset="0"/>
                      </a:rPr>
                      <m:t>𝑇</m:t>
                    </m:r>
                  </m:oMath>
                </a14:m>
                <a:r>
                  <a:rPr lang="en-US" dirty="0"/>
                  <a:t>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4320464"/>
              </a:xfrm>
              <a:blipFill>
                <a:blip r:embed="rId3"/>
                <a:stretch>
                  <a:fillRect l="-3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E91840FF-8E51-A78B-5495-A67DBE1E5BA8}"/>
              </a:ext>
            </a:extLst>
          </p:cNvPr>
          <p:cNvPicPr>
            <a:picLocks noChangeAspect="1"/>
          </p:cNvPicPr>
          <p:nvPr/>
        </p:nvPicPr>
        <p:blipFill>
          <a:blip r:embed="rId4"/>
          <a:stretch>
            <a:fillRect/>
          </a:stretch>
        </p:blipFill>
        <p:spPr>
          <a:xfrm>
            <a:off x="7853781" y="4728519"/>
            <a:ext cx="4122758" cy="2069885"/>
          </a:xfrm>
          <a:prstGeom prst="rect">
            <a:avLst/>
          </a:prstGeom>
        </p:spPr>
      </p:pic>
    </p:spTree>
    <p:extLst>
      <p:ext uri="{BB962C8B-B14F-4D97-AF65-F5344CB8AC3E}">
        <p14:creationId xmlns:p14="http://schemas.microsoft.com/office/powerpoint/2010/main" val="417186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21574</TotalTime>
  <Words>5957</Words>
  <Application>Microsoft Office PowerPoint</Application>
  <PresentationFormat>Widescreen</PresentationFormat>
  <Paragraphs>399</Paragraphs>
  <Slides>62</Slides>
  <Notes>58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Arial</vt:lpstr>
      <vt:lpstr>Calibri</vt:lpstr>
      <vt:lpstr>Calibri Light</vt:lpstr>
      <vt:lpstr>Cambria Math</vt:lpstr>
      <vt:lpstr>Times New Roman</vt:lpstr>
      <vt:lpstr>Times-Roman</vt:lpstr>
      <vt:lpstr>Wingdings</vt:lpstr>
      <vt:lpstr>Office Theme</vt:lpstr>
      <vt:lpstr>1_Office Theme</vt:lpstr>
      <vt:lpstr>Game Theory</vt:lpstr>
      <vt:lpstr>منابع درسی</vt:lpstr>
      <vt:lpstr>مقدمه</vt:lpstr>
      <vt:lpstr>مقدمه- بازی تشابه سکه ها</vt:lpstr>
      <vt:lpstr>مقدمه- بازی تشابه سکه ها</vt:lpstr>
      <vt:lpstr>مقدمه- بازی سنگ کاغذ قیچی</vt:lpstr>
      <vt:lpstr>Definition 6.1 : mixed strategy </vt:lpstr>
      <vt:lpstr>Definition 6.1 : mixed strategy </vt:lpstr>
      <vt:lpstr>Example: mixed strategy </vt:lpstr>
      <vt:lpstr>Definition 6.2 : mixed strategy </vt:lpstr>
      <vt:lpstr>Definition 6.3 : Continuous Strategy Sets mixed strategy </vt:lpstr>
      <vt:lpstr>Example of Continuous Strategy Sets mixed strategy </vt:lpstr>
      <vt:lpstr>Example of Continuous Strategy Sets mixed strategy </vt:lpstr>
      <vt:lpstr>Definition 6.4 : a belief for player </vt:lpstr>
      <vt:lpstr>Definition 6.5: Expected Payoffs in mixed strategy </vt:lpstr>
      <vt:lpstr>Example: recall the rock-paper-scissors game</vt:lpstr>
      <vt:lpstr>all-pay auction</vt:lpstr>
      <vt:lpstr>all-pay auction</vt:lpstr>
      <vt:lpstr>all-pay auction in mixed mode</vt:lpstr>
      <vt:lpstr>all-pay auction in mixed mode</vt:lpstr>
      <vt:lpstr>all-pay auction in mixed mode</vt:lpstr>
      <vt:lpstr>Definition 6.6: Mixed-Strategy Nash Equilibrium</vt:lpstr>
      <vt:lpstr>Proposition 6.1</vt:lpstr>
      <vt:lpstr>Example: Matching Pennies</vt:lpstr>
      <vt:lpstr>Example: Matching Pennies</vt:lpstr>
      <vt:lpstr>Example: Matching Pennies</vt:lpstr>
      <vt:lpstr>Example: Matching Pennies</vt:lpstr>
      <vt:lpstr>Example: Rock-Paper-Scissors</vt:lpstr>
      <vt:lpstr>Example: Rock-Paper-Scissors</vt:lpstr>
      <vt:lpstr>Example: Rock-Paper-Scissors</vt:lpstr>
      <vt:lpstr>تعادل چندگانه: خالص و ترکیبی  Multiple Equilibria: Pure and Mixed</vt:lpstr>
      <vt:lpstr>تعادل چندگانه: خالص و ترکیبی  Multiple Equilibria: Pure and Mixed</vt:lpstr>
      <vt:lpstr>تعادل چندگانه: خالص و ترکیبی  Multiple Equilibria: Pure and Mixed</vt:lpstr>
      <vt:lpstr>تعادل چندگانه: خالص و ترکیبی  Multiple Equilibria: Pure and Mixed</vt:lpstr>
      <vt:lpstr>Mixed strategy dominance</vt:lpstr>
      <vt:lpstr>Mixed strategy dominance</vt:lpstr>
      <vt:lpstr>Mixed strategy dominance</vt:lpstr>
      <vt:lpstr>Nash’s Existence Theorem</vt:lpstr>
      <vt:lpstr>Theorem (Brouwer’s Fixed-Point Theorem)</vt:lpstr>
      <vt:lpstr>Luitzen Egbertus Jan Brouwer</vt:lpstr>
      <vt:lpstr>Theorem (Brouwer’s Fixed-Point Theorem)</vt:lpstr>
      <vt:lpstr> Definition 6.9 : collection of best-response correspondences</vt:lpstr>
      <vt:lpstr>Theorem 6.1 (Kakutani’s Fixed-Point Theorem)</vt:lpstr>
      <vt:lpstr>Convex set</vt:lpstr>
      <vt:lpstr>Convex set</vt:lpstr>
      <vt:lpstr>Closed Set</vt:lpstr>
      <vt:lpstr>Closed Set</vt:lpstr>
      <vt:lpstr>Compact Set</vt:lpstr>
      <vt:lpstr>closed graph</vt:lpstr>
      <vt:lpstr>closed graph</vt:lpstr>
      <vt:lpstr>closed graph</vt:lpstr>
      <vt:lpstr>Theorem 6.1 (Kakutani’s Fixed-Point Theorem)-review</vt:lpstr>
      <vt:lpstr>بررسی قضیه نقطه ثابت کاکوتانی</vt:lpstr>
      <vt:lpstr>بررسی قضیه نقطه ثابت کاکوتانی</vt:lpstr>
      <vt:lpstr>بررسی قضیه نقطه ثابت کاکوتانی</vt:lpstr>
      <vt:lpstr>بررسی قضیه نقطه ثابت کاکوتانی</vt:lpstr>
      <vt:lpstr>بررسی قضیه نقطه ثابت کاکوتانی</vt:lpstr>
      <vt:lpstr>جمع بندی قضیه نقطه ثابت کاکوتانی</vt:lpstr>
      <vt:lpstr>جمع بندی قضیه نقطه ثابت کاکوتانی و اثبات تعادل نش</vt:lpstr>
      <vt:lpstr>تمرینات</vt:lpstr>
      <vt:lpstr>Summary</vt:lpstr>
      <vt:lpstr>End of Chapter 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Vahid</cp:lastModifiedBy>
  <cp:revision>246</cp:revision>
  <dcterms:created xsi:type="dcterms:W3CDTF">2021-08-11T10:34:58Z</dcterms:created>
  <dcterms:modified xsi:type="dcterms:W3CDTF">2023-05-26T17:57:46Z</dcterms:modified>
</cp:coreProperties>
</file>