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8"/>
  </p:notesMasterIdLst>
  <p:handoutMasterIdLst>
    <p:handoutMasterId r:id="rId49"/>
  </p:handoutMasterIdLst>
  <p:sldIdLst>
    <p:sldId id="256" r:id="rId3"/>
    <p:sldId id="259" r:id="rId4"/>
    <p:sldId id="381" r:id="rId5"/>
    <p:sldId id="260" r:id="rId6"/>
    <p:sldId id="382" r:id="rId7"/>
    <p:sldId id="383" r:id="rId8"/>
    <p:sldId id="356" r:id="rId9"/>
    <p:sldId id="384" r:id="rId10"/>
    <p:sldId id="357" r:id="rId11"/>
    <p:sldId id="358" r:id="rId12"/>
    <p:sldId id="362" r:id="rId13"/>
    <p:sldId id="385" r:id="rId14"/>
    <p:sldId id="386" r:id="rId15"/>
    <p:sldId id="387" r:id="rId16"/>
    <p:sldId id="388" r:id="rId17"/>
    <p:sldId id="389" r:id="rId18"/>
    <p:sldId id="390" r:id="rId19"/>
    <p:sldId id="393" r:id="rId20"/>
    <p:sldId id="391" r:id="rId21"/>
    <p:sldId id="392" r:id="rId22"/>
    <p:sldId id="394" r:id="rId23"/>
    <p:sldId id="395" r:id="rId24"/>
    <p:sldId id="396" r:id="rId25"/>
    <p:sldId id="397" r:id="rId26"/>
    <p:sldId id="398" r:id="rId27"/>
    <p:sldId id="399" r:id="rId28"/>
    <p:sldId id="401" r:id="rId29"/>
    <p:sldId id="402" r:id="rId30"/>
    <p:sldId id="403" r:id="rId31"/>
    <p:sldId id="404" r:id="rId32"/>
    <p:sldId id="406" r:id="rId33"/>
    <p:sldId id="407" r:id="rId34"/>
    <p:sldId id="408" r:id="rId35"/>
    <p:sldId id="409" r:id="rId36"/>
    <p:sldId id="410" r:id="rId37"/>
    <p:sldId id="411" r:id="rId38"/>
    <p:sldId id="412" r:id="rId39"/>
    <p:sldId id="414" r:id="rId40"/>
    <p:sldId id="415" r:id="rId41"/>
    <p:sldId id="417" r:id="rId42"/>
    <p:sldId id="418" r:id="rId43"/>
    <p:sldId id="419" r:id="rId44"/>
    <p:sldId id="322" r:id="rId45"/>
    <p:sldId id="321" r:id="rId46"/>
    <p:sldId id="28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ED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7" autoAdjust="0"/>
    <p:restoredTop sz="71301" autoAdjust="0"/>
  </p:normalViewPr>
  <p:slideViewPr>
    <p:cSldViewPr snapToGrid="0">
      <p:cViewPr varScale="1">
        <p:scale>
          <a:sx n="58" d="100"/>
          <a:sy n="58" d="100"/>
        </p:scale>
        <p:origin x="1170" y="3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375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916807-AFDE-45C6-BF29-7D3492D623C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5CEF6B34-5106-4434-8128-76D6583B2B52}">
      <dgm:prSet phldrT="[Text]" custT="1"/>
      <dgm:spPr>
        <a:solidFill>
          <a:srgbClr val="0070C0"/>
        </a:solidFill>
      </dgm:spPr>
      <dgm:t>
        <a:bodyPr/>
        <a:lstStyle/>
        <a:p>
          <a:pPr rtl="0"/>
          <a:r>
            <a:rPr lang="en-US" sz="3200" b="1" i="0" dirty="0">
              <a:cs typeface="B Yekan" panose="00000400000000000000" pitchFamily="2" charset="-78"/>
            </a:rPr>
            <a:t>Strict dominance</a:t>
          </a:r>
          <a:endParaRPr lang="en-US" sz="3200" b="1" dirty="0">
            <a:cs typeface="B Yekan" panose="00000400000000000000" pitchFamily="2" charset="-78"/>
          </a:endParaRPr>
        </a:p>
      </dgm:t>
    </dgm:pt>
    <dgm:pt modelId="{E2F7FB6F-C850-4D93-8550-DC45C8954646}" type="sibTrans" cxnId="{11A40145-798C-4A8B-86D9-9F07CD3B09CD}">
      <dgm:prSet/>
      <dgm:spPr/>
      <dgm:t>
        <a:bodyPr/>
        <a:lstStyle/>
        <a:p>
          <a:pPr rtl="1"/>
          <a:endParaRPr lang="en-US">
            <a:cs typeface="B Yekan" panose="00000400000000000000" pitchFamily="2" charset="-78"/>
          </a:endParaRPr>
        </a:p>
      </dgm:t>
    </dgm:pt>
    <dgm:pt modelId="{2A61E312-EF5E-4F2C-893B-4877120C0A64}" type="parTrans" cxnId="{11A40145-798C-4A8B-86D9-9F07CD3B09CD}">
      <dgm:prSet/>
      <dgm:spPr/>
      <dgm:t>
        <a:bodyPr/>
        <a:lstStyle/>
        <a:p>
          <a:pPr rtl="1"/>
          <a:endParaRPr lang="en-US">
            <a:cs typeface="B Yekan" panose="00000400000000000000" pitchFamily="2" charset="-78"/>
          </a:endParaRPr>
        </a:p>
      </dgm:t>
    </dgm:pt>
    <dgm:pt modelId="{94925C5E-5F1B-4E45-A49E-9FD500C673AE}">
      <dgm:prSet phldrT="[Text]" custT="1"/>
      <dgm:spPr/>
      <dgm:t>
        <a:bodyPr/>
        <a:lstStyle/>
        <a:p>
          <a:pPr rtl="0"/>
          <a:r>
            <a:rPr lang="en-US" sz="3200" b="1" i="0" dirty="0">
              <a:cs typeface="B Yekan" panose="00000400000000000000" pitchFamily="2" charset="-78"/>
            </a:rPr>
            <a:t>IESDS</a:t>
          </a:r>
          <a:endParaRPr lang="en-US" sz="3200" b="1" dirty="0">
            <a:cs typeface="B Yekan" panose="00000400000000000000" pitchFamily="2" charset="-78"/>
          </a:endParaRPr>
        </a:p>
      </dgm:t>
    </dgm:pt>
    <dgm:pt modelId="{E5D1CD4A-37FF-4637-B69D-957D68A4CAAA}" type="parTrans" cxnId="{2BBEC1EE-3B02-44E0-A45E-3CF0B68174DE}">
      <dgm:prSet/>
      <dgm:spPr/>
      <dgm:t>
        <a:bodyPr/>
        <a:lstStyle/>
        <a:p>
          <a:pPr rtl="1"/>
          <a:endParaRPr lang="en-US">
            <a:cs typeface="B Yekan" panose="00000400000000000000" pitchFamily="2" charset="-78"/>
          </a:endParaRPr>
        </a:p>
      </dgm:t>
    </dgm:pt>
    <dgm:pt modelId="{4C417E9C-85BA-4E38-A855-42D8B6473DFE}" type="sibTrans" cxnId="{2BBEC1EE-3B02-44E0-A45E-3CF0B68174DE}">
      <dgm:prSet/>
      <dgm:spPr/>
      <dgm:t>
        <a:bodyPr/>
        <a:lstStyle/>
        <a:p>
          <a:pPr rtl="1"/>
          <a:endParaRPr lang="en-US">
            <a:cs typeface="B Yekan" panose="00000400000000000000" pitchFamily="2" charset="-78"/>
          </a:endParaRPr>
        </a:p>
      </dgm:t>
    </dgm:pt>
    <dgm:pt modelId="{FD79E58E-7336-41AB-9C67-6FC62D650A60}">
      <dgm:prSet phldrT="[Text]" custT="1"/>
      <dgm:spPr/>
      <dgm:t>
        <a:bodyPr/>
        <a:lstStyle/>
        <a:p>
          <a:pPr rtl="0"/>
          <a:r>
            <a:rPr lang="en-US" sz="3200" b="1" i="0" dirty="0">
              <a:cs typeface="B Yekan" panose="00000400000000000000" pitchFamily="2" charset="-78"/>
            </a:rPr>
            <a:t>Rationalizability</a:t>
          </a:r>
          <a:endParaRPr lang="en-US" sz="3200" b="1" dirty="0">
            <a:cs typeface="B Yekan" panose="00000400000000000000" pitchFamily="2" charset="-78"/>
          </a:endParaRPr>
        </a:p>
      </dgm:t>
    </dgm:pt>
    <dgm:pt modelId="{546C9B42-479D-4271-8DFF-876A82E34B3F}" type="parTrans" cxnId="{2DDAD65A-FD27-420F-924C-5094F45EF13A}">
      <dgm:prSet/>
      <dgm:spPr/>
      <dgm:t>
        <a:bodyPr/>
        <a:lstStyle/>
        <a:p>
          <a:pPr rtl="1"/>
          <a:endParaRPr lang="en-US">
            <a:cs typeface="B Yekan" panose="00000400000000000000" pitchFamily="2" charset="-78"/>
          </a:endParaRPr>
        </a:p>
      </dgm:t>
    </dgm:pt>
    <dgm:pt modelId="{1F025A47-C589-462B-998B-790276154E22}" type="sibTrans" cxnId="{2DDAD65A-FD27-420F-924C-5094F45EF13A}">
      <dgm:prSet/>
      <dgm:spPr/>
      <dgm:t>
        <a:bodyPr/>
        <a:lstStyle/>
        <a:p>
          <a:pPr rtl="1"/>
          <a:endParaRPr lang="en-US">
            <a:cs typeface="B Yekan" panose="00000400000000000000" pitchFamily="2" charset="-78"/>
          </a:endParaRPr>
        </a:p>
      </dgm:t>
    </dgm:pt>
    <dgm:pt modelId="{416FDD4C-D0FF-488A-9C61-005D0659BB03}">
      <dgm:prSet phldrT="[Text]"/>
      <dgm:spPr/>
      <dgm:t>
        <a:bodyPr/>
        <a:lstStyle/>
        <a:p>
          <a:pPr rtl="1"/>
          <a:r>
            <a:rPr lang="fa-IR" dirty="0">
              <a:cs typeface="B Yekan" panose="00000400000000000000" pitchFamily="2" charset="-78"/>
            </a:rPr>
            <a:t>یافتن استراتژی غالب برای بازی که از ترکیب استراتژی غالب برای هر </a:t>
          </a:r>
          <a:r>
            <a:rPr lang="fa-IR" dirty="0" err="1">
              <a:cs typeface="B Yekan" panose="00000400000000000000" pitchFamily="2" charset="-78"/>
            </a:rPr>
            <a:t>بازیکن</a:t>
          </a:r>
          <a:r>
            <a:rPr lang="fa-IR" dirty="0">
              <a:cs typeface="B Yekan" panose="00000400000000000000" pitchFamily="2" charset="-78"/>
            </a:rPr>
            <a:t> ایجاد میشود</a:t>
          </a:r>
          <a:endParaRPr lang="en-US" dirty="0">
            <a:cs typeface="B Yekan" panose="00000400000000000000" pitchFamily="2" charset="-78"/>
          </a:endParaRPr>
        </a:p>
      </dgm:t>
    </dgm:pt>
    <dgm:pt modelId="{AD0FF94D-0FBC-495D-A4D6-BEA1BDBAA719}" type="parTrans" cxnId="{3B2F1024-9081-40D7-9386-D2939EC24095}">
      <dgm:prSet/>
      <dgm:spPr/>
      <dgm:t>
        <a:bodyPr/>
        <a:lstStyle/>
        <a:p>
          <a:pPr rtl="1"/>
          <a:endParaRPr lang="en-US">
            <a:cs typeface="B Yekan" panose="00000400000000000000" pitchFamily="2" charset="-78"/>
          </a:endParaRPr>
        </a:p>
      </dgm:t>
    </dgm:pt>
    <dgm:pt modelId="{D5EE1E43-2C7D-42AE-B673-C7E0209D81CD}" type="sibTrans" cxnId="{3B2F1024-9081-40D7-9386-D2939EC24095}">
      <dgm:prSet/>
      <dgm:spPr/>
      <dgm:t>
        <a:bodyPr/>
        <a:lstStyle/>
        <a:p>
          <a:pPr rtl="1"/>
          <a:endParaRPr lang="en-US">
            <a:cs typeface="B Yekan" panose="00000400000000000000" pitchFamily="2" charset="-78"/>
          </a:endParaRPr>
        </a:p>
      </dgm:t>
    </dgm:pt>
    <dgm:pt modelId="{3D365C59-8234-4C5B-91D1-EE520E78EDAD}">
      <dgm:prSet phldrT="[Text]"/>
      <dgm:spPr/>
      <dgm:t>
        <a:bodyPr/>
        <a:lstStyle/>
        <a:p>
          <a:pPr rtl="1"/>
          <a:r>
            <a:rPr lang="fa-IR" b="0" i="0" dirty="0">
              <a:cs typeface="B Yekan" panose="00000400000000000000" pitchFamily="2" charset="-78"/>
            </a:rPr>
            <a:t>حذف مرحله به مرحله استراتژی های مغلوب</a:t>
          </a:r>
          <a:r>
            <a:rPr lang="en-US" b="0" i="0" dirty="0">
              <a:cs typeface="B Yekan" panose="00000400000000000000" pitchFamily="2" charset="-78"/>
            </a:rPr>
            <a:t> </a:t>
          </a:r>
          <a:endParaRPr lang="en-US" dirty="0">
            <a:cs typeface="B Yekan" panose="00000400000000000000" pitchFamily="2" charset="-78"/>
          </a:endParaRPr>
        </a:p>
      </dgm:t>
    </dgm:pt>
    <dgm:pt modelId="{D1880C5C-7D6F-44D0-B0AA-B450F31F599C}" type="parTrans" cxnId="{A43784D8-DF20-4549-A0FA-F8A49CE4E243}">
      <dgm:prSet/>
      <dgm:spPr/>
      <dgm:t>
        <a:bodyPr/>
        <a:lstStyle/>
        <a:p>
          <a:pPr rtl="1"/>
          <a:endParaRPr lang="en-US">
            <a:cs typeface="B Yekan" panose="00000400000000000000" pitchFamily="2" charset="-78"/>
          </a:endParaRPr>
        </a:p>
      </dgm:t>
    </dgm:pt>
    <dgm:pt modelId="{884E7F8B-5C88-46F3-9110-E9645DB61A71}" type="sibTrans" cxnId="{A43784D8-DF20-4549-A0FA-F8A49CE4E243}">
      <dgm:prSet/>
      <dgm:spPr/>
      <dgm:t>
        <a:bodyPr/>
        <a:lstStyle/>
        <a:p>
          <a:pPr rtl="1"/>
          <a:endParaRPr lang="en-US">
            <a:cs typeface="B Yekan" panose="00000400000000000000" pitchFamily="2" charset="-78"/>
          </a:endParaRPr>
        </a:p>
      </dgm:t>
    </dgm:pt>
    <dgm:pt modelId="{02D954CE-7861-43F7-A142-7F1DD12C5984}">
      <dgm:prSet phldrT="[Text]"/>
      <dgm:spPr/>
      <dgm:t>
        <a:bodyPr/>
        <a:lstStyle/>
        <a:p>
          <a:pPr rtl="1"/>
          <a:r>
            <a:rPr lang="fa-IR" dirty="0">
              <a:cs typeface="B Yekan" panose="00000400000000000000" pitchFamily="2" charset="-78"/>
            </a:rPr>
            <a:t>یافتن </a:t>
          </a:r>
          <a:r>
            <a:rPr lang="en-US" dirty="0" err="1">
              <a:cs typeface="B Yekan" panose="00000400000000000000" pitchFamily="2" charset="-78"/>
            </a:rPr>
            <a:t>Bset</a:t>
          </a:r>
          <a:r>
            <a:rPr lang="en-US" dirty="0">
              <a:cs typeface="B Yekan" panose="00000400000000000000" pitchFamily="2" charset="-78"/>
            </a:rPr>
            <a:t> Response</a:t>
          </a:r>
          <a:r>
            <a:rPr lang="fa-IR" dirty="0">
              <a:cs typeface="B Yekan" panose="00000400000000000000" pitchFamily="2" charset="-78"/>
            </a:rPr>
            <a:t> برای استراتژی های حریف</a:t>
          </a:r>
          <a:endParaRPr lang="en-US" dirty="0">
            <a:cs typeface="B Yekan" panose="00000400000000000000" pitchFamily="2" charset="-78"/>
          </a:endParaRPr>
        </a:p>
      </dgm:t>
    </dgm:pt>
    <dgm:pt modelId="{E075E866-45BD-4A00-BAF8-A64CA9D80D9C}" type="parTrans" cxnId="{AC7DC26C-9AA4-4596-B6FF-F7521DD33479}">
      <dgm:prSet/>
      <dgm:spPr/>
      <dgm:t>
        <a:bodyPr/>
        <a:lstStyle/>
        <a:p>
          <a:pPr rtl="1"/>
          <a:endParaRPr lang="en-US">
            <a:cs typeface="B Yekan" panose="00000400000000000000" pitchFamily="2" charset="-78"/>
          </a:endParaRPr>
        </a:p>
      </dgm:t>
    </dgm:pt>
    <dgm:pt modelId="{C2CFFBE7-316E-4ABE-A8F5-04FC0F858D4C}" type="sibTrans" cxnId="{AC7DC26C-9AA4-4596-B6FF-F7521DD33479}">
      <dgm:prSet/>
      <dgm:spPr/>
      <dgm:t>
        <a:bodyPr/>
        <a:lstStyle/>
        <a:p>
          <a:pPr rtl="1"/>
          <a:endParaRPr lang="en-US">
            <a:cs typeface="B Yekan" panose="00000400000000000000" pitchFamily="2" charset="-78"/>
          </a:endParaRPr>
        </a:p>
      </dgm:t>
    </dgm:pt>
    <dgm:pt modelId="{58FFE94D-2AC0-4C26-930E-9F204E186D45}" type="pres">
      <dgm:prSet presAssocID="{AE916807-AFDE-45C6-BF29-7D3492D623CC}" presName="linear" presStyleCnt="0">
        <dgm:presLayoutVars>
          <dgm:animLvl val="lvl"/>
          <dgm:resizeHandles val="exact"/>
        </dgm:presLayoutVars>
      </dgm:prSet>
      <dgm:spPr/>
    </dgm:pt>
    <dgm:pt modelId="{FA29377D-AFB4-439B-8BF5-3F2350689F02}" type="pres">
      <dgm:prSet presAssocID="{5CEF6B34-5106-4434-8128-76D6583B2B52}" presName="parentText" presStyleLbl="node1" presStyleIdx="0" presStyleCnt="3">
        <dgm:presLayoutVars>
          <dgm:chMax val="0"/>
          <dgm:bulletEnabled val="1"/>
        </dgm:presLayoutVars>
      </dgm:prSet>
      <dgm:spPr/>
    </dgm:pt>
    <dgm:pt modelId="{652D30CA-6F2A-44FA-B537-E92FA0B9F27F}" type="pres">
      <dgm:prSet presAssocID="{5CEF6B34-5106-4434-8128-76D6583B2B52}" presName="childText" presStyleLbl="revTx" presStyleIdx="0" presStyleCnt="3">
        <dgm:presLayoutVars>
          <dgm:bulletEnabled val="1"/>
        </dgm:presLayoutVars>
      </dgm:prSet>
      <dgm:spPr/>
    </dgm:pt>
    <dgm:pt modelId="{CFBC8037-1C84-45A5-91C0-F90C9280449A}" type="pres">
      <dgm:prSet presAssocID="{94925C5E-5F1B-4E45-A49E-9FD500C673AE}" presName="parentText" presStyleLbl="node1" presStyleIdx="1" presStyleCnt="3">
        <dgm:presLayoutVars>
          <dgm:chMax val="0"/>
          <dgm:bulletEnabled val="1"/>
        </dgm:presLayoutVars>
      </dgm:prSet>
      <dgm:spPr/>
    </dgm:pt>
    <dgm:pt modelId="{8122C4D1-39A2-4522-81E3-730E9E0F3AF1}" type="pres">
      <dgm:prSet presAssocID="{94925C5E-5F1B-4E45-A49E-9FD500C673AE}" presName="childText" presStyleLbl="revTx" presStyleIdx="1" presStyleCnt="3">
        <dgm:presLayoutVars>
          <dgm:bulletEnabled val="1"/>
        </dgm:presLayoutVars>
      </dgm:prSet>
      <dgm:spPr/>
    </dgm:pt>
    <dgm:pt modelId="{A3FDB4E3-EEA8-4B07-BE32-864D8247316E}" type="pres">
      <dgm:prSet presAssocID="{FD79E58E-7336-41AB-9C67-6FC62D650A60}" presName="parentText" presStyleLbl="node1" presStyleIdx="2" presStyleCnt="3">
        <dgm:presLayoutVars>
          <dgm:chMax val="0"/>
          <dgm:bulletEnabled val="1"/>
        </dgm:presLayoutVars>
      </dgm:prSet>
      <dgm:spPr/>
    </dgm:pt>
    <dgm:pt modelId="{EC9C3C5E-49A8-49F8-AD21-C4EF9ED8219B}" type="pres">
      <dgm:prSet presAssocID="{FD79E58E-7336-41AB-9C67-6FC62D650A60}" presName="childText" presStyleLbl="revTx" presStyleIdx="2" presStyleCnt="3">
        <dgm:presLayoutVars>
          <dgm:bulletEnabled val="1"/>
        </dgm:presLayoutVars>
      </dgm:prSet>
      <dgm:spPr/>
    </dgm:pt>
  </dgm:ptLst>
  <dgm:cxnLst>
    <dgm:cxn modelId="{74173D16-F625-4E9F-AB9B-70A254E7A60E}" type="presOf" srcId="{3D365C59-8234-4C5B-91D1-EE520E78EDAD}" destId="{8122C4D1-39A2-4522-81E3-730E9E0F3AF1}" srcOrd="0" destOrd="0" presId="urn:microsoft.com/office/officeart/2005/8/layout/vList2"/>
    <dgm:cxn modelId="{3B2F1024-9081-40D7-9386-D2939EC24095}" srcId="{5CEF6B34-5106-4434-8128-76D6583B2B52}" destId="{416FDD4C-D0FF-488A-9C61-005D0659BB03}" srcOrd="0" destOrd="0" parTransId="{AD0FF94D-0FBC-495D-A4D6-BEA1BDBAA719}" sibTransId="{D5EE1E43-2C7D-42AE-B673-C7E0209D81CD}"/>
    <dgm:cxn modelId="{11A40145-798C-4A8B-86D9-9F07CD3B09CD}" srcId="{AE916807-AFDE-45C6-BF29-7D3492D623CC}" destId="{5CEF6B34-5106-4434-8128-76D6583B2B52}" srcOrd="0" destOrd="0" parTransId="{2A61E312-EF5E-4F2C-893B-4877120C0A64}" sibTransId="{E2F7FB6F-C850-4D93-8550-DC45C8954646}"/>
    <dgm:cxn modelId="{AC7DC26C-9AA4-4596-B6FF-F7521DD33479}" srcId="{FD79E58E-7336-41AB-9C67-6FC62D650A60}" destId="{02D954CE-7861-43F7-A142-7F1DD12C5984}" srcOrd="0" destOrd="0" parTransId="{E075E866-45BD-4A00-BAF8-A64CA9D80D9C}" sibTransId="{C2CFFBE7-316E-4ABE-A8F5-04FC0F858D4C}"/>
    <dgm:cxn modelId="{B36C3977-B307-4AF8-8CD9-59E0C0318330}" type="presOf" srcId="{5CEF6B34-5106-4434-8128-76D6583B2B52}" destId="{FA29377D-AFB4-439B-8BF5-3F2350689F02}" srcOrd="0" destOrd="0" presId="urn:microsoft.com/office/officeart/2005/8/layout/vList2"/>
    <dgm:cxn modelId="{2DDAD65A-FD27-420F-924C-5094F45EF13A}" srcId="{AE916807-AFDE-45C6-BF29-7D3492D623CC}" destId="{FD79E58E-7336-41AB-9C67-6FC62D650A60}" srcOrd="2" destOrd="0" parTransId="{546C9B42-479D-4271-8DFF-876A82E34B3F}" sibTransId="{1F025A47-C589-462B-998B-790276154E22}"/>
    <dgm:cxn modelId="{F3994FCF-4F11-4A9A-9638-F5F3ADE89977}" type="presOf" srcId="{02D954CE-7861-43F7-A142-7F1DD12C5984}" destId="{EC9C3C5E-49A8-49F8-AD21-C4EF9ED8219B}" srcOrd="0" destOrd="0" presId="urn:microsoft.com/office/officeart/2005/8/layout/vList2"/>
    <dgm:cxn modelId="{276BECD3-B8B5-4818-A3EC-013FD329092C}" type="presOf" srcId="{94925C5E-5F1B-4E45-A49E-9FD500C673AE}" destId="{CFBC8037-1C84-45A5-91C0-F90C9280449A}" srcOrd="0" destOrd="0" presId="urn:microsoft.com/office/officeart/2005/8/layout/vList2"/>
    <dgm:cxn modelId="{DB0438D4-C599-4E31-8AB9-7950C2C205F7}" type="presOf" srcId="{FD79E58E-7336-41AB-9C67-6FC62D650A60}" destId="{A3FDB4E3-EEA8-4B07-BE32-864D8247316E}" srcOrd="0" destOrd="0" presId="urn:microsoft.com/office/officeart/2005/8/layout/vList2"/>
    <dgm:cxn modelId="{A43784D8-DF20-4549-A0FA-F8A49CE4E243}" srcId="{94925C5E-5F1B-4E45-A49E-9FD500C673AE}" destId="{3D365C59-8234-4C5B-91D1-EE520E78EDAD}" srcOrd="0" destOrd="0" parTransId="{D1880C5C-7D6F-44D0-B0AA-B450F31F599C}" sibTransId="{884E7F8B-5C88-46F3-9110-E9645DB61A71}"/>
    <dgm:cxn modelId="{38FA15E8-ED66-4D3D-8124-FD8090DCB424}" type="presOf" srcId="{416FDD4C-D0FF-488A-9C61-005D0659BB03}" destId="{652D30CA-6F2A-44FA-B537-E92FA0B9F27F}" srcOrd="0" destOrd="0" presId="urn:microsoft.com/office/officeart/2005/8/layout/vList2"/>
    <dgm:cxn modelId="{2BBEC1EE-3B02-44E0-A45E-3CF0B68174DE}" srcId="{AE916807-AFDE-45C6-BF29-7D3492D623CC}" destId="{94925C5E-5F1B-4E45-A49E-9FD500C673AE}" srcOrd="1" destOrd="0" parTransId="{E5D1CD4A-37FF-4637-B69D-957D68A4CAAA}" sibTransId="{4C417E9C-85BA-4E38-A855-42D8B6473DFE}"/>
    <dgm:cxn modelId="{8BECF3EE-1762-40E5-98C8-AF968F0CF18B}" type="presOf" srcId="{AE916807-AFDE-45C6-BF29-7D3492D623CC}" destId="{58FFE94D-2AC0-4C26-930E-9F204E186D45}" srcOrd="0" destOrd="0" presId="urn:microsoft.com/office/officeart/2005/8/layout/vList2"/>
    <dgm:cxn modelId="{0518B211-3D6F-4E30-8083-52BD925F6F2F}" type="presParOf" srcId="{58FFE94D-2AC0-4C26-930E-9F204E186D45}" destId="{FA29377D-AFB4-439B-8BF5-3F2350689F02}" srcOrd="0" destOrd="0" presId="urn:microsoft.com/office/officeart/2005/8/layout/vList2"/>
    <dgm:cxn modelId="{DAA82736-4413-4D4D-8A4D-D1B8FFD6443D}" type="presParOf" srcId="{58FFE94D-2AC0-4C26-930E-9F204E186D45}" destId="{652D30CA-6F2A-44FA-B537-E92FA0B9F27F}" srcOrd="1" destOrd="0" presId="urn:microsoft.com/office/officeart/2005/8/layout/vList2"/>
    <dgm:cxn modelId="{794E9A7D-659F-435C-A007-6E3769AFFD79}" type="presParOf" srcId="{58FFE94D-2AC0-4C26-930E-9F204E186D45}" destId="{CFBC8037-1C84-45A5-91C0-F90C9280449A}" srcOrd="2" destOrd="0" presId="urn:microsoft.com/office/officeart/2005/8/layout/vList2"/>
    <dgm:cxn modelId="{143600AB-5A9C-42EA-BE1D-05A37B1AF6F7}" type="presParOf" srcId="{58FFE94D-2AC0-4C26-930E-9F204E186D45}" destId="{8122C4D1-39A2-4522-81E3-730E9E0F3AF1}" srcOrd="3" destOrd="0" presId="urn:microsoft.com/office/officeart/2005/8/layout/vList2"/>
    <dgm:cxn modelId="{6BD884A7-69B9-4299-9769-7D25D54FB2EF}" type="presParOf" srcId="{58FFE94D-2AC0-4C26-930E-9F204E186D45}" destId="{A3FDB4E3-EEA8-4B07-BE32-864D8247316E}" srcOrd="4" destOrd="0" presId="urn:microsoft.com/office/officeart/2005/8/layout/vList2"/>
    <dgm:cxn modelId="{B11514D6-DAD3-4CBD-A924-66E5E837F366}" type="presParOf" srcId="{58FFE94D-2AC0-4C26-930E-9F204E186D45}" destId="{EC9C3C5E-49A8-49F8-AD21-C4EF9ED8219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0A8AB1-1D7E-4E2C-825B-9D3CE03D120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C09C32B-5349-4F6A-9844-93BB389CB11A}">
      <dgm:prSet phldrT="[Text]"/>
      <dgm:spPr/>
      <dgm:t>
        <a:bodyPr/>
        <a:lstStyle/>
        <a:p>
          <a:r>
            <a:rPr lang="en-US" b="0" i="1" dirty="0"/>
            <a:t>Two Kinds of Societies</a:t>
          </a:r>
          <a:r>
            <a:rPr lang="fa-IR" b="0" i="1" dirty="0"/>
            <a:t>)</a:t>
          </a:r>
          <a:r>
            <a:rPr lang="en-US" b="0" i="1" dirty="0"/>
            <a:t>Stag Hunt</a:t>
          </a:r>
          <a:r>
            <a:rPr lang="fa-IR" b="0" i="1" dirty="0"/>
            <a:t>(</a:t>
          </a:r>
          <a:endParaRPr lang="en-US" dirty="0"/>
        </a:p>
      </dgm:t>
    </dgm:pt>
    <dgm:pt modelId="{08D87F16-2A78-4750-8EE5-236C3D8DCDC4}" type="parTrans" cxnId="{B49B05A3-92FE-4079-A21C-AA7A39CB4162}">
      <dgm:prSet/>
      <dgm:spPr/>
      <dgm:t>
        <a:bodyPr/>
        <a:lstStyle/>
        <a:p>
          <a:endParaRPr lang="en-US"/>
        </a:p>
      </dgm:t>
    </dgm:pt>
    <dgm:pt modelId="{141D61AD-CAAC-4E11-BF69-64C7CE6AF056}" type="sibTrans" cxnId="{B49B05A3-92FE-4079-A21C-AA7A39CB4162}">
      <dgm:prSet/>
      <dgm:spPr/>
      <dgm:t>
        <a:bodyPr/>
        <a:lstStyle/>
        <a:p>
          <a:endParaRPr lang="en-US"/>
        </a:p>
      </dgm:t>
    </dgm:pt>
    <dgm:pt modelId="{78D198F5-668A-43B8-AA3F-98F5854DE375}">
      <dgm:prSet phldrT="[Text]"/>
      <dgm:spPr/>
      <dgm:t>
        <a:bodyPr/>
        <a:lstStyle/>
        <a:p>
          <a:r>
            <a:rPr lang="en-US" b="0" i="1" dirty="0"/>
            <a:t>The Tragedy of the Commons</a:t>
          </a:r>
          <a:endParaRPr lang="en-US" dirty="0"/>
        </a:p>
      </dgm:t>
    </dgm:pt>
    <dgm:pt modelId="{B5594E83-6C57-4988-B1B7-42AE1E310B6B}" type="parTrans" cxnId="{55850285-EF23-46E1-A39B-4EFDFC256954}">
      <dgm:prSet/>
      <dgm:spPr/>
      <dgm:t>
        <a:bodyPr/>
        <a:lstStyle/>
        <a:p>
          <a:endParaRPr lang="en-US"/>
        </a:p>
      </dgm:t>
    </dgm:pt>
    <dgm:pt modelId="{DC6C428D-5276-4844-ABED-26A598C187E8}" type="sibTrans" cxnId="{55850285-EF23-46E1-A39B-4EFDFC256954}">
      <dgm:prSet/>
      <dgm:spPr/>
      <dgm:t>
        <a:bodyPr/>
        <a:lstStyle/>
        <a:p>
          <a:endParaRPr lang="en-US"/>
        </a:p>
      </dgm:t>
    </dgm:pt>
    <dgm:pt modelId="{DF6144B8-AE17-438F-BE12-B078597C6C7F}">
      <dgm:prSet phldrT="[Text]"/>
      <dgm:spPr/>
      <dgm:t>
        <a:bodyPr/>
        <a:lstStyle/>
        <a:p>
          <a:r>
            <a:rPr lang="en-US" b="0" i="1" dirty="0"/>
            <a:t>Bertrand Duopoly</a:t>
          </a:r>
          <a:endParaRPr lang="en-US" dirty="0"/>
        </a:p>
      </dgm:t>
    </dgm:pt>
    <dgm:pt modelId="{DE7986CB-0850-4BB5-A8A3-F189F45028C2}" type="parTrans" cxnId="{97155942-CD41-4B80-BD20-9EEDB4268E9E}">
      <dgm:prSet/>
      <dgm:spPr/>
      <dgm:t>
        <a:bodyPr/>
        <a:lstStyle/>
        <a:p>
          <a:endParaRPr lang="en-US"/>
        </a:p>
      </dgm:t>
    </dgm:pt>
    <dgm:pt modelId="{75CDEF12-5002-4DE5-8B89-77901F6596CC}" type="sibTrans" cxnId="{97155942-CD41-4B80-BD20-9EEDB4268E9E}">
      <dgm:prSet/>
      <dgm:spPr/>
      <dgm:t>
        <a:bodyPr/>
        <a:lstStyle/>
        <a:p>
          <a:endParaRPr lang="en-US"/>
        </a:p>
      </dgm:t>
    </dgm:pt>
    <dgm:pt modelId="{C7A5125C-E741-4A35-BA6F-7483D2A1FAAB}">
      <dgm:prSet phldrT="[Text]"/>
      <dgm:spPr/>
      <dgm:t>
        <a:bodyPr/>
        <a:lstStyle/>
        <a:p>
          <a:r>
            <a:rPr lang="en-US" b="0" i="1" dirty="0"/>
            <a:t>Political Ideology and Electoral Competition</a:t>
          </a:r>
          <a:endParaRPr lang="en-US" dirty="0"/>
        </a:p>
      </dgm:t>
    </dgm:pt>
    <dgm:pt modelId="{CBB62D7F-1D0F-407C-B3AE-9F878E7A6E02}" type="parTrans" cxnId="{4D87761C-B8AB-4E4B-AC59-934CEC98BBE1}">
      <dgm:prSet/>
      <dgm:spPr/>
      <dgm:t>
        <a:bodyPr/>
        <a:lstStyle/>
        <a:p>
          <a:endParaRPr lang="en-US"/>
        </a:p>
      </dgm:t>
    </dgm:pt>
    <dgm:pt modelId="{661F7819-A058-4DF7-92A3-AED47A332C08}" type="sibTrans" cxnId="{4D87761C-B8AB-4E4B-AC59-934CEC98BBE1}">
      <dgm:prSet/>
      <dgm:spPr/>
      <dgm:t>
        <a:bodyPr/>
        <a:lstStyle/>
        <a:p>
          <a:endParaRPr lang="en-US"/>
        </a:p>
      </dgm:t>
    </dgm:pt>
    <dgm:pt modelId="{D63280D0-4D68-4B45-9BC4-6F9F57404188}" type="pres">
      <dgm:prSet presAssocID="{C80A8AB1-1D7E-4E2C-825B-9D3CE03D1204}" presName="diagram" presStyleCnt="0">
        <dgm:presLayoutVars>
          <dgm:dir/>
          <dgm:resizeHandles val="exact"/>
        </dgm:presLayoutVars>
      </dgm:prSet>
      <dgm:spPr/>
    </dgm:pt>
    <dgm:pt modelId="{5DF13F84-0F9D-4CE8-BACF-77BB3EED6DAA}" type="pres">
      <dgm:prSet presAssocID="{3C09C32B-5349-4F6A-9844-93BB389CB11A}" presName="node" presStyleLbl="node1" presStyleIdx="0" presStyleCnt="4">
        <dgm:presLayoutVars>
          <dgm:bulletEnabled val="1"/>
        </dgm:presLayoutVars>
      </dgm:prSet>
      <dgm:spPr/>
    </dgm:pt>
    <dgm:pt modelId="{AEF02922-D55A-4F74-AD80-A3FADD1DCB91}" type="pres">
      <dgm:prSet presAssocID="{141D61AD-CAAC-4E11-BF69-64C7CE6AF056}" presName="sibTrans" presStyleCnt="0"/>
      <dgm:spPr/>
    </dgm:pt>
    <dgm:pt modelId="{507142A9-AADA-48C8-8C5C-FB9CFD1E5CF1}" type="pres">
      <dgm:prSet presAssocID="{78D198F5-668A-43B8-AA3F-98F5854DE375}" presName="node" presStyleLbl="node1" presStyleIdx="1" presStyleCnt="4">
        <dgm:presLayoutVars>
          <dgm:bulletEnabled val="1"/>
        </dgm:presLayoutVars>
      </dgm:prSet>
      <dgm:spPr/>
    </dgm:pt>
    <dgm:pt modelId="{18BC823A-804D-4439-A0C5-00E9D60EA317}" type="pres">
      <dgm:prSet presAssocID="{DC6C428D-5276-4844-ABED-26A598C187E8}" presName="sibTrans" presStyleCnt="0"/>
      <dgm:spPr/>
    </dgm:pt>
    <dgm:pt modelId="{96A4DE15-BD4E-4EE9-B8E5-CA5209251785}" type="pres">
      <dgm:prSet presAssocID="{DF6144B8-AE17-438F-BE12-B078597C6C7F}" presName="node" presStyleLbl="node1" presStyleIdx="2" presStyleCnt="4">
        <dgm:presLayoutVars>
          <dgm:bulletEnabled val="1"/>
        </dgm:presLayoutVars>
      </dgm:prSet>
      <dgm:spPr/>
    </dgm:pt>
    <dgm:pt modelId="{2580B554-8584-470C-B908-37C028D57376}" type="pres">
      <dgm:prSet presAssocID="{75CDEF12-5002-4DE5-8B89-77901F6596CC}" presName="sibTrans" presStyleCnt="0"/>
      <dgm:spPr/>
    </dgm:pt>
    <dgm:pt modelId="{3C0F678B-99D3-48C2-B1E3-CDB5A689A9B5}" type="pres">
      <dgm:prSet presAssocID="{C7A5125C-E741-4A35-BA6F-7483D2A1FAAB}" presName="node" presStyleLbl="node1" presStyleIdx="3" presStyleCnt="4">
        <dgm:presLayoutVars>
          <dgm:bulletEnabled val="1"/>
        </dgm:presLayoutVars>
      </dgm:prSet>
      <dgm:spPr/>
    </dgm:pt>
  </dgm:ptLst>
  <dgm:cxnLst>
    <dgm:cxn modelId="{4D87761C-B8AB-4E4B-AC59-934CEC98BBE1}" srcId="{C80A8AB1-1D7E-4E2C-825B-9D3CE03D1204}" destId="{C7A5125C-E741-4A35-BA6F-7483D2A1FAAB}" srcOrd="3" destOrd="0" parTransId="{CBB62D7F-1D0F-407C-B3AE-9F878E7A6E02}" sibTransId="{661F7819-A058-4DF7-92A3-AED47A332C08}"/>
    <dgm:cxn modelId="{97155942-CD41-4B80-BD20-9EEDB4268E9E}" srcId="{C80A8AB1-1D7E-4E2C-825B-9D3CE03D1204}" destId="{DF6144B8-AE17-438F-BE12-B078597C6C7F}" srcOrd="2" destOrd="0" parTransId="{DE7986CB-0850-4BB5-A8A3-F189F45028C2}" sibTransId="{75CDEF12-5002-4DE5-8B89-77901F6596CC}"/>
    <dgm:cxn modelId="{25D10C46-B1F5-4FBE-A051-898E9B6DB95F}" type="presOf" srcId="{3C09C32B-5349-4F6A-9844-93BB389CB11A}" destId="{5DF13F84-0F9D-4CE8-BACF-77BB3EED6DAA}" srcOrd="0" destOrd="0" presId="urn:microsoft.com/office/officeart/2005/8/layout/default"/>
    <dgm:cxn modelId="{6B988969-8BDE-4B3E-8CD2-34692114A3F3}" type="presOf" srcId="{78D198F5-668A-43B8-AA3F-98F5854DE375}" destId="{507142A9-AADA-48C8-8C5C-FB9CFD1E5CF1}" srcOrd="0" destOrd="0" presId="urn:microsoft.com/office/officeart/2005/8/layout/default"/>
    <dgm:cxn modelId="{384D9171-6ECC-485D-9A44-1ABF979BB1B8}" type="presOf" srcId="{C80A8AB1-1D7E-4E2C-825B-9D3CE03D1204}" destId="{D63280D0-4D68-4B45-9BC4-6F9F57404188}" srcOrd="0" destOrd="0" presId="urn:microsoft.com/office/officeart/2005/8/layout/default"/>
    <dgm:cxn modelId="{55850285-EF23-46E1-A39B-4EFDFC256954}" srcId="{C80A8AB1-1D7E-4E2C-825B-9D3CE03D1204}" destId="{78D198F5-668A-43B8-AA3F-98F5854DE375}" srcOrd="1" destOrd="0" parTransId="{B5594E83-6C57-4988-B1B7-42AE1E310B6B}" sibTransId="{DC6C428D-5276-4844-ABED-26A598C187E8}"/>
    <dgm:cxn modelId="{B49B05A3-92FE-4079-A21C-AA7A39CB4162}" srcId="{C80A8AB1-1D7E-4E2C-825B-9D3CE03D1204}" destId="{3C09C32B-5349-4F6A-9844-93BB389CB11A}" srcOrd="0" destOrd="0" parTransId="{08D87F16-2A78-4750-8EE5-236C3D8DCDC4}" sibTransId="{141D61AD-CAAC-4E11-BF69-64C7CE6AF056}"/>
    <dgm:cxn modelId="{361AD0D0-DBE5-4EDB-B12E-BE57C604CF4C}" type="presOf" srcId="{DF6144B8-AE17-438F-BE12-B078597C6C7F}" destId="{96A4DE15-BD4E-4EE9-B8E5-CA5209251785}" srcOrd="0" destOrd="0" presId="urn:microsoft.com/office/officeart/2005/8/layout/default"/>
    <dgm:cxn modelId="{66AA7BF8-E7D5-4BCA-9A89-8CBCC09294EC}" type="presOf" srcId="{C7A5125C-E741-4A35-BA6F-7483D2A1FAAB}" destId="{3C0F678B-99D3-48C2-B1E3-CDB5A689A9B5}" srcOrd="0" destOrd="0" presId="urn:microsoft.com/office/officeart/2005/8/layout/default"/>
    <dgm:cxn modelId="{74A32D6E-28CB-4EEA-92FE-D4224F00E153}" type="presParOf" srcId="{D63280D0-4D68-4B45-9BC4-6F9F57404188}" destId="{5DF13F84-0F9D-4CE8-BACF-77BB3EED6DAA}" srcOrd="0" destOrd="0" presId="urn:microsoft.com/office/officeart/2005/8/layout/default"/>
    <dgm:cxn modelId="{C26D0A15-E2FC-45BB-92F2-79CBC6183F77}" type="presParOf" srcId="{D63280D0-4D68-4B45-9BC4-6F9F57404188}" destId="{AEF02922-D55A-4F74-AD80-A3FADD1DCB91}" srcOrd="1" destOrd="0" presId="urn:microsoft.com/office/officeart/2005/8/layout/default"/>
    <dgm:cxn modelId="{AEA97A30-A8CB-43A3-8496-B28676B6673E}" type="presParOf" srcId="{D63280D0-4D68-4B45-9BC4-6F9F57404188}" destId="{507142A9-AADA-48C8-8C5C-FB9CFD1E5CF1}" srcOrd="2" destOrd="0" presId="urn:microsoft.com/office/officeart/2005/8/layout/default"/>
    <dgm:cxn modelId="{08F7F76F-684D-452E-83FA-652EB669DF7A}" type="presParOf" srcId="{D63280D0-4D68-4B45-9BC4-6F9F57404188}" destId="{18BC823A-804D-4439-A0C5-00E9D60EA317}" srcOrd="3" destOrd="0" presId="urn:microsoft.com/office/officeart/2005/8/layout/default"/>
    <dgm:cxn modelId="{36177F67-25E4-48F5-9CA7-2CEBF0CDDA5A}" type="presParOf" srcId="{D63280D0-4D68-4B45-9BC4-6F9F57404188}" destId="{96A4DE15-BD4E-4EE9-B8E5-CA5209251785}" srcOrd="4" destOrd="0" presId="urn:microsoft.com/office/officeart/2005/8/layout/default"/>
    <dgm:cxn modelId="{2B4187A1-F22E-4CC6-8CB6-B22E982AB6AD}" type="presParOf" srcId="{D63280D0-4D68-4B45-9BC4-6F9F57404188}" destId="{2580B554-8584-470C-B908-37C028D57376}" srcOrd="5" destOrd="0" presId="urn:microsoft.com/office/officeart/2005/8/layout/default"/>
    <dgm:cxn modelId="{8EB2D2F0-865F-4031-B58F-F078EFE14834}" type="presParOf" srcId="{D63280D0-4D68-4B45-9BC4-6F9F57404188}" destId="{3C0F678B-99D3-48C2-B1E3-CDB5A689A9B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9377D-AFB4-439B-8BF5-3F2350689F02}">
      <dsp:nvSpPr>
        <dsp:cNvPr id="0" name=""/>
        <dsp:cNvSpPr/>
      </dsp:nvSpPr>
      <dsp:spPr>
        <a:xfrm>
          <a:off x="0" y="5138"/>
          <a:ext cx="10559332" cy="773955"/>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b="1" i="0" kern="1200" dirty="0">
              <a:cs typeface="B Yekan" panose="00000400000000000000" pitchFamily="2" charset="-78"/>
            </a:rPr>
            <a:t>Strict dominance</a:t>
          </a:r>
          <a:endParaRPr lang="en-US" sz="3200" b="1" kern="1200" dirty="0">
            <a:cs typeface="B Yekan" panose="00000400000000000000" pitchFamily="2" charset="-78"/>
          </a:endParaRPr>
        </a:p>
      </dsp:txBody>
      <dsp:txXfrm>
        <a:off x="37781" y="42919"/>
        <a:ext cx="10483770" cy="698393"/>
      </dsp:txXfrm>
    </dsp:sp>
    <dsp:sp modelId="{652D30CA-6F2A-44FA-B537-E92FA0B9F27F}">
      <dsp:nvSpPr>
        <dsp:cNvPr id="0" name=""/>
        <dsp:cNvSpPr/>
      </dsp:nvSpPr>
      <dsp:spPr>
        <a:xfrm>
          <a:off x="0" y="779093"/>
          <a:ext cx="10559332"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259" tIns="34290" rIns="192024" bIns="34290" numCol="1" spcCol="1270" anchor="t" anchorCtr="0">
          <a:noAutofit/>
        </a:bodyPr>
        <a:lstStyle/>
        <a:p>
          <a:pPr marL="228600" lvl="1" indent="-228600" algn="r" defTabSz="933450" rtl="1">
            <a:lnSpc>
              <a:spcPct val="90000"/>
            </a:lnSpc>
            <a:spcBef>
              <a:spcPct val="0"/>
            </a:spcBef>
            <a:spcAft>
              <a:spcPct val="20000"/>
            </a:spcAft>
            <a:buChar char="•"/>
          </a:pPr>
          <a:r>
            <a:rPr lang="fa-IR" sz="2100" kern="1200" dirty="0">
              <a:cs typeface="B Yekan" panose="00000400000000000000" pitchFamily="2" charset="-78"/>
            </a:rPr>
            <a:t>یافتن استراتژی غالب برای بازی که از ترکیب استراتژی غالب برای هر </a:t>
          </a:r>
          <a:r>
            <a:rPr lang="fa-IR" sz="2100" kern="1200" dirty="0" err="1">
              <a:cs typeface="B Yekan" panose="00000400000000000000" pitchFamily="2" charset="-78"/>
            </a:rPr>
            <a:t>بازیکن</a:t>
          </a:r>
          <a:r>
            <a:rPr lang="fa-IR" sz="2100" kern="1200" dirty="0">
              <a:cs typeface="B Yekan" panose="00000400000000000000" pitchFamily="2" charset="-78"/>
            </a:rPr>
            <a:t> ایجاد میشود</a:t>
          </a:r>
          <a:endParaRPr lang="en-US" sz="2100" kern="1200" dirty="0">
            <a:cs typeface="B Yekan" panose="00000400000000000000" pitchFamily="2" charset="-78"/>
          </a:endParaRPr>
        </a:p>
      </dsp:txBody>
      <dsp:txXfrm>
        <a:off x="0" y="779093"/>
        <a:ext cx="10559332" cy="447120"/>
      </dsp:txXfrm>
    </dsp:sp>
    <dsp:sp modelId="{CFBC8037-1C84-45A5-91C0-F90C9280449A}">
      <dsp:nvSpPr>
        <dsp:cNvPr id="0" name=""/>
        <dsp:cNvSpPr/>
      </dsp:nvSpPr>
      <dsp:spPr>
        <a:xfrm>
          <a:off x="0" y="1226213"/>
          <a:ext cx="10559332" cy="773955"/>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b="1" i="0" kern="1200" dirty="0">
              <a:cs typeface="B Yekan" panose="00000400000000000000" pitchFamily="2" charset="-78"/>
            </a:rPr>
            <a:t>IESDS</a:t>
          </a:r>
          <a:endParaRPr lang="en-US" sz="3200" b="1" kern="1200" dirty="0">
            <a:cs typeface="B Yekan" panose="00000400000000000000" pitchFamily="2" charset="-78"/>
          </a:endParaRPr>
        </a:p>
      </dsp:txBody>
      <dsp:txXfrm>
        <a:off x="37781" y="1263994"/>
        <a:ext cx="10483770" cy="698393"/>
      </dsp:txXfrm>
    </dsp:sp>
    <dsp:sp modelId="{8122C4D1-39A2-4522-81E3-730E9E0F3AF1}">
      <dsp:nvSpPr>
        <dsp:cNvPr id="0" name=""/>
        <dsp:cNvSpPr/>
      </dsp:nvSpPr>
      <dsp:spPr>
        <a:xfrm>
          <a:off x="0" y="2000169"/>
          <a:ext cx="10559332"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259" tIns="34290" rIns="192024" bIns="34290" numCol="1" spcCol="1270" anchor="t" anchorCtr="0">
          <a:noAutofit/>
        </a:bodyPr>
        <a:lstStyle/>
        <a:p>
          <a:pPr marL="228600" lvl="1" indent="-228600" algn="r" defTabSz="933450" rtl="1">
            <a:lnSpc>
              <a:spcPct val="90000"/>
            </a:lnSpc>
            <a:spcBef>
              <a:spcPct val="0"/>
            </a:spcBef>
            <a:spcAft>
              <a:spcPct val="20000"/>
            </a:spcAft>
            <a:buChar char="•"/>
          </a:pPr>
          <a:r>
            <a:rPr lang="fa-IR" sz="2100" b="0" i="0" kern="1200" dirty="0">
              <a:cs typeface="B Yekan" panose="00000400000000000000" pitchFamily="2" charset="-78"/>
            </a:rPr>
            <a:t>حذف مرحله به مرحله استراتژی های مغلوب</a:t>
          </a:r>
          <a:r>
            <a:rPr lang="en-US" sz="2100" b="0" i="0" kern="1200" dirty="0">
              <a:cs typeface="B Yekan" panose="00000400000000000000" pitchFamily="2" charset="-78"/>
            </a:rPr>
            <a:t> </a:t>
          </a:r>
          <a:endParaRPr lang="en-US" sz="2100" kern="1200" dirty="0">
            <a:cs typeface="B Yekan" panose="00000400000000000000" pitchFamily="2" charset="-78"/>
          </a:endParaRPr>
        </a:p>
      </dsp:txBody>
      <dsp:txXfrm>
        <a:off x="0" y="2000169"/>
        <a:ext cx="10559332" cy="447120"/>
      </dsp:txXfrm>
    </dsp:sp>
    <dsp:sp modelId="{A3FDB4E3-EEA8-4B07-BE32-864D8247316E}">
      <dsp:nvSpPr>
        <dsp:cNvPr id="0" name=""/>
        <dsp:cNvSpPr/>
      </dsp:nvSpPr>
      <dsp:spPr>
        <a:xfrm>
          <a:off x="0" y="2447289"/>
          <a:ext cx="10559332" cy="773955"/>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b="1" i="0" kern="1200" dirty="0">
              <a:cs typeface="B Yekan" panose="00000400000000000000" pitchFamily="2" charset="-78"/>
            </a:rPr>
            <a:t>Rationalizability</a:t>
          </a:r>
          <a:endParaRPr lang="en-US" sz="3200" b="1" kern="1200" dirty="0">
            <a:cs typeface="B Yekan" panose="00000400000000000000" pitchFamily="2" charset="-78"/>
          </a:endParaRPr>
        </a:p>
      </dsp:txBody>
      <dsp:txXfrm>
        <a:off x="37781" y="2485070"/>
        <a:ext cx="10483770" cy="698393"/>
      </dsp:txXfrm>
    </dsp:sp>
    <dsp:sp modelId="{EC9C3C5E-49A8-49F8-AD21-C4EF9ED8219B}">
      <dsp:nvSpPr>
        <dsp:cNvPr id="0" name=""/>
        <dsp:cNvSpPr/>
      </dsp:nvSpPr>
      <dsp:spPr>
        <a:xfrm>
          <a:off x="0" y="3221244"/>
          <a:ext cx="10559332"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259" tIns="34290" rIns="192024" bIns="34290" numCol="1" spcCol="1270" anchor="t" anchorCtr="0">
          <a:noAutofit/>
        </a:bodyPr>
        <a:lstStyle/>
        <a:p>
          <a:pPr marL="228600" lvl="1" indent="-228600" algn="r" defTabSz="933450" rtl="1">
            <a:lnSpc>
              <a:spcPct val="90000"/>
            </a:lnSpc>
            <a:spcBef>
              <a:spcPct val="0"/>
            </a:spcBef>
            <a:spcAft>
              <a:spcPct val="20000"/>
            </a:spcAft>
            <a:buChar char="•"/>
          </a:pPr>
          <a:r>
            <a:rPr lang="fa-IR" sz="2100" kern="1200" dirty="0">
              <a:cs typeface="B Yekan" panose="00000400000000000000" pitchFamily="2" charset="-78"/>
            </a:rPr>
            <a:t>یافتن </a:t>
          </a:r>
          <a:r>
            <a:rPr lang="en-US" sz="2100" kern="1200" dirty="0" err="1">
              <a:cs typeface="B Yekan" panose="00000400000000000000" pitchFamily="2" charset="-78"/>
            </a:rPr>
            <a:t>Bset</a:t>
          </a:r>
          <a:r>
            <a:rPr lang="en-US" sz="2100" kern="1200" dirty="0">
              <a:cs typeface="B Yekan" panose="00000400000000000000" pitchFamily="2" charset="-78"/>
            </a:rPr>
            <a:t> Response</a:t>
          </a:r>
          <a:r>
            <a:rPr lang="fa-IR" sz="2100" kern="1200" dirty="0">
              <a:cs typeface="B Yekan" panose="00000400000000000000" pitchFamily="2" charset="-78"/>
            </a:rPr>
            <a:t> برای استراتژی های حریف</a:t>
          </a:r>
          <a:endParaRPr lang="en-US" sz="2100" kern="1200" dirty="0">
            <a:cs typeface="B Yekan" panose="00000400000000000000" pitchFamily="2" charset="-78"/>
          </a:endParaRPr>
        </a:p>
      </dsp:txBody>
      <dsp:txXfrm>
        <a:off x="0" y="3221244"/>
        <a:ext cx="10559332" cy="447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13F84-0F9D-4CE8-BACF-77BB3EED6DAA}">
      <dsp:nvSpPr>
        <dsp:cNvPr id="0" name=""/>
        <dsp:cNvSpPr/>
      </dsp:nvSpPr>
      <dsp:spPr>
        <a:xfrm>
          <a:off x="1615064" y="1075"/>
          <a:ext cx="3971980" cy="2383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b="0" i="1" kern="1200" dirty="0"/>
            <a:t>Two Kinds of Societies</a:t>
          </a:r>
          <a:r>
            <a:rPr lang="fa-IR" sz="4100" b="0" i="1" kern="1200" dirty="0"/>
            <a:t>)</a:t>
          </a:r>
          <a:r>
            <a:rPr lang="en-US" sz="4100" b="0" i="1" kern="1200" dirty="0"/>
            <a:t>Stag Hunt</a:t>
          </a:r>
          <a:r>
            <a:rPr lang="fa-IR" sz="4100" b="0" i="1" kern="1200" dirty="0"/>
            <a:t>(</a:t>
          </a:r>
          <a:endParaRPr lang="en-US" sz="4100" kern="1200" dirty="0"/>
        </a:p>
      </dsp:txBody>
      <dsp:txXfrm>
        <a:off x="1615064" y="1075"/>
        <a:ext cx="3971980" cy="2383188"/>
      </dsp:txXfrm>
    </dsp:sp>
    <dsp:sp modelId="{507142A9-AADA-48C8-8C5C-FB9CFD1E5CF1}">
      <dsp:nvSpPr>
        <dsp:cNvPr id="0" name=""/>
        <dsp:cNvSpPr/>
      </dsp:nvSpPr>
      <dsp:spPr>
        <a:xfrm>
          <a:off x="5984243" y="1075"/>
          <a:ext cx="3971980" cy="2383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b="0" i="1" kern="1200" dirty="0"/>
            <a:t>The Tragedy of the Commons</a:t>
          </a:r>
          <a:endParaRPr lang="en-US" sz="4100" kern="1200" dirty="0"/>
        </a:p>
      </dsp:txBody>
      <dsp:txXfrm>
        <a:off x="5984243" y="1075"/>
        <a:ext cx="3971980" cy="2383188"/>
      </dsp:txXfrm>
    </dsp:sp>
    <dsp:sp modelId="{96A4DE15-BD4E-4EE9-B8E5-CA5209251785}">
      <dsp:nvSpPr>
        <dsp:cNvPr id="0" name=""/>
        <dsp:cNvSpPr/>
      </dsp:nvSpPr>
      <dsp:spPr>
        <a:xfrm>
          <a:off x="1615064" y="2781461"/>
          <a:ext cx="3971980" cy="2383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b="0" i="1" kern="1200" dirty="0"/>
            <a:t>Bertrand Duopoly</a:t>
          </a:r>
          <a:endParaRPr lang="en-US" sz="4100" kern="1200" dirty="0"/>
        </a:p>
      </dsp:txBody>
      <dsp:txXfrm>
        <a:off x="1615064" y="2781461"/>
        <a:ext cx="3971980" cy="2383188"/>
      </dsp:txXfrm>
    </dsp:sp>
    <dsp:sp modelId="{3C0F678B-99D3-48C2-B1E3-CDB5A689A9B5}">
      <dsp:nvSpPr>
        <dsp:cNvPr id="0" name=""/>
        <dsp:cNvSpPr/>
      </dsp:nvSpPr>
      <dsp:spPr>
        <a:xfrm>
          <a:off x="5984243" y="2781461"/>
          <a:ext cx="3971980" cy="2383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b="0" i="1" kern="1200" dirty="0"/>
            <a:t>Political Ideology and Electoral Competition</a:t>
          </a:r>
          <a:endParaRPr lang="en-US" sz="4100" kern="1200" dirty="0"/>
        </a:p>
      </dsp:txBody>
      <dsp:txXfrm>
        <a:off x="5984243" y="2781461"/>
        <a:ext cx="3971980" cy="23831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5145F9-B510-4E4B-A587-42E2A51618C2}" type="datetimeFigureOut">
              <a:rPr lang="en-US" smtClean="0"/>
              <a:t>5/9/2023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22E8D4-D96E-4C76-9162-E944717E9214}" type="slidenum">
              <a:rPr lang="en-US" smtClean="0"/>
              <a:t>‹#›</a:t>
            </a:fld>
            <a:endParaRPr lang="en-US"/>
          </a:p>
        </p:txBody>
      </p:sp>
    </p:spTree>
    <p:extLst>
      <p:ext uri="{BB962C8B-B14F-4D97-AF65-F5344CB8AC3E}">
        <p14:creationId xmlns:p14="http://schemas.microsoft.com/office/powerpoint/2010/main" val="384122853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1D3B1-2C87-4D0A-BDB7-78896F4B0BFA}" type="datetimeFigureOut">
              <a:rPr lang="en-US" smtClean="0"/>
              <a:t>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B931B-C9B7-4095-8252-075D908B720D}" type="slidenum">
              <a:rPr lang="en-US" smtClean="0"/>
              <a:t>‹#›</a:t>
            </a:fld>
            <a:endParaRPr lang="en-US"/>
          </a:p>
        </p:txBody>
      </p:sp>
    </p:spTree>
    <p:extLst>
      <p:ext uri="{BB962C8B-B14F-4D97-AF65-F5344CB8AC3E}">
        <p14:creationId xmlns:p14="http://schemas.microsoft.com/office/powerpoint/2010/main" val="22374160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080746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382767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917605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978564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74176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879222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443479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076074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132097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599716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33289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953637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921111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95828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4232825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492136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882596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352318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114215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686526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600" b="0" i="0" u="none" strike="noStrike" kern="1200" baseline="0" dirty="0">
                    <a:solidFill>
                      <a:schemeClr val="tx1"/>
                    </a:solidFill>
                    <a:latin typeface="+mn-lt"/>
                    <a:ea typeface="+mn-ea"/>
                    <a:cs typeface="+mn-cs"/>
                  </a:rPr>
                  <a:t>we show that </a:t>
                </a:r>
                <a:r>
                  <a:rPr lang="en-US" sz="1600" b="0" i="1" u="none" strike="noStrike" kern="1200" baseline="0" dirty="0">
                    <a:solidFill>
                      <a:schemeClr val="tx1"/>
                    </a:solidFill>
                    <a:latin typeface="+mn-lt"/>
                    <a:ea typeface="+mn-ea"/>
                    <a:cs typeface="+mn-cs"/>
                  </a:rPr>
                  <a:t>vi </a:t>
                </a:r>
                <a:r>
                  <a:rPr lang="en-US" sz="1600" b="0" i="0" u="none" strike="noStrike" kern="1200" baseline="0" dirty="0">
                    <a:solidFill>
                      <a:schemeClr val="tx1"/>
                    </a:solidFill>
                    <a:latin typeface="+mn-lt"/>
                    <a:ea typeface="+mn-ea"/>
                    <a:cs typeface="+mn-cs"/>
                  </a:rPr>
                  <a:t>has a positive derivative for any </a:t>
                </a:r>
                <a:r>
                  <a:rPr lang="en-US" sz="1600" b="0" i="1" u="none" strike="noStrike" kern="1200" baseline="0" dirty="0" err="1">
                    <a:solidFill>
                      <a:schemeClr val="tx1"/>
                    </a:solidFill>
                    <a:latin typeface="+mn-lt"/>
                    <a:ea typeface="+mn-ea"/>
                    <a:cs typeface="+mn-cs"/>
                  </a:rPr>
                  <a:t>pj</a:t>
                </a:r>
                <a:r>
                  <a:rPr lang="en-US" sz="1600" b="0" i="0" u="none" strike="noStrike" kern="1200" baseline="0" dirty="0">
                    <a:solidFill>
                      <a:schemeClr val="tx1"/>
                    </a:solidFill>
                    <a:latin typeface="+mn-lt"/>
                    <a:ea typeface="+mn-ea"/>
                    <a:cs typeface="+mn-cs"/>
                  </a:rPr>
                  <a:t>∈ [10</a:t>
                </a:r>
                <a:r>
                  <a:rPr lang="en-US" sz="1600" b="0" i="1" u="none" strike="noStrike" kern="1200" baseline="0" dirty="0">
                    <a:solidFill>
                      <a:schemeClr val="tx1"/>
                    </a:solidFill>
                    <a:latin typeface="+mn-lt"/>
                    <a:ea typeface="+mn-ea"/>
                    <a:cs typeface="+mn-cs"/>
                  </a:rPr>
                  <a:t>.</a:t>
                </a:r>
                <a:r>
                  <a:rPr lang="en-US" sz="1600" b="0" i="0" u="none" strike="noStrike" kern="1200" baseline="0" dirty="0">
                    <a:solidFill>
                      <a:schemeClr val="tx1"/>
                    </a:solidFill>
                    <a:latin typeface="+mn-lt"/>
                    <a:ea typeface="+mn-ea"/>
                    <a:cs typeface="+mn-cs"/>
                  </a:rPr>
                  <a:t>02</a:t>
                </a:r>
                <a:r>
                  <a:rPr lang="en-US" sz="1600" b="0" i="1" u="none" strike="noStrike" kern="1200" baseline="0" dirty="0">
                    <a:solidFill>
                      <a:schemeClr val="tx1"/>
                    </a:solidFill>
                    <a:latin typeface="+mn-lt"/>
                    <a:ea typeface="+mn-ea"/>
                    <a:cs typeface="+mn-cs"/>
                  </a:rPr>
                  <a:t>, </a:t>
                </a:r>
                <a:r>
                  <a:rPr lang="en-US" sz="1600" b="0" i="0" u="none" strike="noStrike" kern="1200" baseline="0" dirty="0">
                    <a:solidFill>
                      <a:schemeClr val="tx1"/>
                    </a:solidFill>
                    <a:latin typeface="+mn-lt"/>
                    <a:ea typeface="+mn-ea"/>
                    <a:cs typeface="+mn-cs"/>
                  </a:rPr>
                  <a:t>55], which implies that this difference grows even</a:t>
                </a:r>
              </a:p>
              <a:p>
                <a:r>
                  <a:rPr lang="en-US" sz="1600" b="0" i="0" u="none" strike="noStrike" kern="1200" baseline="0" dirty="0">
                    <a:solidFill>
                      <a:schemeClr val="tx1"/>
                    </a:solidFill>
                    <a:latin typeface="+mn-lt"/>
                    <a:ea typeface="+mn-ea"/>
                    <a:cs typeface="+mn-cs"/>
                  </a:rPr>
                  <a:t>more positive as </a:t>
                </a:r>
                <a:r>
                  <a:rPr lang="en-US" sz="1600" b="0" i="1" u="none" strike="noStrike" kern="1200" baseline="0" dirty="0" err="1">
                    <a:solidFill>
                      <a:schemeClr val="tx1"/>
                    </a:solidFill>
                    <a:latin typeface="+mn-lt"/>
                    <a:ea typeface="+mn-ea"/>
                    <a:cs typeface="+mn-cs"/>
                  </a:rPr>
                  <a:t>pj</a:t>
                </a:r>
                <a:r>
                  <a:rPr lang="en-US" sz="1600" b="0" i="1" u="none" strike="noStrike" kern="1200" baseline="0" dirty="0">
                    <a:solidFill>
                      <a:schemeClr val="tx1"/>
                    </a:solidFill>
                    <a:latin typeface="+mn-lt"/>
                    <a:ea typeface="+mn-ea"/>
                    <a:cs typeface="+mn-cs"/>
                  </a:rPr>
                  <a:t> </a:t>
                </a:r>
                <a:r>
                  <a:rPr lang="en-US" sz="1600" b="0" i="0" u="none" strike="noStrike" kern="1200" baseline="0" dirty="0">
                    <a:solidFill>
                      <a:schemeClr val="tx1"/>
                    </a:solidFill>
                    <a:latin typeface="+mn-lt"/>
                    <a:ea typeface="+mn-ea"/>
                    <a:cs typeface="+mn-cs"/>
                  </a:rPr>
                  <a:t>increases in this domain. That is, </a:t>
                </a:r>
                <a14:m>
                  <m:oMath xmlns:m="http://schemas.openxmlformats.org/officeDocument/2006/math">
                    <m:r>
                      <a:rPr lang="en-US" sz="1600" b="0" i="1" u="none" strike="noStrike" kern="1200" baseline="0" dirty="0" smtClean="0">
                        <a:solidFill>
                          <a:schemeClr val="tx1"/>
                        </a:solidFill>
                        <a:latin typeface="Cambria Math" panose="02040503050406030204" pitchFamily="18" charset="0"/>
                        <a:ea typeface="+mn-ea"/>
                        <a:cs typeface="+mn-cs"/>
                      </a:rPr>
                      <m:t>𝑑</m:t>
                    </m:r>
                    <m:r>
                      <a:rPr lang="en-US" sz="1600" b="0" i="1" u="none" strike="noStrike" kern="1200" baseline="0" dirty="0" smtClean="0">
                        <a:solidFill>
                          <a:schemeClr val="tx1"/>
                        </a:solidFill>
                        <a:latin typeface="Cambria Math" panose="02040503050406030204" pitchFamily="18" charset="0"/>
                        <a:ea typeface="Cambria Math" panose="02040503050406030204" pitchFamily="18" charset="0"/>
                        <a:cs typeface="+mn-cs"/>
                      </a:rPr>
                      <m:t>∆</m:t>
                    </m:r>
                    <m:sSub>
                      <m:sSubPr>
                        <m:ctrlPr>
                          <a:rPr lang="en-US" sz="1600" b="0" i="1" u="none" strike="noStrike" kern="1200" baseline="0" dirty="0" smtClean="0">
                            <a:solidFill>
                              <a:schemeClr val="tx1"/>
                            </a:solidFill>
                            <a:latin typeface="Cambria Math" panose="02040503050406030204" pitchFamily="18" charset="0"/>
                            <a:ea typeface="+mn-ea"/>
                            <a:cs typeface="+mn-cs"/>
                          </a:rPr>
                        </m:ctrlPr>
                      </m:sSubPr>
                      <m:e>
                        <m:r>
                          <a:rPr lang="en-US" sz="1600" b="0" i="1" u="none" strike="noStrike" kern="1200" baseline="0" dirty="0" smtClean="0">
                            <a:solidFill>
                              <a:schemeClr val="tx1"/>
                            </a:solidFill>
                            <a:latin typeface="Cambria Math" panose="02040503050406030204" pitchFamily="18" charset="0"/>
                            <a:ea typeface="+mn-ea"/>
                            <a:cs typeface="+mn-cs"/>
                          </a:rPr>
                          <m:t>𝑣</m:t>
                        </m:r>
                      </m:e>
                      <m:sub>
                        <m:r>
                          <a:rPr lang="en-US" sz="1600" b="0" i="1" u="none" strike="noStrike" kern="1200" baseline="0" dirty="0" smtClean="0">
                            <a:solidFill>
                              <a:schemeClr val="tx1"/>
                            </a:solidFill>
                            <a:latin typeface="Cambria Math" panose="02040503050406030204" pitchFamily="18" charset="0"/>
                            <a:ea typeface="+mn-ea"/>
                            <a:cs typeface="+mn-cs"/>
                          </a:rPr>
                          <m:t>𝑖</m:t>
                        </m:r>
                      </m:sub>
                    </m:sSub>
                    <m:r>
                      <a:rPr lang="en-US" sz="1600" b="0" i="1" u="none" strike="noStrike" kern="1200" baseline="0" dirty="0" smtClean="0">
                        <a:solidFill>
                          <a:schemeClr val="tx1"/>
                        </a:solidFill>
                        <a:latin typeface="Cambria Math" panose="02040503050406030204" pitchFamily="18" charset="0"/>
                        <a:ea typeface="+mn-ea"/>
                        <a:cs typeface="+mn-cs"/>
                      </a:rPr>
                      <m:t>/</m:t>
                    </m:r>
                    <m:r>
                      <a:rPr lang="en-US" sz="1600" b="0" i="1" u="none" strike="noStrike" kern="1200" baseline="0" dirty="0" err="1" smtClean="0">
                        <a:solidFill>
                          <a:schemeClr val="tx1"/>
                        </a:solidFill>
                        <a:latin typeface="Cambria Math" panose="02040503050406030204" pitchFamily="18" charset="0"/>
                        <a:ea typeface="+mn-ea"/>
                        <a:cs typeface="+mn-cs"/>
                      </a:rPr>
                      <m:t>𝑑</m:t>
                    </m:r>
                    <m:sSub>
                      <m:sSubPr>
                        <m:ctrlPr>
                          <a:rPr lang="en-US" sz="1600" b="0" i="1" u="none" strike="noStrike" kern="1200" baseline="0" dirty="0" smtClean="0">
                            <a:solidFill>
                              <a:schemeClr val="tx1"/>
                            </a:solidFill>
                            <a:latin typeface="Cambria Math" panose="02040503050406030204" pitchFamily="18" charset="0"/>
                            <a:ea typeface="+mn-ea"/>
                            <a:cs typeface="+mn-cs"/>
                          </a:rPr>
                        </m:ctrlPr>
                      </m:sSubPr>
                      <m:e>
                        <m:r>
                          <a:rPr lang="en-US" sz="1600" b="0" i="1" u="none" strike="noStrike" kern="1200" baseline="0" dirty="0" err="1" smtClean="0">
                            <a:solidFill>
                              <a:schemeClr val="tx1"/>
                            </a:solidFill>
                            <a:latin typeface="Cambria Math" panose="02040503050406030204" pitchFamily="18" charset="0"/>
                            <a:ea typeface="+mn-ea"/>
                            <a:cs typeface="+mn-cs"/>
                          </a:rPr>
                          <m:t>𝑝</m:t>
                        </m:r>
                      </m:e>
                      <m:sub>
                        <m:r>
                          <a:rPr lang="en-US" sz="1600" b="0" i="1" u="none" strike="noStrike" kern="1200" baseline="0" dirty="0" err="1" smtClean="0">
                            <a:solidFill>
                              <a:schemeClr val="tx1"/>
                            </a:solidFill>
                            <a:latin typeface="Cambria Math" panose="02040503050406030204" pitchFamily="18" charset="0"/>
                            <a:ea typeface="+mn-ea"/>
                            <a:cs typeface="+mn-cs"/>
                          </a:rPr>
                          <m:t>𝑗</m:t>
                        </m:r>
                      </m:sub>
                    </m:sSub>
                    <m:r>
                      <a:rPr lang="en-US" sz="1600" b="0" i="1" u="none" strike="noStrike" kern="1200" baseline="0" dirty="0" smtClean="0">
                        <a:solidFill>
                          <a:schemeClr val="tx1"/>
                        </a:solidFill>
                        <a:latin typeface="Cambria Math" panose="02040503050406030204" pitchFamily="18" charset="0"/>
                        <a:ea typeface="+mn-ea"/>
                        <a:cs typeface="+mn-cs"/>
                      </a:rPr>
                      <m:t>= </m:t>
                    </m:r>
                    <m:r>
                      <a:rPr lang="en-US" sz="1600" b="0" i="1" u="none" strike="noStrike" kern="1200" baseline="0" dirty="0" smtClean="0">
                        <a:solidFill>
                          <a:schemeClr val="tx1"/>
                        </a:solidFill>
                        <a:latin typeface="Cambria Math" panose="02040503050406030204" pitchFamily="18" charset="0"/>
                        <a:ea typeface="+mn-ea"/>
                        <a:cs typeface="+mn-cs"/>
                      </a:rPr>
                      <m:t>55</m:t>
                    </m:r>
                    <m:r>
                      <a:rPr lang="en-US" sz="1600" b="0" i="1" u="none" strike="noStrike" kern="1200" baseline="0" dirty="0" smtClean="0">
                        <a:solidFill>
                          <a:schemeClr val="tx1"/>
                        </a:solidFill>
                        <a:latin typeface="Cambria Math" panose="02040503050406030204" pitchFamily="18" charset="0"/>
                        <a:ea typeface="+mn-ea"/>
                        <a:cs typeface="+mn-cs"/>
                      </a:rPr>
                      <m:t>.</m:t>
                    </m:r>
                    <m:r>
                      <a:rPr lang="en-US" sz="1600" b="0" i="1" u="none" strike="noStrike" kern="1200" baseline="0" dirty="0" smtClean="0">
                        <a:solidFill>
                          <a:schemeClr val="tx1"/>
                        </a:solidFill>
                        <a:latin typeface="Cambria Math" panose="02040503050406030204" pitchFamily="18" charset="0"/>
                        <a:ea typeface="+mn-ea"/>
                        <a:cs typeface="+mn-cs"/>
                      </a:rPr>
                      <m:t>02</m:t>
                    </m:r>
                    <m:r>
                      <a:rPr lang="en-US" sz="1600" b="0" i="1" u="none" strike="noStrike" kern="1200" baseline="0" dirty="0" smtClean="0">
                        <a:solidFill>
                          <a:schemeClr val="tx1"/>
                        </a:solidFill>
                        <a:latin typeface="Cambria Math" panose="02040503050406030204" pitchFamily="18" charset="0"/>
                        <a:ea typeface="+mn-ea"/>
                        <a:cs typeface="+mn-cs"/>
                      </a:rPr>
                      <m:t> − </m:t>
                    </m:r>
                    <m:r>
                      <a:rPr lang="en-US" sz="1600" b="0" i="1" u="none" strike="noStrike" kern="1200" baseline="0" dirty="0" err="1" smtClean="0">
                        <a:solidFill>
                          <a:schemeClr val="tx1"/>
                        </a:solidFill>
                        <a:latin typeface="Cambria Math" panose="02040503050406030204" pitchFamily="18" charset="0"/>
                        <a:ea typeface="+mn-ea"/>
                        <a:cs typeface="+mn-cs"/>
                      </a:rPr>
                      <m:t>𝑝𝑗</m:t>
                    </m:r>
                    <m:r>
                      <a:rPr lang="en-US" sz="1600" b="0" i="1" u="none" strike="noStrike" kern="1200" baseline="0" dirty="0" smtClean="0">
                        <a:solidFill>
                          <a:schemeClr val="tx1"/>
                        </a:solidFill>
                        <a:latin typeface="Cambria Math" panose="02040503050406030204" pitchFamily="18" charset="0"/>
                        <a:ea typeface="+mn-ea"/>
                        <a:cs typeface="+mn-cs"/>
                      </a:rPr>
                      <m:t> &gt; </m:t>
                    </m:r>
                    <m:r>
                      <a:rPr lang="en-US" sz="1600" b="0" i="1" u="none" strike="noStrike" kern="1200" baseline="0" dirty="0" smtClean="0">
                        <a:solidFill>
                          <a:schemeClr val="tx1"/>
                        </a:solidFill>
                        <a:latin typeface="Cambria Math" panose="02040503050406030204" pitchFamily="18" charset="0"/>
                        <a:ea typeface="+mn-ea"/>
                        <a:cs typeface="+mn-cs"/>
                      </a:rPr>
                      <m:t>0</m:t>
                    </m:r>
                    <m:r>
                      <a:rPr lang="en-US" sz="1600" b="0" i="1" u="none" strike="noStrike" kern="1200" baseline="0" dirty="0" smtClean="0">
                        <a:solidFill>
                          <a:schemeClr val="tx1"/>
                        </a:solidFill>
                        <a:latin typeface="Cambria Math" panose="02040503050406030204" pitchFamily="18" charset="0"/>
                        <a:ea typeface="+mn-ea"/>
                        <a:cs typeface="+mn-cs"/>
                      </a:rPr>
                      <m:t> </m:t>
                    </m:r>
                  </m:oMath>
                </a14:m>
                <a:r>
                  <a:rPr lang="en-US" sz="1600" b="0" i="0" u="none" strike="noStrike" kern="1200" baseline="0" dirty="0">
                    <a:solidFill>
                      <a:schemeClr val="tx1"/>
                    </a:solidFill>
                    <a:latin typeface="+mn-lt"/>
                    <a:ea typeface="+mn-ea"/>
                    <a:cs typeface="+mn-cs"/>
                  </a:rPr>
                  <a:t>for all </a:t>
                </a:r>
                <a14:m>
                  <m:oMath xmlns:m="http://schemas.openxmlformats.org/officeDocument/2006/math">
                    <m:r>
                      <a:rPr lang="en-US" sz="1600" b="0" i="1" u="none" strike="noStrike" kern="1200" baseline="0" dirty="0" smtClean="0">
                        <a:solidFill>
                          <a:schemeClr val="tx1"/>
                        </a:solidFill>
                        <a:latin typeface="Cambria Math" panose="02040503050406030204" pitchFamily="18" charset="0"/>
                        <a:ea typeface="+mn-ea"/>
                        <a:cs typeface="+mn-cs"/>
                      </a:rPr>
                      <m:t>𝑝</m:t>
                    </m:r>
                    <m:r>
                      <a:rPr lang="en-US" sz="1600" b="0" i="1" u="none" strike="noStrike" kern="1200" baseline="0" dirty="0" smtClean="0">
                        <a:solidFill>
                          <a:schemeClr val="tx1"/>
                        </a:solidFill>
                        <a:latin typeface="Cambria Math" panose="02040503050406030204" pitchFamily="18" charset="0"/>
                        <a:ea typeface="+mn-ea"/>
                        <a:cs typeface="+mn-cs"/>
                      </a:rPr>
                      <m:t> &lt;</m:t>
                    </m:r>
                    <m:r>
                      <a:rPr lang="en-US" sz="1600" b="0" i="1" u="none" strike="noStrike" kern="1200" baseline="0" dirty="0" smtClean="0">
                        <a:solidFill>
                          <a:schemeClr val="tx1"/>
                        </a:solidFill>
                        <a:latin typeface="Cambria Math" panose="02040503050406030204" pitchFamily="18" charset="0"/>
                        <a:ea typeface="+mn-ea"/>
                        <a:cs typeface="+mn-cs"/>
                      </a:rPr>
                      <m:t>55</m:t>
                    </m:r>
                    <m:r>
                      <a:rPr lang="en-US" sz="1600" b="0" i="1" u="none" strike="noStrike" kern="1200" baseline="0" dirty="0" smtClean="0">
                        <a:solidFill>
                          <a:schemeClr val="tx1"/>
                        </a:solidFill>
                        <a:latin typeface="Cambria Math" panose="02040503050406030204" pitchFamily="18" charset="0"/>
                        <a:ea typeface="+mn-ea"/>
                        <a:cs typeface="+mn-cs"/>
                      </a:rPr>
                      <m:t>.</m:t>
                    </m:r>
                    <m:r>
                      <a:rPr lang="en-US" sz="1600" b="0" i="1" u="none" strike="noStrike" kern="1200" baseline="0" dirty="0" smtClean="0">
                        <a:solidFill>
                          <a:schemeClr val="tx1"/>
                        </a:solidFill>
                        <a:latin typeface="Cambria Math" panose="02040503050406030204" pitchFamily="18" charset="0"/>
                        <a:ea typeface="+mn-ea"/>
                        <a:cs typeface="+mn-cs"/>
                      </a:rPr>
                      <m:t>02</m:t>
                    </m:r>
                  </m:oMath>
                </a14:m>
                <a:r>
                  <a:rPr lang="en-US" sz="1600" b="0" i="1" u="none" strike="noStrike" kern="1200" baseline="0" dirty="0">
                    <a:solidFill>
                      <a:schemeClr val="tx1"/>
                    </a:solidFill>
                    <a:latin typeface="+mn-lt"/>
                    <a:ea typeface="+mn-ea"/>
                    <a:cs typeface="+mn-cs"/>
                  </a:rPr>
                  <a:t>.</a:t>
                </a:r>
                <a:endParaRPr lang="en-US" sz="1600" dirty="0"/>
              </a:p>
            </p:txBody>
          </p:sp>
        </mc:Choice>
        <mc:Fallback xmlns="">
          <p:sp>
            <p:nvSpPr>
              <p:cNvPr id="3" name="Notes Placeholder 2"/>
              <p:cNvSpPr>
                <a:spLocks noGrp="1"/>
              </p:cNvSpPr>
              <p:nvPr>
                <p:ph type="body" idx="1"/>
              </p:nvPr>
            </p:nvSpPr>
            <p:spPr/>
            <p:txBody>
              <a:bodyPr/>
              <a:lstStyle/>
              <a:p>
                <a:r>
                  <a:rPr lang="en-US" sz="1600" b="0" i="0" u="none" strike="noStrike" kern="1200" baseline="0" dirty="0" smtClean="0">
                    <a:solidFill>
                      <a:schemeClr val="tx1"/>
                    </a:solidFill>
                    <a:latin typeface="+mn-lt"/>
                    <a:ea typeface="+mn-ea"/>
                    <a:cs typeface="+mn-cs"/>
                  </a:rPr>
                  <a:t>we show that </a:t>
                </a:r>
                <a:r>
                  <a:rPr lang="en-US" sz="1600" b="0" i="1" u="none" strike="noStrike" kern="1200" baseline="0" dirty="0" smtClean="0">
                    <a:solidFill>
                      <a:schemeClr val="tx1"/>
                    </a:solidFill>
                    <a:latin typeface="+mn-lt"/>
                    <a:ea typeface="+mn-ea"/>
                    <a:cs typeface="+mn-cs"/>
                  </a:rPr>
                  <a:t>vi </a:t>
                </a:r>
                <a:r>
                  <a:rPr lang="en-US" sz="1600" b="0" i="0" u="none" strike="noStrike" kern="1200" baseline="0" dirty="0" smtClean="0">
                    <a:solidFill>
                      <a:schemeClr val="tx1"/>
                    </a:solidFill>
                    <a:latin typeface="+mn-lt"/>
                    <a:ea typeface="+mn-ea"/>
                    <a:cs typeface="+mn-cs"/>
                  </a:rPr>
                  <a:t>has a positive derivative for any </a:t>
                </a:r>
                <a:r>
                  <a:rPr lang="en-US" sz="1600" b="0" i="1" u="none" strike="noStrike" kern="1200" baseline="0" dirty="0" err="1" smtClean="0">
                    <a:solidFill>
                      <a:schemeClr val="tx1"/>
                    </a:solidFill>
                    <a:latin typeface="+mn-lt"/>
                    <a:ea typeface="+mn-ea"/>
                    <a:cs typeface="+mn-cs"/>
                  </a:rPr>
                  <a:t>pj</a:t>
                </a:r>
                <a:r>
                  <a:rPr lang="en-US" sz="1600" b="0" i="0" u="none" strike="noStrike" kern="1200" baseline="0" dirty="0" smtClean="0">
                    <a:solidFill>
                      <a:schemeClr val="tx1"/>
                    </a:solidFill>
                    <a:latin typeface="+mn-lt"/>
                    <a:ea typeface="+mn-ea"/>
                    <a:cs typeface="+mn-cs"/>
                  </a:rPr>
                  <a:t>∈ [10</a:t>
                </a:r>
                <a:r>
                  <a:rPr lang="en-US" sz="1600" b="0" i="1" u="none" strike="noStrike" kern="1200" baseline="0" dirty="0" smtClean="0">
                    <a:solidFill>
                      <a:schemeClr val="tx1"/>
                    </a:solidFill>
                    <a:latin typeface="+mn-lt"/>
                    <a:ea typeface="+mn-ea"/>
                    <a:cs typeface="+mn-cs"/>
                  </a:rPr>
                  <a:t>.</a:t>
                </a:r>
                <a:r>
                  <a:rPr lang="en-US" sz="1600" b="0" i="0" u="none" strike="noStrike" kern="1200" baseline="0" dirty="0" smtClean="0">
                    <a:solidFill>
                      <a:schemeClr val="tx1"/>
                    </a:solidFill>
                    <a:latin typeface="+mn-lt"/>
                    <a:ea typeface="+mn-ea"/>
                    <a:cs typeface="+mn-cs"/>
                  </a:rPr>
                  <a:t>02</a:t>
                </a:r>
                <a:r>
                  <a:rPr lang="en-US" sz="1600" b="0" i="1" u="none" strike="noStrike" kern="1200" baseline="0" dirty="0" smtClean="0">
                    <a:solidFill>
                      <a:schemeClr val="tx1"/>
                    </a:solidFill>
                    <a:latin typeface="+mn-lt"/>
                    <a:ea typeface="+mn-ea"/>
                    <a:cs typeface="+mn-cs"/>
                  </a:rPr>
                  <a:t>, </a:t>
                </a:r>
                <a:r>
                  <a:rPr lang="en-US" sz="1600" b="0" i="0" u="none" strike="noStrike" kern="1200" baseline="0" dirty="0" smtClean="0">
                    <a:solidFill>
                      <a:schemeClr val="tx1"/>
                    </a:solidFill>
                    <a:latin typeface="+mn-lt"/>
                    <a:ea typeface="+mn-ea"/>
                    <a:cs typeface="+mn-cs"/>
                  </a:rPr>
                  <a:t>55], which implies that this difference grows even</a:t>
                </a:r>
              </a:p>
              <a:p>
                <a:r>
                  <a:rPr lang="en-US" sz="1600" b="0" i="0" u="none" strike="noStrike" kern="1200" baseline="0" dirty="0" smtClean="0">
                    <a:solidFill>
                      <a:schemeClr val="tx1"/>
                    </a:solidFill>
                    <a:latin typeface="+mn-lt"/>
                    <a:ea typeface="+mn-ea"/>
                    <a:cs typeface="+mn-cs"/>
                  </a:rPr>
                  <a:t>more positive as </a:t>
                </a:r>
                <a:r>
                  <a:rPr lang="en-US" sz="1600" b="0" i="1" u="none" strike="noStrike" kern="1200" baseline="0" dirty="0" err="1" smtClean="0">
                    <a:solidFill>
                      <a:schemeClr val="tx1"/>
                    </a:solidFill>
                    <a:latin typeface="+mn-lt"/>
                    <a:ea typeface="+mn-ea"/>
                    <a:cs typeface="+mn-cs"/>
                  </a:rPr>
                  <a:t>pj</a:t>
                </a:r>
                <a:r>
                  <a:rPr lang="en-US" sz="1600" b="0" i="1" u="none" strike="noStrike" kern="1200" baseline="0" dirty="0" smtClean="0">
                    <a:solidFill>
                      <a:schemeClr val="tx1"/>
                    </a:solidFill>
                    <a:latin typeface="+mn-lt"/>
                    <a:ea typeface="+mn-ea"/>
                    <a:cs typeface="+mn-cs"/>
                  </a:rPr>
                  <a:t> </a:t>
                </a:r>
                <a:r>
                  <a:rPr lang="en-US" sz="1600" b="0" i="0" u="none" strike="noStrike" kern="1200" baseline="0" dirty="0" smtClean="0">
                    <a:solidFill>
                      <a:schemeClr val="tx1"/>
                    </a:solidFill>
                    <a:latin typeface="+mn-lt"/>
                    <a:ea typeface="+mn-ea"/>
                    <a:cs typeface="+mn-cs"/>
                  </a:rPr>
                  <a:t>increases in this domain. That is, </a:t>
                </a:r>
                <a:r>
                  <a:rPr lang="en-US" sz="1600" b="0" i="0" u="none" strike="noStrike" kern="1200" baseline="0" dirty="0" smtClean="0">
                    <a:solidFill>
                      <a:schemeClr val="tx1"/>
                    </a:solidFill>
                    <a:latin typeface="Cambria Math" panose="02040503050406030204" pitchFamily="18" charset="0"/>
                    <a:ea typeface="+mn-ea"/>
                    <a:cs typeface="+mn-cs"/>
                  </a:rPr>
                  <a:t>𝑑</a:t>
                </a:r>
                <a:r>
                  <a:rPr lang="en-US" sz="1600" b="0" i="0" u="none" strike="noStrike" kern="1200" baseline="0" dirty="0" smtClean="0">
                    <a:solidFill>
                      <a:schemeClr val="tx1"/>
                    </a:solidFill>
                    <a:latin typeface="Cambria Math" panose="02040503050406030204" pitchFamily="18" charset="0"/>
                    <a:ea typeface="Cambria Math" panose="02040503050406030204" pitchFamily="18" charset="0"/>
                    <a:cs typeface="+mn-cs"/>
                  </a:rPr>
                  <a:t>∆</a:t>
                </a:r>
                <a:r>
                  <a:rPr lang="en-US" sz="1600" b="0" i="0" u="none" strike="noStrike" kern="1200" baseline="0" dirty="0" smtClean="0">
                    <a:solidFill>
                      <a:schemeClr val="tx1"/>
                    </a:solidFill>
                    <a:latin typeface="Cambria Math" panose="02040503050406030204" pitchFamily="18" charset="0"/>
                    <a:ea typeface="+mn-ea"/>
                    <a:cs typeface="+mn-cs"/>
                  </a:rPr>
                  <a:t>𝑣_𝑖/</a:t>
                </a:r>
                <a:r>
                  <a:rPr lang="en-US" sz="1600" b="0" i="0" u="none" strike="noStrike" kern="1200" baseline="0" dirty="0" err="1" smtClean="0">
                    <a:solidFill>
                      <a:schemeClr val="tx1"/>
                    </a:solidFill>
                    <a:latin typeface="Cambria Math" panose="02040503050406030204" pitchFamily="18" charset="0"/>
                    <a:ea typeface="+mn-ea"/>
                    <a:cs typeface="+mn-cs"/>
                  </a:rPr>
                  <a:t>𝑑𝑝</a:t>
                </a:r>
                <a:r>
                  <a:rPr lang="en-US" sz="1600" b="0" i="0" u="none" strike="noStrike" kern="1200" baseline="0" dirty="0" smtClean="0">
                    <a:solidFill>
                      <a:schemeClr val="tx1"/>
                    </a:solidFill>
                    <a:latin typeface="Cambria Math" panose="02040503050406030204" pitchFamily="18" charset="0"/>
                    <a:ea typeface="+mn-ea"/>
                    <a:cs typeface="+mn-cs"/>
                  </a:rPr>
                  <a:t>_</a:t>
                </a:r>
                <a:r>
                  <a:rPr lang="en-US" sz="1600" b="0" i="0" u="none" strike="noStrike" kern="1200" baseline="0" dirty="0" err="1" smtClean="0">
                    <a:solidFill>
                      <a:schemeClr val="tx1"/>
                    </a:solidFill>
                    <a:latin typeface="Cambria Math" panose="02040503050406030204" pitchFamily="18" charset="0"/>
                    <a:ea typeface="+mn-ea"/>
                    <a:cs typeface="+mn-cs"/>
                  </a:rPr>
                  <a:t>𝑗</a:t>
                </a:r>
                <a:r>
                  <a:rPr lang="en-US" sz="1600" b="0" i="0" u="none" strike="noStrike" kern="1200" baseline="0" dirty="0" smtClean="0">
                    <a:solidFill>
                      <a:schemeClr val="tx1"/>
                    </a:solidFill>
                    <a:latin typeface="Cambria Math" panose="02040503050406030204" pitchFamily="18" charset="0"/>
                    <a:ea typeface="+mn-ea"/>
                    <a:cs typeface="+mn-cs"/>
                  </a:rPr>
                  <a:t>= 55.02 − </a:t>
                </a:r>
                <a:r>
                  <a:rPr lang="en-US" sz="1600" b="0" i="0" u="none" strike="noStrike" kern="1200" baseline="0" dirty="0" err="1" smtClean="0">
                    <a:solidFill>
                      <a:schemeClr val="tx1"/>
                    </a:solidFill>
                    <a:latin typeface="Cambria Math" panose="02040503050406030204" pitchFamily="18" charset="0"/>
                    <a:ea typeface="+mn-ea"/>
                    <a:cs typeface="+mn-cs"/>
                  </a:rPr>
                  <a:t>𝑝𝑗</a:t>
                </a:r>
                <a:r>
                  <a:rPr lang="en-US" sz="1600" b="0" i="0" u="none" strike="noStrike" kern="1200" baseline="0" dirty="0" smtClean="0">
                    <a:solidFill>
                      <a:schemeClr val="tx1"/>
                    </a:solidFill>
                    <a:latin typeface="Cambria Math" panose="02040503050406030204" pitchFamily="18" charset="0"/>
                    <a:ea typeface="+mn-ea"/>
                    <a:cs typeface="+mn-cs"/>
                  </a:rPr>
                  <a:t> &gt; 0 </a:t>
                </a:r>
                <a:r>
                  <a:rPr lang="en-US" sz="1600" b="0" i="0" u="none" strike="noStrike" kern="1200" baseline="0" dirty="0" smtClean="0">
                    <a:solidFill>
                      <a:schemeClr val="tx1"/>
                    </a:solidFill>
                    <a:latin typeface="+mn-lt"/>
                    <a:ea typeface="+mn-ea"/>
                    <a:cs typeface="+mn-cs"/>
                  </a:rPr>
                  <a:t>for all </a:t>
                </a:r>
                <a:r>
                  <a:rPr lang="en-US" sz="1600" b="0" i="0" u="none" strike="noStrike" kern="1200" baseline="0" dirty="0" smtClean="0">
                    <a:solidFill>
                      <a:schemeClr val="tx1"/>
                    </a:solidFill>
                    <a:latin typeface="Cambria Math" panose="02040503050406030204" pitchFamily="18" charset="0"/>
                    <a:ea typeface="+mn-ea"/>
                    <a:cs typeface="+mn-cs"/>
                  </a:rPr>
                  <a:t>𝑝 &lt;55.02</a:t>
                </a:r>
                <a:r>
                  <a:rPr lang="en-US" sz="1600" b="0" i="1" u="none" strike="noStrike" kern="1200" baseline="0" dirty="0" smtClean="0">
                    <a:solidFill>
                      <a:schemeClr val="tx1"/>
                    </a:solidFill>
                    <a:latin typeface="+mn-lt"/>
                    <a:ea typeface="+mn-ea"/>
                    <a:cs typeface="+mn-cs"/>
                  </a:rPr>
                  <a:t>.</a:t>
                </a:r>
                <a:endParaRPr lang="en-US" sz="1600" dirty="0"/>
              </a:p>
            </p:txBody>
          </p:sp>
        </mc:Fallback>
      </mc:AlternateContent>
    </p:spTree>
    <p:extLst>
      <p:ext uri="{BB962C8B-B14F-4D97-AF65-F5344CB8AC3E}">
        <p14:creationId xmlns:p14="http://schemas.microsoft.com/office/powerpoint/2010/main" val="4242007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Tree>
    <p:extLst>
      <p:ext uri="{BB962C8B-B14F-4D97-AF65-F5344CB8AC3E}">
        <p14:creationId xmlns:p14="http://schemas.microsoft.com/office/powerpoint/2010/main" val="52396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0445347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Tree>
    <p:extLst>
      <p:ext uri="{BB962C8B-B14F-4D97-AF65-F5344CB8AC3E}">
        <p14:creationId xmlns:p14="http://schemas.microsoft.com/office/powerpoint/2010/main" val="3987551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Tree>
    <p:extLst>
      <p:ext uri="{BB962C8B-B14F-4D97-AF65-F5344CB8AC3E}">
        <p14:creationId xmlns:p14="http://schemas.microsoft.com/office/powerpoint/2010/main" val="1591820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Tree>
    <p:extLst>
      <p:ext uri="{BB962C8B-B14F-4D97-AF65-F5344CB8AC3E}">
        <p14:creationId xmlns:p14="http://schemas.microsoft.com/office/powerpoint/2010/main" val="3600104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Tree>
    <p:extLst>
      <p:ext uri="{BB962C8B-B14F-4D97-AF65-F5344CB8AC3E}">
        <p14:creationId xmlns:p14="http://schemas.microsoft.com/office/powerpoint/2010/main" val="798560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Tree>
    <p:extLst>
      <p:ext uri="{BB962C8B-B14F-4D97-AF65-F5344CB8AC3E}">
        <p14:creationId xmlns:p14="http://schemas.microsoft.com/office/powerpoint/2010/main" val="3724368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Tree>
    <p:extLst>
      <p:ext uri="{BB962C8B-B14F-4D97-AF65-F5344CB8AC3E}">
        <p14:creationId xmlns:p14="http://schemas.microsoft.com/office/powerpoint/2010/main" val="217954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Tree>
    <p:extLst>
      <p:ext uri="{BB962C8B-B14F-4D97-AF65-F5344CB8AC3E}">
        <p14:creationId xmlns:p14="http://schemas.microsoft.com/office/powerpoint/2010/main" val="31522452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Tree>
    <p:extLst>
      <p:ext uri="{BB962C8B-B14F-4D97-AF65-F5344CB8AC3E}">
        <p14:creationId xmlns:p14="http://schemas.microsoft.com/office/powerpoint/2010/main" val="21533717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Tree>
    <p:extLst>
      <p:ext uri="{BB962C8B-B14F-4D97-AF65-F5344CB8AC3E}">
        <p14:creationId xmlns:p14="http://schemas.microsoft.com/office/powerpoint/2010/main" val="8219691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Tree>
    <p:extLst>
      <p:ext uri="{BB962C8B-B14F-4D97-AF65-F5344CB8AC3E}">
        <p14:creationId xmlns:p14="http://schemas.microsoft.com/office/powerpoint/2010/main" val="3355427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تعادل </a:t>
            </a:r>
            <a:r>
              <a:rPr lang="fa-IR" dirty="0" err="1"/>
              <a:t>نش</a:t>
            </a:r>
            <a:r>
              <a:rPr lang="fa-IR" dirty="0"/>
              <a:t> سیستمی از باورها و نمایه ای از اعمال است که هر </a:t>
            </a:r>
            <a:r>
              <a:rPr lang="fa-IR" dirty="0" err="1"/>
              <a:t>بازیکن</a:t>
            </a:r>
            <a:r>
              <a:rPr lang="fa-IR" dirty="0"/>
              <a:t> بهترین پاسخ را به باورهای خود نشان می دهد و علاوه بر این، بازیکنان باورهای صحیحی دارند. </a:t>
            </a:r>
            <a:endParaRPr lang="en-US" dirty="0"/>
          </a:p>
          <a:p>
            <a:pPr algn="r" rtl="1"/>
            <a:r>
              <a:rPr lang="fa-IR" dirty="0"/>
              <a:t>راه متداول دیگر برای تعریف تعادل </a:t>
            </a:r>
            <a:r>
              <a:rPr lang="fa-IR" dirty="0" err="1"/>
              <a:t>نش</a:t>
            </a:r>
            <a:r>
              <a:rPr lang="fa-IR" dirty="0"/>
              <a:t>، که به باورها اشاره </a:t>
            </a:r>
            <a:r>
              <a:rPr lang="fa-IR" dirty="0" err="1"/>
              <a:t>نمی</a:t>
            </a:r>
            <a:r>
              <a:rPr lang="fa-IR" dirty="0"/>
              <a:t> کند، به عنوان نمایه ای از استراتژی ها است که برای آن هر </a:t>
            </a:r>
            <a:r>
              <a:rPr lang="fa-IR" dirty="0" err="1"/>
              <a:t>بازیکن</a:t>
            </a:r>
            <a:r>
              <a:rPr lang="fa-IR" dirty="0"/>
              <a:t> بهترین پاسخ را به استراتژی های همه بازیکنان دیگر انتخاب می کند.</a:t>
            </a:r>
            <a:endParaRPr lang="en-US" dirty="0"/>
          </a:p>
        </p:txBody>
      </p:sp>
    </p:spTree>
    <p:extLst>
      <p:ext uri="{BB962C8B-B14F-4D97-AF65-F5344CB8AC3E}">
        <p14:creationId xmlns:p14="http://schemas.microsoft.com/office/powerpoint/2010/main" val="27361304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هر پروفایل استراتژی که بازیکنان برای آن بهترین </a:t>
            </a:r>
            <a:r>
              <a:rPr lang="fa-IR" dirty="0" err="1"/>
              <a:t>پاسخ‌های</a:t>
            </a:r>
            <a:r>
              <a:rPr lang="fa-IR" dirty="0"/>
              <a:t> متقابل را ارائه </a:t>
            </a:r>
            <a:r>
              <a:rPr lang="fa-IR" dirty="0" err="1"/>
              <a:t>می‌دهند</a:t>
            </a:r>
            <a:r>
              <a:rPr lang="fa-IR" dirty="0"/>
              <a:t>، تعادل </a:t>
            </a:r>
            <a:r>
              <a:rPr lang="fa-IR" dirty="0" err="1"/>
              <a:t>نش</a:t>
            </a:r>
            <a:r>
              <a:rPr lang="fa-IR" dirty="0"/>
              <a:t> است و این مفهوم تعادل را پایدار </a:t>
            </a:r>
            <a:r>
              <a:rPr lang="fa-IR" dirty="0" err="1"/>
              <a:t>می‌کند</a:t>
            </a:r>
            <a:r>
              <a:rPr lang="fa-IR" dirty="0"/>
              <a:t>.</a:t>
            </a:r>
          </a:p>
          <a:p>
            <a:pPr algn="r" rtl="1"/>
            <a:r>
              <a:rPr lang="fa-IR" dirty="0"/>
              <a:t>اگر نمایه ای از استراتژی ها بازمانده منحصر به فرد </a:t>
            </a:r>
            <a:r>
              <a:rPr lang="en-US" dirty="0"/>
              <a:t>IESDS </a:t>
            </a:r>
            <a:r>
              <a:rPr lang="fa-IR" dirty="0"/>
              <a:t>یا نمایه منطقی منحصر به فرد استراتژی ها باشد، در آن صورت تعادل </a:t>
            </a:r>
            <a:r>
              <a:rPr lang="fa-IR" dirty="0" err="1"/>
              <a:t>نش</a:t>
            </a:r>
            <a:r>
              <a:rPr lang="fa-IR" dirty="0"/>
              <a:t> است.</a:t>
            </a:r>
          </a:p>
          <a:p>
            <a:pPr algn="r" rtl="1"/>
            <a:r>
              <a:rPr lang="fa-IR" dirty="0"/>
              <a:t>تحلیل تعادل </a:t>
            </a:r>
            <a:r>
              <a:rPr lang="fa-IR" dirty="0" err="1"/>
              <a:t>نش</a:t>
            </a:r>
            <a:r>
              <a:rPr lang="fa-IR" dirty="0"/>
              <a:t> می تواند پدیده </a:t>
            </a:r>
            <a:r>
              <a:rPr lang="fa-IR" dirty="0" err="1"/>
              <a:t>هایی</a:t>
            </a:r>
            <a:r>
              <a:rPr lang="fa-IR" dirty="0"/>
              <a:t> مانند تراژدی عوام و ماهیت رقابت در بازارها و سیاست را روشن کند.</a:t>
            </a:r>
            <a:endParaRPr lang="en-US" dirty="0"/>
          </a:p>
        </p:txBody>
      </p:sp>
    </p:spTree>
    <p:extLst>
      <p:ext uri="{BB962C8B-B14F-4D97-AF65-F5344CB8AC3E}">
        <p14:creationId xmlns:p14="http://schemas.microsoft.com/office/powerpoint/2010/main" val="78892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415021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054217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890678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967219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240480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ed Rectangle 6"/>
          <p:cNvSpPr/>
          <p:nvPr userDrawn="1"/>
        </p:nvSpPr>
        <p:spPr>
          <a:xfrm>
            <a:off x="1524000" y="1379481"/>
            <a:ext cx="9144000" cy="3003333"/>
          </a:xfrm>
          <a:prstGeom prst="roundRect">
            <a:avLst>
              <a:gd name="adj" fmla="val 34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76248" y="1379482"/>
            <a:ext cx="8250621" cy="1757855"/>
          </a:xfrm>
        </p:spPr>
        <p:txBody>
          <a:bodyPr anchor="b"/>
          <a:lstStyle>
            <a:lvl1pPr algn="ctr" rtl="1">
              <a:defRPr sz="6000"/>
            </a:lvl1pPr>
          </a:lstStyle>
          <a:p>
            <a:r>
              <a:rPr lang="en-US" dirty="0"/>
              <a:t>Click to edit Master title style</a:t>
            </a:r>
          </a:p>
        </p:txBody>
      </p:sp>
      <p:sp>
        <p:nvSpPr>
          <p:cNvPr id="3" name="Subtitle 2"/>
          <p:cNvSpPr>
            <a:spLocks noGrp="1"/>
          </p:cNvSpPr>
          <p:nvPr>
            <p:ph type="subTitle" idx="1"/>
          </p:nvPr>
        </p:nvSpPr>
        <p:spPr>
          <a:xfrm>
            <a:off x="1524000" y="4382814"/>
            <a:ext cx="9144000" cy="386255"/>
          </a:xfrm>
        </p:spPr>
        <p:txBody>
          <a:bodyPr/>
          <a:lstStyle>
            <a:lvl1pPr marL="0" indent="0" algn="ctr" rtl="1">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a:cs typeface="B Yekan" panose="00000400000000000000" pitchFamily="2" charset="-78"/>
              </a:defRPr>
            </a:lvl1p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8190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10957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63236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53628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48478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ed Rectangle 6"/>
          <p:cNvSpPr/>
          <p:nvPr userDrawn="1"/>
        </p:nvSpPr>
        <p:spPr>
          <a:xfrm>
            <a:off x="1524000" y="1379481"/>
            <a:ext cx="9144000" cy="3003333"/>
          </a:xfrm>
          <a:prstGeom prst="roundRect">
            <a:avLst>
              <a:gd name="adj" fmla="val 34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76248" y="1379482"/>
            <a:ext cx="8250621" cy="1757855"/>
          </a:xfrm>
        </p:spPr>
        <p:txBody>
          <a:bodyPr anchor="b"/>
          <a:lstStyle>
            <a:lvl1pPr algn="ctr" rtl="1">
              <a:defRPr sz="6000"/>
            </a:lvl1pPr>
          </a:lstStyle>
          <a:p>
            <a:r>
              <a:rPr lang="en-US" dirty="0"/>
              <a:t>Click to edit Master title style</a:t>
            </a:r>
          </a:p>
        </p:txBody>
      </p:sp>
      <p:sp>
        <p:nvSpPr>
          <p:cNvPr id="3" name="Subtitle 2"/>
          <p:cNvSpPr>
            <a:spLocks noGrp="1"/>
          </p:cNvSpPr>
          <p:nvPr>
            <p:ph type="subTitle" idx="1"/>
          </p:nvPr>
        </p:nvSpPr>
        <p:spPr>
          <a:xfrm>
            <a:off x="1524000" y="4382814"/>
            <a:ext cx="9144000" cy="386255"/>
          </a:xfrm>
        </p:spPr>
        <p:txBody>
          <a:bodyPr/>
          <a:lstStyle>
            <a:lvl1pPr marL="0" indent="0" algn="ctr" rtl="1">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a:cs typeface="B Yekan" panose="00000400000000000000" pitchFamily="2" charset="-78"/>
              </a:defRPr>
            </a:lvl1p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096869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671738"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571530" cy="516614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822940" y="6492874"/>
            <a:ext cx="4114800" cy="365125"/>
          </a:xfrm>
        </p:spPr>
        <p:txBody>
          <a:bodyPr/>
          <a:lstStyle>
            <a:lvl1pPr>
              <a:defRPr sz="1050">
                <a:cs typeface="B Yekan" panose="00000400000000000000" pitchFamily="2" charset="-78"/>
              </a:defRPr>
            </a:lvl1pPr>
          </a:lstStyle>
          <a:p>
            <a:r>
              <a:rPr lang="fa-IR"/>
              <a:t>دانشکده فنی و مهندسی دانشگاه شاهد 1401</a:t>
            </a:r>
            <a:endParaRPr lang="en-US"/>
          </a:p>
        </p:txBody>
      </p:sp>
    </p:spTree>
    <p:extLst>
      <p:ext uri="{BB962C8B-B14F-4D97-AF65-F5344CB8AC3E}">
        <p14:creationId xmlns:p14="http://schemas.microsoft.com/office/powerpoint/2010/main" val="2029054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260693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001173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fa-IR"/>
              <a:t>دانشکده فنی و مهندسی دانشگاه شاهد 1401</a:t>
            </a:r>
            <a:endParaRPr lang="en-US"/>
          </a:p>
        </p:txBody>
      </p:sp>
      <p:sp>
        <p:nvSpPr>
          <p:cNvPr id="9" name="Slide Number Placeholder 8"/>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05795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fa-IR"/>
              <a:t>دانشکده فنی و مهندسی دانشگاه شاهد 1401</a:t>
            </a:r>
            <a:endParaRPr lang="en-US"/>
          </a:p>
        </p:txBody>
      </p:sp>
      <p:sp>
        <p:nvSpPr>
          <p:cNvPr id="5" name="Slide Number Placeholder 4"/>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256799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FA">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671738"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571530" cy="516614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822940" y="6492874"/>
            <a:ext cx="4114800" cy="365125"/>
          </a:xfrm>
        </p:spPr>
        <p:txBody>
          <a:bodyPr/>
          <a:lstStyle>
            <a:lvl1pPr>
              <a:defRPr sz="1050">
                <a:cs typeface="B Yekan" panose="00000400000000000000" pitchFamily="2" charset="-78"/>
              </a:defRPr>
            </a:lvl1pPr>
          </a:lstStyle>
          <a:p>
            <a:r>
              <a:rPr lang="fa-IR"/>
              <a:t>دانشکده فنی و مهندسی دانشگاه شاهد 1401</a:t>
            </a:r>
            <a:endParaRPr lang="en-US"/>
          </a:p>
        </p:txBody>
      </p:sp>
    </p:spTree>
    <p:extLst>
      <p:ext uri="{BB962C8B-B14F-4D97-AF65-F5344CB8AC3E}">
        <p14:creationId xmlns:p14="http://schemas.microsoft.com/office/powerpoint/2010/main" val="184817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fa-IR"/>
              <a:t>دانشکده فنی و مهندسی دانشگاه شاهد 1401</a:t>
            </a:r>
            <a:endParaRPr lang="en-US"/>
          </a:p>
        </p:txBody>
      </p:sp>
      <p:sp>
        <p:nvSpPr>
          <p:cNvPr id="4" name="Slide Number Placeholder 3"/>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056200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59398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790334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569552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760775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EN">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671738" cy="825283"/>
          </a:xfrm>
        </p:spPr>
        <p:txBody>
          <a:bodyPr/>
          <a:lstStyle>
            <a:lvl1pPr algn="l" rtl="0">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571530" cy="5166142"/>
          </a:xfrm>
        </p:spPr>
        <p:txBody>
          <a:bodyPr/>
          <a:lstStyle>
            <a:lvl1pPr marL="2286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822940" y="6492874"/>
            <a:ext cx="4114800" cy="365125"/>
          </a:xfrm>
        </p:spPr>
        <p:txBody>
          <a:bodyPr/>
          <a:lstStyle>
            <a:lvl1pPr>
              <a:defRPr sz="1050">
                <a:cs typeface="B Yekan" panose="00000400000000000000" pitchFamily="2" charset="-78"/>
              </a:defRPr>
            </a:lvl1pPr>
          </a:lstStyle>
          <a:p>
            <a:r>
              <a:rPr lang="fa-IR"/>
              <a:t>دانشکده فنی و مهندسی دانشگاه شاهد 1401</a:t>
            </a:r>
            <a:endParaRPr lang="en-US"/>
          </a:p>
        </p:txBody>
      </p:sp>
    </p:spTree>
    <p:extLst>
      <p:ext uri="{BB962C8B-B14F-4D97-AF65-F5344CB8AC3E}">
        <p14:creationId xmlns:p14="http://schemas.microsoft.com/office/powerpoint/2010/main" val="4183510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ly Content-EN">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462" y="199785"/>
            <a:ext cx="11756262" cy="6206433"/>
          </a:xfrm>
        </p:spPr>
        <p:txBody>
          <a:bodyPr/>
          <a:lstStyle>
            <a:lvl1pPr marL="2286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822940" y="6492874"/>
            <a:ext cx="4114800" cy="365125"/>
          </a:xfrm>
        </p:spPr>
        <p:txBody>
          <a:bodyPr/>
          <a:lstStyle>
            <a:lvl1pPr>
              <a:defRPr sz="1050">
                <a:cs typeface="B Yekan" panose="00000400000000000000" pitchFamily="2" charset="-78"/>
              </a:defRPr>
            </a:lvl1pPr>
          </a:lstStyle>
          <a:p>
            <a:r>
              <a:rPr lang="fa-IR"/>
              <a:t>دانشکده فنی و مهندسی دانشگاه شاهد 1401</a:t>
            </a:r>
            <a:endParaRPr lang="en-US"/>
          </a:p>
        </p:txBody>
      </p:sp>
    </p:spTree>
    <p:extLst>
      <p:ext uri="{BB962C8B-B14F-4D97-AF65-F5344CB8AC3E}">
        <p14:creationId xmlns:p14="http://schemas.microsoft.com/office/powerpoint/2010/main" val="373892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1774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287602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fa-IR"/>
              <a:t>دانشکده فنی و مهندسی دانشگاه شاهد 1401</a:t>
            </a:r>
            <a:endParaRPr lang="en-US"/>
          </a:p>
        </p:txBody>
      </p:sp>
      <p:sp>
        <p:nvSpPr>
          <p:cNvPr id="9" name="Slide Number Placeholder 8"/>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7017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fa-IR"/>
              <a:t>دانشکده فنی و مهندسی دانشگاه شاهد 1401</a:t>
            </a:r>
            <a:endParaRPr lang="en-US"/>
          </a:p>
        </p:txBody>
      </p:sp>
      <p:sp>
        <p:nvSpPr>
          <p:cNvPr id="5" name="Slide Number Placeholder 4"/>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34316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fa-IR"/>
              <a:t>دانشکده فنی و مهندسی دانشگاه شاهد 1401</a:t>
            </a:r>
            <a:endParaRPr lang="en-US"/>
          </a:p>
        </p:txBody>
      </p:sp>
      <p:sp>
        <p:nvSpPr>
          <p:cNvPr id="4" name="Slide Number Placeholder 3"/>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1157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a:t>دانشکده فنی و مهندسی دانشگاه شاهد 1401</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4F918-E48B-4CD6-88B4-F48A81EB5FB6}" type="slidenum">
              <a:rPr lang="en-US" smtClean="0"/>
              <a:t>‹#›</a:t>
            </a:fld>
            <a:endParaRPr lang="en-US"/>
          </a:p>
        </p:txBody>
      </p:sp>
    </p:spTree>
    <p:extLst>
      <p:ext uri="{BB962C8B-B14F-4D97-AF65-F5344CB8AC3E}">
        <p14:creationId xmlns:p14="http://schemas.microsoft.com/office/powerpoint/2010/main" val="325106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73"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a:t>دانشکده فنی و مهندسی دانشگاه شاهد 1401</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4F918-E48B-4CD6-88B4-F48A81EB5FB6}" type="slidenum">
              <a:rPr lang="en-US" smtClean="0"/>
              <a:t>‹#›</a:t>
            </a:fld>
            <a:endParaRPr lang="en-US"/>
          </a:p>
        </p:txBody>
      </p:sp>
    </p:spTree>
    <p:extLst>
      <p:ext uri="{BB962C8B-B14F-4D97-AF65-F5344CB8AC3E}">
        <p14:creationId xmlns:p14="http://schemas.microsoft.com/office/powerpoint/2010/main" val="2280589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ef.shahed.ac.ir/haghighatdoost" TargetMode="External"/><Relationship Id="rId2" Type="http://schemas.openxmlformats.org/officeDocument/2006/relationships/hyperlink" Target="mailto:haghighatdoost@shahed.ac.ir"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0.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30.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0" y="4420805"/>
            <a:ext cx="9144000" cy="1760920"/>
          </a:xfrm>
          <a:prstGeom prst="roundRect">
            <a:avLst>
              <a:gd name="adj" fmla="val 342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85210" y="1490800"/>
            <a:ext cx="8250621" cy="1200661"/>
          </a:xfrm>
        </p:spPr>
        <p:txBody>
          <a:bodyPr>
            <a:normAutofit/>
          </a:bodyPr>
          <a:lstStyle/>
          <a:p>
            <a:r>
              <a:rPr lang="en-US" sz="6600" b="1" dirty="0">
                <a:solidFill>
                  <a:srgbClr val="C00000"/>
                </a:solidFill>
                <a:latin typeface="Times New Roman" pitchFamily="18" charset="0"/>
                <a:cs typeface="B Titr" panose="00000700000000000000" pitchFamily="2" charset="-78"/>
              </a:rPr>
              <a:t>Game Theory</a:t>
            </a:r>
            <a:endParaRPr lang="en-US" sz="6600" b="1" dirty="0"/>
          </a:p>
        </p:txBody>
      </p:sp>
      <p:sp>
        <p:nvSpPr>
          <p:cNvPr id="3" name="Subtitle 2"/>
          <p:cNvSpPr>
            <a:spLocks noGrp="1"/>
          </p:cNvSpPr>
          <p:nvPr>
            <p:ph type="subTitle" idx="1"/>
          </p:nvPr>
        </p:nvSpPr>
        <p:spPr>
          <a:xfrm>
            <a:off x="1524000" y="4565694"/>
            <a:ext cx="9144000" cy="1520061"/>
          </a:xfrm>
        </p:spPr>
        <p:txBody>
          <a:bodyPr>
            <a:normAutofit fontScale="92500" lnSpcReduction="20000"/>
          </a:bodyPr>
          <a:lstStyle/>
          <a:p>
            <a:pPr algn="l" rtl="0"/>
            <a:r>
              <a:rPr lang="en-US" dirty="0">
                <a:cs typeface="B Yekan" panose="00000400000000000000" pitchFamily="2" charset="-78"/>
              </a:rPr>
              <a:t>Dr. Vahid </a:t>
            </a:r>
            <a:r>
              <a:rPr lang="en-US" dirty="0" err="1">
                <a:cs typeface="B Yekan" panose="00000400000000000000" pitchFamily="2" charset="-78"/>
              </a:rPr>
              <a:t>Haghighatdoost</a:t>
            </a:r>
            <a:endParaRPr lang="en-US" dirty="0">
              <a:cs typeface="B Yekan" panose="00000400000000000000" pitchFamily="2" charset="-78"/>
            </a:endParaRPr>
          </a:p>
          <a:p>
            <a:pPr algn="l" rtl="0"/>
            <a:r>
              <a:rPr lang="en-US" dirty="0">
                <a:cs typeface="B Yekan" panose="00000400000000000000" pitchFamily="2" charset="-78"/>
                <a:hlinkClick r:id="rId2"/>
              </a:rPr>
              <a:t>haghighatdoost@shahed.ac.ir</a:t>
            </a:r>
            <a:r>
              <a:rPr lang="en-US" dirty="0">
                <a:cs typeface="B Yekan" panose="00000400000000000000" pitchFamily="2" charset="-78"/>
              </a:rPr>
              <a:t> </a:t>
            </a:r>
          </a:p>
          <a:p>
            <a:pPr algn="l" rtl="0"/>
            <a:r>
              <a:rPr lang="en-US" dirty="0">
                <a:cs typeface="B Yekan" panose="00000400000000000000" pitchFamily="2" charset="-78"/>
                <a:hlinkClick r:id="rId3"/>
              </a:rPr>
              <a:t>http://ref.shahed.ac.ir/haghighatdoost</a:t>
            </a:r>
            <a:r>
              <a:rPr lang="en-US" dirty="0">
                <a:cs typeface="B Yekan" panose="00000400000000000000" pitchFamily="2" charset="-78"/>
              </a:rPr>
              <a:t> </a:t>
            </a:r>
          </a:p>
          <a:p>
            <a:pPr algn="l" rtl="0"/>
            <a:r>
              <a:rPr lang="en-US" dirty="0">
                <a:cs typeface="B Yekan" panose="00000400000000000000" pitchFamily="2" charset="-78"/>
              </a:rPr>
              <a:t>Engineering Department</a:t>
            </a:r>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79926" y="206735"/>
            <a:ext cx="744176" cy="917326"/>
          </a:xfrm>
          <a:prstGeom prst="rect">
            <a:avLst/>
          </a:prstGeom>
        </p:spPr>
      </p:pic>
      <p:pic>
        <p:nvPicPr>
          <p:cNvPr id="5" name="Picture 4"/>
          <p:cNvPicPr>
            <a:picLocks noChangeAspect="1"/>
          </p:cNvPicPr>
          <p:nvPr/>
        </p:nvPicPr>
        <p:blipFill>
          <a:blip r:embed="rId5"/>
          <a:stretch>
            <a:fillRect/>
          </a:stretch>
        </p:blipFill>
        <p:spPr>
          <a:xfrm>
            <a:off x="5418294" y="89994"/>
            <a:ext cx="1184454" cy="1221971"/>
          </a:xfrm>
          <a:prstGeom prst="rect">
            <a:avLst/>
          </a:prstGeom>
        </p:spPr>
      </p:pic>
      <p:sp>
        <p:nvSpPr>
          <p:cNvPr id="6" name="Title 1"/>
          <p:cNvSpPr txBox="1">
            <a:spLocks/>
          </p:cNvSpPr>
          <p:nvPr/>
        </p:nvSpPr>
        <p:spPr>
          <a:xfrm>
            <a:off x="1885209" y="3015311"/>
            <a:ext cx="8459438" cy="561541"/>
          </a:xfrm>
          <a:prstGeom prst="rect">
            <a:avLst/>
          </a:prstGeom>
        </p:spPr>
        <p:txBody>
          <a:bodyPr vert="horz" lIns="91440" tIns="45720" rIns="91440" bIns="45720" rtlCol="0"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en-US" sz="3200" b="1" dirty="0">
                <a:solidFill>
                  <a:schemeClr val="accent6">
                    <a:lumMod val="50000"/>
                  </a:schemeClr>
                </a:solidFill>
                <a:latin typeface="Times New Roman" pitchFamily="18" charset="0"/>
                <a:cs typeface="B Titr" panose="00000700000000000000" pitchFamily="2" charset="-78"/>
              </a:rPr>
              <a:t>Part II) Static Games Of Complete Information</a:t>
            </a:r>
          </a:p>
        </p:txBody>
      </p:sp>
      <p:sp>
        <p:nvSpPr>
          <p:cNvPr id="7" name="Footer Placeholder 6"/>
          <p:cNvSpPr>
            <a:spLocks noGrp="1"/>
          </p:cNvSpPr>
          <p:nvPr>
            <p:ph type="ftr" sz="quarter" idx="11"/>
          </p:nvPr>
        </p:nvSpPr>
        <p:spPr/>
        <p:txBody>
          <a:bodyPr/>
          <a:lstStyle/>
          <a:p>
            <a:r>
              <a:rPr lang="fa-IR" dirty="0"/>
              <a:t>دانشکده فنی و مهندسی دانشگاه شاهد 1401</a:t>
            </a:r>
            <a:endParaRPr lang="en-US" dirty="0"/>
          </a:p>
        </p:txBody>
      </p:sp>
      <p:sp>
        <p:nvSpPr>
          <p:cNvPr id="8" name="Slide Number Placeholder 7"/>
          <p:cNvSpPr>
            <a:spLocks noGrp="1"/>
          </p:cNvSpPr>
          <p:nvPr>
            <p:ph type="sldNum" sz="quarter" idx="12"/>
          </p:nvPr>
        </p:nvSpPr>
        <p:spPr/>
        <p:txBody>
          <a:bodyPr/>
          <a:lstStyle/>
          <a:p>
            <a:fld id="{7A24F918-E48B-4CD6-88B4-F48A81EB5FB6}" type="slidenum">
              <a:rPr lang="en-US" smtClean="0"/>
              <a:t>1</a:t>
            </a:fld>
            <a:endParaRPr lang="en-US"/>
          </a:p>
        </p:txBody>
      </p:sp>
      <p:sp>
        <p:nvSpPr>
          <p:cNvPr id="9" name="Rectangle 8"/>
          <p:cNvSpPr/>
          <p:nvPr/>
        </p:nvSpPr>
        <p:spPr>
          <a:xfrm>
            <a:off x="1885208" y="3751477"/>
            <a:ext cx="6590882" cy="369332"/>
          </a:xfrm>
          <a:prstGeom prst="rect">
            <a:avLst/>
          </a:prstGeom>
        </p:spPr>
        <p:txBody>
          <a:bodyPr wrap="square">
            <a:spAutoFit/>
          </a:bodyPr>
          <a:lstStyle/>
          <a:p>
            <a:r>
              <a:rPr lang="en-US" dirty="0">
                <a:solidFill>
                  <a:srgbClr val="002060"/>
                </a:solidFill>
                <a:latin typeface="Times New Roman" pitchFamily="18" charset="0"/>
                <a:cs typeface="B Titr" panose="00000700000000000000" pitchFamily="2" charset="-78"/>
              </a:rPr>
              <a:t>5- Nash Equilibrium</a:t>
            </a:r>
            <a:endParaRPr lang="en-US" dirty="0">
              <a:solidFill>
                <a:srgbClr val="002060"/>
              </a:solidFill>
            </a:endParaRPr>
          </a:p>
        </p:txBody>
      </p:sp>
    </p:spTree>
    <p:extLst>
      <p:ext uri="{BB962C8B-B14F-4D97-AF65-F5344CB8AC3E}">
        <p14:creationId xmlns:p14="http://schemas.microsoft.com/office/powerpoint/2010/main" val="63854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Proposition 5.1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1240077"/>
                <a:ext cx="11571530" cy="5252798"/>
              </a:xfrm>
            </p:spPr>
            <p:txBody>
              <a:bodyPr>
                <a:normAutofit fontScale="92500" lnSpcReduction="20000"/>
              </a:bodyPr>
              <a:lstStyle/>
              <a:p>
                <a:r>
                  <a:rPr lang="en-US" sz="3200" dirty="0"/>
                  <a:t>Consider a strategy profile </a:t>
                </a:r>
                <a14:m>
                  <m:oMath xmlns:m="http://schemas.openxmlformats.org/officeDocument/2006/math">
                    <m:sSup>
                      <m:sSupPr>
                        <m:ctrlPr>
                          <a:rPr lang="en-US" sz="3200" i="1" dirty="0">
                            <a:solidFill>
                              <a:srgbClr val="C00000"/>
                            </a:solidFill>
                            <a:latin typeface="Cambria Math" panose="02040503050406030204" pitchFamily="18" charset="0"/>
                          </a:rPr>
                        </m:ctrlPr>
                      </m:sSupPr>
                      <m:e>
                        <m:r>
                          <a:rPr lang="en-US" sz="3200" i="1" dirty="0">
                            <a:solidFill>
                              <a:srgbClr val="C00000"/>
                            </a:solidFill>
                            <a:latin typeface="Cambria Math" panose="02040503050406030204" pitchFamily="18" charset="0"/>
                          </a:rPr>
                          <m:t>𝑠</m:t>
                        </m:r>
                      </m:e>
                      <m:sup>
                        <m:r>
                          <a:rPr lang="en-US" sz="3200" i="1" dirty="0">
                            <a:solidFill>
                              <a:srgbClr val="C00000"/>
                            </a:solidFill>
                            <a:latin typeface="Cambria Math" panose="02040503050406030204" pitchFamily="18" charset="0"/>
                          </a:rPr>
                          <m:t>∗</m:t>
                        </m:r>
                      </m:sup>
                    </m:sSup>
                    <m:r>
                      <a:rPr lang="en-US" sz="3200" i="1" dirty="0">
                        <a:solidFill>
                          <a:srgbClr val="C00000"/>
                        </a:solidFill>
                        <a:latin typeface="Cambria Math" panose="02040503050406030204" pitchFamily="18" charset="0"/>
                      </a:rPr>
                      <m:t>=</m:t>
                    </m:r>
                    <m:d>
                      <m:dPr>
                        <m:ctrlPr>
                          <a:rPr lang="en-US" sz="3200" i="1" dirty="0">
                            <a:solidFill>
                              <a:srgbClr val="C00000"/>
                            </a:solidFill>
                            <a:latin typeface="Cambria Math" panose="02040503050406030204" pitchFamily="18" charset="0"/>
                          </a:rPr>
                        </m:ctrlPr>
                      </m:dPr>
                      <m:e>
                        <m:sSubSup>
                          <m:sSubSupPr>
                            <m:ctrlPr>
                              <a:rPr lang="en-US" sz="3200" i="1" dirty="0">
                                <a:solidFill>
                                  <a:srgbClr val="C00000"/>
                                </a:solidFill>
                                <a:latin typeface="Cambria Math" panose="02040503050406030204" pitchFamily="18" charset="0"/>
                              </a:rPr>
                            </m:ctrlPr>
                          </m:sSubSupPr>
                          <m:e>
                            <m:r>
                              <a:rPr lang="en-US" sz="3200" i="1" dirty="0">
                                <a:solidFill>
                                  <a:srgbClr val="C00000"/>
                                </a:solidFill>
                                <a:latin typeface="Cambria Math" panose="02040503050406030204" pitchFamily="18" charset="0"/>
                              </a:rPr>
                              <m:t>𝑠</m:t>
                            </m:r>
                          </m:e>
                          <m:sub>
                            <m:r>
                              <a:rPr lang="en-US" sz="3200" i="1" dirty="0">
                                <a:solidFill>
                                  <a:srgbClr val="C00000"/>
                                </a:solidFill>
                                <a:latin typeface="Cambria Math" panose="02040503050406030204" pitchFamily="18" charset="0"/>
                              </a:rPr>
                              <m:t>1</m:t>
                            </m:r>
                          </m:sub>
                          <m:sup>
                            <m:r>
                              <a:rPr lang="en-US" sz="3200" i="1" dirty="0">
                                <a:solidFill>
                                  <a:srgbClr val="C00000"/>
                                </a:solidFill>
                                <a:latin typeface="Cambria Math" panose="02040503050406030204" pitchFamily="18" charset="0"/>
                              </a:rPr>
                              <m:t>∗</m:t>
                            </m:r>
                          </m:sup>
                        </m:sSubSup>
                        <m:r>
                          <a:rPr lang="en-US" sz="3200" i="1" dirty="0">
                            <a:solidFill>
                              <a:srgbClr val="C00000"/>
                            </a:solidFill>
                            <a:latin typeface="Cambria Math" panose="02040503050406030204" pitchFamily="18" charset="0"/>
                          </a:rPr>
                          <m:t>, . . . ,</m:t>
                        </m:r>
                        <m:sSubSup>
                          <m:sSubSupPr>
                            <m:ctrlPr>
                              <a:rPr lang="en-US" sz="3200" i="1" dirty="0">
                                <a:solidFill>
                                  <a:srgbClr val="C00000"/>
                                </a:solidFill>
                                <a:latin typeface="Cambria Math" panose="02040503050406030204" pitchFamily="18" charset="0"/>
                              </a:rPr>
                            </m:ctrlPr>
                          </m:sSubSupPr>
                          <m:e>
                            <m:r>
                              <a:rPr lang="en-US" sz="3200" i="1" dirty="0">
                                <a:solidFill>
                                  <a:srgbClr val="C00000"/>
                                </a:solidFill>
                                <a:latin typeface="Cambria Math" panose="02040503050406030204" pitchFamily="18" charset="0"/>
                              </a:rPr>
                              <m:t>𝑠</m:t>
                            </m:r>
                          </m:e>
                          <m:sub>
                            <m:r>
                              <a:rPr lang="en-US" sz="3200" i="1" dirty="0">
                                <a:solidFill>
                                  <a:srgbClr val="C00000"/>
                                </a:solidFill>
                                <a:latin typeface="Cambria Math" panose="02040503050406030204" pitchFamily="18" charset="0"/>
                              </a:rPr>
                              <m:t>𝑛</m:t>
                            </m:r>
                          </m:sub>
                          <m:sup>
                            <m:r>
                              <a:rPr lang="en-US" sz="3200" i="1" dirty="0">
                                <a:solidFill>
                                  <a:srgbClr val="C00000"/>
                                </a:solidFill>
                                <a:latin typeface="Cambria Math" panose="02040503050406030204" pitchFamily="18" charset="0"/>
                              </a:rPr>
                              <m:t>∗</m:t>
                            </m:r>
                          </m:sup>
                        </m:sSubSup>
                      </m:e>
                    </m:d>
                  </m:oMath>
                </a14:m>
                <a:r>
                  <a:rPr lang="en-US" sz="3200" dirty="0"/>
                  <a:t> . If </a:t>
                </a:r>
                <a14:m>
                  <m:oMath xmlns:m="http://schemas.openxmlformats.org/officeDocument/2006/math">
                    <m:sSup>
                      <m:sSupPr>
                        <m:ctrlPr>
                          <a:rPr lang="en-US" sz="3200" i="1" dirty="0">
                            <a:solidFill>
                              <a:srgbClr val="C00000"/>
                            </a:solidFill>
                            <a:latin typeface="Cambria Math" panose="02040503050406030204" pitchFamily="18" charset="0"/>
                          </a:rPr>
                        </m:ctrlPr>
                      </m:sSupPr>
                      <m:e>
                        <m:r>
                          <a:rPr lang="en-US" sz="3200" i="1" dirty="0">
                            <a:solidFill>
                              <a:srgbClr val="C00000"/>
                            </a:solidFill>
                            <a:latin typeface="Cambria Math" panose="02040503050406030204" pitchFamily="18" charset="0"/>
                          </a:rPr>
                          <m:t>𝑠</m:t>
                        </m:r>
                      </m:e>
                      <m:sup>
                        <m:r>
                          <a:rPr lang="en-US" sz="3200" i="1" dirty="0">
                            <a:solidFill>
                              <a:srgbClr val="C00000"/>
                            </a:solidFill>
                            <a:latin typeface="Cambria Math" panose="02040503050406030204" pitchFamily="18" charset="0"/>
                          </a:rPr>
                          <m:t>∗</m:t>
                        </m:r>
                      </m:sup>
                    </m:sSup>
                  </m:oMath>
                </a14:m>
                <a:r>
                  <a:rPr lang="en-US" sz="3200" dirty="0"/>
                  <a:t> is either</a:t>
                </a:r>
              </a:p>
              <a:p>
                <a:pPr lvl="1"/>
                <a:r>
                  <a:rPr lang="en-US" sz="2800" dirty="0"/>
                  <a:t>1. a strict </a:t>
                </a:r>
                <a:r>
                  <a:rPr lang="en-US" sz="2800" dirty="0">
                    <a:solidFill>
                      <a:srgbClr val="0070C0"/>
                    </a:solidFill>
                  </a:rPr>
                  <a:t>dominant strategy equilibrium</a:t>
                </a:r>
                <a:r>
                  <a:rPr lang="en-US" sz="2800" dirty="0"/>
                  <a:t>,</a:t>
                </a:r>
              </a:p>
              <a:p>
                <a:pPr lvl="1"/>
                <a:r>
                  <a:rPr lang="en-US" sz="2800" dirty="0"/>
                  <a:t>2. the </a:t>
                </a:r>
                <a:r>
                  <a:rPr lang="en-US" sz="2800" dirty="0">
                    <a:solidFill>
                      <a:srgbClr val="0070C0"/>
                    </a:solidFill>
                  </a:rPr>
                  <a:t>unique survivor of IESDS</a:t>
                </a:r>
                <a:r>
                  <a:rPr lang="en-US" sz="2800" dirty="0"/>
                  <a:t>, or</a:t>
                </a:r>
              </a:p>
              <a:p>
                <a:pPr lvl="1"/>
                <a:r>
                  <a:rPr lang="en-US" sz="2800" dirty="0"/>
                  <a:t>3. the unique </a:t>
                </a:r>
                <a:r>
                  <a:rPr lang="en-US" sz="2800" dirty="0">
                    <a:solidFill>
                      <a:srgbClr val="0070C0"/>
                    </a:solidFill>
                  </a:rPr>
                  <a:t>rationalizable strategy profile</a:t>
                </a:r>
                <a:r>
                  <a:rPr lang="en-US" sz="2800" dirty="0"/>
                  <a:t>,</a:t>
                </a:r>
              </a:p>
              <a:p>
                <a:pPr lvl="1"/>
                <a:r>
                  <a:rPr lang="en-US" sz="2800" dirty="0"/>
                  <a:t>then </a:t>
                </a:r>
                <a14:m>
                  <m:oMath xmlns:m="http://schemas.openxmlformats.org/officeDocument/2006/math">
                    <m:sSup>
                      <m:sSupPr>
                        <m:ctrlPr>
                          <a:rPr lang="en-US" sz="2800" i="1" dirty="0">
                            <a:solidFill>
                              <a:srgbClr val="C00000"/>
                            </a:solidFill>
                            <a:latin typeface="Cambria Math" panose="02040503050406030204" pitchFamily="18" charset="0"/>
                          </a:rPr>
                        </m:ctrlPr>
                      </m:sSupPr>
                      <m:e>
                        <m:r>
                          <a:rPr lang="en-US" sz="2800" i="1" dirty="0">
                            <a:solidFill>
                              <a:srgbClr val="C00000"/>
                            </a:solidFill>
                            <a:latin typeface="Cambria Math" panose="02040503050406030204" pitchFamily="18" charset="0"/>
                          </a:rPr>
                          <m:t>𝑠</m:t>
                        </m:r>
                      </m:e>
                      <m:sup>
                        <m:r>
                          <a:rPr lang="en-US" sz="2800" i="1" dirty="0">
                            <a:solidFill>
                              <a:srgbClr val="C00000"/>
                            </a:solidFill>
                            <a:latin typeface="Cambria Math" panose="02040503050406030204" pitchFamily="18" charset="0"/>
                          </a:rPr>
                          <m:t>∗</m:t>
                        </m:r>
                      </m:sup>
                    </m:sSup>
                  </m:oMath>
                </a14:m>
                <a:r>
                  <a:rPr lang="en-US" sz="2800" dirty="0"/>
                  <a:t> is the unique </a:t>
                </a:r>
                <a:r>
                  <a:rPr lang="en-US" sz="2800" dirty="0">
                    <a:solidFill>
                      <a:srgbClr val="C00000"/>
                    </a:solidFill>
                  </a:rPr>
                  <a:t>Nash equilibrium</a:t>
                </a:r>
                <a:r>
                  <a:rPr lang="en-US" sz="2800" dirty="0"/>
                  <a:t>.</a:t>
                </a:r>
              </a:p>
              <a:p>
                <a:endParaRPr lang="en-US" sz="3200" dirty="0"/>
              </a:p>
              <a:p>
                <a:r>
                  <a:rPr lang="en-US" sz="3200" dirty="0">
                    <a:solidFill>
                      <a:srgbClr val="7030A0"/>
                    </a:solidFill>
                  </a:rPr>
                  <a:t>This proposition is not difficult to prove, and the proof is left as exercise 5.1 at the end of the chapter.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1240077"/>
                <a:ext cx="11571530" cy="5252798"/>
              </a:xfrm>
              <a:blipFill>
                <a:blip r:embed="rId3"/>
                <a:stretch>
                  <a:fillRect l="-527" r="-9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10</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55264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F3EBB5-18D3-9710-89A0-CFFF97974E65}"/>
              </a:ext>
            </a:extLst>
          </p:cNvPr>
          <p:cNvPicPr>
            <a:picLocks noChangeAspect="1"/>
          </p:cNvPicPr>
          <p:nvPr/>
        </p:nvPicPr>
        <p:blipFill>
          <a:blip r:embed="rId3"/>
          <a:stretch>
            <a:fillRect/>
          </a:stretch>
        </p:blipFill>
        <p:spPr>
          <a:xfrm>
            <a:off x="7412751" y="2419945"/>
            <a:ext cx="3499089" cy="2129881"/>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1169170"/>
                <a:ext cx="11571530" cy="5323704"/>
              </a:xfrm>
            </p:spPr>
            <p:txBody>
              <a:bodyPr>
                <a:normAutofit fontScale="92500"/>
              </a:bodyPr>
              <a:lstStyle/>
              <a:p>
                <a:r>
                  <a:rPr lang="en-US" sz="3200" dirty="0"/>
                  <a:t>(O, O) is a Nash equilibrium. However, (F, F) is also a Nash equilibrium. </a:t>
                </a:r>
              </a:p>
              <a:p>
                <a:r>
                  <a:rPr lang="en-US" sz="3200" dirty="0">
                    <a:latin typeface="Cambria Math" panose="02040503050406030204" pitchFamily="18" charset="0"/>
                  </a:rPr>
                  <a:t>Check (O,O)</a:t>
                </a:r>
              </a:p>
              <a:p>
                <a:pPr lvl="1"/>
                <a14:m>
                  <m:oMath xmlns:m="http://schemas.openxmlformats.org/officeDocument/2006/math">
                    <m:r>
                      <a:rPr lang="en-US" sz="2800" i="1" dirty="0">
                        <a:latin typeface="Cambria Math" panose="02040503050406030204" pitchFamily="18" charset="0"/>
                      </a:rPr>
                      <m:t>𝐵</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𝑅</m:t>
                        </m:r>
                      </m:e>
                      <m:sub>
                        <m:r>
                          <a:rPr lang="en-US" sz="2800" b="0" i="1" dirty="0" smtClean="0">
                            <a:latin typeface="Cambria Math" panose="02040503050406030204" pitchFamily="18" charset="0"/>
                          </a:rPr>
                          <m:t>𝐴𝑙𝑒𝑥</m:t>
                        </m:r>
                      </m:sub>
                    </m:sSub>
                    <m:r>
                      <a:rPr lang="en-US" sz="2800" i="1" dirty="0">
                        <a:latin typeface="Cambria Math" panose="02040503050406030204" pitchFamily="18" charset="0"/>
                      </a:rPr>
                      <m:t>(</m:t>
                    </m:r>
                    <m:r>
                      <a:rPr lang="en-US" sz="2800" b="0" i="1" dirty="0" smtClean="0">
                        <a:latin typeface="Cambria Math" panose="02040503050406030204" pitchFamily="18" charset="0"/>
                      </a:rPr>
                      <m:t>𝑂</m:t>
                    </m:r>
                    <m:r>
                      <a:rPr lang="en-US" sz="2800" i="1" dirty="0">
                        <a:latin typeface="Cambria Math" panose="02040503050406030204" pitchFamily="18" charset="0"/>
                      </a:rPr>
                      <m:t>)={</m:t>
                    </m:r>
                    <m:r>
                      <a:rPr lang="en-US" sz="2800" b="0" i="1" dirty="0" smtClean="0">
                        <a:latin typeface="Cambria Math" panose="02040503050406030204" pitchFamily="18" charset="0"/>
                      </a:rPr>
                      <m:t>𝑂</m:t>
                    </m:r>
                    <m:r>
                      <a:rPr lang="en-US" sz="2800" i="1" dirty="0">
                        <a:latin typeface="Cambria Math" panose="02040503050406030204" pitchFamily="18" charset="0"/>
                      </a:rPr>
                      <m:t>}</m:t>
                    </m:r>
                  </m:oMath>
                </a14:m>
                <a:r>
                  <a:rPr lang="en-US" sz="2800" dirty="0"/>
                  <a:t>  , </a:t>
                </a:r>
                <a14:m>
                  <m:oMath xmlns:m="http://schemas.openxmlformats.org/officeDocument/2006/math">
                    <m:r>
                      <a:rPr lang="en-US" sz="2800" i="1" dirty="0">
                        <a:latin typeface="Cambria Math" panose="02040503050406030204" pitchFamily="18" charset="0"/>
                      </a:rPr>
                      <m:t>𝐵</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𝑅</m:t>
                        </m:r>
                      </m:e>
                      <m:sub>
                        <m:r>
                          <a:rPr lang="en-US" sz="2800" i="1" dirty="0">
                            <a:latin typeface="Cambria Math" panose="02040503050406030204" pitchFamily="18" charset="0"/>
                          </a:rPr>
                          <m:t>𝐶</m:t>
                        </m:r>
                        <m:r>
                          <a:rPr lang="en-US" sz="2800" i="1" dirty="0">
                            <a:latin typeface="Cambria Math" panose="02040503050406030204" pitchFamily="18" charset="0"/>
                          </a:rPr>
                          <m:t>h</m:t>
                        </m:r>
                        <m:r>
                          <a:rPr lang="en-US" sz="2800" i="1" dirty="0">
                            <a:latin typeface="Cambria Math" panose="02040503050406030204" pitchFamily="18" charset="0"/>
                          </a:rPr>
                          <m:t>𝑟𝑖𝑠</m:t>
                        </m:r>
                      </m:sub>
                    </m:sSub>
                    <m:r>
                      <a:rPr lang="en-US" sz="2800" i="1" dirty="0">
                        <a:latin typeface="Cambria Math" panose="02040503050406030204" pitchFamily="18" charset="0"/>
                      </a:rPr>
                      <m:t>(</m:t>
                    </m:r>
                    <m:r>
                      <a:rPr lang="en-US" sz="2800" b="0" i="1" dirty="0" smtClean="0">
                        <a:latin typeface="Cambria Math" panose="02040503050406030204" pitchFamily="18" charset="0"/>
                      </a:rPr>
                      <m:t>𝑂</m:t>
                    </m:r>
                    <m:r>
                      <a:rPr lang="en-US" sz="2800" i="1" dirty="0">
                        <a:latin typeface="Cambria Math" panose="02040503050406030204" pitchFamily="18" charset="0"/>
                      </a:rPr>
                      <m:t>)={</m:t>
                    </m:r>
                    <m:r>
                      <a:rPr lang="en-US" sz="2800" b="0" i="1" dirty="0" smtClean="0">
                        <a:latin typeface="Cambria Math" panose="02040503050406030204" pitchFamily="18" charset="0"/>
                      </a:rPr>
                      <m:t>𝑂</m:t>
                    </m:r>
                    <m:r>
                      <a:rPr lang="en-US" sz="2800" i="1" dirty="0">
                        <a:latin typeface="Cambria Math" panose="02040503050406030204" pitchFamily="18" charset="0"/>
                      </a:rPr>
                      <m:t>}</m:t>
                    </m:r>
                  </m:oMath>
                </a14:m>
                <a:r>
                  <a:rPr lang="en-US" sz="2800" dirty="0"/>
                  <a:t> </a:t>
                </a:r>
              </a:p>
              <a:p>
                <a:r>
                  <a:rPr lang="en-US" sz="3200" dirty="0">
                    <a:latin typeface="Cambria Math" panose="02040503050406030204" pitchFamily="18" charset="0"/>
                  </a:rPr>
                  <a:t>Check (F,F)</a:t>
                </a:r>
              </a:p>
              <a:p>
                <a:pPr lvl="1"/>
                <a14:m>
                  <m:oMath xmlns:m="http://schemas.openxmlformats.org/officeDocument/2006/math">
                    <m:r>
                      <a:rPr lang="en-US" sz="2800" i="1" dirty="0">
                        <a:latin typeface="Cambria Math" panose="02040503050406030204" pitchFamily="18" charset="0"/>
                      </a:rPr>
                      <m:t>𝐵</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𝑅</m:t>
                        </m:r>
                      </m:e>
                      <m:sub>
                        <m:r>
                          <a:rPr lang="en-US" sz="2800" i="1" dirty="0">
                            <a:latin typeface="Cambria Math" panose="02040503050406030204" pitchFamily="18" charset="0"/>
                          </a:rPr>
                          <m:t>𝐴𝑙𝑒𝑥</m:t>
                        </m:r>
                      </m:sub>
                    </m:sSub>
                    <m:r>
                      <a:rPr lang="en-US" sz="2800" i="1" dirty="0">
                        <a:latin typeface="Cambria Math" panose="02040503050406030204" pitchFamily="18" charset="0"/>
                      </a:rPr>
                      <m:t>(</m:t>
                    </m:r>
                    <m:r>
                      <a:rPr lang="en-US" sz="2800" b="0" i="1" dirty="0" smtClean="0">
                        <a:latin typeface="Cambria Math" panose="02040503050406030204" pitchFamily="18" charset="0"/>
                      </a:rPr>
                      <m:t>𝐹</m:t>
                    </m:r>
                    <m:r>
                      <a:rPr lang="en-US" sz="2800" i="1" dirty="0">
                        <a:latin typeface="Cambria Math" panose="02040503050406030204" pitchFamily="18" charset="0"/>
                      </a:rPr>
                      <m:t>)={</m:t>
                    </m:r>
                    <m:r>
                      <a:rPr lang="en-US" sz="2800" b="0" i="1" dirty="0" smtClean="0">
                        <a:latin typeface="Cambria Math" panose="02040503050406030204" pitchFamily="18" charset="0"/>
                      </a:rPr>
                      <m:t>𝐹</m:t>
                    </m:r>
                    <m:r>
                      <a:rPr lang="en-US" sz="2800" i="1" dirty="0">
                        <a:latin typeface="Cambria Math" panose="02040503050406030204" pitchFamily="18" charset="0"/>
                      </a:rPr>
                      <m:t>}</m:t>
                    </m:r>
                    <m:r>
                      <m:rPr>
                        <m:nor/>
                      </m:rPr>
                      <a:rPr lang="en-US" sz="2800" dirty="0"/>
                      <m:t>  ,</m:t>
                    </m:r>
                    <m:r>
                      <a:rPr lang="en-US" sz="2800" i="1" dirty="0">
                        <a:latin typeface="Cambria Math" panose="02040503050406030204" pitchFamily="18" charset="0"/>
                      </a:rPr>
                      <m:t>𝐵</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𝑅</m:t>
                        </m:r>
                      </m:e>
                      <m:sub>
                        <m:r>
                          <a:rPr lang="en-US" sz="2800" b="0" i="1" dirty="0" smtClean="0">
                            <a:latin typeface="Cambria Math" panose="02040503050406030204" pitchFamily="18" charset="0"/>
                          </a:rPr>
                          <m:t>𝐶</m:t>
                        </m:r>
                        <m:r>
                          <a:rPr lang="en-US" sz="2800" b="0" i="1" dirty="0" smtClean="0">
                            <a:latin typeface="Cambria Math" panose="02040503050406030204" pitchFamily="18" charset="0"/>
                          </a:rPr>
                          <m:t>h</m:t>
                        </m:r>
                        <m:r>
                          <a:rPr lang="en-US" sz="2800" b="0" i="1" dirty="0" smtClean="0">
                            <a:latin typeface="Cambria Math" panose="02040503050406030204" pitchFamily="18" charset="0"/>
                          </a:rPr>
                          <m:t>𝑟𝑖𝑠</m:t>
                        </m:r>
                      </m:sub>
                    </m:sSub>
                    <m:r>
                      <a:rPr lang="en-US" sz="2800" i="1" dirty="0">
                        <a:latin typeface="Cambria Math" panose="02040503050406030204" pitchFamily="18" charset="0"/>
                      </a:rPr>
                      <m:t>(</m:t>
                    </m:r>
                    <m:r>
                      <a:rPr lang="en-US" sz="2800" b="0" i="1" dirty="0" smtClean="0">
                        <a:latin typeface="Cambria Math" panose="02040503050406030204" pitchFamily="18" charset="0"/>
                      </a:rPr>
                      <m:t>𝐹</m:t>
                    </m:r>
                    <m:r>
                      <a:rPr lang="en-US" sz="2800" i="1" dirty="0">
                        <a:latin typeface="Cambria Math" panose="02040503050406030204" pitchFamily="18" charset="0"/>
                      </a:rPr>
                      <m:t>)={</m:t>
                    </m:r>
                    <m:r>
                      <a:rPr lang="en-US" sz="2800" b="0" i="1" dirty="0" smtClean="0">
                        <a:latin typeface="Cambria Math" panose="02040503050406030204" pitchFamily="18" charset="0"/>
                      </a:rPr>
                      <m:t>𝐹</m:t>
                    </m:r>
                    <m:r>
                      <a:rPr lang="en-US" sz="2800" i="1" dirty="0">
                        <a:latin typeface="Cambria Math" panose="02040503050406030204" pitchFamily="18" charset="0"/>
                      </a:rPr>
                      <m:t>}</m:t>
                    </m:r>
                  </m:oMath>
                </a14:m>
                <a:endParaRPr lang="en-US" sz="2800" dirty="0"/>
              </a:p>
              <a:p>
                <a:r>
                  <a:rPr lang="en-US" sz="3200" dirty="0">
                    <a:latin typeface="Cambria Math" panose="02040503050406030204" pitchFamily="18" charset="0"/>
                  </a:rPr>
                  <a:t>Check (O,F)</a:t>
                </a:r>
              </a:p>
              <a:p>
                <a:pPr lvl="1"/>
                <a14:m>
                  <m:oMath xmlns:m="http://schemas.openxmlformats.org/officeDocument/2006/math">
                    <m:r>
                      <a:rPr lang="en-US" sz="2800" i="1" dirty="0">
                        <a:latin typeface="Cambria Math" panose="02040503050406030204" pitchFamily="18" charset="0"/>
                      </a:rPr>
                      <m:t>𝐵</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𝑅</m:t>
                        </m:r>
                      </m:e>
                      <m:sub>
                        <m:r>
                          <a:rPr lang="en-US" sz="2800" i="1" dirty="0">
                            <a:latin typeface="Cambria Math" panose="02040503050406030204" pitchFamily="18" charset="0"/>
                          </a:rPr>
                          <m:t>𝐴𝑙𝑒𝑥</m:t>
                        </m:r>
                      </m:sub>
                    </m:sSub>
                    <m:r>
                      <a:rPr lang="en-US" sz="2800" i="1" dirty="0">
                        <a:latin typeface="Cambria Math" panose="02040503050406030204" pitchFamily="18" charset="0"/>
                      </a:rPr>
                      <m:t>(</m:t>
                    </m:r>
                    <m:r>
                      <a:rPr lang="en-US" sz="2800" b="0" i="1" dirty="0" smtClean="0">
                        <a:latin typeface="Cambria Math" panose="02040503050406030204" pitchFamily="18" charset="0"/>
                      </a:rPr>
                      <m:t>𝑂</m:t>
                    </m:r>
                    <m:r>
                      <a:rPr lang="en-US" sz="2800" i="1" dirty="0">
                        <a:latin typeface="Cambria Math" panose="02040503050406030204" pitchFamily="18" charset="0"/>
                      </a:rPr>
                      <m:t>)={</m:t>
                    </m:r>
                    <m:r>
                      <a:rPr lang="en-US" sz="2800" i="1" dirty="0">
                        <a:latin typeface="Cambria Math" panose="02040503050406030204" pitchFamily="18" charset="0"/>
                      </a:rPr>
                      <m:t>𝑂</m:t>
                    </m:r>
                    <m:r>
                      <a:rPr lang="en-US" sz="2800" i="1" dirty="0">
                        <a:latin typeface="Cambria Math" panose="02040503050406030204" pitchFamily="18" charset="0"/>
                      </a:rPr>
                      <m:t>}≠{</m:t>
                    </m:r>
                    <m:r>
                      <a:rPr lang="en-US" sz="2800" i="1" dirty="0">
                        <a:latin typeface="Cambria Math" panose="02040503050406030204" pitchFamily="18" charset="0"/>
                      </a:rPr>
                      <m:t>𝐹</m:t>
                    </m:r>
                    <m:r>
                      <a:rPr lang="en-US" sz="2800" i="1" dirty="0">
                        <a:latin typeface="Cambria Math" panose="02040503050406030204" pitchFamily="18" charset="0"/>
                      </a:rPr>
                      <m:t>}</m:t>
                    </m:r>
                    <m:r>
                      <m:rPr>
                        <m:nor/>
                      </m:rPr>
                      <a:rPr lang="en-US" sz="2800" dirty="0"/>
                      <m:t>  ,</m:t>
                    </m:r>
                    <m:r>
                      <a:rPr lang="en-US" sz="2800" i="1" dirty="0">
                        <a:latin typeface="Cambria Math" panose="02040503050406030204" pitchFamily="18" charset="0"/>
                      </a:rPr>
                      <m:t>𝐵</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𝑅</m:t>
                        </m:r>
                      </m:e>
                      <m:sub>
                        <m:r>
                          <a:rPr lang="en-US" sz="2800" i="1" dirty="0">
                            <a:latin typeface="Cambria Math" panose="02040503050406030204" pitchFamily="18" charset="0"/>
                          </a:rPr>
                          <m:t>𝐶</m:t>
                        </m:r>
                        <m:r>
                          <a:rPr lang="en-US" sz="2800" i="1" dirty="0">
                            <a:latin typeface="Cambria Math" panose="02040503050406030204" pitchFamily="18" charset="0"/>
                          </a:rPr>
                          <m:t>h</m:t>
                        </m:r>
                        <m:r>
                          <a:rPr lang="en-US" sz="2800" i="1" dirty="0">
                            <a:latin typeface="Cambria Math" panose="02040503050406030204" pitchFamily="18" charset="0"/>
                          </a:rPr>
                          <m:t>𝑟𝑖𝑠</m:t>
                        </m:r>
                      </m:sub>
                    </m:sSub>
                    <m:r>
                      <a:rPr lang="en-US" sz="2800" i="1" dirty="0">
                        <a:latin typeface="Cambria Math" panose="02040503050406030204" pitchFamily="18" charset="0"/>
                      </a:rPr>
                      <m:t>(</m:t>
                    </m:r>
                    <m:r>
                      <a:rPr lang="en-US" sz="2800" i="1" dirty="0">
                        <a:latin typeface="Cambria Math" panose="02040503050406030204" pitchFamily="18" charset="0"/>
                      </a:rPr>
                      <m:t>𝐹</m:t>
                    </m:r>
                    <m:r>
                      <a:rPr lang="en-US" sz="2800" i="1" dirty="0">
                        <a:latin typeface="Cambria Math" panose="02040503050406030204" pitchFamily="18" charset="0"/>
                      </a:rPr>
                      <m:t>)={</m:t>
                    </m:r>
                    <m:r>
                      <a:rPr lang="en-US" sz="2800" i="1" dirty="0">
                        <a:latin typeface="Cambria Math" panose="02040503050406030204" pitchFamily="18" charset="0"/>
                      </a:rPr>
                      <m:t>𝐹</m:t>
                    </m:r>
                    <m:r>
                      <a:rPr lang="en-US" sz="2800" i="1" dirty="0">
                        <a:latin typeface="Cambria Math" panose="02040503050406030204" pitchFamily="18" charset="0"/>
                      </a:rPr>
                      <m:t>}≠{</m:t>
                    </m:r>
                    <m:r>
                      <a:rPr lang="en-US" sz="2800" b="0" i="1" dirty="0" smtClean="0">
                        <a:latin typeface="Cambria Math" panose="02040503050406030204" pitchFamily="18" charset="0"/>
                      </a:rPr>
                      <m:t>𝑂</m:t>
                    </m:r>
                    <m:r>
                      <a:rPr lang="en-US" sz="2800" i="1" dirty="0">
                        <a:latin typeface="Cambria Math" panose="02040503050406030204" pitchFamily="18" charset="0"/>
                      </a:rPr>
                      <m:t>}</m:t>
                    </m:r>
                  </m:oMath>
                </a14:m>
                <a:endParaRPr lang="en-US" sz="2800" dirty="0"/>
              </a:p>
              <a:p>
                <a:endParaRPr lang="fa-IR"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1169170"/>
                <a:ext cx="11571530" cy="5323704"/>
              </a:xfrm>
              <a:blipFill>
                <a:blip r:embed="rId4"/>
                <a:stretch>
                  <a:fillRect l="-527"/>
                </a:stretch>
              </a:blipFill>
            </p:spPr>
            <p:txBody>
              <a:bodyPr/>
              <a:lstStyle/>
              <a:p>
                <a:r>
                  <a:rPr lang="en-US">
                    <a:noFill/>
                  </a:rPr>
                  <a:t> </a:t>
                </a:r>
              </a:p>
            </p:txBody>
          </p:sp>
        </mc:Fallback>
      </mc:AlternateContent>
      <p:sp>
        <p:nvSpPr>
          <p:cNvPr id="2" name="Title 1"/>
          <p:cNvSpPr>
            <a:spLocks noGrp="1"/>
          </p:cNvSpPr>
          <p:nvPr>
            <p:ph type="title"/>
          </p:nvPr>
        </p:nvSpPr>
        <p:spPr/>
        <p:txBody>
          <a:bodyPr>
            <a:normAutofit/>
          </a:bodyPr>
          <a:lstStyle/>
          <a:p>
            <a:pPr rtl="0"/>
            <a:r>
              <a:rPr lang="en-US" dirty="0"/>
              <a:t>Example 3: Nash Equilibrium of </a:t>
            </a:r>
            <a:r>
              <a:rPr lang="en-US" sz="4400" i="1" dirty="0"/>
              <a:t>Battle of the Sexes </a:t>
            </a:r>
            <a:endParaRPr lang="en-US" i="1"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11</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grpSp>
        <p:nvGrpSpPr>
          <p:cNvPr id="12" name="Group 11">
            <a:extLst>
              <a:ext uri="{FF2B5EF4-FFF2-40B4-BE49-F238E27FC236}">
                <a16:creationId xmlns:a16="http://schemas.microsoft.com/office/drawing/2014/main" id="{FDEE3F74-C3B4-0021-258B-925B0ED4C1B6}"/>
              </a:ext>
            </a:extLst>
          </p:cNvPr>
          <p:cNvGrpSpPr/>
          <p:nvPr/>
        </p:nvGrpSpPr>
        <p:grpSpPr>
          <a:xfrm>
            <a:off x="8986297" y="3281267"/>
            <a:ext cx="1709531" cy="1160888"/>
            <a:chOff x="10266457" y="5021577"/>
            <a:chExt cx="1709531" cy="1160888"/>
          </a:xfrm>
        </p:grpSpPr>
        <p:sp>
          <p:nvSpPr>
            <p:cNvPr id="6" name="Oval 5">
              <a:extLst>
                <a:ext uri="{FF2B5EF4-FFF2-40B4-BE49-F238E27FC236}">
                  <a16:creationId xmlns:a16="http://schemas.microsoft.com/office/drawing/2014/main" id="{186FE743-F8FF-ECC0-C475-D4E0DB987024}"/>
                </a:ext>
              </a:extLst>
            </p:cNvPr>
            <p:cNvSpPr/>
            <p:nvPr/>
          </p:nvSpPr>
          <p:spPr>
            <a:xfrm>
              <a:off x="10266457" y="5021577"/>
              <a:ext cx="795131" cy="54068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8F25D94-7269-BB9B-8E14-6D599C798530}"/>
                </a:ext>
              </a:extLst>
            </p:cNvPr>
            <p:cNvSpPr/>
            <p:nvPr/>
          </p:nvSpPr>
          <p:spPr>
            <a:xfrm>
              <a:off x="11180857" y="5641776"/>
              <a:ext cx="795131" cy="54068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4384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FF4E240D-6B12-067D-8177-8AFF5070427D}"/>
              </a:ext>
            </a:extLst>
          </p:cNvPr>
          <p:cNvGraphicFramePr>
            <a:graphicFrameLocks noGrp="1"/>
          </p:cNvGraphicFramePr>
          <p:nvPr>
            <p:ph idx="1"/>
            <p:extLst>
              <p:ext uri="{D42A27DB-BD31-4B8C-83A1-F6EECF244321}">
                <p14:modId xmlns:p14="http://schemas.microsoft.com/office/powerpoint/2010/main" val="212491435"/>
              </p:ext>
            </p:extLst>
          </p:nvPr>
        </p:nvGraphicFramePr>
        <p:xfrm>
          <a:off x="215900" y="1239838"/>
          <a:ext cx="11571288" cy="5165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pPr rtl="0"/>
            <a:r>
              <a:rPr lang="en-US" dirty="0"/>
              <a:t>Nash Equilibrium: Some Classic Applications</a:t>
            </a:r>
            <a:endParaRPr lang="en-US" i="1"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12</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891248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72E101F-9E57-739D-5014-DC60CF2C57A8}"/>
              </a:ext>
            </a:extLst>
          </p:cNvPr>
          <p:cNvPicPr>
            <a:picLocks noChangeAspect="1"/>
          </p:cNvPicPr>
          <p:nvPr/>
        </p:nvPicPr>
        <p:blipFill>
          <a:blip r:embed="rId3">
            <a:clrChange>
              <a:clrFrom>
                <a:srgbClr val="FFFEFF"/>
              </a:clrFrom>
              <a:clrTo>
                <a:srgbClr val="FFFEFF">
                  <a:alpha val="0"/>
                </a:srgbClr>
              </a:clrTo>
            </a:clrChange>
            <a:lum bright="70000" contrast="-70000"/>
            <a:alphaModFix amt="57000"/>
          </a:blip>
          <a:stretch>
            <a:fillRect/>
          </a:stretch>
        </p:blipFill>
        <p:spPr>
          <a:xfrm>
            <a:off x="405008" y="1240076"/>
            <a:ext cx="5006047" cy="5128617"/>
          </a:xfrm>
          <a:prstGeom prst="rect">
            <a:avLst/>
          </a:prstGeom>
        </p:spPr>
      </p:pic>
      <p:sp>
        <p:nvSpPr>
          <p:cNvPr id="2" name="Title 1"/>
          <p:cNvSpPr>
            <a:spLocks noGrp="1"/>
          </p:cNvSpPr>
          <p:nvPr>
            <p:ph type="title"/>
          </p:nvPr>
        </p:nvSpPr>
        <p:spPr/>
        <p:txBody>
          <a:bodyPr>
            <a:normAutofit/>
          </a:bodyPr>
          <a:lstStyle/>
          <a:p>
            <a:pPr rtl="0"/>
            <a:r>
              <a:rPr lang="en-US" dirty="0"/>
              <a:t>Stag Hunt</a:t>
            </a:r>
            <a:endParaRPr lang="en-US" i="1" dirty="0"/>
          </a:p>
        </p:txBody>
      </p:sp>
      <p:sp>
        <p:nvSpPr>
          <p:cNvPr id="3" name="Content Placeholder 2"/>
          <p:cNvSpPr>
            <a:spLocks noGrp="1"/>
          </p:cNvSpPr>
          <p:nvPr>
            <p:ph idx="1"/>
          </p:nvPr>
        </p:nvSpPr>
        <p:spPr>
          <a:xfrm>
            <a:off x="215462" y="1240077"/>
            <a:ext cx="11571530" cy="4922518"/>
          </a:xfrm>
        </p:spPr>
        <p:txBody>
          <a:bodyPr>
            <a:normAutofit fontScale="70000" lnSpcReduction="20000"/>
          </a:bodyPr>
          <a:lstStyle/>
          <a:p>
            <a:r>
              <a:rPr lang="fa-IR" sz="3200" dirty="0"/>
              <a:t>ژان ژاک </a:t>
            </a:r>
            <a:r>
              <a:rPr lang="fa-IR" sz="3200" dirty="0" err="1"/>
              <a:t>روسو</a:t>
            </a:r>
            <a:r>
              <a:rPr lang="fa-IR" sz="3200" dirty="0"/>
              <a:t> ، فیلسوف فرانسوی وضعیت زیر را ارائه داد که یک مصالحه (</a:t>
            </a:r>
            <a:r>
              <a:rPr lang="en-US" sz="3200" dirty="0"/>
              <a:t>trade-off</a:t>
            </a:r>
            <a:r>
              <a:rPr lang="fa-IR" sz="3200" dirty="0"/>
              <a:t>) بین بازی ایمن (</a:t>
            </a:r>
            <a:r>
              <a:rPr lang="en-US" sz="3200" dirty="0"/>
              <a:t>playing it safe</a:t>
            </a:r>
            <a:r>
              <a:rPr lang="fa-IR" sz="3200" dirty="0"/>
              <a:t>) و تکیه بر دیگران (</a:t>
            </a:r>
            <a:r>
              <a:rPr lang="en-US" sz="3200" dirty="0"/>
              <a:t>relying on others</a:t>
            </a:r>
            <a:r>
              <a:rPr lang="fa-IR" sz="3200" dirty="0"/>
              <a:t>) برای دستیابی به یک سود بزرگتر است. </a:t>
            </a:r>
          </a:p>
          <a:p>
            <a:r>
              <a:rPr lang="fa-IR" sz="3200" dirty="0"/>
              <a:t>دو شکارچی، بازیکنان 1 و 2، هر کدام می توانند یک گوزن (</a:t>
            </a:r>
            <a:r>
              <a:rPr lang="en-US" sz="3200" dirty="0">
                <a:solidFill>
                  <a:srgbClr val="C00000"/>
                </a:solidFill>
              </a:rPr>
              <a:t>S</a:t>
            </a:r>
            <a:r>
              <a:rPr lang="en-US" sz="3200" dirty="0"/>
              <a:t>tag</a:t>
            </a:r>
            <a:r>
              <a:rPr lang="fa-IR" sz="3200" dirty="0"/>
              <a:t>) را شکار کنند که یک غذای نسبتاً بزرگ و خوشمزه را فراهم می کند، یا یک خرگوش (</a:t>
            </a:r>
            <a:r>
              <a:rPr lang="en-US" sz="3200" dirty="0">
                <a:solidFill>
                  <a:srgbClr val="C00000"/>
                </a:solidFill>
              </a:rPr>
              <a:t>H</a:t>
            </a:r>
            <a:r>
              <a:rPr lang="en-US" sz="3200" dirty="0"/>
              <a:t>are</a:t>
            </a:r>
            <a:r>
              <a:rPr lang="fa-IR" sz="3200" dirty="0"/>
              <a:t>) را شکار کنند که خوشمزه است، اما بسیار کمتر.</a:t>
            </a:r>
          </a:p>
          <a:p>
            <a:r>
              <a:rPr lang="fa-IR" sz="3200" dirty="0"/>
              <a:t>شکار گوزن ها چالش برانگیز است و نیاز به همکاری متقابل دارد. اگر هر یک به تنهایی یک گوزن را شکار کند، شانس موفقیت ناچیز است، در حالی که شکار خرگوش یک کار فردی است که نیازی به همکاری ندارد.</a:t>
            </a:r>
          </a:p>
          <a:p>
            <a:r>
              <a:rPr lang="fa-IR" sz="3200" dirty="0"/>
              <a:t>از این رو شکار گوزن برای </a:t>
            </a:r>
            <a:r>
              <a:rPr lang="fa-IR" sz="3200" dirty="0" err="1"/>
              <a:t>هردو</a:t>
            </a:r>
            <a:r>
              <a:rPr lang="fa-IR" sz="3200" dirty="0"/>
              <a:t> بسیار سودمند است، اما مستلزم "اعتماد" (“</a:t>
            </a:r>
            <a:r>
              <a:rPr lang="en-US" sz="3200" dirty="0"/>
              <a:t>Trust</a:t>
            </a:r>
            <a:r>
              <a:rPr lang="fa-IR" sz="3200" dirty="0"/>
              <a:t>")بین شکارچیان است، زیرا هر یک معتقد است که دیگری در حال پیوستن به او است.</a:t>
            </a:r>
          </a:p>
        </p:txBody>
      </p:sp>
      <p:sp>
        <p:nvSpPr>
          <p:cNvPr id="4" name="Slide Number Placeholder 3"/>
          <p:cNvSpPr>
            <a:spLocks noGrp="1"/>
          </p:cNvSpPr>
          <p:nvPr>
            <p:ph type="sldNum" sz="quarter" idx="12"/>
          </p:nvPr>
        </p:nvSpPr>
        <p:spPr/>
        <p:txBody>
          <a:bodyPr/>
          <a:lstStyle/>
          <a:p>
            <a:fld id="{7A24F918-E48B-4CD6-88B4-F48A81EB5FB6}" type="slidenum">
              <a:rPr lang="en-US" smtClean="0"/>
              <a:pPr/>
              <a:t>13</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61835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t>Nash Equilibrium of Stag Hunt</a:t>
            </a:r>
            <a:endParaRPr lang="en-US" i="1" dirty="0"/>
          </a:p>
        </p:txBody>
      </p:sp>
      <p:sp>
        <p:nvSpPr>
          <p:cNvPr id="3" name="Content Placeholder 2"/>
          <p:cNvSpPr>
            <a:spLocks noGrp="1"/>
          </p:cNvSpPr>
          <p:nvPr>
            <p:ph idx="1"/>
          </p:nvPr>
        </p:nvSpPr>
        <p:spPr>
          <a:xfrm>
            <a:off x="94575" y="1260290"/>
            <a:ext cx="11571530" cy="5166142"/>
          </a:xfrm>
        </p:spPr>
        <p:txBody>
          <a:bodyPr>
            <a:normAutofit/>
          </a:bodyPr>
          <a:lstStyle/>
          <a:p>
            <a:endParaRPr lang="fa-IR" sz="3200"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14</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grpSp>
        <p:nvGrpSpPr>
          <p:cNvPr id="17" name="Group 16">
            <a:extLst>
              <a:ext uri="{FF2B5EF4-FFF2-40B4-BE49-F238E27FC236}">
                <a16:creationId xmlns:a16="http://schemas.microsoft.com/office/drawing/2014/main" id="{254E7525-7EBD-15DC-8769-12BEBDDAE5FD}"/>
              </a:ext>
            </a:extLst>
          </p:cNvPr>
          <p:cNvGrpSpPr/>
          <p:nvPr/>
        </p:nvGrpSpPr>
        <p:grpSpPr>
          <a:xfrm>
            <a:off x="215462" y="1176381"/>
            <a:ext cx="6647940" cy="5250051"/>
            <a:chOff x="2119011" y="1697531"/>
            <a:chExt cx="6301521" cy="4870666"/>
          </a:xfrm>
        </p:grpSpPr>
        <p:pic>
          <p:nvPicPr>
            <p:cNvPr id="7" name="Picture 6">
              <a:extLst>
                <a:ext uri="{FF2B5EF4-FFF2-40B4-BE49-F238E27FC236}">
                  <a16:creationId xmlns:a16="http://schemas.microsoft.com/office/drawing/2014/main" id="{801DEF89-DBE5-CB3E-8EDD-038174097086}"/>
                </a:ext>
              </a:extLst>
            </p:cNvPr>
            <p:cNvPicPr>
              <a:picLocks noChangeAspect="1"/>
            </p:cNvPicPr>
            <p:nvPr/>
          </p:nvPicPr>
          <p:blipFill rotWithShape="1">
            <a:blip r:embed="rId3"/>
            <a:srcRect l="28535" t="27837" r="4477" b="3451"/>
            <a:stretch/>
          </p:blipFill>
          <p:spPr>
            <a:xfrm>
              <a:off x="3731516" y="3196417"/>
              <a:ext cx="4689016" cy="3371780"/>
            </a:xfrm>
            <a:prstGeom prst="rect">
              <a:avLst/>
            </a:prstGeom>
          </p:spPr>
        </p:pic>
        <p:pic>
          <p:nvPicPr>
            <p:cNvPr id="8" name="Picture 7">
              <a:extLst>
                <a:ext uri="{FF2B5EF4-FFF2-40B4-BE49-F238E27FC236}">
                  <a16:creationId xmlns:a16="http://schemas.microsoft.com/office/drawing/2014/main" id="{7766B8FB-81C5-81FF-CD84-64326F6DCC36}"/>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135163" y="3315340"/>
              <a:ext cx="1596352" cy="1564021"/>
            </a:xfrm>
            <a:prstGeom prst="rect">
              <a:avLst/>
            </a:prstGeom>
          </p:spPr>
        </p:pic>
        <p:pic>
          <p:nvPicPr>
            <p:cNvPr id="9" name="Picture 8">
              <a:extLst>
                <a:ext uri="{FF2B5EF4-FFF2-40B4-BE49-F238E27FC236}">
                  <a16:creationId xmlns:a16="http://schemas.microsoft.com/office/drawing/2014/main" id="{8E42EC71-F9E2-1817-9DC8-2A5A0F188F87}"/>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199476" y="1697531"/>
              <a:ext cx="1596352" cy="1564021"/>
            </a:xfrm>
            <a:prstGeom prst="rect">
              <a:avLst/>
            </a:prstGeom>
          </p:spPr>
        </p:pic>
        <p:pic>
          <p:nvPicPr>
            <p:cNvPr id="10" name="Picture 9">
              <a:extLst>
                <a:ext uri="{FF2B5EF4-FFF2-40B4-BE49-F238E27FC236}">
                  <a16:creationId xmlns:a16="http://schemas.microsoft.com/office/drawing/2014/main" id="{FB9F183A-F966-FD8E-9DBD-637986F2B809}"/>
                </a:ext>
              </a:extLst>
            </p:cNvPr>
            <p:cNvPicPr>
              <a:picLocks noChangeAspect="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2119011" y="5273316"/>
              <a:ext cx="1292700" cy="861800"/>
            </a:xfrm>
            <a:prstGeom prst="rect">
              <a:avLst/>
            </a:prstGeom>
          </p:spPr>
        </p:pic>
        <p:pic>
          <p:nvPicPr>
            <p:cNvPr id="11" name="Picture 10">
              <a:extLst>
                <a:ext uri="{FF2B5EF4-FFF2-40B4-BE49-F238E27FC236}">
                  <a16:creationId xmlns:a16="http://schemas.microsoft.com/office/drawing/2014/main" id="{E22EA3F4-6517-AF4D-4D67-F86C80A820B3}"/>
                </a:ext>
              </a:extLst>
            </p:cNvPr>
            <p:cNvPicPr>
              <a:picLocks noChangeAspect="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6618491" y="2210052"/>
              <a:ext cx="1292700" cy="861800"/>
            </a:xfrm>
            <a:prstGeom prst="rect">
              <a:avLst/>
            </a:prstGeom>
          </p:spPr>
        </p:pic>
        <p:sp>
          <p:nvSpPr>
            <p:cNvPr id="13" name="TextBox 12">
              <a:extLst>
                <a:ext uri="{FF2B5EF4-FFF2-40B4-BE49-F238E27FC236}">
                  <a16:creationId xmlns:a16="http://schemas.microsoft.com/office/drawing/2014/main" id="{A374B76C-D714-C029-CEF6-6D70DFFF3A0E}"/>
                </a:ext>
              </a:extLst>
            </p:cNvPr>
            <p:cNvSpPr txBox="1"/>
            <p:nvPr/>
          </p:nvSpPr>
          <p:spPr>
            <a:xfrm>
              <a:off x="4032509" y="2640952"/>
              <a:ext cx="333936" cy="772078"/>
            </a:xfrm>
            <a:prstGeom prst="rect">
              <a:avLst/>
            </a:prstGeom>
            <a:noFill/>
          </p:spPr>
          <p:txBody>
            <a:bodyPr wrap="square">
              <a:spAutoFit/>
            </a:bodyPr>
            <a:lstStyle/>
            <a:p>
              <a:r>
                <a:rPr lang="en-US" sz="3600" dirty="0">
                  <a:solidFill>
                    <a:srgbClr val="C00000"/>
                  </a:solidFill>
                </a:rPr>
                <a:t>S</a:t>
              </a:r>
              <a:endParaRPr lang="en-US" sz="3600" dirty="0"/>
            </a:p>
          </p:txBody>
        </p:sp>
        <p:sp>
          <p:nvSpPr>
            <p:cNvPr id="14" name="TextBox 13">
              <a:extLst>
                <a:ext uri="{FF2B5EF4-FFF2-40B4-BE49-F238E27FC236}">
                  <a16:creationId xmlns:a16="http://schemas.microsoft.com/office/drawing/2014/main" id="{89E06D84-AED6-62EF-0256-78CFD9090632}"/>
                </a:ext>
              </a:extLst>
            </p:cNvPr>
            <p:cNvSpPr txBox="1"/>
            <p:nvPr/>
          </p:nvSpPr>
          <p:spPr>
            <a:xfrm>
              <a:off x="3381108" y="3878605"/>
              <a:ext cx="333936" cy="772078"/>
            </a:xfrm>
            <a:prstGeom prst="rect">
              <a:avLst/>
            </a:prstGeom>
            <a:noFill/>
          </p:spPr>
          <p:txBody>
            <a:bodyPr wrap="square">
              <a:spAutoFit/>
            </a:bodyPr>
            <a:lstStyle/>
            <a:p>
              <a:r>
                <a:rPr lang="en-US" sz="3600" dirty="0">
                  <a:solidFill>
                    <a:srgbClr val="C00000"/>
                  </a:solidFill>
                </a:rPr>
                <a:t>S</a:t>
              </a:r>
              <a:endParaRPr lang="en-US" sz="3600" dirty="0"/>
            </a:p>
          </p:txBody>
        </p:sp>
        <p:sp>
          <p:nvSpPr>
            <p:cNvPr id="15" name="TextBox 14">
              <a:extLst>
                <a:ext uri="{FF2B5EF4-FFF2-40B4-BE49-F238E27FC236}">
                  <a16:creationId xmlns:a16="http://schemas.microsoft.com/office/drawing/2014/main" id="{731888C0-1182-928B-0A1C-120697C33D72}"/>
                </a:ext>
              </a:extLst>
            </p:cNvPr>
            <p:cNvSpPr txBox="1"/>
            <p:nvPr/>
          </p:nvSpPr>
          <p:spPr>
            <a:xfrm>
              <a:off x="3381108" y="5191814"/>
              <a:ext cx="333936" cy="772078"/>
            </a:xfrm>
            <a:prstGeom prst="rect">
              <a:avLst/>
            </a:prstGeom>
            <a:noFill/>
          </p:spPr>
          <p:txBody>
            <a:bodyPr wrap="square">
              <a:spAutoFit/>
            </a:bodyPr>
            <a:lstStyle/>
            <a:p>
              <a:r>
                <a:rPr lang="en-US" sz="3600" dirty="0">
                  <a:solidFill>
                    <a:srgbClr val="C00000"/>
                  </a:solidFill>
                </a:rPr>
                <a:t>H</a:t>
              </a:r>
              <a:endParaRPr lang="en-US" sz="3600" dirty="0"/>
            </a:p>
          </p:txBody>
        </p:sp>
        <p:sp>
          <p:nvSpPr>
            <p:cNvPr id="16" name="TextBox 15">
              <a:extLst>
                <a:ext uri="{FF2B5EF4-FFF2-40B4-BE49-F238E27FC236}">
                  <a16:creationId xmlns:a16="http://schemas.microsoft.com/office/drawing/2014/main" id="{F33722A1-2BE7-73EB-13CE-7D6FAB275284}"/>
                </a:ext>
              </a:extLst>
            </p:cNvPr>
            <p:cNvSpPr txBox="1"/>
            <p:nvPr/>
          </p:nvSpPr>
          <p:spPr>
            <a:xfrm>
              <a:off x="7817590" y="2626202"/>
              <a:ext cx="333936" cy="772078"/>
            </a:xfrm>
            <a:prstGeom prst="rect">
              <a:avLst/>
            </a:prstGeom>
            <a:noFill/>
          </p:spPr>
          <p:txBody>
            <a:bodyPr wrap="square">
              <a:spAutoFit/>
            </a:bodyPr>
            <a:lstStyle/>
            <a:p>
              <a:r>
                <a:rPr lang="en-US" sz="3600" dirty="0">
                  <a:solidFill>
                    <a:srgbClr val="C00000"/>
                  </a:solidFill>
                </a:rPr>
                <a:t>H</a:t>
              </a:r>
              <a:endParaRPr lang="en-US" sz="3600" dirty="0"/>
            </a:p>
          </p:txBody>
        </p:sp>
      </p:grpSp>
      <p:pic>
        <p:nvPicPr>
          <p:cNvPr id="6" name="Picture 5">
            <a:extLst>
              <a:ext uri="{FF2B5EF4-FFF2-40B4-BE49-F238E27FC236}">
                <a16:creationId xmlns:a16="http://schemas.microsoft.com/office/drawing/2014/main" id="{E54265CC-A460-AA9B-0388-B6E9490EF3C3}"/>
              </a:ext>
            </a:extLst>
          </p:cNvPr>
          <p:cNvPicPr>
            <a:picLocks noChangeAspect="1"/>
          </p:cNvPicPr>
          <p:nvPr/>
        </p:nvPicPr>
        <p:blipFill rotWithShape="1">
          <a:blip r:embed="rId6"/>
          <a:srcRect b="9572"/>
          <a:stretch/>
        </p:blipFill>
        <p:spPr>
          <a:xfrm>
            <a:off x="7629663" y="1260289"/>
            <a:ext cx="4467761" cy="4040099"/>
          </a:xfrm>
          <a:prstGeom prst="rect">
            <a:avLst/>
          </a:prstGeom>
        </p:spPr>
      </p:pic>
    </p:spTree>
    <p:extLst>
      <p:ext uri="{BB962C8B-B14F-4D97-AF65-F5344CB8AC3E}">
        <p14:creationId xmlns:p14="http://schemas.microsoft.com/office/powerpoint/2010/main" val="117509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t>Nash Equilibrium of Stag Hunt</a:t>
            </a:r>
            <a:endParaRPr lang="en-US" i="1" dirty="0"/>
          </a:p>
        </p:txBody>
      </p:sp>
      <p:sp>
        <p:nvSpPr>
          <p:cNvPr id="3" name="Content Placeholder 2"/>
          <p:cNvSpPr>
            <a:spLocks noGrp="1"/>
          </p:cNvSpPr>
          <p:nvPr>
            <p:ph idx="1"/>
          </p:nvPr>
        </p:nvSpPr>
        <p:spPr>
          <a:xfrm>
            <a:off x="94575" y="1260290"/>
            <a:ext cx="11571530" cy="4410527"/>
          </a:xfrm>
        </p:spPr>
        <p:txBody>
          <a:bodyPr>
            <a:normAutofit fontScale="92500" lnSpcReduction="10000"/>
          </a:bodyPr>
          <a:lstStyle/>
          <a:p>
            <a:r>
              <a:rPr lang="fa-IR" sz="3200" dirty="0"/>
              <a:t>به راحتی می توان فهمید که بازی دارای دو تعادل استراتژی خالص</a:t>
            </a:r>
            <a:r>
              <a:rPr lang="en-US" sz="3200" dirty="0"/>
              <a:t> </a:t>
            </a:r>
            <a:r>
              <a:rPr lang="fa-IR" sz="3200" dirty="0"/>
              <a:t>(</a:t>
            </a:r>
            <a:r>
              <a:rPr lang="en-US" sz="3200" dirty="0"/>
              <a:t>pure-strategy equilibria</a:t>
            </a:r>
            <a:r>
              <a:rPr lang="fa-IR" sz="3200" dirty="0"/>
              <a:t>) است:</a:t>
            </a:r>
          </a:p>
          <a:p>
            <a:pPr lvl="1"/>
            <a:r>
              <a:rPr lang="fa-IR" sz="2800" dirty="0"/>
              <a:t> (</a:t>
            </a:r>
            <a:r>
              <a:rPr lang="en-US" sz="2800" dirty="0"/>
              <a:t>S,S</a:t>
            </a:r>
            <a:r>
              <a:rPr lang="fa-IR" sz="2800" dirty="0"/>
              <a:t>) و (</a:t>
            </a:r>
            <a:r>
              <a:rPr lang="en-US" sz="2800" dirty="0"/>
              <a:t>H,H</a:t>
            </a:r>
            <a:r>
              <a:rPr lang="fa-IR" sz="2800" dirty="0"/>
              <a:t>)</a:t>
            </a:r>
          </a:p>
          <a:p>
            <a:r>
              <a:rPr lang="fa-IR" sz="3200" dirty="0"/>
              <a:t>با این حال، سود حاصل از (</a:t>
            </a:r>
            <a:r>
              <a:rPr lang="en-US" sz="3200" dirty="0"/>
              <a:t>S,S</a:t>
            </a:r>
            <a:r>
              <a:rPr lang="fa-IR" sz="3200" dirty="0"/>
              <a:t>) غالب</a:t>
            </a:r>
            <a:r>
              <a:rPr lang="en-US" sz="3200" dirty="0"/>
              <a:t> </a:t>
            </a:r>
            <a:r>
              <a:rPr lang="fa-IR" sz="3200" dirty="0" err="1"/>
              <a:t>پارتو</a:t>
            </a:r>
            <a:r>
              <a:rPr lang="fa-IR" sz="3200" dirty="0"/>
              <a:t> بر (</a:t>
            </a:r>
            <a:r>
              <a:rPr lang="en-US" sz="3200" dirty="0"/>
              <a:t>H,H</a:t>
            </a:r>
            <a:r>
              <a:rPr lang="fa-IR" sz="3200" dirty="0"/>
              <a:t>) است. </a:t>
            </a:r>
          </a:p>
          <a:p>
            <a:r>
              <a:rPr lang="fa-IR" sz="3200" dirty="0"/>
              <a:t>سوال: با این حال، چرا (</a:t>
            </a:r>
            <a:r>
              <a:rPr lang="en-US" sz="3200" dirty="0"/>
              <a:t>H,H</a:t>
            </a:r>
            <a:r>
              <a:rPr lang="fa-IR" sz="3200" dirty="0"/>
              <a:t>) یک </a:t>
            </a:r>
            <a:r>
              <a:rPr lang="fa-IR" sz="3200" dirty="0" err="1"/>
              <a:t>پیش‌بینی</a:t>
            </a:r>
            <a:r>
              <a:rPr lang="fa-IR" sz="3200" dirty="0"/>
              <a:t> معقول خواهد بود؟ </a:t>
            </a:r>
          </a:p>
          <a:p>
            <a:r>
              <a:rPr lang="fa-IR" sz="3200" dirty="0"/>
              <a:t>این دقیقا نقطه قوت مفهوم تعادل </a:t>
            </a:r>
            <a:r>
              <a:rPr lang="fa-IR" sz="3200" dirty="0" err="1"/>
              <a:t>نش</a:t>
            </a:r>
            <a:r>
              <a:rPr lang="fa-IR" sz="3200" dirty="0"/>
              <a:t> است.</a:t>
            </a:r>
          </a:p>
        </p:txBody>
      </p:sp>
      <p:sp>
        <p:nvSpPr>
          <p:cNvPr id="4" name="Slide Number Placeholder 3"/>
          <p:cNvSpPr>
            <a:spLocks noGrp="1"/>
          </p:cNvSpPr>
          <p:nvPr>
            <p:ph type="sldNum" sz="quarter" idx="12"/>
          </p:nvPr>
        </p:nvSpPr>
        <p:spPr/>
        <p:txBody>
          <a:bodyPr/>
          <a:lstStyle/>
          <a:p>
            <a:fld id="{7A24F918-E48B-4CD6-88B4-F48A81EB5FB6}" type="slidenum">
              <a:rPr lang="en-US" smtClean="0"/>
              <a:pPr/>
              <a:t>15</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801DEF89-DBE5-CB3E-8EDD-038174097086}"/>
              </a:ext>
            </a:extLst>
          </p:cNvPr>
          <p:cNvPicPr>
            <a:picLocks noChangeAspect="1"/>
          </p:cNvPicPr>
          <p:nvPr/>
        </p:nvPicPr>
        <p:blipFill rotWithShape="1">
          <a:blip r:embed="rId3"/>
          <a:srcRect l="10822" t="10439" r="4582" b="3451"/>
          <a:stretch/>
        </p:blipFill>
        <p:spPr>
          <a:xfrm>
            <a:off x="215462" y="2090057"/>
            <a:ext cx="2748046" cy="2003543"/>
          </a:xfrm>
          <a:prstGeom prst="rect">
            <a:avLst/>
          </a:prstGeom>
        </p:spPr>
      </p:pic>
    </p:spTree>
    <p:extLst>
      <p:ext uri="{BB962C8B-B14F-4D97-AF65-F5344CB8AC3E}">
        <p14:creationId xmlns:p14="http://schemas.microsoft.com/office/powerpoint/2010/main" val="286528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t>Two Kinds of Societies (</a:t>
            </a:r>
            <a:r>
              <a:rPr lang="en-US" dirty="0" err="1"/>
              <a:t>Ex.Stag</a:t>
            </a:r>
            <a:r>
              <a:rPr lang="en-US" dirty="0"/>
              <a:t> Hunt)</a:t>
            </a:r>
            <a:endParaRPr lang="en-US" i="1" dirty="0"/>
          </a:p>
        </p:txBody>
      </p:sp>
      <p:sp>
        <p:nvSpPr>
          <p:cNvPr id="3" name="Content Placeholder 2"/>
          <p:cNvSpPr>
            <a:spLocks noGrp="1"/>
          </p:cNvSpPr>
          <p:nvPr>
            <p:ph idx="1"/>
          </p:nvPr>
        </p:nvSpPr>
        <p:spPr>
          <a:xfrm>
            <a:off x="94575" y="1260289"/>
            <a:ext cx="11571530" cy="4610313"/>
          </a:xfrm>
        </p:spPr>
        <p:txBody>
          <a:bodyPr>
            <a:normAutofit fontScale="70000" lnSpcReduction="20000"/>
          </a:bodyPr>
          <a:lstStyle/>
          <a:p>
            <a:r>
              <a:rPr lang="fa-IR" sz="3200" dirty="0"/>
              <a:t>اگر هر </a:t>
            </a:r>
            <a:r>
              <a:rPr lang="fa-IR" sz="3200" dirty="0" err="1"/>
              <a:t>بازیکن</a:t>
            </a:r>
            <a:r>
              <a:rPr lang="fa-IR" sz="3200" dirty="0"/>
              <a:t> </a:t>
            </a:r>
            <a:r>
              <a:rPr lang="fa-IR" sz="3200" dirty="0" err="1"/>
              <a:t>پیش‌بینی</a:t>
            </a:r>
            <a:r>
              <a:rPr lang="fa-IR" sz="3200" dirty="0"/>
              <a:t> کند که دیگری به او </a:t>
            </a:r>
            <a:r>
              <a:rPr lang="fa-IR" sz="3200" dirty="0" err="1"/>
              <a:t>نمی‌پیوندد</a:t>
            </a:r>
            <a:r>
              <a:rPr lang="fa-IR" sz="3200" dirty="0"/>
              <a:t>، آنگاه </a:t>
            </a:r>
            <a:r>
              <a:rPr lang="fa-IR" sz="3200" dirty="0" err="1"/>
              <a:t>می‌داند</a:t>
            </a:r>
            <a:r>
              <a:rPr lang="fa-IR" sz="3200" dirty="0"/>
              <a:t> که بیرون رفتن برای شکار گوزن به تنهایی کار موفقی نخواهد بود و دنبال کردن خرگوش بهتر خواهد بود.</a:t>
            </a:r>
          </a:p>
          <a:p>
            <a:r>
              <a:rPr lang="fa-IR" sz="3200" dirty="0"/>
              <a:t>این باور منجر به جامعه ای متشکل از </a:t>
            </a:r>
            <a:r>
              <a:rPr lang="fa-IR" sz="3200" i="1" dirty="0" err="1">
                <a:solidFill>
                  <a:srgbClr val="7030A0"/>
                </a:solidFill>
              </a:rPr>
              <a:t>فردگرایان</a:t>
            </a:r>
            <a:r>
              <a:rPr lang="fa-IR" sz="3200" dirty="0"/>
              <a:t> می شود که برای دستیابی به نتیجه بهتر همکاری </a:t>
            </a:r>
            <a:r>
              <a:rPr lang="fa-IR" sz="3200" dirty="0" err="1"/>
              <a:t>نمی</a:t>
            </a:r>
            <a:r>
              <a:rPr lang="fa-IR" sz="3200" dirty="0"/>
              <a:t> کنند. </a:t>
            </a:r>
          </a:p>
          <a:p>
            <a:r>
              <a:rPr lang="fa-IR" sz="3200" dirty="0"/>
              <a:t>در مقابل، اگر بازیکنان از یکدیگر انتظار داشته باشند که در رفتن به دنبال گوزن همکاری داشته باشند، این </a:t>
            </a:r>
            <a:r>
              <a:rPr lang="fa-IR" sz="3200" i="1" dirty="0">
                <a:solidFill>
                  <a:srgbClr val="7030A0"/>
                </a:solidFill>
              </a:rPr>
              <a:t>انتظار </a:t>
            </a:r>
            <a:r>
              <a:rPr lang="fa-IR" sz="3200" i="1" dirty="0" err="1">
                <a:solidFill>
                  <a:srgbClr val="7030A0"/>
                </a:solidFill>
              </a:rPr>
              <a:t>خودشکوفایی</a:t>
            </a:r>
            <a:r>
              <a:rPr lang="fa-IR" sz="3200" dirty="0"/>
              <a:t> است و منجر به چیزی می شود که می توان آن را </a:t>
            </a:r>
            <a:r>
              <a:rPr lang="fa-IR" sz="3200" i="1" dirty="0">
                <a:solidFill>
                  <a:srgbClr val="7030A0"/>
                </a:solidFill>
              </a:rPr>
              <a:t>یک جامعه تعاونی</a:t>
            </a:r>
            <a:r>
              <a:rPr lang="fa-IR" sz="3200" dirty="0"/>
              <a:t> در نظر گرفت. </a:t>
            </a:r>
          </a:p>
          <a:p>
            <a:r>
              <a:rPr lang="fa-IR" sz="3200" dirty="0"/>
              <a:t>در دنیای واقعی، جوامعی که ممکن است از نظر موهبت، دسترسی به فناوری و محیط های فیزیکی بسیار شبیه به هم به نظر برسند، دستاوردهای بسیار متفاوتی دارند، همه اینها به دلیل باورهای </a:t>
            </a:r>
            <a:r>
              <a:rPr lang="fa-IR" sz="3200" dirty="0" err="1"/>
              <a:t>خودشکوفایی</a:t>
            </a:r>
            <a:r>
              <a:rPr lang="fa-IR" sz="3200" dirty="0"/>
              <a:t> یا، به قولی که اغلب آنها را هنجارهای رفتاری می نامند.</a:t>
            </a:r>
          </a:p>
        </p:txBody>
      </p:sp>
      <p:sp>
        <p:nvSpPr>
          <p:cNvPr id="4" name="Slide Number Placeholder 3"/>
          <p:cNvSpPr>
            <a:spLocks noGrp="1"/>
          </p:cNvSpPr>
          <p:nvPr>
            <p:ph type="sldNum" sz="quarter" idx="12"/>
          </p:nvPr>
        </p:nvSpPr>
        <p:spPr/>
        <p:txBody>
          <a:bodyPr/>
          <a:lstStyle/>
          <a:p>
            <a:fld id="{7A24F918-E48B-4CD6-88B4-F48A81EB5FB6}" type="slidenum">
              <a:rPr lang="en-US" smtClean="0"/>
              <a:pPr/>
              <a:t>16</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801DEF89-DBE5-CB3E-8EDD-038174097086}"/>
              </a:ext>
            </a:extLst>
          </p:cNvPr>
          <p:cNvPicPr>
            <a:picLocks noChangeAspect="1"/>
          </p:cNvPicPr>
          <p:nvPr/>
        </p:nvPicPr>
        <p:blipFill rotWithShape="1">
          <a:blip r:embed="rId3"/>
          <a:srcRect l="10822" t="10439" r="4582" b="3451"/>
          <a:stretch/>
        </p:blipFill>
        <p:spPr>
          <a:xfrm>
            <a:off x="378884" y="4933150"/>
            <a:ext cx="2271232" cy="1655908"/>
          </a:xfrm>
          <a:prstGeom prst="rect">
            <a:avLst/>
          </a:prstGeom>
        </p:spPr>
      </p:pic>
      <p:pic>
        <p:nvPicPr>
          <p:cNvPr id="6" name="Picture 5">
            <a:extLst>
              <a:ext uri="{FF2B5EF4-FFF2-40B4-BE49-F238E27FC236}">
                <a16:creationId xmlns:a16="http://schemas.microsoft.com/office/drawing/2014/main" id="{6198AFEA-899D-5094-B599-D6B893CD3851}"/>
              </a:ext>
            </a:extLst>
          </p:cNvPr>
          <p:cNvPicPr>
            <a:picLocks noChangeAspect="1"/>
          </p:cNvPicPr>
          <p:nvPr/>
        </p:nvPicPr>
        <p:blipFill rotWithShape="1">
          <a:blip r:embed="rId4">
            <a:alphaModFix amt="35000"/>
          </a:blip>
          <a:srcRect t="2024" b="9297"/>
          <a:stretch/>
        </p:blipFill>
        <p:spPr>
          <a:xfrm>
            <a:off x="2650116" y="-90154"/>
            <a:ext cx="7070659" cy="6903245"/>
          </a:xfrm>
          <a:prstGeom prst="rect">
            <a:avLst/>
          </a:prstGeom>
        </p:spPr>
      </p:pic>
    </p:spTree>
    <p:extLst>
      <p:ext uri="{BB962C8B-B14F-4D97-AF65-F5344CB8AC3E}">
        <p14:creationId xmlns:p14="http://schemas.microsoft.com/office/powerpoint/2010/main" val="89800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fa-IR" dirty="0"/>
              <a:t> (</a:t>
            </a:r>
            <a:r>
              <a:rPr lang="fa-IR" b="1" i="0" dirty="0">
                <a:solidFill>
                  <a:srgbClr val="202122"/>
                </a:solidFill>
                <a:effectLst/>
                <a:latin typeface="-apple-system"/>
              </a:rPr>
              <a:t>تراژدی منابع مشترک</a:t>
            </a:r>
            <a:r>
              <a:rPr lang="fa-IR" dirty="0"/>
              <a:t>)</a:t>
            </a:r>
            <a:r>
              <a:rPr lang="en-US" dirty="0"/>
              <a:t>The Tragedy of the Commons</a:t>
            </a:r>
            <a:endParaRPr lang="en-US" i="1" dirty="0"/>
          </a:p>
        </p:txBody>
      </p:sp>
      <p:sp>
        <p:nvSpPr>
          <p:cNvPr id="3" name="Content Placeholder 2"/>
          <p:cNvSpPr>
            <a:spLocks noGrp="1"/>
          </p:cNvSpPr>
          <p:nvPr>
            <p:ph idx="1"/>
          </p:nvPr>
        </p:nvSpPr>
        <p:spPr>
          <a:xfrm>
            <a:off x="215462" y="1240077"/>
            <a:ext cx="11571530" cy="2886250"/>
          </a:xfrm>
        </p:spPr>
        <p:txBody>
          <a:bodyPr>
            <a:normAutofit fontScale="85000" lnSpcReduction="10000"/>
          </a:bodyPr>
          <a:lstStyle/>
          <a:p>
            <a:r>
              <a:rPr lang="fa-IR" sz="3200" dirty="0">
                <a:solidFill>
                  <a:srgbClr val="7030A0"/>
                </a:solidFill>
              </a:rPr>
              <a:t>تراژدی منابع مشترک</a:t>
            </a:r>
            <a:r>
              <a:rPr lang="fa-IR" sz="3200" dirty="0"/>
              <a:t>، یک تئوری اقتصادی است که موقعیتی را شرح </a:t>
            </a:r>
            <a:r>
              <a:rPr lang="fa-IR" sz="3200" dirty="0" err="1"/>
              <a:t>می‌دهد</a:t>
            </a:r>
            <a:r>
              <a:rPr lang="fa-IR" sz="3200" dirty="0"/>
              <a:t> که در آن، در یک </a:t>
            </a:r>
            <a:r>
              <a:rPr lang="fa-IR" sz="3200" dirty="0">
                <a:solidFill>
                  <a:srgbClr val="FF0000"/>
                </a:solidFill>
              </a:rPr>
              <a:t>سیستم منابعی مشترک </a:t>
            </a:r>
            <a:r>
              <a:rPr lang="fa-IR" sz="3200" dirty="0"/>
              <a:t>بین </a:t>
            </a:r>
            <a:r>
              <a:rPr lang="fa-IR" sz="3200" dirty="0" err="1"/>
              <a:t>مصرف‌کنندگانی</a:t>
            </a:r>
            <a:r>
              <a:rPr lang="fa-IR" sz="3200" dirty="0"/>
              <a:t> وجود دارد که هر یک تنها با توجه به </a:t>
            </a:r>
            <a:r>
              <a:rPr lang="fa-IR" sz="3200" dirty="0">
                <a:solidFill>
                  <a:srgbClr val="FF0000"/>
                </a:solidFill>
              </a:rPr>
              <a:t>نفع شخصی </a:t>
            </a:r>
            <a:r>
              <a:rPr lang="fa-IR" sz="3200" dirty="0"/>
              <a:t>خود عمل </a:t>
            </a:r>
            <a:r>
              <a:rPr lang="fa-IR" sz="3200" dirty="0" err="1"/>
              <a:t>می‌کنند</a:t>
            </a:r>
            <a:r>
              <a:rPr lang="fa-IR" sz="3200" dirty="0"/>
              <a:t> و به صورت مستقل و بر خلاف صلاح مشترک کل </a:t>
            </a:r>
            <a:r>
              <a:rPr lang="fa-IR" sz="3200" dirty="0" err="1"/>
              <a:t>مصرف‌کنندگان</a:t>
            </a:r>
            <a:r>
              <a:rPr lang="fa-IR" sz="3200" dirty="0"/>
              <a:t>، با </a:t>
            </a:r>
            <a:r>
              <a:rPr lang="fa-IR" sz="3200" dirty="0" err="1"/>
              <a:t>فعالیت‌های</a:t>
            </a:r>
            <a:r>
              <a:rPr lang="fa-IR" sz="3200" dirty="0"/>
              <a:t> جمعی خود این منابع را به اتمام </a:t>
            </a:r>
            <a:r>
              <a:rPr lang="fa-IR" sz="3200" dirty="0" err="1"/>
              <a:t>می‌رسانند</a:t>
            </a:r>
            <a:r>
              <a:rPr lang="fa-IR" sz="3200" dirty="0"/>
              <a:t>.</a:t>
            </a:r>
          </a:p>
        </p:txBody>
      </p:sp>
      <p:sp>
        <p:nvSpPr>
          <p:cNvPr id="4" name="Slide Number Placeholder 3"/>
          <p:cNvSpPr>
            <a:spLocks noGrp="1"/>
          </p:cNvSpPr>
          <p:nvPr>
            <p:ph type="sldNum" sz="quarter" idx="12"/>
          </p:nvPr>
        </p:nvSpPr>
        <p:spPr/>
        <p:txBody>
          <a:bodyPr/>
          <a:lstStyle/>
          <a:p>
            <a:fld id="{7A24F918-E48B-4CD6-88B4-F48A81EB5FB6}" type="slidenum">
              <a:rPr lang="en-US" smtClean="0"/>
              <a:pPr/>
              <a:t>17</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1026" name="Picture 2" descr="The Tragedy of the Commons Explained in One Minute - YouTube">
            <a:extLst>
              <a:ext uri="{FF2B5EF4-FFF2-40B4-BE49-F238E27FC236}">
                <a16:creationId xmlns:a16="http://schemas.microsoft.com/office/drawing/2014/main" id="{E7A09E3B-50FE-7405-CA8C-697A166CBD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62" y="3691768"/>
            <a:ext cx="4631734" cy="2593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166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Commons: Revisiting the Tragedy">
            <a:extLst>
              <a:ext uri="{FF2B5EF4-FFF2-40B4-BE49-F238E27FC236}">
                <a16:creationId xmlns:a16="http://schemas.microsoft.com/office/drawing/2014/main" id="{31958D43-46F8-DE4B-F48A-B7FAA894A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62" y="3873147"/>
            <a:ext cx="6906255" cy="34895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rtl="0"/>
            <a:r>
              <a:rPr lang="fa-IR" b="1" i="0" dirty="0">
                <a:solidFill>
                  <a:srgbClr val="202122"/>
                </a:solidFill>
                <a:effectLst/>
                <a:latin typeface="-apple-system"/>
              </a:rPr>
              <a:t>تراژدی منابع مشترک</a:t>
            </a:r>
            <a:endParaRPr lang="en-US" i="1" dirty="0"/>
          </a:p>
        </p:txBody>
      </p:sp>
      <p:sp>
        <p:nvSpPr>
          <p:cNvPr id="3" name="Content Placeholder 2"/>
          <p:cNvSpPr>
            <a:spLocks noGrp="1"/>
          </p:cNvSpPr>
          <p:nvPr>
            <p:ph idx="1"/>
          </p:nvPr>
        </p:nvSpPr>
        <p:spPr>
          <a:xfrm>
            <a:off x="215462" y="1124816"/>
            <a:ext cx="11571530" cy="3347291"/>
          </a:xfrm>
        </p:spPr>
        <p:txBody>
          <a:bodyPr>
            <a:normAutofit fontScale="77500" lnSpcReduction="20000"/>
          </a:bodyPr>
          <a:lstStyle/>
          <a:p>
            <a:r>
              <a:rPr lang="fa-IR" sz="3200" dirty="0"/>
              <a:t>این مفهوم توسط یک دانشمند </a:t>
            </a:r>
            <a:r>
              <a:rPr lang="fa-IR" sz="3200" dirty="0" err="1"/>
              <a:t>بوم‌شناس</a:t>
            </a:r>
            <a:r>
              <a:rPr lang="fa-IR" sz="3200" dirty="0"/>
              <a:t> (</a:t>
            </a:r>
            <a:r>
              <a:rPr lang="fa-IR" sz="3200" dirty="0" err="1"/>
              <a:t>اکولوژی</a:t>
            </a:r>
            <a:r>
              <a:rPr lang="fa-IR" sz="3200" dirty="0"/>
              <a:t>)، به نام گرت </a:t>
            </a:r>
            <a:r>
              <a:rPr lang="fa-IR" sz="3200" dirty="0" err="1"/>
              <a:t>هاردین</a:t>
            </a:r>
            <a:r>
              <a:rPr lang="fa-IR" sz="3200" dirty="0"/>
              <a:t> (1968) رایج شد. ایده اصلی برای درک اینکه چگونه در آستانه چندین فاجعه زیست محیطی قرار گرفته ایم مفید است.</a:t>
            </a:r>
          </a:p>
          <a:p>
            <a:r>
              <a:rPr lang="fa-IR" sz="3200" dirty="0" err="1"/>
              <a:t>هاردین</a:t>
            </a:r>
            <a:r>
              <a:rPr lang="fa-IR" sz="3200" dirty="0"/>
              <a:t> مثال فرضی </a:t>
            </a:r>
            <a:r>
              <a:rPr lang="fa-IR" sz="3200" dirty="0" err="1"/>
              <a:t>مرتعی</a:t>
            </a:r>
            <a:r>
              <a:rPr lang="fa-IR" sz="3200" dirty="0"/>
              <a:t> را معرفی می کند که توسط دامداران محلی مشترک است. هر </a:t>
            </a:r>
            <a:r>
              <a:rPr lang="fa-IR" sz="3200" dirty="0" err="1"/>
              <a:t>گله‌دار</a:t>
            </a:r>
            <a:r>
              <a:rPr lang="fa-IR" sz="3200" dirty="0"/>
              <a:t> </a:t>
            </a:r>
            <a:r>
              <a:rPr lang="fa-IR" sz="3200" dirty="0" err="1"/>
              <a:t>می‌خواهد</a:t>
            </a:r>
            <a:r>
              <a:rPr lang="fa-IR" sz="3200" dirty="0"/>
              <a:t> </a:t>
            </a:r>
            <a:r>
              <a:rPr lang="fa-IR" sz="3200" dirty="0" err="1"/>
              <a:t>مطلوبیت</a:t>
            </a:r>
            <a:r>
              <a:rPr lang="fa-IR" sz="3200" dirty="0"/>
              <a:t> خود را به حداکثر برساند و اندازه گله خود را تا حد امکان افزایش دهد. </a:t>
            </a:r>
          </a:p>
          <a:p>
            <a:pPr lvl="1"/>
            <a:r>
              <a:rPr lang="fa-IR" sz="2800" dirty="0"/>
              <a:t>هر حیوان اضافی تأثیر مثبتی برای منفعت گله دار خود دارد، اما هزینه آن حیوان اضافی، یعنی کاهش کیفیت کلی مرتع، با همه دامداران دیگر تقسیم می شود. </a:t>
            </a:r>
          </a:p>
        </p:txBody>
      </p:sp>
      <p:sp>
        <p:nvSpPr>
          <p:cNvPr id="4" name="Slide Number Placeholder 3"/>
          <p:cNvSpPr>
            <a:spLocks noGrp="1"/>
          </p:cNvSpPr>
          <p:nvPr>
            <p:ph type="sldNum" sz="quarter" idx="12"/>
          </p:nvPr>
        </p:nvSpPr>
        <p:spPr/>
        <p:txBody>
          <a:bodyPr/>
          <a:lstStyle/>
          <a:p>
            <a:fld id="{7A24F918-E48B-4CD6-88B4-F48A81EB5FB6}" type="slidenum">
              <a:rPr lang="en-US" smtClean="0"/>
              <a:pPr/>
              <a:t>18</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21597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669493-AE78-3332-E95B-5513D12B1BCE}"/>
              </a:ext>
            </a:extLst>
          </p:cNvPr>
          <p:cNvPicPr>
            <a:picLocks noChangeAspect="1"/>
          </p:cNvPicPr>
          <p:nvPr/>
        </p:nvPicPr>
        <p:blipFill>
          <a:blip r:embed="rId3"/>
          <a:stretch>
            <a:fillRect/>
          </a:stretch>
        </p:blipFill>
        <p:spPr>
          <a:xfrm>
            <a:off x="-84524" y="4756287"/>
            <a:ext cx="3503919" cy="2672249"/>
          </a:xfrm>
          <a:prstGeom prst="rect">
            <a:avLst/>
          </a:prstGeom>
        </p:spPr>
      </p:pic>
      <p:pic>
        <p:nvPicPr>
          <p:cNvPr id="8" name="Picture 7">
            <a:extLst>
              <a:ext uri="{FF2B5EF4-FFF2-40B4-BE49-F238E27FC236}">
                <a16:creationId xmlns:a16="http://schemas.microsoft.com/office/drawing/2014/main" id="{AACC506B-4947-E0CE-C188-99A46F104B6E}"/>
              </a:ext>
            </a:extLst>
          </p:cNvPr>
          <p:cNvPicPr>
            <a:picLocks noChangeAspect="1"/>
          </p:cNvPicPr>
          <p:nvPr/>
        </p:nvPicPr>
        <p:blipFill rotWithShape="1">
          <a:blip r:embed="rId4">
            <a:alphaModFix amt="56000"/>
          </a:blip>
          <a:srcRect t="16787"/>
          <a:stretch/>
        </p:blipFill>
        <p:spPr>
          <a:xfrm>
            <a:off x="-83625" y="1098817"/>
            <a:ext cx="12281847" cy="5752201"/>
          </a:xfrm>
          <a:prstGeom prst="rect">
            <a:avLst/>
          </a:prstGeom>
        </p:spPr>
      </p:pic>
      <p:sp>
        <p:nvSpPr>
          <p:cNvPr id="2" name="Title 1"/>
          <p:cNvSpPr>
            <a:spLocks noGrp="1"/>
          </p:cNvSpPr>
          <p:nvPr>
            <p:ph type="title"/>
          </p:nvPr>
        </p:nvSpPr>
        <p:spPr/>
        <p:txBody>
          <a:bodyPr>
            <a:normAutofit/>
          </a:bodyPr>
          <a:lstStyle/>
          <a:p>
            <a:pPr rtl="0"/>
            <a:r>
              <a:rPr lang="fa-IR" dirty="0">
                <a:solidFill>
                  <a:srgbClr val="202122"/>
                </a:solidFill>
                <a:effectLst/>
                <a:latin typeface="-apple-system"/>
              </a:rPr>
              <a:t>تراژدی منابع مشترک</a:t>
            </a:r>
            <a:endParaRPr lang="en-US" i="1" dirty="0"/>
          </a:p>
        </p:txBody>
      </p:sp>
      <p:sp>
        <p:nvSpPr>
          <p:cNvPr id="3" name="Content Placeholder 2"/>
          <p:cNvSpPr>
            <a:spLocks noGrp="1"/>
          </p:cNvSpPr>
          <p:nvPr>
            <p:ph idx="1"/>
          </p:nvPr>
        </p:nvSpPr>
        <p:spPr>
          <a:xfrm>
            <a:off x="115254" y="1240078"/>
            <a:ext cx="11671738" cy="4084958"/>
          </a:xfrm>
        </p:spPr>
        <p:txBody>
          <a:bodyPr>
            <a:normAutofit fontScale="85000" lnSpcReduction="10000"/>
          </a:bodyPr>
          <a:lstStyle/>
          <a:p>
            <a:r>
              <a:rPr lang="fa-IR" sz="3200" dirty="0"/>
              <a:t>در نتیجه </a:t>
            </a:r>
            <a:r>
              <a:rPr lang="fa-IR" sz="3200" dirty="0">
                <a:solidFill>
                  <a:srgbClr val="C00000"/>
                </a:solidFill>
              </a:rPr>
              <a:t>انگیزه فردی </a:t>
            </a:r>
            <a:r>
              <a:rPr lang="fa-IR" sz="3200" dirty="0"/>
              <a:t>برای هر </a:t>
            </a:r>
            <a:r>
              <a:rPr lang="fa-IR" sz="3200" dirty="0" err="1"/>
              <a:t>گله‌دار</a:t>
            </a:r>
            <a:r>
              <a:rPr lang="fa-IR" sz="3200" dirty="0"/>
              <a:t> </a:t>
            </a:r>
            <a:r>
              <a:rPr lang="fa-IR" sz="3200" dirty="0">
                <a:solidFill>
                  <a:srgbClr val="7030A0"/>
                </a:solidFill>
              </a:rPr>
              <a:t>رشد گله خود </a:t>
            </a:r>
            <a:r>
              <a:rPr lang="fa-IR" sz="3200" dirty="0"/>
              <a:t>است و در نهایت این </a:t>
            </a:r>
            <a:r>
              <a:rPr lang="fa-IR" sz="3200" dirty="0" err="1"/>
              <a:t>سناریو</a:t>
            </a:r>
            <a:r>
              <a:rPr lang="fa-IR" sz="3200" dirty="0"/>
              <a:t> باعث </a:t>
            </a:r>
            <a:r>
              <a:rPr lang="fa-IR" sz="3200" dirty="0" err="1"/>
              <a:t>زیان‌های</a:t>
            </a:r>
            <a:r>
              <a:rPr lang="fa-IR" sz="3200" dirty="0"/>
              <a:t> بسیار زیادی </a:t>
            </a:r>
            <a:r>
              <a:rPr lang="fa-IR" sz="3200" dirty="0" err="1"/>
              <a:t>می‌شود</a:t>
            </a:r>
            <a:r>
              <a:rPr lang="fa-IR" sz="3200" dirty="0"/>
              <a:t>.</a:t>
            </a:r>
          </a:p>
          <a:p>
            <a:r>
              <a:rPr lang="fa-IR" sz="3200" dirty="0"/>
              <a:t>برای کسانی که در حوزه تئوری بازی ها فعال هستند، این مثال نمونه دیگری از تحریف ناشی از مشکل «</a:t>
            </a:r>
            <a:r>
              <a:rPr lang="fa-IR" sz="3200" dirty="0" err="1">
                <a:solidFill>
                  <a:srgbClr val="FF0000"/>
                </a:solidFill>
              </a:rPr>
              <a:t>سورای</a:t>
            </a:r>
            <a:r>
              <a:rPr lang="fa-IR" sz="3200" dirty="0">
                <a:solidFill>
                  <a:srgbClr val="FF0000"/>
                </a:solidFill>
              </a:rPr>
              <a:t> رایگان</a:t>
            </a:r>
            <a:r>
              <a:rPr lang="fa-IR" sz="3200" dirty="0"/>
              <a:t>» (</a:t>
            </a:r>
            <a:r>
              <a:rPr lang="en-US" sz="3200" dirty="0">
                <a:solidFill>
                  <a:srgbClr val="FF0000"/>
                </a:solidFill>
              </a:rPr>
              <a:t>free-rider</a:t>
            </a:r>
            <a:r>
              <a:rPr lang="fa-IR" sz="3200" dirty="0"/>
              <a:t>) است که معضل مساله زندانی را به شما یادآوری میکند.</a:t>
            </a:r>
          </a:p>
          <a:p>
            <a:pPr lvl="1"/>
            <a:r>
              <a:rPr lang="fa-IR" sz="2800" dirty="0"/>
              <a:t>در آنجا هم افرادی که با </a:t>
            </a:r>
            <a:r>
              <a:rPr lang="fa-IR" sz="2800" dirty="0">
                <a:solidFill>
                  <a:srgbClr val="7030A0"/>
                </a:solidFill>
              </a:rPr>
              <a:t>انگیزه های خودخواهانه </a:t>
            </a:r>
            <a:r>
              <a:rPr lang="fa-IR" sz="2800" dirty="0"/>
              <a:t>هدایت می شوند، گروه را به دردسر می اندازند.</a:t>
            </a:r>
          </a:p>
        </p:txBody>
      </p:sp>
      <p:sp>
        <p:nvSpPr>
          <p:cNvPr id="4" name="Slide Number Placeholder 3"/>
          <p:cNvSpPr>
            <a:spLocks noGrp="1"/>
          </p:cNvSpPr>
          <p:nvPr>
            <p:ph type="sldNum" sz="quarter" idx="12"/>
          </p:nvPr>
        </p:nvSpPr>
        <p:spPr/>
        <p:txBody>
          <a:bodyPr/>
          <a:lstStyle/>
          <a:p>
            <a:fld id="{7A24F918-E48B-4CD6-88B4-F48A81EB5FB6}" type="slidenum">
              <a:rPr lang="en-US" smtClean="0"/>
              <a:pPr/>
              <a:t>19</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25566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fa-IR" dirty="0"/>
              <a:t>منابع درسی</a:t>
            </a:r>
            <a:endParaRPr lang="en-US" dirty="0"/>
          </a:p>
        </p:txBody>
      </p:sp>
      <p:sp>
        <p:nvSpPr>
          <p:cNvPr id="12" name="Content Placeholder 11"/>
          <p:cNvSpPr>
            <a:spLocks noGrp="1"/>
          </p:cNvSpPr>
          <p:nvPr>
            <p:ph idx="1"/>
          </p:nvPr>
        </p:nvSpPr>
        <p:spPr>
          <a:xfrm>
            <a:off x="3282076" y="1240077"/>
            <a:ext cx="8504915" cy="5166142"/>
          </a:xfrm>
        </p:spPr>
        <p:txBody>
          <a:bodyPr>
            <a:normAutofit/>
          </a:bodyPr>
          <a:lstStyle/>
          <a:p>
            <a:pPr algn="l" rtl="0"/>
            <a:r>
              <a:rPr lang="en-US" sz="3200" dirty="0"/>
              <a:t> </a:t>
            </a:r>
            <a:r>
              <a:rPr lang="en-US" sz="3200" dirty="0" err="1"/>
              <a:t>Tadelis</a:t>
            </a:r>
            <a:r>
              <a:rPr lang="en-US" sz="3200" dirty="0"/>
              <a:t>, Steven. </a:t>
            </a:r>
            <a:r>
              <a:rPr lang="en-US" sz="3200" i="1" dirty="0">
                <a:solidFill>
                  <a:srgbClr val="C00000"/>
                </a:solidFill>
              </a:rPr>
              <a:t>Game theory: an introduction</a:t>
            </a:r>
            <a:r>
              <a:rPr lang="en-US" sz="3200" dirty="0"/>
              <a:t>. Princeton university press, 2013.</a:t>
            </a:r>
          </a:p>
        </p:txBody>
      </p:sp>
      <p:sp>
        <p:nvSpPr>
          <p:cNvPr id="2" name="Slide Number Placeholder 1"/>
          <p:cNvSpPr>
            <a:spLocks noGrp="1"/>
          </p:cNvSpPr>
          <p:nvPr>
            <p:ph type="sldNum" sz="quarter" idx="12"/>
          </p:nvPr>
        </p:nvSpPr>
        <p:spPr/>
        <p:txBody>
          <a:bodyPr/>
          <a:lstStyle/>
          <a:p>
            <a:fld id="{7A24F918-E48B-4CD6-88B4-F48A81EB5FB6}" type="slidenum">
              <a:rPr lang="en-US" smtClean="0"/>
              <a:pPr/>
              <a:t>2</a:t>
            </a:fld>
            <a:endParaRPr lang="en-US"/>
          </a:p>
        </p:txBody>
      </p:sp>
      <p:sp>
        <p:nvSpPr>
          <p:cNvPr id="3" name="Footer Placeholder 2"/>
          <p:cNvSpPr>
            <a:spLocks noGrp="1"/>
          </p:cNvSpPr>
          <p:nvPr>
            <p:ph type="ftr" sz="quarter" idx="11"/>
          </p:nvPr>
        </p:nvSpPr>
        <p:spPr/>
        <p:txBody>
          <a:bodyPr/>
          <a:lstStyle/>
          <a:p>
            <a:r>
              <a:rPr lang="fa-IR"/>
              <a:t>دانشکده فنی و مهندسی دانشگاه شاهد 1401</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3894" y="1153421"/>
            <a:ext cx="2950274" cy="4170459"/>
          </a:xfrm>
          <a:prstGeom prst="rect">
            <a:avLst/>
          </a:prstGeom>
        </p:spPr>
      </p:pic>
    </p:spTree>
    <p:extLst>
      <p:ext uri="{BB962C8B-B14F-4D97-AF65-F5344CB8AC3E}">
        <p14:creationId xmlns:p14="http://schemas.microsoft.com/office/powerpoint/2010/main" val="2886576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F3B69B-DB71-B37B-B431-EBCA8B1FC50A}"/>
              </a:ext>
            </a:extLst>
          </p:cNvPr>
          <p:cNvPicPr>
            <a:picLocks noChangeAspect="1"/>
          </p:cNvPicPr>
          <p:nvPr/>
        </p:nvPicPr>
        <p:blipFill rotWithShape="1">
          <a:blip r:embed="rId3">
            <a:alphaModFix amt="10000"/>
          </a:blip>
          <a:srcRect t="21991" b="16252"/>
          <a:stretch/>
        </p:blipFill>
        <p:spPr>
          <a:xfrm>
            <a:off x="26894" y="1095375"/>
            <a:ext cx="12138212" cy="5762624"/>
          </a:xfrm>
          <a:prstGeom prst="rect">
            <a:avLst/>
          </a:prstGeom>
        </p:spPr>
      </p:pic>
      <p:sp>
        <p:nvSpPr>
          <p:cNvPr id="2" name="Title 1"/>
          <p:cNvSpPr>
            <a:spLocks noGrp="1"/>
          </p:cNvSpPr>
          <p:nvPr>
            <p:ph type="title"/>
          </p:nvPr>
        </p:nvSpPr>
        <p:spPr/>
        <p:txBody>
          <a:bodyPr>
            <a:normAutofit/>
          </a:bodyPr>
          <a:lstStyle/>
          <a:p>
            <a:pPr rtl="0"/>
            <a:r>
              <a:rPr lang="fa-IR" dirty="0">
                <a:solidFill>
                  <a:srgbClr val="202122"/>
                </a:solidFill>
                <a:effectLst/>
                <a:latin typeface="-apple-system"/>
              </a:rPr>
              <a:t>تراژدی منابع مشترک- بیان بازی</a:t>
            </a:r>
            <a:endParaRPr lang="en-US"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1240077"/>
                <a:ext cx="11571530" cy="4922518"/>
              </a:xfrm>
            </p:spPr>
            <p:txBody>
              <a:bodyPr>
                <a:normAutofit fontScale="70000" lnSpcReduction="20000"/>
              </a:bodyPr>
              <a:lstStyle/>
              <a:p>
                <a:r>
                  <a:rPr lang="fa-IR" sz="3200" dirty="0"/>
                  <a:t>تصور کنید که </a:t>
                </a:r>
                <a14:m>
                  <m:oMath xmlns:m="http://schemas.openxmlformats.org/officeDocument/2006/math">
                    <m:r>
                      <a:rPr lang="en-US" sz="3200" i="1" dirty="0" smtClean="0">
                        <a:solidFill>
                          <a:srgbClr val="C00000"/>
                        </a:solidFill>
                        <a:latin typeface="Cambria Math" panose="02040503050406030204" pitchFamily="18" charset="0"/>
                      </a:rPr>
                      <m:t>𝑛</m:t>
                    </m:r>
                  </m:oMath>
                </a14:m>
                <a:r>
                  <a:rPr lang="en-US" sz="3200" dirty="0"/>
                  <a:t> </a:t>
                </a:r>
                <a:r>
                  <a:rPr lang="fa-IR" sz="3200" dirty="0" err="1"/>
                  <a:t>بازیکن</a:t>
                </a:r>
                <a:r>
                  <a:rPr lang="fa-IR" sz="3200" dirty="0"/>
                  <a:t>، مثلاً شرکت، در دنیا وجود دارد که هر کدام میزان تولید را انتخاب می کنند. فعالیت تولیدی آنها به نوبه خود مقداری از هوای پاکی که سیاره ما را احاطه کرده است مصرف می کند. </a:t>
                </a:r>
              </a:p>
              <a:p>
                <a:r>
                  <a:rPr lang="fa-IR" sz="3200" dirty="0"/>
                  <a:t>مقدار کل هوای پاک برابر با </a:t>
                </a:r>
                <a14:m>
                  <m:oMath xmlns:m="http://schemas.openxmlformats.org/officeDocument/2006/math">
                    <m:r>
                      <a:rPr lang="en-US" sz="3200" i="1" dirty="0" smtClean="0">
                        <a:solidFill>
                          <a:srgbClr val="C00000"/>
                        </a:solidFill>
                        <a:latin typeface="Cambria Math" panose="02040503050406030204" pitchFamily="18" charset="0"/>
                      </a:rPr>
                      <m:t>𝐾</m:t>
                    </m:r>
                  </m:oMath>
                </a14:m>
                <a:r>
                  <a:rPr lang="en-US" sz="3200" dirty="0"/>
                  <a:t> </a:t>
                </a:r>
                <a:r>
                  <a:rPr lang="fa-IR" sz="3200" dirty="0"/>
                  <a:t>وجود دارد و هر گونه مصرف هوای پاک از این منبع مشترک خارج می شود. </a:t>
                </a:r>
              </a:p>
              <a:p>
                <a:r>
                  <a:rPr lang="fa-IR" sz="3200" dirty="0"/>
                  <a:t>هر </a:t>
                </a:r>
                <a:r>
                  <a:rPr lang="fa-IR" sz="3200" dirty="0" err="1"/>
                  <a:t>بازیکن</a:t>
                </a:r>
                <a:r>
                  <a:rPr lang="fa-IR" sz="3200" dirty="0"/>
                  <a:t> </a:t>
                </a:r>
                <a14:m>
                  <m:oMath xmlns:m="http://schemas.openxmlformats.org/officeDocument/2006/math">
                    <m:r>
                      <a:rPr lang="en-US" sz="3200" i="1" dirty="0" smtClean="0">
                        <a:solidFill>
                          <a:srgbClr val="C00000"/>
                        </a:solidFill>
                        <a:latin typeface="Cambria Math" panose="02040503050406030204" pitchFamily="18" charset="0"/>
                      </a:rPr>
                      <m:t>𝑖</m:t>
                    </m:r>
                  </m:oMath>
                </a14:m>
                <a:r>
                  <a:rPr lang="en-US" sz="3200" dirty="0"/>
                  <a:t> </a:t>
                </a:r>
                <a:r>
                  <a:rPr lang="fa-IR" sz="3200" dirty="0"/>
                  <a:t> مصرف هوای پاک خود را برای تولید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𝑘</m:t>
                        </m:r>
                      </m:e>
                      <m:sub>
                        <m:r>
                          <a:rPr lang="en-US" sz="3200" i="1" dirty="0" smtClean="0">
                            <a:solidFill>
                              <a:srgbClr val="C00000"/>
                            </a:solidFill>
                            <a:latin typeface="Cambria Math" panose="02040503050406030204" pitchFamily="18" charset="0"/>
                          </a:rPr>
                          <m:t>𝑖</m:t>
                        </m:r>
                      </m:sub>
                    </m:sSub>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0</m:t>
                    </m:r>
                  </m:oMath>
                </a14:m>
                <a:r>
                  <a:rPr lang="fa-IR" sz="3200" dirty="0"/>
                  <a:t> انتخاب می کند</a:t>
                </a:r>
                <a:r>
                  <a:rPr lang="en-US" sz="3200" dirty="0"/>
                  <a:t> </a:t>
                </a:r>
                <a:r>
                  <a:rPr lang="fa-IR" sz="3200" dirty="0"/>
                  <a:t>و بنابراین مقدار هوای پاک باقی مانده </a:t>
                </a:r>
                <a14:m>
                  <m:oMath xmlns:m="http://schemas.openxmlformats.org/officeDocument/2006/math">
                    <m:r>
                      <a:rPr lang="en-US" sz="3200" i="1" dirty="0" smtClean="0">
                        <a:solidFill>
                          <a:srgbClr val="C00000"/>
                        </a:solidFill>
                        <a:latin typeface="Cambria Math" panose="02040503050406030204" pitchFamily="18" charset="0"/>
                      </a:rPr>
                      <m:t>𝐾</m:t>
                    </m:r>
                    <m:r>
                      <a:rPr lang="en-US" sz="3200" i="1" dirty="0" smtClean="0">
                        <a:solidFill>
                          <a:srgbClr val="C00000"/>
                        </a:solidFill>
                        <a:latin typeface="Cambria Math" panose="02040503050406030204" pitchFamily="18" charset="0"/>
                      </a:rPr>
                      <m:t>−</m:t>
                    </m:r>
                    <m:nary>
                      <m:naryPr>
                        <m:chr m:val="∑"/>
                        <m:limLoc m:val="subSup"/>
                        <m:ctrlPr>
                          <a:rPr lang="en-US" sz="3200" i="1" dirty="0" smtClean="0">
                            <a:solidFill>
                              <a:srgbClr val="C00000"/>
                            </a:solidFill>
                            <a:latin typeface="Cambria Math" panose="02040503050406030204" pitchFamily="18" charset="0"/>
                          </a:rPr>
                        </m:ctrlPr>
                      </m:naryPr>
                      <m:sub>
                        <m:r>
                          <m:rPr>
                            <m:brk m:alnAt="25"/>
                          </m:rPr>
                          <a:rPr lang="en-US" sz="3200" b="0" i="1" dirty="0" smtClean="0">
                            <a:solidFill>
                              <a:srgbClr val="C00000"/>
                            </a:solidFill>
                            <a:latin typeface="Cambria Math" panose="02040503050406030204" pitchFamily="18" charset="0"/>
                          </a:rPr>
                          <m:t>𝑖</m:t>
                        </m:r>
                        <m:r>
                          <a:rPr lang="en-US" sz="3200" b="0" i="1" dirty="0" smtClean="0">
                            <a:solidFill>
                              <a:srgbClr val="C00000"/>
                            </a:solidFill>
                            <a:latin typeface="Cambria Math" panose="02040503050406030204" pitchFamily="18" charset="0"/>
                          </a:rPr>
                          <m:t>=</m:t>
                        </m:r>
                        <m:r>
                          <m:rPr>
                            <m:brk m:alnAt="25"/>
                          </m:rPr>
                          <a:rPr lang="en-US" sz="3200" b="0" i="1" dirty="0" smtClean="0">
                            <a:solidFill>
                              <a:srgbClr val="C00000"/>
                            </a:solidFill>
                            <a:latin typeface="Cambria Math" panose="02040503050406030204" pitchFamily="18" charset="0"/>
                          </a:rPr>
                          <m:t>1</m:t>
                        </m:r>
                      </m:sub>
                      <m:sup>
                        <m:r>
                          <a:rPr lang="en-US" sz="3200" b="0" i="1" dirty="0" smtClean="0">
                            <a:solidFill>
                              <a:srgbClr val="C00000"/>
                            </a:solidFill>
                            <a:latin typeface="Cambria Math" panose="02040503050406030204" pitchFamily="18" charset="0"/>
                          </a:rPr>
                          <m:t>𝑛</m:t>
                        </m:r>
                      </m:sup>
                      <m:e>
                        <m:sSub>
                          <m:sSubPr>
                            <m:ctrlPr>
                              <a:rPr lang="en-US" sz="3200" b="0" i="1" dirty="0" smtClean="0">
                                <a:solidFill>
                                  <a:srgbClr val="C00000"/>
                                </a:solidFill>
                                <a:latin typeface="Cambria Math" panose="02040503050406030204" pitchFamily="18" charset="0"/>
                              </a:rPr>
                            </m:ctrlPr>
                          </m:sSubPr>
                          <m:e>
                            <m:r>
                              <a:rPr lang="en-US" sz="3200" b="0" i="1" dirty="0" smtClean="0">
                                <a:solidFill>
                                  <a:srgbClr val="C00000"/>
                                </a:solidFill>
                                <a:latin typeface="Cambria Math" panose="02040503050406030204" pitchFamily="18" charset="0"/>
                              </a:rPr>
                              <m:t>𝑘</m:t>
                            </m:r>
                          </m:e>
                          <m:sub>
                            <m:r>
                              <a:rPr lang="en-US" sz="3200" b="0" i="1" dirty="0" smtClean="0">
                                <a:solidFill>
                                  <a:srgbClr val="C00000"/>
                                </a:solidFill>
                                <a:latin typeface="Cambria Math" panose="02040503050406030204" pitchFamily="18" charset="0"/>
                              </a:rPr>
                              <m:t>𝑖</m:t>
                            </m:r>
                          </m:sub>
                        </m:sSub>
                      </m:e>
                    </m:nary>
                    <m:r>
                      <a:rPr lang="en-US" sz="3200" i="1" dirty="0" smtClean="0">
                        <a:solidFill>
                          <a:srgbClr val="C00000"/>
                        </a:solidFill>
                        <a:latin typeface="Cambria Math" panose="02040503050406030204" pitchFamily="18" charset="0"/>
                      </a:rPr>
                      <m:t> </m:t>
                    </m:r>
                  </m:oMath>
                </a14:m>
                <a:r>
                  <a:rPr lang="fa-IR" sz="3200" dirty="0"/>
                  <a:t> است.</a:t>
                </a:r>
              </a:p>
              <a:p>
                <a:r>
                  <a:rPr lang="fa-IR" sz="3200" dirty="0" err="1"/>
                  <a:t>بازیکن</a:t>
                </a:r>
                <a:r>
                  <a:rPr lang="fa-IR" sz="3200" dirty="0"/>
                  <a:t> </a:t>
                </a:r>
                <a14:m>
                  <m:oMath xmlns:m="http://schemas.openxmlformats.org/officeDocument/2006/math">
                    <m:r>
                      <a:rPr lang="en-US" sz="3200" i="1" dirty="0">
                        <a:solidFill>
                          <a:srgbClr val="C00000"/>
                        </a:solidFill>
                        <a:latin typeface="Cambria Math" panose="02040503050406030204" pitchFamily="18" charset="0"/>
                      </a:rPr>
                      <m:t>𝑖</m:t>
                    </m:r>
                  </m:oMath>
                </a14:m>
                <a:r>
                  <a:rPr lang="en-US" sz="3200" dirty="0"/>
                  <a:t> </a:t>
                </a:r>
                <a:r>
                  <a:rPr lang="fa-IR" sz="3200" dirty="0"/>
                  <a:t> از مصرف </a:t>
                </a:r>
                <a14:m>
                  <m:oMath xmlns:m="http://schemas.openxmlformats.org/officeDocument/2006/math">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𝑘</m:t>
                        </m:r>
                      </m:e>
                      <m:sub>
                        <m:r>
                          <a:rPr lang="en-US" sz="3200" i="1" dirty="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 </m:t>
                    </m:r>
                  </m:oMath>
                </a14:m>
                <a:r>
                  <a:rPr lang="fa-IR" sz="3200" dirty="0"/>
                  <a:t> ، </a:t>
                </a:r>
                <a14:m>
                  <m:oMath xmlns:m="http://schemas.openxmlformats.org/officeDocument/2006/math">
                    <m:r>
                      <m:rPr>
                        <m:sty m:val="p"/>
                      </m:rPr>
                      <a:rPr lang="en-US" sz="3200" i="1" dirty="0" smtClean="0">
                        <a:solidFill>
                          <a:srgbClr val="C00000"/>
                        </a:solidFill>
                        <a:latin typeface="Cambria Math" panose="02040503050406030204" pitchFamily="18" charset="0"/>
                      </a:rPr>
                      <m:t>ln</m:t>
                    </m:r>
                    <m:r>
                      <a:rPr lang="en-US" sz="3200" i="1" dirty="0" smtClean="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𝑘</m:t>
                        </m:r>
                      </m:e>
                      <m:sub>
                        <m:r>
                          <a:rPr lang="en-US" sz="3200" i="1" dirty="0" smtClean="0">
                            <a:solidFill>
                              <a:srgbClr val="C00000"/>
                            </a:solidFill>
                            <a:latin typeface="Cambria Math" panose="02040503050406030204" pitchFamily="18" charset="0"/>
                          </a:rPr>
                          <m:t>𝑖</m:t>
                        </m:r>
                      </m:sub>
                    </m:sSub>
                    <m:r>
                      <a:rPr lang="en-US" sz="3200" i="1" dirty="0" smtClean="0">
                        <a:solidFill>
                          <a:srgbClr val="C00000"/>
                        </a:solidFill>
                        <a:latin typeface="Cambria Math" panose="02040503050406030204" pitchFamily="18" charset="0"/>
                      </a:rPr>
                      <m:t>)</m:t>
                    </m:r>
                  </m:oMath>
                </a14:m>
                <a:r>
                  <a:rPr lang="en-US" sz="3200" dirty="0"/>
                  <a:t> </a:t>
                </a:r>
                <a:r>
                  <a:rPr lang="fa-IR" sz="3200" dirty="0"/>
                  <a:t>سود میبرد و هر </a:t>
                </a:r>
                <a:r>
                  <a:rPr lang="fa-IR" sz="3200" dirty="0" err="1"/>
                  <a:t>بازیکن</a:t>
                </a:r>
                <a:r>
                  <a:rPr lang="fa-IR" sz="3200" dirty="0"/>
                  <a:t> از مصرف باقیمانده هوای پاک لذت </a:t>
                </a:r>
                <a:r>
                  <a:rPr lang="fa-IR" sz="3200" dirty="0" err="1"/>
                  <a:t>می‌برد</a:t>
                </a:r>
                <a:r>
                  <a:rPr lang="fa-IR" sz="3200" dirty="0"/>
                  <a:t> و به هر یک سود </a:t>
                </a:r>
                <a14:m>
                  <m:oMath xmlns:m="http://schemas.openxmlformats.org/officeDocument/2006/math">
                    <m:r>
                      <m:rPr>
                        <m:sty m:val="p"/>
                      </m:rPr>
                      <a:rPr lang="en-US" sz="3200" b="0" i="0" dirty="0" smtClean="0">
                        <a:solidFill>
                          <a:srgbClr val="C00000"/>
                        </a:solidFill>
                        <a:latin typeface="Cambria Math" panose="02040503050406030204" pitchFamily="18" charset="0"/>
                      </a:rPr>
                      <m:t>ln</m:t>
                    </m:r>
                    <m:d>
                      <m:dPr>
                        <m:ctrlPr>
                          <a:rPr lang="en-US" sz="3200" b="0" i="1" dirty="0" smtClean="0">
                            <a:solidFill>
                              <a:srgbClr val="C00000"/>
                            </a:solidFill>
                            <a:latin typeface="Cambria Math" panose="02040503050406030204" pitchFamily="18" charset="0"/>
                          </a:rPr>
                        </m:ctrlPr>
                      </m:dPr>
                      <m:e>
                        <m:r>
                          <a:rPr lang="en-US" sz="3200" i="1" dirty="0">
                            <a:solidFill>
                              <a:srgbClr val="C00000"/>
                            </a:solidFill>
                            <a:latin typeface="Cambria Math" panose="02040503050406030204" pitchFamily="18" charset="0"/>
                          </a:rPr>
                          <m:t>𝐾</m:t>
                        </m:r>
                        <m:r>
                          <a:rPr lang="en-US" sz="3200" i="1" dirty="0">
                            <a:solidFill>
                              <a:srgbClr val="C00000"/>
                            </a:solidFill>
                            <a:latin typeface="Cambria Math" panose="02040503050406030204" pitchFamily="18" charset="0"/>
                          </a:rPr>
                          <m:t>−</m:t>
                        </m:r>
                        <m:nary>
                          <m:naryPr>
                            <m:chr m:val="∑"/>
                            <m:limLoc m:val="subSup"/>
                            <m:ctrlPr>
                              <a:rPr lang="en-US" sz="3200" i="1" dirty="0">
                                <a:solidFill>
                                  <a:srgbClr val="C00000"/>
                                </a:solidFill>
                                <a:latin typeface="Cambria Math" panose="02040503050406030204" pitchFamily="18" charset="0"/>
                              </a:rPr>
                            </m:ctrlPr>
                          </m:naryPr>
                          <m:sub>
                            <m:r>
                              <m:rPr>
                                <m:brk m:alnAt="25"/>
                              </m:rPr>
                              <a:rPr lang="en-US" sz="3200" i="1" dirty="0">
                                <a:solidFill>
                                  <a:srgbClr val="C00000"/>
                                </a:solidFill>
                                <a:latin typeface="Cambria Math" panose="02040503050406030204" pitchFamily="18" charset="0"/>
                              </a:rPr>
                              <m:t>𝑖</m:t>
                            </m:r>
                            <m:r>
                              <a:rPr lang="en-US" sz="3200" i="1" dirty="0">
                                <a:solidFill>
                                  <a:srgbClr val="C00000"/>
                                </a:solidFill>
                                <a:latin typeface="Cambria Math" panose="02040503050406030204" pitchFamily="18" charset="0"/>
                              </a:rPr>
                              <m:t>=</m:t>
                            </m:r>
                            <m:r>
                              <m:rPr>
                                <m:brk m:alnAt="25"/>
                              </m:rPr>
                              <a:rPr lang="en-US" sz="3200" i="1" dirty="0">
                                <a:solidFill>
                                  <a:srgbClr val="C00000"/>
                                </a:solidFill>
                                <a:latin typeface="Cambria Math" panose="02040503050406030204" pitchFamily="18" charset="0"/>
                              </a:rPr>
                              <m:t>1</m:t>
                            </m:r>
                          </m:sub>
                          <m:sup>
                            <m:r>
                              <a:rPr lang="en-US" sz="3200" i="1" dirty="0">
                                <a:solidFill>
                                  <a:srgbClr val="C00000"/>
                                </a:solidFill>
                                <a:latin typeface="Cambria Math" panose="02040503050406030204" pitchFamily="18" charset="0"/>
                              </a:rPr>
                              <m:t>𝑛</m:t>
                            </m:r>
                          </m:sup>
                          <m:e>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𝑘</m:t>
                                </m:r>
                              </m:e>
                              <m:sub>
                                <m:r>
                                  <a:rPr lang="en-US" sz="3200" i="1" dirty="0">
                                    <a:solidFill>
                                      <a:srgbClr val="C00000"/>
                                    </a:solidFill>
                                    <a:latin typeface="Cambria Math" panose="02040503050406030204" pitchFamily="18" charset="0"/>
                                  </a:rPr>
                                  <m:t>𝑖</m:t>
                                </m:r>
                              </m:sub>
                            </m:sSub>
                          </m:e>
                        </m:nary>
                      </m:e>
                    </m:d>
                  </m:oMath>
                </a14:m>
                <a:r>
                  <a:rPr lang="fa-IR" sz="3200" dirty="0"/>
                  <a:t> </a:t>
                </a:r>
                <a:r>
                  <a:rPr lang="fa-IR" sz="3200" dirty="0" err="1"/>
                  <a:t>می‌دهد</a:t>
                </a:r>
                <a:r>
                  <a:rPr lang="fa-IR" sz="3200" dirty="0"/>
                  <a:t>. لذا سود </a:t>
                </a:r>
                <a:r>
                  <a:rPr lang="fa-IR" sz="3200" dirty="0" err="1"/>
                  <a:t>بازیکن</a:t>
                </a:r>
                <a:r>
                  <a:rPr lang="fa-IR" sz="3200" dirty="0"/>
                  <a:t> </a:t>
                </a:r>
                <a14:m>
                  <m:oMath xmlns:m="http://schemas.openxmlformats.org/officeDocument/2006/math">
                    <m:r>
                      <a:rPr lang="en-US" sz="3200" i="1" dirty="0">
                        <a:solidFill>
                          <a:srgbClr val="C00000"/>
                        </a:solidFill>
                        <a:latin typeface="Cambria Math" panose="02040503050406030204" pitchFamily="18" charset="0"/>
                      </a:rPr>
                      <m:t>𝑖</m:t>
                    </m:r>
                    <m:r>
                      <a:rPr lang="en-US" sz="3200" i="1" dirty="0">
                        <a:solidFill>
                          <a:srgbClr val="C00000"/>
                        </a:solidFill>
                        <a:latin typeface="Cambria Math" panose="02040503050406030204" pitchFamily="18" charset="0"/>
                      </a:rPr>
                      <m:t> </m:t>
                    </m:r>
                  </m:oMath>
                </a14:m>
                <a:r>
                  <a:rPr lang="fa-IR" sz="3200" dirty="0"/>
                  <a:t> از انتخاب </a:t>
                </a:r>
                <a14:m>
                  <m:oMath xmlns:m="http://schemas.openxmlformats.org/officeDocument/2006/math">
                    <m:r>
                      <a:rPr lang="en-US" sz="3200" i="1" dirty="0" smtClean="0">
                        <a:solidFill>
                          <a:srgbClr val="C00000"/>
                        </a:solidFill>
                        <a:latin typeface="Cambria Math" panose="02040503050406030204" pitchFamily="18" charset="0"/>
                      </a:rPr>
                      <m:t>𝑘</m:t>
                    </m:r>
                    <m:r>
                      <a:rPr lang="en-US" sz="3200" i="1" dirty="0" smtClean="0">
                        <a:solidFill>
                          <a:srgbClr val="C00000"/>
                        </a:solidFill>
                        <a:latin typeface="Cambria Math" panose="02040503050406030204" pitchFamily="18" charset="0"/>
                      </a:rPr>
                      <m:t> = (</m:t>
                    </m:r>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𝑘</m:t>
                        </m:r>
                      </m:e>
                      <m:sub>
                        <m:r>
                          <a:rPr lang="en-US" sz="3200" i="1" dirty="0" smtClean="0">
                            <a:solidFill>
                              <a:srgbClr val="C00000"/>
                            </a:solidFill>
                            <a:latin typeface="Cambria Math" panose="02040503050406030204" pitchFamily="18" charset="0"/>
                          </a:rPr>
                          <m:t>1</m:t>
                        </m:r>
                      </m:sub>
                    </m:sSub>
                    <m:r>
                      <a:rPr lang="en-US" sz="3200" i="1" dirty="0" smtClean="0">
                        <a:solidFill>
                          <a:srgbClr val="C00000"/>
                        </a:solidFill>
                        <a:latin typeface="Cambria Math" panose="02040503050406030204" pitchFamily="18" charset="0"/>
                      </a:rPr>
                      <m:t>, </m:t>
                    </m:r>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𝑘</m:t>
                        </m:r>
                      </m:e>
                      <m:sub>
                        <m:r>
                          <a:rPr lang="en-US" sz="3200" i="1" dirty="0" smtClean="0">
                            <a:solidFill>
                              <a:srgbClr val="C00000"/>
                            </a:solidFill>
                            <a:latin typeface="Cambria Math" panose="02040503050406030204" pitchFamily="18" charset="0"/>
                          </a:rPr>
                          <m:t>2</m:t>
                        </m:r>
                      </m:sub>
                    </m:sSub>
                    <m:r>
                      <a:rPr lang="en-US" sz="3200" i="1" dirty="0" smtClean="0">
                        <a:solidFill>
                          <a:srgbClr val="C00000"/>
                        </a:solidFill>
                        <a:latin typeface="Cambria Math" panose="02040503050406030204" pitchFamily="18" charset="0"/>
                      </a:rPr>
                      <m:t>, . . . , </m:t>
                    </m:r>
                    <m:sSub>
                      <m:sSubPr>
                        <m:ctrlPr>
                          <a:rPr lang="en-US" sz="3200" b="0" i="1" dirty="0" smtClean="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𝑘</m:t>
                        </m:r>
                      </m:e>
                      <m:sub>
                        <m:r>
                          <a:rPr lang="en-US" sz="3200" i="1" dirty="0" err="1">
                            <a:solidFill>
                              <a:srgbClr val="C00000"/>
                            </a:solidFill>
                            <a:latin typeface="Cambria Math" panose="02040503050406030204" pitchFamily="18" charset="0"/>
                          </a:rPr>
                          <m:t>𝑛</m:t>
                        </m:r>
                      </m:sub>
                    </m:sSub>
                    <m:r>
                      <a:rPr lang="en-US" sz="3200" i="1" dirty="0">
                        <a:solidFill>
                          <a:srgbClr val="C00000"/>
                        </a:solidFill>
                        <a:latin typeface="Cambria Math" panose="02040503050406030204" pitchFamily="18" charset="0"/>
                      </a:rPr>
                      <m:t>)</m:t>
                    </m:r>
                  </m:oMath>
                </a14:m>
                <a:r>
                  <a:rPr lang="en-US" sz="3200" dirty="0"/>
                  <a:t> </a:t>
                </a:r>
                <a:r>
                  <a:rPr lang="fa-IR" sz="3200" dirty="0"/>
                  <a:t> برابر است با</a:t>
                </a:r>
                <a:endParaRPr lang="fa-IR"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1240077"/>
                <a:ext cx="11571530" cy="4922518"/>
              </a:xfrm>
              <a:blipFill>
                <a:blip r:embed="rId4"/>
                <a:stretch>
                  <a:fillRect l="-632" r="-26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20</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7213F70-01C8-DE1B-C8DC-93CDF1751200}"/>
                  </a:ext>
                </a:extLst>
              </p:cNvPr>
              <p:cNvSpPr txBox="1"/>
              <p:nvPr/>
            </p:nvSpPr>
            <p:spPr>
              <a:xfrm>
                <a:off x="1621434" y="5050018"/>
                <a:ext cx="8759586" cy="119891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solidFill>
                                <a:srgbClr val="C00000"/>
                              </a:solidFill>
                              <a:effectLst/>
                              <a:latin typeface="Cambria Math" panose="02040503050406030204" pitchFamily="18" charset="0"/>
                            </a:rPr>
                          </m:ctrlPr>
                        </m:sSubPr>
                        <m:e>
                          <m:r>
                            <a:rPr lang="en-US" sz="3200" b="0" i="1" dirty="0" smtClean="0">
                              <a:solidFill>
                                <a:srgbClr val="C00000"/>
                              </a:solidFill>
                              <a:effectLst/>
                              <a:latin typeface="Cambria Math" panose="02040503050406030204" pitchFamily="18" charset="0"/>
                            </a:rPr>
                            <m:t>𝑣</m:t>
                          </m:r>
                        </m:e>
                        <m:sub>
                          <m:r>
                            <a:rPr lang="en-US" sz="2400" b="0" i="1" dirty="0">
                              <a:solidFill>
                                <a:srgbClr val="C00000"/>
                              </a:solidFill>
                              <a:effectLst/>
                              <a:latin typeface="Cambria Math" panose="02040503050406030204" pitchFamily="18" charset="0"/>
                            </a:rPr>
                            <m:t>𝑖</m:t>
                          </m:r>
                        </m:sub>
                      </m:sSub>
                      <m:d>
                        <m:dPr>
                          <m:ctrlPr>
                            <a:rPr lang="en-US" sz="3200" i="1" dirty="0">
                              <a:solidFill>
                                <a:srgbClr val="C00000"/>
                              </a:solidFill>
                              <a:effectLst/>
                              <a:latin typeface="Cambria Math" panose="02040503050406030204" pitchFamily="18" charset="0"/>
                            </a:rPr>
                          </m:ctrlPr>
                        </m:dPr>
                        <m:e>
                          <m:sSub>
                            <m:sSubPr>
                              <m:ctrlPr>
                                <a:rPr lang="en-US" sz="3200" i="1" dirty="0" smtClean="0">
                                  <a:solidFill>
                                    <a:srgbClr val="C00000"/>
                                  </a:solidFill>
                                  <a:effectLst/>
                                  <a:latin typeface="Cambria Math" panose="02040503050406030204" pitchFamily="18" charset="0"/>
                                </a:rPr>
                              </m:ctrlPr>
                            </m:sSubPr>
                            <m:e>
                              <m:r>
                                <a:rPr lang="en-US" sz="3200" b="0" i="1" dirty="0">
                                  <a:solidFill>
                                    <a:srgbClr val="C00000"/>
                                  </a:solidFill>
                                  <a:effectLst/>
                                  <a:latin typeface="Cambria Math" panose="02040503050406030204" pitchFamily="18" charset="0"/>
                                </a:rPr>
                                <m:t>𝑘</m:t>
                              </m:r>
                            </m:e>
                            <m:sub>
                              <m:r>
                                <a:rPr lang="en-US" sz="2400" b="0" i="1" dirty="0">
                                  <a:solidFill>
                                    <a:srgbClr val="C00000"/>
                                  </a:solidFill>
                                  <a:effectLst/>
                                  <a:latin typeface="Cambria Math" panose="02040503050406030204" pitchFamily="18" charset="0"/>
                                </a:rPr>
                                <m:t>𝑖</m:t>
                              </m:r>
                            </m:sub>
                          </m:sSub>
                          <m:r>
                            <a:rPr lang="en-US" sz="3200" b="0" i="1" dirty="0">
                              <a:solidFill>
                                <a:srgbClr val="C00000"/>
                              </a:solidFill>
                              <a:effectLst/>
                              <a:latin typeface="Cambria Math" panose="02040503050406030204" pitchFamily="18" charset="0"/>
                            </a:rPr>
                            <m:t>, </m:t>
                          </m:r>
                          <m:sSub>
                            <m:sSubPr>
                              <m:ctrlPr>
                                <a:rPr lang="en-US" sz="3200" i="1" dirty="0" smtClean="0">
                                  <a:solidFill>
                                    <a:srgbClr val="C00000"/>
                                  </a:solidFill>
                                  <a:effectLst/>
                                  <a:latin typeface="Cambria Math" panose="02040503050406030204" pitchFamily="18" charset="0"/>
                                </a:rPr>
                              </m:ctrlPr>
                            </m:sSubPr>
                            <m:e>
                              <m:r>
                                <a:rPr lang="en-US" sz="3200" b="0" i="1" dirty="0">
                                  <a:solidFill>
                                    <a:srgbClr val="C00000"/>
                                  </a:solidFill>
                                  <a:effectLst/>
                                  <a:latin typeface="Cambria Math" panose="02040503050406030204" pitchFamily="18" charset="0"/>
                                </a:rPr>
                                <m:t>𝑘</m:t>
                              </m:r>
                            </m:e>
                            <m:sub>
                              <m:r>
                                <a:rPr lang="en-US" sz="3200" b="0" i="1" dirty="0" smtClean="0">
                                  <a:solidFill>
                                    <a:srgbClr val="C00000"/>
                                  </a:solidFill>
                                  <a:effectLst/>
                                  <a:latin typeface="Cambria Math" panose="02040503050406030204" pitchFamily="18" charset="0"/>
                                </a:rPr>
                                <m:t>−</m:t>
                              </m:r>
                              <m:r>
                                <a:rPr lang="en-US" sz="3200" b="0" i="1" dirty="0" smtClean="0">
                                  <a:solidFill>
                                    <a:srgbClr val="C00000"/>
                                  </a:solidFill>
                                  <a:effectLst/>
                                  <a:latin typeface="Cambria Math" panose="02040503050406030204" pitchFamily="18" charset="0"/>
                                </a:rPr>
                                <m:t>𝑖</m:t>
                              </m:r>
                            </m:sub>
                          </m:sSub>
                        </m:e>
                      </m:d>
                      <m:r>
                        <a:rPr lang="en-US" sz="3200" b="0" i="1" dirty="0">
                          <a:solidFill>
                            <a:srgbClr val="C00000"/>
                          </a:solidFill>
                          <a:effectLst/>
                          <a:latin typeface="Cambria Math" panose="02040503050406030204" pitchFamily="18" charset="0"/>
                        </a:rPr>
                        <m:t>=</m:t>
                      </m:r>
                      <m:func>
                        <m:funcPr>
                          <m:ctrlPr>
                            <a:rPr lang="en-US" sz="3200" i="1" dirty="0">
                              <a:solidFill>
                                <a:srgbClr val="C00000"/>
                              </a:solidFill>
                              <a:effectLst/>
                              <a:latin typeface="Cambria Math" panose="02040503050406030204" pitchFamily="18" charset="0"/>
                            </a:rPr>
                          </m:ctrlPr>
                        </m:funcPr>
                        <m:fName>
                          <m:r>
                            <m:rPr>
                              <m:sty m:val="p"/>
                            </m:rPr>
                            <a:rPr lang="en-US" sz="3200" b="0" i="0" dirty="0">
                              <a:solidFill>
                                <a:srgbClr val="C00000"/>
                              </a:solidFill>
                              <a:effectLst/>
                              <a:latin typeface="Cambria Math" panose="02040503050406030204" pitchFamily="18" charset="0"/>
                            </a:rPr>
                            <m:t>ln</m:t>
                          </m:r>
                        </m:fName>
                        <m:e>
                          <m:d>
                            <m:dPr>
                              <m:ctrlPr>
                                <a:rPr lang="en-US" sz="3200" i="1" dirty="0">
                                  <a:solidFill>
                                    <a:srgbClr val="C00000"/>
                                  </a:solidFill>
                                  <a:effectLst/>
                                  <a:latin typeface="Cambria Math" panose="02040503050406030204" pitchFamily="18" charset="0"/>
                                </a:rPr>
                              </m:ctrlPr>
                            </m:dPr>
                            <m:e>
                              <m:sSub>
                                <m:sSubPr>
                                  <m:ctrlPr>
                                    <a:rPr lang="en-US" sz="3200" i="1" dirty="0" smtClean="0">
                                      <a:solidFill>
                                        <a:srgbClr val="C00000"/>
                                      </a:solidFill>
                                      <a:effectLst/>
                                      <a:latin typeface="Cambria Math" panose="02040503050406030204" pitchFamily="18" charset="0"/>
                                    </a:rPr>
                                  </m:ctrlPr>
                                </m:sSubPr>
                                <m:e>
                                  <m:r>
                                    <a:rPr lang="en-US" sz="3200" b="0" i="1" dirty="0">
                                      <a:solidFill>
                                        <a:srgbClr val="C00000"/>
                                      </a:solidFill>
                                      <a:effectLst/>
                                      <a:latin typeface="Cambria Math" panose="02040503050406030204" pitchFamily="18" charset="0"/>
                                    </a:rPr>
                                    <m:t>𝑘</m:t>
                                  </m:r>
                                </m:e>
                                <m:sub>
                                  <m:r>
                                    <a:rPr lang="en-US" sz="2400" b="0" i="1" dirty="0">
                                      <a:solidFill>
                                        <a:srgbClr val="C00000"/>
                                      </a:solidFill>
                                      <a:effectLst/>
                                      <a:latin typeface="Cambria Math" panose="02040503050406030204" pitchFamily="18" charset="0"/>
                                    </a:rPr>
                                    <m:t>𝑖</m:t>
                                  </m:r>
                                </m:sub>
                              </m:sSub>
                            </m:e>
                          </m:d>
                        </m:e>
                      </m:func>
                      <m:r>
                        <a:rPr lang="en-US" sz="3200" b="0" i="0" dirty="0" smtClean="0">
                          <a:solidFill>
                            <a:srgbClr val="C00000"/>
                          </a:solidFill>
                          <a:effectLst/>
                          <a:latin typeface="Cambria Math" panose="02040503050406030204" pitchFamily="18" charset="0"/>
                        </a:rPr>
                        <m:t>+</m:t>
                      </m:r>
                      <m:r>
                        <a:rPr lang="en-US" sz="3200" b="0" i="1" dirty="0">
                          <a:solidFill>
                            <a:srgbClr val="C00000"/>
                          </a:solidFill>
                          <a:latin typeface="Cambria Math" panose="02040503050406030204" pitchFamily="18" charset="0"/>
                        </a:rPr>
                        <m:t>𝑙𝑛</m:t>
                      </m:r>
                      <m:d>
                        <m:dPr>
                          <m:ctrlPr>
                            <a:rPr lang="en-US" sz="3200" i="1" dirty="0">
                              <a:solidFill>
                                <a:srgbClr val="C00000"/>
                              </a:solidFill>
                              <a:latin typeface="Cambria Math" panose="02040503050406030204" pitchFamily="18" charset="0"/>
                            </a:rPr>
                          </m:ctrlPr>
                        </m:dPr>
                        <m:e>
                          <m:r>
                            <a:rPr lang="en-US" sz="3200" b="0" i="1" dirty="0">
                              <a:solidFill>
                                <a:srgbClr val="C00000"/>
                              </a:solidFill>
                              <a:latin typeface="Cambria Math" panose="02040503050406030204" pitchFamily="18" charset="0"/>
                            </a:rPr>
                            <m:t>𝐾</m:t>
                          </m:r>
                          <m:r>
                            <a:rPr lang="en-US" sz="3200" b="0" i="1" dirty="0">
                              <a:solidFill>
                                <a:srgbClr val="C00000"/>
                              </a:solidFill>
                              <a:latin typeface="Cambria Math" panose="02040503050406030204" pitchFamily="18" charset="0"/>
                            </a:rPr>
                            <m:t>−</m:t>
                          </m:r>
                          <m:nary>
                            <m:naryPr>
                              <m:chr m:val="∑"/>
                              <m:limLoc m:val="subSup"/>
                              <m:ctrlPr>
                                <a:rPr lang="en-US" sz="3200" i="1" dirty="0">
                                  <a:solidFill>
                                    <a:srgbClr val="C00000"/>
                                  </a:solidFill>
                                  <a:latin typeface="Cambria Math" panose="02040503050406030204" pitchFamily="18" charset="0"/>
                                </a:rPr>
                              </m:ctrlPr>
                            </m:naryPr>
                            <m:sub>
                              <m:r>
                                <m:rPr>
                                  <m:brk m:alnAt="1"/>
                                </m:rPr>
                                <a:rPr lang="en-US" sz="3200" b="0" i="1" dirty="0" smtClean="0">
                                  <a:solidFill>
                                    <a:srgbClr val="C00000"/>
                                  </a:solidFill>
                                  <a:latin typeface="Cambria Math" panose="02040503050406030204" pitchFamily="18" charset="0"/>
                                </a:rPr>
                                <m:t>𝑗</m:t>
                              </m:r>
                              <m:r>
                                <a:rPr lang="en-US" sz="3200" b="0" i="1" dirty="0">
                                  <a:solidFill>
                                    <a:srgbClr val="C00000"/>
                                  </a:solidFill>
                                  <a:latin typeface="Cambria Math" panose="02040503050406030204" pitchFamily="18" charset="0"/>
                                </a:rPr>
                                <m:t>=</m:t>
                              </m:r>
                              <m:r>
                                <m:rPr>
                                  <m:brk m:alnAt="25"/>
                                </m:rPr>
                                <a:rPr lang="en-US" sz="3200" b="0" i="1" dirty="0">
                                  <a:solidFill>
                                    <a:srgbClr val="C00000"/>
                                  </a:solidFill>
                                  <a:latin typeface="Cambria Math" panose="02040503050406030204" pitchFamily="18" charset="0"/>
                                </a:rPr>
                                <m:t>1</m:t>
                              </m:r>
                            </m:sub>
                            <m:sup>
                              <m:r>
                                <a:rPr lang="en-US" sz="3200" b="0" i="1" dirty="0">
                                  <a:solidFill>
                                    <a:srgbClr val="C00000"/>
                                  </a:solidFill>
                                  <a:latin typeface="Cambria Math" panose="02040503050406030204" pitchFamily="18" charset="0"/>
                                </a:rPr>
                                <m:t>𝑛</m:t>
                              </m:r>
                            </m:sup>
                            <m:e>
                              <m:sSub>
                                <m:sSubPr>
                                  <m:ctrlPr>
                                    <a:rPr lang="en-US" sz="3200" i="1" dirty="0">
                                      <a:solidFill>
                                        <a:srgbClr val="C00000"/>
                                      </a:solidFill>
                                      <a:latin typeface="Cambria Math" panose="02040503050406030204" pitchFamily="18" charset="0"/>
                                    </a:rPr>
                                  </m:ctrlPr>
                                </m:sSubPr>
                                <m:e>
                                  <m:r>
                                    <a:rPr lang="en-US" sz="3200" b="0" i="1" dirty="0">
                                      <a:solidFill>
                                        <a:srgbClr val="C00000"/>
                                      </a:solidFill>
                                      <a:latin typeface="Cambria Math" panose="02040503050406030204" pitchFamily="18" charset="0"/>
                                    </a:rPr>
                                    <m:t>𝑘</m:t>
                                  </m:r>
                                </m:e>
                                <m:sub>
                                  <m:r>
                                    <a:rPr lang="en-US" sz="3200" b="0" i="1" dirty="0" smtClean="0">
                                      <a:solidFill>
                                        <a:srgbClr val="C00000"/>
                                      </a:solidFill>
                                      <a:latin typeface="Cambria Math" panose="02040503050406030204" pitchFamily="18" charset="0"/>
                                    </a:rPr>
                                    <m:t>𝑗</m:t>
                                  </m:r>
                                </m:sub>
                              </m:sSub>
                            </m:e>
                          </m:nary>
                        </m:e>
                      </m:d>
                    </m:oMath>
                  </m:oMathPara>
                </a14:m>
                <a:br>
                  <a:rPr lang="en-US" sz="3200" dirty="0">
                    <a:solidFill>
                      <a:srgbClr val="C00000"/>
                    </a:solidFill>
                  </a:rPr>
                </a:br>
                <a:endParaRPr lang="en-US" sz="3200" dirty="0">
                  <a:solidFill>
                    <a:srgbClr val="C00000"/>
                  </a:solidFill>
                </a:endParaRPr>
              </a:p>
            </p:txBody>
          </p:sp>
        </mc:Choice>
        <mc:Fallback xmlns="">
          <p:sp>
            <p:nvSpPr>
              <p:cNvPr id="8" name="TextBox 7">
                <a:extLst>
                  <a:ext uri="{FF2B5EF4-FFF2-40B4-BE49-F238E27FC236}">
                    <a16:creationId xmlns:a16="http://schemas.microsoft.com/office/drawing/2014/main" id="{F7213F70-01C8-DE1B-C8DC-93CDF1751200}"/>
                  </a:ext>
                </a:extLst>
              </p:cNvPr>
              <p:cNvSpPr txBox="1">
                <a:spLocks noRot="1" noChangeAspect="1" noMove="1" noResize="1" noEditPoints="1" noAdjustHandles="1" noChangeArrowheads="1" noChangeShapeType="1" noTextEdit="1"/>
              </p:cNvSpPr>
              <p:nvPr/>
            </p:nvSpPr>
            <p:spPr>
              <a:xfrm>
                <a:off x="1621434" y="5050018"/>
                <a:ext cx="8759586" cy="119891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100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p:stCondLst>
                              <p:cond delay="0"/>
                            </p:stCondLst>
                            <p:childTnLst>
                              <p:par>
                                <p:cTn id="20" presetID="5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ragedy of the Commons - myRepublica - The New York Times Partner, Latest  news of Nepal in English, Latest News Articles">
            <a:extLst>
              <a:ext uri="{FF2B5EF4-FFF2-40B4-BE49-F238E27FC236}">
                <a16:creationId xmlns:a16="http://schemas.microsoft.com/office/drawing/2014/main" id="{F3DB36CE-BF09-82F8-8911-D96FFF087C8D}"/>
              </a:ext>
            </a:extLst>
          </p:cNvPr>
          <p:cNvPicPr>
            <a:picLocks noChangeAspect="1" noChangeArrowheads="1"/>
          </p:cNvPicPr>
          <p:nvPr/>
        </p:nvPicPr>
        <p:blipFill>
          <a:blip r:embed="rId3">
            <a:alphaModFix amt="24000"/>
            <a:extLst>
              <a:ext uri="{28A0092B-C50C-407E-A947-70E740481C1C}">
                <a14:useLocalDpi xmlns:a14="http://schemas.microsoft.com/office/drawing/2010/main" val="0"/>
              </a:ext>
            </a:extLst>
          </a:blip>
          <a:srcRect/>
          <a:stretch>
            <a:fillRect/>
          </a:stretch>
        </p:blipFill>
        <p:spPr bwMode="auto">
          <a:xfrm>
            <a:off x="-100012" y="1076093"/>
            <a:ext cx="12392024" cy="57628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rtl="0"/>
            <a:r>
              <a:rPr lang="en-US" dirty="0"/>
              <a:t>The Tragedy of the Commons- Nash Equilibrium</a:t>
            </a:r>
            <a:endParaRPr lang="en-US"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1190625"/>
                <a:ext cx="11571530" cy="5215594"/>
              </a:xfrm>
            </p:spPr>
            <p:txBody>
              <a:bodyPr>
                <a:normAutofit fontScale="92500"/>
              </a:bodyPr>
              <a:lstStyle/>
              <a:p>
                <a:r>
                  <a:rPr lang="en-US" sz="3200" dirty="0"/>
                  <a:t>To solve for a Nash equilibrium we can compute the </a:t>
                </a:r>
                <a:r>
                  <a:rPr lang="en-US" sz="3200" dirty="0">
                    <a:solidFill>
                      <a:srgbClr val="C00000"/>
                    </a:solidFill>
                  </a:rPr>
                  <a:t>best-response correspondences for each player </a:t>
                </a:r>
                <a:r>
                  <a:rPr lang="en-US" sz="3200" dirty="0"/>
                  <a:t>and then find a strategy profile for which all the best-response functions are satisfied together. </a:t>
                </a:r>
              </a:p>
              <a:p>
                <a:r>
                  <a:rPr lang="en-US" sz="3200" dirty="0"/>
                  <a:t>We know that given </a:t>
                </a:r>
                <a14:m>
                  <m:oMath xmlns:m="http://schemas.openxmlformats.org/officeDocument/2006/math">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𝑘</m:t>
                        </m:r>
                      </m:e>
                      <m:sub>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𝑖</m:t>
                        </m:r>
                      </m:sub>
                    </m:sSub>
                  </m:oMath>
                </a14:m>
                <a:r>
                  <a:rPr lang="en-US" sz="3200" dirty="0"/>
                  <a:t>, player </a:t>
                </a:r>
                <a14:m>
                  <m:oMath xmlns:m="http://schemas.openxmlformats.org/officeDocument/2006/math">
                    <m:r>
                      <a:rPr lang="en-US" sz="3200" i="1" dirty="0" smtClean="0">
                        <a:solidFill>
                          <a:srgbClr val="C00000"/>
                        </a:solidFill>
                        <a:latin typeface="Cambria Math" panose="02040503050406030204" pitchFamily="18" charset="0"/>
                      </a:rPr>
                      <m:t>𝑖</m:t>
                    </m:r>
                  </m:oMath>
                </a14:m>
                <a:r>
                  <a:rPr lang="en-US" sz="3200" dirty="0"/>
                  <a:t> will want to choose an element in </a:t>
                </a:r>
                <a14:m>
                  <m:oMath xmlns:m="http://schemas.openxmlformats.org/officeDocument/2006/math">
                    <m:r>
                      <a:rPr lang="en-US" sz="3200" i="1" dirty="0" smtClean="0">
                        <a:solidFill>
                          <a:srgbClr val="C00000"/>
                        </a:solidFill>
                        <a:latin typeface="Cambria Math" panose="02040503050406030204" pitchFamily="18" charset="0"/>
                      </a:rPr>
                      <m:t>𝐵</m:t>
                    </m:r>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𝑅</m:t>
                        </m:r>
                      </m:e>
                      <m:sub>
                        <m:r>
                          <a:rPr lang="en-US" sz="3200" i="1" dirty="0" smtClean="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𝑘</m:t>
                        </m:r>
                      </m:e>
                      <m:sub>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m:t>
                    </m:r>
                  </m:oMath>
                </a14:m>
                <a:r>
                  <a:rPr lang="en-US" sz="3200" dirty="0"/>
                  <a:t>.</a:t>
                </a:r>
              </a:p>
              <a:p>
                <a:r>
                  <a:rPr lang="en-US" sz="3200" dirty="0"/>
                  <a:t>Hence if we find some profile of choices </a:t>
                </a:r>
                <a14:m>
                  <m:oMath xmlns:m="http://schemas.openxmlformats.org/officeDocument/2006/math">
                    <m:sSup>
                      <m:sSupPr>
                        <m:ctrlPr>
                          <a:rPr lang="en-US" sz="3200" b="0" i="1" dirty="0" smtClean="0">
                            <a:solidFill>
                              <a:srgbClr val="C00000"/>
                            </a:solidFill>
                            <a:latin typeface="Cambria Math" panose="02040503050406030204" pitchFamily="18" charset="0"/>
                          </a:rPr>
                        </m:ctrlPr>
                      </m:sSupPr>
                      <m:e>
                        <m:r>
                          <a:rPr lang="en-US" sz="3200" i="1" dirty="0">
                            <a:solidFill>
                              <a:srgbClr val="C00000"/>
                            </a:solidFill>
                            <a:latin typeface="Cambria Math" panose="02040503050406030204" pitchFamily="18" charset="0"/>
                          </a:rPr>
                          <m:t>𝑘</m:t>
                        </m:r>
                      </m:e>
                      <m:sup>
                        <m:r>
                          <a:rPr lang="en-US" sz="3200" b="0" i="1" dirty="0" smtClean="0">
                            <a:solidFill>
                              <a:srgbClr val="C00000"/>
                            </a:solidFill>
                            <a:latin typeface="Cambria Math" panose="02040503050406030204" pitchFamily="18" charset="0"/>
                          </a:rPr>
                          <m:t>∗</m:t>
                        </m:r>
                      </m:sup>
                    </m:sSup>
                    <m:r>
                      <a:rPr lang="en-US" sz="3200" i="1" dirty="0">
                        <a:solidFill>
                          <a:srgbClr val="C00000"/>
                        </a:solidFill>
                        <a:latin typeface="Cambria Math" panose="02040503050406030204" pitchFamily="18" charset="0"/>
                      </a:rPr>
                      <m:t>= (</m:t>
                    </m:r>
                    <m:sSubSup>
                      <m:sSubSupPr>
                        <m:ctrlPr>
                          <a:rPr lang="en-US" sz="3200" b="0" i="1" dirty="0" smtClean="0">
                            <a:solidFill>
                              <a:srgbClr val="C00000"/>
                            </a:solidFill>
                            <a:latin typeface="Cambria Math" panose="02040503050406030204" pitchFamily="18" charset="0"/>
                          </a:rPr>
                        </m:ctrlPr>
                      </m:sSubSupPr>
                      <m:e>
                        <m:r>
                          <a:rPr lang="en-US" sz="3200" i="1" dirty="0">
                            <a:solidFill>
                              <a:srgbClr val="C00000"/>
                            </a:solidFill>
                            <a:latin typeface="Cambria Math" panose="02040503050406030204" pitchFamily="18" charset="0"/>
                          </a:rPr>
                          <m:t>𝑘</m:t>
                        </m:r>
                      </m:e>
                      <m:sub>
                        <m:r>
                          <a:rPr lang="en-US" sz="3200" i="1" dirty="0">
                            <a:solidFill>
                              <a:srgbClr val="C00000"/>
                            </a:solidFill>
                            <a:latin typeface="Cambria Math" panose="02040503050406030204" pitchFamily="18" charset="0"/>
                          </a:rPr>
                          <m:t>1</m:t>
                        </m:r>
                      </m:sub>
                      <m:sup>
                        <m:r>
                          <a:rPr lang="en-US" sz="3200" b="0" i="1" dirty="0" smtClean="0">
                            <a:solidFill>
                              <a:srgbClr val="C00000"/>
                            </a:solidFill>
                            <a:latin typeface="Cambria Math" panose="02040503050406030204" pitchFamily="18" charset="0"/>
                          </a:rPr>
                          <m:t>∗</m:t>
                        </m:r>
                      </m:sup>
                    </m:sSubSup>
                    <m:r>
                      <a:rPr lang="en-US" sz="3200" i="1" dirty="0">
                        <a:solidFill>
                          <a:srgbClr val="C00000"/>
                        </a:solidFill>
                        <a:latin typeface="Cambria Math" panose="02040503050406030204" pitchFamily="18" charset="0"/>
                      </a:rPr>
                      <m:t>,</m:t>
                    </m:r>
                    <m:sSubSup>
                      <m:sSubSupPr>
                        <m:ctrlPr>
                          <a:rPr lang="en-US" sz="3200" i="1" dirty="0">
                            <a:solidFill>
                              <a:srgbClr val="C00000"/>
                            </a:solidFill>
                            <a:latin typeface="Cambria Math" panose="02040503050406030204" pitchFamily="18" charset="0"/>
                          </a:rPr>
                        </m:ctrlPr>
                      </m:sSubSupPr>
                      <m:e>
                        <m:r>
                          <a:rPr lang="en-US" sz="3200" i="1" dirty="0">
                            <a:solidFill>
                              <a:srgbClr val="C00000"/>
                            </a:solidFill>
                            <a:latin typeface="Cambria Math" panose="02040503050406030204" pitchFamily="18" charset="0"/>
                          </a:rPr>
                          <m:t>𝑘</m:t>
                        </m:r>
                      </m:e>
                      <m:sub>
                        <m:r>
                          <a:rPr lang="en-US" sz="3200" b="0" i="1" dirty="0" smtClean="0">
                            <a:solidFill>
                              <a:srgbClr val="C00000"/>
                            </a:solidFill>
                            <a:latin typeface="Cambria Math" panose="02040503050406030204" pitchFamily="18" charset="0"/>
                          </a:rPr>
                          <m:t>2</m:t>
                        </m:r>
                      </m:sub>
                      <m:sup>
                        <m:r>
                          <a:rPr lang="en-US" sz="3200" i="1" dirty="0">
                            <a:solidFill>
                              <a:srgbClr val="C00000"/>
                            </a:solidFill>
                            <a:latin typeface="Cambria Math" panose="02040503050406030204" pitchFamily="18" charset="0"/>
                          </a:rPr>
                          <m:t>∗</m:t>
                        </m:r>
                      </m:sup>
                    </m:sSubSup>
                    <m:r>
                      <a:rPr lang="en-US" sz="3200" i="1" dirty="0">
                        <a:solidFill>
                          <a:srgbClr val="C00000"/>
                        </a:solidFill>
                        <a:latin typeface="Cambria Math" panose="02040503050406030204" pitchFamily="18" charset="0"/>
                      </a:rPr>
                      <m:t>, . . . ,</m:t>
                    </m:r>
                    <m:sSubSup>
                      <m:sSubSupPr>
                        <m:ctrlPr>
                          <a:rPr lang="en-US" sz="3200" i="1" dirty="0">
                            <a:solidFill>
                              <a:srgbClr val="C00000"/>
                            </a:solidFill>
                            <a:latin typeface="Cambria Math" panose="02040503050406030204" pitchFamily="18" charset="0"/>
                          </a:rPr>
                        </m:ctrlPr>
                      </m:sSubSupPr>
                      <m:e>
                        <m:r>
                          <a:rPr lang="en-US" sz="3200" i="1" dirty="0">
                            <a:solidFill>
                              <a:srgbClr val="C00000"/>
                            </a:solidFill>
                            <a:latin typeface="Cambria Math" panose="02040503050406030204" pitchFamily="18" charset="0"/>
                          </a:rPr>
                          <m:t>𝑘</m:t>
                        </m:r>
                      </m:e>
                      <m:sub>
                        <m:r>
                          <a:rPr lang="en-US" sz="3200" b="0" i="1" dirty="0" smtClean="0">
                            <a:solidFill>
                              <a:srgbClr val="C00000"/>
                            </a:solidFill>
                            <a:latin typeface="Cambria Math" panose="02040503050406030204" pitchFamily="18" charset="0"/>
                          </a:rPr>
                          <m:t>𝑛</m:t>
                        </m:r>
                      </m:sub>
                      <m:sup>
                        <m:r>
                          <a:rPr lang="en-US" sz="3200" i="1" dirty="0">
                            <a:solidFill>
                              <a:srgbClr val="C00000"/>
                            </a:solidFill>
                            <a:latin typeface="Cambria Math" panose="02040503050406030204" pitchFamily="18" charset="0"/>
                          </a:rPr>
                          <m:t>∗</m:t>
                        </m:r>
                      </m:sup>
                    </m:sSubSup>
                    <m:r>
                      <a:rPr lang="en-US" sz="3200" i="1" dirty="0">
                        <a:solidFill>
                          <a:srgbClr val="C00000"/>
                        </a:solidFill>
                        <a:latin typeface="Cambria Math" panose="02040503050406030204" pitchFamily="18" charset="0"/>
                      </a:rPr>
                      <m:t>)</m:t>
                    </m:r>
                  </m:oMath>
                </a14:m>
                <a:r>
                  <a:rPr lang="en-US" sz="3200" dirty="0"/>
                  <a:t> for which </a:t>
                </a:r>
                <a14:m>
                  <m:oMath xmlns:m="http://schemas.openxmlformats.org/officeDocument/2006/math">
                    <m:sSubSup>
                      <m:sSubSupPr>
                        <m:ctrlPr>
                          <a:rPr lang="en-US" sz="3200" i="1" dirty="0">
                            <a:solidFill>
                              <a:srgbClr val="C00000"/>
                            </a:solidFill>
                            <a:latin typeface="Cambria Math" panose="02040503050406030204" pitchFamily="18" charset="0"/>
                          </a:rPr>
                        </m:ctrlPr>
                      </m:sSubSupPr>
                      <m:e>
                        <m:r>
                          <a:rPr lang="en-US" sz="3200" i="1" dirty="0">
                            <a:solidFill>
                              <a:srgbClr val="C00000"/>
                            </a:solidFill>
                            <a:latin typeface="Cambria Math" panose="02040503050406030204" pitchFamily="18" charset="0"/>
                          </a:rPr>
                          <m:t>𝑘</m:t>
                        </m:r>
                      </m:e>
                      <m:sub>
                        <m:r>
                          <a:rPr lang="en-US" sz="3200" b="0" i="1" dirty="0" smtClean="0">
                            <a:solidFill>
                              <a:srgbClr val="C00000"/>
                            </a:solidFill>
                            <a:latin typeface="Cambria Math" panose="02040503050406030204" pitchFamily="18" charset="0"/>
                          </a:rPr>
                          <m:t>𝑖</m:t>
                        </m:r>
                      </m:sub>
                      <m:sup>
                        <m:r>
                          <a:rPr lang="en-US" sz="3200" i="1" dirty="0">
                            <a:solidFill>
                              <a:srgbClr val="C00000"/>
                            </a:solidFill>
                            <a:latin typeface="Cambria Math" panose="02040503050406030204" pitchFamily="18" charset="0"/>
                          </a:rPr>
                          <m:t>∗</m:t>
                        </m:r>
                      </m:sup>
                    </m:sSubSup>
                    <m:r>
                      <a:rPr lang="en-US" sz="3200" b="0" i="1" dirty="0" smtClean="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𝐵</m:t>
                    </m:r>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𝑅</m:t>
                        </m:r>
                      </m:e>
                      <m:sub>
                        <m:r>
                          <a:rPr lang="en-US" sz="3200" i="1" dirty="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m:t>
                    </m:r>
                    <m:sSubSup>
                      <m:sSubSupPr>
                        <m:ctrlPr>
                          <a:rPr lang="en-US" sz="3200" b="0" i="1" dirty="0" smtClean="0">
                            <a:solidFill>
                              <a:srgbClr val="C00000"/>
                            </a:solidFill>
                            <a:latin typeface="Cambria Math" panose="02040503050406030204" pitchFamily="18" charset="0"/>
                          </a:rPr>
                        </m:ctrlPr>
                      </m:sSubSupPr>
                      <m:e>
                        <m:r>
                          <a:rPr lang="en-US" sz="3200" i="1" dirty="0">
                            <a:solidFill>
                              <a:srgbClr val="C00000"/>
                            </a:solidFill>
                            <a:latin typeface="Cambria Math" panose="02040503050406030204" pitchFamily="18" charset="0"/>
                          </a:rPr>
                          <m:t>𝑘</m:t>
                        </m:r>
                      </m:e>
                      <m:sub>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𝑖</m:t>
                        </m:r>
                      </m:sub>
                      <m:sup>
                        <m:r>
                          <a:rPr lang="en-US" sz="3200" b="0" i="1" dirty="0" smtClean="0">
                            <a:solidFill>
                              <a:srgbClr val="C00000"/>
                            </a:solidFill>
                            <a:latin typeface="Cambria Math" panose="02040503050406030204" pitchFamily="18" charset="0"/>
                          </a:rPr>
                          <m:t>∗</m:t>
                        </m:r>
                      </m:sup>
                    </m:sSubSup>
                    <m:r>
                      <a:rPr lang="en-US" sz="3200" i="1" dirty="0">
                        <a:solidFill>
                          <a:srgbClr val="C00000"/>
                        </a:solidFill>
                        <a:latin typeface="Cambria Math" panose="02040503050406030204" pitchFamily="18" charset="0"/>
                      </a:rPr>
                      <m:t>)</m:t>
                    </m:r>
                  </m:oMath>
                </a14:m>
                <a:r>
                  <a:rPr lang="en-US" sz="3200" dirty="0"/>
                  <a:t> for all </a:t>
                </a:r>
                <a14:m>
                  <m:oMath xmlns:m="http://schemas.openxmlformats.org/officeDocument/2006/math">
                    <m:r>
                      <a:rPr lang="en-US" sz="3200" i="1" dirty="0" smtClean="0">
                        <a:solidFill>
                          <a:srgbClr val="C00000"/>
                        </a:solidFill>
                        <a:latin typeface="Cambria Math" panose="02040503050406030204" pitchFamily="18" charset="0"/>
                      </a:rPr>
                      <m:t>𝑖</m:t>
                    </m:r>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𝑁</m:t>
                    </m:r>
                  </m:oMath>
                </a14:m>
                <a:r>
                  <a:rPr lang="en-US" sz="3200" dirty="0"/>
                  <a:t> then this must be a </a:t>
                </a:r>
                <a:r>
                  <a:rPr lang="en-US" sz="3200" b="1" dirty="0">
                    <a:solidFill>
                      <a:srgbClr val="7030A0"/>
                    </a:solidFill>
                  </a:rPr>
                  <a:t>Nash equilibrium</a:t>
                </a:r>
                <a:r>
                  <a:rPr lang="en-US" sz="3200" dirty="0"/>
                  <a:t>.</a:t>
                </a:r>
                <a:endParaRPr lang="fa-IR"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1190625"/>
                <a:ext cx="11571530" cy="5215594"/>
              </a:xfrm>
              <a:blipFill>
                <a:blip r:embed="rId4"/>
                <a:stretch>
                  <a:fillRect l="-527" r="-1316" b="-58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21</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5265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t>The Tragedy of the Commons- Nash Equilibrium</a:t>
            </a:r>
            <a:endParaRPr lang="en-US"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1190625"/>
                <a:ext cx="11571530" cy="1209675"/>
              </a:xfrm>
            </p:spPr>
            <p:txBody>
              <a:bodyPr>
                <a:normAutofit fontScale="85000" lnSpcReduction="10000"/>
              </a:bodyPr>
              <a:lstStyle/>
              <a:p>
                <a:r>
                  <a:rPr lang="en-US" sz="3200" dirty="0"/>
                  <a:t>To get player </a:t>
                </a:r>
                <a14:m>
                  <m:oMath xmlns:m="http://schemas.openxmlformats.org/officeDocument/2006/math">
                    <m:r>
                      <a:rPr lang="en-US" sz="3200" i="1" dirty="0">
                        <a:solidFill>
                          <a:srgbClr val="C00000"/>
                        </a:solidFill>
                        <a:latin typeface="Cambria Math" panose="02040503050406030204" pitchFamily="18" charset="0"/>
                      </a:rPr>
                      <m:t>𝑖</m:t>
                    </m:r>
                  </m:oMath>
                </a14:m>
                <a:r>
                  <a:rPr lang="en-US" sz="3200" dirty="0"/>
                  <a:t>’s best-response function (and we will verify that it is a function), we write down the first-order condition of his payoff function:</a:t>
                </a:r>
                <a:endParaRPr lang="fa-IR"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1190625"/>
                <a:ext cx="11571530" cy="1209675"/>
              </a:xfrm>
              <a:blipFill>
                <a:blip r:embed="rId3"/>
                <a:stretch>
                  <a:fillRect l="-369" b="-1005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22</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grpSp>
        <p:nvGrpSpPr>
          <p:cNvPr id="10" name="Group 9">
            <a:extLst>
              <a:ext uri="{FF2B5EF4-FFF2-40B4-BE49-F238E27FC236}">
                <a16:creationId xmlns:a16="http://schemas.microsoft.com/office/drawing/2014/main" id="{E7638410-9BA4-71B7-3492-64369D0C0018}"/>
              </a:ext>
            </a:extLst>
          </p:cNvPr>
          <p:cNvGrpSpPr/>
          <p:nvPr/>
        </p:nvGrpSpPr>
        <p:grpSpPr>
          <a:xfrm>
            <a:off x="76002" y="2400300"/>
            <a:ext cx="9058473" cy="3267075"/>
            <a:chOff x="76002" y="2400300"/>
            <a:chExt cx="9058473" cy="3267075"/>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D906C4F-6F5F-B6C0-8317-4AAF99936E32}"/>
                    </a:ext>
                  </a:extLst>
                </p:cNvPr>
                <p:cNvSpPr txBox="1"/>
                <p:nvPr/>
              </p:nvSpPr>
              <p:spPr>
                <a:xfrm>
                  <a:off x="209352" y="2400300"/>
                  <a:ext cx="8759586" cy="9222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accent5">
                                    <a:lumMod val="50000"/>
                                  </a:schemeClr>
                                </a:solidFill>
                                <a:effectLst/>
                                <a:latin typeface="Cambria Math" panose="02040503050406030204" pitchFamily="18" charset="0"/>
                              </a:rPr>
                            </m:ctrlPr>
                          </m:sSubPr>
                          <m:e>
                            <m:r>
                              <a:rPr lang="en-US" sz="2400" b="0" i="1" dirty="0" smtClean="0">
                                <a:solidFill>
                                  <a:schemeClr val="accent5">
                                    <a:lumMod val="50000"/>
                                  </a:schemeClr>
                                </a:solidFill>
                                <a:effectLst/>
                                <a:latin typeface="Cambria Math" panose="02040503050406030204" pitchFamily="18" charset="0"/>
                              </a:rPr>
                              <m:t>𝑣</m:t>
                            </m:r>
                          </m:e>
                          <m:sub>
                            <m:r>
                              <a:rPr lang="en-US" b="0" i="1" dirty="0">
                                <a:solidFill>
                                  <a:schemeClr val="accent5">
                                    <a:lumMod val="50000"/>
                                  </a:schemeClr>
                                </a:solidFill>
                                <a:effectLst/>
                                <a:latin typeface="Cambria Math" panose="02040503050406030204" pitchFamily="18" charset="0"/>
                              </a:rPr>
                              <m:t>𝑖</m:t>
                            </m:r>
                          </m:sub>
                        </m:sSub>
                        <m:d>
                          <m:dPr>
                            <m:ctrlPr>
                              <a:rPr lang="en-US" sz="2400" i="1" dirty="0">
                                <a:solidFill>
                                  <a:schemeClr val="accent5">
                                    <a:lumMod val="50000"/>
                                  </a:schemeClr>
                                </a:solidFill>
                                <a:effectLst/>
                                <a:latin typeface="Cambria Math" panose="02040503050406030204" pitchFamily="18" charset="0"/>
                              </a:rPr>
                            </m:ctrlPr>
                          </m:dPr>
                          <m:e>
                            <m:sSub>
                              <m:sSubPr>
                                <m:ctrlPr>
                                  <a:rPr lang="en-US" sz="2400" i="1" dirty="0" smtClean="0">
                                    <a:solidFill>
                                      <a:schemeClr val="accent5">
                                        <a:lumMod val="50000"/>
                                      </a:schemeClr>
                                    </a:solidFill>
                                    <a:effectLst/>
                                    <a:latin typeface="Cambria Math" panose="02040503050406030204" pitchFamily="18" charset="0"/>
                                  </a:rPr>
                                </m:ctrlPr>
                              </m:sSubPr>
                              <m:e>
                                <m:r>
                                  <a:rPr lang="en-US" sz="2400" b="0" i="1" dirty="0">
                                    <a:solidFill>
                                      <a:schemeClr val="accent5">
                                        <a:lumMod val="50000"/>
                                      </a:schemeClr>
                                    </a:solidFill>
                                    <a:effectLst/>
                                    <a:latin typeface="Cambria Math" panose="02040503050406030204" pitchFamily="18" charset="0"/>
                                  </a:rPr>
                                  <m:t>𝑘</m:t>
                                </m:r>
                              </m:e>
                              <m:sub>
                                <m:r>
                                  <a:rPr lang="en-US" b="0" i="1" dirty="0">
                                    <a:solidFill>
                                      <a:schemeClr val="accent5">
                                        <a:lumMod val="50000"/>
                                      </a:schemeClr>
                                    </a:solidFill>
                                    <a:effectLst/>
                                    <a:latin typeface="Cambria Math" panose="02040503050406030204" pitchFamily="18" charset="0"/>
                                  </a:rPr>
                                  <m:t>𝑖</m:t>
                                </m:r>
                              </m:sub>
                            </m:sSub>
                            <m:r>
                              <a:rPr lang="en-US" sz="2400" b="0" i="1" dirty="0">
                                <a:solidFill>
                                  <a:schemeClr val="accent5">
                                    <a:lumMod val="50000"/>
                                  </a:schemeClr>
                                </a:solidFill>
                                <a:effectLst/>
                                <a:latin typeface="Cambria Math" panose="02040503050406030204" pitchFamily="18" charset="0"/>
                              </a:rPr>
                              <m:t>, </m:t>
                            </m:r>
                            <m:sSub>
                              <m:sSubPr>
                                <m:ctrlPr>
                                  <a:rPr lang="en-US" sz="2400" i="1" dirty="0" smtClean="0">
                                    <a:solidFill>
                                      <a:schemeClr val="accent5">
                                        <a:lumMod val="50000"/>
                                      </a:schemeClr>
                                    </a:solidFill>
                                    <a:effectLst/>
                                    <a:latin typeface="Cambria Math" panose="02040503050406030204" pitchFamily="18" charset="0"/>
                                  </a:rPr>
                                </m:ctrlPr>
                              </m:sSubPr>
                              <m:e>
                                <m:r>
                                  <a:rPr lang="en-US" sz="2400" b="0" i="1" dirty="0">
                                    <a:solidFill>
                                      <a:schemeClr val="accent5">
                                        <a:lumMod val="50000"/>
                                      </a:schemeClr>
                                    </a:solidFill>
                                    <a:effectLst/>
                                    <a:latin typeface="Cambria Math" panose="02040503050406030204" pitchFamily="18" charset="0"/>
                                  </a:rPr>
                                  <m:t>𝑘</m:t>
                                </m:r>
                              </m:e>
                              <m:sub>
                                <m:r>
                                  <a:rPr lang="en-US" sz="2400" b="0" i="1" dirty="0" smtClean="0">
                                    <a:solidFill>
                                      <a:schemeClr val="accent5">
                                        <a:lumMod val="50000"/>
                                      </a:schemeClr>
                                    </a:solidFill>
                                    <a:effectLst/>
                                    <a:latin typeface="Cambria Math" panose="02040503050406030204" pitchFamily="18" charset="0"/>
                                  </a:rPr>
                                  <m:t>−</m:t>
                                </m:r>
                                <m:r>
                                  <a:rPr lang="en-US" sz="2400" b="0" i="1" dirty="0" smtClean="0">
                                    <a:solidFill>
                                      <a:schemeClr val="accent5">
                                        <a:lumMod val="50000"/>
                                      </a:schemeClr>
                                    </a:solidFill>
                                    <a:effectLst/>
                                    <a:latin typeface="Cambria Math" panose="02040503050406030204" pitchFamily="18" charset="0"/>
                                  </a:rPr>
                                  <m:t>𝑖</m:t>
                                </m:r>
                              </m:sub>
                            </m:sSub>
                          </m:e>
                        </m:d>
                        <m:r>
                          <a:rPr lang="en-US" sz="2400" b="0" i="1" dirty="0">
                            <a:solidFill>
                              <a:schemeClr val="accent5">
                                <a:lumMod val="50000"/>
                              </a:schemeClr>
                            </a:solidFill>
                            <a:effectLst/>
                            <a:latin typeface="Cambria Math" panose="02040503050406030204" pitchFamily="18" charset="0"/>
                          </a:rPr>
                          <m:t>=</m:t>
                        </m:r>
                        <m:func>
                          <m:funcPr>
                            <m:ctrlPr>
                              <a:rPr lang="en-US" sz="2400" i="1" dirty="0">
                                <a:solidFill>
                                  <a:schemeClr val="accent5">
                                    <a:lumMod val="50000"/>
                                  </a:schemeClr>
                                </a:solidFill>
                                <a:effectLst/>
                                <a:latin typeface="Cambria Math" panose="02040503050406030204" pitchFamily="18" charset="0"/>
                              </a:rPr>
                            </m:ctrlPr>
                          </m:funcPr>
                          <m:fName>
                            <m:r>
                              <m:rPr>
                                <m:sty m:val="p"/>
                              </m:rPr>
                              <a:rPr lang="en-US" sz="2400" b="0" i="0" dirty="0">
                                <a:solidFill>
                                  <a:schemeClr val="accent5">
                                    <a:lumMod val="50000"/>
                                  </a:schemeClr>
                                </a:solidFill>
                                <a:effectLst/>
                                <a:latin typeface="Cambria Math" panose="02040503050406030204" pitchFamily="18" charset="0"/>
                              </a:rPr>
                              <m:t>ln</m:t>
                            </m:r>
                          </m:fName>
                          <m:e>
                            <m:d>
                              <m:dPr>
                                <m:ctrlPr>
                                  <a:rPr lang="en-US" sz="2400" i="1" dirty="0">
                                    <a:solidFill>
                                      <a:schemeClr val="accent5">
                                        <a:lumMod val="50000"/>
                                      </a:schemeClr>
                                    </a:solidFill>
                                    <a:effectLst/>
                                    <a:latin typeface="Cambria Math" panose="02040503050406030204" pitchFamily="18" charset="0"/>
                                  </a:rPr>
                                </m:ctrlPr>
                              </m:dPr>
                              <m:e>
                                <m:sSub>
                                  <m:sSubPr>
                                    <m:ctrlPr>
                                      <a:rPr lang="en-US" sz="2400" i="1" dirty="0" smtClean="0">
                                        <a:solidFill>
                                          <a:schemeClr val="accent5">
                                            <a:lumMod val="50000"/>
                                          </a:schemeClr>
                                        </a:solidFill>
                                        <a:effectLst/>
                                        <a:latin typeface="Cambria Math" panose="02040503050406030204" pitchFamily="18" charset="0"/>
                                      </a:rPr>
                                    </m:ctrlPr>
                                  </m:sSubPr>
                                  <m:e>
                                    <m:r>
                                      <a:rPr lang="en-US" sz="2400" b="0" i="1" dirty="0">
                                        <a:solidFill>
                                          <a:schemeClr val="accent5">
                                            <a:lumMod val="50000"/>
                                          </a:schemeClr>
                                        </a:solidFill>
                                        <a:effectLst/>
                                        <a:latin typeface="Cambria Math" panose="02040503050406030204" pitchFamily="18" charset="0"/>
                                      </a:rPr>
                                      <m:t>𝑘</m:t>
                                    </m:r>
                                  </m:e>
                                  <m:sub>
                                    <m:r>
                                      <a:rPr lang="en-US" b="0" i="1" dirty="0">
                                        <a:solidFill>
                                          <a:schemeClr val="accent5">
                                            <a:lumMod val="50000"/>
                                          </a:schemeClr>
                                        </a:solidFill>
                                        <a:effectLst/>
                                        <a:latin typeface="Cambria Math" panose="02040503050406030204" pitchFamily="18" charset="0"/>
                                      </a:rPr>
                                      <m:t>𝑖</m:t>
                                    </m:r>
                                  </m:sub>
                                </m:sSub>
                              </m:e>
                            </m:d>
                          </m:e>
                        </m:func>
                        <m:r>
                          <a:rPr lang="en-US" sz="2400" b="0" i="0" dirty="0" smtClean="0">
                            <a:solidFill>
                              <a:schemeClr val="accent5">
                                <a:lumMod val="50000"/>
                              </a:schemeClr>
                            </a:solidFill>
                            <a:effectLst/>
                            <a:latin typeface="Cambria Math" panose="02040503050406030204" pitchFamily="18" charset="0"/>
                          </a:rPr>
                          <m:t>+</m:t>
                        </m:r>
                        <m:r>
                          <a:rPr lang="en-US" sz="2400" b="0" i="1" dirty="0">
                            <a:solidFill>
                              <a:schemeClr val="accent5">
                                <a:lumMod val="50000"/>
                              </a:schemeClr>
                            </a:solidFill>
                            <a:latin typeface="Cambria Math" panose="02040503050406030204" pitchFamily="18" charset="0"/>
                          </a:rPr>
                          <m:t>𝑙𝑛</m:t>
                        </m:r>
                        <m:d>
                          <m:dPr>
                            <m:ctrlPr>
                              <a:rPr lang="en-US" sz="2400" i="1" dirty="0">
                                <a:solidFill>
                                  <a:schemeClr val="accent5">
                                    <a:lumMod val="50000"/>
                                  </a:schemeClr>
                                </a:solidFill>
                                <a:latin typeface="Cambria Math" panose="02040503050406030204" pitchFamily="18" charset="0"/>
                              </a:rPr>
                            </m:ctrlPr>
                          </m:dPr>
                          <m:e>
                            <m:r>
                              <a:rPr lang="en-US" sz="2400" b="0" i="1" dirty="0">
                                <a:solidFill>
                                  <a:schemeClr val="accent5">
                                    <a:lumMod val="50000"/>
                                  </a:schemeClr>
                                </a:solidFill>
                                <a:latin typeface="Cambria Math" panose="02040503050406030204" pitchFamily="18" charset="0"/>
                              </a:rPr>
                              <m:t>𝐾</m:t>
                            </m:r>
                            <m:r>
                              <a:rPr lang="en-US" sz="2400" b="0" i="1" dirty="0">
                                <a:solidFill>
                                  <a:schemeClr val="accent5">
                                    <a:lumMod val="50000"/>
                                  </a:schemeClr>
                                </a:solidFill>
                                <a:latin typeface="Cambria Math" panose="02040503050406030204" pitchFamily="18" charset="0"/>
                              </a:rPr>
                              <m:t>−</m:t>
                            </m:r>
                            <m:nary>
                              <m:naryPr>
                                <m:chr m:val="∑"/>
                                <m:limLoc m:val="subSup"/>
                                <m:ctrlPr>
                                  <a:rPr lang="en-US" sz="2400" i="1" dirty="0">
                                    <a:solidFill>
                                      <a:schemeClr val="accent5">
                                        <a:lumMod val="50000"/>
                                      </a:schemeClr>
                                    </a:solidFill>
                                    <a:latin typeface="Cambria Math" panose="02040503050406030204" pitchFamily="18" charset="0"/>
                                  </a:rPr>
                                </m:ctrlPr>
                              </m:naryPr>
                              <m:sub>
                                <m:r>
                                  <m:rPr>
                                    <m:brk m:alnAt="25"/>
                                  </m:rPr>
                                  <a:rPr lang="en-US" sz="2400" b="0" i="1" dirty="0">
                                    <a:solidFill>
                                      <a:schemeClr val="accent5">
                                        <a:lumMod val="50000"/>
                                      </a:schemeClr>
                                    </a:solidFill>
                                    <a:latin typeface="Cambria Math" panose="02040503050406030204" pitchFamily="18" charset="0"/>
                                  </a:rPr>
                                  <m:t>𝑖</m:t>
                                </m:r>
                                <m:r>
                                  <a:rPr lang="en-US" sz="2400" b="0" i="1" dirty="0">
                                    <a:solidFill>
                                      <a:schemeClr val="accent5">
                                        <a:lumMod val="50000"/>
                                      </a:schemeClr>
                                    </a:solidFill>
                                    <a:latin typeface="Cambria Math" panose="02040503050406030204" pitchFamily="18" charset="0"/>
                                  </a:rPr>
                                  <m:t>=</m:t>
                                </m:r>
                                <m:r>
                                  <m:rPr>
                                    <m:brk m:alnAt="25"/>
                                  </m:rPr>
                                  <a:rPr lang="en-US" sz="2400" b="0" i="1" dirty="0">
                                    <a:solidFill>
                                      <a:schemeClr val="accent5">
                                        <a:lumMod val="50000"/>
                                      </a:schemeClr>
                                    </a:solidFill>
                                    <a:latin typeface="Cambria Math" panose="02040503050406030204" pitchFamily="18" charset="0"/>
                                  </a:rPr>
                                  <m:t>1</m:t>
                                </m:r>
                              </m:sub>
                              <m:sup>
                                <m:r>
                                  <a:rPr lang="en-US" sz="2400" b="0" i="1" dirty="0">
                                    <a:solidFill>
                                      <a:schemeClr val="accent5">
                                        <a:lumMod val="50000"/>
                                      </a:schemeClr>
                                    </a:solidFill>
                                    <a:latin typeface="Cambria Math" panose="02040503050406030204" pitchFamily="18" charset="0"/>
                                  </a:rPr>
                                  <m:t>𝑛</m:t>
                                </m:r>
                              </m:sup>
                              <m:e>
                                <m:sSub>
                                  <m:sSubPr>
                                    <m:ctrlPr>
                                      <a:rPr lang="en-US" sz="2400" i="1" dirty="0">
                                        <a:solidFill>
                                          <a:schemeClr val="accent5">
                                            <a:lumMod val="50000"/>
                                          </a:schemeClr>
                                        </a:solidFill>
                                        <a:latin typeface="Cambria Math" panose="02040503050406030204" pitchFamily="18" charset="0"/>
                                      </a:rPr>
                                    </m:ctrlPr>
                                  </m:sSubPr>
                                  <m:e>
                                    <m:r>
                                      <a:rPr lang="en-US" sz="2400" b="0" i="1" dirty="0">
                                        <a:solidFill>
                                          <a:schemeClr val="accent5">
                                            <a:lumMod val="50000"/>
                                          </a:schemeClr>
                                        </a:solidFill>
                                        <a:latin typeface="Cambria Math" panose="02040503050406030204" pitchFamily="18" charset="0"/>
                                      </a:rPr>
                                      <m:t>𝑘</m:t>
                                    </m:r>
                                  </m:e>
                                  <m:sub>
                                    <m:r>
                                      <a:rPr lang="en-US" sz="2400" b="0" i="1" dirty="0">
                                        <a:solidFill>
                                          <a:schemeClr val="accent5">
                                            <a:lumMod val="50000"/>
                                          </a:schemeClr>
                                        </a:solidFill>
                                        <a:latin typeface="Cambria Math" panose="02040503050406030204" pitchFamily="18" charset="0"/>
                                      </a:rPr>
                                      <m:t>𝑖</m:t>
                                    </m:r>
                                  </m:sub>
                                </m:sSub>
                              </m:e>
                            </m:nary>
                          </m:e>
                        </m:d>
                      </m:oMath>
                    </m:oMathPara>
                  </a14:m>
                  <a:br>
                    <a:rPr lang="en-US" sz="2400" dirty="0">
                      <a:solidFill>
                        <a:schemeClr val="accent5">
                          <a:lumMod val="50000"/>
                        </a:schemeClr>
                      </a:solidFill>
                    </a:rPr>
                  </a:br>
                  <a:endParaRPr lang="en-US" sz="2400" dirty="0">
                    <a:solidFill>
                      <a:schemeClr val="accent5">
                        <a:lumMod val="50000"/>
                      </a:schemeClr>
                    </a:solidFill>
                  </a:endParaRPr>
                </a:p>
              </p:txBody>
            </p:sp>
          </mc:Choice>
          <mc:Fallback xmlns="">
            <p:sp>
              <p:nvSpPr>
                <p:cNvPr id="8" name="TextBox 7">
                  <a:extLst>
                    <a:ext uri="{FF2B5EF4-FFF2-40B4-BE49-F238E27FC236}">
                      <a16:creationId xmlns:a16="http://schemas.microsoft.com/office/drawing/2014/main" id="{6D906C4F-6F5F-B6C0-8317-4AAF99936E32}"/>
                    </a:ext>
                  </a:extLst>
                </p:cNvPr>
                <p:cNvSpPr txBox="1">
                  <a:spLocks noRot="1" noChangeAspect="1" noMove="1" noResize="1" noEditPoints="1" noAdjustHandles="1" noChangeArrowheads="1" noChangeShapeType="1" noTextEdit="1"/>
                </p:cNvSpPr>
                <p:nvPr/>
              </p:nvSpPr>
              <p:spPr>
                <a:xfrm>
                  <a:off x="209352" y="2400300"/>
                  <a:ext cx="8759586" cy="9222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7CFDC9E-EF4B-466A-AA93-C8E6A2B2FA0C}"/>
                    </a:ext>
                  </a:extLst>
                </p:cNvPr>
                <p:cNvSpPr txBox="1"/>
                <p:nvPr/>
              </p:nvSpPr>
              <p:spPr>
                <a:xfrm>
                  <a:off x="76002" y="3514370"/>
                  <a:ext cx="9058473" cy="12643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b="0" i="1" dirty="0" smtClean="0">
                                <a:solidFill>
                                  <a:schemeClr val="accent5">
                                    <a:lumMod val="50000"/>
                                  </a:schemeClr>
                                </a:solidFill>
                                <a:effectLst/>
                                <a:latin typeface="Cambria Math" panose="02040503050406030204" pitchFamily="18" charset="0"/>
                                <a:ea typeface="Cambria Math" panose="02040503050406030204" pitchFamily="18" charset="0"/>
                              </a:rPr>
                            </m:ctrlPr>
                          </m:fPr>
                          <m:num>
                            <m:r>
                              <a:rPr lang="en-US" sz="2400" i="1" dirty="0" smtClean="0">
                                <a:solidFill>
                                  <a:schemeClr val="accent5">
                                    <a:lumMod val="50000"/>
                                  </a:schemeClr>
                                </a:solidFill>
                                <a:effectLst/>
                                <a:latin typeface="Cambria Math" panose="02040503050406030204" pitchFamily="18" charset="0"/>
                                <a:ea typeface="Cambria Math" panose="02040503050406030204" pitchFamily="18" charset="0"/>
                              </a:rPr>
                              <m:t>𝜕</m:t>
                            </m:r>
                            <m:sSub>
                              <m:sSubPr>
                                <m:ctrlPr>
                                  <a:rPr lang="en-US" sz="2400" i="1" dirty="0" smtClean="0">
                                    <a:solidFill>
                                      <a:schemeClr val="accent5">
                                        <a:lumMod val="50000"/>
                                      </a:schemeClr>
                                    </a:solidFill>
                                    <a:effectLst/>
                                    <a:latin typeface="Cambria Math" panose="02040503050406030204" pitchFamily="18" charset="0"/>
                                  </a:rPr>
                                </m:ctrlPr>
                              </m:sSubPr>
                              <m:e>
                                <m:r>
                                  <a:rPr lang="en-US" sz="2400" b="0" i="1" dirty="0" smtClean="0">
                                    <a:solidFill>
                                      <a:schemeClr val="accent5">
                                        <a:lumMod val="50000"/>
                                      </a:schemeClr>
                                    </a:solidFill>
                                    <a:effectLst/>
                                    <a:latin typeface="Cambria Math" panose="02040503050406030204" pitchFamily="18" charset="0"/>
                                  </a:rPr>
                                  <m:t>𝑣</m:t>
                                </m:r>
                              </m:e>
                              <m:sub>
                                <m:r>
                                  <a:rPr lang="en-US" b="0" i="1" dirty="0">
                                    <a:solidFill>
                                      <a:schemeClr val="accent5">
                                        <a:lumMod val="50000"/>
                                      </a:schemeClr>
                                    </a:solidFill>
                                    <a:effectLst/>
                                    <a:latin typeface="Cambria Math" panose="02040503050406030204" pitchFamily="18" charset="0"/>
                                  </a:rPr>
                                  <m:t>𝑖</m:t>
                                </m:r>
                              </m:sub>
                            </m:sSub>
                            <m:d>
                              <m:dPr>
                                <m:ctrlPr>
                                  <a:rPr lang="en-US" sz="2400" i="1" dirty="0">
                                    <a:solidFill>
                                      <a:schemeClr val="accent5">
                                        <a:lumMod val="50000"/>
                                      </a:schemeClr>
                                    </a:solidFill>
                                    <a:effectLst/>
                                    <a:latin typeface="Cambria Math" panose="02040503050406030204" pitchFamily="18" charset="0"/>
                                  </a:rPr>
                                </m:ctrlPr>
                              </m:dPr>
                              <m:e>
                                <m:sSub>
                                  <m:sSubPr>
                                    <m:ctrlPr>
                                      <a:rPr lang="en-US" sz="2400" i="1" dirty="0" smtClean="0">
                                        <a:solidFill>
                                          <a:schemeClr val="accent5">
                                            <a:lumMod val="50000"/>
                                          </a:schemeClr>
                                        </a:solidFill>
                                        <a:effectLst/>
                                        <a:latin typeface="Cambria Math" panose="02040503050406030204" pitchFamily="18" charset="0"/>
                                      </a:rPr>
                                    </m:ctrlPr>
                                  </m:sSubPr>
                                  <m:e>
                                    <m:r>
                                      <a:rPr lang="en-US" sz="2400" b="0" i="1" dirty="0">
                                        <a:solidFill>
                                          <a:schemeClr val="accent5">
                                            <a:lumMod val="50000"/>
                                          </a:schemeClr>
                                        </a:solidFill>
                                        <a:effectLst/>
                                        <a:latin typeface="Cambria Math" panose="02040503050406030204" pitchFamily="18" charset="0"/>
                                      </a:rPr>
                                      <m:t>𝑘</m:t>
                                    </m:r>
                                  </m:e>
                                  <m:sub>
                                    <m:r>
                                      <a:rPr lang="en-US" b="0" i="1" dirty="0">
                                        <a:solidFill>
                                          <a:schemeClr val="accent5">
                                            <a:lumMod val="50000"/>
                                          </a:schemeClr>
                                        </a:solidFill>
                                        <a:effectLst/>
                                        <a:latin typeface="Cambria Math" panose="02040503050406030204" pitchFamily="18" charset="0"/>
                                      </a:rPr>
                                      <m:t>𝑖</m:t>
                                    </m:r>
                                  </m:sub>
                                </m:sSub>
                                <m:r>
                                  <a:rPr lang="en-US" sz="2400" b="0" i="1" dirty="0">
                                    <a:solidFill>
                                      <a:schemeClr val="accent5">
                                        <a:lumMod val="50000"/>
                                      </a:schemeClr>
                                    </a:solidFill>
                                    <a:effectLst/>
                                    <a:latin typeface="Cambria Math" panose="02040503050406030204" pitchFamily="18" charset="0"/>
                                  </a:rPr>
                                  <m:t>, </m:t>
                                </m:r>
                                <m:sSub>
                                  <m:sSubPr>
                                    <m:ctrlPr>
                                      <a:rPr lang="en-US" sz="2400" i="1" dirty="0" smtClean="0">
                                        <a:solidFill>
                                          <a:schemeClr val="accent5">
                                            <a:lumMod val="50000"/>
                                          </a:schemeClr>
                                        </a:solidFill>
                                        <a:effectLst/>
                                        <a:latin typeface="Cambria Math" panose="02040503050406030204" pitchFamily="18" charset="0"/>
                                      </a:rPr>
                                    </m:ctrlPr>
                                  </m:sSubPr>
                                  <m:e>
                                    <m:r>
                                      <a:rPr lang="en-US" sz="2400" b="0" i="1" dirty="0">
                                        <a:solidFill>
                                          <a:schemeClr val="accent5">
                                            <a:lumMod val="50000"/>
                                          </a:schemeClr>
                                        </a:solidFill>
                                        <a:effectLst/>
                                        <a:latin typeface="Cambria Math" panose="02040503050406030204" pitchFamily="18" charset="0"/>
                                      </a:rPr>
                                      <m:t>𝑘</m:t>
                                    </m:r>
                                  </m:e>
                                  <m:sub>
                                    <m:r>
                                      <a:rPr lang="en-US" sz="2400" b="0" i="1" dirty="0" smtClean="0">
                                        <a:solidFill>
                                          <a:schemeClr val="accent5">
                                            <a:lumMod val="50000"/>
                                          </a:schemeClr>
                                        </a:solidFill>
                                        <a:effectLst/>
                                        <a:latin typeface="Cambria Math" panose="02040503050406030204" pitchFamily="18" charset="0"/>
                                      </a:rPr>
                                      <m:t>−</m:t>
                                    </m:r>
                                    <m:r>
                                      <a:rPr lang="en-US" sz="2400" b="0" i="1" dirty="0" smtClean="0">
                                        <a:solidFill>
                                          <a:schemeClr val="accent5">
                                            <a:lumMod val="50000"/>
                                          </a:schemeClr>
                                        </a:solidFill>
                                        <a:effectLst/>
                                        <a:latin typeface="Cambria Math" panose="02040503050406030204" pitchFamily="18" charset="0"/>
                                      </a:rPr>
                                      <m:t>𝑖</m:t>
                                    </m:r>
                                  </m:sub>
                                </m:sSub>
                              </m:e>
                            </m:d>
                          </m:num>
                          <m:den>
                            <m:r>
                              <a:rPr lang="en-US" sz="2400" i="1" dirty="0">
                                <a:solidFill>
                                  <a:schemeClr val="accent5">
                                    <a:lumMod val="50000"/>
                                  </a:schemeClr>
                                </a:solidFill>
                                <a:latin typeface="Cambria Math" panose="02040503050406030204" pitchFamily="18" charset="0"/>
                                <a:ea typeface="Cambria Math" panose="02040503050406030204" pitchFamily="18" charset="0"/>
                              </a:rPr>
                              <m:t>𝜕</m:t>
                            </m:r>
                            <m:sSub>
                              <m:sSubPr>
                                <m:ctrlPr>
                                  <a:rPr lang="en-US" sz="2400" i="1" dirty="0">
                                    <a:solidFill>
                                      <a:schemeClr val="accent5">
                                        <a:lumMod val="50000"/>
                                      </a:schemeClr>
                                    </a:solidFill>
                                    <a:latin typeface="Cambria Math" panose="02040503050406030204" pitchFamily="18" charset="0"/>
                                  </a:rPr>
                                </m:ctrlPr>
                              </m:sSubPr>
                              <m:e>
                                <m:r>
                                  <a:rPr lang="en-US" sz="2400" b="0" i="1" dirty="0" smtClean="0">
                                    <a:solidFill>
                                      <a:schemeClr val="accent5">
                                        <a:lumMod val="50000"/>
                                      </a:schemeClr>
                                    </a:solidFill>
                                    <a:latin typeface="Cambria Math" panose="02040503050406030204" pitchFamily="18" charset="0"/>
                                  </a:rPr>
                                  <m:t>𝑘</m:t>
                                </m:r>
                              </m:e>
                              <m:sub>
                                <m:r>
                                  <a:rPr lang="en-US" sz="2400" i="1" dirty="0">
                                    <a:solidFill>
                                      <a:schemeClr val="accent5">
                                        <a:lumMod val="50000"/>
                                      </a:schemeClr>
                                    </a:solidFill>
                                    <a:latin typeface="Cambria Math" panose="02040503050406030204" pitchFamily="18" charset="0"/>
                                  </a:rPr>
                                  <m:t>𝑖</m:t>
                                </m:r>
                              </m:sub>
                            </m:sSub>
                          </m:den>
                        </m:f>
                        <m:r>
                          <a:rPr lang="en-US" sz="2400" b="0" i="1" dirty="0">
                            <a:solidFill>
                              <a:schemeClr val="accent5">
                                <a:lumMod val="50000"/>
                              </a:schemeClr>
                            </a:solidFill>
                            <a:effectLst/>
                            <a:latin typeface="Cambria Math" panose="02040503050406030204" pitchFamily="18" charset="0"/>
                          </a:rPr>
                          <m:t>=</m:t>
                        </m:r>
                        <m:f>
                          <m:fPr>
                            <m:ctrlPr>
                              <a:rPr lang="en-US" sz="2400" b="0" i="1" dirty="0" smtClean="0">
                                <a:solidFill>
                                  <a:schemeClr val="accent5">
                                    <a:lumMod val="50000"/>
                                  </a:schemeClr>
                                </a:solidFill>
                                <a:effectLst/>
                                <a:latin typeface="Cambria Math" panose="02040503050406030204" pitchFamily="18" charset="0"/>
                              </a:rPr>
                            </m:ctrlPr>
                          </m:fPr>
                          <m:num>
                            <m:r>
                              <a:rPr lang="en-US" sz="2400" b="0" i="1" dirty="0" smtClean="0">
                                <a:solidFill>
                                  <a:schemeClr val="accent5">
                                    <a:lumMod val="50000"/>
                                  </a:schemeClr>
                                </a:solidFill>
                                <a:effectLst/>
                                <a:latin typeface="Cambria Math" panose="02040503050406030204" pitchFamily="18" charset="0"/>
                              </a:rPr>
                              <m:t>1</m:t>
                            </m:r>
                          </m:num>
                          <m:den>
                            <m:sSub>
                              <m:sSubPr>
                                <m:ctrlPr>
                                  <a:rPr lang="en-US" sz="2400" i="1" dirty="0">
                                    <a:solidFill>
                                      <a:schemeClr val="accent5">
                                        <a:lumMod val="50000"/>
                                      </a:schemeClr>
                                    </a:solidFill>
                                    <a:latin typeface="Cambria Math" panose="02040503050406030204" pitchFamily="18" charset="0"/>
                                  </a:rPr>
                                </m:ctrlPr>
                              </m:sSubPr>
                              <m:e>
                                <m:r>
                                  <a:rPr lang="en-US" sz="2400" i="1" dirty="0">
                                    <a:solidFill>
                                      <a:schemeClr val="accent5">
                                        <a:lumMod val="50000"/>
                                      </a:schemeClr>
                                    </a:solidFill>
                                    <a:latin typeface="Cambria Math" panose="02040503050406030204" pitchFamily="18" charset="0"/>
                                  </a:rPr>
                                  <m:t>𝑘</m:t>
                                </m:r>
                              </m:e>
                              <m:sub>
                                <m:r>
                                  <a:rPr lang="en-US" sz="2400" i="1" dirty="0">
                                    <a:solidFill>
                                      <a:schemeClr val="accent5">
                                        <a:lumMod val="50000"/>
                                      </a:schemeClr>
                                    </a:solidFill>
                                    <a:latin typeface="Cambria Math" panose="02040503050406030204" pitchFamily="18" charset="0"/>
                                  </a:rPr>
                                  <m:t>𝑖</m:t>
                                </m:r>
                              </m:sub>
                            </m:sSub>
                          </m:den>
                        </m:f>
                        <m:r>
                          <a:rPr lang="en-US" sz="2400" b="0" i="1" dirty="0" smtClean="0">
                            <a:solidFill>
                              <a:schemeClr val="accent5">
                                <a:lumMod val="50000"/>
                              </a:schemeClr>
                            </a:solidFill>
                            <a:effectLst/>
                            <a:latin typeface="Cambria Math" panose="02040503050406030204" pitchFamily="18" charset="0"/>
                          </a:rPr>
                          <m:t>−</m:t>
                        </m:r>
                        <m:f>
                          <m:fPr>
                            <m:ctrlPr>
                              <a:rPr lang="en-US" sz="2400" b="0" i="1" dirty="0" smtClean="0">
                                <a:solidFill>
                                  <a:schemeClr val="accent5">
                                    <a:lumMod val="50000"/>
                                  </a:schemeClr>
                                </a:solidFill>
                                <a:effectLst/>
                                <a:latin typeface="Cambria Math" panose="02040503050406030204" pitchFamily="18" charset="0"/>
                              </a:rPr>
                            </m:ctrlPr>
                          </m:fPr>
                          <m:num>
                            <m:r>
                              <a:rPr lang="en-US" sz="2400" b="0" i="1" dirty="0" smtClean="0">
                                <a:solidFill>
                                  <a:schemeClr val="accent5">
                                    <a:lumMod val="50000"/>
                                  </a:schemeClr>
                                </a:solidFill>
                                <a:effectLst/>
                                <a:latin typeface="Cambria Math" panose="02040503050406030204" pitchFamily="18" charset="0"/>
                              </a:rPr>
                              <m:t>1</m:t>
                            </m:r>
                          </m:num>
                          <m:den>
                            <m:r>
                              <a:rPr lang="en-US" sz="2400" i="1" dirty="0">
                                <a:solidFill>
                                  <a:schemeClr val="accent5">
                                    <a:lumMod val="50000"/>
                                  </a:schemeClr>
                                </a:solidFill>
                                <a:latin typeface="Cambria Math" panose="02040503050406030204" pitchFamily="18" charset="0"/>
                              </a:rPr>
                              <m:t>𝐾</m:t>
                            </m:r>
                            <m:r>
                              <a:rPr lang="en-US" sz="2400" i="1" dirty="0">
                                <a:solidFill>
                                  <a:schemeClr val="accent5">
                                    <a:lumMod val="50000"/>
                                  </a:schemeClr>
                                </a:solidFill>
                                <a:latin typeface="Cambria Math" panose="02040503050406030204" pitchFamily="18" charset="0"/>
                              </a:rPr>
                              <m:t>−</m:t>
                            </m:r>
                            <m:nary>
                              <m:naryPr>
                                <m:chr m:val="∑"/>
                                <m:limLoc m:val="subSup"/>
                                <m:ctrlPr>
                                  <a:rPr lang="en-US" sz="2400" i="1" dirty="0">
                                    <a:solidFill>
                                      <a:schemeClr val="accent5">
                                        <a:lumMod val="50000"/>
                                      </a:schemeClr>
                                    </a:solidFill>
                                    <a:latin typeface="Cambria Math" panose="02040503050406030204" pitchFamily="18" charset="0"/>
                                  </a:rPr>
                                </m:ctrlPr>
                              </m:naryPr>
                              <m:sub>
                                <m:r>
                                  <m:rPr>
                                    <m:brk m:alnAt="25"/>
                                  </m:rPr>
                                  <a:rPr lang="en-US" sz="2400" i="1" dirty="0">
                                    <a:solidFill>
                                      <a:schemeClr val="accent5">
                                        <a:lumMod val="50000"/>
                                      </a:schemeClr>
                                    </a:solidFill>
                                    <a:latin typeface="Cambria Math" panose="02040503050406030204" pitchFamily="18" charset="0"/>
                                  </a:rPr>
                                  <m:t>𝑖</m:t>
                                </m:r>
                                <m:r>
                                  <a:rPr lang="en-US" sz="2400" i="1" dirty="0">
                                    <a:solidFill>
                                      <a:schemeClr val="accent5">
                                        <a:lumMod val="50000"/>
                                      </a:schemeClr>
                                    </a:solidFill>
                                    <a:latin typeface="Cambria Math" panose="02040503050406030204" pitchFamily="18" charset="0"/>
                                  </a:rPr>
                                  <m:t>=</m:t>
                                </m:r>
                                <m:r>
                                  <m:rPr>
                                    <m:brk m:alnAt="25"/>
                                  </m:rPr>
                                  <a:rPr lang="en-US" sz="2400" i="1" dirty="0">
                                    <a:solidFill>
                                      <a:schemeClr val="accent5">
                                        <a:lumMod val="50000"/>
                                      </a:schemeClr>
                                    </a:solidFill>
                                    <a:latin typeface="Cambria Math" panose="02040503050406030204" pitchFamily="18" charset="0"/>
                                  </a:rPr>
                                  <m:t>1</m:t>
                                </m:r>
                              </m:sub>
                              <m:sup>
                                <m:r>
                                  <a:rPr lang="en-US" sz="2400" i="1" dirty="0">
                                    <a:solidFill>
                                      <a:schemeClr val="accent5">
                                        <a:lumMod val="50000"/>
                                      </a:schemeClr>
                                    </a:solidFill>
                                    <a:latin typeface="Cambria Math" panose="02040503050406030204" pitchFamily="18" charset="0"/>
                                  </a:rPr>
                                  <m:t>𝑛</m:t>
                                </m:r>
                              </m:sup>
                              <m:e>
                                <m:sSub>
                                  <m:sSubPr>
                                    <m:ctrlPr>
                                      <a:rPr lang="en-US" sz="2400" i="1" dirty="0">
                                        <a:solidFill>
                                          <a:schemeClr val="accent5">
                                            <a:lumMod val="50000"/>
                                          </a:schemeClr>
                                        </a:solidFill>
                                        <a:latin typeface="Cambria Math" panose="02040503050406030204" pitchFamily="18" charset="0"/>
                                      </a:rPr>
                                    </m:ctrlPr>
                                  </m:sSubPr>
                                  <m:e>
                                    <m:r>
                                      <a:rPr lang="en-US" sz="2400" i="1" dirty="0">
                                        <a:solidFill>
                                          <a:schemeClr val="accent5">
                                            <a:lumMod val="50000"/>
                                          </a:schemeClr>
                                        </a:solidFill>
                                        <a:latin typeface="Cambria Math" panose="02040503050406030204" pitchFamily="18" charset="0"/>
                                      </a:rPr>
                                      <m:t>𝑘</m:t>
                                    </m:r>
                                  </m:e>
                                  <m:sub>
                                    <m:r>
                                      <a:rPr lang="en-US" sz="2400" i="1" dirty="0">
                                        <a:solidFill>
                                          <a:schemeClr val="accent5">
                                            <a:lumMod val="50000"/>
                                          </a:schemeClr>
                                        </a:solidFill>
                                        <a:latin typeface="Cambria Math" panose="02040503050406030204" pitchFamily="18" charset="0"/>
                                      </a:rPr>
                                      <m:t>𝑖</m:t>
                                    </m:r>
                                  </m:sub>
                                </m:sSub>
                              </m:e>
                            </m:nary>
                          </m:den>
                        </m:f>
                        <m:r>
                          <a:rPr lang="en-US" sz="2400" b="0" i="1" dirty="0" smtClean="0">
                            <a:solidFill>
                              <a:schemeClr val="accent5">
                                <a:lumMod val="50000"/>
                              </a:schemeClr>
                            </a:solidFill>
                            <a:effectLst/>
                            <a:latin typeface="Cambria Math" panose="02040503050406030204" pitchFamily="18" charset="0"/>
                          </a:rPr>
                          <m:t>    </m:t>
                        </m:r>
                        <m:groupChr>
                          <m:groupChrPr>
                            <m:chr m:val="⇒"/>
                            <m:vertJc m:val="bot"/>
                            <m:ctrlPr>
                              <a:rPr lang="en-US" sz="2400" b="0" i="1" dirty="0" smtClean="0">
                                <a:solidFill>
                                  <a:schemeClr val="accent5">
                                    <a:lumMod val="50000"/>
                                  </a:schemeClr>
                                </a:solidFill>
                                <a:effectLst/>
                                <a:latin typeface="Cambria Math" panose="02040503050406030204" pitchFamily="18" charset="0"/>
                              </a:rPr>
                            </m:ctrlPr>
                          </m:groupChrPr>
                          <m:e>
                            <m:r>
                              <m:rPr>
                                <m:brk m:alnAt="2"/>
                              </m:rPr>
                              <a:rPr lang="en-US" sz="2400" b="0" i="1" dirty="0" smtClean="0">
                                <a:solidFill>
                                  <a:schemeClr val="accent5">
                                    <a:lumMod val="50000"/>
                                  </a:schemeClr>
                                </a:solidFill>
                                <a:effectLst/>
                                <a:latin typeface="Cambria Math" panose="02040503050406030204" pitchFamily="18" charset="0"/>
                              </a:rPr>
                              <m:t>=</m:t>
                            </m:r>
                            <m:r>
                              <m:rPr>
                                <m:brk m:alnAt="2"/>
                              </m:rPr>
                              <a:rPr lang="en-US" sz="2400" b="0" i="1" dirty="0" smtClean="0">
                                <a:solidFill>
                                  <a:schemeClr val="accent5">
                                    <a:lumMod val="50000"/>
                                  </a:schemeClr>
                                </a:solidFill>
                                <a:effectLst/>
                                <a:latin typeface="Cambria Math" panose="02040503050406030204" pitchFamily="18" charset="0"/>
                              </a:rPr>
                              <m:t>0</m:t>
                            </m:r>
                          </m:e>
                        </m:groupChr>
                        <m:f>
                          <m:fPr>
                            <m:ctrlPr>
                              <a:rPr lang="en-US" sz="2400" i="1" dirty="0">
                                <a:solidFill>
                                  <a:schemeClr val="accent5">
                                    <a:lumMod val="50000"/>
                                  </a:schemeClr>
                                </a:solidFill>
                                <a:latin typeface="Cambria Math" panose="02040503050406030204" pitchFamily="18" charset="0"/>
                              </a:rPr>
                            </m:ctrlPr>
                          </m:fPr>
                          <m:num>
                            <m:r>
                              <a:rPr lang="en-US" sz="2400" i="1" dirty="0">
                                <a:solidFill>
                                  <a:schemeClr val="accent5">
                                    <a:lumMod val="50000"/>
                                  </a:schemeClr>
                                </a:solidFill>
                                <a:latin typeface="Cambria Math" panose="02040503050406030204" pitchFamily="18" charset="0"/>
                              </a:rPr>
                              <m:t>1</m:t>
                            </m:r>
                          </m:num>
                          <m:den>
                            <m:sSub>
                              <m:sSubPr>
                                <m:ctrlPr>
                                  <a:rPr lang="en-US" sz="2400" i="1" dirty="0">
                                    <a:solidFill>
                                      <a:schemeClr val="accent5">
                                        <a:lumMod val="50000"/>
                                      </a:schemeClr>
                                    </a:solidFill>
                                    <a:latin typeface="Cambria Math" panose="02040503050406030204" pitchFamily="18" charset="0"/>
                                  </a:rPr>
                                </m:ctrlPr>
                              </m:sSubPr>
                              <m:e>
                                <m:r>
                                  <a:rPr lang="en-US" sz="2400" i="1" dirty="0">
                                    <a:solidFill>
                                      <a:schemeClr val="accent5">
                                        <a:lumMod val="50000"/>
                                      </a:schemeClr>
                                    </a:solidFill>
                                    <a:latin typeface="Cambria Math" panose="02040503050406030204" pitchFamily="18" charset="0"/>
                                  </a:rPr>
                                  <m:t>𝑘</m:t>
                                </m:r>
                              </m:e>
                              <m:sub>
                                <m:r>
                                  <a:rPr lang="en-US" sz="2400" i="1" dirty="0">
                                    <a:solidFill>
                                      <a:schemeClr val="accent5">
                                        <a:lumMod val="50000"/>
                                      </a:schemeClr>
                                    </a:solidFill>
                                    <a:latin typeface="Cambria Math" panose="02040503050406030204" pitchFamily="18" charset="0"/>
                                  </a:rPr>
                                  <m:t>𝑖</m:t>
                                </m:r>
                              </m:sub>
                            </m:sSub>
                          </m:den>
                        </m:f>
                        <m:r>
                          <a:rPr lang="en-US" sz="2400" i="1" dirty="0">
                            <a:solidFill>
                              <a:schemeClr val="accent5">
                                <a:lumMod val="50000"/>
                              </a:schemeClr>
                            </a:solidFill>
                            <a:latin typeface="Cambria Math" panose="02040503050406030204" pitchFamily="18" charset="0"/>
                          </a:rPr>
                          <m:t>−</m:t>
                        </m:r>
                        <m:f>
                          <m:fPr>
                            <m:ctrlPr>
                              <a:rPr lang="en-US" sz="2400" i="1" dirty="0">
                                <a:solidFill>
                                  <a:schemeClr val="accent5">
                                    <a:lumMod val="50000"/>
                                  </a:schemeClr>
                                </a:solidFill>
                                <a:latin typeface="Cambria Math" panose="02040503050406030204" pitchFamily="18" charset="0"/>
                              </a:rPr>
                            </m:ctrlPr>
                          </m:fPr>
                          <m:num>
                            <m:r>
                              <a:rPr lang="en-US" sz="2400" i="1" dirty="0">
                                <a:solidFill>
                                  <a:schemeClr val="accent5">
                                    <a:lumMod val="50000"/>
                                  </a:schemeClr>
                                </a:solidFill>
                                <a:latin typeface="Cambria Math" panose="02040503050406030204" pitchFamily="18" charset="0"/>
                              </a:rPr>
                              <m:t>1</m:t>
                            </m:r>
                          </m:num>
                          <m:den>
                            <m:r>
                              <a:rPr lang="en-US" sz="2400" i="1" dirty="0">
                                <a:solidFill>
                                  <a:schemeClr val="accent5">
                                    <a:lumMod val="50000"/>
                                  </a:schemeClr>
                                </a:solidFill>
                                <a:latin typeface="Cambria Math" panose="02040503050406030204" pitchFamily="18" charset="0"/>
                              </a:rPr>
                              <m:t>𝐾</m:t>
                            </m:r>
                            <m:r>
                              <a:rPr lang="en-US" sz="2400" i="1" dirty="0">
                                <a:solidFill>
                                  <a:schemeClr val="accent5">
                                    <a:lumMod val="50000"/>
                                  </a:schemeClr>
                                </a:solidFill>
                                <a:latin typeface="Cambria Math" panose="02040503050406030204" pitchFamily="18" charset="0"/>
                              </a:rPr>
                              <m:t>−</m:t>
                            </m:r>
                            <m:nary>
                              <m:naryPr>
                                <m:chr m:val="∑"/>
                                <m:limLoc m:val="subSup"/>
                                <m:ctrlPr>
                                  <a:rPr lang="en-US" sz="2400" i="1" dirty="0">
                                    <a:solidFill>
                                      <a:schemeClr val="accent5">
                                        <a:lumMod val="50000"/>
                                      </a:schemeClr>
                                    </a:solidFill>
                                    <a:latin typeface="Cambria Math" panose="02040503050406030204" pitchFamily="18" charset="0"/>
                                  </a:rPr>
                                </m:ctrlPr>
                              </m:naryPr>
                              <m:sub>
                                <m:r>
                                  <m:rPr>
                                    <m:brk m:alnAt="25"/>
                                  </m:rPr>
                                  <a:rPr lang="en-US" sz="2400" i="1" dirty="0">
                                    <a:solidFill>
                                      <a:schemeClr val="accent5">
                                        <a:lumMod val="50000"/>
                                      </a:schemeClr>
                                    </a:solidFill>
                                    <a:latin typeface="Cambria Math" panose="02040503050406030204" pitchFamily="18" charset="0"/>
                                  </a:rPr>
                                  <m:t>𝑖</m:t>
                                </m:r>
                                <m:r>
                                  <a:rPr lang="en-US" sz="2400" i="1" dirty="0">
                                    <a:solidFill>
                                      <a:schemeClr val="accent5">
                                        <a:lumMod val="50000"/>
                                      </a:schemeClr>
                                    </a:solidFill>
                                    <a:latin typeface="Cambria Math" panose="02040503050406030204" pitchFamily="18" charset="0"/>
                                  </a:rPr>
                                  <m:t>=</m:t>
                                </m:r>
                                <m:r>
                                  <m:rPr>
                                    <m:brk m:alnAt="25"/>
                                  </m:rPr>
                                  <a:rPr lang="en-US" sz="2400" i="1" dirty="0">
                                    <a:solidFill>
                                      <a:schemeClr val="accent5">
                                        <a:lumMod val="50000"/>
                                      </a:schemeClr>
                                    </a:solidFill>
                                    <a:latin typeface="Cambria Math" panose="02040503050406030204" pitchFamily="18" charset="0"/>
                                  </a:rPr>
                                  <m:t>1</m:t>
                                </m:r>
                              </m:sub>
                              <m:sup>
                                <m:r>
                                  <a:rPr lang="en-US" sz="2400" i="1" dirty="0">
                                    <a:solidFill>
                                      <a:schemeClr val="accent5">
                                        <a:lumMod val="50000"/>
                                      </a:schemeClr>
                                    </a:solidFill>
                                    <a:latin typeface="Cambria Math" panose="02040503050406030204" pitchFamily="18" charset="0"/>
                                  </a:rPr>
                                  <m:t>𝑛</m:t>
                                </m:r>
                              </m:sup>
                              <m:e>
                                <m:sSub>
                                  <m:sSubPr>
                                    <m:ctrlPr>
                                      <a:rPr lang="en-US" sz="2400" i="1" dirty="0">
                                        <a:solidFill>
                                          <a:schemeClr val="accent5">
                                            <a:lumMod val="50000"/>
                                          </a:schemeClr>
                                        </a:solidFill>
                                        <a:latin typeface="Cambria Math" panose="02040503050406030204" pitchFamily="18" charset="0"/>
                                      </a:rPr>
                                    </m:ctrlPr>
                                  </m:sSubPr>
                                  <m:e>
                                    <m:r>
                                      <a:rPr lang="en-US" sz="2400" i="1" dirty="0">
                                        <a:solidFill>
                                          <a:schemeClr val="accent5">
                                            <a:lumMod val="50000"/>
                                          </a:schemeClr>
                                        </a:solidFill>
                                        <a:latin typeface="Cambria Math" panose="02040503050406030204" pitchFamily="18" charset="0"/>
                                      </a:rPr>
                                      <m:t>𝑘</m:t>
                                    </m:r>
                                  </m:e>
                                  <m:sub>
                                    <m:r>
                                      <a:rPr lang="en-US" sz="2400" i="1" dirty="0">
                                        <a:solidFill>
                                          <a:schemeClr val="accent5">
                                            <a:lumMod val="50000"/>
                                          </a:schemeClr>
                                        </a:solidFill>
                                        <a:latin typeface="Cambria Math" panose="02040503050406030204" pitchFamily="18" charset="0"/>
                                      </a:rPr>
                                      <m:t>𝑖</m:t>
                                    </m:r>
                                  </m:sub>
                                </m:sSub>
                              </m:e>
                            </m:nary>
                          </m:den>
                        </m:f>
                        <m:r>
                          <a:rPr lang="en-US" sz="2400" i="1" dirty="0">
                            <a:solidFill>
                              <a:schemeClr val="accent5">
                                <a:lumMod val="50000"/>
                              </a:schemeClr>
                            </a:solidFill>
                            <a:latin typeface="Cambria Math" panose="02040503050406030204" pitchFamily="18" charset="0"/>
                          </a:rPr>
                          <m:t>=</m:t>
                        </m:r>
                        <m:r>
                          <a:rPr lang="en-US" sz="2400" i="1" dirty="0">
                            <a:solidFill>
                              <a:schemeClr val="accent5">
                                <a:lumMod val="50000"/>
                              </a:schemeClr>
                            </a:solidFill>
                            <a:latin typeface="Cambria Math" panose="02040503050406030204" pitchFamily="18" charset="0"/>
                          </a:rPr>
                          <m:t>0</m:t>
                        </m:r>
                      </m:oMath>
                    </m:oMathPara>
                  </a14:m>
                  <a:endParaRPr lang="en-US" sz="2400" dirty="0">
                    <a:solidFill>
                      <a:schemeClr val="accent5">
                        <a:lumMod val="50000"/>
                      </a:schemeClr>
                    </a:solidFill>
                  </a:endParaRPr>
                </a:p>
                <a:p>
                  <a:endParaRPr lang="en-US" sz="2400" dirty="0">
                    <a:solidFill>
                      <a:schemeClr val="accent5">
                        <a:lumMod val="50000"/>
                      </a:schemeClr>
                    </a:solidFill>
                  </a:endParaRPr>
                </a:p>
              </p:txBody>
            </p:sp>
          </mc:Choice>
          <mc:Fallback xmlns="">
            <p:sp>
              <p:nvSpPr>
                <p:cNvPr id="9" name="TextBox 8">
                  <a:extLst>
                    <a:ext uri="{FF2B5EF4-FFF2-40B4-BE49-F238E27FC236}">
                      <a16:creationId xmlns:a16="http://schemas.microsoft.com/office/drawing/2014/main" id="{77CFDC9E-EF4B-466A-AA93-C8E6A2B2FA0C}"/>
                    </a:ext>
                  </a:extLst>
                </p:cNvPr>
                <p:cNvSpPr txBox="1">
                  <a:spLocks noRot="1" noChangeAspect="1" noMove="1" noResize="1" noEditPoints="1" noAdjustHandles="1" noChangeArrowheads="1" noChangeShapeType="1" noTextEdit="1"/>
                </p:cNvSpPr>
                <p:nvPr/>
              </p:nvSpPr>
              <p:spPr>
                <a:xfrm>
                  <a:off x="76002" y="3514370"/>
                  <a:ext cx="9058473" cy="12643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EF871C3-CC5C-6376-19F7-8960C771A411}"/>
                    </a:ext>
                  </a:extLst>
                </p:cNvPr>
                <p:cNvSpPr txBox="1"/>
                <p:nvPr/>
              </p:nvSpPr>
              <p:spPr>
                <a:xfrm>
                  <a:off x="601585" y="4840354"/>
                  <a:ext cx="3981450" cy="8270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sz="2400" i="1" dirty="0" smtClean="0">
                                <a:solidFill>
                                  <a:schemeClr val="accent5">
                                    <a:lumMod val="50000"/>
                                  </a:schemeClr>
                                </a:solidFill>
                                <a:latin typeface="Cambria Math" panose="02040503050406030204" pitchFamily="18" charset="0"/>
                              </a:rPr>
                            </m:ctrlPr>
                          </m:groupChrPr>
                          <m:e/>
                        </m:groupChr>
                        <m:r>
                          <a:rPr lang="en-US" sz="2400" b="0" i="1" dirty="0" smtClean="0">
                            <a:solidFill>
                              <a:schemeClr val="accent5">
                                <a:lumMod val="50000"/>
                              </a:schemeClr>
                            </a:solidFill>
                            <a:latin typeface="Cambria Math" panose="02040503050406030204" pitchFamily="18" charset="0"/>
                          </a:rPr>
                          <m:t>𝐵</m:t>
                        </m:r>
                        <m:sSub>
                          <m:sSubPr>
                            <m:ctrlPr>
                              <a:rPr lang="en-US" sz="2400" b="0" i="1" dirty="0" smtClean="0">
                                <a:solidFill>
                                  <a:schemeClr val="accent5">
                                    <a:lumMod val="50000"/>
                                  </a:schemeClr>
                                </a:solidFill>
                                <a:latin typeface="Cambria Math" panose="02040503050406030204" pitchFamily="18" charset="0"/>
                              </a:rPr>
                            </m:ctrlPr>
                          </m:sSubPr>
                          <m:e>
                            <m:r>
                              <a:rPr lang="en-US" sz="2400" b="0" i="1" dirty="0" smtClean="0">
                                <a:solidFill>
                                  <a:schemeClr val="accent5">
                                    <a:lumMod val="50000"/>
                                  </a:schemeClr>
                                </a:solidFill>
                                <a:latin typeface="Cambria Math" panose="02040503050406030204" pitchFamily="18" charset="0"/>
                              </a:rPr>
                              <m:t>𝑅</m:t>
                            </m:r>
                          </m:e>
                          <m:sub>
                            <m:r>
                              <a:rPr lang="en-US" sz="2400" b="0" i="1" dirty="0" smtClean="0">
                                <a:solidFill>
                                  <a:schemeClr val="accent5">
                                    <a:lumMod val="50000"/>
                                  </a:schemeClr>
                                </a:solidFill>
                                <a:latin typeface="Cambria Math" panose="02040503050406030204" pitchFamily="18" charset="0"/>
                              </a:rPr>
                              <m:t>𝑖</m:t>
                            </m:r>
                          </m:sub>
                        </m:sSub>
                        <m:d>
                          <m:dPr>
                            <m:ctrlPr>
                              <a:rPr lang="en-US" sz="2400" b="0" i="1" dirty="0" smtClean="0">
                                <a:solidFill>
                                  <a:schemeClr val="accent5">
                                    <a:lumMod val="50000"/>
                                  </a:schemeClr>
                                </a:solidFill>
                                <a:latin typeface="Cambria Math" panose="02040503050406030204" pitchFamily="18" charset="0"/>
                              </a:rPr>
                            </m:ctrlPr>
                          </m:dPr>
                          <m:e>
                            <m:sSub>
                              <m:sSubPr>
                                <m:ctrlPr>
                                  <a:rPr lang="en-US" sz="2400" i="1" dirty="0">
                                    <a:solidFill>
                                      <a:schemeClr val="accent5">
                                        <a:lumMod val="50000"/>
                                      </a:schemeClr>
                                    </a:solidFill>
                                    <a:latin typeface="Cambria Math" panose="02040503050406030204" pitchFamily="18" charset="0"/>
                                  </a:rPr>
                                </m:ctrlPr>
                              </m:sSubPr>
                              <m:e>
                                <m:r>
                                  <a:rPr lang="en-US" sz="2400" i="1" dirty="0">
                                    <a:solidFill>
                                      <a:schemeClr val="accent5">
                                        <a:lumMod val="50000"/>
                                      </a:schemeClr>
                                    </a:solidFill>
                                    <a:latin typeface="Cambria Math" panose="02040503050406030204" pitchFamily="18" charset="0"/>
                                  </a:rPr>
                                  <m:t>𝑘</m:t>
                                </m:r>
                              </m:e>
                              <m:sub>
                                <m:r>
                                  <a:rPr lang="en-US" sz="2400" b="0" i="1" dirty="0" smtClean="0">
                                    <a:solidFill>
                                      <a:schemeClr val="accent5">
                                        <a:lumMod val="50000"/>
                                      </a:schemeClr>
                                    </a:solidFill>
                                    <a:latin typeface="Cambria Math" panose="02040503050406030204" pitchFamily="18" charset="0"/>
                                  </a:rPr>
                                  <m:t>−</m:t>
                                </m:r>
                                <m:r>
                                  <a:rPr lang="en-US" sz="2400" i="1" dirty="0">
                                    <a:solidFill>
                                      <a:schemeClr val="accent5">
                                        <a:lumMod val="50000"/>
                                      </a:schemeClr>
                                    </a:solidFill>
                                    <a:latin typeface="Cambria Math" panose="02040503050406030204" pitchFamily="18" charset="0"/>
                                  </a:rPr>
                                  <m:t>𝑖</m:t>
                                </m:r>
                              </m:sub>
                            </m:sSub>
                          </m:e>
                        </m:d>
                        <m:r>
                          <a:rPr lang="en-US" sz="2400" b="0" i="1" dirty="0" smtClean="0">
                            <a:solidFill>
                              <a:schemeClr val="accent5">
                                <a:lumMod val="50000"/>
                              </a:schemeClr>
                            </a:solidFill>
                            <a:latin typeface="Cambria Math" panose="02040503050406030204" pitchFamily="18" charset="0"/>
                          </a:rPr>
                          <m:t>=</m:t>
                        </m:r>
                        <m:f>
                          <m:fPr>
                            <m:ctrlPr>
                              <a:rPr lang="en-US" sz="2400" b="0" i="1" dirty="0" smtClean="0">
                                <a:solidFill>
                                  <a:schemeClr val="accent5">
                                    <a:lumMod val="50000"/>
                                  </a:schemeClr>
                                </a:solidFill>
                                <a:effectLst/>
                                <a:latin typeface="Cambria Math" panose="02040503050406030204" pitchFamily="18" charset="0"/>
                              </a:rPr>
                            </m:ctrlPr>
                          </m:fPr>
                          <m:num>
                            <m:r>
                              <a:rPr lang="en-US" sz="2400" i="1" dirty="0">
                                <a:solidFill>
                                  <a:schemeClr val="accent5">
                                    <a:lumMod val="50000"/>
                                  </a:schemeClr>
                                </a:solidFill>
                                <a:latin typeface="Cambria Math" panose="02040503050406030204" pitchFamily="18" charset="0"/>
                              </a:rPr>
                              <m:t>𝐾</m:t>
                            </m:r>
                            <m:r>
                              <a:rPr lang="en-US" sz="2400" i="1" dirty="0">
                                <a:solidFill>
                                  <a:schemeClr val="accent5">
                                    <a:lumMod val="50000"/>
                                  </a:schemeClr>
                                </a:solidFill>
                                <a:latin typeface="Cambria Math" panose="02040503050406030204" pitchFamily="18" charset="0"/>
                              </a:rPr>
                              <m:t>−</m:t>
                            </m:r>
                            <m:nary>
                              <m:naryPr>
                                <m:chr m:val="∑"/>
                                <m:supHide m:val="on"/>
                                <m:ctrlPr>
                                  <a:rPr lang="en-US" sz="2400" i="1" dirty="0" smtClean="0">
                                    <a:solidFill>
                                      <a:schemeClr val="accent5">
                                        <a:lumMod val="50000"/>
                                      </a:schemeClr>
                                    </a:solidFill>
                                    <a:latin typeface="Cambria Math" panose="02040503050406030204" pitchFamily="18" charset="0"/>
                                  </a:rPr>
                                </m:ctrlPr>
                              </m:naryPr>
                              <m:sub>
                                <m:r>
                                  <m:rPr>
                                    <m:brk m:alnAt="7"/>
                                  </m:rPr>
                                  <a:rPr lang="en-US" sz="2400" b="0" i="1" dirty="0" smtClean="0">
                                    <a:solidFill>
                                      <a:schemeClr val="accent5">
                                        <a:lumMod val="50000"/>
                                      </a:schemeClr>
                                    </a:solidFill>
                                    <a:latin typeface="Cambria Math" panose="02040503050406030204" pitchFamily="18" charset="0"/>
                                  </a:rPr>
                                  <m:t>𝑗</m:t>
                                </m:r>
                                <m:r>
                                  <a:rPr lang="en-US" sz="2400" b="0" i="1" dirty="0" smtClean="0">
                                    <a:solidFill>
                                      <a:schemeClr val="accent5">
                                        <a:lumMod val="50000"/>
                                      </a:schemeClr>
                                    </a:solidFill>
                                    <a:latin typeface="Cambria Math" panose="02040503050406030204" pitchFamily="18" charset="0"/>
                                    <a:ea typeface="Cambria Math" panose="02040503050406030204" pitchFamily="18" charset="0"/>
                                  </a:rPr>
                                  <m:t>≠</m:t>
                                </m:r>
                                <m:r>
                                  <a:rPr lang="en-US" sz="2400" b="0" i="1" dirty="0" smtClean="0">
                                    <a:solidFill>
                                      <a:schemeClr val="accent5">
                                        <a:lumMod val="50000"/>
                                      </a:schemeClr>
                                    </a:solidFill>
                                    <a:latin typeface="Cambria Math" panose="02040503050406030204" pitchFamily="18" charset="0"/>
                                    <a:ea typeface="Cambria Math" panose="02040503050406030204" pitchFamily="18" charset="0"/>
                                  </a:rPr>
                                  <m:t>𝑖</m:t>
                                </m:r>
                              </m:sub>
                              <m:sup/>
                              <m:e>
                                <m:sSub>
                                  <m:sSubPr>
                                    <m:ctrlPr>
                                      <a:rPr lang="en-US" sz="2400" i="1" dirty="0">
                                        <a:solidFill>
                                          <a:schemeClr val="accent5">
                                            <a:lumMod val="50000"/>
                                          </a:schemeClr>
                                        </a:solidFill>
                                        <a:latin typeface="Cambria Math" panose="02040503050406030204" pitchFamily="18" charset="0"/>
                                      </a:rPr>
                                    </m:ctrlPr>
                                  </m:sSubPr>
                                  <m:e>
                                    <m:r>
                                      <a:rPr lang="en-US" sz="2400" i="1" dirty="0">
                                        <a:solidFill>
                                          <a:schemeClr val="accent5">
                                            <a:lumMod val="50000"/>
                                          </a:schemeClr>
                                        </a:solidFill>
                                        <a:latin typeface="Cambria Math" panose="02040503050406030204" pitchFamily="18" charset="0"/>
                                      </a:rPr>
                                      <m:t>𝑘</m:t>
                                    </m:r>
                                  </m:e>
                                  <m:sub>
                                    <m:r>
                                      <a:rPr lang="en-US" sz="2400" b="0" i="1" dirty="0" smtClean="0">
                                        <a:solidFill>
                                          <a:schemeClr val="accent5">
                                            <a:lumMod val="50000"/>
                                          </a:schemeClr>
                                        </a:solidFill>
                                        <a:latin typeface="Cambria Math" panose="02040503050406030204" pitchFamily="18" charset="0"/>
                                      </a:rPr>
                                      <m:t>𝑗</m:t>
                                    </m:r>
                                  </m:sub>
                                </m:sSub>
                              </m:e>
                            </m:nary>
                          </m:num>
                          <m:den>
                            <m:r>
                              <a:rPr lang="en-US" sz="2400" b="0" i="1" dirty="0" smtClean="0">
                                <a:solidFill>
                                  <a:schemeClr val="accent5">
                                    <a:lumMod val="50000"/>
                                  </a:schemeClr>
                                </a:solidFill>
                                <a:effectLst/>
                                <a:latin typeface="Cambria Math" panose="02040503050406030204" pitchFamily="18" charset="0"/>
                              </a:rPr>
                              <m:t>2</m:t>
                            </m:r>
                          </m:den>
                        </m:f>
                      </m:oMath>
                    </m:oMathPara>
                  </a14:m>
                  <a:endParaRPr lang="en-US" sz="2400" dirty="0">
                    <a:solidFill>
                      <a:schemeClr val="accent5">
                        <a:lumMod val="50000"/>
                      </a:schemeClr>
                    </a:solidFill>
                  </a:endParaRPr>
                </a:p>
              </p:txBody>
            </p:sp>
          </mc:Choice>
          <mc:Fallback xmlns="">
            <p:sp>
              <p:nvSpPr>
                <p:cNvPr id="11" name="TextBox 10">
                  <a:extLst>
                    <a:ext uri="{FF2B5EF4-FFF2-40B4-BE49-F238E27FC236}">
                      <a16:creationId xmlns:a16="http://schemas.microsoft.com/office/drawing/2014/main" id="{FEF871C3-CC5C-6376-19F7-8960C771A411}"/>
                    </a:ext>
                  </a:extLst>
                </p:cNvPr>
                <p:cNvSpPr txBox="1">
                  <a:spLocks noRot="1" noChangeAspect="1" noMove="1" noResize="1" noEditPoints="1" noAdjustHandles="1" noChangeArrowheads="1" noChangeShapeType="1" noTextEdit="1"/>
                </p:cNvSpPr>
                <p:nvPr/>
              </p:nvSpPr>
              <p:spPr>
                <a:xfrm>
                  <a:off x="601585" y="4840354"/>
                  <a:ext cx="3981450" cy="827021"/>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A678245-4393-0FD9-3DEA-B3A6E229DB0D}"/>
                  </a:ext>
                </a:extLst>
              </p:cNvPr>
              <p:cNvSpPr txBox="1"/>
              <p:nvPr/>
            </p:nvSpPr>
            <p:spPr>
              <a:xfrm>
                <a:off x="4935894" y="5035617"/>
                <a:ext cx="6764693" cy="1323439"/>
              </a:xfrm>
              <a:prstGeom prst="rect">
                <a:avLst/>
              </a:prstGeom>
              <a:noFill/>
            </p:spPr>
            <p:txBody>
              <a:bodyPr wrap="square">
                <a:spAutoFit/>
              </a:bodyPr>
              <a:lstStyle/>
              <a:p>
                <a:r>
                  <a:rPr lang="en-US" sz="2000" b="0" i="0" dirty="0">
                    <a:solidFill>
                      <a:srgbClr val="000000"/>
                    </a:solidFill>
                    <a:effectLst/>
                    <a:latin typeface="Times-Roman"/>
                  </a:rPr>
                  <a:t>We therefore have </a:t>
                </a:r>
                <a14:m>
                  <m:oMath xmlns:m="http://schemas.openxmlformats.org/officeDocument/2006/math">
                    <m:r>
                      <a:rPr lang="en-US" sz="2000" b="0" i="1" dirty="0" smtClean="0">
                        <a:solidFill>
                          <a:srgbClr val="000000"/>
                        </a:solidFill>
                        <a:effectLst/>
                        <a:latin typeface="Cambria Math" panose="02040503050406030204" pitchFamily="18" charset="0"/>
                      </a:rPr>
                      <m:t>𝑛</m:t>
                    </m:r>
                  </m:oMath>
                </a14:m>
                <a:r>
                  <a:rPr lang="en-US" sz="2000" b="0" i="1" dirty="0">
                    <a:solidFill>
                      <a:srgbClr val="000000"/>
                    </a:solidFill>
                    <a:effectLst/>
                    <a:latin typeface="MTMIZ"/>
                  </a:rPr>
                  <a:t> </a:t>
                </a:r>
                <a:r>
                  <a:rPr lang="en-US" sz="2000" b="0" i="0" dirty="0">
                    <a:solidFill>
                      <a:srgbClr val="000000"/>
                    </a:solidFill>
                    <a:effectLst/>
                    <a:latin typeface="Times-Roman"/>
                  </a:rPr>
                  <a:t>such equations, one for each player, and if we substitute the choice </a:t>
                </a:r>
                <a:r>
                  <a:rPr lang="en-US" sz="2000" b="0" i="1" dirty="0">
                    <a:solidFill>
                      <a:srgbClr val="000000"/>
                    </a:solidFill>
                    <a:effectLst/>
                    <a:latin typeface="MTMIZ"/>
                  </a:rPr>
                  <a:t>k</a:t>
                </a:r>
                <a:r>
                  <a:rPr lang="en-US" sz="1600" b="0" i="1" dirty="0">
                    <a:solidFill>
                      <a:srgbClr val="000000"/>
                    </a:solidFill>
                    <a:effectLst/>
                    <a:latin typeface="MTMIZ"/>
                  </a:rPr>
                  <a:t>i </a:t>
                </a:r>
                <a:r>
                  <a:rPr lang="en-US" sz="2000" b="0" i="0" dirty="0">
                    <a:solidFill>
                      <a:srgbClr val="000000"/>
                    </a:solidFill>
                    <a:effectLst/>
                    <a:latin typeface="Times-Roman"/>
                  </a:rPr>
                  <a:t>instead of </a:t>
                </a:r>
                <a14:m>
                  <m:oMath xmlns:m="http://schemas.openxmlformats.org/officeDocument/2006/math">
                    <m:r>
                      <a:rPr lang="en-US" sz="2000" b="0" i="1" dirty="0" smtClean="0">
                        <a:solidFill>
                          <a:srgbClr val="000000"/>
                        </a:solidFill>
                        <a:effectLst/>
                        <a:latin typeface="Cambria Math" panose="02040503050406030204" pitchFamily="18" charset="0"/>
                      </a:rPr>
                      <m:t>𝐵</m:t>
                    </m:r>
                    <m:sSub>
                      <m:sSubPr>
                        <m:ctrlPr>
                          <a:rPr lang="en-US" sz="2000" b="0" i="1" dirty="0" smtClean="0">
                            <a:solidFill>
                              <a:srgbClr val="000000"/>
                            </a:solidFill>
                            <a:effectLst/>
                            <a:latin typeface="Cambria Math" panose="02040503050406030204" pitchFamily="18" charset="0"/>
                          </a:rPr>
                        </m:ctrlPr>
                      </m:sSubPr>
                      <m:e>
                        <m:r>
                          <a:rPr lang="en-US" sz="2000" b="0" i="1" dirty="0" smtClean="0">
                            <a:solidFill>
                              <a:srgbClr val="000000"/>
                            </a:solidFill>
                            <a:effectLst/>
                            <a:latin typeface="Cambria Math" panose="02040503050406030204" pitchFamily="18" charset="0"/>
                          </a:rPr>
                          <m:t>𝑅</m:t>
                        </m:r>
                      </m:e>
                      <m:sub>
                        <m:r>
                          <a:rPr lang="en-US" sz="2000" b="0" i="1" dirty="0" smtClean="0">
                            <a:solidFill>
                              <a:srgbClr val="000000"/>
                            </a:solidFill>
                            <a:effectLst/>
                            <a:latin typeface="Cambria Math" panose="02040503050406030204" pitchFamily="18" charset="0"/>
                          </a:rPr>
                          <m:t>𝑖</m:t>
                        </m:r>
                      </m:sub>
                    </m:sSub>
                    <m:r>
                      <a:rPr lang="en-US" sz="2000" b="0" i="1" dirty="0">
                        <a:solidFill>
                          <a:srgbClr val="000000"/>
                        </a:solidFill>
                        <a:effectLst/>
                        <a:latin typeface="Cambria Math" panose="02040503050406030204" pitchFamily="18" charset="0"/>
                      </a:rPr>
                      <m:t>(</m:t>
                    </m:r>
                    <m:sSub>
                      <m:sSubPr>
                        <m:ctrlPr>
                          <a:rPr lang="en-US" sz="2000" b="0" i="1" dirty="0" smtClean="0">
                            <a:solidFill>
                              <a:srgbClr val="000000"/>
                            </a:solidFill>
                            <a:effectLst/>
                            <a:latin typeface="Cambria Math" panose="02040503050406030204" pitchFamily="18" charset="0"/>
                          </a:rPr>
                        </m:ctrlPr>
                      </m:sSubPr>
                      <m:e>
                        <m:r>
                          <a:rPr lang="en-US" sz="2000" b="0" i="1" dirty="0">
                            <a:solidFill>
                              <a:srgbClr val="000000"/>
                            </a:solidFill>
                            <a:effectLst/>
                            <a:latin typeface="Cambria Math" panose="02040503050406030204" pitchFamily="18" charset="0"/>
                          </a:rPr>
                          <m:t>𝑘</m:t>
                        </m:r>
                      </m:e>
                      <m:sub>
                        <m:r>
                          <a:rPr lang="en-US" sz="2000" b="0" i="1" dirty="0" smtClean="0">
                            <a:solidFill>
                              <a:srgbClr val="000000"/>
                            </a:solidFill>
                            <a:effectLst/>
                            <a:latin typeface="Cambria Math" panose="02040503050406030204" pitchFamily="18" charset="0"/>
                          </a:rPr>
                          <m:t>−</m:t>
                        </m:r>
                        <m:r>
                          <a:rPr lang="en-US" sz="2000" b="0" i="1" dirty="0" smtClean="0">
                            <a:solidFill>
                              <a:srgbClr val="000000"/>
                            </a:solidFill>
                            <a:effectLst/>
                            <a:latin typeface="Cambria Math" panose="02040503050406030204" pitchFamily="18" charset="0"/>
                          </a:rPr>
                          <m:t>𝑖</m:t>
                        </m:r>
                      </m:sub>
                    </m:sSub>
                    <m:r>
                      <a:rPr lang="en-US" sz="2000" b="0" i="1" dirty="0">
                        <a:solidFill>
                          <a:srgbClr val="000000"/>
                        </a:solidFill>
                        <a:effectLst/>
                        <a:latin typeface="Cambria Math" panose="02040503050406030204" pitchFamily="18" charset="0"/>
                      </a:rPr>
                      <m:t>) </m:t>
                    </m:r>
                  </m:oMath>
                </a14:m>
                <a:r>
                  <a:rPr lang="en-US" sz="2000" b="0" i="0" dirty="0">
                    <a:solidFill>
                      <a:srgbClr val="000000"/>
                    </a:solidFill>
                    <a:effectLst/>
                    <a:latin typeface="Times-Roman"/>
                  </a:rPr>
                  <a:t>we get the </a:t>
                </a:r>
                <a14:m>
                  <m:oMath xmlns:m="http://schemas.openxmlformats.org/officeDocument/2006/math">
                    <m:r>
                      <a:rPr lang="en-US" sz="2000" b="0" i="1" dirty="0" smtClean="0">
                        <a:solidFill>
                          <a:srgbClr val="000000"/>
                        </a:solidFill>
                        <a:effectLst/>
                        <a:latin typeface="Cambria Math" panose="02040503050406030204" pitchFamily="18" charset="0"/>
                      </a:rPr>
                      <m:t>𝑛</m:t>
                    </m:r>
                    <m:r>
                      <a:rPr lang="en-US" sz="2000" b="0" i="1" dirty="0" smtClean="0">
                        <a:solidFill>
                          <a:srgbClr val="000000"/>
                        </a:solidFill>
                        <a:effectLst/>
                        <a:latin typeface="Cambria Math" panose="02040503050406030204" pitchFamily="18" charset="0"/>
                      </a:rPr>
                      <m:t> </m:t>
                    </m:r>
                  </m:oMath>
                </a14:m>
                <a:r>
                  <a:rPr lang="en-US" sz="2000" b="0" i="0" dirty="0">
                    <a:solidFill>
                      <a:srgbClr val="000000"/>
                    </a:solidFill>
                    <a:effectLst/>
                    <a:latin typeface="Times-Roman"/>
                  </a:rPr>
                  <a:t>equations with </a:t>
                </a:r>
                <a14:m>
                  <m:oMath xmlns:m="http://schemas.openxmlformats.org/officeDocument/2006/math">
                    <m:r>
                      <a:rPr lang="en-US" sz="2000" b="0" i="1" dirty="0" smtClean="0">
                        <a:solidFill>
                          <a:srgbClr val="000000"/>
                        </a:solidFill>
                        <a:effectLst/>
                        <a:latin typeface="Cambria Math" panose="02040503050406030204" pitchFamily="18" charset="0"/>
                      </a:rPr>
                      <m:t>𝑛</m:t>
                    </m:r>
                  </m:oMath>
                </a14:m>
                <a:r>
                  <a:rPr lang="en-US" sz="2000" b="0" i="1" dirty="0">
                    <a:solidFill>
                      <a:srgbClr val="000000"/>
                    </a:solidFill>
                    <a:effectLst/>
                    <a:latin typeface="MTMIZ"/>
                  </a:rPr>
                  <a:t> </a:t>
                </a:r>
                <a:r>
                  <a:rPr lang="en-US" sz="2000" b="0" i="0" dirty="0">
                    <a:solidFill>
                      <a:srgbClr val="000000"/>
                    </a:solidFill>
                    <a:effectLst/>
                    <a:latin typeface="Times-Roman"/>
                  </a:rPr>
                  <a:t>unknowns that need to be solved.</a:t>
                </a:r>
                <a:r>
                  <a:rPr lang="en-US" sz="2000" dirty="0"/>
                  <a:t> </a:t>
                </a:r>
                <a:br>
                  <a:rPr lang="en-US" sz="2000" dirty="0"/>
                </a:br>
                <a:endParaRPr lang="en-US" sz="2000" dirty="0"/>
              </a:p>
            </p:txBody>
          </p:sp>
        </mc:Choice>
        <mc:Fallback xmlns="">
          <p:sp>
            <p:nvSpPr>
              <p:cNvPr id="7" name="TextBox 6">
                <a:extLst>
                  <a:ext uri="{FF2B5EF4-FFF2-40B4-BE49-F238E27FC236}">
                    <a16:creationId xmlns:a16="http://schemas.microsoft.com/office/drawing/2014/main" id="{3A678245-4393-0FD9-3DEA-B3A6E229DB0D}"/>
                  </a:ext>
                </a:extLst>
              </p:cNvPr>
              <p:cNvSpPr txBox="1">
                <a:spLocks noRot="1" noChangeAspect="1" noMove="1" noResize="1" noEditPoints="1" noAdjustHandles="1" noChangeArrowheads="1" noChangeShapeType="1" noTextEdit="1"/>
              </p:cNvSpPr>
              <p:nvPr/>
            </p:nvSpPr>
            <p:spPr>
              <a:xfrm>
                <a:off x="4935894" y="5035617"/>
                <a:ext cx="6764693" cy="1323439"/>
              </a:xfrm>
              <a:prstGeom prst="rect">
                <a:avLst/>
              </a:prstGeom>
              <a:blipFill>
                <a:blip r:embed="rId7"/>
                <a:stretch>
                  <a:fillRect l="-992" t="-2765"/>
                </a:stretch>
              </a:blipFill>
            </p:spPr>
            <p:txBody>
              <a:bodyPr/>
              <a:lstStyle/>
              <a:p>
                <a:r>
                  <a:rPr lang="en-US">
                    <a:noFill/>
                  </a:rPr>
                  <a:t> </a:t>
                </a:r>
              </a:p>
            </p:txBody>
          </p:sp>
        </mc:Fallback>
      </mc:AlternateContent>
    </p:spTree>
    <p:extLst>
      <p:ext uri="{BB962C8B-B14F-4D97-AF65-F5344CB8AC3E}">
        <p14:creationId xmlns:p14="http://schemas.microsoft.com/office/powerpoint/2010/main" val="362834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t>The Tragedy of the Commons- 2 Players</a:t>
            </a:r>
            <a:endParaRPr lang="en-US" i="1"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23</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EF871C3-CC5C-6376-19F7-8960C771A411}"/>
                  </a:ext>
                </a:extLst>
              </p:cNvPr>
              <p:cNvSpPr txBox="1"/>
              <p:nvPr/>
            </p:nvSpPr>
            <p:spPr>
              <a:xfrm>
                <a:off x="215462" y="1184600"/>
                <a:ext cx="10757203" cy="9523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chemeClr val="accent5">
                              <a:lumMod val="50000"/>
                            </a:schemeClr>
                          </a:solidFill>
                          <a:latin typeface="Cambria Math" panose="02040503050406030204" pitchFamily="18" charset="0"/>
                        </a:rPr>
                        <m:t>𝐵</m:t>
                      </m:r>
                      <m:sSub>
                        <m:sSubPr>
                          <m:ctrlPr>
                            <a:rPr lang="en-US" sz="2800" b="0" i="1" dirty="0" smtClean="0">
                              <a:solidFill>
                                <a:schemeClr val="accent5">
                                  <a:lumMod val="50000"/>
                                </a:schemeClr>
                              </a:solidFill>
                              <a:latin typeface="Cambria Math" panose="02040503050406030204" pitchFamily="18" charset="0"/>
                            </a:rPr>
                          </m:ctrlPr>
                        </m:sSubPr>
                        <m:e>
                          <m:r>
                            <a:rPr lang="en-US" sz="2800" b="0" i="1" dirty="0" smtClean="0">
                              <a:solidFill>
                                <a:schemeClr val="accent5">
                                  <a:lumMod val="50000"/>
                                </a:schemeClr>
                              </a:solidFill>
                              <a:latin typeface="Cambria Math" panose="02040503050406030204" pitchFamily="18" charset="0"/>
                            </a:rPr>
                            <m:t>𝑅</m:t>
                          </m:r>
                        </m:e>
                        <m:sub>
                          <m:r>
                            <a:rPr lang="en-US" sz="2800" b="0" i="1" dirty="0" smtClean="0">
                              <a:solidFill>
                                <a:schemeClr val="accent5">
                                  <a:lumMod val="50000"/>
                                </a:schemeClr>
                              </a:solidFill>
                              <a:latin typeface="Cambria Math" panose="02040503050406030204" pitchFamily="18" charset="0"/>
                            </a:rPr>
                            <m:t>𝑖</m:t>
                          </m:r>
                        </m:sub>
                      </m:sSub>
                      <m:d>
                        <m:dPr>
                          <m:ctrlPr>
                            <a:rPr lang="en-US" sz="2800" b="0" i="1" dirty="0" smtClean="0">
                              <a:solidFill>
                                <a:schemeClr val="accent5">
                                  <a:lumMod val="50000"/>
                                </a:schemeClr>
                              </a:solidFill>
                              <a:latin typeface="Cambria Math" panose="02040503050406030204" pitchFamily="18" charset="0"/>
                            </a:rPr>
                          </m:ctrlPr>
                        </m:dPr>
                        <m:e>
                          <m:sSub>
                            <m:sSubPr>
                              <m:ctrlPr>
                                <a:rPr lang="en-US" sz="2800" i="1" dirty="0">
                                  <a:solidFill>
                                    <a:schemeClr val="accent5">
                                      <a:lumMod val="50000"/>
                                    </a:schemeClr>
                                  </a:solidFill>
                                  <a:latin typeface="Cambria Math" panose="02040503050406030204" pitchFamily="18" charset="0"/>
                                </a:rPr>
                              </m:ctrlPr>
                            </m:sSubPr>
                            <m:e>
                              <m:r>
                                <a:rPr lang="en-US" sz="2800" i="1" dirty="0">
                                  <a:solidFill>
                                    <a:schemeClr val="accent5">
                                      <a:lumMod val="50000"/>
                                    </a:schemeClr>
                                  </a:solidFill>
                                  <a:latin typeface="Cambria Math" panose="02040503050406030204" pitchFamily="18" charset="0"/>
                                </a:rPr>
                                <m:t>𝑘</m:t>
                              </m:r>
                            </m:e>
                            <m:sub>
                              <m:r>
                                <a:rPr lang="en-US" sz="2800" b="0" i="1" dirty="0" smtClean="0">
                                  <a:solidFill>
                                    <a:schemeClr val="accent5">
                                      <a:lumMod val="50000"/>
                                    </a:schemeClr>
                                  </a:solidFill>
                                  <a:latin typeface="Cambria Math" panose="02040503050406030204" pitchFamily="18" charset="0"/>
                                </a:rPr>
                                <m:t>−</m:t>
                              </m:r>
                              <m:r>
                                <a:rPr lang="en-US" sz="2800" i="1" dirty="0">
                                  <a:solidFill>
                                    <a:schemeClr val="accent5">
                                      <a:lumMod val="50000"/>
                                    </a:schemeClr>
                                  </a:solidFill>
                                  <a:latin typeface="Cambria Math" panose="02040503050406030204" pitchFamily="18" charset="0"/>
                                </a:rPr>
                                <m:t>𝑖</m:t>
                              </m:r>
                            </m:sub>
                          </m:sSub>
                        </m:e>
                      </m:d>
                      <m:r>
                        <a:rPr lang="en-US" sz="2800" b="0" i="1" dirty="0" smtClean="0">
                          <a:solidFill>
                            <a:schemeClr val="accent5">
                              <a:lumMod val="50000"/>
                            </a:schemeClr>
                          </a:solidFill>
                          <a:latin typeface="Cambria Math" panose="02040503050406030204" pitchFamily="18" charset="0"/>
                        </a:rPr>
                        <m:t>=</m:t>
                      </m:r>
                      <m:f>
                        <m:fPr>
                          <m:ctrlPr>
                            <a:rPr lang="en-US" sz="2800" b="0" i="1" dirty="0" smtClean="0">
                              <a:solidFill>
                                <a:schemeClr val="accent5">
                                  <a:lumMod val="50000"/>
                                </a:schemeClr>
                              </a:solidFill>
                              <a:effectLst/>
                              <a:latin typeface="Cambria Math" panose="02040503050406030204" pitchFamily="18" charset="0"/>
                            </a:rPr>
                          </m:ctrlPr>
                        </m:fPr>
                        <m:num>
                          <m:r>
                            <a:rPr lang="en-US" sz="2800" i="1" dirty="0">
                              <a:solidFill>
                                <a:schemeClr val="accent5">
                                  <a:lumMod val="50000"/>
                                </a:schemeClr>
                              </a:solidFill>
                              <a:latin typeface="Cambria Math" panose="02040503050406030204" pitchFamily="18" charset="0"/>
                            </a:rPr>
                            <m:t>𝐾</m:t>
                          </m:r>
                          <m:r>
                            <a:rPr lang="en-US" sz="2800" i="1" dirty="0">
                              <a:solidFill>
                                <a:schemeClr val="accent5">
                                  <a:lumMod val="50000"/>
                                </a:schemeClr>
                              </a:solidFill>
                              <a:latin typeface="Cambria Math" panose="02040503050406030204" pitchFamily="18" charset="0"/>
                            </a:rPr>
                            <m:t>−</m:t>
                          </m:r>
                          <m:nary>
                            <m:naryPr>
                              <m:chr m:val="∑"/>
                              <m:supHide m:val="on"/>
                              <m:ctrlPr>
                                <a:rPr lang="en-US" sz="2800" i="1" dirty="0" smtClean="0">
                                  <a:solidFill>
                                    <a:schemeClr val="accent5">
                                      <a:lumMod val="50000"/>
                                    </a:schemeClr>
                                  </a:solidFill>
                                  <a:latin typeface="Cambria Math" panose="02040503050406030204" pitchFamily="18" charset="0"/>
                                </a:rPr>
                              </m:ctrlPr>
                            </m:naryPr>
                            <m:sub>
                              <m:r>
                                <m:rPr>
                                  <m:brk m:alnAt="7"/>
                                </m:rPr>
                                <a:rPr lang="en-US" sz="2800" b="0" i="1" dirty="0" smtClean="0">
                                  <a:solidFill>
                                    <a:schemeClr val="accent5">
                                      <a:lumMod val="50000"/>
                                    </a:schemeClr>
                                  </a:solidFill>
                                  <a:latin typeface="Cambria Math" panose="02040503050406030204" pitchFamily="18" charset="0"/>
                                </a:rPr>
                                <m:t>𝑗</m:t>
                              </m:r>
                              <m:r>
                                <a:rPr lang="en-US" sz="2800" b="0" i="1" dirty="0" smtClean="0">
                                  <a:solidFill>
                                    <a:schemeClr val="accent5">
                                      <a:lumMod val="50000"/>
                                    </a:schemeClr>
                                  </a:solidFill>
                                  <a:latin typeface="Cambria Math" panose="02040503050406030204" pitchFamily="18" charset="0"/>
                                  <a:ea typeface="Cambria Math" panose="02040503050406030204" pitchFamily="18" charset="0"/>
                                </a:rPr>
                                <m:t>≠</m:t>
                              </m:r>
                              <m:r>
                                <a:rPr lang="en-US" sz="2800" b="0" i="1" dirty="0" smtClean="0">
                                  <a:solidFill>
                                    <a:schemeClr val="accent5">
                                      <a:lumMod val="50000"/>
                                    </a:schemeClr>
                                  </a:solidFill>
                                  <a:latin typeface="Cambria Math" panose="02040503050406030204" pitchFamily="18" charset="0"/>
                                  <a:ea typeface="Cambria Math" panose="02040503050406030204" pitchFamily="18" charset="0"/>
                                </a:rPr>
                                <m:t>𝑖</m:t>
                              </m:r>
                            </m:sub>
                            <m:sup/>
                            <m:e>
                              <m:sSub>
                                <m:sSubPr>
                                  <m:ctrlPr>
                                    <a:rPr lang="en-US" sz="2800" i="1" dirty="0">
                                      <a:solidFill>
                                        <a:schemeClr val="accent5">
                                          <a:lumMod val="50000"/>
                                        </a:schemeClr>
                                      </a:solidFill>
                                      <a:latin typeface="Cambria Math" panose="02040503050406030204" pitchFamily="18" charset="0"/>
                                    </a:rPr>
                                  </m:ctrlPr>
                                </m:sSubPr>
                                <m:e>
                                  <m:r>
                                    <a:rPr lang="en-US" sz="2800" i="1" dirty="0">
                                      <a:solidFill>
                                        <a:schemeClr val="accent5">
                                          <a:lumMod val="50000"/>
                                        </a:schemeClr>
                                      </a:solidFill>
                                      <a:latin typeface="Cambria Math" panose="02040503050406030204" pitchFamily="18" charset="0"/>
                                    </a:rPr>
                                    <m:t>𝑘</m:t>
                                  </m:r>
                                </m:e>
                                <m:sub>
                                  <m:r>
                                    <a:rPr lang="en-US" sz="2800" b="0" i="1" dirty="0" smtClean="0">
                                      <a:solidFill>
                                        <a:schemeClr val="accent5">
                                          <a:lumMod val="50000"/>
                                        </a:schemeClr>
                                      </a:solidFill>
                                      <a:latin typeface="Cambria Math" panose="02040503050406030204" pitchFamily="18" charset="0"/>
                                    </a:rPr>
                                    <m:t>𝑗</m:t>
                                  </m:r>
                                </m:sub>
                              </m:sSub>
                            </m:e>
                          </m:nary>
                        </m:num>
                        <m:den>
                          <m:r>
                            <a:rPr lang="en-US" sz="2800" b="0" i="1" dirty="0" smtClean="0">
                              <a:solidFill>
                                <a:schemeClr val="accent5">
                                  <a:lumMod val="50000"/>
                                </a:schemeClr>
                              </a:solidFill>
                              <a:effectLst/>
                              <a:latin typeface="Cambria Math" panose="02040503050406030204" pitchFamily="18" charset="0"/>
                            </a:rPr>
                            <m:t>2</m:t>
                          </m:r>
                        </m:den>
                      </m:f>
                      <m:r>
                        <a:rPr lang="en-US" sz="2800" b="0" i="1" dirty="0" smtClean="0">
                          <a:solidFill>
                            <a:schemeClr val="accent5">
                              <a:lumMod val="50000"/>
                            </a:schemeClr>
                          </a:solidFill>
                          <a:effectLst/>
                          <a:latin typeface="Cambria Math" panose="02040503050406030204" pitchFamily="18" charset="0"/>
                        </a:rPr>
                        <m:t>   </m:t>
                      </m:r>
                      <m:r>
                        <a:rPr lang="en-US" sz="2800" b="0" i="1" dirty="0" smtClean="0">
                          <a:solidFill>
                            <a:schemeClr val="accent5">
                              <a:lumMod val="50000"/>
                            </a:schemeClr>
                          </a:solidFill>
                          <a:effectLst/>
                          <a:latin typeface="Cambria Math" panose="02040503050406030204" pitchFamily="18" charset="0"/>
                          <a:ea typeface="Cambria Math" panose="02040503050406030204" pitchFamily="18" charset="0"/>
                        </a:rPr>
                        <m:t>⟹  </m:t>
                      </m:r>
                      <m:sSubSup>
                        <m:sSubSupPr>
                          <m:ctrlPr>
                            <a:rPr lang="en-US" sz="2800" b="0" i="1" dirty="0" smtClean="0">
                              <a:solidFill>
                                <a:schemeClr val="accent5">
                                  <a:lumMod val="50000"/>
                                </a:schemeClr>
                              </a:solidFill>
                              <a:latin typeface="Cambria Math" panose="02040503050406030204" pitchFamily="18" charset="0"/>
                            </a:rPr>
                          </m:ctrlPr>
                        </m:sSubSupPr>
                        <m:e>
                          <m:r>
                            <a:rPr lang="en-US" sz="2800" i="1" dirty="0">
                              <a:solidFill>
                                <a:schemeClr val="accent5">
                                  <a:lumMod val="50000"/>
                                </a:schemeClr>
                              </a:solidFill>
                              <a:latin typeface="Cambria Math" panose="02040503050406030204" pitchFamily="18" charset="0"/>
                            </a:rPr>
                            <m:t>𝑘</m:t>
                          </m:r>
                        </m:e>
                        <m:sub>
                          <m:r>
                            <a:rPr lang="en-US" sz="2800" i="1" dirty="0">
                              <a:solidFill>
                                <a:schemeClr val="accent5">
                                  <a:lumMod val="50000"/>
                                </a:schemeClr>
                              </a:solidFill>
                              <a:latin typeface="Cambria Math" panose="02040503050406030204" pitchFamily="18" charset="0"/>
                            </a:rPr>
                            <m:t>1</m:t>
                          </m:r>
                        </m:sub>
                        <m:sup>
                          <m:r>
                            <a:rPr lang="en-US" sz="2800" b="0" i="1" dirty="0" smtClean="0">
                              <a:solidFill>
                                <a:schemeClr val="accent5">
                                  <a:lumMod val="50000"/>
                                </a:schemeClr>
                              </a:solidFill>
                              <a:latin typeface="Cambria Math" panose="02040503050406030204" pitchFamily="18" charset="0"/>
                            </a:rPr>
                            <m:t>∗</m:t>
                          </m:r>
                        </m:sup>
                      </m:sSubSup>
                      <m:r>
                        <a:rPr lang="en-US" sz="2800" b="0" i="1" dirty="0" smtClean="0">
                          <a:solidFill>
                            <a:schemeClr val="accent5">
                              <a:lumMod val="50000"/>
                            </a:schemeClr>
                          </a:solidFill>
                          <a:latin typeface="Cambria Math" panose="02040503050406030204" pitchFamily="18" charset="0"/>
                        </a:rPr>
                        <m:t>=</m:t>
                      </m:r>
                      <m:sSubSup>
                        <m:sSubSupPr>
                          <m:ctrlPr>
                            <a:rPr lang="en-US" sz="2800" i="1" dirty="0">
                              <a:solidFill>
                                <a:schemeClr val="accent5">
                                  <a:lumMod val="50000"/>
                                </a:schemeClr>
                              </a:solidFill>
                              <a:latin typeface="Cambria Math" panose="02040503050406030204" pitchFamily="18" charset="0"/>
                            </a:rPr>
                          </m:ctrlPr>
                        </m:sSubSupPr>
                        <m:e>
                          <m:r>
                            <a:rPr lang="en-US" sz="2800" i="1" dirty="0">
                              <a:solidFill>
                                <a:schemeClr val="accent5">
                                  <a:lumMod val="50000"/>
                                </a:schemeClr>
                              </a:solidFill>
                              <a:latin typeface="Cambria Math" panose="02040503050406030204" pitchFamily="18" charset="0"/>
                            </a:rPr>
                            <m:t>𝑘</m:t>
                          </m:r>
                        </m:e>
                        <m:sub>
                          <m:r>
                            <a:rPr lang="en-US" sz="2800" b="0" i="1" dirty="0" smtClean="0">
                              <a:solidFill>
                                <a:schemeClr val="accent5">
                                  <a:lumMod val="50000"/>
                                </a:schemeClr>
                              </a:solidFill>
                              <a:latin typeface="Cambria Math" panose="02040503050406030204" pitchFamily="18" charset="0"/>
                            </a:rPr>
                            <m:t>2</m:t>
                          </m:r>
                        </m:sub>
                        <m:sup>
                          <m:r>
                            <a:rPr lang="en-US" sz="2800" i="1" dirty="0">
                              <a:solidFill>
                                <a:schemeClr val="accent5">
                                  <a:lumMod val="50000"/>
                                </a:schemeClr>
                              </a:solidFill>
                              <a:latin typeface="Cambria Math" panose="02040503050406030204" pitchFamily="18" charset="0"/>
                            </a:rPr>
                            <m:t>∗</m:t>
                          </m:r>
                        </m:sup>
                      </m:sSubSup>
                      <m:r>
                        <a:rPr lang="en-US" sz="2800" i="1" dirty="0">
                          <a:solidFill>
                            <a:schemeClr val="accent5">
                              <a:lumMod val="50000"/>
                            </a:schemeClr>
                          </a:solidFill>
                          <a:latin typeface="Cambria Math" panose="02040503050406030204" pitchFamily="18" charset="0"/>
                        </a:rPr>
                        <m:t>=</m:t>
                      </m:r>
                      <m:f>
                        <m:fPr>
                          <m:ctrlPr>
                            <a:rPr lang="en-US" sz="2800" i="1" dirty="0">
                              <a:solidFill>
                                <a:schemeClr val="accent5">
                                  <a:lumMod val="50000"/>
                                </a:schemeClr>
                              </a:solidFill>
                              <a:latin typeface="Cambria Math" panose="02040503050406030204" pitchFamily="18" charset="0"/>
                            </a:rPr>
                          </m:ctrlPr>
                        </m:fPr>
                        <m:num>
                          <m:r>
                            <a:rPr lang="en-US" sz="2800" i="1" dirty="0">
                              <a:solidFill>
                                <a:schemeClr val="accent5">
                                  <a:lumMod val="50000"/>
                                </a:schemeClr>
                              </a:solidFill>
                              <a:latin typeface="Cambria Math" panose="02040503050406030204" pitchFamily="18" charset="0"/>
                            </a:rPr>
                            <m:t>𝐾</m:t>
                          </m:r>
                        </m:num>
                        <m:den>
                          <m:r>
                            <a:rPr lang="en-US" sz="2800" b="0" i="1" dirty="0" smtClean="0">
                              <a:solidFill>
                                <a:schemeClr val="accent5">
                                  <a:lumMod val="50000"/>
                                </a:schemeClr>
                              </a:solidFill>
                              <a:latin typeface="Cambria Math" panose="02040503050406030204" pitchFamily="18" charset="0"/>
                            </a:rPr>
                            <m:t>3</m:t>
                          </m:r>
                        </m:den>
                      </m:f>
                    </m:oMath>
                  </m:oMathPara>
                </a14:m>
                <a:endParaRPr lang="en-US" sz="2800" dirty="0">
                  <a:solidFill>
                    <a:schemeClr val="accent5">
                      <a:lumMod val="50000"/>
                    </a:schemeClr>
                  </a:solidFill>
                </a:endParaRPr>
              </a:p>
            </p:txBody>
          </p:sp>
        </mc:Choice>
        <mc:Fallback xmlns="">
          <p:sp>
            <p:nvSpPr>
              <p:cNvPr id="11" name="TextBox 10">
                <a:extLst>
                  <a:ext uri="{FF2B5EF4-FFF2-40B4-BE49-F238E27FC236}">
                    <a16:creationId xmlns:a16="http://schemas.microsoft.com/office/drawing/2014/main" id="{FEF871C3-CC5C-6376-19F7-8960C771A411}"/>
                  </a:ext>
                </a:extLst>
              </p:cNvPr>
              <p:cNvSpPr txBox="1">
                <a:spLocks noRot="1" noChangeAspect="1" noMove="1" noResize="1" noEditPoints="1" noAdjustHandles="1" noChangeArrowheads="1" noChangeShapeType="1" noTextEdit="1"/>
              </p:cNvSpPr>
              <p:nvPr/>
            </p:nvSpPr>
            <p:spPr>
              <a:xfrm>
                <a:off x="215462" y="1184600"/>
                <a:ext cx="10757203" cy="952312"/>
              </a:xfrm>
              <a:prstGeom prst="rect">
                <a:avLst/>
              </a:prstGeom>
              <a:blipFill>
                <a:blip r:embed="rId3"/>
                <a:stretch>
                  <a:fillRect/>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FD8E4319-4436-701C-8636-98D57D462B88}"/>
              </a:ext>
            </a:extLst>
          </p:cNvPr>
          <p:cNvPicPr>
            <a:picLocks noChangeAspect="1"/>
          </p:cNvPicPr>
          <p:nvPr/>
        </p:nvPicPr>
        <p:blipFill>
          <a:blip r:embed="rId4"/>
          <a:stretch>
            <a:fillRect/>
          </a:stretch>
        </p:blipFill>
        <p:spPr>
          <a:xfrm>
            <a:off x="323851" y="2184683"/>
            <a:ext cx="4628046" cy="4673316"/>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22940" y="2517636"/>
                <a:ext cx="7843165" cy="1780043"/>
              </a:xfrm>
            </p:spPr>
            <p:txBody>
              <a:bodyPr>
                <a:noAutofit/>
              </a:bodyPr>
              <a:lstStyle/>
              <a:p>
                <a:r>
                  <a:rPr lang="en-US" sz="2400" dirty="0"/>
                  <a:t>Is consuming </a:t>
                </a:r>
                <a14:m>
                  <m:oMath xmlns:m="http://schemas.openxmlformats.org/officeDocument/2006/math">
                    <m:f>
                      <m:fPr>
                        <m:ctrlPr>
                          <a:rPr lang="en-US" sz="2400" i="1" dirty="0">
                            <a:solidFill>
                              <a:schemeClr val="accent5">
                                <a:lumMod val="50000"/>
                              </a:schemeClr>
                            </a:solidFill>
                            <a:latin typeface="Cambria Math" panose="02040503050406030204" pitchFamily="18" charset="0"/>
                          </a:rPr>
                        </m:ctrlPr>
                      </m:fPr>
                      <m:num>
                        <m:r>
                          <a:rPr lang="en-US" sz="2400" i="1" dirty="0">
                            <a:solidFill>
                              <a:schemeClr val="accent5">
                                <a:lumMod val="50000"/>
                              </a:schemeClr>
                            </a:solidFill>
                            <a:latin typeface="Cambria Math" panose="02040503050406030204" pitchFamily="18" charset="0"/>
                          </a:rPr>
                          <m:t>𝐾</m:t>
                        </m:r>
                      </m:num>
                      <m:den>
                        <m:r>
                          <a:rPr lang="en-US" sz="2400" i="1" dirty="0">
                            <a:solidFill>
                              <a:schemeClr val="accent5">
                                <a:lumMod val="50000"/>
                              </a:schemeClr>
                            </a:solidFill>
                            <a:latin typeface="Cambria Math" panose="02040503050406030204" pitchFamily="18" charset="0"/>
                          </a:rPr>
                          <m:t>3</m:t>
                        </m:r>
                      </m:den>
                    </m:f>
                  </m:oMath>
                </a14:m>
                <a:r>
                  <a:rPr lang="en-US" sz="2400" dirty="0"/>
                  <a:t> for each player too much or too little? </a:t>
                </a:r>
              </a:p>
              <a:p>
                <a:r>
                  <a:rPr lang="en-US" sz="1800" dirty="0"/>
                  <a:t>The right way to answer these questions is using the </a:t>
                </a:r>
                <a:r>
                  <a:rPr lang="en-US" sz="1800" dirty="0">
                    <a:solidFill>
                      <a:srgbClr val="7030A0"/>
                    </a:solidFill>
                  </a:rPr>
                  <a:t>Pareto criterion</a:t>
                </a:r>
                <a:r>
                  <a:rPr lang="en-US" sz="1800" dirty="0"/>
                  <a:t>: can we find another consumption profile that will make everyone better off?</a:t>
                </a:r>
                <a:endParaRPr lang="fa-IR"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22940" y="2517636"/>
                <a:ext cx="7843165" cy="1780043"/>
              </a:xfrm>
              <a:blipFill>
                <a:blip r:embed="rId5"/>
                <a:stretch>
                  <a:fillRect l="-311" b="-4452"/>
                </a:stretch>
              </a:blipFill>
            </p:spPr>
            <p:txBody>
              <a:bodyPr/>
              <a:lstStyle/>
              <a:p>
                <a:r>
                  <a:rPr lang="en-US">
                    <a:noFill/>
                  </a:rPr>
                  <a:t> </a:t>
                </a:r>
              </a:p>
            </p:txBody>
          </p:sp>
        </mc:Fallback>
      </mc:AlternateContent>
    </p:spTree>
    <p:extLst>
      <p:ext uri="{BB962C8B-B14F-4D97-AF65-F5344CB8AC3E}">
        <p14:creationId xmlns:p14="http://schemas.microsoft.com/office/powerpoint/2010/main" val="232144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t>The Tragedy of the Commons- 2 Players</a:t>
            </a:r>
            <a:endParaRPr lang="en-US"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sz="2400" dirty="0"/>
                  <a:t>To find such a profile we’ll use a little trick: we will maximize the sum of all the payoff functions, which we can think of as the </a:t>
                </a:r>
                <a:r>
                  <a:rPr lang="en-US" sz="2400" dirty="0">
                    <a:solidFill>
                      <a:srgbClr val="C00000"/>
                    </a:solidFill>
                  </a:rPr>
                  <a:t>“world’s payoff function,”</a:t>
                </a:r>
                <a:r>
                  <a:rPr lang="en-US" sz="2400" dirty="0"/>
                  <a:t> </a:t>
                </a:r>
                <a14:m>
                  <m:oMath xmlns:m="http://schemas.openxmlformats.org/officeDocument/2006/math">
                    <m:r>
                      <a:rPr lang="en-US" sz="2400" i="1" dirty="0" smtClean="0">
                        <a:solidFill>
                          <a:srgbClr val="7030A0"/>
                        </a:solidFill>
                        <a:latin typeface="Cambria Math" panose="02040503050406030204" pitchFamily="18" charset="0"/>
                      </a:rPr>
                      <m:t>𝑤</m:t>
                    </m:r>
                    <m:d>
                      <m:dPr>
                        <m:ctrlPr>
                          <a:rPr lang="en-US" sz="2400" i="1" dirty="0" smtClean="0">
                            <a:solidFill>
                              <a:srgbClr val="7030A0"/>
                            </a:solidFill>
                            <a:latin typeface="Cambria Math" panose="02040503050406030204" pitchFamily="18" charset="0"/>
                          </a:rPr>
                        </m:ctrlPr>
                      </m:dPr>
                      <m:e>
                        <m:sSub>
                          <m:sSubPr>
                            <m:ctrlPr>
                              <a:rPr lang="en-US" sz="2400" b="0" i="1" dirty="0" smtClean="0">
                                <a:solidFill>
                                  <a:srgbClr val="7030A0"/>
                                </a:solidFill>
                                <a:latin typeface="Cambria Math" panose="02040503050406030204" pitchFamily="18" charset="0"/>
                              </a:rPr>
                            </m:ctrlPr>
                          </m:sSubPr>
                          <m:e>
                            <m:r>
                              <a:rPr lang="en-US" sz="2400" i="1" dirty="0" smtClean="0">
                                <a:solidFill>
                                  <a:srgbClr val="7030A0"/>
                                </a:solidFill>
                                <a:latin typeface="Cambria Math" panose="02040503050406030204" pitchFamily="18" charset="0"/>
                              </a:rPr>
                              <m:t>𝑘</m:t>
                            </m:r>
                          </m:e>
                          <m:sub>
                            <m:r>
                              <a:rPr lang="en-US" sz="2400" i="1" dirty="0" smtClean="0">
                                <a:solidFill>
                                  <a:srgbClr val="7030A0"/>
                                </a:solidFill>
                                <a:latin typeface="Cambria Math" panose="02040503050406030204" pitchFamily="18" charset="0"/>
                              </a:rPr>
                              <m:t>1</m:t>
                            </m:r>
                          </m:sub>
                        </m:sSub>
                        <m:r>
                          <a:rPr lang="en-US" sz="2400" i="1" dirty="0" smtClean="0">
                            <a:solidFill>
                              <a:srgbClr val="7030A0"/>
                            </a:solidFill>
                            <a:latin typeface="Cambria Math" panose="02040503050406030204" pitchFamily="18" charset="0"/>
                          </a:rPr>
                          <m:t>, </m:t>
                        </m:r>
                        <m:sSub>
                          <m:sSubPr>
                            <m:ctrlPr>
                              <a:rPr lang="en-US" sz="2400" b="0" i="1" dirty="0" smtClean="0">
                                <a:solidFill>
                                  <a:srgbClr val="7030A0"/>
                                </a:solidFill>
                                <a:latin typeface="Cambria Math" panose="02040503050406030204" pitchFamily="18" charset="0"/>
                              </a:rPr>
                            </m:ctrlPr>
                          </m:sSubPr>
                          <m:e>
                            <m:r>
                              <a:rPr lang="en-US" sz="2400" i="1" dirty="0" smtClean="0">
                                <a:solidFill>
                                  <a:srgbClr val="7030A0"/>
                                </a:solidFill>
                                <a:latin typeface="Cambria Math" panose="02040503050406030204" pitchFamily="18" charset="0"/>
                              </a:rPr>
                              <m:t>𝑘</m:t>
                            </m:r>
                          </m:e>
                          <m:sub>
                            <m:r>
                              <a:rPr lang="en-US" sz="2400" i="1" dirty="0" smtClean="0">
                                <a:solidFill>
                                  <a:srgbClr val="7030A0"/>
                                </a:solidFill>
                                <a:latin typeface="Cambria Math" panose="02040503050406030204" pitchFamily="18" charset="0"/>
                              </a:rPr>
                              <m:t>2</m:t>
                            </m:r>
                          </m:sub>
                        </m:sSub>
                      </m:e>
                    </m:d>
                  </m:oMath>
                </a14:m>
                <a:r>
                  <a:rPr lang="en-US" sz="2400" dirty="0"/>
                  <a:t>.</a:t>
                </a:r>
                <a:endParaRPr lang="fa-IR"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2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24</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grpSp>
        <p:nvGrpSpPr>
          <p:cNvPr id="14" name="Group 13">
            <a:extLst>
              <a:ext uri="{FF2B5EF4-FFF2-40B4-BE49-F238E27FC236}">
                <a16:creationId xmlns:a16="http://schemas.microsoft.com/office/drawing/2014/main" id="{3C776755-267A-5B36-FFB8-64389653FC14}"/>
              </a:ext>
            </a:extLst>
          </p:cNvPr>
          <p:cNvGrpSpPr/>
          <p:nvPr/>
        </p:nvGrpSpPr>
        <p:grpSpPr>
          <a:xfrm>
            <a:off x="215462" y="2689569"/>
            <a:ext cx="11188337" cy="1524094"/>
            <a:chOff x="215462" y="2689569"/>
            <a:chExt cx="11188337" cy="1524094"/>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0DB67C3-4038-562B-6764-AA752675939F}"/>
                    </a:ext>
                  </a:extLst>
                </p:cNvPr>
                <p:cNvSpPr txBox="1"/>
                <p:nvPr/>
              </p:nvSpPr>
              <p:spPr>
                <a:xfrm>
                  <a:off x="215462" y="2689569"/>
                  <a:ext cx="11188337" cy="8480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2400" b="0" i="1" dirty="0" smtClean="0">
                                <a:solidFill>
                                  <a:schemeClr val="accent5">
                                    <a:lumMod val="50000"/>
                                  </a:schemeClr>
                                </a:solidFill>
                                <a:effectLst/>
                                <a:latin typeface="Cambria Math" panose="02040503050406030204" pitchFamily="18" charset="0"/>
                              </a:rPr>
                            </m:ctrlPr>
                          </m:funcPr>
                          <m:fName>
                            <m:limLow>
                              <m:limLowPr>
                                <m:ctrlPr>
                                  <a:rPr lang="en-US" sz="2400" b="0" i="1" dirty="0" smtClean="0">
                                    <a:solidFill>
                                      <a:schemeClr val="accent6">
                                        <a:lumMod val="50000"/>
                                      </a:schemeClr>
                                    </a:solidFill>
                                    <a:effectLst/>
                                    <a:latin typeface="Cambria Math" panose="02040503050406030204" pitchFamily="18" charset="0"/>
                                  </a:rPr>
                                </m:ctrlPr>
                              </m:limLowPr>
                              <m:e>
                                <m:r>
                                  <m:rPr>
                                    <m:sty m:val="p"/>
                                  </m:rPr>
                                  <a:rPr lang="en-US" sz="2400" b="0" i="0" dirty="0" smtClean="0">
                                    <a:solidFill>
                                      <a:schemeClr val="accent6">
                                        <a:lumMod val="50000"/>
                                      </a:schemeClr>
                                    </a:solidFill>
                                    <a:effectLst/>
                                    <a:latin typeface="Cambria Math" panose="02040503050406030204" pitchFamily="18" charset="0"/>
                                  </a:rPr>
                                  <m:t>maximize</m:t>
                                </m:r>
                              </m:e>
                              <m:lim>
                                <m:sSub>
                                  <m:sSubPr>
                                    <m:ctrlPr>
                                      <a:rPr lang="en-US" sz="2400" b="0" i="1" dirty="0" smtClean="0">
                                        <a:solidFill>
                                          <a:schemeClr val="accent6">
                                            <a:lumMod val="50000"/>
                                          </a:schemeClr>
                                        </a:solidFill>
                                        <a:effectLst/>
                                        <a:latin typeface="Cambria Math" panose="02040503050406030204" pitchFamily="18" charset="0"/>
                                      </a:rPr>
                                    </m:ctrlPr>
                                  </m:sSubPr>
                                  <m:e>
                                    <m:r>
                                      <a:rPr lang="en-US" sz="2400" b="0" i="1" dirty="0" smtClean="0">
                                        <a:solidFill>
                                          <a:schemeClr val="accent6">
                                            <a:lumMod val="50000"/>
                                          </a:schemeClr>
                                        </a:solidFill>
                                        <a:effectLst/>
                                        <a:latin typeface="Cambria Math" panose="02040503050406030204" pitchFamily="18" charset="0"/>
                                      </a:rPr>
                                      <m:t>𝑘</m:t>
                                    </m:r>
                                  </m:e>
                                  <m:sub>
                                    <m:r>
                                      <a:rPr lang="en-US" sz="2400" b="0" i="1" dirty="0" smtClean="0">
                                        <a:solidFill>
                                          <a:schemeClr val="accent6">
                                            <a:lumMod val="50000"/>
                                          </a:schemeClr>
                                        </a:solidFill>
                                        <a:effectLst/>
                                        <a:latin typeface="Cambria Math" panose="02040503050406030204" pitchFamily="18" charset="0"/>
                                      </a:rPr>
                                      <m:t>1</m:t>
                                    </m:r>
                                  </m:sub>
                                </m:sSub>
                                <m:r>
                                  <a:rPr lang="en-US" sz="2400" b="0" i="1" dirty="0" smtClean="0">
                                    <a:solidFill>
                                      <a:schemeClr val="accent6">
                                        <a:lumMod val="50000"/>
                                      </a:schemeClr>
                                    </a:solidFill>
                                    <a:effectLst/>
                                    <a:latin typeface="Cambria Math" panose="02040503050406030204" pitchFamily="18" charset="0"/>
                                  </a:rPr>
                                  <m:t>,</m:t>
                                </m:r>
                                <m:sSub>
                                  <m:sSubPr>
                                    <m:ctrlPr>
                                      <a:rPr lang="en-US" sz="2400" b="0" i="1" dirty="0" smtClean="0">
                                        <a:solidFill>
                                          <a:schemeClr val="accent6">
                                            <a:lumMod val="50000"/>
                                          </a:schemeClr>
                                        </a:solidFill>
                                        <a:effectLst/>
                                        <a:latin typeface="Cambria Math" panose="02040503050406030204" pitchFamily="18" charset="0"/>
                                      </a:rPr>
                                    </m:ctrlPr>
                                  </m:sSubPr>
                                  <m:e>
                                    <m:r>
                                      <a:rPr lang="en-US" sz="2400" b="0" i="1" dirty="0" smtClean="0">
                                        <a:solidFill>
                                          <a:schemeClr val="accent6">
                                            <a:lumMod val="50000"/>
                                          </a:schemeClr>
                                        </a:solidFill>
                                        <a:effectLst/>
                                        <a:latin typeface="Cambria Math" panose="02040503050406030204" pitchFamily="18" charset="0"/>
                                      </a:rPr>
                                      <m:t>𝑘</m:t>
                                    </m:r>
                                  </m:e>
                                  <m:sub>
                                    <m:r>
                                      <a:rPr lang="en-US" sz="2400" b="0" i="1" dirty="0" smtClean="0">
                                        <a:solidFill>
                                          <a:schemeClr val="accent6">
                                            <a:lumMod val="50000"/>
                                          </a:schemeClr>
                                        </a:solidFill>
                                        <a:effectLst/>
                                        <a:latin typeface="Cambria Math" panose="02040503050406030204" pitchFamily="18" charset="0"/>
                                      </a:rPr>
                                      <m:t>2</m:t>
                                    </m:r>
                                  </m:sub>
                                </m:sSub>
                              </m:lim>
                            </m:limLow>
                          </m:fName>
                          <m:e>
                            <m:r>
                              <a:rPr lang="en-US" sz="2400" b="0" i="1" dirty="0" smtClean="0">
                                <a:solidFill>
                                  <a:schemeClr val="accent5">
                                    <a:lumMod val="50000"/>
                                  </a:schemeClr>
                                </a:solidFill>
                                <a:effectLst/>
                                <a:latin typeface="Cambria Math" panose="02040503050406030204" pitchFamily="18" charset="0"/>
                              </a:rPr>
                              <m:t>𝑤</m:t>
                            </m:r>
                            <m:d>
                              <m:dPr>
                                <m:ctrlPr>
                                  <a:rPr lang="en-US" sz="2400" b="0" i="1" dirty="0" smtClean="0">
                                    <a:solidFill>
                                      <a:schemeClr val="accent5">
                                        <a:lumMod val="50000"/>
                                      </a:schemeClr>
                                    </a:solidFill>
                                    <a:effectLst/>
                                    <a:latin typeface="Cambria Math" panose="02040503050406030204" pitchFamily="18" charset="0"/>
                                  </a:rPr>
                                </m:ctrlPr>
                              </m:dPr>
                              <m:e>
                                <m:sSub>
                                  <m:sSubPr>
                                    <m:ctrlPr>
                                      <a:rPr lang="en-US" sz="2400" b="0" i="1" dirty="0" smtClean="0">
                                        <a:solidFill>
                                          <a:schemeClr val="accent5">
                                            <a:lumMod val="50000"/>
                                          </a:schemeClr>
                                        </a:solidFill>
                                        <a:effectLst/>
                                        <a:latin typeface="Cambria Math" panose="02040503050406030204" pitchFamily="18" charset="0"/>
                                      </a:rPr>
                                    </m:ctrlPr>
                                  </m:sSubPr>
                                  <m:e>
                                    <m:r>
                                      <a:rPr lang="en-US" sz="2400" b="0" i="1" dirty="0" smtClean="0">
                                        <a:solidFill>
                                          <a:schemeClr val="accent5">
                                            <a:lumMod val="50000"/>
                                          </a:schemeClr>
                                        </a:solidFill>
                                        <a:effectLst/>
                                        <a:latin typeface="Cambria Math" panose="02040503050406030204" pitchFamily="18" charset="0"/>
                                      </a:rPr>
                                      <m:t>𝑘</m:t>
                                    </m:r>
                                  </m:e>
                                  <m:sub>
                                    <m:r>
                                      <a:rPr lang="en-US" sz="2400" b="0" i="1" dirty="0" smtClean="0">
                                        <a:solidFill>
                                          <a:schemeClr val="accent5">
                                            <a:lumMod val="50000"/>
                                          </a:schemeClr>
                                        </a:solidFill>
                                        <a:effectLst/>
                                        <a:latin typeface="Cambria Math" panose="02040503050406030204" pitchFamily="18" charset="0"/>
                                      </a:rPr>
                                      <m:t>1</m:t>
                                    </m:r>
                                  </m:sub>
                                </m:sSub>
                                <m:r>
                                  <a:rPr lang="en-US" sz="2400" b="0" i="1" dirty="0" smtClean="0">
                                    <a:solidFill>
                                      <a:schemeClr val="accent5">
                                        <a:lumMod val="50000"/>
                                      </a:schemeClr>
                                    </a:solidFill>
                                    <a:effectLst/>
                                    <a:latin typeface="Cambria Math" panose="02040503050406030204" pitchFamily="18" charset="0"/>
                                  </a:rPr>
                                  <m:t>,</m:t>
                                </m:r>
                                <m:sSub>
                                  <m:sSubPr>
                                    <m:ctrlPr>
                                      <a:rPr lang="en-US" sz="2400" b="0" i="1" dirty="0" smtClean="0">
                                        <a:solidFill>
                                          <a:schemeClr val="accent5">
                                            <a:lumMod val="50000"/>
                                          </a:schemeClr>
                                        </a:solidFill>
                                        <a:effectLst/>
                                        <a:latin typeface="Cambria Math" panose="02040503050406030204" pitchFamily="18" charset="0"/>
                                      </a:rPr>
                                    </m:ctrlPr>
                                  </m:sSubPr>
                                  <m:e>
                                    <m:r>
                                      <a:rPr lang="en-US" sz="2400" b="0" i="1" dirty="0" smtClean="0">
                                        <a:solidFill>
                                          <a:schemeClr val="accent5">
                                            <a:lumMod val="50000"/>
                                          </a:schemeClr>
                                        </a:solidFill>
                                        <a:effectLst/>
                                        <a:latin typeface="Cambria Math" panose="02040503050406030204" pitchFamily="18" charset="0"/>
                                      </a:rPr>
                                      <m:t>𝑘</m:t>
                                    </m:r>
                                  </m:e>
                                  <m:sub>
                                    <m:r>
                                      <a:rPr lang="en-US" sz="2400" b="0" i="1" dirty="0" smtClean="0">
                                        <a:solidFill>
                                          <a:schemeClr val="accent5">
                                            <a:lumMod val="50000"/>
                                          </a:schemeClr>
                                        </a:solidFill>
                                        <a:effectLst/>
                                        <a:latin typeface="Cambria Math" panose="02040503050406030204" pitchFamily="18" charset="0"/>
                                      </a:rPr>
                                      <m:t>2</m:t>
                                    </m:r>
                                  </m:sub>
                                </m:sSub>
                              </m:e>
                            </m:d>
                            <m:r>
                              <a:rPr lang="en-US" sz="2400" b="0" i="1" dirty="0" smtClean="0">
                                <a:solidFill>
                                  <a:schemeClr val="accent5">
                                    <a:lumMod val="50000"/>
                                  </a:schemeClr>
                                </a:solidFill>
                                <a:effectLst/>
                                <a:latin typeface="Cambria Math" panose="02040503050406030204" pitchFamily="18" charset="0"/>
                              </a:rPr>
                              <m:t>=</m:t>
                            </m:r>
                            <m:nary>
                              <m:naryPr>
                                <m:chr m:val="∑"/>
                                <m:limLoc m:val="subSup"/>
                                <m:ctrlPr>
                                  <a:rPr lang="en-US" sz="2400" i="1" dirty="0">
                                    <a:solidFill>
                                      <a:schemeClr val="accent5">
                                        <a:lumMod val="50000"/>
                                      </a:schemeClr>
                                    </a:solidFill>
                                    <a:latin typeface="Cambria Math" panose="02040503050406030204" pitchFamily="18" charset="0"/>
                                  </a:rPr>
                                </m:ctrlPr>
                              </m:naryPr>
                              <m:sub>
                                <m:r>
                                  <m:rPr>
                                    <m:brk m:alnAt="25"/>
                                  </m:rPr>
                                  <a:rPr lang="en-US" sz="2400" i="1" dirty="0">
                                    <a:solidFill>
                                      <a:schemeClr val="accent5">
                                        <a:lumMod val="50000"/>
                                      </a:schemeClr>
                                    </a:solidFill>
                                    <a:latin typeface="Cambria Math" panose="02040503050406030204" pitchFamily="18" charset="0"/>
                                  </a:rPr>
                                  <m:t>𝑖</m:t>
                                </m:r>
                                <m:r>
                                  <a:rPr lang="en-US" sz="2400" i="1" dirty="0">
                                    <a:solidFill>
                                      <a:schemeClr val="accent5">
                                        <a:lumMod val="50000"/>
                                      </a:schemeClr>
                                    </a:solidFill>
                                    <a:latin typeface="Cambria Math" panose="02040503050406030204" pitchFamily="18" charset="0"/>
                                  </a:rPr>
                                  <m:t>=</m:t>
                                </m:r>
                                <m:r>
                                  <m:rPr>
                                    <m:brk m:alnAt="25"/>
                                  </m:rPr>
                                  <a:rPr lang="en-US" sz="2400" i="1" dirty="0">
                                    <a:solidFill>
                                      <a:schemeClr val="accent5">
                                        <a:lumMod val="50000"/>
                                      </a:schemeClr>
                                    </a:solidFill>
                                    <a:latin typeface="Cambria Math" panose="02040503050406030204" pitchFamily="18" charset="0"/>
                                  </a:rPr>
                                  <m:t>1</m:t>
                                </m:r>
                              </m:sub>
                              <m:sup>
                                <m:r>
                                  <a:rPr lang="en-US" sz="2400" i="1" dirty="0">
                                    <a:solidFill>
                                      <a:schemeClr val="accent5">
                                        <a:lumMod val="50000"/>
                                      </a:schemeClr>
                                    </a:solidFill>
                                    <a:latin typeface="Cambria Math" panose="02040503050406030204" pitchFamily="18" charset="0"/>
                                  </a:rPr>
                                  <m:t>2</m:t>
                                </m:r>
                              </m:sup>
                              <m:e>
                                <m:sSub>
                                  <m:sSubPr>
                                    <m:ctrlPr>
                                      <a:rPr lang="en-US" sz="2400" i="1" dirty="0">
                                        <a:solidFill>
                                          <a:schemeClr val="accent5">
                                            <a:lumMod val="50000"/>
                                          </a:schemeClr>
                                        </a:solidFill>
                                        <a:latin typeface="Cambria Math" panose="02040503050406030204" pitchFamily="18" charset="0"/>
                                      </a:rPr>
                                    </m:ctrlPr>
                                  </m:sSubPr>
                                  <m:e>
                                    <m:r>
                                      <a:rPr lang="en-US" sz="2400" i="1" dirty="0">
                                        <a:solidFill>
                                          <a:schemeClr val="accent5">
                                            <a:lumMod val="50000"/>
                                          </a:schemeClr>
                                        </a:solidFill>
                                        <a:latin typeface="Cambria Math" panose="02040503050406030204" pitchFamily="18" charset="0"/>
                                      </a:rPr>
                                      <m:t>𝑣</m:t>
                                    </m:r>
                                  </m:e>
                                  <m:sub>
                                    <m:r>
                                      <a:rPr lang="en-US" sz="2400" i="1" dirty="0">
                                        <a:solidFill>
                                          <a:schemeClr val="accent5">
                                            <a:lumMod val="50000"/>
                                          </a:schemeClr>
                                        </a:solidFill>
                                        <a:latin typeface="Cambria Math" panose="02040503050406030204" pitchFamily="18" charset="0"/>
                                      </a:rPr>
                                      <m:t>𝑖</m:t>
                                    </m:r>
                                  </m:sub>
                                </m:sSub>
                                <m:d>
                                  <m:dPr>
                                    <m:ctrlPr>
                                      <a:rPr lang="en-US" sz="2400" i="1" dirty="0">
                                        <a:solidFill>
                                          <a:schemeClr val="accent5">
                                            <a:lumMod val="50000"/>
                                          </a:schemeClr>
                                        </a:solidFill>
                                        <a:latin typeface="Cambria Math" panose="02040503050406030204" pitchFamily="18" charset="0"/>
                                      </a:rPr>
                                    </m:ctrlPr>
                                  </m:dPr>
                                  <m:e>
                                    <m:sSub>
                                      <m:sSubPr>
                                        <m:ctrlPr>
                                          <a:rPr lang="en-US" sz="2400" i="1" dirty="0">
                                            <a:solidFill>
                                              <a:schemeClr val="accent5">
                                                <a:lumMod val="50000"/>
                                              </a:schemeClr>
                                            </a:solidFill>
                                            <a:latin typeface="Cambria Math" panose="02040503050406030204" pitchFamily="18" charset="0"/>
                                          </a:rPr>
                                        </m:ctrlPr>
                                      </m:sSubPr>
                                      <m:e>
                                        <m:r>
                                          <a:rPr lang="en-US" sz="2400" i="1" dirty="0">
                                            <a:solidFill>
                                              <a:schemeClr val="accent5">
                                                <a:lumMod val="50000"/>
                                              </a:schemeClr>
                                            </a:solidFill>
                                            <a:latin typeface="Cambria Math" panose="02040503050406030204" pitchFamily="18" charset="0"/>
                                          </a:rPr>
                                          <m:t>𝑘</m:t>
                                        </m:r>
                                      </m:e>
                                      <m:sub>
                                        <m:r>
                                          <a:rPr lang="en-US" sz="2400" i="1" dirty="0">
                                            <a:solidFill>
                                              <a:schemeClr val="accent5">
                                                <a:lumMod val="50000"/>
                                              </a:schemeClr>
                                            </a:solidFill>
                                            <a:latin typeface="Cambria Math" panose="02040503050406030204" pitchFamily="18" charset="0"/>
                                          </a:rPr>
                                          <m:t>1</m:t>
                                        </m:r>
                                      </m:sub>
                                    </m:sSub>
                                    <m:r>
                                      <a:rPr lang="en-US" sz="2400" i="1" dirty="0">
                                        <a:solidFill>
                                          <a:schemeClr val="accent5">
                                            <a:lumMod val="50000"/>
                                          </a:schemeClr>
                                        </a:solidFill>
                                        <a:latin typeface="Cambria Math" panose="02040503050406030204" pitchFamily="18" charset="0"/>
                                      </a:rPr>
                                      <m:t>, </m:t>
                                    </m:r>
                                    <m:sSub>
                                      <m:sSubPr>
                                        <m:ctrlPr>
                                          <a:rPr lang="en-US" sz="2400" i="1" dirty="0">
                                            <a:solidFill>
                                              <a:schemeClr val="accent5">
                                                <a:lumMod val="50000"/>
                                              </a:schemeClr>
                                            </a:solidFill>
                                            <a:latin typeface="Cambria Math" panose="02040503050406030204" pitchFamily="18" charset="0"/>
                                          </a:rPr>
                                        </m:ctrlPr>
                                      </m:sSubPr>
                                      <m:e>
                                        <m:r>
                                          <a:rPr lang="en-US" sz="2400" i="1" dirty="0">
                                            <a:solidFill>
                                              <a:schemeClr val="accent5">
                                                <a:lumMod val="50000"/>
                                              </a:schemeClr>
                                            </a:solidFill>
                                            <a:latin typeface="Cambria Math" panose="02040503050406030204" pitchFamily="18" charset="0"/>
                                          </a:rPr>
                                          <m:t>𝑘</m:t>
                                        </m:r>
                                      </m:e>
                                      <m:sub>
                                        <m:r>
                                          <a:rPr lang="en-US" sz="2400" i="1" dirty="0">
                                            <a:solidFill>
                                              <a:schemeClr val="accent5">
                                                <a:lumMod val="50000"/>
                                              </a:schemeClr>
                                            </a:solidFill>
                                            <a:latin typeface="Cambria Math" panose="02040503050406030204" pitchFamily="18" charset="0"/>
                                          </a:rPr>
                                          <m:t>2</m:t>
                                        </m:r>
                                      </m:sub>
                                    </m:sSub>
                                  </m:e>
                                </m:d>
                              </m:e>
                            </m:nary>
                            <m:r>
                              <a:rPr lang="en-US" sz="2400" b="0" i="1" dirty="0" smtClean="0">
                                <a:solidFill>
                                  <a:schemeClr val="accent5">
                                    <a:lumMod val="50000"/>
                                  </a:schemeClr>
                                </a:solidFill>
                                <a:latin typeface="Cambria Math" panose="02040503050406030204" pitchFamily="18" charset="0"/>
                              </a:rPr>
                              <m:t>=</m:t>
                            </m:r>
                            <m:func>
                              <m:funcPr>
                                <m:ctrlPr>
                                  <a:rPr lang="en-US" sz="2400" i="1" dirty="0">
                                    <a:solidFill>
                                      <a:schemeClr val="accent5">
                                        <a:lumMod val="50000"/>
                                      </a:schemeClr>
                                    </a:solidFill>
                                    <a:latin typeface="Cambria Math" panose="02040503050406030204" pitchFamily="18" charset="0"/>
                                  </a:rPr>
                                </m:ctrlPr>
                              </m:funcPr>
                              <m:fName>
                                <m:r>
                                  <m:rPr>
                                    <m:sty m:val="p"/>
                                  </m:rPr>
                                  <a:rPr lang="en-US" sz="2400" dirty="0">
                                    <a:solidFill>
                                      <a:schemeClr val="accent5">
                                        <a:lumMod val="50000"/>
                                      </a:schemeClr>
                                    </a:solidFill>
                                    <a:latin typeface="Cambria Math" panose="02040503050406030204" pitchFamily="18" charset="0"/>
                                  </a:rPr>
                                  <m:t>ln</m:t>
                                </m:r>
                              </m:fName>
                              <m:e>
                                <m:d>
                                  <m:dPr>
                                    <m:ctrlPr>
                                      <a:rPr lang="en-US" sz="2400" i="1" dirty="0">
                                        <a:solidFill>
                                          <a:schemeClr val="accent5">
                                            <a:lumMod val="50000"/>
                                          </a:schemeClr>
                                        </a:solidFill>
                                        <a:latin typeface="Cambria Math" panose="02040503050406030204" pitchFamily="18" charset="0"/>
                                      </a:rPr>
                                    </m:ctrlPr>
                                  </m:dPr>
                                  <m:e>
                                    <m:sSub>
                                      <m:sSubPr>
                                        <m:ctrlPr>
                                          <a:rPr lang="en-US" sz="2400" i="1" dirty="0">
                                            <a:solidFill>
                                              <a:schemeClr val="accent5">
                                                <a:lumMod val="50000"/>
                                              </a:schemeClr>
                                            </a:solidFill>
                                            <a:latin typeface="Cambria Math" panose="02040503050406030204" pitchFamily="18" charset="0"/>
                                          </a:rPr>
                                        </m:ctrlPr>
                                      </m:sSubPr>
                                      <m:e>
                                        <m:r>
                                          <a:rPr lang="en-US" sz="2400" i="1" dirty="0">
                                            <a:solidFill>
                                              <a:schemeClr val="accent5">
                                                <a:lumMod val="50000"/>
                                              </a:schemeClr>
                                            </a:solidFill>
                                            <a:latin typeface="Cambria Math" panose="02040503050406030204" pitchFamily="18" charset="0"/>
                                          </a:rPr>
                                          <m:t>𝑘</m:t>
                                        </m:r>
                                      </m:e>
                                      <m:sub>
                                        <m:r>
                                          <a:rPr lang="en-US" sz="2400" i="1" dirty="0">
                                            <a:solidFill>
                                              <a:schemeClr val="accent5">
                                                <a:lumMod val="50000"/>
                                              </a:schemeClr>
                                            </a:solidFill>
                                            <a:latin typeface="Cambria Math" panose="02040503050406030204" pitchFamily="18" charset="0"/>
                                          </a:rPr>
                                          <m:t>1</m:t>
                                        </m:r>
                                      </m:sub>
                                    </m:sSub>
                                  </m:e>
                                </m:d>
                              </m:e>
                            </m:func>
                            <m:r>
                              <a:rPr lang="en-US" sz="2400" dirty="0">
                                <a:solidFill>
                                  <a:schemeClr val="accent5">
                                    <a:lumMod val="50000"/>
                                  </a:schemeClr>
                                </a:solidFill>
                                <a:latin typeface="Cambria Math" panose="02040503050406030204" pitchFamily="18" charset="0"/>
                              </a:rPr>
                              <m:t>+</m:t>
                            </m:r>
                            <m:func>
                              <m:funcPr>
                                <m:ctrlPr>
                                  <a:rPr lang="en-US" sz="2400" i="1" dirty="0">
                                    <a:solidFill>
                                      <a:schemeClr val="accent5">
                                        <a:lumMod val="50000"/>
                                      </a:schemeClr>
                                    </a:solidFill>
                                    <a:latin typeface="Cambria Math" panose="02040503050406030204" pitchFamily="18" charset="0"/>
                                  </a:rPr>
                                </m:ctrlPr>
                              </m:funcPr>
                              <m:fName>
                                <m:r>
                                  <m:rPr>
                                    <m:sty m:val="p"/>
                                  </m:rPr>
                                  <a:rPr lang="en-US" sz="2400" dirty="0">
                                    <a:solidFill>
                                      <a:schemeClr val="accent5">
                                        <a:lumMod val="50000"/>
                                      </a:schemeClr>
                                    </a:solidFill>
                                    <a:latin typeface="Cambria Math" panose="02040503050406030204" pitchFamily="18" charset="0"/>
                                  </a:rPr>
                                  <m:t>ln</m:t>
                                </m:r>
                              </m:fName>
                              <m:e>
                                <m:d>
                                  <m:dPr>
                                    <m:ctrlPr>
                                      <a:rPr lang="en-US" sz="2400" i="1" dirty="0">
                                        <a:solidFill>
                                          <a:schemeClr val="accent5">
                                            <a:lumMod val="50000"/>
                                          </a:schemeClr>
                                        </a:solidFill>
                                        <a:latin typeface="Cambria Math" panose="02040503050406030204" pitchFamily="18" charset="0"/>
                                      </a:rPr>
                                    </m:ctrlPr>
                                  </m:dPr>
                                  <m:e>
                                    <m:sSub>
                                      <m:sSubPr>
                                        <m:ctrlPr>
                                          <a:rPr lang="en-US" sz="2400" i="1" dirty="0">
                                            <a:solidFill>
                                              <a:schemeClr val="accent5">
                                                <a:lumMod val="50000"/>
                                              </a:schemeClr>
                                            </a:solidFill>
                                            <a:latin typeface="Cambria Math" panose="02040503050406030204" pitchFamily="18" charset="0"/>
                                          </a:rPr>
                                        </m:ctrlPr>
                                      </m:sSubPr>
                                      <m:e>
                                        <m:r>
                                          <a:rPr lang="en-US" sz="2400" i="1" dirty="0">
                                            <a:solidFill>
                                              <a:schemeClr val="accent5">
                                                <a:lumMod val="50000"/>
                                              </a:schemeClr>
                                            </a:solidFill>
                                            <a:latin typeface="Cambria Math" panose="02040503050406030204" pitchFamily="18" charset="0"/>
                                          </a:rPr>
                                          <m:t>𝑘</m:t>
                                        </m:r>
                                      </m:e>
                                      <m:sub>
                                        <m:r>
                                          <a:rPr lang="en-US" sz="2400" b="0" i="1" dirty="0" smtClean="0">
                                            <a:solidFill>
                                              <a:schemeClr val="accent5">
                                                <a:lumMod val="50000"/>
                                              </a:schemeClr>
                                            </a:solidFill>
                                            <a:latin typeface="Cambria Math" panose="02040503050406030204" pitchFamily="18" charset="0"/>
                                          </a:rPr>
                                          <m:t>2</m:t>
                                        </m:r>
                                      </m:sub>
                                    </m:sSub>
                                  </m:e>
                                </m:d>
                              </m:e>
                            </m:func>
                            <m:r>
                              <a:rPr lang="en-US" sz="2400" dirty="0">
                                <a:solidFill>
                                  <a:schemeClr val="accent5">
                                    <a:lumMod val="50000"/>
                                  </a:schemeClr>
                                </a:solidFill>
                                <a:latin typeface="Cambria Math" panose="02040503050406030204" pitchFamily="18" charset="0"/>
                              </a:rPr>
                              <m:t>+</m:t>
                            </m:r>
                            <m:r>
                              <a:rPr lang="en-US" sz="2400" b="0" i="0" dirty="0" smtClean="0">
                                <a:solidFill>
                                  <a:schemeClr val="accent5">
                                    <a:lumMod val="50000"/>
                                  </a:schemeClr>
                                </a:solidFill>
                                <a:latin typeface="Cambria Math" panose="02040503050406030204" pitchFamily="18" charset="0"/>
                              </a:rPr>
                              <m:t>2</m:t>
                            </m:r>
                            <m:r>
                              <a:rPr lang="en-US" sz="2400" b="0" i="0" dirty="0" smtClean="0">
                                <a:solidFill>
                                  <a:schemeClr val="accent5">
                                    <a:lumMod val="50000"/>
                                  </a:schemeClr>
                                </a:solidFill>
                                <a:latin typeface="Cambria Math" panose="02040503050406030204" pitchFamily="18" charset="0"/>
                              </a:rPr>
                              <m:t>∗</m:t>
                            </m:r>
                            <m:r>
                              <a:rPr lang="en-US" sz="2400" i="1" dirty="0">
                                <a:solidFill>
                                  <a:schemeClr val="accent5">
                                    <a:lumMod val="50000"/>
                                  </a:schemeClr>
                                </a:solidFill>
                                <a:latin typeface="Cambria Math" panose="02040503050406030204" pitchFamily="18" charset="0"/>
                              </a:rPr>
                              <m:t>𝑙𝑛</m:t>
                            </m:r>
                            <m:d>
                              <m:dPr>
                                <m:ctrlPr>
                                  <a:rPr lang="en-US" sz="2400" i="1" dirty="0">
                                    <a:solidFill>
                                      <a:schemeClr val="accent5">
                                        <a:lumMod val="50000"/>
                                      </a:schemeClr>
                                    </a:solidFill>
                                    <a:latin typeface="Cambria Math" panose="02040503050406030204" pitchFamily="18" charset="0"/>
                                  </a:rPr>
                                </m:ctrlPr>
                              </m:dPr>
                              <m:e>
                                <m:r>
                                  <a:rPr lang="en-US" sz="2400" i="1" dirty="0">
                                    <a:solidFill>
                                      <a:schemeClr val="accent5">
                                        <a:lumMod val="50000"/>
                                      </a:schemeClr>
                                    </a:solidFill>
                                    <a:latin typeface="Cambria Math" panose="02040503050406030204" pitchFamily="18" charset="0"/>
                                  </a:rPr>
                                  <m:t>𝐾</m:t>
                                </m:r>
                                <m:r>
                                  <a:rPr lang="en-US" sz="2400" i="1" dirty="0">
                                    <a:solidFill>
                                      <a:schemeClr val="accent5">
                                        <a:lumMod val="50000"/>
                                      </a:schemeClr>
                                    </a:solidFill>
                                    <a:latin typeface="Cambria Math" panose="02040503050406030204" pitchFamily="18" charset="0"/>
                                  </a:rPr>
                                  <m:t>−</m:t>
                                </m:r>
                                <m:sSub>
                                  <m:sSubPr>
                                    <m:ctrlPr>
                                      <a:rPr lang="en-US" sz="2400" i="1" dirty="0">
                                        <a:solidFill>
                                          <a:schemeClr val="accent5">
                                            <a:lumMod val="50000"/>
                                          </a:schemeClr>
                                        </a:solidFill>
                                        <a:latin typeface="Cambria Math" panose="02040503050406030204" pitchFamily="18" charset="0"/>
                                      </a:rPr>
                                    </m:ctrlPr>
                                  </m:sSubPr>
                                  <m:e>
                                    <m:r>
                                      <a:rPr lang="en-US" sz="2400" i="1" dirty="0">
                                        <a:solidFill>
                                          <a:schemeClr val="accent5">
                                            <a:lumMod val="50000"/>
                                          </a:schemeClr>
                                        </a:solidFill>
                                        <a:latin typeface="Cambria Math" panose="02040503050406030204" pitchFamily="18" charset="0"/>
                                      </a:rPr>
                                      <m:t>𝑘</m:t>
                                    </m:r>
                                  </m:e>
                                  <m:sub>
                                    <m:r>
                                      <a:rPr lang="en-US" sz="2400" i="1" dirty="0">
                                        <a:solidFill>
                                          <a:schemeClr val="accent5">
                                            <a:lumMod val="50000"/>
                                          </a:schemeClr>
                                        </a:solidFill>
                                        <a:latin typeface="Cambria Math" panose="02040503050406030204" pitchFamily="18" charset="0"/>
                                      </a:rPr>
                                      <m:t>1</m:t>
                                    </m:r>
                                  </m:sub>
                                </m:sSub>
                                <m:r>
                                  <a:rPr lang="en-US" sz="2400" i="1" dirty="0">
                                    <a:solidFill>
                                      <a:schemeClr val="accent5">
                                        <a:lumMod val="50000"/>
                                      </a:schemeClr>
                                    </a:solidFill>
                                    <a:latin typeface="Cambria Math" panose="02040503050406030204" pitchFamily="18" charset="0"/>
                                  </a:rPr>
                                  <m:t>−</m:t>
                                </m:r>
                                <m:sSub>
                                  <m:sSubPr>
                                    <m:ctrlPr>
                                      <a:rPr lang="en-US" sz="2400" i="1" dirty="0">
                                        <a:solidFill>
                                          <a:schemeClr val="accent5">
                                            <a:lumMod val="50000"/>
                                          </a:schemeClr>
                                        </a:solidFill>
                                        <a:latin typeface="Cambria Math" panose="02040503050406030204" pitchFamily="18" charset="0"/>
                                      </a:rPr>
                                    </m:ctrlPr>
                                  </m:sSubPr>
                                  <m:e>
                                    <m:r>
                                      <a:rPr lang="en-US" sz="2400" i="1" dirty="0">
                                        <a:solidFill>
                                          <a:schemeClr val="accent5">
                                            <a:lumMod val="50000"/>
                                          </a:schemeClr>
                                        </a:solidFill>
                                        <a:latin typeface="Cambria Math" panose="02040503050406030204" pitchFamily="18" charset="0"/>
                                      </a:rPr>
                                      <m:t>𝑘</m:t>
                                    </m:r>
                                  </m:e>
                                  <m:sub>
                                    <m:r>
                                      <a:rPr lang="en-US" sz="2400" i="1" dirty="0">
                                        <a:solidFill>
                                          <a:schemeClr val="accent5">
                                            <a:lumMod val="50000"/>
                                          </a:schemeClr>
                                        </a:solidFill>
                                        <a:latin typeface="Cambria Math" panose="02040503050406030204" pitchFamily="18" charset="0"/>
                                      </a:rPr>
                                      <m:t>2</m:t>
                                    </m:r>
                                  </m:sub>
                                </m:sSub>
                              </m:e>
                            </m:d>
                          </m:e>
                        </m:func>
                      </m:oMath>
                    </m:oMathPara>
                  </a14:m>
                  <a:endParaRPr lang="en-US" dirty="0"/>
                </a:p>
              </p:txBody>
            </p:sp>
          </mc:Choice>
          <mc:Fallback xmlns="">
            <p:sp>
              <p:nvSpPr>
                <p:cNvPr id="7" name="TextBox 6">
                  <a:extLst>
                    <a:ext uri="{FF2B5EF4-FFF2-40B4-BE49-F238E27FC236}">
                      <a16:creationId xmlns:a16="http://schemas.microsoft.com/office/drawing/2014/main" id="{90DB67C3-4038-562B-6764-AA752675939F}"/>
                    </a:ext>
                  </a:extLst>
                </p:cNvPr>
                <p:cNvSpPr txBox="1">
                  <a:spLocks noRot="1" noChangeAspect="1" noMove="1" noResize="1" noEditPoints="1" noAdjustHandles="1" noChangeArrowheads="1" noChangeShapeType="1" noTextEdit="1"/>
                </p:cNvSpPr>
                <p:nvPr/>
              </p:nvSpPr>
              <p:spPr>
                <a:xfrm>
                  <a:off x="215462" y="2689569"/>
                  <a:ext cx="11188337" cy="84805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6A93705-A18E-4419-DC65-8B22CE4DBC8A}"/>
                    </a:ext>
                  </a:extLst>
                </p:cNvPr>
                <p:cNvSpPr txBox="1"/>
                <p:nvPr/>
              </p:nvSpPr>
              <p:spPr>
                <a:xfrm>
                  <a:off x="647701" y="3751998"/>
                  <a:ext cx="6165668" cy="461665"/>
                </a:xfrm>
                <a:prstGeom prst="rect">
                  <a:avLst/>
                </a:prstGeom>
                <a:noFill/>
              </p:spPr>
              <p:txBody>
                <a:bodyPr wrap="square">
                  <a:spAutoFit/>
                </a:bodyPr>
                <a:lstStyle/>
                <a:p>
                  <a:r>
                    <a:rPr lang="en-US" sz="2400" b="0" dirty="0">
                      <a:solidFill>
                        <a:schemeClr val="accent5">
                          <a:lumMod val="50000"/>
                        </a:schemeClr>
                      </a:solidFill>
                      <a:effectLst/>
                    </a:rPr>
                    <a:t>s.t: </a:t>
                  </a:r>
                  <a14:m>
                    <m:oMath xmlns:m="http://schemas.openxmlformats.org/officeDocument/2006/math">
                      <m:sSub>
                        <m:sSubPr>
                          <m:ctrlPr>
                            <a:rPr lang="en-US" sz="2400" b="0" i="1" dirty="0" smtClean="0">
                              <a:solidFill>
                                <a:schemeClr val="accent5">
                                  <a:lumMod val="50000"/>
                                </a:schemeClr>
                              </a:solidFill>
                              <a:effectLst/>
                              <a:latin typeface="Cambria Math" panose="02040503050406030204" pitchFamily="18" charset="0"/>
                            </a:rPr>
                          </m:ctrlPr>
                        </m:sSubPr>
                        <m:e>
                          <m:r>
                            <a:rPr lang="en-US" sz="2400" b="0" i="1" dirty="0" smtClean="0">
                              <a:solidFill>
                                <a:schemeClr val="accent5">
                                  <a:lumMod val="50000"/>
                                </a:schemeClr>
                              </a:solidFill>
                              <a:effectLst/>
                              <a:latin typeface="Cambria Math" panose="02040503050406030204" pitchFamily="18" charset="0"/>
                            </a:rPr>
                            <m:t>𝑘</m:t>
                          </m:r>
                        </m:e>
                        <m:sub>
                          <m:r>
                            <a:rPr lang="en-US" sz="2400" b="0" i="1" dirty="0" smtClean="0">
                              <a:solidFill>
                                <a:schemeClr val="accent5">
                                  <a:lumMod val="50000"/>
                                </a:schemeClr>
                              </a:solidFill>
                              <a:effectLst/>
                              <a:latin typeface="Cambria Math" panose="02040503050406030204" pitchFamily="18" charset="0"/>
                            </a:rPr>
                            <m:t>1</m:t>
                          </m:r>
                        </m:sub>
                      </m:sSub>
                      <m:r>
                        <a:rPr lang="en-US" sz="2400" b="0" i="1" dirty="0" smtClean="0">
                          <a:solidFill>
                            <a:schemeClr val="accent5">
                              <a:lumMod val="50000"/>
                            </a:schemeClr>
                          </a:solidFill>
                          <a:effectLst/>
                          <a:latin typeface="Cambria Math" panose="02040503050406030204" pitchFamily="18" charset="0"/>
                        </a:rPr>
                        <m:t>+</m:t>
                      </m:r>
                      <m:sSub>
                        <m:sSubPr>
                          <m:ctrlPr>
                            <a:rPr lang="en-US" sz="2400" b="0" i="1" dirty="0" smtClean="0">
                              <a:solidFill>
                                <a:schemeClr val="accent5">
                                  <a:lumMod val="50000"/>
                                </a:schemeClr>
                              </a:solidFill>
                              <a:effectLst/>
                              <a:latin typeface="Cambria Math" panose="02040503050406030204" pitchFamily="18" charset="0"/>
                            </a:rPr>
                          </m:ctrlPr>
                        </m:sSubPr>
                        <m:e>
                          <m:r>
                            <a:rPr lang="en-US" sz="2400" b="0" i="1" dirty="0" smtClean="0">
                              <a:solidFill>
                                <a:schemeClr val="accent5">
                                  <a:lumMod val="50000"/>
                                </a:schemeClr>
                              </a:solidFill>
                              <a:effectLst/>
                              <a:latin typeface="Cambria Math" panose="02040503050406030204" pitchFamily="18" charset="0"/>
                            </a:rPr>
                            <m:t>𝑘</m:t>
                          </m:r>
                        </m:e>
                        <m:sub>
                          <m:r>
                            <a:rPr lang="en-US" sz="2400" b="0" i="1" dirty="0" smtClean="0">
                              <a:solidFill>
                                <a:schemeClr val="accent5">
                                  <a:lumMod val="50000"/>
                                </a:schemeClr>
                              </a:solidFill>
                              <a:effectLst/>
                              <a:latin typeface="Cambria Math" panose="02040503050406030204" pitchFamily="18" charset="0"/>
                            </a:rPr>
                            <m:t>2</m:t>
                          </m:r>
                        </m:sub>
                      </m:sSub>
                      <m:r>
                        <a:rPr lang="en-US" sz="2400" b="0" i="1" dirty="0" smtClean="0">
                          <a:solidFill>
                            <a:schemeClr val="accent5">
                              <a:lumMod val="50000"/>
                            </a:schemeClr>
                          </a:solidFill>
                          <a:effectLst/>
                          <a:latin typeface="Cambria Math" panose="02040503050406030204" pitchFamily="18" charset="0"/>
                        </a:rPr>
                        <m:t>≤</m:t>
                      </m:r>
                      <m:r>
                        <a:rPr lang="en-US" sz="2400" b="0" i="1" dirty="0" smtClean="0">
                          <a:solidFill>
                            <a:schemeClr val="accent5">
                              <a:lumMod val="50000"/>
                            </a:schemeClr>
                          </a:solidFill>
                          <a:effectLst/>
                          <a:latin typeface="Cambria Math" panose="02040503050406030204" pitchFamily="18" charset="0"/>
                        </a:rPr>
                        <m:t>𝐾</m:t>
                      </m:r>
                      <m:r>
                        <a:rPr lang="en-US" sz="2400" b="0" i="1" dirty="0" smtClean="0">
                          <a:solidFill>
                            <a:schemeClr val="accent5">
                              <a:lumMod val="50000"/>
                            </a:schemeClr>
                          </a:solidFill>
                          <a:effectLst/>
                          <a:latin typeface="Cambria Math" panose="02040503050406030204" pitchFamily="18" charset="0"/>
                        </a:rPr>
                        <m:t> , </m:t>
                      </m:r>
                      <m:sSub>
                        <m:sSubPr>
                          <m:ctrlPr>
                            <a:rPr lang="en-US" sz="2400" b="0" i="1" dirty="0" smtClean="0">
                              <a:solidFill>
                                <a:schemeClr val="accent5">
                                  <a:lumMod val="50000"/>
                                </a:schemeClr>
                              </a:solidFill>
                              <a:effectLst/>
                              <a:latin typeface="Cambria Math" panose="02040503050406030204" pitchFamily="18" charset="0"/>
                            </a:rPr>
                          </m:ctrlPr>
                        </m:sSubPr>
                        <m:e>
                          <m:r>
                            <a:rPr lang="en-US" sz="2400" b="0" i="1" dirty="0" smtClean="0">
                              <a:solidFill>
                                <a:schemeClr val="accent5">
                                  <a:lumMod val="50000"/>
                                </a:schemeClr>
                              </a:solidFill>
                              <a:effectLst/>
                              <a:latin typeface="Cambria Math" panose="02040503050406030204" pitchFamily="18" charset="0"/>
                            </a:rPr>
                            <m:t>𝑘</m:t>
                          </m:r>
                        </m:e>
                        <m:sub>
                          <m:r>
                            <a:rPr lang="en-US" sz="2400" b="0" i="1" dirty="0" smtClean="0">
                              <a:solidFill>
                                <a:schemeClr val="accent5">
                                  <a:lumMod val="50000"/>
                                </a:schemeClr>
                              </a:solidFill>
                              <a:effectLst/>
                              <a:latin typeface="Cambria Math" panose="02040503050406030204" pitchFamily="18" charset="0"/>
                            </a:rPr>
                            <m:t>1</m:t>
                          </m:r>
                        </m:sub>
                      </m:sSub>
                      <m:r>
                        <a:rPr lang="en-US" sz="2400" b="0" i="1" dirty="0" smtClean="0">
                          <a:solidFill>
                            <a:schemeClr val="accent5">
                              <a:lumMod val="50000"/>
                            </a:schemeClr>
                          </a:solidFill>
                          <a:effectLst/>
                          <a:latin typeface="Cambria Math" panose="02040503050406030204" pitchFamily="18" charset="0"/>
                        </a:rPr>
                        <m:t>≥</m:t>
                      </m:r>
                      <m:r>
                        <a:rPr lang="en-US" sz="2400" b="0" i="1" dirty="0" smtClean="0">
                          <a:solidFill>
                            <a:schemeClr val="accent5">
                              <a:lumMod val="50000"/>
                            </a:schemeClr>
                          </a:solidFill>
                          <a:effectLst/>
                          <a:latin typeface="Cambria Math" panose="02040503050406030204" pitchFamily="18" charset="0"/>
                        </a:rPr>
                        <m:t>0</m:t>
                      </m:r>
                      <m:r>
                        <a:rPr lang="en-US" sz="2400" b="0" i="1" dirty="0" smtClean="0">
                          <a:solidFill>
                            <a:schemeClr val="accent5">
                              <a:lumMod val="50000"/>
                            </a:schemeClr>
                          </a:solidFill>
                          <a:effectLst/>
                          <a:latin typeface="Cambria Math" panose="02040503050406030204" pitchFamily="18" charset="0"/>
                        </a:rPr>
                        <m:t> , </m:t>
                      </m:r>
                      <m:sSub>
                        <m:sSubPr>
                          <m:ctrlPr>
                            <a:rPr lang="en-US" sz="2400" b="0" i="1" dirty="0" smtClean="0">
                              <a:solidFill>
                                <a:schemeClr val="accent5">
                                  <a:lumMod val="50000"/>
                                </a:schemeClr>
                              </a:solidFill>
                              <a:effectLst/>
                              <a:latin typeface="Cambria Math" panose="02040503050406030204" pitchFamily="18" charset="0"/>
                            </a:rPr>
                          </m:ctrlPr>
                        </m:sSubPr>
                        <m:e>
                          <m:r>
                            <a:rPr lang="en-US" sz="2400" b="0" i="1" dirty="0" smtClean="0">
                              <a:solidFill>
                                <a:schemeClr val="accent5">
                                  <a:lumMod val="50000"/>
                                </a:schemeClr>
                              </a:solidFill>
                              <a:effectLst/>
                              <a:latin typeface="Cambria Math" panose="02040503050406030204" pitchFamily="18" charset="0"/>
                            </a:rPr>
                            <m:t>𝑘</m:t>
                          </m:r>
                        </m:e>
                        <m:sub>
                          <m:r>
                            <a:rPr lang="en-US" sz="2400" b="0" i="1" dirty="0" smtClean="0">
                              <a:solidFill>
                                <a:schemeClr val="accent5">
                                  <a:lumMod val="50000"/>
                                </a:schemeClr>
                              </a:solidFill>
                              <a:effectLst/>
                              <a:latin typeface="Cambria Math" panose="02040503050406030204" pitchFamily="18" charset="0"/>
                            </a:rPr>
                            <m:t>2</m:t>
                          </m:r>
                        </m:sub>
                      </m:sSub>
                      <m:r>
                        <a:rPr lang="en-US" sz="2400" b="0" i="1" dirty="0" smtClean="0">
                          <a:solidFill>
                            <a:schemeClr val="accent5">
                              <a:lumMod val="50000"/>
                            </a:schemeClr>
                          </a:solidFill>
                          <a:effectLst/>
                          <a:latin typeface="Cambria Math" panose="02040503050406030204" pitchFamily="18" charset="0"/>
                        </a:rPr>
                        <m:t>≥</m:t>
                      </m:r>
                      <m:r>
                        <a:rPr lang="en-US" sz="2400" b="0" i="1" dirty="0" smtClean="0">
                          <a:solidFill>
                            <a:schemeClr val="accent5">
                              <a:lumMod val="50000"/>
                            </a:schemeClr>
                          </a:solidFill>
                          <a:effectLst/>
                          <a:latin typeface="Cambria Math" panose="02040503050406030204" pitchFamily="18" charset="0"/>
                        </a:rPr>
                        <m:t>0</m:t>
                      </m:r>
                    </m:oMath>
                  </a14:m>
                  <a:endParaRPr lang="en-US" sz="2400" dirty="0"/>
                </a:p>
              </p:txBody>
            </p:sp>
          </mc:Choice>
          <mc:Fallback xmlns="">
            <p:sp>
              <p:nvSpPr>
                <p:cNvPr id="13" name="TextBox 12">
                  <a:extLst>
                    <a:ext uri="{FF2B5EF4-FFF2-40B4-BE49-F238E27FC236}">
                      <a16:creationId xmlns:a16="http://schemas.microsoft.com/office/drawing/2014/main" id="{B6A93705-A18E-4419-DC65-8B22CE4DBC8A}"/>
                    </a:ext>
                  </a:extLst>
                </p:cNvPr>
                <p:cNvSpPr txBox="1">
                  <a:spLocks noRot="1" noChangeAspect="1" noMove="1" noResize="1" noEditPoints="1" noAdjustHandles="1" noChangeArrowheads="1" noChangeShapeType="1" noTextEdit="1"/>
                </p:cNvSpPr>
                <p:nvPr/>
              </p:nvSpPr>
              <p:spPr>
                <a:xfrm>
                  <a:off x="647701" y="3751998"/>
                  <a:ext cx="6165668" cy="461665"/>
                </a:xfrm>
                <a:prstGeom prst="rect">
                  <a:avLst/>
                </a:prstGeom>
                <a:blipFill>
                  <a:blip r:embed="rId5"/>
                  <a:stretch>
                    <a:fillRect l="-1482" t="-10526" b="-28947"/>
                  </a:stretch>
                </a:blipFill>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id="{867A941D-5B05-234A-2A5D-D09DBEAB1746}"/>
              </a:ext>
            </a:extLst>
          </p:cNvPr>
          <p:cNvGrpSpPr/>
          <p:nvPr/>
        </p:nvGrpSpPr>
        <p:grpSpPr>
          <a:xfrm>
            <a:off x="513454" y="4316407"/>
            <a:ext cx="3959895" cy="1959429"/>
            <a:chOff x="405008" y="4591594"/>
            <a:chExt cx="3959895" cy="1959429"/>
          </a:xfrm>
        </p:grpSpPr>
        <p:pic>
          <p:nvPicPr>
            <p:cNvPr id="9" name="Picture 8">
              <a:extLst>
                <a:ext uri="{FF2B5EF4-FFF2-40B4-BE49-F238E27FC236}">
                  <a16:creationId xmlns:a16="http://schemas.microsoft.com/office/drawing/2014/main" id="{DF70CAD1-C283-087A-FA94-0D2C3CB06034}"/>
                </a:ext>
              </a:extLst>
            </p:cNvPr>
            <p:cNvPicPr>
              <a:picLocks noChangeAspect="1"/>
            </p:cNvPicPr>
            <p:nvPr/>
          </p:nvPicPr>
          <p:blipFill>
            <a:blip r:embed="rId6"/>
            <a:stretch>
              <a:fillRect/>
            </a:stretch>
          </p:blipFill>
          <p:spPr>
            <a:xfrm>
              <a:off x="543199" y="4731164"/>
              <a:ext cx="3821704" cy="1819859"/>
            </a:xfrm>
            <a:prstGeom prst="rect">
              <a:avLst/>
            </a:prstGeom>
          </p:spPr>
        </p:pic>
        <p:sp>
          <p:nvSpPr>
            <p:cNvPr id="15" name="Left Brace 14">
              <a:extLst>
                <a:ext uri="{FF2B5EF4-FFF2-40B4-BE49-F238E27FC236}">
                  <a16:creationId xmlns:a16="http://schemas.microsoft.com/office/drawing/2014/main" id="{751745A9-9695-2D59-C2BA-09869391B729}"/>
                </a:ext>
              </a:extLst>
            </p:cNvPr>
            <p:cNvSpPr/>
            <p:nvPr/>
          </p:nvSpPr>
          <p:spPr>
            <a:xfrm>
              <a:off x="405008" y="4591594"/>
              <a:ext cx="138191" cy="1652452"/>
            </a:xfrm>
            <a:prstGeom prst="leftBrace">
              <a:avLst/>
            </a:pr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C52541A-B04E-8D9B-3C87-2D5F0F16D5C5}"/>
                  </a:ext>
                </a:extLst>
              </p:cNvPr>
              <p:cNvSpPr txBox="1"/>
              <p:nvPr/>
            </p:nvSpPr>
            <p:spPr>
              <a:xfrm>
                <a:off x="4120759" y="4353233"/>
                <a:ext cx="4768516" cy="7813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dirty="0" smtClean="0">
                          <a:solidFill>
                            <a:schemeClr val="tx1"/>
                          </a:solidFill>
                          <a:effectLst/>
                          <a:latin typeface="Cambria Math" panose="02040503050406030204" pitchFamily="18" charset="0"/>
                          <a:ea typeface="Cambria Math" panose="02040503050406030204" pitchFamily="18" charset="0"/>
                        </a:rPr>
                        <m:t>⟹  </m:t>
                      </m:r>
                      <m:sSubSup>
                        <m:sSubSupPr>
                          <m:ctrlPr>
                            <a:rPr lang="en-US" sz="2400" b="0" i="1" dirty="0" smtClean="0">
                              <a:solidFill>
                                <a:schemeClr val="tx1"/>
                              </a:solidFill>
                              <a:latin typeface="Cambria Math" panose="02040503050406030204" pitchFamily="18" charset="0"/>
                            </a:rPr>
                          </m:ctrlPr>
                        </m:sSubSupPr>
                        <m:e>
                          <m:r>
                            <a:rPr lang="en-US" sz="2400" i="1" dirty="0">
                              <a:solidFill>
                                <a:schemeClr val="tx1"/>
                              </a:solidFill>
                              <a:latin typeface="Cambria Math" panose="02040503050406030204" pitchFamily="18" charset="0"/>
                            </a:rPr>
                            <m:t>𝑘</m:t>
                          </m:r>
                        </m:e>
                        <m:sub>
                          <m:r>
                            <a:rPr lang="en-US" sz="2400" i="1" dirty="0">
                              <a:solidFill>
                                <a:schemeClr val="tx1"/>
                              </a:solidFill>
                              <a:latin typeface="Cambria Math" panose="02040503050406030204" pitchFamily="18" charset="0"/>
                            </a:rPr>
                            <m:t>1</m:t>
                          </m:r>
                        </m:sub>
                        <m:sup>
                          <m:r>
                            <a:rPr lang="en-US" sz="2400" b="0" i="1" dirty="0" smtClean="0">
                              <a:solidFill>
                                <a:schemeClr val="tx1"/>
                              </a:solidFill>
                              <a:latin typeface="Cambria Math" panose="02040503050406030204" pitchFamily="18" charset="0"/>
                            </a:rPr>
                            <m:t>𝑃𝑎𝑟𝑒𝑡𝑜</m:t>
                          </m:r>
                        </m:sup>
                      </m:sSubSup>
                      <m:r>
                        <a:rPr lang="en-US" sz="2400" b="0" i="1" dirty="0" smtClean="0">
                          <a:solidFill>
                            <a:schemeClr val="tx1"/>
                          </a:solidFill>
                          <a:latin typeface="Cambria Math" panose="02040503050406030204" pitchFamily="18" charset="0"/>
                        </a:rPr>
                        <m:t>=</m:t>
                      </m:r>
                      <m:sSubSup>
                        <m:sSubSupPr>
                          <m:ctrlPr>
                            <a:rPr lang="en-US" sz="2400" i="1" dirty="0">
                              <a:solidFill>
                                <a:schemeClr val="tx1"/>
                              </a:solidFill>
                              <a:latin typeface="Cambria Math" panose="02040503050406030204" pitchFamily="18" charset="0"/>
                            </a:rPr>
                          </m:ctrlPr>
                        </m:sSubSupPr>
                        <m:e>
                          <m:r>
                            <a:rPr lang="en-US" sz="2400" i="1" dirty="0">
                              <a:solidFill>
                                <a:schemeClr val="tx1"/>
                              </a:solidFill>
                              <a:latin typeface="Cambria Math" panose="02040503050406030204" pitchFamily="18" charset="0"/>
                            </a:rPr>
                            <m:t>𝑘</m:t>
                          </m:r>
                        </m:e>
                        <m:sub>
                          <m:r>
                            <a:rPr lang="en-US" sz="2400" b="0" i="1" dirty="0" smtClean="0">
                              <a:solidFill>
                                <a:schemeClr val="tx1"/>
                              </a:solidFill>
                              <a:latin typeface="Cambria Math" panose="02040503050406030204" pitchFamily="18" charset="0"/>
                            </a:rPr>
                            <m:t>2</m:t>
                          </m:r>
                        </m:sub>
                        <m:sup>
                          <m:r>
                            <a:rPr lang="en-US" sz="2400" b="0" i="1" dirty="0" smtClean="0">
                              <a:solidFill>
                                <a:schemeClr val="tx1"/>
                              </a:solidFill>
                              <a:latin typeface="Cambria Math" panose="02040503050406030204" pitchFamily="18" charset="0"/>
                            </a:rPr>
                            <m:t>𝑃𝑎𝑟𝑒𝑡𝑜</m:t>
                          </m:r>
                        </m:sup>
                      </m:sSubSup>
                      <m:r>
                        <a:rPr lang="en-US" sz="2400" i="1" dirty="0">
                          <a:solidFill>
                            <a:schemeClr val="tx1"/>
                          </a:solidFill>
                          <a:latin typeface="Cambria Math" panose="02040503050406030204" pitchFamily="18" charset="0"/>
                        </a:rPr>
                        <m:t>=</m:t>
                      </m:r>
                      <m:f>
                        <m:fPr>
                          <m:ctrlPr>
                            <a:rPr lang="en-US" sz="2400" i="1" dirty="0">
                              <a:solidFill>
                                <a:schemeClr val="tx1"/>
                              </a:solidFill>
                              <a:latin typeface="Cambria Math" panose="02040503050406030204" pitchFamily="18" charset="0"/>
                            </a:rPr>
                          </m:ctrlPr>
                        </m:fPr>
                        <m:num>
                          <m:r>
                            <a:rPr lang="en-US" sz="2400" i="1" dirty="0">
                              <a:solidFill>
                                <a:schemeClr val="tx1"/>
                              </a:solidFill>
                              <a:latin typeface="Cambria Math" panose="02040503050406030204" pitchFamily="18" charset="0"/>
                            </a:rPr>
                            <m:t>𝐾</m:t>
                          </m:r>
                        </m:num>
                        <m:den>
                          <m:r>
                            <a:rPr lang="en-US" sz="2400" b="0" i="1" dirty="0" smtClean="0">
                              <a:solidFill>
                                <a:schemeClr val="tx1"/>
                              </a:solidFill>
                              <a:latin typeface="Cambria Math" panose="02040503050406030204" pitchFamily="18" charset="0"/>
                            </a:rPr>
                            <m:t>4</m:t>
                          </m:r>
                        </m:den>
                      </m:f>
                    </m:oMath>
                  </m:oMathPara>
                </a14:m>
                <a:endParaRPr lang="en-US" sz="2400" dirty="0">
                  <a:solidFill>
                    <a:schemeClr val="tx1"/>
                  </a:solidFill>
                </a:endParaRPr>
              </a:p>
            </p:txBody>
          </p:sp>
        </mc:Choice>
        <mc:Fallback xmlns="">
          <p:sp>
            <p:nvSpPr>
              <p:cNvPr id="18" name="TextBox 17">
                <a:extLst>
                  <a:ext uri="{FF2B5EF4-FFF2-40B4-BE49-F238E27FC236}">
                    <a16:creationId xmlns:a16="http://schemas.microsoft.com/office/drawing/2014/main" id="{9C52541A-B04E-8D9B-3C87-2D5F0F16D5C5}"/>
                  </a:ext>
                </a:extLst>
              </p:cNvPr>
              <p:cNvSpPr txBox="1">
                <a:spLocks noRot="1" noChangeAspect="1" noMove="1" noResize="1" noEditPoints="1" noAdjustHandles="1" noChangeArrowheads="1" noChangeShapeType="1" noTextEdit="1"/>
              </p:cNvSpPr>
              <p:nvPr/>
            </p:nvSpPr>
            <p:spPr>
              <a:xfrm>
                <a:off x="4120759" y="4353233"/>
                <a:ext cx="4768516" cy="781368"/>
              </a:xfrm>
              <a:prstGeom prst="rect">
                <a:avLst/>
              </a:prstGeom>
              <a:blipFill>
                <a:blip r:embed="rId7"/>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CE3CF042-9E0D-613D-117B-B056F03A416C}"/>
              </a:ext>
            </a:extLst>
          </p:cNvPr>
          <p:cNvSpPr txBox="1"/>
          <p:nvPr/>
        </p:nvSpPr>
        <p:spPr>
          <a:xfrm>
            <a:off x="4635819" y="5182809"/>
            <a:ext cx="7449165" cy="1631216"/>
          </a:xfrm>
          <a:prstGeom prst="rect">
            <a:avLst/>
          </a:prstGeom>
          <a:noFill/>
        </p:spPr>
        <p:txBody>
          <a:bodyPr wrap="square">
            <a:spAutoFit/>
          </a:bodyPr>
          <a:lstStyle/>
          <a:p>
            <a:pPr marL="342900" indent="-342900">
              <a:buClr>
                <a:srgbClr val="C00000"/>
              </a:buClr>
              <a:buFont typeface="Wingdings" panose="05000000000000000000" pitchFamily="2" charset="2"/>
              <a:buChar char="q"/>
            </a:pPr>
            <a:r>
              <a:rPr lang="en-US" sz="2000" b="0" i="0" dirty="0">
                <a:solidFill>
                  <a:srgbClr val="000000"/>
                </a:solidFill>
                <a:effectLst/>
                <a:latin typeface="Times-Roman"/>
              </a:rPr>
              <a:t>Of course the counterargument is whether we can trust a regulator to keep things under control; if not, the question remains which is the better of the two evils—an answer that game theory cannot offer!</a:t>
            </a:r>
            <a:r>
              <a:rPr lang="en-US" sz="2000" dirty="0"/>
              <a:t> </a:t>
            </a:r>
            <a:br>
              <a:rPr lang="en-US" sz="2000" dirty="0"/>
            </a:br>
            <a:endParaRPr lang="en-US" sz="2000" dirty="0"/>
          </a:p>
        </p:txBody>
      </p:sp>
    </p:spTree>
    <p:extLst>
      <p:ext uri="{BB962C8B-B14F-4D97-AF65-F5344CB8AC3E}">
        <p14:creationId xmlns:p14="http://schemas.microsoft.com/office/powerpoint/2010/main" val="18674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t>Bertrand Duopoly</a:t>
            </a:r>
            <a:endParaRPr lang="en-US" i="1" dirty="0"/>
          </a:p>
        </p:txBody>
      </p:sp>
      <p:sp>
        <p:nvSpPr>
          <p:cNvPr id="3" name="Content Placeholder 2"/>
          <p:cNvSpPr>
            <a:spLocks noGrp="1"/>
          </p:cNvSpPr>
          <p:nvPr>
            <p:ph idx="1"/>
          </p:nvPr>
        </p:nvSpPr>
        <p:spPr>
          <a:xfrm>
            <a:off x="3551273" y="1260290"/>
            <a:ext cx="8114831" cy="5066082"/>
          </a:xfrm>
        </p:spPr>
        <p:txBody>
          <a:bodyPr>
            <a:noAutofit/>
          </a:bodyPr>
          <a:lstStyle/>
          <a:p>
            <a:r>
              <a:rPr lang="fa-IR" sz="2400" dirty="0"/>
              <a:t>مدل </a:t>
            </a:r>
            <a:r>
              <a:rPr lang="en-US" sz="2400" dirty="0"/>
              <a:t>Cournot </a:t>
            </a:r>
            <a:r>
              <a:rPr lang="fa-IR" sz="2400" dirty="0"/>
              <a:t> که با آن آشنا شدیم، فرض </a:t>
            </a:r>
            <a:r>
              <a:rPr lang="fa-IR" sz="2400" dirty="0" err="1"/>
              <a:t>می‌کند</a:t>
            </a:r>
            <a:r>
              <a:rPr lang="fa-IR" sz="2400" dirty="0"/>
              <a:t> که </a:t>
            </a:r>
            <a:r>
              <a:rPr lang="fa-IR" sz="2400" dirty="0" err="1"/>
              <a:t>شرکت‌ها</a:t>
            </a:r>
            <a:r>
              <a:rPr lang="fa-IR" sz="2400" dirty="0"/>
              <a:t> مقادیر تولید را انتخاب </a:t>
            </a:r>
            <a:r>
              <a:rPr lang="fa-IR" sz="2400" dirty="0" err="1"/>
              <a:t>می‌کنند</a:t>
            </a:r>
            <a:r>
              <a:rPr lang="fa-IR" sz="2400" dirty="0"/>
              <a:t> و قیمت بازار برای پاسخ به تقاضا تنظیم </a:t>
            </a:r>
            <a:r>
              <a:rPr lang="fa-IR" sz="2400" dirty="0" err="1"/>
              <a:t>می‌شود</a:t>
            </a:r>
            <a:r>
              <a:rPr lang="fa-IR" sz="2400" dirty="0"/>
              <a:t>.</a:t>
            </a:r>
          </a:p>
          <a:p>
            <a:r>
              <a:rPr lang="fa-IR" sz="2400" dirty="0"/>
              <a:t>با این حال، </a:t>
            </a:r>
            <a:r>
              <a:rPr lang="fa-IR" sz="2400" dirty="0" err="1"/>
              <a:t>می‌توان</a:t>
            </a:r>
            <a:r>
              <a:rPr lang="fa-IR" sz="2400" dirty="0"/>
              <a:t> استدلال کرد که </a:t>
            </a:r>
            <a:r>
              <a:rPr lang="fa-IR" sz="2400" dirty="0" err="1"/>
              <a:t>شرکت‌ها</a:t>
            </a:r>
            <a:r>
              <a:rPr lang="fa-IR" sz="2400" dirty="0"/>
              <a:t> اغلب </a:t>
            </a:r>
            <a:r>
              <a:rPr lang="fa-IR" sz="2400" dirty="0" err="1"/>
              <a:t>قیمت‌ها</a:t>
            </a:r>
            <a:r>
              <a:rPr lang="fa-IR" sz="2400" dirty="0"/>
              <a:t> را تعیین </a:t>
            </a:r>
            <a:r>
              <a:rPr lang="fa-IR" sz="2400" dirty="0" err="1"/>
              <a:t>می‌کنند</a:t>
            </a:r>
            <a:r>
              <a:rPr lang="fa-IR" sz="2400" dirty="0"/>
              <a:t> و به </a:t>
            </a:r>
            <a:r>
              <a:rPr lang="fa-IR" sz="2400" dirty="0" err="1"/>
              <a:t>مصرف‌کنندگان</a:t>
            </a:r>
            <a:r>
              <a:rPr lang="fa-IR" sz="2400" dirty="0"/>
              <a:t> اجازه </a:t>
            </a:r>
            <a:r>
              <a:rPr lang="fa-IR" sz="2400" dirty="0" err="1"/>
              <a:t>می‌دهند</a:t>
            </a:r>
            <a:r>
              <a:rPr lang="fa-IR" sz="2400" dirty="0"/>
              <a:t> که از کجا خرید کنند، به جای تعیین مقدار و منتظر ماندن قیمت بازار برای متعادل کردن تقاضا. </a:t>
            </a:r>
          </a:p>
          <a:p>
            <a:r>
              <a:rPr lang="fa-IR" sz="2400" dirty="0"/>
              <a:t>اکنون بازی را در نظر می گیریم که در آن هر شرکت قیمتی را برای کالاهای مشابه درج می کند. این وضعیت توسط جوزف </a:t>
            </a:r>
            <a:r>
              <a:rPr lang="fa-IR" sz="2400" dirty="0" err="1"/>
              <a:t>برتراند</a:t>
            </a:r>
            <a:r>
              <a:rPr lang="fa-IR" sz="2400" dirty="0"/>
              <a:t> (1883) </a:t>
            </a:r>
            <a:r>
              <a:rPr lang="fa-IR" sz="2400" dirty="0" err="1"/>
              <a:t>مدلسازی</a:t>
            </a:r>
            <a:r>
              <a:rPr lang="fa-IR" sz="2400" dirty="0"/>
              <a:t> و تحلیل شد.</a:t>
            </a:r>
          </a:p>
        </p:txBody>
      </p:sp>
      <p:sp>
        <p:nvSpPr>
          <p:cNvPr id="4" name="Slide Number Placeholder 3"/>
          <p:cNvSpPr>
            <a:spLocks noGrp="1"/>
          </p:cNvSpPr>
          <p:nvPr>
            <p:ph type="sldNum" sz="quarter" idx="12"/>
          </p:nvPr>
        </p:nvSpPr>
        <p:spPr/>
        <p:txBody>
          <a:bodyPr/>
          <a:lstStyle/>
          <a:p>
            <a:fld id="{7A24F918-E48B-4CD6-88B4-F48A81EB5FB6}" type="slidenum">
              <a:rPr lang="en-US" smtClean="0"/>
              <a:pPr/>
              <a:t>25</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8" name="Picture 7">
            <a:extLst>
              <a:ext uri="{FF2B5EF4-FFF2-40B4-BE49-F238E27FC236}">
                <a16:creationId xmlns:a16="http://schemas.microsoft.com/office/drawing/2014/main" id="{C4243EC3-A797-69F7-177D-F20227BA8E2B}"/>
              </a:ext>
            </a:extLst>
          </p:cNvPr>
          <p:cNvPicPr>
            <a:picLocks noChangeAspect="1"/>
          </p:cNvPicPr>
          <p:nvPr/>
        </p:nvPicPr>
        <p:blipFill>
          <a:blip r:embed="rId3"/>
          <a:stretch>
            <a:fillRect/>
          </a:stretch>
        </p:blipFill>
        <p:spPr>
          <a:xfrm>
            <a:off x="105208" y="1079537"/>
            <a:ext cx="2682616" cy="3194752"/>
          </a:xfrm>
          <a:prstGeom prst="rect">
            <a:avLst/>
          </a:prstGeom>
        </p:spPr>
      </p:pic>
      <p:sp>
        <p:nvSpPr>
          <p:cNvPr id="10" name="TextBox 9">
            <a:extLst>
              <a:ext uri="{FF2B5EF4-FFF2-40B4-BE49-F238E27FC236}">
                <a16:creationId xmlns:a16="http://schemas.microsoft.com/office/drawing/2014/main" id="{7FB8D82B-3F19-EC64-B637-D2C772CEB1A5}"/>
              </a:ext>
            </a:extLst>
          </p:cNvPr>
          <p:cNvSpPr txBox="1"/>
          <p:nvPr/>
        </p:nvSpPr>
        <p:spPr>
          <a:xfrm>
            <a:off x="105208" y="4432560"/>
            <a:ext cx="3329109" cy="2062103"/>
          </a:xfrm>
          <a:prstGeom prst="rect">
            <a:avLst/>
          </a:prstGeom>
          <a:noFill/>
        </p:spPr>
        <p:txBody>
          <a:bodyPr wrap="square">
            <a:spAutoFit/>
          </a:bodyPr>
          <a:lstStyle/>
          <a:p>
            <a:r>
              <a:rPr lang="en-US" sz="2000" b="1" dirty="0">
                <a:solidFill>
                  <a:srgbClr val="7030A0"/>
                </a:solidFill>
              </a:rPr>
              <a:t>Joseph Louis Bertrand</a:t>
            </a:r>
            <a:endParaRPr lang="fa-IR" sz="2000" b="1" dirty="0">
              <a:solidFill>
                <a:srgbClr val="7030A0"/>
              </a:solidFill>
            </a:endParaRPr>
          </a:p>
          <a:p>
            <a:r>
              <a:rPr lang="en-US" dirty="0"/>
              <a:t>11 March 1822 – 5 April 1900) </a:t>
            </a:r>
            <a:endParaRPr lang="fa-IR" dirty="0"/>
          </a:p>
          <a:p>
            <a:r>
              <a:rPr lang="en-US" dirty="0"/>
              <a:t>French mathematician who worked in the fields of number theory, differential geometry, probability theory, economics and thermodynamics.</a:t>
            </a:r>
          </a:p>
        </p:txBody>
      </p:sp>
    </p:spTree>
    <p:extLst>
      <p:ext uri="{BB962C8B-B14F-4D97-AF65-F5344CB8AC3E}">
        <p14:creationId xmlns:p14="http://schemas.microsoft.com/office/powerpoint/2010/main" val="86965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t>Bertrand Duopoly-Game model</a:t>
            </a:r>
            <a:endParaRPr lang="en-US" i="1" dirty="0"/>
          </a:p>
        </p:txBody>
      </p:sp>
      <p:pic>
        <p:nvPicPr>
          <p:cNvPr id="11" name="Content Placeholder 10">
            <a:extLst>
              <a:ext uri="{FF2B5EF4-FFF2-40B4-BE49-F238E27FC236}">
                <a16:creationId xmlns:a16="http://schemas.microsoft.com/office/drawing/2014/main" id="{515B5543-4417-9F58-95AF-BCBF9AD2AAD8}"/>
              </a:ext>
            </a:extLst>
          </p:cNvPr>
          <p:cNvPicPr>
            <a:picLocks noGrp="1" noChangeAspect="1"/>
          </p:cNvPicPr>
          <p:nvPr>
            <p:ph idx="1"/>
          </p:nvPr>
        </p:nvPicPr>
        <p:blipFill>
          <a:blip r:embed="rId3"/>
          <a:stretch>
            <a:fillRect/>
          </a:stretch>
        </p:blipFill>
        <p:spPr>
          <a:xfrm>
            <a:off x="414669" y="1105226"/>
            <a:ext cx="9454568" cy="5570210"/>
          </a:xfrm>
        </p:spPr>
      </p:pic>
      <p:sp>
        <p:nvSpPr>
          <p:cNvPr id="4" name="Slide Number Placeholder 3"/>
          <p:cNvSpPr>
            <a:spLocks noGrp="1"/>
          </p:cNvSpPr>
          <p:nvPr>
            <p:ph type="sldNum" sz="quarter" idx="12"/>
          </p:nvPr>
        </p:nvSpPr>
        <p:spPr/>
        <p:txBody>
          <a:bodyPr/>
          <a:lstStyle/>
          <a:p>
            <a:fld id="{7A24F918-E48B-4CD6-88B4-F48A81EB5FB6}" type="slidenum">
              <a:rPr lang="en-US" smtClean="0"/>
              <a:pPr/>
              <a:t>26</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843871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Bertrand Duopoly-Best Response</a:t>
            </a:r>
            <a:endParaRPr lang="en-US"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sz="2400" dirty="0"/>
                  <a:t>Now that the description of the game is complete, we can try to calculate the </a:t>
                </a:r>
                <a:r>
                  <a:rPr lang="en-US" sz="2400" dirty="0">
                    <a:solidFill>
                      <a:srgbClr val="C00000"/>
                    </a:solidFill>
                  </a:rPr>
                  <a:t>best response functions of both firms</a:t>
                </a:r>
                <a:r>
                  <a:rPr lang="en-US" sz="2400" dirty="0"/>
                  <a:t>. </a:t>
                </a:r>
              </a:p>
              <a:p>
                <a:pPr lvl="1"/>
                <a:r>
                  <a:rPr lang="en-US" sz="2000" dirty="0"/>
                  <a:t>assume that prices cannot be any real number </a:t>
                </a:r>
                <a14:m>
                  <m:oMath xmlns:m="http://schemas.openxmlformats.org/officeDocument/2006/math">
                    <m:r>
                      <a:rPr lang="en-US" sz="2000" i="1" dirty="0" smtClean="0">
                        <a:solidFill>
                          <a:srgbClr val="C00000"/>
                        </a:solidFill>
                        <a:latin typeface="Cambria Math" panose="02040503050406030204" pitchFamily="18" charset="0"/>
                      </a:rPr>
                      <m:t>𝑝</m:t>
                    </m:r>
                    <m:r>
                      <a:rPr lang="en-US" sz="2000" i="1" dirty="0" smtClean="0">
                        <a:solidFill>
                          <a:srgbClr val="C00000"/>
                        </a:solidFill>
                        <a:latin typeface="Cambria Math" panose="02040503050406030204" pitchFamily="18" charset="0"/>
                      </a:rPr>
                      <m:t>≥</m:t>
                    </m:r>
                    <m:r>
                      <a:rPr lang="en-US" sz="2000" i="1" dirty="0" smtClean="0">
                        <a:solidFill>
                          <a:srgbClr val="C00000"/>
                        </a:solidFill>
                        <a:latin typeface="Cambria Math" panose="02040503050406030204" pitchFamily="18" charset="0"/>
                      </a:rPr>
                      <m:t>0</m:t>
                    </m:r>
                  </m:oMath>
                </a14:m>
                <a:r>
                  <a:rPr lang="en-US" sz="2000" dirty="0"/>
                  <a:t>, but instead are limited to increments of some small fixed value, say </a:t>
                </a:r>
                <a14:m>
                  <m:oMath xmlns:m="http://schemas.openxmlformats.org/officeDocument/2006/math">
                    <m:r>
                      <a:rPr lang="en-US" sz="2000" i="1" dirty="0" smtClean="0">
                        <a:solidFill>
                          <a:srgbClr val="C00000"/>
                        </a:solidFill>
                        <a:latin typeface="Cambria Math" panose="02040503050406030204" pitchFamily="18" charset="0"/>
                      </a:rPr>
                      <m:t>𝜀</m:t>
                    </m:r>
                    <m:r>
                      <a:rPr lang="en-US" sz="2000" i="1" dirty="0" smtClean="0">
                        <a:solidFill>
                          <a:srgbClr val="C00000"/>
                        </a:solidFill>
                        <a:latin typeface="Cambria Math" panose="02040503050406030204" pitchFamily="18" charset="0"/>
                      </a:rPr>
                      <m:t>&gt;</m:t>
                    </m:r>
                    <m:r>
                      <a:rPr lang="en-US" sz="2000" i="1" dirty="0" smtClean="0">
                        <a:solidFill>
                          <a:srgbClr val="C00000"/>
                        </a:solidFill>
                        <a:latin typeface="Cambria Math" panose="02040503050406030204" pitchFamily="18" charset="0"/>
                      </a:rPr>
                      <m:t>0</m:t>
                    </m:r>
                  </m:oMath>
                </a14:m>
                <a:r>
                  <a:rPr lang="en-US" sz="2000" dirty="0"/>
                  <a:t>, which implies that the strategy (price) sets are </a:t>
                </a:r>
                <a14:m>
                  <m:oMath xmlns:m="http://schemas.openxmlformats.org/officeDocument/2006/math">
                    <m:sSub>
                      <m:sSubPr>
                        <m:ctrlPr>
                          <a:rPr lang="en-US" sz="2000" b="0" i="1" dirty="0" smtClean="0">
                            <a:solidFill>
                              <a:srgbClr val="C00000"/>
                            </a:solidFill>
                            <a:latin typeface="Cambria Math" panose="02040503050406030204" pitchFamily="18" charset="0"/>
                          </a:rPr>
                        </m:ctrlPr>
                      </m:sSubPr>
                      <m:e>
                        <m:r>
                          <a:rPr lang="en-US" sz="2000" i="1" dirty="0" smtClean="0">
                            <a:solidFill>
                              <a:srgbClr val="C00000"/>
                            </a:solidFill>
                            <a:latin typeface="Cambria Math" panose="02040503050406030204" pitchFamily="18" charset="0"/>
                          </a:rPr>
                          <m:t>𝑆</m:t>
                        </m:r>
                      </m:e>
                      <m:sub>
                        <m:r>
                          <a:rPr lang="en-US" sz="2000" i="1" dirty="0" smtClean="0">
                            <a:solidFill>
                              <a:srgbClr val="C00000"/>
                            </a:solidFill>
                            <a:latin typeface="Cambria Math" panose="02040503050406030204" pitchFamily="18" charset="0"/>
                          </a:rPr>
                          <m:t>𝑖</m:t>
                        </m:r>
                      </m:sub>
                    </m:sSub>
                    <m:r>
                      <a:rPr lang="en-US" sz="2000" i="1" dirty="0" smtClean="0">
                        <a:solidFill>
                          <a:srgbClr val="C00000"/>
                        </a:solidFill>
                        <a:latin typeface="Cambria Math" panose="02040503050406030204" pitchFamily="18" charset="0"/>
                      </a:rPr>
                      <m:t>= </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0</m:t>
                    </m:r>
                    <m:r>
                      <a:rPr lang="en-US" sz="2000" i="1" dirty="0">
                        <a:solidFill>
                          <a:srgbClr val="C00000"/>
                        </a:solidFill>
                        <a:latin typeface="Cambria Math" panose="02040503050406030204" pitchFamily="18" charset="0"/>
                      </a:rPr>
                      <m:t>, </m:t>
                    </m:r>
                    <m:r>
                      <a:rPr lang="en-US" sz="2000" i="1" dirty="0">
                        <a:solidFill>
                          <a:srgbClr val="C00000"/>
                        </a:solidFill>
                        <a:latin typeface="Cambria Math" panose="02040503050406030204" pitchFamily="18" charset="0"/>
                      </a:rPr>
                      <m:t>𝜀</m:t>
                    </m:r>
                    <m:r>
                      <a:rPr lang="en-US" sz="2000" i="1" dirty="0">
                        <a:solidFill>
                          <a:srgbClr val="C00000"/>
                        </a:solidFill>
                        <a:latin typeface="Cambria Math" panose="02040503050406030204" pitchFamily="18" charset="0"/>
                      </a:rPr>
                      <m:t>, </m:t>
                    </m:r>
                    <m:r>
                      <a:rPr lang="en-US" sz="2000" i="1" dirty="0">
                        <a:solidFill>
                          <a:srgbClr val="C00000"/>
                        </a:solidFill>
                        <a:latin typeface="Cambria Math" panose="02040503050406030204" pitchFamily="18" charset="0"/>
                      </a:rPr>
                      <m:t>2</m:t>
                    </m:r>
                    <m:r>
                      <a:rPr lang="en-US" sz="2000" i="1" dirty="0">
                        <a:solidFill>
                          <a:srgbClr val="C00000"/>
                        </a:solidFill>
                        <a:latin typeface="Cambria Math" panose="02040503050406030204" pitchFamily="18" charset="0"/>
                      </a:rPr>
                      <m:t>𝜀</m:t>
                    </m:r>
                    <m:r>
                      <a:rPr lang="en-US" sz="2000" i="1" dirty="0">
                        <a:solidFill>
                          <a:srgbClr val="C00000"/>
                        </a:solidFill>
                        <a:latin typeface="Cambria Math" panose="02040503050406030204" pitchFamily="18" charset="0"/>
                      </a:rPr>
                      <m:t>, </m:t>
                    </m:r>
                    <m:r>
                      <a:rPr lang="en-US" sz="2000" i="1" dirty="0">
                        <a:solidFill>
                          <a:srgbClr val="C00000"/>
                        </a:solidFill>
                        <a:latin typeface="Cambria Math" panose="02040503050406030204" pitchFamily="18" charset="0"/>
                      </a:rPr>
                      <m:t>3</m:t>
                    </m:r>
                    <m:r>
                      <a:rPr lang="en-US" sz="2000" i="1" dirty="0">
                        <a:solidFill>
                          <a:srgbClr val="C00000"/>
                        </a:solidFill>
                        <a:latin typeface="Cambria Math" panose="02040503050406030204" pitchFamily="18" charset="0"/>
                      </a:rPr>
                      <m:t>𝜀</m:t>
                    </m:r>
                    <m:r>
                      <a:rPr lang="en-US" sz="2000" i="1" dirty="0">
                        <a:solidFill>
                          <a:srgbClr val="C00000"/>
                        </a:solidFill>
                        <a:latin typeface="Cambria Math" panose="02040503050406030204" pitchFamily="18" charset="0"/>
                      </a:rPr>
                      <m:t>, . . .}</m:t>
                    </m:r>
                  </m:oMath>
                </a14:m>
                <a:r>
                  <a:rPr lang="en-US" sz="2000" dirty="0"/>
                  <a:t>. </a:t>
                </a:r>
              </a:p>
              <a:p>
                <a:pPr lvl="1"/>
                <a:r>
                  <a:rPr lang="en-US" sz="2000" dirty="0"/>
                  <a:t>For example, if we are considering cents as the price increment, so that ε = 0.01, then the strategy set will be </a:t>
                </a:r>
                <a14:m>
                  <m:oMath xmlns:m="http://schemas.openxmlformats.org/officeDocument/2006/math">
                    <m:sSub>
                      <m:sSubPr>
                        <m:ctrlPr>
                          <a:rPr lang="en-US" sz="2000" b="0" i="1" dirty="0" smtClean="0">
                            <a:solidFill>
                              <a:srgbClr val="C00000"/>
                            </a:solidFill>
                            <a:latin typeface="Cambria Math" panose="02040503050406030204" pitchFamily="18" charset="0"/>
                          </a:rPr>
                        </m:ctrlPr>
                      </m:sSubPr>
                      <m:e>
                        <m:r>
                          <a:rPr lang="en-US" sz="2000" i="1" dirty="0" smtClean="0">
                            <a:solidFill>
                              <a:srgbClr val="C00000"/>
                            </a:solidFill>
                            <a:latin typeface="Cambria Math" panose="02040503050406030204" pitchFamily="18" charset="0"/>
                          </a:rPr>
                          <m:t>𝑆</m:t>
                        </m:r>
                      </m:e>
                      <m:sub>
                        <m:r>
                          <a:rPr lang="en-US" sz="2000" i="1" dirty="0" smtClean="0">
                            <a:solidFill>
                              <a:srgbClr val="C00000"/>
                            </a:solidFill>
                            <a:latin typeface="Cambria Math" panose="02040503050406030204" pitchFamily="18" charset="0"/>
                          </a:rPr>
                          <m:t>𝑖</m:t>
                        </m:r>
                      </m:sub>
                    </m:sSub>
                    <m:r>
                      <a:rPr lang="en-US" sz="2000" i="1" dirty="0" smtClean="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0</m:t>
                    </m:r>
                    <m:r>
                      <a:rPr lang="en-US" sz="2000" i="1" dirty="0">
                        <a:solidFill>
                          <a:srgbClr val="C00000"/>
                        </a:solidFill>
                        <a:latin typeface="Cambria Math" panose="02040503050406030204" pitchFamily="18" charset="0"/>
                      </a:rPr>
                      <m:t>, </m:t>
                    </m:r>
                    <m:r>
                      <a:rPr lang="en-US" sz="2000" i="1" dirty="0">
                        <a:solidFill>
                          <a:srgbClr val="C00000"/>
                        </a:solidFill>
                        <a:latin typeface="Cambria Math" panose="02040503050406030204" pitchFamily="18" charset="0"/>
                      </a:rPr>
                      <m:t>0</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01</m:t>
                    </m:r>
                    <m:r>
                      <a:rPr lang="en-US" sz="2000" i="1" dirty="0">
                        <a:solidFill>
                          <a:srgbClr val="C00000"/>
                        </a:solidFill>
                        <a:latin typeface="Cambria Math" panose="02040503050406030204" pitchFamily="18" charset="0"/>
                      </a:rPr>
                      <m:t>, </m:t>
                    </m:r>
                    <m:r>
                      <a:rPr lang="en-US" sz="2000" i="1" dirty="0">
                        <a:solidFill>
                          <a:srgbClr val="C00000"/>
                        </a:solidFill>
                        <a:latin typeface="Cambria Math" panose="02040503050406030204" pitchFamily="18" charset="0"/>
                      </a:rPr>
                      <m:t>0</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02</m:t>
                    </m:r>
                    <m:r>
                      <a:rPr lang="en-US" sz="2000" i="1" dirty="0">
                        <a:solidFill>
                          <a:srgbClr val="C00000"/>
                        </a:solidFill>
                        <a:latin typeface="Cambria Math" panose="02040503050406030204" pitchFamily="18" charset="0"/>
                      </a:rPr>
                      <m:t>, </m:t>
                    </m:r>
                    <m:r>
                      <a:rPr lang="en-US" sz="2000" i="1" dirty="0">
                        <a:solidFill>
                          <a:srgbClr val="C00000"/>
                        </a:solidFill>
                        <a:latin typeface="Cambria Math" panose="02040503050406030204" pitchFamily="18" charset="0"/>
                      </a:rPr>
                      <m:t>0</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03</m:t>
                    </m:r>
                    <m:r>
                      <a:rPr lang="en-US" sz="2000" i="1" dirty="0">
                        <a:solidFill>
                          <a:srgbClr val="C00000"/>
                        </a:solidFill>
                        <a:latin typeface="Cambria Math" panose="02040503050406030204" pitchFamily="18" charset="0"/>
                      </a:rPr>
                      <m:t>, . . .}</m:t>
                    </m:r>
                  </m:oMath>
                </a14:m>
                <a:r>
                  <a:rPr lang="en-US" sz="2000" dirty="0"/>
                  <a:t>.</a:t>
                </a:r>
              </a:p>
              <a:p>
                <a:pPr lvl="1"/>
                <a:r>
                  <a:rPr lang="en-US" sz="2000" dirty="0"/>
                  <a:t>We will very soon see what happens when this small denomination </a:t>
                </a:r>
                <a14:m>
                  <m:oMath xmlns:m="http://schemas.openxmlformats.org/officeDocument/2006/math">
                    <m:r>
                      <a:rPr lang="en-US" sz="2000" i="1" dirty="0" smtClean="0">
                        <a:solidFill>
                          <a:srgbClr val="C00000"/>
                        </a:solidFill>
                        <a:latin typeface="Cambria Math" panose="02040503050406030204" pitchFamily="18" charset="0"/>
                      </a:rPr>
                      <m:t>𝜀</m:t>
                    </m:r>
                  </m:oMath>
                </a14:m>
                <a:r>
                  <a:rPr lang="en-US" sz="2000" dirty="0"/>
                  <a:t> becomes very small and approaches zero.</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2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27</a:t>
            </a:fld>
            <a:endParaRPr lang="en-US"/>
          </a:p>
        </p:txBody>
      </p:sp>
    </p:spTree>
    <p:extLst>
      <p:ext uri="{BB962C8B-B14F-4D97-AF65-F5344CB8AC3E}">
        <p14:creationId xmlns:p14="http://schemas.microsoft.com/office/powerpoint/2010/main" val="342169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Bertrand Duopoly-Best Response (2)</a:t>
            </a:r>
            <a:endParaRPr lang="en-US"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sz="2400" dirty="0"/>
                  <a:t>It is useful to </a:t>
                </a:r>
                <a:r>
                  <a:rPr lang="en-US" sz="2400" dirty="0">
                    <a:solidFill>
                      <a:srgbClr val="7030A0"/>
                    </a:solidFill>
                  </a:rPr>
                  <a:t>start with the situation in which only one monopolistic firm is in the market</a:t>
                </a:r>
                <a:r>
                  <a:rPr lang="en-US" sz="2400" dirty="0"/>
                  <a:t>.</a:t>
                </a:r>
              </a:p>
              <a:p>
                <a:r>
                  <a:rPr lang="en-US" sz="2400" dirty="0"/>
                  <a:t>We can calculate the monopoly price, which is the price that would maximize a single firm’s profits if there were no competitors. </a:t>
                </a:r>
              </a:p>
              <a:p>
                <a:r>
                  <a:rPr lang="en-US" sz="2400" dirty="0"/>
                  <a:t>This would be obtained by maximizing </a:t>
                </a:r>
                <a14:m>
                  <m:oMath xmlns:m="http://schemas.openxmlformats.org/officeDocument/2006/math">
                    <m:sSub>
                      <m:sSubPr>
                        <m:ctrlPr>
                          <a:rPr lang="en-US" sz="2400" b="0" i="1" dirty="0" smtClean="0">
                            <a:solidFill>
                              <a:srgbClr val="C00000"/>
                            </a:solidFill>
                            <a:latin typeface="Cambria Math" panose="02040503050406030204" pitchFamily="18" charset="0"/>
                          </a:rPr>
                        </m:ctrlPr>
                      </m:sSubPr>
                      <m:e>
                        <m:r>
                          <a:rPr lang="en-US" sz="2400" i="1" dirty="0" smtClean="0">
                            <a:solidFill>
                              <a:srgbClr val="C00000"/>
                            </a:solidFill>
                            <a:latin typeface="Cambria Math" panose="02040503050406030204" pitchFamily="18" charset="0"/>
                          </a:rPr>
                          <m:t>𝑣</m:t>
                        </m:r>
                      </m:e>
                      <m:sub>
                        <m:r>
                          <a:rPr lang="en-US" sz="2400" i="1" dirty="0" smtClean="0">
                            <a:solidFill>
                              <a:srgbClr val="C00000"/>
                            </a:solidFill>
                            <a:latin typeface="Cambria Math" panose="02040503050406030204" pitchFamily="18" charset="0"/>
                          </a:rPr>
                          <m:t>𝑖</m:t>
                        </m:r>
                      </m:sub>
                    </m:sSub>
                    <m:r>
                      <a:rPr lang="en-US" sz="2400" i="1" dirty="0" smtClean="0">
                        <a:solidFill>
                          <a:srgbClr val="C00000"/>
                        </a:solidFill>
                        <a:latin typeface="Cambria Math" panose="02040503050406030204" pitchFamily="18" charset="0"/>
                      </a:rPr>
                      <m:t>(</m:t>
                    </m:r>
                    <m:r>
                      <a:rPr lang="en-US" sz="2400" i="1" dirty="0" smtClean="0">
                        <a:solidFill>
                          <a:srgbClr val="C00000"/>
                        </a:solidFill>
                        <a:latin typeface="Cambria Math" panose="02040503050406030204" pitchFamily="18" charset="0"/>
                      </a:rPr>
                      <m:t>𝑝</m:t>
                    </m:r>
                    <m:r>
                      <a:rPr lang="en-US" sz="2400" i="1" dirty="0" smtClean="0">
                        <a:solidFill>
                          <a:srgbClr val="C00000"/>
                        </a:solidFill>
                        <a:latin typeface="Cambria Math" panose="02040503050406030204" pitchFamily="18" charset="0"/>
                      </a:rPr>
                      <m:t>)=</m:t>
                    </m:r>
                    <m:r>
                      <a:rPr lang="en-US" sz="2400" i="1" dirty="0" err="1">
                        <a:solidFill>
                          <a:srgbClr val="C00000"/>
                        </a:solidFill>
                        <a:latin typeface="Cambria Math" panose="02040503050406030204" pitchFamily="18" charset="0"/>
                      </a:rPr>
                      <m:t>𝑝𝑞</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10</m:t>
                    </m:r>
                    <m:r>
                      <a:rPr lang="en-US" sz="2400" i="1" dirty="0">
                        <a:solidFill>
                          <a:srgbClr val="C00000"/>
                        </a:solidFill>
                        <a:latin typeface="Cambria Math" panose="02040503050406030204" pitchFamily="18" charset="0"/>
                      </a:rPr>
                      <m:t>𝑞</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100</m:t>
                    </m:r>
                    <m:r>
                      <a:rPr lang="en-US" sz="2400" i="1" dirty="0">
                        <a:solidFill>
                          <a:srgbClr val="C00000"/>
                        </a:solidFill>
                        <a:latin typeface="Cambria Math" panose="02040503050406030204" pitchFamily="18" charset="0"/>
                      </a:rPr>
                      <m:t>− </m:t>
                    </m:r>
                    <m:r>
                      <a:rPr lang="en-US" sz="2400" i="1" dirty="0">
                        <a:solidFill>
                          <a:srgbClr val="C00000"/>
                        </a:solidFill>
                        <a:latin typeface="Cambria Math" panose="02040503050406030204" pitchFamily="18" charset="0"/>
                      </a:rPr>
                      <m:t>𝑝</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𝑝</m:t>
                    </m:r>
                    <m:r>
                      <a:rPr lang="en-US" sz="2400" i="1" dirty="0">
                        <a:solidFill>
                          <a:srgbClr val="C00000"/>
                        </a:solidFill>
                        <a:latin typeface="Cambria Math" panose="02040503050406030204" pitchFamily="18" charset="0"/>
                      </a:rPr>
                      <m:t>− </m:t>
                    </m:r>
                    <m:r>
                      <a:rPr lang="en-US" sz="2400" i="1" dirty="0">
                        <a:solidFill>
                          <a:srgbClr val="C00000"/>
                        </a:solidFill>
                        <a:latin typeface="Cambria Math" panose="02040503050406030204" pitchFamily="18" charset="0"/>
                      </a:rPr>
                      <m:t>10</m:t>
                    </m:r>
                    <m:r>
                      <a:rPr lang="en-US" sz="2400" i="1" dirty="0">
                        <a:solidFill>
                          <a:srgbClr val="C00000"/>
                        </a:solidFill>
                        <a:latin typeface="Cambria Math" panose="02040503050406030204" pitchFamily="18" charset="0"/>
                      </a:rPr>
                      <m:t>) </m:t>
                    </m:r>
                  </m:oMath>
                </a14:m>
                <a:endParaRPr lang="en-US" sz="2400" dirty="0"/>
              </a:p>
              <a:p>
                <a:r>
                  <a:rPr lang="en-US" sz="2400" dirty="0"/>
                  <a:t>and the first-order condition is </a:t>
                </a:r>
                <a14:m>
                  <m:oMath xmlns:m="http://schemas.openxmlformats.org/officeDocument/2006/math">
                    <m:r>
                      <a:rPr lang="en-US" sz="2400" i="1" dirty="0" smtClean="0">
                        <a:solidFill>
                          <a:srgbClr val="C00000"/>
                        </a:solidFill>
                        <a:latin typeface="Cambria Math" panose="02040503050406030204" pitchFamily="18" charset="0"/>
                      </a:rPr>
                      <m:t>110</m:t>
                    </m:r>
                    <m:r>
                      <a:rPr lang="en-US" sz="2400" i="1" dirty="0" smtClean="0">
                        <a:solidFill>
                          <a:srgbClr val="C00000"/>
                        </a:solidFill>
                        <a:latin typeface="Cambria Math" panose="02040503050406030204" pitchFamily="18" charset="0"/>
                      </a:rPr>
                      <m:t> − </m:t>
                    </m:r>
                    <m:r>
                      <a:rPr lang="en-US" sz="2400" i="1" dirty="0" smtClean="0">
                        <a:solidFill>
                          <a:srgbClr val="C00000"/>
                        </a:solidFill>
                        <a:latin typeface="Cambria Math" panose="02040503050406030204" pitchFamily="18" charset="0"/>
                      </a:rPr>
                      <m:t>2</m:t>
                    </m:r>
                    <m:r>
                      <a:rPr lang="en-US" sz="2400" i="1" dirty="0" smtClean="0">
                        <a:solidFill>
                          <a:srgbClr val="C00000"/>
                        </a:solidFill>
                        <a:latin typeface="Cambria Math" panose="02040503050406030204" pitchFamily="18" charset="0"/>
                      </a:rPr>
                      <m:t>𝑝</m:t>
                    </m:r>
                    <m:r>
                      <a:rPr lang="en-US" sz="2400" i="1" dirty="0" smtClean="0">
                        <a:solidFill>
                          <a:srgbClr val="C00000"/>
                        </a:solidFill>
                        <a:latin typeface="Cambria Math" panose="02040503050406030204" pitchFamily="18" charset="0"/>
                      </a:rPr>
                      <m:t> = </m:t>
                    </m:r>
                    <m:r>
                      <a:rPr lang="en-US" sz="2400" i="1" dirty="0" smtClean="0">
                        <a:solidFill>
                          <a:srgbClr val="C00000"/>
                        </a:solidFill>
                        <a:latin typeface="Cambria Math" panose="02040503050406030204" pitchFamily="18" charset="0"/>
                      </a:rPr>
                      <m:t>0</m:t>
                    </m:r>
                  </m:oMath>
                </a14:m>
                <a:r>
                  <a:rPr lang="en-US" sz="2400" dirty="0"/>
                  <a:t>, resulting in an optimal price of </a:t>
                </a:r>
                <a14:m>
                  <m:oMath xmlns:m="http://schemas.openxmlformats.org/officeDocument/2006/math">
                    <m:sSup>
                      <m:sSupPr>
                        <m:ctrlPr>
                          <a:rPr lang="en-US" sz="2400" b="0" i="1" dirty="0" smtClean="0">
                            <a:solidFill>
                              <a:srgbClr val="C00000"/>
                            </a:solidFill>
                            <a:latin typeface="Cambria Math" panose="02040503050406030204" pitchFamily="18" charset="0"/>
                          </a:rPr>
                        </m:ctrlPr>
                      </m:sSupPr>
                      <m:e>
                        <m:r>
                          <a:rPr lang="en-US" sz="2400" i="1" dirty="0" smtClean="0">
                            <a:solidFill>
                              <a:srgbClr val="C00000"/>
                            </a:solidFill>
                            <a:latin typeface="Cambria Math" panose="02040503050406030204" pitchFamily="18" charset="0"/>
                          </a:rPr>
                          <m:t>𝑝</m:t>
                        </m:r>
                      </m:e>
                      <m:sup>
                        <m:r>
                          <a:rPr lang="en-US" sz="2400" b="0" i="1" dirty="0" smtClean="0">
                            <a:solidFill>
                              <a:srgbClr val="C00000"/>
                            </a:solidFill>
                            <a:latin typeface="Cambria Math" panose="02040503050406030204" pitchFamily="18" charset="0"/>
                          </a:rPr>
                          <m:t>∗</m:t>
                        </m:r>
                      </m:sup>
                    </m:sSup>
                    <m:r>
                      <a:rPr lang="en-US" sz="2400" i="1" dirty="0" smtClean="0">
                        <a:solidFill>
                          <a:srgbClr val="C00000"/>
                        </a:solidFill>
                        <a:latin typeface="Cambria Math" panose="02040503050406030204" pitchFamily="18" charset="0"/>
                      </a:rPr>
                      <m:t>=</m:t>
                    </m:r>
                    <m:r>
                      <a:rPr lang="en-US" sz="2400" i="1" dirty="0" smtClean="0">
                        <a:solidFill>
                          <a:srgbClr val="C00000"/>
                        </a:solidFill>
                        <a:latin typeface="Cambria Math" panose="02040503050406030204" pitchFamily="18" charset="0"/>
                      </a:rPr>
                      <m:t>55</m:t>
                    </m:r>
                  </m:oMath>
                </a14:m>
                <a:r>
                  <a:rPr lang="en-US" sz="2400" dirty="0"/>
                  <a:t>, in a quantity of </a:t>
                </a:r>
                <a14:m>
                  <m:oMath xmlns:m="http://schemas.openxmlformats.org/officeDocument/2006/math">
                    <m:r>
                      <a:rPr lang="en-US" sz="2400" i="1" dirty="0" smtClean="0">
                        <a:solidFill>
                          <a:srgbClr val="C00000"/>
                        </a:solidFill>
                        <a:latin typeface="Cambria Math" panose="02040503050406030204" pitchFamily="18" charset="0"/>
                      </a:rPr>
                      <m:t>𝑞</m:t>
                    </m:r>
                    <m:r>
                      <a:rPr lang="en-US" sz="2400" i="1" dirty="0" smtClean="0">
                        <a:solidFill>
                          <a:srgbClr val="C00000"/>
                        </a:solidFill>
                        <a:latin typeface="Cambria Math" panose="02040503050406030204" pitchFamily="18" charset="0"/>
                      </a:rPr>
                      <m:t>=</m:t>
                    </m:r>
                    <m:r>
                      <a:rPr lang="en-US" sz="2400" i="1" dirty="0" smtClean="0">
                        <a:solidFill>
                          <a:srgbClr val="C00000"/>
                        </a:solidFill>
                        <a:latin typeface="Cambria Math" panose="02040503050406030204" pitchFamily="18" charset="0"/>
                      </a:rPr>
                      <m:t>45</m:t>
                    </m:r>
                  </m:oMath>
                </a14:m>
                <a:r>
                  <a:rPr lang="en-US" sz="2400" dirty="0"/>
                  <a:t>, and in profits equal to </a:t>
                </a:r>
                <a14:m>
                  <m:oMath xmlns:m="http://schemas.openxmlformats.org/officeDocument/2006/math">
                    <m:r>
                      <a:rPr lang="en-US" sz="2400" i="1" dirty="0" smtClean="0">
                        <a:solidFill>
                          <a:srgbClr val="C00000"/>
                        </a:solidFill>
                        <a:latin typeface="Cambria Math" panose="02040503050406030204" pitchFamily="18" charset="0"/>
                      </a:rPr>
                      <m:t>$</m:t>
                    </m:r>
                    <m:r>
                      <a:rPr lang="en-US" sz="2400" i="1" dirty="0" smtClean="0">
                        <a:solidFill>
                          <a:srgbClr val="C00000"/>
                        </a:solidFill>
                        <a:latin typeface="Cambria Math" panose="02040503050406030204" pitchFamily="18" charset="0"/>
                      </a:rPr>
                      <m:t>2025</m:t>
                    </m:r>
                  </m:oMath>
                </a14:m>
                <a:r>
                  <a:rPr lang="en-US" sz="2400" dirty="0"/>
                  <a:t>.</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2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28</a:t>
            </a:fld>
            <a:endParaRPr lang="en-US"/>
          </a:p>
        </p:txBody>
      </p:sp>
    </p:spTree>
    <p:extLst>
      <p:ext uri="{BB962C8B-B14F-4D97-AF65-F5344CB8AC3E}">
        <p14:creationId xmlns:p14="http://schemas.microsoft.com/office/powerpoint/2010/main" val="397584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080764" y="1093755"/>
            <a:ext cx="8097380" cy="1743318"/>
          </a:xfrm>
          <a:prstGeom prst="rect">
            <a:avLst/>
          </a:prstGeom>
        </p:spPr>
      </p:pic>
      <p:sp>
        <p:nvSpPr>
          <p:cNvPr id="2" name="Title 1"/>
          <p:cNvSpPr>
            <a:spLocks noGrp="1"/>
          </p:cNvSpPr>
          <p:nvPr>
            <p:ph type="title"/>
          </p:nvPr>
        </p:nvSpPr>
        <p:spPr/>
        <p:txBody>
          <a:bodyPr>
            <a:normAutofit/>
          </a:bodyPr>
          <a:lstStyle/>
          <a:p>
            <a:r>
              <a:rPr lang="en-US" dirty="0"/>
              <a:t>Bertrand Duopoly-Best Response (3)</a:t>
            </a:r>
            <a:endParaRPr lang="en-US"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2906761"/>
                <a:ext cx="11571530" cy="3499458"/>
              </a:xfrm>
            </p:spPr>
            <p:txBody>
              <a:bodyPr>
                <a:noAutofit/>
              </a:bodyPr>
              <a:lstStyle/>
              <a:p>
                <a:r>
                  <a:rPr lang="en-US" sz="2400" dirty="0"/>
                  <a:t>Let us now turn back to the duopoly with two firms:</a:t>
                </a:r>
              </a:p>
              <a:p>
                <a:r>
                  <a:rPr lang="en-US" sz="2400" dirty="0"/>
                  <a:t>in the case in which </a:t>
                </a:r>
                <a14:m>
                  <m:oMath xmlns:m="http://schemas.openxmlformats.org/officeDocument/2006/math">
                    <m:sSub>
                      <m:sSubPr>
                        <m:ctrlPr>
                          <a:rPr lang="en-US" sz="2400" b="0" i="1" dirty="0" smtClean="0">
                            <a:solidFill>
                              <a:srgbClr val="C00000"/>
                            </a:solidFill>
                            <a:latin typeface="Cambria Math" panose="02040503050406030204" pitchFamily="18" charset="0"/>
                          </a:rPr>
                        </m:ctrlPr>
                      </m:sSubPr>
                      <m:e>
                        <m:r>
                          <a:rPr lang="en-US" sz="2400" i="1" dirty="0" smtClean="0">
                            <a:solidFill>
                              <a:srgbClr val="C00000"/>
                            </a:solidFill>
                            <a:latin typeface="Cambria Math" panose="02040503050406030204" pitchFamily="18" charset="0"/>
                          </a:rPr>
                          <m:t>𝑝</m:t>
                        </m:r>
                      </m:e>
                      <m:sub>
                        <m:r>
                          <a:rPr lang="en-US" sz="2400" i="1" dirty="0" smtClean="0">
                            <a:solidFill>
                              <a:srgbClr val="C00000"/>
                            </a:solidFill>
                            <a:latin typeface="Cambria Math" panose="02040503050406030204" pitchFamily="18" charset="0"/>
                          </a:rPr>
                          <m:t>𝑗</m:t>
                        </m:r>
                      </m:sub>
                    </m:sSub>
                    <m:r>
                      <a:rPr lang="en-US" sz="2400" i="1" dirty="0">
                        <a:solidFill>
                          <a:srgbClr val="C00000"/>
                        </a:solidFill>
                        <a:latin typeface="Cambria Math" panose="02040503050406030204" pitchFamily="18" charset="0"/>
                      </a:rPr>
                      <m:t>&gt;</m:t>
                    </m:r>
                    <m:r>
                      <a:rPr lang="en-US" sz="2400" i="1" dirty="0">
                        <a:solidFill>
                          <a:srgbClr val="C00000"/>
                        </a:solidFill>
                        <a:latin typeface="Cambria Math" panose="02040503050406030204" pitchFamily="18" charset="0"/>
                      </a:rPr>
                      <m:t>55</m:t>
                    </m:r>
                  </m:oMath>
                </a14:m>
                <a:r>
                  <a:rPr lang="en-US" sz="2400" dirty="0"/>
                  <a:t>. It is easy to see that firm </a:t>
                </a:r>
                <a14:m>
                  <m:oMath xmlns:m="http://schemas.openxmlformats.org/officeDocument/2006/math">
                    <m:r>
                      <a:rPr lang="en-US" sz="2400" i="1" dirty="0" smtClean="0">
                        <a:solidFill>
                          <a:srgbClr val="C00000"/>
                        </a:solidFill>
                        <a:latin typeface="Cambria Math" panose="02040503050406030204" pitchFamily="18" charset="0"/>
                      </a:rPr>
                      <m:t>𝑖</m:t>
                    </m:r>
                  </m:oMath>
                </a14:m>
                <a:r>
                  <a:rPr lang="en-US" sz="2400" dirty="0"/>
                  <a:t> can act as if there was no competition: just set the monopoly price of 55 and get the whole market. Hence we conclude that if </a:t>
                </a:r>
                <a14:m>
                  <m:oMath xmlns:m="http://schemas.openxmlformats.org/officeDocument/2006/math">
                    <m:sSub>
                      <m:sSubPr>
                        <m:ctrlPr>
                          <a:rPr lang="en-US" sz="2400" i="1" dirty="0">
                            <a:solidFill>
                              <a:srgbClr val="C00000"/>
                            </a:solidFill>
                            <a:latin typeface="Cambria Math" panose="02040503050406030204" pitchFamily="18" charset="0"/>
                          </a:rPr>
                        </m:ctrlPr>
                      </m:sSubPr>
                      <m:e>
                        <m:r>
                          <a:rPr lang="en-US" sz="2400" i="1" dirty="0">
                            <a:solidFill>
                              <a:srgbClr val="C00000"/>
                            </a:solidFill>
                            <a:latin typeface="Cambria Math" panose="02040503050406030204" pitchFamily="18" charset="0"/>
                          </a:rPr>
                          <m:t>𝑝</m:t>
                        </m:r>
                      </m:e>
                      <m:sub>
                        <m:r>
                          <a:rPr lang="en-US" sz="2400" i="1" dirty="0">
                            <a:solidFill>
                              <a:srgbClr val="C00000"/>
                            </a:solidFill>
                            <a:latin typeface="Cambria Math" panose="02040503050406030204" pitchFamily="18" charset="0"/>
                          </a:rPr>
                          <m:t>𝑗</m:t>
                        </m:r>
                      </m:sub>
                    </m:sSub>
                    <m:r>
                      <a:rPr lang="en-US" sz="2400" i="1" dirty="0">
                        <a:solidFill>
                          <a:srgbClr val="C00000"/>
                        </a:solidFill>
                        <a:latin typeface="Cambria Math" panose="02040503050406030204" pitchFamily="18" charset="0"/>
                      </a:rPr>
                      <m:t>&gt;</m:t>
                    </m:r>
                    <m:r>
                      <a:rPr lang="en-US" sz="2400" i="1" dirty="0">
                        <a:solidFill>
                          <a:srgbClr val="C00000"/>
                        </a:solidFill>
                        <a:latin typeface="Cambria Math" panose="02040503050406030204" pitchFamily="18" charset="0"/>
                      </a:rPr>
                      <m:t>55</m:t>
                    </m:r>
                  </m:oMath>
                </a14:m>
                <a:r>
                  <a:rPr lang="en-US" sz="2400" dirty="0"/>
                  <a:t> then the best response of firm </a:t>
                </a:r>
                <a:r>
                  <a:rPr lang="en-US" sz="2400" dirty="0" err="1"/>
                  <a:t>i</a:t>
                </a:r>
                <a:r>
                  <a:rPr lang="en-US" sz="2400" dirty="0"/>
                  <a:t> is to set </a:t>
                </a:r>
                <a14:m>
                  <m:oMath xmlns:m="http://schemas.openxmlformats.org/officeDocument/2006/math">
                    <m:sSub>
                      <m:sSubPr>
                        <m:ctrlPr>
                          <a:rPr lang="en-US" sz="2400" b="0" i="1" dirty="0" smtClean="0">
                            <a:solidFill>
                              <a:srgbClr val="C00000"/>
                            </a:solidFill>
                            <a:latin typeface="Cambria Math" panose="02040503050406030204" pitchFamily="18" charset="0"/>
                          </a:rPr>
                        </m:ctrlPr>
                      </m:sSubPr>
                      <m:e>
                        <m:r>
                          <a:rPr lang="en-US" sz="2400" i="1" dirty="0" smtClean="0">
                            <a:solidFill>
                              <a:srgbClr val="C00000"/>
                            </a:solidFill>
                            <a:latin typeface="Cambria Math" panose="02040503050406030204" pitchFamily="18" charset="0"/>
                          </a:rPr>
                          <m:t>𝑝</m:t>
                        </m:r>
                      </m:e>
                      <m:sub>
                        <m:r>
                          <a:rPr lang="en-US" sz="2400" i="1" dirty="0" smtClean="0">
                            <a:solidFill>
                              <a:srgbClr val="C00000"/>
                            </a:solidFill>
                            <a:latin typeface="Cambria Math" panose="02040503050406030204" pitchFamily="18" charset="0"/>
                          </a:rPr>
                          <m:t>𝑖</m:t>
                        </m:r>
                      </m:sub>
                    </m:sSub>
                    <m:r>
                      <a:rPr lang="en-US" sz="2400" i="1" dirty="0" smtClean="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55</m:t>
                    </m:r>
                  </m:oMath>
                </a14:m>
                <a:endParaRPr lang="en-US" sz="2000"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2906761"/>
                <a:ext cx="11571530" cy="3499458"/>
              </a:xfrm>
              <a:blipFill>
                <a:blip r:embed="rId4"/>
                <a:stretch>
                  <a:fillRect l="-2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29</a:t>
            </a:fld>
            <a:endParaRPr lang="en-US"/>
          </a:p>
        </p:txBody>
      </p:sp>
      <p:cxnSp>
        <p:nvCxnSpPr>
          <p:cNvPr id="7" name="Straight Connector 6"/>
          <p:cNvCxnSpPr/>
          <p:nvPr/>
        </p:nvCxnSpPr>
        <p:spPr>
          <a:xfrm>
            <a:off x="3709358" y="1552755"/>
            <a:ext cx="5952227"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38417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a-IR" dirty="0"/>
              <a:t>مقدمه</a:t>
            </a:r>
            <a:endParaRPr lang="en-US" dirty="0"/>
          </a:p>
        </p:txBody>
      </p:sp>
      <p:sp>
        <p:nvSpPr>
          <p:cNvPr id="3" name="Content Placeholder 2"/>
          <p:cNvSpPr>
            <a:spLocks noGrp="1"/>
          </p:cNvSpPr>
          <p:nvPr>
            <p:ph idx="1"/>
          </p:nvPr>
        </p:nvSpPr>
        <p:spPr>
          <a:xfrm>
            <a:off x="215462" y="1240077"/>
            <a:ext cx="11571530" cy="1367951"/>
          </a:xfrm>
        </p:spPr>
        <p:txBody>
          <a:bodyPr>
            <a:normAutofit/>
          </a:bodyPr>
          <a:lstStyle/>
          <a:p>
            <a:r>
              <a:rPr lang="fa-IR" dirty="0"/>
              <a:t>ما سه مفهوم </a:t>
            </a:r>
            <a:r>
              <a:rPr lang="fa-IR" dirty="0" err="1"/>
              <a:t>راه‌حل</a:t>
            </a:r>
            <a:r>
              <a:rPr lang="fa-IR" dirty="0"/>
              <a:t> (</a:t>
            </a:r>
            <a:r>
              <a:rPr lang="en-US" dirty="0"/>
              <a:t>Solution Concept</a:t>
            </a:r>
            <a:r>
              <a:rPr lang="fa-IR" dirty="0"/>
              <a:t>) را </a:t>
            </a:r>
            <a:r>
              <a:rPr lang="fa-IR" dirty="0" err="1"/>
              <a:t>دیده‌ایم</a:t>
            </a:r>
            <a:r>
              <a:rPr lang="fa-IR" dirty="0"/>
              <a:t> که راهکارهایی را برای </a:t>
            </a:r>
            <a:r>
              <a:rPr lang="fa-IR" dirty="0" err="1"/>
              <a:t>پیش‌بینی</a:t>
            </a:r>
            <a:r>
              <a:rPr lang="fa-IR" dirty="0"/>
              <a:t> رفتار بازیکنان منطقی در </a:t>
            </a:r>
            <a:r>
              <a:rPr lang="fa-IR" dirty="0" err="1"/>
              <a:t>بازی‌های</a:t>
            </a:r>
            <a:r>
              <a:rPr lang="fa-IR" dirty="0"/>
              <a:t> استراتژیک (</a:t>
            </a:r>
            <a:r>
              <a:rPr lang="en-US" dirty="0"/>
              <a:t>normal-form</a:t>
            </a:r>
            <a:r>
              <a:rPr lang="fa-IR" dirty="0"/>
              <a:t>) ارائه </a:t>
            </a:r>
            <a:r>
              <a:rPr lang="fa-IR" dirty="0" err="1"/>
              <a:t>می‌دهند</a:t>
            </a:r>
            <a:r>
              <a:rPr lang="fa-IR" dirty="0"/>
              <a:t>. </a:t>
            </a:r>
          </a:p>
        </p:txBody>
      </p:sp>
      <p:sp>
        <p:nvSpPr>
          <p:cNvPr id="4" name="Slide Number Placeholder 3"/>
          <p:cNvSpPr>
            <a:spLocks noGrp="1"/>
          </p:cNvSpPr>
          <p:nvPr>
            <p:ph type="sldNum" sz="quarter" idx="12"/>
          </p:nvPr>
        </p:nvSpPr>
        <p:spPr/>
        <p:txBody>
          <a:bodyPr/>
          <a:lstStyle/>
          <a:p>
            <a:fld id="{7A24F918-E48B-4CD6-88B4-F48A81EB5FB6}" type="slidenum">
              <a:rPr lang="en-US" smtClean="0"/>
              <a:pPr/>
              <a:t>3</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graphicFrame>
        <p:nvGraphicFramePr>
          <p:cNvPr id="6" name="Diagram 5">
            <a:extLst>
              <a:ext uri="{FF2B5EF4-FFF2-40B4-BE49-F238E27FC236}">
                <a16:creationId xmlns:a16="http://schemas.microsoft.com/office/drawing/2014/main" id="{DB915C8B-78F9-031F-FA66-4E4635FD4B03}"/>
              </a:ext>
            </a:extLst>
          </p:cNvPr>
          <p:cNvGraphicFramePr/>
          <p:nvPr>
            <p:extLst>
              <p:ext uri="{D42A27DB-BD31-4B8C-83A1-F6EECF244321}">
                <p14:modId xmlns:p14="http://schemas.microsoft.com/office/powerpoint/2010/main" val="1857764483"/>
              </p:ext>
            </p:extLst>
          </p:nvPr>
        </p:nvGraphicFramePr>
        <p:xfrm>
          <a:off x="882595" y="2695492"/>
          <a:ext cx="10559332" cy="3673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869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080764" y="1093755"/>
            <a:ext cx="8097380" cy="1743318"/>
          </a:xfrm>
          <a:prstGeom prst="rect">
            <a:avLst/>
          </a:prstGeom>
        </p:spPr>
      </p:pic>
      <p:sp>
        <p:nvSpPr>
          <p:cNvPr id="2" name="Title 1"/>
          <p:cNvSpPr>
            <a:spLocks noGrp="1"/>
          </p:cNvSpPr>
          <p:nvPr>
            <p:ph type="title"/>
          </p:nvPr>
        </p:nvSpPr>
        <p:spPr/>
        <p:txBody>
          <a:bodyPr>
            <a:normAutofit/>
          </a:bodyPr>
          <a:lstStyle/>
          <a:p>
            <a:r>
              <a:rPr lang="en-US" dirty="0"/>
              <a:t>Bertrand Duopoly-Best Response (4)</a:t>
            </a:r>
            <a:endParaRPr lang="en-US"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2906761"/>
                <a:ext cx="11571530" cy="3499458"/>
              </a:xfrm>
            </p:spPr>
            <p:txBody>
              <a:bodyPr>
                <a:noAutofit/>
              </a:bodyPr>
              <a:lstStyle/>
              <a:p>
                <a:r>
                  <a:rPr lang="en-US" dirty="0"/>
                  <a:t>It is also easy to see that in the case in which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𝑗</m:t>
                        </m:r>
                      </m:sub>
                    </m:sSub>
                    <m:r>
                      <a:rPr lang="en-US" i="1" dirty="0">
                        <a:solidFill>
                          <a:srgbClr val="C00000"/>
                        </a:solidFill>
                        <a:latin typeface="Cambria Math" panose="02040503050406030204" pitchFamily="18" charset="0"/>
                      </a:rPr>
                      <m:t>&lt;</m:t>
                    </m:r>
                    <m:r>
                      <a:rPr lang="en-US" i="1" dirty="0">
                        <a:solidFill>
                          <a:srgbClr val="C00000"/>
                        </a:solidFill>
                        <a:latin typeface="Cambria Math" panose="02040503050406030204" pitchFamily="18" charset="0"/>
                      </a:rPr>
                      <m:t>10</m:t>
                    </m:r>
                    <m:r>
                      <a:rPr lang="en-US" i="1" dirty="0">
                        <a:solidFill>
                          <a:srgbClr val="C00000"/>
                        </a:solidFill>
                        <a:latin typeface="Cambria Math" panose="02040503050406030204" pitchFamily="18" charset="0"/>
                      </a:rPr>
                      <m:t> </m:t>
                    </m:r>
                  </m:oMath>
                </a14:m>
                <a:r>
                  <a:rPr lang="en-US" dirty="0"/>
                  <a:t>then the best response of firm </a:t>
                </a:r>
                <a14:m>
                  <m:oMath xmlns:m="http://schemas.openxmlformats.org/officeDocument/2006/math">
                    <m:r>
                      <a:rPr lang="en-US" i="1" dirty="0" smtClean="0">
                        <a:solidFill>
                          <a:srgbClr val="C00000"/>
                        </a:solidFill>
                        <a:latin typeface="Cambria Math" panose="02040503050406030204" pitchFamily="18" charset="0"/>
                      </a:rPr>
                      <m:t>𝑖</m:t>
                    </m:r>
                  </m:oMath>
                </a14:m>
                <a:r>
                  <a:rPr lang="en-US" i="1" dirty="0"/>
                  <a:t> </a:t>
                </a:r>
                <a:r>
                  <a:rPr lang="en-US" dirty="0"/>
                  <a:t>is to set a price that is higher than that set by firm </a:t>
                </a:r>
                <a14:m>
                  <m:oMath xmlns:m="http://schemas.openxmlformats.org/officeDocument/2006/math">
                    <m:r>
                      <a:rPr lang="en-US" i="1" dirty="0" smtClean="0">
                        <a:solidFill>
                          <a:srgbClr val="C00000"/>
                        </a:solidFill>
                        <a:latin typeface="Cambria Math" panose="02040503050406030204" pitchFamily="18" charset="0"/>
                      </a:rPr>
                      <m:t>𝑗</m:t>
                    </m:r>
                  </m:oMath>
                </a14:m>
                <a:r>
                  <a:rPr lang="en-US" i="1" dirty="0"/>
                  <a:t> </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2906761"/>
                <a:ext cx="11571530" cy="3499458"/>
              </a:xfrm>
              <a:blipFill>
                <a:blip r:embed="rId4"/>
                <a:stretch>
                  <a:fillRect l="-421" r="-136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30</a:t>
            </a:fld>
            <a:endParaRPr lang="en-US"/>
          </a:p>
        </p:txBody>
      </p:sp>
      <p:cxnSp>
        <p:nvCxnSpPr>
          <p:cNvPr id="6" name="Straight Connector 5"/>
          <p:cNvCxnSpPr/>
          <p:nvPr/>
        </p:nvCxnSpPr>
        <p:spPr>
          <a:xfrm>
            <a:off x="3717985" y="2784923"/>
            <a:ext cx="5952227"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69247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2080764" y="1093755"/>
            <a:ext cx="8097380" cy="1743318"/>
          </a:xfrm>
          <a:prstGeom prst="rect">
            <a:avLst/>
          </a:prstGeom>
        </p:spPr>
      </p:pic>
      <p:sp>
        <p:nvSpPr>
          <p:cNvPr id="6" name="Title 5"/>
          <p:cNvSpPr>
            <a:spLocks noGrp="1"/>
          </p:cNvSpPr>
          <p:nvPr>
            <p:ph type="title"/>
          </p:nvPr>
        </p:nvSpPr>
        <p:spPr/>
        <p:txBody>
          <a:bodyPr/>
          <a:lstStyle/>
          <a:p>
            <a:r>
              <a:rPr lang="en-US" dirty="0"/>
              <a:t>Bertrand Duopoly-Best Response (5)</a:t>
            </a: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215462" y="2993366"/>
                <a:ext cx="11571530" cy="2997034"/>
              </a:xfrm>
            </p:spPr>
            <p:txBody>
              <a:bodyPr>
                <a:normAutofit fontScale="62500" lnSpcReduction="20000"/>
              </a:bodyPr>
              <a:lstStyle/>
              <a:p>
                <a:pPr>
                  <a:lnSpc>
                    <a:spcPct val="120000"/>
                  </a:lnSpc>
                </a:pPr>
                <a:r>
                  <a:rPr lang="en-US" dirty="0"/>
                  <a:t>Now consider the case </a:t>
                </a:r>
                <a14:m>
                  <m:oMath xmlns:m="http://schemas.openxmlformats.org/officeDocument/2006/math">
                    <m:r>
                      <a:rPr lang="en-US" i="1" dirty="0" smtClean="0">
                        <a:solidFill>
                          <a:srgbClr val="C00000"/>
                        </a:solidFill>
                        <a:latin typeface="Cambria Math" panose="02040503050406030204" pitchFamily="18" charset="0"/>
                      </a:rPr>
                      <m:t>55</m:t>
                    </m:r>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err="1" smtClean="0">
                            <a:solidFill>
                              <a:srgbClr val="C00000"/>
                            </a:solidFill>
                            <a:latin typeface="Cambria Math" panose="02040503050406030204" pitchFamily="18" charset="0"/>
                          </a:rPr>
                          <m:t>𝑝</m:t>
                        </m:r>
                      </m:e>
                      <m:sub>
                        <m:r>
                          <a:rPr lang="en-US" i="1" dirty="0" err="1" smtClean="0">
                            <a:solidFill>
                              <a:srgbClr val="C00000"/>
                            </a:solidFill>
                            <a:latin typeface="Cambria Math" panose="02040503050406030204" pitchFamily="18" charset="0"/>
                          </a:rPr>
                          <m:t>𝑗</m:t>
                        </m:r>
                      </m:sub>
                    </m:sSub>
                    <m:r>
                      <a:rPr lang="en-US"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10</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02</m:t>
                    </m:r>
                  </m:oMath>
                </a14:m>
                <a:r>
                  <a:rPr lang="en-US" i="1" dirty="0"/>
                  <a:t>. </a:t>
                </a:r>
                <a:r>
                  <a:rPr lang="en-US" dirty="0"/>
                  <a:t>Firm </a:t>
                </a:r>
                <a14:m>
                  <m:oMath xmlns:m="http://schemas.openxmlformats.org/officeDocument/2006/math">
                    <m:r>
                      <a:rPr lang="en-US" i="1" dirty="0" smtClean="0">
                        <a:solidFill>
                          <a:srgbClr val="C00000"/>
                        </a:solidFill>
                        <a:latin typeface="Cambria Math" panose="02040503050406030204" pitchFamily="18" charset="0"/>
                      </a:rPr>
                      <m:t>𝑖</m:t>
                    </m:r>
                  </m:oMath>
                </a14:m>
                <a:r>
                  <a:rPr lang="en-US" i="1" dirty="0"/>
                  <a:t> </a:t>
                </a:r>
                <a:r>
                  <a:rPr lang="en-US" dirty="0"/>
                  <a:t>can choose one of three options:</a:t>
                </a:r>
              </a:p>
              <a:p>
                <a:pPr>
                  <a:lnSpc>
                    <a:spcPct val="120000"/>
                  </a:lnSpc>
                </a:pPr>
                <a:r>
                  <a:rPr lang="en-US" dirty="0"/>
                  <a:t>either set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 &gt;</m:t>
                    </m:r>
                    <m:sSub>
                      <m:sSubPr>
                        <m:ctrlPr>
                          <a:rPr lang="en-US" b="0" i="1" dirty="0" smtClean="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𝑝</m:t>
                        </m:r>
                      </m:e>
                      <m:sub>
                        <m:r>
                          <a:rPr lang="en-US" i="1" dirty="0" err="1">
                            <a:solidFill>
                              <a:srgbClr val="C00000"/>
                            </a:solidFill>
                            <a:latin typeface="Cambria Math" panose="02040503050406030204" pitchFamily="18" charset="0"/>
                          </a:rPr>
                          <m:t>𝑗</m:t>
                        </m:r>
                      </m:sub>
                    </m:sSub>
                  </m:oMath>
                </a14:m>
                <a:r>
                  <a:rPr lang="en-US" i="1" dirty="0"/>
                  <a:t> </a:t>
                </a:r>
                <a:r>
                  <a:rPr lang="en-US" dirty="0"/>
                  <a:t>and get nothing, set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𝑝</m:t>
                        </m:r>
                      </m:e>
                      <m:sub>
                        <m:r>
                          <a:rPr lang="en-US" i="1" dirty="0" err="1">
                            <a:solidFill>
                              <a:srgbClr val="C00000"/>
                            </a:solidFill>
                            <a:latin typeface="Cambria Math" panose="02040503050406030204" pitchFamily="18" charset="0"/>
                          </a:rPr>
                          <m:t>𝑗</m:t>
                        </m:r>
                      </m:sub>
                    </m:sSub>
                  </m:oMath>
                </a14:m>
                <a:r>
                  <a:rPr lang="en-US" i="1" dirty="0"/>
                  <a:t> </a:t>
                </a:r>
                <a:r>
                  <a:rPr lang="en-US" dirty="0"/>
                  <a:t>and split the market, or set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&lt;</m:t>
                    </m:r>
                    <m:sSub>
                      <m:sSubPr>
                        <m:ctrlPr>
                          <a:rPr lang="en-US" b="0" i="1" dirty="0" smtClean="0">
                            <a:solidFill>
                              <a:srgbClr val="C00000"/>
                            </a:solidFill>
                            <a:latin typeface="Cambria Math" panose="02040503050406030204" pitchFamily="18" charset="0"/>
                          </a:rPr>
                        </m:ctrlPr>
                      </m:sSubPr>
                      <m:e>
                        <m:r>
                          <a:rPr lang="en-US" i="1" dirty="0" err="1" smtClean="0">
                            <a:solidFill>
                              <a:srgbClr val="C00000"/>
                            </a:solidFill>
                            <a:latin typeface="Cambria Math" panose="02040503050406030204" pitchFamily="18" charset="0"/>
                          </a:rPr>
                          <m:t>𝑝</m:t>
                        </m:r>
                      </m:e>
                      <m:sub>
                        <m:r>
                          <a:rPr lang="en-US" i="1" dirty="0" err="1" smtClean="0">
                            <a:solidFill>
                              <a:srgbClr val="C00000"/>
                            </a:solidFill>
                            <a:latin typeface="Cambria Math" panose="02040503050406030204" pitchFamily="18" charset="0"/>
                          </a:rPr>
                          <m:t>𝑗</m:t>
                        </m:r>
                      </m:sub>
                    </m:sSub>
                    <m:r>
                      <a:rPr lang="en-US" i="1" dirty="0" smtClean="0">
                        <a:solidFill>
                          <a:srgbClr val="C00000"/>
                        </a:solidFill>
                        <a:latin typeface="Cambria Math" panose="02040503050406030204" pitchFamily="18" charset="0"/>
                      </a:rPr>
                      <m:t> </m:t>
                    </m:r>
                  </m:oMath>
                </a14:m>
                <a:r>
                  <a:rPr lang="en-US" dirty="0"/>
                  <a:t>and get the whole market. </a:t>
                </a:r>
              </a:p>
              <a:p>
                <a:pPr>
                  <a:lnSpc>
                    <a:spcPct val="120000"/>
                  </a:lnSpc>
                </a:pPr>
                <a:r>
                  <a:rPr lang="en-US" dirty="0"/>
                  <a:t>Best response, can be accomplished by setting a price of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𝑖</m:t>
                        </m:r>
                      </m:sub>
                    </m:sSub>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err="1" smtClean="0">
                            <a:solidFill>
                              <a:srgbClr val="C00000"/>
                            </a:solidFill>
                            <a:latin typeface="Cambria Math" panose="02040503050406030204" pitchFamily="18" charset="0"/>
                          </a:rPr>
                          <m:t>𝑝</m:t>
                        </m:r>
                      </m:e>
                      <m:sub>
                        <m:r>
                          <a:rPr lang="en-US" i="1" dirty="0" err="1" smtClean="0">
                            <a:solidFill>
                              <a:srgbClr val="C00000"/>
                            </a:solidFill>
                            <a:latin typeface="Cambria Math" panose="02040503050406030204" pitchFamily="18" charset="0"/>
                          </a:rPr>
                          <m:t>𝑗</m:t>
                        </m:r>
                      </m:sub>
                    </m:sSub>
                    <m:r>
                      <a:rPr lang="en-US"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01</m:t>
                    </m:r>
                  </m:oMath>
                </a14:m>
                <a:r>
                  <a:rPr lang="en-US" dirty="0"/>
                  <a:t>. </a:t>
                </a:r>
              </a:p>
              <a:p>
                <a:pPr>
                  <a:lnSpc>
                    <a:spcPct val="120000"/>
                  </a:lnSpc>
                </a:pPr>
                <a:r>
                  <a:rPr lang="en-US" dirty="0"/>
                  <a:t>To see this, observe that if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𝑗</m:t>
                        </m:r>
                      </m:sub>
                    </m:sSub>
                    <m:r>
                      <a:rPr lang="en-US" i="1" dirty="0">
                        <a:solidFill>
                          <a:srgbClr val="C00000"/>
                        </a:solidFill>
                        <a:latin typeface="Cambria Math" panose="02040503050406030204" pitchFamily="18" charset="0"/>
                      </a:rPr>
                      <m:t>&gt;</m:t>
                    </m:r>
                    <m:r>
                      <a:rPr lang="en-US" i="1" dirty="0">
                        <a:solidFill>
                          <a:srgbClr val="C00000"/>
                        </a:solidFill>
                        <a:latin typeface="Cambria Math" panose="02040503050406030204" pitchFamily="18" charset="0"/>
                      </a:rPr>
                      <m:t>10</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01</m:t>
                    </m:r>
                  </m:oMath>
                </a14:m>
                <a:r>
                  <a:rPr lang="en-US" dirty="0"/>
                  <a:t> then by setting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𝑖</m:t>
                        </m:r>
                      </m:sub>
                    </m:sSub>
                    <m:r>
                      <a:rPr lang="sv-SE"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sv-SE" i="1" dirty="0" smtClean="0">
                            <a:solidFill>
                              <a:srgbClr val="C00000"/>
                            </a:solidFill>
                            <a:latin typeface="Cambria Math" panose="02040503050406030204" pitchFamily="18" charset="0"/>
                          </a:rPr>
                          <m:t>𝑝</m:t>
                        </m:r>
                      </m:e>
                      <m:sub>
                        <m:r>
                          <a:rPr lang="sv-SE" i="1" dirty="0" smtClean="0">
                            <a:solidFill>
                              <a:srgbClr val="C00000"/>
                            </a:solidFill>
                            <a:latin typeface="Cambria Math" panose="02040503050406030204" pitchFamily="18" charset="0"/>
                          </a:rPr>
                          <m:t>𝑗</m:t>
                        </m:r>
                      </m:sub>
                    </m:sSub>
                  </m:oMath>
                </a14:m>
                <a:r>
                  <a:rPr lang="sv-SE" i="1" dirty="0"/>
                  <a:t> </a:t>
                </a:r>
                <a:r>
                  <a:rPr lang="sv-SE" dirty="0"/>
                  <a:t>firm </a:t>
                </a:r>
                <a14:m>
                  <m:oMath xmlns:m="http://schemas.openxmlformats.org/officeDocument/2006/math">
                    <m:r>
                      <a:rPr lang="sv-SE" i="1" dirty="0" smtClean="0">
                        <a:solidFill>
                          <a:srgbClr val="C00000"/>
                        </a:solidFill>
                        <a:latin typeface="Cambria Math" panose="02040503050406030204" pitchFamily="18" charset="0"/>
                      </a:rPr>
                      <m:t>𝑖</m:t>
                    </m:r>
                  </m:oMath>
                </a14:m>
                <a:r>
                  <a:rPr lang="sv-SE" i="1" dirty="0"/>
                  <a:t> </a:t>
                </a:r>
                <a:r>
                  <a:rPr lang="sv-SE" dirty="0"/>
                  <a:t>gets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sv-SE" i="1" dirty="0" smtClean="0">
                            <a:solidFill>
                              <a:srgbClr val="C00000"/>
                            </a:solidFill>
                            <a:latin typeface="Cambria Math" panose="02040503050406030204" pitchFamily="18" charset="0"/>
                          </a:rPr>
                          <m:t>𝑣</m:t>
                        </m:r>
                      </m:e>
                      <m:sub>
                        <m:r>
                          <a:rPr lang="sv-SE"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 </m:t>
                    </m:r>
                    <m:f>
                      <m:fPr>
                        <m:ctrlPr>
                          <a:rPr lang="en-US" b="0" i="1" dirty="0" smtClean="0">
                            <a:solidFill>
                              <a:srgbClr val="C00000"/>
                            </a:solidFill>
                            <a:latin typeface="Cambria Math" panose="02040503050406030204" pitchFamily="18" charset="0"/>
                          </a:rPr>
                        </m:ctrlPr>
                      </m:fPr>
                      <m:num>
                        <m:sSub>
                          <m:sSubPr>
                            <m:ctrlPr>
                              <a:rPr lang="en-US" b="0"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100</m:t>
                            </m:r>
                            <m:r>
                              <a:rPr lang="en-US" i="1" dirty="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𝑗</m:t>
                            </m:r>
                          </m:sub>
                        </m:sSub>
                      </m:num>
                      <m:den>
                        <m:r>
                          <a:rPr lang="en-US" i="1" dirty="0" smtClean="0">
                            <a:solidFill>
                              <a:srgbClr val="C00000"/>
                            </a:solidFill>
                            <a:latin typeface="Cambria Math" panose="02040503050406030204" pitchFamily="18" charset="0"/>
                          </a:rPr>
                          <m:t>2</m:t>
                        </m:r>
                      </m:den>
                    </m:f>
                    <m:r>
                      <a:rPr lang="en-US" i="1" dirty="0" smtClean="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err="1" smtClean="0">
                            <a:solidFill>
                              <a:srgbClr val="C00000"/>
                            </a:solidFill>
                            <a:latin typeface="Cambria Math" panose="02040503050406030204" pitchFamily="18" charset="0"/>
                          </a:rPr>
                          <m:t>𝑝</m:t>
                        </m:r>
                      </m:e>
                      <m:sub>
                        <m:r>
                          <a:rPr lang="en-US" i="1" dirty="0" err="1" smtClean="0">
                            <a:solidFill>
                              <a:srgbClr val="C00000"/>
                            </a:solidFill>
                            <a:latin typeface="Cambria Math" panose="02040503050406030204" pitchFamily="18" charset="0"/>
                          </a:rPr>
                          <m:t>𝑗</m:t>
                        </m:r>
                      </m:sub>
                    </m:sSub>
                    <m:r>
                      <a:rPr lang="en-US" i="1" dirty="0" smtClean="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10</m:t>
                    </m:r>
                    <m:r>
                      <a:rPr lang="en-US" i="1" dirty="0">
                        <a:solidFill>
                          <a:srgbClr val="C00000"/>
                        </a:solidFill>
                        <a:latin typeface="Cambria Math" panose="02040503050406030204" pitchFamily="18" charset="0"/>
                      </a:rPr>
                      <m:t>)</m:t>
                    </m:r>
                  </m:oMath>
                </a14:m>
                <a:r>
                  <a:rPr lang="en-US" dirty="0"/>
                  <a:t>, </a:t>
                </a:r>
              </a:p>
              <a:p>
                <a:pPr>
                  <a:lnSpc>
                    <a:spcPct val="120000"/>
                  </a:lnSpc>
                </a:pPr>
                <a:r>
                  <a:rPr lang="en-US" dirty="0"/>
                  <a:t>while if it sets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err="1" smtClean="0">
                            <a:solidFill>
                              <a:srgbClr val="C00000"/>
                            </a:solidFill>
                            <a:latin typeface="Cambria Math" panose="02040503050406030204" pitchFamily="18" charset="0"/>
                          </a:rPr>
                          <m:t>𝑝</m:t>
                        </m:r>
                      </m:e>
                      <m:sub>
                        <m:r>
                          <a:rPr lang="en-US" i="1" dirty="0" err="1" smtClean="0">
                            <a:solidFill>
                              <a:srgbClr val="C00000"/>
                            </a:solidFill>
                            <a:latin typeface="Cambria Math" panose="02040503050406030204" pitchFamily="18" charset="0"/>
                          </a:rPr>
                          <m:t>𝑗</m:t>
                        </m:r>
                      </m:sub>
                    </m:sSub>
                    <m:r>
                      <a:rPr lang="en-US"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01</m:t>
                    </m:r>
                  </m:oMath>
                </a14:m>
                <a:r>
                  <a:rPr lang="en-US" dirty="0"/>
                  <a:t> it will get </a:t>
                </a:r>
                <a14:m>
                  <m:oMath xmlns:m="http://schemas.openxmlformats.org/officeDocument/2006/math">
                    <m:sSubSup>
                      <m:sSubSupPr>
                        <m:ctrlPr>
                          <a:rPr lang="en-US" b="0" i="1" dirty="0" smtClean="0">
                            <a:solidFill>
                              <a:srgbClr val="C00000"/>
                            </a:solidFill>
                            <a:latin typeface="Cambria Math" panose="02040503050406030204" pitchFamily="18" charset="0"/>
                          </a:rPr>
                        </m:ctrlPr>
                      </m:sSubSupPr>
                      <m:e>
                        <m:r>
                          <a:rPr lang="en-US" i="1" dirty="0" smtClean="0">
                            <a:solidFill>
                              <a:srgbClr val="C00000"/>
                            </a:solidFill>
                            <a:latin typeface="Cambria Math" panose="02040503050406030204" pitchFamily="18" charset="0"/>
                          </a:rPr>
                          <m:t>𝑣</m:t>
                        </m:r>
                      </m:e>
                      <m:sub>
                        <m:r>
                          <a:rPr lang="en-US" b="0" i="1" dirty="0" smtClean="0">
                            <a:solidFill>
                              <a:srgbClr val="C00000"/>
                            </a:solidFill>
                            <a:latin typeface="Cambria Math" panose="02040503050406030204" pitchFamily="18" charset="0"/>
                          </a:rPr>
                          <m:t>𝑖</m:t>
                        </m:r>
                      </m:sub>
                      <m:sup>
                        <m:r>
                          <a:rPr lang="en-US" b="0" i="1" dirty="0" smtClean="0">
                            <a:solidFill>
                              <a:srgbClr val="C00000"/>
                            </a:solidFill>
                            <a:latin typeface="Cambria Math" panose="02040503050406030204" pitchFamily="18" charset="0"/>
                          </a:rPr>
                          <m:t>′</m:t>
                        </m:r>
                      </m:sup>
                    </m:sSubSup>
                    <m:r>
                      <a:rPr lang="en-US" i="1" dirty="0" smtClean="0">
                        <a:solidFill>
                          <a:srgbClr val="C00000"/>
                        </a:solidFill>
                        <a:latin typeface="Cambria Math" panose="02040503050406030204" pitchFamily="18" charset="0"/>
                      </a:rPr>
                      <m:t> =</m:t>
                    </m:r>
                    <m:d>
                      <m:dPr>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100</m:t>
                        </m:r>
                        <m:r>
                          <a:rPr lang="en-US" i="1" dirty="0">
                            <a:solidFill>
                              <a:srgbClr val="C00000"/>
                            </a:solidFill>
                            <a:latin typeface="Cambria Math" panose="02040503050406030204" pitchFamily="18" charset="0"/>
                          </a:rPr>
                          <m:t>−</m:t>
                        </m:r>
                        <m:d>
                          <m:dPr>
                            <m:ctrlPr>
                              <a:rPr lang="en-US" i="1" dirty="0">
                                <a:solidFill>
                                  <a:srgbClr val="C00000"/>
                                </a:solidFill>
                                <a:latin typeface="Cambria Math" panose="02040503050406030204" pitchFamily="18" charset="0"/>
                              </a:rPr>
                            </m:ctrlPr>
                          </m:dPr>
                          <m:e>
                            <m:sSub>
                              <m:sSubPr>
                                <m:ctrlPr>
                                  <a:rPr lang="en-US" b="0" i="1" dirty="0" smtClean="0">
                                    <a:solidFill>
                                      <a:srgbClr val="C00000"/>
                                    </a:solidFill>
                                    <a:latin typeface="Cambria Math" panose="02040503050406030204" pitchFamily="18" charset="0"/>
                                  </a:rPr>
                                </m:ctrlPr>
                              </m:sSubPr>
                              <m:e>
                                <m:r>
                                  <a:rPr lang="en-US" i="1" dirty="0" err="1" smtClean="0">
                                    <a:solidFill>
                                      <a:srgbClr val="C00000"/>
                                    </a:solidFill>
                                    <a:latin typeface="Cambria Math" panose="02040503050406030204" pitchFamily="18" charset="0"/>
                                  </a:rPr>
                                  <m:t>𝑝</m:t>
                                </m:r>
                              </m:e>
                              <m:sub>
                                <m:r>
                                  <a:rPr lang="en-US" i="1" dirty="0" err="1" smtClean="0">
                                    <a:solidFill>
                                      <a:srgbClr val="C00000"/>
                                    </a:solidFill>
                                    <a:latin typeface="Cambria Math" panose="02040503050406030204" pitchFamily="18" charset="0"/>
                                  </a:rPr>
                                  <m:t>𝑗</m:t>
                                </m:r>
                              </m:sub>
                            </m:sSub>
                            <m:r>
                              <a:rPr lang="en-US"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01</m:t>
                            </m:r>
                          </m:e>
                        </m:d>
                      </m:e>
                    </m:d>
                    <m:d>
                      <m:dPr>
                        <m:ctrlPr>
                          <a:rPr lang="en-US" i="1" dirty="0">
                            <a:solidFill>
                              <a:srgbClr val="C00000"/>
                            </a:solidFill>
                            <a:latin typeface="Cambria Math" panose="02040503050406030204" pitchFamily="18" charset="0"/>
                          </a:rPr>
                        </m:ctrlPr>
                      </m:dPr>
                      <m:e>
                        <m:d>
                          <m:dPr>
                            <m:ctrlPr>
                              <a:rPr lang="en-US" i="1" dirty="0">
                                <a:solidFill>
                                  <a:srgbClr val="C00000"/>
                                </a:solidFill>
                                <a:latin typeface="Cambria Math" panose="02040503050406030204" pitchFamily="18" charset="0"/>
                              </a:rPr>
                            </m:ctrlPr>
                          </m:dPr>
                          <m:e>
                            <m:sSub>
                              <m:sSubPr>
                                <m:ctrlPr>
                                  <a:rPr lang="en-US" b="0" i="1" dirty="0" smtClean="0">
                                    <a:solidFill>
                                      <a:srgbClr val="C00000"/>
                                    </a:solidFill>
                                    <a:latin typeface="Cambria Math" panose="02040503050406030204" pitchFamily="18" charset="0"/>
                                  </a:rPr>
                                </m:ctrlPr>
                              </m:sSubPr>
                              <m:e>
                                <m:r>
                                  <a:rPr lang="en-US" i="1" dirty="0" err="1" smtClean="0">
                                    <a:solidFill>
                                      <a:srgbClr val="C00000"/>
                                    </a:solidFill>
                                    <a:latin typeface="Cambria Math" panose="02040503050406030204" pitchFamily="18" charset="0"/>
                                  </a:rPr>
                                  <m:t>𝑝</m:t>
                                </m:r>
                              </m:e>
                              <m:sub>
                                <m:r>
                                  <a:rPr lang="en-US" i="1" dirty="0" err="1" smtClean="0">
                                    <a:solidFill>
                                      <a:srgbClr val="C00000"/>
                                    </a:solidFill>
                                    <a:latin typeface="Cambria Math" panose="02040503050406030204" pitchFamily="18" charset="0"/>
                                  </a:rPr>
                                  <m:t>𝑗</m:t>
                                </m:r>
                              </m:sub>
                            </m:sSub>
                            <m:r>
                              <a:rPr lang="en-US"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01</m:t>
                            </m:r>
                          </m:e>
                        </m:d>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10</m:t>
                        </m:r>
                      </m:e>
                    </m:d>
                  </m:oMath>
                </a14:m>
                <a:r>
                  <a:rPr lang="en-US" dirty="0"/>
                  <a:t>.We can calculate the difference between the two as follows:</a:t>
                </a:r>
              </a:p>
              <a:p>
                <a:pPr>
                  <a:lnSpc>
                    <a:spcPct val="120000"/>
                  </a:lnSpc>
                </a:pPr>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215462" y="2993366"/>
                <a:ext cx="11571530" cy="2997034"/>
              </a:xfrm>
              <a:blipFill>
                <a:blip r:embed="rId4"/>
                <a:stretch>
                  <a:fillRect t="-813" r="-4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31</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cxnSp>
        <p:nvCxnSpPr>
          <p:cNvPr id="9" name="Straight Connector 8"/>
          <p:cNvCxnSpPr/>
          <p:nvPr/>
        </p:nvCxnSpPr>
        <p:spPr>
          <a:xfrm flipV="1">
            <a:off x="3735238" y="1934256"/>
            <a:ext cx="6760661" cy="31158"/>
          </a:xfrm>
          <a:prstGeom prst="line">
            <a:avLst/>
          </a:prstGeom>
        </p:spPr>
        <p:style>
          <a:lnRef idx="3">
            <a:schemeClr val="accent6"/>
          </a:lnRef>
          <a:fillRef idx="0">
            <a:schemeClr val="accent6"/>
          </a:fillRef>
          <a:effectRef idx="2">
            <a:schemeClr val="accent6"/>
          </a:effectRef>
          <a:fontRef idx="minor">
            <a:schemeClr val="tx1"/>
          </a:fontRef>
        </p:style>
      </p:cxnSp>
      <p:pic>
        <p:nvPicPr>
          <p:cNvPr id="11" name="Picture 10"/>
          <p:cNvPicPr>
            <a:picLocks noChangeAspect="1"/>
          </p:cNvPicPr>
          <p:nvPr/>
        </p:nvPicPr>
        <p:blipFill>
          <a:blip r:embed="rId5"/>
          <a:stretch>
            <a:fillRect/>
          </a:stretch>
        </p:blipFill>
        <p:spPr>
          <a:xfrm>
            <a:off x="3041755" y="5540338"/>
            <a:ext cx="8845445" cy="1317009"/>
          </a:xfrm>
          <a:prstGeom prst="rect">
            <a:avLst/>
          </a:prstGeom>
        </p:spPr>
      </p:pic>
    </p:spTree>
    <p:extLst>
      <p:ext uri="{BB962C8B-B14F-4D97-AF65-F5344CB8AC3E}">
        <p14:creationId xmlns:p14="http://schemas.microsoft.com/office/powerpoint/2010/main" val="2559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2080764" y="1093755"/>
            <a:ext cx="8097380" cy="1743318"/>
          </a:xfrm>
          <a:prstGeom prst="rect">
            <a:avLst/>
          </a:prstGeom>
        </p:spPr>
      </p:pic>
      <p:sp>
        <p:nvSpPr>
          <p:cNvPr id="6" name="Title 5"/>
          <p:cNvSpPr>
            <a:spLocks noGrp="1"/>
          </p:cNvSpPr>
          <p:nvPr>
            <p:ph type="title"/>
          </p:nvPr>
        </p:nvSpPr>
        <p:spPr/>
        <p:txBody>
          <a:bodyPr/>
          <a:lstStyle/>
          <a:p>
            <a:r>
              <a:rPr lang="en-US" dirty="0"/>
              <a:t>Bertrand Duopoly-Best Response (6)</a:t>
            </a: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215462" y="2993366"/>
                <a:ext cx="11571530" cy="3585854"/>
              </a:xfrm>
            </p:spPr>
            <p:txBody>
              <a:bodyPr>
                <a:normAutofit fontScale="77500" lnSpcReduction="20000"/>
              </a:bodyPr>
              <a:lstStyle/>
              <a:p>
                <a:r>
                  <a:rPr lang="en-US" dirty="0"/>
                  <a:t>To complete the analysis, we have to explore two final cases: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𝑗</m:t>
                        </m:r>
                      </m:sub>
                    </m:sSub>
                    <m:r>
                      <a:rPr lang="en-US"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10</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01</m:t>
                    </m:r>
                  </m:oMath>
                </a14:m>
                <a:r>
                  <a:rPr lang="en-US" dirty="0"/>
                  <a:t> and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𝑗</m:t>
                        </m:r>
                      </m:sub>
                    </m:sSub>
                    <m:r>
                      <a:rPr lang="en-US"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10</m:t>
                    </m:r>
                  </m:oMath>
                </a14:m>
                <a:r>
                  <a:rPr lang="en-US" dirty="0"/>
                  <a:t>. The three options to consider are setting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𝑝</m:t>
                        </m:r>
                      </m:e>
                      <m:sub>
                        <m:r>
                          <a:rPr lang="en-US" i="1" dirty="0" err="1">
                            <a:solidFill>
                              <a:srgbClr val="C00000"/>
                            </a:solidFill>
                            <a:latin typeface="Cambria Math" panose="02040503050406030204" pitchFamily="18" charset="0"/>
                          </a:rPr>
                          <m:t>𝑗</m:t>
                        </m:r>
                      </m:sub>
                    </m:sSub>
                  </m:oMath>
                </a14:m>
                <a:r>
                  <a:rPr lang="en-US" i="1" dirty="0"/>
                  <a:t> </a:t>
                </a:r>
                <a:r>
                  <a:rPr lang="en-US" dirty="0"/>
                  <a: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&gt;</m:t>
                    </m:r>
                    <m:sSub>
                      <m:sSubPr>
                        <m:ctrlPr>
                          <a:rPr lang="en-US" b="0" i="1" dirty="0" smtClean="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𝑝</m:t>
                        </m:r>
                      </m:e>
                      <m:sub>
                        <m:r>
                          <a:rPr lang="en-US" i="1" dirty="0" err="1">
                            <a:solidFill>
                              <a:srgbClr val="C00000"/>
                            </a:solidFill>
                            <a:latin typeface="Cambria Math" panose="02040503050406030204" pitchFamily="18" charset="0"/>
                          </a:rPr>
                          <m:t>𝑗</m:t>
                        </m:r>
                      </m:sub>
                    </m:sSub>
                  </m:oMath>
                </a14:m>
                <a:r>
                  <a:rPr lang="en-US" dirty="0"/>
                  <a:t>, or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&lt;</m:t>
                    </m:r>
                    <m:sSub>
                      <m:sSubPr>
                        <m:ctrlPr>
                          <a:rPr lang="en-US" b="0" i="1" dirty="0" smtClean="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𝑝</m:t>
                        </m:r>
                      </m:e>
                      <m:sub>
                        <m:r>
                          <a:rPr lang="en-US" i="1" dirty="0" err="1">
                            <a:solidFill>
                              <a:srgbClr val="C00000"/>
                            </a:solidFill>
                            <a:latin typeface="Cambria Math" panose="02040503050406030204" pitchFamily="18" charset="0"/>
                          </a:rPr>
                          <m:t>𝑗</m:t>
                        </m:r>
                      </m:sub>
                    </m:sSub>
                  </m:oMath>
                </a14:m>
                <a:r>
                  <a:rPr lang="en-US" dirty="0"/>
                  <a:t>.</a:t>
                </a:r>
              </a:p>
              <a:p>
                <a:r>
                  <a:rPr lang="en-US" dirty="0"/>
                  <a:t> When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𝑝</m:t>
                        </m:r>
                      </m:e>
                      <m:sub>
                        <m:r>
                          <a:rPr lang="en-US" i="1" dirty="0">
                            <a:solidFill>
                              <a:srgbClr val="C00000"/>
                            </a:solidFill>
                            <a:latin typeface="Cambria Math" panose="02040503050406030204" pitchFamily="18" charset="0"/>
                          </a:rPr>
                          <m:t>𝑗</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10</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01</m:t>
                    </m:r>
                  </m:oMath>
                </a14:m>
                <a:r>
                  <a:rPr lang="en-US" dirty="0"/>
                  <a:t> then undercutting </a:t>
                </a:r>
                <a14:m>
                  <m:oMath xmlns:m="http://schemas.openxmlformats.org/officeDocument/2006/math">
                    <m:r>
                      <a:rPr lang="en-US" i="1" dirty="0" smtClean="0">
                        <a:solidFill>
                          <a:srgbClr val="C00000"/>
                        </a:solidFill>
                        <a:latin typeface="Cambria Math" panose="02040503050406030204" pitchFamily="18" charset="0"/>
                      </a:rPr>
                      <m:t>𝑗</m:t>
                    </m:r>
                    <m:r>
                      <a:rPr lang="en-US" i="1" dirty="0" smtClean="0">
                        <a:solidFill>
                          <a:srgbClr val="C00000"/>
                        </a:solidFill>
                        <a:latin typeface="Cambria Math" panose="02040503050406030204" pitchFamily="18" charset="0"/>
                      </a:rPr>
                      <m:t> </m:t>
                    </m:r>
                  </m:oMath>
                </a14:m>
                <a:r>
                  <a:rPr lang="en-US" dirty="0"/>
                  <a:t>’s price means setting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10</m:t>
                    </m:r>
                  </m:oMath>
                </a14:m>
                <a:r>
                  <a:rPr lang="en-US" i="1" dirty="0"/>
                  <a:t>, </a:t>
                </a:r>
                <a:r>
                  <a:rPr lang="en-US" dirty="0"/>
                  <a:t>which gives </a:t>
                </a:r>
                <a14:m>
                  <m:oMath xmlns:m="http://schemas.openxmlformats.org/officeDocument/2006/math">
                    <m:r>
                      <a:rPr lang="en-US" i="1" dirty="0" smtClean="0">
                        <a:solidFill>
                          <a:srgbClr val="C00000"/>
                        </a:solidFill>
                        <a:latin typeface="Cambria Math" panose="02040503050406030204" pitchFamily="18" charset="0"/>
                      </a:rPr>
                      <m:t>𝑖</m:t>
                    </m:r>
                  </m:oMath>
                </a14:m>
                <a:r>
                  <a:rPr lang="en-US" i="1" dirty="0"/>
                  <a:t> </a:t>
                </a:r>
                <a:r>
                  <a:rPr lang="en-US" dirty="0"/>
                  <a:t>zero profits and is the same as setting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 &gt;</m:t>
                    </m:r>
                    <m:sSub>
                      <m:sSubPr>
                        <m:ctrlPr>
                          <a:rPr lang="en-US" b="0" i="1" dirty="0" smtClean="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𝑝</m:t>
                        </m:r>
                      </m:e>
                      <m:sub>
                        <m:r>
                          <a:rPr lang="en-US" i="1" dirty="0" err="1">
                            <a:solidFill>
                              <a:srgbClr val="C00000"/>
                            </a:solidFill>
                            <a:latin typeface="Cambria Math" panose="02040503050406030204" pitchFamily="18" charset="0"/>
                          </a:rPr>
                          <m:t>𝑗</m:t>
                        </m:r>
                      </m:sub>
                    </m:sSub>
                  </m:oMath>
                </a14:m>
                <a:r>
                  <a:rPr lang="en-US" i="1" dirty="0"/>
                  <a:t> </a:t>
                </a:r>
                <a:r>
                  <a:rPr lang="en-US" dirty="0"/>
                  <a:t>. Thus the best response is setting</a:t>
                </a:r>
                <a14:m>
                  <m:oMath xmlns:m="http://schemas.openxmlformats.org/officeDocument/2006/math">
                    <m:r>
                      <a:rPr lang="en-US" b="0" i="0" dirty="0" smtClean="0">
                        <a:solidFill>
                          <a:srgbClr val="C00000"/>
                        </a:solidFill>
                        <a:latin typeface="Cambria Math" panose="02040503050406030204" pitchFamily="18" charset="0"/>
                      </a:rPr>
                      <m:t> </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𝑝</m:t>
                        </m:r>
                      </m:e>
                      <m:sub>
                        <m:r>
                          <a:rPr lang="en-US" b="0" i="1" dirty="0" smtClean="0">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𝑝</m:t>
                        </m:r>
                      </m:e>
                      <m:sub>
                        <m:r>
                          <a:rPr lang="en-US" i="1" dirty="0">
                            <a:solidFill>
                              <a:srgbClr val="C00000"/>
                            </a:solidFill>
                            <a:latin typeface="Cambria Math" panose="02040503050406030204" pitchFamily="18" charset="0"/>
                          </a:rPr>
                          <m:t>𝑗</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10</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01</m:t>
                    </m:r>
                  </m:oMath>
                </a14:m>
                <a:r>
                  <a:rPr lang="en-US" dirty="0"/>
                  <a:t> and splitting the market with very low profits.</a:t>
                </a:r>
              </a:p>
              <a:p>
                <a:r>
                  <a:rPr lang="en-US" dirty="0"/>
                  <a:t> Finally, if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𝑗</m:t>
                        </m:r>
                      </m:sub>
                    </m:sSub>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10</m:t>
                    </m:r>
                  </m:oMath>
                </a14:m>
                <a:r>
                  <a:rPr lang="en-US" dirty="0"/>
                  <a:t> then any choice of price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𝑗</m:t>
                        </m:r>
                      </m:sub>
                    </m:sSub>
                  </m:oMath>
                </a14:m>
                <a:r>
                  <a:rPr lang="en-US" i="1" dirty="0"/>
                  <a:t> </a:t>
                </a:r>
                <a:r>
                  <a:rPr lang="en-US" dirty="0"/>
                  <a:t>will yield firm </a:t>
                </a:r>
                <a14:m>
                  <m:oMath xmlns:m="http://schemas.openxmlformats.org/officeDocument/2006/math">
                    <m:r>
                      <a:rPr lang="en-US" i="1" dirty="0" smtClean="0">
                        <a:solidFill>
                          <a:srgbClr val="C00000"/>
                        </a:solidFill>
                        <a:latin typeface="Cambria Math" panose="02040503050406030204" pitchFamily="18" charset="0"/>
                      </a:rPr>
                      <m:t>𝑖</m:t>
                    </m:r>
                  </m:oMath>
                </a14:m>
                <a:r>
                  <a:rPr lang="en-US" i="1" dirty="0"/>
                  <a:t> </a:t>
                </a:r>
                <a:r>
                  <a:rPr lang="en-US" dirty="0"/>
                  <a:t>zero profits, whereas setting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&lt;</m:t>
                    </m:r>
                    <m:sSub>
                      <m:sSubPr>
                        <m:ctrlPr>
                          <a:rPr lang="en-US" b="0" i="1" dirty="0" smtClean="0">
                            <a:solidFill>
                              <a:srgbClr val="C00000"/>
                            </a:solidFill>
                            <a:latin typeface="Cambria Math" panose="02040503050406030204" pitchFamily="18" charset="0"/>
                          </a:rPr>
                        </m:ctrlPr>
                      </m:sSubPr>
                      <m:e>
                        <m:r>
                          <a:rPr lang="en-US" i="1" dirty="0" err="1" smtClean="0">
                            <a:solidFill>
                              <a:srgbClr val="C00000"/>
                            </a:solidFill>
                            <a:latin typeface="Cambria Math" panose="02040503050406030204" pitchFamily="18" charset="0"/>
                          </a:rPr>
                          <m:t>𝑝</m:t>
                        </m:r>
                      </m:e>
                      <m:sub>
                        <m:r>
                          <a:rPr lang="en-US" i="1" dirty="0" err="1" smtClean="0">
                            <a:solidFill>
                              <a:srgbClr val="C00000"/>
                            </a:solidFill>
                            <a:latin typeface="Cambria Math" panose="02040503050406030204" pitchFamily="18" charset="0"/>
                          </a:rPr>
                          <m:t>𝑗</m:t>
                        </m:r>
                      </m:sub>
                    </m:sSub>
                    <m:r>
                      <a:rPr lang="en-US" i="1" dirty="0" smtClean="0">
                        <a:solidFill>
                          <a:srgbClr val="C00000"/>
                        </a:solidFill>
                        <a:latin typeface="Cambria Math" panose="02040503050406030204" pitchFamily="18" charset="0"/>
                      </a:rPr>
                      <m:t> </m:t>
                    </m:r>
                  </m:oMath>
                </a14:m>
                <a:r>
                  <a:rPr lang="en-US" dirty="0"/>
                  <a:t>causes losses. Therefore any price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err="1" smtClean="0">
                            <a:solidFill>
                              <a:srgbClr val="C00000"/>
                            </a:solidFill>
                            <a:latin typeface="Cambria Math" panose="02040503050406030204" pitchFamily="18" charset="0"/>
                          </a:rPr>
                          <m:t>𝑝</m:t>
                        </m:r>
                      </m:e>
                      <m:sub>
                        <m:r>
                          <a:rPr lang="en-US" i="1" dirty="0" err="1" smtClean="0">
                            <a:solidFill>
                              <a:srgbClr val="C00000"/>
                            </a:solidFill>
                            <a:latin typeface="Cambria Math" panose="02040503050406030204" pitchFamily="18" charset="0"/>
                          </a:rPr>
                          <m:t>𝑗</m:t>
                        </m:r>
                      </m:sub>
                    </m:sSub>
                  </m:oMath>
                </a14:m>
                <a:r>
                  <a:rPr lang="en-US" i="1" dirty="0"/>
                  <a:t> </a:t>
                </a:r>
                <a:r>
                  <a:rPr lang="en-US" dirty="0"/>
                  <a:t>is a best response when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𝑝</m:t>
                        </m:r>
                      </m:e>
                      <m:sub>
                        <m:r>
                          <a:rPr lang="en-US" i="1" dirty="0">
                            <a:solidFill>
                              <a:srgbClr val="C00000"/>
                            </a:solidFill>
                            <a:latin typeface="Cambria Math" panose="02040503050406030204" pitchFamily="18" charset="0"/>
                          </a:rPr>
                          <m:t>𝑗</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10</m:t>
                    </m:r>
                  </m:oMath>
                </a14:m>
                <a:r>
                  <a:rPr lang="en-US" dirty="0"/>
                  <a:t> .</a:t>
                </a: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215462" y="2993366"/>
                <a:ext cx="11571530" cy="3585854"/>
              </a:xfrm>
              <a:blipFill>
                <a:blip r:embed="rId4"/>
                <a:stretch>
                  <a:fillRect l="-158" b="-27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32</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cxnSp>
        <p:nvCxnSpPr>
          <p:cNvPr id="9" name="Straight Connector 8"/>
          <p:cNvCxnSpPr/>
          <p:nvPr/>
        </p:nvCxnSpPr>
        <p:spPr>
          <a:xfrm flipV="1">
            <a:off x="3668331" y="2324549"/>
            <a:ext cx="6760661" cy="3115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1437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290795" y="1138359"/>
            <a:ext cx="5589545" cy="1203396"/>
          </a:xfrm>
          <a:prstGeom prst="rect">
            <a:avLst/>
          </a:prstGeom>
        </p:spPr>
      </p:pic>
      <p:sp>
        <p:nvSpPr>
          <p:cNvPr id="6" name="Title 5"/>
          <p:cNvSpPr>
            <a:spLocks noGrp="1"/>
          </p:cNvSpPr>
          <p:nvPr>
            <p:ph type="title"/>
          </p:nvPr>
        </p:nvSpPr>
        <p:spPr/>
        <p:txBody>
          <a:bodyPr/>
          <a:lstStyle/>
          <a:p>
            <a:r>
              <a:rPr lang="en-US" dirty="0"/>
              <a:t>Bertrand Duopoly-Nash Equilibrium</a:t>
            </a: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215462" y="2518363"/>
                <a:ext cx="11571530" cy="4060857"/>
              </a:xfrm>
            </p:spPr>
            <p:txBody>
              <a:bodyPr>
                <a:normAutofit fontScale="92500" lnSpcReduction="10000"/>
              </a:bodyPr>
              <a:lstStyle/>
              <a:p>
                <a:r>
                  <a:rPr lang="en-US" dirty="0"/>
                  <a:t>Now given that firm </a:t>
                </a:r>
                <a14:m>
                  <m:oMath xmlns:m="http://schemas.openxmlformats.org/officeDocument/2006/math">
                    <m:r>
                      <a:rPr lang="en-US" i="1" dirty="0" smtClean="0">
                        <a:solidFill>
                          <a:srgbClr val="C00000"/>
                        </a:solidFill>
                        <a:latin typeface="Cambria Math" panose="02040503050406030204" pitchFamily="18" charset="0"/>
                      </a:rPr>
                      <m:t>𝑗</m:t>
                    </m:r>
                  </m:oMath>
                </a14:m>
                <a:r>
                  <a:rPr lang="en-US" dirty="0"/>
                  <a:t>’s best response is exactly symmetric, </a:t>
                </a:r>
              </a:p>
              <a:p>
                <a:r>
                  <a:rPr lang="en-US" dirty="0"/>
                  <a:t>it should not be hard to see that there are </a:t>
                </a:r>
                <a:r>
                  <a:rPr lang="en-US" dirty="0">
                    <a:solidFill>
                      <a:srgbClr val="C00000"/>
                    </a:solidFill>
                  </a:rPr>
                  <a:t>two Nash equilibria </a:t>
                </a:r>
                <a:r>
                  <a:rPr lang="en-US" dirty="0"/>
                  <a:t>that follow immediately from the form of the best-response functions:</a:t>
                </a:r>
              </a:p>
              <a:p>
                <a:r>
                  <a:rPr lang="en-US" dirty="0"/>
                  <a:t>The best response to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𝑗</m:t>
                        </m:r>
                      </m:sub>
                    </m:sSub>
                    <m:r>
                      <a:rPr lang="en-US"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10</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01</m:t>
                    </m:r>
                  </m:oMath>
                </a14:m>
                <a:r>
                  <a:rPr lang="en-US" dirty="0"/>
                  <a:t> is </a:t>
                </a:r>
                <a14:m>
                  <m:oMath xmlns:m="http://schemas.openxmlformats.org/officeDocument/2006/math">
                    <m:r>
                      <a:rPr lang="en-US" i="1" dirty="0" smtClean="0">
                        <a:solidFill>
                          <a:srgbClr val="C00000"/>
                        </a:solidFill>
                        <a:latin typeface="Cambria Math" panose="02040503050406030204" pitchFamily="18" charset="0"/>
                      </a:rPr>
                      <m:t>𝐵</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𝑅</m:t>
                        </m:r>
                      </m:e>
                      <m:sub>
                        <m:r>
                          <a:rPr lang="en-US" i="1" dirty="0" smtClean="0">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10</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01</m:t>
                    </m:r>
                    <m:r>
                      <a:rPr lang="en-US" i="1" dirty="0">
                        <a:solidFill>
                          <a:srgbClr val="C00000"/>
                        </a:solidFill>
                        <a:latin typeface="Cambria Math" panose="02040503050406030204" pitchFamily="18" charset="0"/>
                      </a:rPr>
                      <m:t>) = </m:t>
                    </m:r>
                    <m:r>
                      <a:rPr lang="en-US" i="1" dirty="0" smtClean="0">
                        <a:solidFill>
                          <a:srgbClr val="C00000"/>
                        </a:solidFill>
                        <a:latin typeface="Cambria Math" panose="02040503050406030204" pitchFamily="18" charset="0"/>
                      </a:rPr>
                      <m:t>10</m:t>
                    </m:r>
                    <m:r>
                      <a:rPr lang="en-US"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01</m:t>
                    </m:r>
                  </m:oMath>
                </a14:m>
                <a:r>
                  <a:rPr lang="en-US" dirty="0"/>
                  <a:t>, and a best response to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𝑗</m:t>
                        </m:r>
                      </m:sub>
                    </m:sSub>
                    <m:r>
                      <a:rPr lang="en-US"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10</m:t>
                    </m:r>
                  </m:oMath>
                </a14:m>
                <a:r>
                  <a:rPr lang="en-US" dirty="0"/>
                  <a:t> is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10</m:t>
                    </m:r>
                  </m:oMath>
                </a14:m>
                <a:r>
                  <a:rPr lang="en-US" dirty="0"/>
                  <a:t> or </a:t>
                </a:r>
                <a14:m>
                  <m:oMath xmlns:m="http://schemas.openxmlformats.org/officeDocument/2006/math">
                    <m:r>
                      <a:rPr lang="en-US" i="1" dirty="0" smtClean="0">
                        <a:solidFill>
                          <a:srgbClr val="C00000"/>
                        </a:solidFill>
                        <a:latin typeface="Cambria Math" panose="02040503050406030204" pitchFamily="18" charset="0"/>
                      </a:rPr>
                      <m:t>10</m:t>
                    </m:r>
                    <m:r>
                      <a:rPr lang="en-US" i="1" dirty="0" smtClean="0">
                        <a:solidFill>
                          <a:srgbClr val="C00000"/>
                        </a:solidFill>
                        <a:latin typeface="Cambria Math" panose="02040503050406030204" pitchFamily="18" charset="0"/>
                      </a:rPr>
                      <m:t> ∈ </m:t>
                    </m:r>
                    <m:r>
                      <a:rPr lang="en-US" i="1" dirty="0" err="1">
                        <a:solidFill>
                          <a:srgbClr val="C00000"/>
                        </a:solidFill>
                        <a:latin typeface="Cambria Math" panose="02040503050406030204" pitchFamily="18" charset="0"/>
                      </a:rPr>
                      <m:t>𝐵</m:t>
                    </m:r>
                    <m:sSub>
                      <m:sSubPr>
                        <m:ctrlPr>
                          <a:rPr lang="en-US" b="0" i="1" dirty="0" smtClean="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𝑅</m:t>
                        </m:r>
                      </m:e>
                      <m:sub>
                        <m:r>
                          <a:rPr lang="en-US" i="1" dirty="0" err="1">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10</m:t>
                    </m:r>
                    <m:r>
                      <a:rPr lang="en-US" i="1" dirty="0">
                        <a:solidFill>
                          <a:srgbClr val="C00000"/>
                        </a:solidFill>
                        <a:latin typeface="Cambria Math" panose="02040503050406030204" pitchFamily="18" charset="0"/>
                      </a:rPr>
                      <m:t>)</m:t>
                    </m:r>
                  </m:oMath>
                </a14:m>
                <a:r>
                  <a:rPr lang="en-US" dirty="0"/>
                  <a:t>. </a:t>
                </a:r>
              </a:p>
              <a:p>
                <a:r>
                  <a:rPr lang="en-US" dirty="0"/>
                  <a:t>Thus the two Nash equilibria are </a:t>
                </a:r>
                <a14:m>
                  <m:oMath xmlns:m="http://schemas.openxmlformats.org/officeDocument/2006/math">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𝑝</m:t>
                        </m:r>
                      </m:e>
                      <m:sub>
                        <m:r>
                          <a:rPr lang="en-US" i="1" dirty="0">
                            <a:solidFill>
                              <a:srgbClr val="C00000"/>
                            </a:solidFill>
                            <a:latin typeface="Cambria Math" panose="02040503050406030204" pitchFamily="18" charset="0"/>
                          </a:rPr>
                          <m:t>2</m:t>
                        </m:r>
                      </m:sub>
                    </m:sSub>
                    <m:r>
                      <a:rPr lang="en-US" i="1" dirty="0">
                        <a:solidFill>
                          <a:srgbClr val="C00000"/>
                        </a:solidFill>
                        <a:latin typeface="Cambria Math" panose="02040503050406030204" pitchFamily="18" charset="0"/>
                      </a:rPr>
                      <m:t>) ∈ {(</m:t>
                    </m:r>
                    <m:r>
                      <a:rPr lang="en-US" i="1" dirty="0">
                        <a:solidFill>
                          <a:srgbClr val="C00000"/>
                        </a:solidFill>
                        <a:latin typeface="Cambria Math" panose="02040503050406030204" pitchFamily="18" charset="0"/>
                      </a:rPr>
                      <m:t>10</m:t>
                    </m:r>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10</m:t>
                    </m:r>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10</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01</m:t>
                    </m:r>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10</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01</m:t>
                    </m:r>
                    <m:r>
                      <a:rPr lang="en-US" i="1" dirty="0">
                        <a:solidFill>
                          <a:srgbClr val="C00000"/>
                        </a:solidFill>
                        <a:latin typeface="Cambria Math" panose="02040503050406030204" pitchFamily="18" charset="0"/>
                      </a:rPr>
                      <m:t>)}</m:t>
                    </m:r>
                  </m:oMath>
                </a14:m>
                <a:r>
                  <a:rPr lang="en-US" dirty="0"/>
                  <a:t>.</a:t>
                </a: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215462" y="2518363"/>
                <a:ext cx="11571530" cy="4060857"/>
              </a:xfrm>
              <a:blipFill>
                <a:blip r:embed="rId4"/>
                <a:stretch>
                  <a:fillRect l="-31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33</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99165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Comparing the outcome of the Bertrand game to that of the </a:t>
            </a:r>
            <a:r>
              <a:rPr lang="en-US" dirty="0" err="1"/>
              <a:t>Cournot</a:t>
            </a:r>
            <a:r>
              <a:rPr lang="en-US" dirty="0"/>
              <a:t> game </a:t>
            </a:r>
          </a:p>
        </p:txBody>
      </p:sp>
      <p:sp>
        <p:nvSpPr>
          <p:cNvPr id="7" name="Content Placeholder 6"/>
          <p:cNvSpPr>
            <a:spLocks noGrp="1"/>
          </p:cNvSpPr>
          <p:nvPr>
            <p:ph idx="1"/>
          </p:nvPr>
        </p:nvSpPr>
        <p:spPr>
          <a:xfrm>
            <a:off x="215462" y="1193181"/>
            <a:ext cx="11571530" cy="5386040"/>
          </a:xfrm>
        </p:spPr>
        <p:txBody>
          <a:bodyPr>
            <a:normAutofit fontScale="92500" lnSpcReduction="20000"/>
          </a:bodyPr>
          <a:lstStyle/>
          <a:p>
            <a:r>
              <a:rPr lang="en-US" dirty="0"/>
              <a:t>Comparing the outcome of the Bertrand game to that of the </a:t>
            </a:r>
            <a:r>
              <a:rPr lang="en-US" dirty="0" err="1"/>
              <a:t>Cournot</a:t>
            </a:r>
            <a:r>
              <a:rPr lang="en-US" dirty="0"/>
              <a:t> game is an interesting exercise. Notice that when firms choose quantities (</a:t>
            </a:r>
            <a:r>
              <a:rPr lang="en-US" dirty="0" err="1"/>
              <a:t>Cournot</a:t>
            </a:r>
            <a:r>
              <a:rPr lang="en-US" dirty="0"/>
              <a:t>), the unique Nash equilibrium is q1= q2 = 30. A quick calculation shows that for the aggregate quantity of q = q1+ q2 = 60 we get a demand price of p = 40 and each firm makes a profit of $900. When instead these firms compete on prices, the two possible equilibria have either zero profits when both choose p1= p2 = $10 or negligible profits (about $0.45) when they each choose p1= p2 = $10.01. Interestingly, for both the </a:t>
            </a:r>
            <a:r>
              <a:rPr lang="en-US" dirty="0" err="1"/>
              <a:t>Cournot</a:t>
            </a:r>
            <a:r>
              <a:rPr lang="en-US" dirty="0"/>
              <a:t> and Bertrand games, if we had only one player then he would maximize profits by choosing the monopoly price (or quantity) of $55 (or 45 units) and earn a profit of $2025</a:t>
            </a:r>
          </a:p>
        </p:txBody>
      </p:sp>
      <p:sp>
        <p:nvSpPr>
          <p:cNvPr id="4" name="Slide Number Placeholder 3"/>
          <p:cNvSpPr>
            <a:spLocks noGrp="1"/>
          </p:cNvSpPr>
          <p:nvPr>
            <p:ph type="sldNum" sz="quarter" idx="12"/>
          </p:nvPr>
        </p:nvSpPr>
        <p:spPr/>
        <p:txBody>
          <a:bodyPr/>
          <a:lstStyle/>
          <a:p>
            <a:fld id="{7A24F918-E48B-4CD6-88B4-F48A81EB5FB6}" type="slidenum">
              <a:rPr lang="en-US" smtClean="0"/>
              <a:pPr/>
              <a:t>34</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44840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a-IR" dirty="0"/>
              <a:t>مقایسه نتیجه بازی </a:t>
            </a:r>
            <a:r>
              <a:rPr lang="fa-IR" u="sng" dirty="0"/>
              <a:t>برتراند</a:t>
            </a:r>
            <a:r>
              <a:rPr lang="fa-IR" dirty="0"/>
              <a:t> با بازی </a:t>
            </a:r>
            <a:r>
              <a:rPr lang="fa-IR" u="sng" dirty="0"/>
              <a:t>کورنو</a:t>
            </a:r>
            <a:endParaRPr lang="en-US" u="sng"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p:txBody>
              <a:bodyPr>
                <a:normAutofit fontScale="77500" lnSpcReduction="20000"/>
              </a:bodyPr>
              <a:lstStyle/>
              <a:p>
                <a:r>
                  <a:rPr lang="fa-IR" dirty="0"/>
                  <a:t>توجه داشته باشید که وقتی شرکت ها مقادیری را انتخاب می کنند (Cournot)، تعادل نش منحصر به فرد </a:t>
                </a:r>
                <a14:m>
                  <m:oMath xmlns:m="http://schemas.openxmlformats.org/officeDocument/2006/math">
                    <m:sSub>
                      <m:sSubPr>
                        <m:ctrlPr>
                          <a:rPr lang="fa-IR"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𝑞</m:t>
                        </m:r>
                      </m:e>
                      <m:sub>
                        <m:r>
                          <a:rPr lang="en-US"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𝑞</m:t>
                        </m:r>
                      </m:e>
                      <m:sub>
                        <m:r>
                          <a:rPr lang="en-US" i="1" dirty="0" smtClean="0">
                            <a:solidFill>
                              <a:srgbClr val="C00000"/>
                            </a:solidFill>
                            <a:latin typeface="Cambria Math" panose="02040503050406030204" pitchFamily="18" charset="0"/>
                          </a:rPr>
                          <m:t>2</m:t>
                        </m:r>
                      </m:sub>
                    </m:sSub>
                    <m:r>
                      <a:rPr lang="en-US" i="1" dirty="0" smtClean="0">
                        <a:solidFill>
                          <a:srgbClr val="C00000"/>
                        </a:solidFill>
                        <a:latin typeface="Cambria Math" panose="02040503050406030204" pitchFamily="18" charset="0"/>
                      </a:rPr>
                      <m:t> = </m:t>
                    </m:r>
                    <m:r>
                      <a:rPr lang="en-US" i="1" dirty="0" smtClean="0">
                        <a:solidFill>
                          <a:srgbClr val="C00000"/>
                        </a:solidFill>
                        <a:latin typeface="Cambria Math" panose="02040503050406030204" pitchFamily="18" charset="0"/>
                      </a:rPr>
                      <m:t>30</m:t>
                    </m:r>
                  </m:oMath>
                </a14:m>
                <a:r>
                  <a:rPr lang="fa-IR" dirty="0"/>
                  <a:t> است. </a:t>
                </a:r>
                <a:endParaRPr lang="en-US" dirty="0"/>
              </a:p>
              <a:p>
                <a:r>
                  <a:rPr lang="fa-IR" dirty="0"/>
                  <a:t>یک محاسبه سریع نشان می دهد که برای مقدار مجموع </a:t>
                </a:r>
                <a14:m>
                  <m:oMath xmlns:m="http://schemas.openxmlformats.org/officeDocument/2006/math">
                    <m:r>
                      <a:rPr lang="en-US" i="1" dirty="0" smtClean="0">
                        <a:solidFill>
                          <a:srgbClr val="C00000"/>
                        </a:solidFill>
                        <a:latin typeface="Cambria Math" panose="02040503050406030204" pitchFamily="18" charset="0"/>
                      </a:rPr>
                      <m:t>𝑞</m:t>
                    </m:r>
                    <m:r>
                      <a:rPr lang="en-US" i="1" dirty="0" smtClean="0">
                        <a:solidFill>
                          <a:srgbClr val="C00000"/>
                        </a:solidFill>
                        <a:latin typeface="Cambria Math" panose="02040503050406030204" pitchFamily="18" charset="0"/>
                      </a:rPr>
                      <m:t> = </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𝑞</m:t>
                        </m:r>
                      </m:e>
                      <m:sub>
                        <m:r>
                          <a:rPr lang="en-US"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𝑞</m:t>
                        </m:r>
                      </m:e>
                      <m:sub>
                        <m:r>
                          <a:rPr lang="en-US" i="1" dirty="0" smtClean="0">
                            <a:solidFill>
                              <a:srgbClr val="C00000"/>
                            </a:solidFill>
                            <a:latin typeface="Cambria Math" panose="02040503050406030204" pitchFamily="18" charset="0"/>
                          </a:rPr>
                          <m:t>2</m:t>
                        </m:r>
                      </m:sub>
                    </m:sSub>
                    <m:r>
                      <a:rPr lang="en-US" i="1" dirty="0" smtClean="0">
                        <a:solidFill>
                          <a:srgbClr val="C00000"/>
                        </a:solidFill>
                        <a:latin typeface="Cambria Math" panose="02040503050406030204" pitchFamily="18" charset="0"/>
                      </a:rPr>
                      <m:t> = </m:t>
                    </m:r>
                    <m:r>
                      <a:rPr lang="en-US" i="1" dirty="0" smtClean="0">
                        <a:solidFill>
                          <a:srgbClr val="C00000"/>
                        </a:solidFill>
                        <a:latin typeface="Cambria Math" panose="02040503050406030204" pitchFamily="18" charset="0"/>
                      </a:rPr>
                      <m:t>60</m:t>
                    </m:r>
                  </m:oMath>
                </a14:m>
                <a:r>
                  <a:rPr lang="fa-IR" dirty="0"/>
                  <a:t>، قیمت تقاضا </a:t>
                </a:r>
                <a14:m>
                  <m:oMath xmlns:m="http://schemas.openxmlformats.org/officeDocument/2006/math">
                    <m:r>
                      <a:rPr lang="en-US" i="1" dirty="0" smtClean="0">
                        <a:solidFill>
                          <a:srgbClr val="C00000"/>
                        </a:solidFill>
                        <a:latin typeface="Cambria Math" panose="02040503050406030204" pitchFamily="18" charset="0"/>
                      </a:rPr>
                      <m:t>𝑝</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40</m:t>
                    </m:r>
                  </m:oMath>
                </a14:m>
                <a:r>
                  <a:rPr lang="fa-IR" dirty="0"/>
                  <a:t> را دریافت می کنیم و هر شرکت سود 900 دلاری بدست می آورد.</a:t>
                </a:r>
              </a:p>
              <a:p>
                <a:r>
                  <a:rPr lang="fa-IR" dirty="0"/>
                  <a:t>هنگامی که در عوض این شرکت‌ها بر سر قیمت‌ها با هم رقابت می‌کنند، دو تعادل ممکن، زمانی که هر دو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2</m:t>
                        </m:r>
                      </m:sub>
                    </m:sSub>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10</m:t>
                    </m:r>
                  </m:oMath>
                </a14:m>
                <a:r>
                  <a:rPr lang="fa-IR" dirty="0"/>
                  <a:t> دلار را انتخاب می‌کنند سود صفر دارند یا زمانی که هر کدام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𝑝</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𝑝</m:t>
                        </m:r>
                      </m:e>
                      <m:sub>
                        <m:r>
                          <a:rPr lang="en-US" i="1" dirty="0">
                            <a:solidFill>
                              <a:srgbClr val="C00000"/>
                            </a:solidFill>
                            <a:latin typeface="Cambria Math" panose="02040503050406030204" pitchFamily="18" charset="0"/>
                          </a:rPr>
                          <m:t>2</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10</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01</m:t>
                    </m:r>
                  </m:oMath>
                </a14:m>
                <a:r>
                  <a:rPr lang="fa-IR" dirty="0"/>
                  <a:t> دلار را انتخاب می‌کنند سود ناچیزی دارند (حدود 0.45 دلار). </a:t>
                </a:r>
                <a:endParaRPr lang="en-US" dirty="0"/>
              </a:p>
              <a:p>
                <a:r>
                  <a:rPr lang="fa-IR" dirty="0"/>
                  <a:t>جالب است که برای هر دو بازی Cournot و Bertrand، اگر ما فقط یک بازیکن داشتیم، او با انتخاب قیمت (یا مقدار) انحصاری 55 دلار (یا 45 واحد) سود را به حداکثر می رساند و سود 2025 دلاری کسب می کرد.</a:t>
                </a:r>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blipFill>
                <a:blip r:embed="rId3"/>
                <a:stretch>
                  <a:fillRect l="-105" r="-2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35</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69155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a-IR" dirty="0"/>
              <a:t>مقایسه نتیجه بازی </a:t>
            </a:r>
            <a:r>
              <a:rPr lang="fa-IR" u="sng" dirty="0"/>
              <a:t>برتراند</a:t>
            </a:r>
            <a:r>
              <a:rPr lang="fa-IR" dirty="0"/>
              <a:t> با بازی </a:t>
            </a:r>
            <a:r>
              <a:rPr lang="fa-IR" u="sng" dirty="0"/>
              <a:t>کورنو</a:t>
            </a:r>
            <a:endParaRPr lang="en-US" u="sng" dirty="0"/>
          </a:p>
        </p:txBody>
      </p:sp>
      <p:sp>
        <p:nvSpPr>
          <p:cNvPr id="7" name="Content Placeholder 6"/>
          <p:cNvSpPr>
            <a:spLocks noGrp="1"/>
          </p:cNvSpPr>
          <p:nvPr>
            <p:ph idx="1"/>
          </p:nvPr>
        </p:nvSpPr>
        <p:spPr/>
        <p:txBody>
          <a:bodyPr>
            <a:normAutofit fontScale="92500" lnSpcReduction="20000"/>
          </a:bodyPr>
          <a:lstStyle/>
          <a:p>
            <a:r>
              <a:rPr lang="fa-IR" dirty="0"/>
              <a:t>پیام این تحلیل کاملاً قابل توجه است: یک شرکت ممکن است قدرت انحصاری داشته باشد، اما وقتی اجازه دهیم یک شرکت دیگر رقابت کند، و آنها بر سر قیمت ها رقابت کنند، آنگاه بازار رفتار رقابتی خواهد داشت - اگر هر دو قیمت 10 دلار را انتخاب کنند، قیمت نهایی با هزینه برابر خواهد شد. </a:t>
            </a:r>
          </a:p>
          <a:p>
            <a:r>
              <a:rPr lang="fa-IR" dirty="0"/>
              <a:t>توجه داشته باشید که اگر یک شرکت سوم و چهارم را اضافه کنیم، نتیجه را تغییر نخواهد داد. قیمت‌ها باید 10 دلار (یا عملاً یکسان با 10.01 دلار) برای همه شرکت‌های موجود در تعادل نش (برتراند) باشد. </a:t>
            </a:r>
          </a:p>
          <a:p>
            <a:r>
              <a:rPr lang="fa-IR" dirty="0"/>
              <a:t>این مساله در مورد رقابت </a:t>
            </a:r>
            <a:r>
              <a:rPr lang="en-US" dirty="0" err="1"/>
              <a:t>Cournot</a:t>
            </a:r>
            <a:r>
              <a:rPr lang="en-US" dirty="0"/>
              <a:t> </a:t>
            </a:r>
            <a:r>
              <a:rPr lang="fa-IR" dirty="0"/>
              <a:t> برقرار نیست، چراکه در آن شرکت‌ها تا زمانی که تعداد شرکت‌ها خیلی زیاد نباشد، تلاش میکنند تا سهمی در بازار داشته باشند.</a:t>
            </a:r>
          </a:p>
        </p:txBody>
      </p:sp>
      <p:sp>
        <p:nvSpPr>
          <p:cNvPr id="4" name="Slide Number Placeholder 3"/>
          <p:cNvSpPr>
            <a:spLocks noGrp="1"/>
          </p:cNvSpPr>
          <p:nvPr>
            <p:ph type="sldNum" sz="quarter" idx="12"/>
          </p:nvPr>
        </p:nvSpPr>
        <p:spPr/>
        <p:txBody>
          <a:bodyPr/>
          <a:lstStyle/>
          <a:p>
            <a:fld id="{7A24F918-E48B-4CD6-88B4-F48A81EB5FB6}" type="slidenum">
              <a:rPr lang="en-US" smtClean="0"/>
              <a:pPr/>
              <a:t>36</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06999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Proposition 5.2</a:t>
            </a:r>
            <a:r>
              <a:rPr lang="fa-IR" dirty="0"/>
              <a:t>: </a:t>
            </a:r>
            <a:r>
              <a:rPr lang="en-US" dirty="0"/>
              <a:t>Bertrand-Nash equilibrium</a:t>
            </a:r>
            <a:endParaRPr lang="en-US" u="sng"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p:txBody>
              <a:bodyPr>
                <a:normAutofit/>
              </a:bodyPr>
              <a:lstStyle/>
              <a:p>
                <a:r>
                  <a:rPr lang="en-US" dirty="0"/>
                  <a:t>For </a:t>
                </a:r>
                <a14:m>
                  <m:oMath xmlns:m="http://schemas.openxmlformats.org/officeDocument/2006/math">
                    <m:r>
                      <a:rPr lang="en-US" i="1" dirty="0" smtClean="0">
                        <a:solidFill>
                          <a:srgbClr val="C00000"/>
                        </a:solidFill>
                        <a:latin typeface="Cambria Math" panose="02040503050406030204" pitchFamily="18" charset="0"/>
                      </a:rPr>
                      <m:t>𝜀</m:t>
                    </m:r>
                    <m:r>
                      <a:rPr lang="en-US" i="1" dirty="0" smtClean="0">
                        <a:solidFill>
                          <a:srgbClr val="C00000"/>
                        </a:solidFill>
                        <a:latin typeface="Cambria Math" panose="02040503050406030204" pitchFamily="18" charset="0"/>
                      </a:rPr>
                      <m:t> = </m:t>
                    </m:r>
                    <m:r>
                      <a:rPr lang="en-US" i="1" dirty="0" smtClean="0">
                        <a:solidFill>
                          <a:srgbClr val="C00000"/>
                        </a:solidFill>
                        <a:latin typeface="Cambria Math" panose="02040503050406030204" pitchFamily="18" charset="0"/>
                      </a:rPr>
                      <m:t>0</m:t>
                    </m:r>
                    <m:r>
                      <a:rPr lang="en-US" i="1" dirty="0" smtClean="0">
                        <a:solidFill>
                          <a:srgbClr val="C00000"/>
                        </a:solidFill>
                        <a:latin typeface="Cambria Math" panose="02040503050406030204" pitchFamily="18" charset="0"/>
                      </a:rPr>
                      <m:t> </m:t>
                    </m:r>
                  </m:oMath>
                </a14:m>
                <a:r>
                  <a:rPr lang="en-US" dirty="0"/>
                  <a:t>(prices can be any real number) there is a unique Nash</a:t>
                </a:r>
                <a:r>
                  <a:rPr lang="fa-IR" dirty="0"/>
                  <a:t> </a:t>
                </a:r>
                <a:r>
                  <a:rPr lang="en-US" dirty="0"/>
                  <a:t>equilibrium: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𝑝</m:t>
                        </m:r>
                      </m:e>
                      <m:sub>
                        <m:r>
                          <a:rPr lang="en-US" i="1" dirty="0" smtClean="0">
                            <a:solidFill>
                              <a:srgbClr val="C00000"/>
                            </a:solidFill>
                            <a:latin typeface="Cambria Math" panose="02040503050406030204" pitchFamily="18" charset="0"/>
                          </a:rPr>
                          <m:t>2</m:t>
                        </m:r>
                      </m:sub>
                    </m:sSub>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𝑐</m:t>
                    </m:r>
                  </m:oMath>
                </a14:m>
                <a:r>
                  <a:rPr lang="en-US" dirty="0"/>
                  <a:t>.</a:t>
                </a:r>
                <a:endParaRPr lang="fa-IR"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blipFill>
                <a:blip r:embed="rId3"/>
                <a:stretch>
                  <a:fillRect l="-4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37</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3" name="TextBox 2">
            <a:extLst>
              <a:ext uri="{FF2B5EF4-FFF2-40B4-BE49-F238E27FC236}">
                <a16:creationId xmlns:a16="http://schemas.microsoft.com/office/drawing/2014/main" id="{208DC678-52B6-1981-9315-32D15901F83F}"/>
              </a:ext>
            </a:extLst>
          </p:cNvPr>
          <p:cNvSpPr txBox="1"/>
          <p:nvPr/>
        </p:nvSpPr>
        <p:spPr>
          <a:xfrm>
            <a:off x="2875006" y="3225799"/>
            <a:ext cx="6211328" cy="830997"/>
          </a:xfrm>
          <a:prstGeom prst="rect">
            <a:avLst/>
          </a:prstGeom>
          <a:noFill/>
        </p:spPr>
        <p:txBody>
          <a:bodyPr wrap="square">
            <a:spAutoFit/>
          </a:bodyPr>
          <a:lstStyle/>
          <a:p>
            <a:pPr algn="ctr" rtl="1"/>
            <a:r>
              <a:rPr lang="fa-IR" sz="2400" dirty="0">
                <a:cs typeface="B Yekan" panose="00000400000000000000" pitchFamily="2" charset="-78"/>
              </a:rPr>
              <a:t>اثبات با استفاده از تحلیلی که در بخش قبل بیان شد در صفحه 91 کتاب آورده شده است</a:t>
            </a:r>
            <a:endParaRPr lang="en-US" sz="2400" dirty="0">
              <a:cs typeface="B Yekan" panose="00000400000000000000" pitchFamily="2" charset="-78"/>
            </a:endParaRPr>
          </a:p>
        </p:txBody>
      </p:sp>
    </p:spTree>
    <p:extLst>
      <p:ext uri="{BB962C8B-B14F-4D97-AF65-F5344CB8AC3E}">
        <p14:creationId xmlns:p14="http://schemas.microsoft.com/office/powerpoint/2010/main" val="352682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fa-IR" sz="3600" dirty="0"/>
              <a:t>ایدئولوژی سیاسی و رقابت انتخاباتی</a:t>
            </a:r>
            <a:br>
              <a:rPr lang="en-US" sz="3600" dirty="0"/>
            </a:br>
            <a:r>
              <a:rPr lang="en-US" sz="2800" dirty="0"/>
              <a:t>Political Ideology and Electoral Competition</a:t>
            </a:r>
            <a:endParaRPr lang="en-US" sz="2800" u="sng" dirty="0"/>
          </a:p>
        </p:txBody>
      </p:sp>
      <p:sp>
        <p:nvSpPr>
          <p:cNvPr id="7" name="Content Placeholder 6"/>
          <p:cNvSpPr>
            <a:spLocks noGrp="1"/>
          </p:cNvSpPr>
          <p:nvPr>
            <p:ph idx="1"/>
          </p:nvPr>
        </p:nvSpPr>
        <p:spPr>
          <a:xfrm>
            <a:off x="3921210" y="1240077"/>
            <a:ext cx="7865781" cy="5166142"/>
          </a:xfrm>
        </p:spPr>
        <p:txBody>
          <a:bodyPr>
            <a:normAutofit fontScale="77500" lnSpcReduction="20000"/>
          </a:bodyPr>
          <a:lstStyle/>
          <a:p>
            <a:r>
              <a:rPr lang="fa-IR" dirty="0"/>
              <a:t>با توجه به جمعیتی از شهروندانی که به نامزدهای سیاسی رای می دهند، نامزدها چگونه باید خود را در امتداد طیف سیاسی قرار دهند؟ </a:t>
            </a:r>
          </a:p>
          <a:p>
            <a:r>
              <a:rPr lang="fa-IR" dirty="0"/>
              <a:t>یکی از </a:t>
            </a:r>
            <a:r>
              <a:rPr lang="fa-IR" dirty="0" err="1"/>
              <a:t>دیدگاه‌های</a:t>
            </a:r>
            <a:r>
              <a:rPr lang="fa-IR" dirty="0"/>
              <a:t> جهان این است که یک سیاستمدار فقط به نمایندگی از باورهای واقعی خود اهمیت </a:t>
            </a:r>
            <a:r>
              <a:rPr lang="fa-IR" dirty="0" err="1"/>
              <a:t>می‌دهد</a:t>
            </a:r>
            <a:r>
              <a:rPr lang="fa-IR" dirty="0"/>
              <a:t> و این کارزار را پیش </a:t>
            </a:r>
            <a:r>
              <a:rPr lang="fa-IR" dirty="0" err="1"/>
              <a:t>می‌برد</a:t>
            </a:r>
            <a:r>
              <a:rPr lang="fa-IR" dirty="0"/>
              <a:t>. </a:t>
            </a:r>
          </a:p>
          <a:p>
            <a:r>
              <a:rPr lang="fa-IR" dirty="0"/>
              <a:t>دیدگاه بدبینانه دیگر این است که سیاستمداران فقط به انتخاب شدن اهمیت می دهند و از این رو </a:t>
            </a:r>
            <a:r>
              <a:rPr lang="fa-IR" dirty="0" err="1"/>
              <a:t>پلتفرمی</a:t>
            </a:r>
            <a:r>
              <a:rPr lang="fa-IR" dirty="0"/>
              <a:t> را انتخاب می کنند که شانس آنها را به حداکثر برساند. </a:t>
            </a:r>
          </a:p>
          <a:p>
            <a:r>
              <a:rPr lang="fa-IR" dirty="0"/>
              <a:t>این دیدگاه گرفته شده از مدل اصلی معرفی شده توسط </a:t>
            </a:r>
            <a:r>
              <a:rPr lang="fa-IR" dirty="0" err="1"/>
              <a:t>هتلینگ</a:t>
            </a:r>
            <a:r>
              <a:rPr lang="fa-IR" dirty="0"/>
              <a:t> (1929) میباشد.</a:t>
            </a:r>
          </a:p>
        </p:txBody>
      </p:sp>
      <p:sp>
        <p:nvSpPr>
          <p:cNvPr id="4" name="Slide Number Placeholder 3"/>
          <p:cNvSpPr>
            <a:spLocks noGrp="1"/>
          </p:cNvSpPr>
          <p:nvPr>
            <p:ph type="sldNum" sz="quarter" idx="12"/>
          </p:nvPr>
        </p:nvSpPr>
        <p:spPr/>
        <p:txBody>
          <a:bodyPr/>
          <a:lstStyle/>
          <a:p>
            <a:fld id="{7A24F918-E48B-4CD6-88B4-F48A81EB5FB6}" type="slidenum">
              <a:rPr lang="en-US" smtClean="0"/>
              <a:pPr/>
              <a:t>38</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2" name="Picture 1">
            <a:extLst>
              <a:ext uri="{FF2B5EF4-FFF2-40B4-BE49-F238E27FC236}">
                <a16:creationId xmlns:a16="http://schemas.microsoft.com/office/drawing/2014/main" id="{EDFD92B5-9D6B-2782-2224-D23D55CD8442}"/>
              </a:ext>
            </a:extLst>
          </p:cNvPr>
          <p:cNvPicPr>
            <a:picLocks noChangeAspect="1"/>
          </p:cNvPicPr>
          <p:nvPr/>
        </p:nvPicPr>
        <p:blipFill>
          <a:blip r:embed="rId3"/>
          <a:stretch>
            <a:fillRect/>
          </a:stretch>
        </p:blipFill>
        <p:spPr>
          <a:xfrm>
            <a:off x="215462" y="1143128"/>
            <a:ext cx="3352426" cy="2135531"/>
          </a:xfrm>
          <a:prstGeom prst="rect">
            <a:avLst/>
          </a:prstGeom>
        </p:spPr>
      </p:pic>
      <p:pic>
        <p:nvPicPr>
          <p:cNvPr id="3" name="Picture 2">
            <a:extLst>
              <a:ext uri="{FF2B5EF4-FFF2-40B4-BE49-F238E27FC236}">
                <a16:creationId xmlns:a16="http://schemas.microsoft.com/office/drawing/2014/main" id="{FFB99C6A-4DC1-2B53-3211-335A29AF1C15}"/>
              </a:ext>
            </a:extLst>
          </p:cNvPr>
          <p:cNvPicPr>
            <a:picLocks noChangeAspect="1"/>
          </p:cNvPicPr>
          <p:nvPr/>
        </p:nvPicPr>
        <p:blipFill>
          <a:blip r:embed="rId4"/>
          <a:stretch>
            <a:fillRect/>
          </a:stretch>
        </p:blipFill>
        <p:spPr>
          <a:xfrm>
            <a:off x="215462" y="3460036"/>
            <a:ext cx="3335811" cy="2511518"/>
          </a:xfrm>
          <a:prstGeom prst="rect">
            <a:avLst/>
          </a:prstGeom>
        </p:spPr>
      </p:pic>
    </p:spTree>
    <p:extLst>
      <p:ext uri="{BB962C8B-B14F-4D97-AF65-F5344CB8AC3E}">
        <p14:creationId xmlns:p14="http://schemas.microsoft.com/office/powerpoint/2010/main" val="402070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fa-IR" sz="3600" dirty="0"/>
              <a:t>ایدئولوژی سیاسی و رقابت انتخاباتی</a:t>
            </a:r>
            <a:br>
              <a:rPr lang="en-US" sz="3600" dirty="0"/>
            </a:br>
            <a:r>
              <a:rPr lang="en-US" sz="2800" dirty="0"/>
              <a:t>Political Ideology and Electoral Competition</a:t>
            </a:r>
            <a:endParaRPr lang="en-US" sz="2800" u="sng"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3048000" y="1240077"/>
                <a:ext cx="8738991" cy="5166142"/>
              </a:xfrm>
            </p:spPr>
            <p:txBody>
              <a:bodyPr>
                <a:normAutofit fontScale="70000" lnSpcReduction="20000"/>
              </a:bodyPr>
              <a:lstStyle/>
              <a:p>
                <a:r>
                  <a:rPr lang="fa-IR" dirty="0"/>
                  <a:t>تصور کنید که دو سیاستمدار وجود دارند که هر کدام فقط به انتخاب شدن اهمیت می دهند.</a:t>
                </a:r>
              </a:p>
              <a:p>
                <a:r>
                  <a:rPr lang="fa-IR" dirty="0"/>
                  <a:t>101 شهروند وجود دارد که هر کدام با یک عدد صحیح برچسب گذاری شده </a:t>
                </a:r>
                <a:r>
                  <a:rPr lang="fa-IR" dirty="0" err="1"/>
                  <a:t>اند</a:t>
                </a:r>
                <a:endParaRPr lang="fa-IR" dirty="0"/>
              </a:p>
              <a:p>
                <a:pPr lvl="1"/>
                <a:r>
                  <a:rPr lang="en-US" dirty="0"/>
                  <a:t>-50</a:t>
                </a:r>
                <a:r>
                  <a:rPr lang="en-US" i="1" dirty="0"/>
                  <a:t>, </a:t>
                </a:r>
                <a:r>
                  <a:rPr lang="en-US" dirty="0"/>
                  <a:t>-49</a:t>
                </a:r>
                <a:r>
                  <a:rPr lang="en-US" i="1" dirty="0"/>
                  <a:t>, . . . , </a:t>
                </a:r>
                <a:r>
                  <a:rPr lang="en-US" dirty="0"/>
                  <a:t>0</a:t>
                </a:r>
                <a:r>
                  <a:rPr lang="en-US" i="1" dirty="0"/>
                  <a:t>, . . . , </a:t>
                </a:r>
                <a:r>
                  <a:rPr lang="en-US" dirty="0"/>
                  <a:t>+49</a:t>
                </a:r>
                <a:r>
                  <a:rPr lang="en-US" i="1" dirty="0"/>
                  <a:t>, </a:t>
                </a:r>
                <a:r>
                  <a:rPr lang="en-US" dirty="0"/>
                  <a:t>+50 </a:t>
                </a:r>
                <a:endParaRPr lang="fa-IR" dirty="0"/>
              </a:p>
              <a:p>
                <a:r>
                  <a:rPr lang="fa-IR" dirty="0"/>
                  <a:t>هر شهروند </a:t>
                </a:r>
                <a:r>
                  <a:rPr lang="fa-IR" dirty="0" err="1"/>
                  <a:t>ترجیحات</a:t>
                </a:r>
                <a:r>
                  <a:rPr lang="fa-IR" dirty="0"/>
                  <a:t> سیاسی دارد: برای سادگی، اجازه دهید شهروند «50-» را «</a:t>
                </a:r>
                <a:r>
                  <a:rPr lang="fa-IR" dirty="0" err="1"/>
                  <a:t>چپ‌گراترین</a:t>
                </a:r>
                <a:r>
                  <a:rPr lang="fa-IR" dirty="0"/>
                  <a:t>» شهروند و شهروند «50+» را «</a:t>
                </a:r>
                <a:r>
                  <a:rPr lang="fa-IR" dirty="0" err="1"/>
                  <a:t>راست‌ترین</a:t>
                </a:r>
                <a:r>
                  <a:rPr lang="fa-IR" dirty="0"/>
                  <a:t> شهروند» بنامیم.</a:t>
                </a:r>
              </a:p>
              <a:p>
                <a:r>
                  <a:rPr lang="fa-IR" dirty="0"/>
                  <a:t>هر نامزد </a:t>
                </a:r>
                <a14:m>
                  <m:oMath xmlns:m="http://schemas.openxmlformats.org/officeDocument/2006/math">
                    <m:r>
                      <a:rPr lang="en-US" i="1" dirty="0" smtClean="0">
                        <a:solidFill>
                          <a:srgbClr val="C00000"/>
                        </a:solidFill>
                        <a:latin typeface="Cambria Math" panose="02040503050406030204" pitchFamily="18" charset="0"/>
                      </a:rPr>
                      <m:t>𝑖</m:t>
                    </m:r>
                    <m:r>
                      <a:rPr lang="en-US" i="1" dirty="0" smtClean="0">
                        <a:solidFill>
                          <a:srgbClr val="C00000"/>
                        </a:solidFill>
                        <a:latin typeface="Cambria Math" panose="02040503050406030204" pitchFamily="18" charset="0"/>
                      </a:rPr>
                      <m:t> </m:t>
                    </m:r>
                  </m:oMath>
                </a14:m>
                <a:r>
                  <a:rPr lang="fa-IR" dirty="0"/>
                  <a:t> </a:t>
                </a:r>
                <a:r>
                  <a:rPr lang="fa-IR" dirty="0" err="1"/>
                  <a:t>پلتفرم</a:t>
                </a:r>
                <a:r>
                  <a:rPr lang="fa-IR" dirty="0"/>
                  <a:t> خود را به عنوان خط مشی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it-IT" i="1" dirty="0" smtClean="0">
                            <a:solidFill>
                              <a:srgbClr val="C00000"/>
                            </a:solidFill>
                            <a:latin typeface="Cambria Math" panose="02040503050406030204" pitchFamily="18" charset="0"/>
                          </a:rPr>
                          <m:t>𝑎</m:t>
                        </m:r>
                      </m:e>
                      <m:sub>
                        <m:r>
                          <a:rPr lang="it-IT" i="1" dirty="0" smtClean="0">
                            <a:solidFill>
                              <a:srgbClr val="C00000"/>
                            </a:solidFill>
                            <a:latin typeface="Cambria Math" panose="02040503050406030204" pitchFamily="18" charset="0"/>
                          </a:rPr>
                          <m:t>𝑖</m:t>
                        </m:r>
                      </m:sub>
                    </m:sSub>
                    <m:r>
                      <a:rPr lang="it-IT" i="1" dirty="0" smtClean="0">
                        <a:solidFill>
                          <a:srgbClr val="C00000"/>
                        </a:solidFill>
                        <a:latin typeface="Cambria Math" panose="02040503050406030204" pitchFamily="18" charset="0"/>
                      </a:rPr>
                      <m:t>∈{−</m:t>
                    </m:r>
                    <m:r>
                      <a:rPr lang="it-IT" i="1" dirty="0" smtClean="0">
                        <a:solidFill>
                          <a:srgbClr val="C00000"/>
                        </a:solidFill>
                        <a:latin typeface="Cambria Math" panose="02040503050406030204" pitchFamily="18" charset="0"/>
                      </a:rPr>
                      <m:t>50</m:t>
                    </m:r>
                    <m:r>
                      <a:rPr lang="it-IT" i="1" dirty="0" smtClean="0">
                        <a:solidFill>
                          <a:srgbClr val="C00000"/>
                        </a:solidFill>
                        <a:latin typeface="Cambria Math" panose="02040503050406030204" pitchFamily="18" charset="0"/>
                      </a:rPr>
                      <m:t>, −</m:t>
                    </m:r>
                    <m:r>
                      <a:rPr lang="it-IT" i="1" dirty="0" smtClean="0">
                        <a:solidFill>
                          <a:srgbClr val="C00000"/>
                        </a:solidFill>
                        <a:latin typeface="Cambria Math" panose="02040503050406030204" pitchFamily="18" charset="0"/>
                      </a:rPr>
                      <m:t>49</m:t>
                    </m:r>
                    <m:r>
                      <a:rPr lang="it-IT" i="1" dirty="0" smtClean="0">
                        <a:solidFill>
                          <a:srgbClr val="C00000"/>
                        </a:solidFill>
                        <a:latin typeface="Cambria Math" panose="02040503050406030204" pitchFamily="18" charset="0"/>
                      </a:rPr>
                      <m:t>, . . . , </m:t>
                    </m:r>
                    <m:r>
                      <a:rPr lang="it-IT" i="1" dirty="0" smtClean="0">
                        <a:solidFill>
                          <a:srgbClr val="C00000"/>
                        </a:solidFill>
                        <a:latin typeface="Cambria Math" panose="02040503050406030204" pitchFamily="18" charset="0"/>
                      </a:rPr>
                      <m:t>0</m:t>
                    </m:r>
                    <m:r>
                      <a:rPr lang="it-IT" i="1" dirty="0" smtClean="0">
                        <a:solidFill>
                          <a:srgbClr val="C00000"/>
                        </a:solidFill>
                        <a:latin typeface="Cambria Math" panose="02040503050406030204" pitchFamily="18" charset="0"/>
                      </a:rPr>
                      <m:t>, . . . ,+</m:t>
                    </m:r>
                    <m:r>
                      <a:rPr lang="it-IT" i="1" dirty="0">
                        <a:solidFill>
                          <a:srgbClr val="C00000"/>
                        </a:solidFill>
                        <a:latin typeface="Cambria Math" panose="02040503050406030204" pitchFamily="18" charset="0"/>
                      </a:rPr>
                      <m:t>49</m:t>
                    </m:r>
                    <m:r>
                      <a:rPr lang="it-IT" i="1" dirty="0">
                        <a:solidFill>
                          <a:srgbClr val="C00000"/>
                        </a:solidFill>
                        <a:latin typeface="Cambria Math" panose="02040503050406030204" pitchFamily="18" charset="0"/>
                      </a:rPr>
                      <m:t>, +</m:t>
                    </m:r>
                    <m:r>
                      <a:rPr lang="it-IT" i="1" dirty="0">
                        <a:solidFill>
                          <a:srgbClr val="C00000"/>
                        </a:solidFill>
                        <a:latin typeface="Cambria Math" panose="02040503050406030204" pitchFamily="18" charset="0"/>
                      </a:rPr>
                      <m:t>50</m:t>
                    </m:r>
                    <m:r>
                      <a:rPr lang="it-IT" i="1" dirty="0" smtClean="0">
                        <a:solidFill>
                          <a:srgbClr val="C00000"/>
                        </a:solidFill>
                        <a:latin typeface="Cambria Math" panose="02040503050406030204" pitchFamily="18" charset="0"/>
                      </a:rPr>
                      <m:t>}</m:t>
                    </m:r>
                  </m:oMath>
                </a14:m>
                <a:r>
                  <a:rPr lang="fa-IR" dirty="0"/>
                  <a:t> انتخاب می کند</a:t>
                </a:r>
              </a:p>
              <a:p>
                <a:r>
                  <a:rPr lang="fa-IR" dirty="0"/>
                  <a:t>به طوری که هر خط مشی با شهروندی مرتبط باشد که این خط مشی برای او ایده آل است. </a:t>
                </a:r>
              </a:p>
              <a:p>
                <a:r>
                  <a:rPr lang="fa-IR" dirty="0"/>
                  <a:t>هر شهروند نامزدی را انتخاب </a:t>
                </a:r>
                <a:r>
                  <a:rPr lang="fa-IR" dirty="0" err="1"/>
                  <a:t>می‌کند</a:t>
                </a:r>
                <a:r>
                  <a:rPr lang="fa-IR" dirty="0"/>
                  <a:t> که </a:t>
                </a:r>
                <a:r>
                  <a:rPr lang="fa-IR" dirty="0" err="1"/>
                  <a:t>پلتفرمش</a:t>
                </a:r>
                <a:r>
                  <a:rPr lang="fa-IR" dirty="0"/>
                  <a:t> به </a:t>
                </a:r>
                <a:r>
                  <a:rPr lang="fa-IR" dirty="0" err="1"/>
                  <a:t>ترجیحات</a:t>
                </a:r>
                <a:r>
                  <a:rPr lang="fa-IR" dirty="0"/>
                  <a:t> سیاسی او </a:t>
                </a:r>
                <a:r>
                  <a:rPr lang="fa-IR" dirty="0" err="1"/>
                  <a:t>نزدیک‌تر</a:t>
                </a:r>
                <a:r>
                  <a:rPr lang="fa-IR" dirty="0"/>
                  <a:t> باشد. </a:t>
                </a: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3048000" y="1240077"/>
                <a:ext cx="8738991" cy="5166142"/>
              </a:xfrm>
              <a:blipFill>
                <a:blip r:embed="rId3"/>
                <a:stretch>
                  <a:fillRect r="-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39</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8" name="AutoShape 2" descr="Harold Hotelling">
            <a:extLst>
              <a:ext uri="{FF2B5EF4-FFF2-40B4-BE49-F238E27FC236}">
                <a16:creationId xmlns:a16="http://schemas.microsoft.com/office/drawing/2014/main" id="{54101076-AA72-12EC-9106-40E7F5004BA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E5FD91F7-76D2-6DFA-92D1-1971B74E423D}"/>
              </a:ext>
            </a:extLst>
          </p:cNvPr>
          <p:cNvPicPr>
            <a:picLocks noChangeAspect="1"/>
          </p:cNvPicPr>
          <p:nvPr/>
        </p:nvPicPr>
        <p:blipFill>
          <a:blip r:embed="rId4"/>
          <a:stretch>
            <a:fillRect/>
          </a:stretch>
        </p:blipFill>
        <p:spPr>
          <a:xfrm>
            <a:off x="323851" y="1240077"/>
            <a:ext cx="2333625" cy="3105150"/>
          </a:xfrm>
          <a:prstGeom prst="rect">
            <a:avLst/>
          </a:prstGeom>
        </p:spPr>
      </p:pic>
      <p:sp>
        <p:nvSpPr>
          <p:cNvPr id="11" name="TextBox 10">
            <a:extLst>
              <a:ext uri="{FF2B5EF4-FFF2-40B4-BE49-F238E27FC236}">
                <a16:creationId xmlns:a16="http://schemas.microsoft.com/office/drawing/2014/main" id="{0FC263A8-31B3-2269-271E-2F8E4510ED24}"/>
              </a:ext>
            </a:extLst>
          </p:cNvPr>
          <p:cNvSpPr txBox="1"/>
          <p:nvPr/>
        </p:nvSpPr>
        <p:spPr>
          <a:xfrm>
            <a:off x="90616" y="4561873"/>
            <a:ext cx="3220995" cy="1200329"/>
          </a:xfrm>
          <a:prstGeom prst="rect">
            <a:avLst/>
          </a:prstGeom>
          <a:noFill/>
        </p:spPr>
        <p:txBody>
          <a:bodyPr wrap="square">
            <a:spAutoFit/>
          </a:bodyPr>
          <a:lstStyle/>
          <a:p>
            <a:r>
              <a:rPr lang="en-US" sz="2400" b="1" dirty="0">
                <a:solidFill>
                  <a:srgbClr val="7030A0"/>
                </a:solidFill>
              </a:rPr>
              <a:t>Harold </a:t>
            </a:r>
            <a:r>
              <a:rPr lang="en-US" sz="2400" b="1" dirty="0" err="1">
                <a:solidFill>
                  <a:srgbClr val="7030A0"/>
                </a:solidFill>
              </a:rPr>
              <a:t>Hotelling</a:t>
            </a:r>
            <a:r>
              <a:rPr lang="en-US" sz="2400" b="1" dirty="0">
                <a:solidFill>
                  <a:srgbClr val="7030A0"/>
                </a:solidFill>
              </a:rPr>
              <a:t> </a:t>
            </a:r>
            <a:endParaRPr lang="fa-IR" sz="2400" b="1" dirty="0">
              <a:solidFill>
                <a:srgbClr val="7030A0"/>
              </a:solidFill>
            </a:endParaRPr>
          </a:p>
          <a:p>
            <a:r>
              <a:rPr lang="en-US" sz="2400" dirty="0"/>
              <a:t>September 29, 1895 – December 26, 1973) </a:t>
            </a:r>
          </a:p>
        </p:txBody>
      </p:sp>
    </p:spTree>
    <p:extLst>
      <p:ext uri="{BB962C8B-B14F-4D97-AF65-F5344CB8AC3E}">
        <p14:creationId xmlns:p14="http://schemas.microsoft.com/office/powerpoint/2010/main" val="223607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fade">
                                      <p:cBhvr>
                                        <p:cTn id="30" dur="500"/>
                                        <p:tgtEl>
                                          <p:spTgt spid="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a-IR" dirty="0"/>
              <a:t>مقدمه</a:t>
            </a:r>
            <a:endParaRPr lang="en-US" dirty="0"/>
          </a:p>
        </p:txBody>
      </p:sp>
      <p:sp>
        <p:nvSpPr>
          <p:cNvPr id="3" name="Content Placeholder 2"/>
          <p:cNvSpPr>
            <a:spLocks noGrp="1"/>
          </p:cNvSpPr>
          <p:nvPr>
            <p:ph idx="1"/>
          </p:nvPr>
        </p:nvSpPr>
        <p:spPr/>
        <p:txBody>
          <a:bodyPr>
            <a:normAutofit fontScale="92500" lnSpcReduction="10000"/>
          </a:bodyPr>
          <a:lstStyle/>
          <a:p>
            <a:r>
              <a:rPr lang="fa-IR" dirty="0"/>
              <a:t>در روشهای پیشنهادی برای برخی از بازی ها یک راه حل وجود داشت و برای برخی از بازی ها یک پیش بینی منحصر به فرد وجود داشت. </a:t>
            </a:r>
          </a:p>
          <a:p>
            <a:r>
              <a:rPr lang="fa-IR" dirty="0"/>
              <a:t>علاوه بر این، هر زمان که یک تعادل غالب محکم (</a:t>
            </a:r>
            <a:r>
              <a:rPr lang="en-US" dirty="0"/>
              <a:t>strict dominant equilibrium</a:t>
            </a:r>
            <a:r>
              <a:rPr lang="fa-IR" dirty="0"/>
              <a:t>) وجود داشته باشد، به طور منحصر به فردی از </a:t>
            </a:r>
            <a:r>
              <a:rPr lang="en-US" dirty="0"/>
              <a:t>IESDS</a:t>
            </a:r>
            <a:r>
              <a:rPr lang="fa-IR" dirty="0"/>
              <a:t> نیز میتوان به آن رسید.</a:t>
            </a:r>
          </a:p>
          <a:p>
            <a:r>
              <a:rPr lang="fa-IR" dirty="0"/>
              <a:t>برای برخی از </a:t>
            </a:r>
            <a:r>
              <a:rPr lang="fa-IR" dirty="0" err="1"/>
              <a:t>بازی‌ها</a:t>
            </a:r>
            <a:r>
              <a:rPr lang="fa-IR" dirty="0"/>
              <a:t> که </a:t>
            </a:r>
            <a:r>
              <a:rPr lang="fa-IR" dirty="0" err="1"/>
              <a:t>راه‌حل</a:t>
            </a:r>
            <a:r>
              <a:rPr lang="fa-IR" dirty="0"/>
              <a:t> تعادل غالب محکم برای آنها اعمال </a:t>
            </a:r>
            <a:r>
              <a:rPr lang="fa-IR" dirty="0" err="1"/>
              <a:t>نمی‌شود</a:t>
            </a:r>
            <a:r>
              <a:rPr lang="fa-IR" dirty="0"/>
              <a:t>، مانند دوگانگی </a:t>
            </a:r>
            <a:r>
              <a:rPr lang="en-US" dirty="0"/>
              <a:t>Cournot، </a:t>
            </a:r>
            <a:r>
              <a:rPr lang="fa-IR" dirty="0"/>
              <a:t>ما یک </a:t>
            </a:r>
            <a:r>
              <a:rPr lang="fa-IR" dirty="0" err="1"/>
              <a:t>پیش‌بینی</a:t>
            </a:r>
            <a:r>
              <a:rPr lang="fa-IR" dirty="0"/>
              <a:t> </a:t>
            </a:r>
            <a:r>
              <a:rPr lang="fa-IR" dirty="0" err="1"/>
              <a:t>منحصربه‌فرد</a:t>
            </a:r>
            <a:r>
              <a:rPr lang="fa-IR" dirty="0"/>
              <a:t> از </a:t>
            </a:r>
            <a:r>
              <a:rPr lang="en-US" dirty="0"/>
              <a:t>IESDS </a:t>
            </a:r>
            <a:r>
              <a:rPr lang="fa-IR" dirty="0"/>
              <a:t> و </a:t>
            </a:r>
            <a:r>
              <a:rPr lang="fa-IR" dirty="0" err="1"/>
              <a:t>منطقی‌پذیر</a:t>
            </a:r>
            <a:r>
              <a:rPr lang="fa-IR" dirty="0"/>
              <a:t> به دست می آوردیم.</a:t>
            </a:r>
          </a:p>
          <a:p>
            <a:r>
              <a:rPr lang="fa-IR" dirty="0"/>
              <a:t>با این حال، وقتی </a:t>
            </a:r>
            <a:r>
              <a:rPr lang="fa-IR" dirty="0" err="1"/>
              <a:t>بازی‌ای</a:t>
            </a:r>
            <a:r>
              <a:rPr lang="fa-IR" dirty="0"/>
              <a:t> مانند </a:t>
            </a:r>
            <a:r>
              <a:rPr lang="en-US" dirty="0"/>
              <a:t>Battle of the Sexes </a:t>
            </a:r>
            <a:r>
              <a:rPr lang="fa-IR" dirty="0"/>
              <a:t> را در نظر </a:t>
            </a:r>
            <a:r>
              <a:rPr lang="fa-IR" dirty="0" err="1"/>
              <a:t>می‌گیریم</a:t>
            </a:r>
            <a:r>
              <a:rPr lang="fa-IR" dirty="0"/>
              <a:t>، هیچ یک از این مفاهیم پاسخی برای ما ندارند.</a:t>
            </a:r>
          </a:p>
        </p:txBody>
      </p:sp>
      <p:sp>
        <p:nvSpPr>
          <p:cNvPr id="4" name="Slide Number Placeholder 3"/>
          <p:cNvSpPr>
            <a:spLocks noGrp="1"/>
          </p:cNvSpPr>
          <p:nvPr>
            <p:ph type="sldNum" sz="quarter" idx="12"/>
          </p:nvPr>
        </p:nvSpPr>
        <p:spPr/>
        <p:txBody>
          <a:bodyPr/>
          <a:lstStyle/>
          <a:p>
            <a:fld id="{7A24F918-E48B-4CD6-88B4-F48A81EB5FB6}" type="slidenum">
              <a:rPr lang="en-US" smtClean="0"/>
              <a:pPr/>
              <a:t>4</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65151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fa-IR" sz="3600" dirty="0"/>
              <a:t>ایدئولوژی سیاسی و رقابت انتخاباتی</a:t>
            </a:r>
            <a:br>
              <a:rPr lang="en-US" sz="3600" dirty="0"/>
            </a:br>
            <a:r>
              <a:rPr lang="en-US" sz="2800" dirty="0"/>
              <a:t>Political Ideology and Electoral Competition</a:t>
            </a:r>
            <a:endParaRPr lang="en-US" sz="2800" u="sng"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304800" y="1240078"/>
                <a:ext cx="11482191" cy="3266020"/>
              </a:xfrm>
            </p:spPr>
            <p:txBody>
              <a:bodyPr>
                <a:normAutofit fontScale="77500" lnSpcReduction="20000"/>
              </a:bodyPr>
              <a:lstStyle/>
              <a:p>
                <a:r>
                  <a:rPr lang="fa-IR" dirty="0"/>
                  <a:t>به عنوان مثال، اگر نامزد 1 </a:t>
                </a:r>
                <a:r>
                  <a:rPr lang="fa-IR" dirty="0" err="1"/>
                  <a:t>پلتفرم</a:t>
                </a:r>
                <a:r>
                  <a:rPr lang="fa-IR" dirty="0"/>
                  <a: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𝑎</m:t>
                        </m:r>
                      </m:e>
                      <m:sub>
                        <m:r>
                          <a:rPr lang="en-US"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15</m:t>
                    </m:r>
                  </m:oMath>
                </a14:m>
                <a:r>
                  <a:rPr lang="en-US" dirty="0"/>
                  <a:t> </a:t>
                </a:r>
                <a:r>
                  <a:rPr lang="fa-IR" dirty="0"/>
                  <a:t> را انتخاب کند در حالی که نامزد 2 </a:t>
                </a:r>
                <a:r>
                  <a:rPr lang="fa-IR" dirty="0" err="1"/>
                  <a:t>پلتفرم</a:t>
                </a:r>
                <a:r>
                  <a:rPr lang="fa-IR" dirty="0"/>
                  <a: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𝑎</m:t>
                        </m:r>
                      </m:e>
                      <m:sub>
                        <m:r>
                          <a:rPr lang="en-US" i="1" dirty="0" smtClean="0">
                            <a:solidFill>
                              <a:srgbClr val="C00000"/>
                            </a:solidFill>
                            <a:latin typeface="Cambria Math" panose="02040503050406030204" pitchFamily="18" charset="0"/>
                          </a:rPr>
                          <m:t>2</m:t>
                        </m:r>
                      </m:sub>
                    </m:sSub>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22</m:t>
                    </m:r>
                  </m:oMath>
                </a14:m>
                <a:r>
                  <a:rPr lang="en-US" dirty="0"/>
                  <a:t> </a:t>
                </a:r>
                <a:r>
                  <a:rPr lang="fa-IR" dirty="0"/>
                  <a:t> را انتخاب کند</a:t>
                </a:r>
              </a:p>
              <a:p>
                <a:r>
                  <a:rPr lang="fa-IR" dirty="0"/>
                  <a:t>آنگاه همه شهروندان بالای 22+ </a:t>
                </a:r>
                <a:r>
                  <a:rPr lang="fa-IR" dirty="0" err="1"/>
                  <a:t>مطمئناً</a:t>
                </a:r>
                <a:r>
                  <a:rPr lang="fa-IR" dirty="0"/>
                  <a:t> به کاندیدای 2 رأی خواهند داد، همه شهروندان زیر یا برابر 15- </a:t>
                </a:r>
                <a:r>
                  <a:rPr lang="fa-IR" dirty="0" err="1"/>
                  <a:t>مطمئناً</a:t>
                </a:r>
                <a:r>
                  <a:rPr lang="fa-IR" dirty="0"/>
                  <a:t> به کاندید 1 رأی خواهند داد.</a:t>
                </a:r>
              </a:p>
              <a:p>
                <a:r>
                  <a:rPr lang="fa-IR" dirty="0"/>
                  <a:t>کسانی که در بین هستند بین نامزدها تقسیم می شوند. به ویژه آن دسته از شهروندانی که 3 یا کمتر از آن هستند به نامزد شماره 1 رأی خواهند داد، در حالی که افراد بالای 4 به نامزد شماره 2 رأی خواهند داد.</a:t>
                </a: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304800" y="1240078"/>
                <a:ext cx="11482191" cy="3266020"/>
              </a:xfrm>
              <a:blipFill>
                <a:blip r:embed="rId3"/>
                <a:stretch>
                  <a:fillRect r="-15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40</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8" name="AutoShape 2" descr="Harold Hotelling">
            <a:extLst>
              <a:ext uri="{FF2B5EF4-FFF2-40B4-BE49-F238E27FC236}">
                <a16:creationId xmlns:a16="http://schemas.microsoft.com/office/drawing/2014/main" id="{54101076-AA72-12EC-9106-40E7F5004BA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504D6D94-A864-9DBA-98E3-14ADB13C741B}"/>
              </a:ext>
            </a:extLst>
          </p:cNvPr>
          <p:cNvPicPr>
            <a:picLocks noChangeAspect="1"/>
          </p:cNvPicPr>
          <p:nvPr/>
        </p:nvPicPr>
        <p:blipFill>
          <a:blip r:embed="rId4"/>
          <a:stretch>
            <a:fillRect/>
          </a:stretch>
        </p:blipFill>
        <p:spPr>
          <a:xfrm>
            <a:off x="323851" y="4629965"/>
            <a:ext cx="10897381" cy="2255436"/>
          </a:xfrm>
          <a:prstGeom prst="rect">
            <a:avLst/>
          </a:prstGeom>
        </p:spPr>
      </p:pic>
    </p:spTree>
    <p:extLst>
      <p:ext uri="{BB962C8B-B14F-4D97-AF65-F5344CB8AC3E}">
        <p14:creationId xmlns:p14="http://schemas.microsoft.com/office/powerpoint/2010/main" val="37417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fa-IR" sz="3600" dirty="0"/>
              <a:t>ایدئولوژی سیاسی و رقابت انتخاباتی- </a:t>
            </a:r>
            <a:r>
              <a:rPr lang="en-US" sz="3600" dirty="0"/>
              <a:t>Best Response</a:t>
            </a:r>
            <a:br>
              <a:rPr lang="en-US" sz="3600" dirty="0"/>
            </a:br>
            <a:r>
              <a:rPr lang="en-US" sz="2800" dirty="0"/>
              <a:t>Political Ideology and Electoral Competition</a:t>
            </a:r>
            <a:endParaRPr lang="en-US" sz="2800" u="sng"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202504" y="3226854"/>
                <a:ext cx="11482191" cy="3266020"/>
              </a:xfrm>
            </p:spPr>
            <p:txBody>
              <a:bodyPr>
                <a:normAutofit fontScale="77500" lnSpcReduction="20000"/>
              </a:bodyPr>
              <a:lstStyle/>
              <a:p>
                <a:r>
                  <a:rPr lang="fa-IR" dirty="0"/>
                  <a:t>از اینجا به راحتی می توان متوجه شد که یک تعادل </a:t>
                </a:r>
                <a:r>
                  <a:rPr lang="fa-IR" dirty="0" err="1"/>
                  <a:t>نش</a:t>
                </a:r>
                <a:r>
                  <a:rPr lang="fa-IR" dirty="0"/>
                  <a:t> منحصر به فرد وجود دارد،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𝑎</m:t>
                        </m:r>
                      </m:e>
                      <m:sub>
                        <m:r>
                          <a:rPr lang="en-US"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𝑎</m:t>
                        </m:r>
                      </m:e>
                      <m:sub>
                        <m:r>
                          <a:rPr lang="en-US" i="1" dirty="0" smtClean="0">
                            <a:solidFill>
                              <a:srgbClr val="C00000"/>
                            </a:solidFill>
                            <a:latin typeface="Cambria Math" panose="02040503050406030204" pitchFamily="18" charset="0"/>
                          </a:rPr>
                          <m:t>2</m:t>
                        </m:r>
                      </m:sub>
                    </m:sSub>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0</m:t>
                    </m:r>
                  </m:oMath>
                </a14:m>
                <a:r>
                  <a:rPr lang="en-US" dirty="0"/>
                  <a:t>، </a:t>
                </a:r>
                <a:r>
                  <a:rPr lang="fa-IR" dirty="0"/>
                  <a:t>به این معنی که </a:t>
                </a:r>
                <a:r>
                  <a:rPr lang="fa-IR" dirty="0">
                    <a:solidFill>
                      <a:srgbClr val="C00000"/>
                    </a:solidFill>
                  </a:rPr>
                  <a:t>هر دو نامزد </a:t>
                </a:r>
                <a:r>
                  <a:rPr lang="fa-IR" dirty="0" err="1">
                    <a:solidFill>
                      <a:srgbClr val="C00000"/>
                    </a:solidFill>
                  </a:rPr>
                  <a:t>پلتفرم</a:t>
                </a:r>
                <a:r>
                  <a:rPr lang="fa-IR" dirty="0">
                    <a:solidFill>
                      <a:srgbClr val="C00000"/>
                    </a:solidFill>
                  </a:rPr>
                  <a:t> های خود را در میانه طیف سیاسی قرار می دهند! </a:t>
                </a:r>
                <a:endParaRPr lang="en-US" dirty="0">
                  <a:solidFill>
                    <a:srgbClr val="C00000"/>
                  </a:solidFill>
                </a:endParaRPr>
              </a:p>
              <a:p>
                <a:r>
                  <a:rPr lang="fa-IR" dirty="0"/>
                  <a:t>در واقع، همانطور که </a:t>
                </a:r>
                <a:r>
                  <a:rPr lang="fa-IR" dirty="0" err="1"/>
                  <a:t>هتلینگ</a:t>
                </a:r>
                <a:r>
                  <a:rPr lang="fa-IR" dirty="0"/>
                  <a:t> (1929، ص 54) نوشت: «</a:t>
                </a:r>
                <a:r>
                  <a:rPr lang="fa-IR" dirty="0">
                    <a:solidFill>
                      <a:srgbClr val="7030A0"/>
                    </a:solidFill>
                  </a:rPr>
                  <a:t>رقابت برای رأی بین احزاب </a:t>
                </a:r>
                <a:r>
                  <a:rPr lang="fa-IR" dirty="0" err="1">
                    <a:solidFill>
                      <a:srgbClr val="7030A0"/>
                    </a:solidFill>
                  </a:rPr>
                  <a:t>جمهوری‌خواه</a:t>
                </a:r>
                <a:r>
                  <a:rPr lang="fa-IR" dirty="0">
                    <a:solidFill>
                      <a:srgbClr val="7030A0"/>
                    </a:solidFill>
                  </a:rPr>
                  <a:t> و دموکرات به ترسیم روشنی از مسائل، و اتخاذ دو موضع شدیداً متضاد که </a:t>
                </a:r>
                <a:r>
                  <a:rPr lang="fa-IR" dirty="0" err="1">
                    <a:solidFill>
                      <a:srgbClr val="7030A0"/>
                    </a:solidFill>
                  </a:rPr>
                  <a:t>رأی‌دهنده</a:t>
                </a:r>
                <a:r>
                  <a:rPr lang="fa-IR" dirty="0">
                    <a:solidFill>
                      <a:srgbClr val="7030A0"/>
                    </a:solidFill>
                  </a:rPr>
                  <a:t> ممکن است بین آنها انتخاب کند، منجر </a:t>
                </a:r>
                <a:r>
                  <a:rPr lang="fa-IR" dirty="0" err="1">
                    <a:solidFill>
                      <a:srgbClr val="7030A0"/>
                    </a:solidFill>
                  </a:rPr>
                  <a:t>نمی‌شود</a:t>
                </a:r>
                <a:r>
                  <a:rPr lang="fa-IR" dirty="0">
                    <a:solidFill>
                      <a:srgbClr val="7030A0"/>
                    </a:solidFill>
                  </a:rPr>
                  <a:t>. در عوض، هر یک از طرفین تلاش </a:t>
                </a:r>
                <a:r>
                  <a:rPr lang="fa-IR" dirty="0" err="1">
                    <a:solidFill>
                      <a:srgbClr val="7030A0"/>
                    </a:solidFill>
                  </a:rPr>
                  <a:t>می‌کنند</a:t>
                </a:r>
                <a:r>
                  <a:rPr lang="fa-IR" dirty="0">
                    <a:solidFill>
                      <a:srgbClr val="7030A0"/>
                    </a:solidFill>
                  </a:rPr>
                  <a:t> تا </a:t>
                </a:r>
                <a:r>
                  <a:rPr lang="fa-IR" dirty="0" err="1">
                    <a:solidFill>
                      <a:srgbClr val="7030A0"/>
                    </a:solidFill>
                  </a:rPr>
                  <a:t>پلتفرم</a:t>
                </a:r>
                <a:r>
                  <a:rPr lang="fa-IR" dirty="0">
                    <a:solidFill>
                      <a:srgbClr val="7030A0"/>
                    </a:solidFill>
                  </a:rPr>
                  <a:t> خود را تا حد ممکن شبیه به دیگری بسازند.</a:t>
                </a:r>
                <a:r>
                  <a:rPr lang="fa-IR" dirty="0"/>
                  <a:t>» یک بینش خوب در سال 1929، و چیزی که امروزه به کرات تکرار می شود.</a:t>
                </a: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202504" y="3226854"/>
                <a:ext cx="11482191" cy="3266020"/>
              </a:xfrm>
              <a:blipFill>
                <a:blip r:embed="rId3"/>
                <a:stretch>
                  <a:fillRect l="-955" r="-21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41</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8" name="AutoShape 2" descr="Harold Hotelling">
            <a:extLst>
              <a:ext uri="{FF2B5EF4-FFF2-40B4-BE49-F238E27FC236}">
                <a16:creationId xmlns:a16="http://schemas.microsoft.com/office/drawing/2014/main" id="{54101076-AA72-12EC-9106-40E7F5004BA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E9A74CB9-4AE7-9127-5F3F-6EFD2E8BD3A0}"/>
              </a:ext>
            </a:extLst>
          </p:cNvPr>
          <p:cNvPicPr>
            <a:picLocks noChangeAspect="1"/>
          </p:cNvPicPr>
          <p:nvPr/>
        </p:nvPicPr>
        <p:blipFill>
          <a:blip r:embed="rId4"/>
          <a:stretch>
            <a:fillRect/>
          </a:stretch>
        </p:blipFill>
        <p:spPr>
          <a:xfrm>
            <a:off x="2563898" y="1209032"/>
            <a:ext cx="6563628" cy="1857174"/>
          </a:xfrm>
          <a:prstGeom prst="rect">
            <a:avLst/>
          </a:prstGeom>
        </p:spPr>
      </p:pic>
    </p:spTree>
    <p:extLst>
      <p:ext uri="{BB962C8B-B14F-4D97-AF65-F5344CB8AC3E}">
        <p14:creationId xmlns:p14="http://schemas.microsoft.com/office/powerpoint/2010/main" val="292089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fa-IR" sz="3600" dirty="0"/>
              <a:t>ایدئولوژی سیاسی و رقابت انتخاباتی- </a:t>
            </a:r>
            <a:r>
              <a:rPr lang="en-US" sz="3600" dirty="0"/>
              <a:t>Best Response</a:t>
            </a:r>
            <a:br>
              <a:rPr lang="en-US" sz="3600" dirty="0"/>
            </a:br>
            <a:r>
              <a:rPr lang="en-US" sz="2800" dirty="0"/>
              <a:t>Political Ideology and Electoral Competition</a:t>
            </a:r>
            <a:endParaRPr lang="en-US" sz="2800" u="sng" dirty="0"/>
          </a:p>
        </p:txBody>
      </p:sp>
      <p:sp>
        <p:nvSpPr>
          <p:cNvPr id="7" name="Content Placeholder 6"/>
          <p:cNvSpPr>
            <a:spLocks noGrp="1"/>
          </p:cNvSpPr>
          <p:nvPr>
            <p:ph idx="1"/>
          </p:nvPr>
        </p:nvSpPr>
        <p:spPr>
          <a:xfrm>
            <a:off x="202504" y="1235676"/>
            <a:ext cx="11482191" cy="5257198"/>
          </a:xfrm>
        </p:spPr>
        <p:txBody>
          <a:bodyPr>
            <a:normAutofit/>
          </a:bodyPr>
          <a:lstStyle/>
          <a:p>
            <a:pPr algn="l" rtl="0"/>
            <a:r>
              <a:rPr lang="en-US" sz="3600" dirty="0"/>
              <a:t>This simple example is related to a powerful result known as the </a:t>
            </a:r>
            <a:r>
              <a:rPr lang="en-US" sz="3600" b="1" i="1" dirty="0">
                <a:solidFill>
                  <a:srgbClr val="C00000"/>
                </a:solidFill>
              </a:rPr>
              <a:t>median voter theorem</a:t>
            </a:r>
            <a:r>
              <a:rPr lang="en-US" sz="3600" dirty="0"/>
              <a:t>.</a:t>
            </a:r>
          </a:p>
          <a:p>
            <a:r>
              <a:rPr lang="fa-IR" dirty="0"/>
              <a:t>این قضیه بیان </a:t>
            </a:r>
            <a:r>
              <a:rPr lang="fa-IR" dirty="0" err="1"/>
              <a:t>می‌کند</a:t>
            </a:r>
            <a:r>
              <a:rPr lang="fa-IR" dirty="0"/>
              <a:t> که اگر </a:t>
            </a:r>
            <a:r>
              <a:rPr lang="fa-IR" dirty="0" err="1"/>
              <a:t>رأی‌دهندگان</a:t>
            </a:r>
            <a:r>
              <a:rPr lang="fa-IR" dirty="0"/>
              <a:t> در یک خط «ترجیح» تک بعدی با یکدیگر متفاوت باشند، مانند مدل </a:t>
            </a:r>
            <a:r>
              <a:rPr lang="fa-IR" dirty="0" err="1"/>
              <a:t>هتلینگ</a:t>
            </a:r>
            <a:r>
              <a:rPr lang="fa-IR" dirty="0"/>
              <a:t>، و اگر هر کدام موقعیت سیاسی خود را ترجیح دهند، در حالی که دیگر </a:t>
            </a:r>
            <a:r>
              <a:rPr lang="fa-IR" dirty="0" err="1"/>
              <a:t>پلتفرم‌ها</a:t>
            </a:r>
            <a:r>
              <a:rPr lang="fa-IR" dirty="0"/>
              <a:t> که کمتر جذاب هستند، دورتر باشند.</a:t>
            </a:r>
          </a:p>
          <a:p>
            <a:r>
              <a:rPr lang="fa-IR" dirty="0"/>
              <a:t> در آن مکان، </a:t>
            </a:r>
            <a:r>
              <a:rPr lang="fa-IR" dirty="0" err="1"/>
              <a:t>پلتفرم</a:t>
            </a:r>
            <a:r>
              <a:rPr lang="fa-IR" dirty="0"/>
              <a:t> سیاسی واقع در میانه </a:t>
            </a:r>
            <a:r>
              <a:rPr lang="fa-IR" dirty="0" err="1"/>
              <a:t>رای‌دهنده</a:t>
            </a:r>
            <a:r>
              <a:rPr lang="fa-IR" dirty="0"/>
              <a:t> گان، هر </a:t>
            </a:r>
            <a:r>
              <a:rPr lang="fa-IR" dirty="0" err="1"/>
              <a:t>پلتفرم</a:t>
            </a:r>
            <a:r>
              <a:rPr lang="fa-IR" dirty="0"/>
              <a:t> دیگری را با اکثریت ساده شکست خواهد داد.</a:t>
            </a:r>
          </a:p>
        </p:txBody>
      </p:sp>
      <p:sp>
        <p:nvSpPr>
          <p:cNvPr id="4" name="Slide Number Placeholder 3"/>
          <p:cNvSpPr>
            <a:spLocks noGrp="1"/>
          </p:cNvSpPr>
          <p:nvPr>
            <p:ph type="sldNum" sz="quarter" idx="12"/>
          </p:nvPr>
        </p:nvSpPr>
        <p:spPr/>
        <p:txBody>
          <a:bodyPr/>
          <a:lstStyle/>
          <a:p>
            <a:fld id="{7A24F918-E48B-4CD6-88B4-F48A81EB5FB6}" type="slidenum">
              <a:rPr lang="en-US" smtClean="0"/>
              <a:pPr/>
              <a:t>42</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8" name="AutoShape 2" descr="Harold Hotelling">
            <a:extLst>
              <a:ext uri="{FF2B5EF4-FFF2-40B4-BE49-F238E27FC236}">
                <a16:creationId xmlns:a16="http://schemas.microsoft.com/office/drawing/2014/main" id="{54101076-AA72-12EC-9106-40E7F5004BA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6598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DD67-3A8A-3134-27A1-98A7BD6F5562}"/>
              </a:ext>
            </a:extLst>
          </p:cNvPr>
          <p:cNvSpPr>
            <a:spLocks noGrp="1"/>
          </p:cNvSpPr>
          <p:nvPr>
            <p:ph type="title"/>
          </p:nvPr>
        </p:nvSpPr>
        <p:spPr/>
        <p:txBody>
          <a:bodyPr/>
          <a:lstStyle/>
          <a:p>
            <a:r>
              <a:rPr lang="fa-IR" dirty="0"/>
              <a:t>تمرینات</a:t>
            </a:r>
            <a:endParaRPr lang="en-US" dirty="0"/>
          </a:p>
        </p:txBody>
      </p:sp>
      <p:sp>
        <p:nvSpPr>
          <p:cNvPr id="3" name="Content Placeholder 2">
            <a:extLst>
              <a:ext uri="{FF2B5EF4-FFF2-40B4-BE49-F238E27FC236}">
                <a16:creationId xmlns:a16="http://schemas.microsoft.com/office/drawing/2014/main" id="{F2D67B78-9020-F942-57F2-909CAFD65828}"/>
              </a:ext>
            </a:extLst>
          </p:cNvPr>
          <p:cNvSpPr>
            <a:spLocks noGrp="1"/>
          </p:cNvSpPr>
          <p:nvPr>
            <p:ph idx="1"/>
          </p:nvPr>
        </p:nvSpPr>
        <p:spPr/>
        <p:txBody>
          <a:bodyPr/>
          <a:lstStyle/>
          <a:p>
            <a:r>
              <a:rPr lang="fa-IR" dirty="0"/>
              <a:t>4 تمرین اول فصل پنجم صفحه 95 کتاب را حل نمایید.</a:t>
            </a:r>
            <a:endParaRPr lang="en-US" dirty="0"/>
          </a:p>
        </p:txBody>
      </p:sp>
      <p:sp>
        <p:nvSpPr>
          <p:cNvPr id="4" name="Slide Number Placeholder 3">
            <a:extLst>
              <a:ext uri="{FF2B5EF4-FFF2-40B4-BE49-F238E27FC236}">
                <a16:creationId xmlns:a16="http://schemas.microsoft.com/office/drawing/2014/main" id="{C2C956C9-864E-48C0-056A-C6D8D0348838}"/>
              </a:ext>
            </a:extLst>
          </p:cNvPr>
          <p:cNvSpPr>
            <a:spLocks noGrp="1"/>
          </p:cNvSpPr>
          <p:nvPr>
            <p:ph type="sldNum" sz="quarter" idx="12"/>
          </p:nvPr>
        </p:nvSpPr>
        <p:spPr/>
        <p:txBody>
          <a:bodyPr/>
          <a:lstStyle/>
          <a:p>
            <a:fld id="{7A24F918-E48B-4CD6-88B4-F48A81EB5FB6}" type="slidenum">
              <a:rPr lang="en-US" smtClean="0"/>
              <a:pPr/>
              <a:t>43</a:t>
            </a:fld>
            <a:endParaRPr lang="en-US"/>
          </a:p>
        </p:txBody>
      </p:sp>
      <p:sp>
        <p:nvSpPr>
          <p:cNvPr id="5" name="Footer Placeholder 4">
            <a:extLst>
              <a:ext uri="{FF2B5EF4-FFF2-40B4-BE49-F238E27FC236}">
                <a16:creationId xmlns:a16="http://schemas.microsoft.com/office/drawing/2014/main" id="{36C3E9F3-82BC-C6A7-075D-6D3680460CCB}"/>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3979166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47B37F-61C9-DA54-B5FC-AE4C580B2CA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4BE9782-88E2-383C-FA0E-B647EA101338}"/>
              </a:ext>
            </a:extLst>
          </p:cNvPr>
          <p:cNvSpPr>
            <a:spLocks noGrp="1"/>
          </p:cNvSpPr>
          <p:nvPr>
            <p:ph idx="1"/>
          </p:nvPr>
        </p:nvSpPr>
        <p:spPr/>
        <p:txBody>
          <a:bodyPr>
            <a:normAutofit/>
          </a:bodyPr>
          <a:lstStyle/>
          <a:p>
            <a:r>
              <a:rPr lang="en-US" dirty="0"/>
              <a:t>Any strategy profile for which players are </a:t>
            </a:r>
            <a:r>
              <a:rPr lang="en-US" dirty="0">
                <a:solidFill>
                  <a:srgbClr val="0070C0"/>
                </a:solidFill>
              </a:rPr>
              <a:t>playing mutual best responses</a:t>
            </a:r>
            <a:r>
              <a:rPr lang="en-US" dirty="0"/>
              <a:t> is a </a:t>
            </a:r>
            <a:r>
              <a:rPr lang="en-US" b="1" i="1" dirty="0">
                <a:solidFill>
                  <a:srgbClr val="C00000"/>
                </a:solidFill>
              </a:rPr>
              <a:t>Nash equilibrium</a:t>
            </a:r>
            <a:r>
              <a:rPr lang="en-US" dirty="0"/>
              <a:t>, making this equilibrium concept self-enforcing.</a:t>
            </a:r>
          </a:p>
          <a:p>
            <a:r>
              <a:rPr lang="en-US" dirty="0"/>
              <a:t>If a profile of strategies is the unique survivor of IESDS or is the unique rationalizable profile of strategies then it is a Nash equilibrium.</a:t>
            </a:r>
          </a:p>
          <a:p>
            <a:r>
              <a:rPr lang="en-US" dirty="0"/>
              <a:t>Nash equilibrium analysis </a:t>
            </a:r>
            <a:r>
              <a:rPr lang="en-US" dirty="0">
                <a:solidFill>
                  <a:srgbClr val="C00000"/>
                </a:solidFill>
              </a:rPr>
              <a:t>can shed light </a:t>
            </a:r>
            <a:r>
              <a:rPr lang="en-US" dirty="0"/>
              <a:t>on phenomena such as the </a:t>
            </a:r>
            <a:r>
              <a:rPr lang="en-US" dirty="0">
                <a:solidFill>
                  <a:schemeClr val="accent1">
                    <a:lumMod val="50000"/>
                  </a:schemeClr>
                </a:solidFill>
              </a:rPr>
              <a:t>tragedy of the commons</a:t>
            </a:r>
            <a:r>
              <a:rPr lang="en-US" dirty="0"/>
              <a:t> and </a:t>
            </a:r>
            <a:r>
              <a:rPr lang="en-US" dirty="0">
                <a:solidFill>
                  <a:schemeClr val="accent1">
                    <a:lumMod val="50000"/>
                  </a:schemeClr>
                </a:solidFill>
              </a:rPr>
              <a:t>the nature of competition in markets and in politics</a:t>
            </a:r>
            <a:r>
              <a:rPr lang="en-US" dirty="0"/>
              <a:t>.</a:t>
            </a:r>
          </a:p>
        </p:txBody>
      </p:sp>
      <p:sp>
        <p:nvSpPr>
          <p:cNvPr id="4" name="Slide Number Placeholder 3">
            <a:extLst>
              <a:ext uri="{FF2B5EF4-FFF2-40B4-BE49-F238E27FC236}">
                <a16:creationId xmlns:a16="http://schemas.microsoft.com/office/drawing/2014/main" id="{42CCC551-E031-6CEF-3990-8ECE1D2717B2}"/>
              </a:ext>
            </a:extLst>
          </p:cNvPr>
          <p:cNvSpPr>
            <a:spLocks noGrp="1"/>
          </p:cNvSpPr>
          <p:nvPr>
            <p:ph type="sldNum" sz="quarter" idx="12"/>
          </p:nvPr>
        </p:nvSpPr>
        <p:spPr/>
        <p:txBody>
          <a:bodyPr/>
          <a:lstStyle/>
          <a:p>
            <a:fld id="{7A24F918-E48B-4CD6-88B4-F48A81EB5FB6}" type="slidenum">
              <a:rPr lang="en-US" smtClean="0"/>
              <a:pPr/>
              <a:t>44</a:t>
            </a:fld>
            <a:endParaRPr lang="en-US"/>
          </a:p>
        </p:txBody>
      </p:sp>
      <p:sp>
        <p:nvSpPr>
          <p:cNvPr id="5" name="Footer Placeholder 4">
            <a:extLst>
              <a:ext uri="{FF2B5EF4-FFF2-40B4-BE49-F238E27FC236}">
                <a16:creationId xmlns:a16="http://schemas.microsoft.com/office/drawing/2014/main" id="{E4A280A8-45C2-9D2E-AF54-96F4DAEAE0B8}"/>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077148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6244C5-2350-2C6F-383E-7E815672772F}"/>
              </a:ext>
            </a:extLst>
          </p:cNvPr>
          <p:cNvSpPr>
            <a:spLocks noGrp="1"/>
          </p:cNvSpPr>
          <p:nvPr>
            <p:ph type="ctrTitle"/>
          </p:nvPr>
        </p:nvSpPr>
        <p:spPr>
          <a:xfrm>
            <a:off x="1776248" y="1379482"/>
            <a:ext cx="8250621" cy="2539375"/>
          </a:xfrm>
        </p:spPr>
        <p:txBody>
          <a:bodyPr>
            <a:normAutofit/>
          </a:bodyPr>
          <a:lstStyle/>
          <a:p>
            <a:r>
              <a:rPr lang="en-US" b="1" dirty="0">
                <a:solidFill>
                  <a:srgbClr val="C00000"/>
                </a:solidFill>
                <a:cs typeface="B Titr" panose="00000700000000000000" pitchFamily="2" charset="-78"/>
              </a:rPr>
              <a:t>End of </a:t>
            </a:r>
            <a:r>
              <a:rPr lang="en-US" b="1">
                <a:solidFill>
                  <a:srgbClr val="C00000"/>
                </a:solidFill>
                <a:cs typeface="B Titr" panose="00000700000000000000" pitchFamily="2" charset="-78"/>
              </a:rPr>
              <a:t>Chapter 5</a:t>
            </a:r>
            <a:br>
              <a:rPr lang="en-US" b="1" dirty="0">
                <a:solidFill>
                  <a:srgbClr val="C00000"/>
                </a:solidFill>
                <a:cs typeface="B Titr" panose="00000700000000000000" pitchFamily="2" charset="-78"/>
              </a:rPr>
            </a:br>
            <a:endParaRPr lang="en-US" b="1" dirty="0">
              <a:solidFill>
                <a:srgbClr val="C00000"/>
              </a:solidFill>
              <a:cs typeface="B Titr" panose="00000700000000000000" pitchFamily="2" charset="-78"/>
            </a:endParaRPr>
          </a:p>
        </p:txBody>
      </p:sp>
      <p:sp>
        <p:nvSpPr>
          <p:cNvPr id="7" name="Subtitle 6">
            <a:extLst>
              <a:ext uri="{FF2B5EF4-FFF2-40B4-BE49-F238E27FC236}">
                <a16:creationId xmlns:a16="http://schemas.microsoft.com/office/drawing/2014/main" id="{C1EF3F1C-86D5-B2DC-58D9-E86700528049}"/>
              </a:ext>
            </a:extLst>
          </p:cNvPr>
          <p:cNvSpPr>
            <a:spLocks noGrp="1"/>
          </p:cNvSpPr>
          <p:nvPr>
            <p:ph type="subTitle" idx="1"/>
          </p:nvPr>
        </p:nvSpPr>
        <p:spPr>
          <a:xfrm>
            <a:off x="1776248" y="3798827"/>
            <a:ext cx="9144000" cy="386255"/>
          </a:xfrm>
        </p:spPr>
        <p:txBody>
          <a:bodyPr>
            <a:normAutofit fontScale="92500" lnSpcReduction="10000"/>
          </a:bodyPr>
          <a:lstStyle/>
          <a:p>
            <a:endParaRPr lang="en-US"/>
          </a:p>
        </p:txBody>
      </p:sp>
      <p:sp>
        <p:nvSpPr>
          <p:cNvPr id="5" name="Footer Placeholder 4">
            <a:extLst>
              <a:ext uri="{FF2B5EF4-FFF2-40B4-BE49-F238E27FC236}">
                <a16:creationId xmlns:a16="http://schemas.microsoft.com/office/drawing/2014/main" id="{81A6E410-288F-7276-CFFF-3B7DF42BBF8E}"/>
              </a:ext>
            </a:extLst>
          </p:cNvPr>
          <p:cNvSpPr>
            <a:spLocks noGrp="1"/>
          </p:cNvSpPr>
          <p:nvPr>
            <p:ph type="ftr" sz="quarter" idx="11"/>
          </p:nvPr>
        </p:nvSpPr>
        <p:spPr/>
        <p:txBody>
          <a:bodyPr/>
          <a:lstStyle/>
          <a:p>
            <a:r>
              <a:rPr lang="fa-IR"/>
              <a:t>دانشکده فنی و مهندسی دانشگاه شاهد 1401</a:t>
            </a:r>
            <a:endParaRPr lang="en-US"/>
          </a:p>
        </p:txBody>
      </p:sp>
      <p:sp>
        <p:nvSpPr>
          <p:cNvPr id="4" name="Slide Number Placeholder 3">
            <a:extLst>
              <a:ext uri="{FF2B5EF4-FFF2-40B4-BE49-F238E27FC236}">
                <a16:creationId xmlns:a16="http://schemas.microsoft.com/office/drawing/2014/main" id="{139C4E55-64A5-9C80-5ABC-5C853E906E56}"/>
              </a:ext>
            </a:extLst>
          </p:cNvPr>
          <p:cNvSpPr>
            <a:spLocks noGrp="1"/>
          </p:cNvSpPr>
          <p:nvPr>
            <p:ph type="sldNum" sz="quarter" idx="12"/>
          </p:nvPr>
        </p:nvSpPr>
        <p:spPr/>
        <p:txBody>
          <a:bodyPr/>
          <a:lstStyle/>
          <a:p>
            <a:fld id="{7A24F918-E48B-4CD6-88B4-F48A81EB5FB6}" type="slidenum">
              <a:rPr lang="en-US" smtClean="0"/>
              <a:pPr/>
              <a:t>45</a:t>
            </a:fld>
            <a:endParaRPr lang="en-US"/>
          </a:p>
        </p:txBody>
      </p:sp>
    </p:spTree>
    <p:extLst>
      <p:ext uri="{BB962C8B-B14F-4D97-AF65-F5344CB8AC3E}">
        <p14:creationId xmlns:p14="http://schemas.microsoft.com/office/powerpoint/2010/main" val="4104465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it-IT" dirty="0"/>
              <a:t>Nash Equilibrium in Pure Strategies</a:t>
            </a:r>
            <a:endParaRPr lang="en-US" dirty="0"/>
          </a:p>
        </p:txBody>
      </p:sp>
      <p:sp>
        <p:nvSpPr>
          <p:cNvPr id="3" name="Content Placeholder 2"/>
          <p:cNvSpPr>
            <a:spLocks noGrp="1"/>
          </p:cNvSpPr>
          <p:nvPr>
            <p:ph idx="1"/>
          </p:nvPr>
        </p:nvSpPr>
        <p:spPr/>
        <p:txBody>
          <a:bodyPr>
            <a:normAutofit/>
          </a:bodyPr>
          <a:lstStyle/>
          <a:p>
            <a:r>
              <a:rPr lang="en-US" dirty="0"/>
              <a:t>Now we introduce a much more demanding concept, that of the Nash equilibrium, first put forth by </a:t>
            </a:r>
            <a:r>
              <a:rPr lang="en-US" dirty="0">
                <a:solidFill>
                  <a:srgbClr val="0070C0"/>
                </a:solidFill>
              </a:rPr>
              <a:t>John Nash (1950)</a:t>
            </a:r>
            <a:r>
              <a:rPr lang="en-US" dirty="0"/>
              <a:t>, who received the Nobel Prize in Economics for this achievement</a:t>
            </a:r>
            <a:endParaRPr lang="fa-IR"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5</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A880BDF5-9E8D-E5F6-DEFB-F988B22B34EF}"/>
              </a:ext>
            </a:extLst>
          </p:cNvPr>
          <p:cNvPicPr>
            <a:picLocks noChangeAspect="1"/>
          </p:cNvPicPr>
          <p:nvPr/>
        </p:nvPicPr>
        <p:blipFill>
          <a:blip r:embed="rId3"/>
          <a:stretch>
            <a:fillRect/>
          </a:stretch>
        </p:blipFill>
        <p:spPr>
          <a:xfrm>
            <a:off x="7500742" y="3309191"/>
            <a:ext cx="4286250" cy="3038475"/>
          </a:xfrm>
          <a:prstGeom prst="rect">
            <a:avLst/>
          </a:prstGeom>
        </p:spPr>
      </p:pic>
      <p:sp>
        <p:nvSpPr>
          <p:cNvPr id="9" name="TextBox 8">
            <a:extLst>
              <a:ext uri="{FF2B5EF4-FFF2-40B4-BE49-F238E27FC236}">
                <a16:creationId xmlns:a16="http://schemas.microsoft.com/office/drawing/2014/main" id="{3D1F34F6-8C02-27E1-FC59-8F5479EB6989}"/>
              </a:ext>
            </a:extLst>
          </p:cNvPr>
          <p:cNvSpPr txBox="1"/>
          <p:nvPr/>
        </p:nvSpPr>
        <p:spPr>
          <a:xfrm>
            <a:off x="55659" y="3586597"/>
            <a:ext cx="7275444" cy="1938992"/>
          </a:xfrm>
          <a:prstGeom prst="rect">
            <a:avLst/>
          </a:prstGeom>
          <a:noFill/>
        </p:spPr>
        <p:txBody>
          <a:bodyPr wrap="square">
            <a:spAutoFit/>
          </a:bodyPr>
          <a:lstStyle/>
          <a:p>
            <a:pPr algn="just" rtl="1"/>
            <a:r>
              <a:rPr lang="fa-IR" sz="2000" b="0" i="0" dirty="0">
                <a:solidFill>
                  <a:srgbClr val="333333"/>
                </a:solidFill>
                <a:effectLst/>
                <a:latin typeface="irsans"/>
                <a:cs typeface="B Yekan" panose="00000400000000000000" pitchFamily="2" charset="-78"/>
              </a:rPr>
              <a:t>نام: </a:t>
            </a:r>
            <a:r>
              <a:rPr lang="fa-IR" sz="2000" b="1" i="0" dirty="0">
                <a:solidFill>
                  <a:srgbClr val="C00000"/>
                </a:solidFill>
                <a:effectLst/>
                <a:latin typeface="irsans"/>
                <a:cs typeface="B Yekan" panose="00000400000000000000" pitchFamily="2" charset="-78"/>
              </a:rPr>
              <a:t>جان </a:t>
            </a:r>
            <a:r>
              <a:rPr lang="fa-IR" sz="2000" b="1" i="0" dirty="0" err="1">
                <a:solidFill>
                  <a:srgbClr val="C00000"/>
                </a:solidFill>
                <a:effectLst/>
                <a:latin typeface="irsans"/>
                <a:cs typeface="B Yekan" panose="00000400000000000000" pitchFamily="2" charset="-78"/>
              </a:rPr>
              <a:t>فوربز</a:t>
            </a:r>
            <a:r>
              <a:rPr lang="fa-IR" sz="2000" b="1" i="0" dirty="0">
                <a:solidFill>
                  <a:srgbClr val="C00000"/>
                </a:solidFill>
                <a:effectLst/>
                <a:latin typeface="irsans"/>
                <a:cs typeface="B Yekan" panose="00000400000000000000" pitchFamily="2" charset="-78"/>
              </a:rPr>
              <a:t> </a:t>
            </a:r>
            <a:r>
              <a:rPr lang="fa-IR" sz="2000" b="1" i="0" dirty="0" err="1">
                <a:solidFill>
                  <a:srgbClr val="C00000"/>
                </a:solidFill>
                <a:effectLst/>
                <a:latin typeface="irsans"/>
                <a:cs typeface="B Yekan" panose="00000400000000000000" pitchFamily="2" charset="-78"/>
              </a:rPr>
              <a:t>نش</a:t>
            </a:r>
            <a:r>
              <a:rPr lang="fa-IR" sz="2000" b="0" i="0" dirty="0">
                <a:solidFill>
                  <a:srgbClr val="C00000"/>
                </a:solidFill>
                <a:effectLst/>
                <a:latin typeface="irsans"/>
                <a:cs typeface="B Yekan" panose="00000400000000000000" pitchFamily="2" charset="-78"/>
              </a:rPr>
              <a:t> </a:t>
            </a:r>
            <a:r>
              <a:rPr lang="en-US" sz="2000" b="0" i="0" dirty="0">
                <a:solidFill>
                  <a:srgbClr val="333333"/>
                </a:solidFill>
                <a:effectLst/>
                <a:latin typeface="irsans"/>
                <a:cs typeface="B Yekan" panose="00000400000000000000" pitchFamily="2" charset="-78"/>
              </a:rPr>
              <a:t>(John Forbes Nash)</a:t>
            </a:r>
          </a:p>
          <a:p>
            <a:pPr algn="just" rtl="1"/>
            <a:r>
              <a:rPr lang="fa-IR" sz="2000" b="0" i="0" dirty="0">
                <a:solidFill>
                  <a:srgbClr val="333333"/>
                </a:solidFill>
                <a:effectLst/>
                <a:latin typeface="irsans"/>
                <a:cs typeface="B Yekan" panose="00000400000000000000" pitchFamily="2" charset="-78"/>
              </a:rPr>
              <a:t>تولد: ۱۳ ژوئن ۱۹۲۸ - </a:t>
            </a:r>
            <a:r>
              <a:rPr lang="fa-IR" sz="2000" b="0" i="0" dirty="0" err="1">
                <a:solidFill>
                  <a:srgbClr val="333333"/>
                </a:solidFill>
                <a:effectLst/>
                <a:latin typeface="irsans"/>
                <a:cs typeface="B Yekan" panose="00000400000000000000" pitchFamily="2" charset="-78"/>
              </a:rPr>
              <a:t>بلوفیلد</a:t>
            </a:r>
            <a:r>
              <a:rPr lang="fa-IR" sz="2000" b="0" i="0" dirty="0">
                <a:solidFill>
                  <a:srgbClr val="333333"/>
                </a:solidFill>
                <a:effectLst/>
                <a:latin typeface="irsans"/>
                <a:cs typeface="B Yekan" panose="00000400000000000000" pitchFamily="2" charset="-78"/>
              </a:rPr>
              <a:t>، </a:t>
            </a:r>
            <a:r>
              <a:rPr lang="fa-IR" sz="2000" b="0" i="0" dirty="0" err="1">
                <a:solidFill>
                  <a:srgbClr val="333333"/>
                </a:solidFill>
                <a:effectLst/>
                <a:latin typeface="irsans"/>
                <a:cs typeface="B Yekan" panose="00000400000000000000" pitchFamily="2" charset="-78"/>
              </a:rPr>
              <a:t>ویرجینیای</a:t>
            </a:r>
            <a:r>
              <a:rPr lang="fa-IR" sz="2000" b="0" i="0" dirty="0">
                <a:solidFill>
                  <a:srgbClr val="333333"/>
                </a:solidFill>
                <a:effectLst/>
                <a:latin typeface="irsans"/>
                <a:cs typeface="B Yekan" panose="00000400000000000000" pitchFamily="2" charset="-78"/>
              </a:rPr>
              <a:t> غربی، ایالات متحده آمریکا</a:t>
            </a:r>
          </a:p>
          <a:p>
            <a:pPr algn="just" rtl="1"/>
            <a:r>
              <a:rPr lang="fa-IR" sz="2000" b="0" i="0" dirty="0">
                <a:solidFill>
                  <a:srgbClr val="333333"/>
                </a:solidFill>
                <a:effectLst/>
                <a:latin typeface="irsans"/>
                <a:cs typeface="B Yekan" panose="00000400000000000000" pitchFamily="2" charset="-78"/>
              </a:rPr>
              <a:t>درگذشت: ۲۳ می ۲۰۱۵ در </a:t>
            </a:r>
            <a:r>
              <a:rPr lang="fa-IR" sz="2000" b="0" i="0" dirty="0" err="1">
                <a:solidFill>
                  <a:srgbClr val="333333"/>
                </a:solidFill>
                <a:effectLst/>
                <a:latin typeface="irsans"/>
                <a:cs typeface="B Yekan" panose="00000400000000000000" pitchFamily="2" charset="-78"/>
              </a:rPr>
              <a:t>نیوجرزی</a:t>
            </a:r>
            <a:r>
              <a:rPr lang="fa-IR" sz="2000" b="0" i="0" dirty="0">
                <a:solidFill>
                  <a:srgbClr val="333333"/>
                </a:solidFill>
                <a:effectLst/>
                <a:latin typeface="irsans"/>
                <a:cs typeface="B Yekan" panose="00000400000000000000" pitchFamily="2" charset="-78"/>
              </a:rPr>
              <a:t> آمریکا</a:t>
            </a:r>
            <a:endParaRPr lang="en-US" sz="2000" dirty="0">
              <a:solidFill>
                <a:srgbClr val="333333"/>
              </a:solidFill>
              <a:latin typeface="irsans"/>
              <a:cs typeface="B Yekan" panose="00000400000000000000" pitchFamily="2" charset="-78"/>
            </a:endParaRPr>
          </a:p>
          <a:p>
            <a:pPr algn="just" rtl="1"/>
            <a:r>
              <a:rPr lang="fa-IR" sz="2000" b="0" i="0" dirty="0">
                <a:solidFill>
                  <a:srgbClr val="333333"/>
                </a:solidFill>
                <a:effectLst/>
                <a:latin typeface="irsans"/>
                <a:cs typeface="B Yekan" panose="00000400000000000000" pitchFamily="2" charset="-78"/>
              </a:rPr>
              <a:t>شهرت: ریاضیات، اقتصاد</a:t>
            </a:r>
            <a:r>
              <a:rPr lang="en-US" sz="2000" b="0" i="0" dirty="0">
                <a:solidFill>
                  <a:srgbClr val="333333"/>
                </a:solidFill>
                <a:effectLst/>
                <a:latin typeface="irsans"/>
                <a:cs typeface="B Yekan" panose="00000400000000000000" pitchFamily="2" charset="-78"/>
              </a:rPr>
              <a:t> </a:t>
            </a:r>
            <a:r>
              <a:rPr lang="fa-IR" sz="2000" b="0" i="0" dirty="0">
                <a:solidFill>
                  <a:srgbClr val="333333"/>
                </a:solidFill>
                <a:effectLst/>
                <a:latin typeface="irsans"/>
                <a:cs typeface="B Yekan" panose="00000400000000000000" pitchFamily="2" charset="-78"/>
              </a:rPr>
              <a:t>(</a:t>
            </a:r>
            <a:r>
              <a:rPr lang="fa-IR" sz="2000" b="0" i="0" dirty="0">
                <a:solidFill>
                  <a:srgbClr val="C00000"/>
                </a:solidFill>
                <a:effectLst/>
                <a:latin typeface="irsans"/>
                <a:cs typeface="B Yekan" panose="00000400000000000000" pitchFamily="2" charset="-78"/>
              </a:rPr>
              <a:t>تعادل </a:t>
            </a:r>
            <a:r>
              <a:rPr lang="fa-IR" sz="2000" b="0" i="0" dirty="0" err="1">
                <a:solidFill>
                  <a:srgbClr val="C00000"/>
                </a:solidFill>
                <a:effectLst/>
                <a:latin typeface="irsans"/>
                <a:cs typeface="B Yekan" panose="00000400000000000000" pitchFamily="2" charset="-78"/>
              </a:rPr>
              <a:t>نش</a:t>
            </a:r>
            <a:r>
              <a:rPr lang="fa-IR" sz="2000" b="0" i="0" dirty="0">
                <a:solidFill>
                  <a:srgbClr val="333333"/>
                </a:solidFill>
                <a:effectLst/>
                <a:latin typeface="irsans"/>
                <a:cs typeface="B Yekan" panose="00000400000000000000" pitchFamily="2" charset="-78"/>
              </a:rPr>
              <a:t>، هندسه جبری، معادله </a:t>
            </a:r>
            <a:r>
              <a:rPr lang="fa-IR" sz="2000" b="0" i="0" dirty="0" err="1">
                <a:solidFill>
                  <a:srgbClr val="333333"/>
                </a:solidFill>
                <a:effectLst/>
                <a:latin typeface="irsans"/>
                <a:cs typeface="B Yekan" panose="00000400000000000000" pitchFamily="2" charset="-78"/>
              </a:rPr>
              <a:t>دیفرانسیل</a:t>
            </a:r>
            <a:r>
              <a:rPr lang="fa-IR" sz="2000" b="0" i="0" dirty="0">
                <a:solidFill>
                  <a:srgbClr val="333333"/>
                </a:solidFill>
                <a:effectLst/>
                <a:latin typeface="irsans"/>
                <a:cs typeface="B Yekan" panose="00000400000000000000" pitchFamily="2" charset="-78"/>
              </a:rPr>
              <a:t> با مشتقات </a:t>
            </a:r>
            <a:r>
              <a:rPr lang="fa-IR" sz="2000" b="0" i="0" dirty="0" err="1">
                <a:solidFill>
                  <a:srgbClr val="333333"/>
                </a:solidFill>
                <a:effectLst/>
                <a:latin typeface="irsans"/>
                <a:cs typeface="B Yekan" panose="00000400000000000000" pitchFamily="2" charset="-78"/>
              </a:rPr>
              <a:t>پاره‌ای</a:t>
            </a:r>
            <a:r>
              <a:rPr lang="fa-IR" sz="2000" b="0" i="0" dirty="0">
                <a:solidFill>
                  <a:srgbClr val="333333"/>
                </a:solidFill>
                <a:effectLst/>
                <a:latin typeface="irsans"/>
                <a:cs typeface="B Yekan" panose="00000400000000000000" pitchFamily="2" charset="-78"/>
              </a:rPr>
              <a:t>)  </a:t>
            </a:r>
          </a:p>
          <a:p>
            <a:pPr algn="just" rtl="1"/>
            <a:r>
              <a:rPr lang="fa-IR" sz="2000" b="0" i="0" dirty="0">
                <a:solidFill>
                  <a:srgbClr val="333333"/>
                </a:solidFill>
                <a:effectLst/>
                <a:latin typeface="irsans"/>
                <a:cs typeface="B Yekan" panose="00000400000000000000" pitchFamily="2" charset="-78"/>
              </a:rPr>
              <a:t>محل کار: مؤسسه فناوری </a:t>
            </a:r>
            <a:r>
              <a:rPr lang="fa-IR" sz="2000" b="0" i="0" dirty="0" err="1">
                <a:solidFill>
                  <a:srgbClr val="333333"/>
                </a:solidFill>
                <a:effectLst/>
                <a:latin typeface="irsans"/>
                <a:cs typeface="B Yekan" panose="00000400000000000000" pitchFamily="2" charset="-78"/>
              </a:rPr>
              <a:t>ماساچوست</a:t>
            </a:r>
            <a:r>
              <a:rPr lang="fa-IR" sz="2000" b="0" i="0" dirty="0">
                <a:solidFill>
                  <a:srgbClr val="333333"/>
                </a:solidFill>
                <a:effectLst/>
                <a:latin typeface="irsans"/>
                <a:cs typeface="B Yekan" panose="00000400000000000000" pitchFamily="2" charset="-78"/>
              </a:rPr>
              <a:t>، دانشگاه پرینستون</a:t>
            </a:r>
          </a:p>
        </p:txBody>
      </p:sp>
    </p:spTree>
    <p:extLst>
      <p:ext uri="{BB962C8B-B14F-4D97-AF65-F5344CB8AC3E}">
        <p14:creationId xmlns:p14="http://schemas.microsoft.com/office/powerpoint/2010/main" val="390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it-IT" dirty="0"/>
              <a:t>Definition 5.1: Nash Equilibrium in Pure Strategies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3600" dirty="0"/>
                  <a:t>The pure-strategy profile </a:t>
                </a:r>
                <a14:m>
                  <m:oMath xmlns:m="http://schemas.openxmlformats.org/officeDocument/2006/math">
                    <m:sSup>
                      <m:sSupPr>
                        <m:ctrlPr>
                          <a:rPr lang="en-US" sz="3600" i="1" dirty="0">
                            <a:solidFill>
                              <a:srgbClr val="C00000"/>
                            </a:solidFill>
                            <a:latin typeface="Cambria Math" panose="02040503050406030204" pitchFamily="18" charset="0"/>
                          </a:rPr>
                        </m:ctrlPr>
                      </m:sSupPr>
                      <m:e>
                        <m:r>
                          <a:rPr lang="en-US" sz="3600" i="1" dirty="0">
                            <a:solidFill>
                              <a:srgbClr val="C00000"/>
                            </a:solidFill>
                            <a:latin typeface="Cambria Math" panose="02040503050406030204" pitchFamily="18" charset="0"/>
                          </a:rPr>
                          <m:t>𝑠</m:t>
                        </m:r>
                      </m:e>
                      <m:sup>
                        <m:r>
                          <a:rPr lang="en-US" sz="3600" i="1" dirty="0">
                            <a:solidFill>
                              <a:srgbClr val="C00000"/>
                            </a:solidFill>
                            <a:latin typeface="Cambria Math" panose="02040503050406030204" pitchFamily="18" charset="0"/>
                          </a:rPr>
                          <m:t>∗</m:t>
                        </m:r>
                      </m:sup>
                    </m:sSup>
                    <m:r>
                      <a:rPr lang="en-US" sz="3600" i="1" dirty="0">
                        <a:solidFill>
                          <a:srgbClr val="C00000"/>
                        </a:solidFill>
                        <a:latin typeface="Cambria Math" panose="02040503050406030204" pitchFamily="18" charset="0"/>
                      </a:rPr>
                      <m:t>=</m:t>
                    </m:r>
                    <m:d>
                      <m:dPr>
                        <m:ctrlPr>
                          <a:rPr lang="en-US" sz="3600" i="1" dirty="0">
                            <a:solidFill>
                              <a:srgbClr val="C00000"/>
                            </a:solidFill>
                            <a:latin typeface="Cambria Math" panose="02040503050406030204" pitchFamily="18" charset="0"/>
                          </a:rPr>
                        </m:ctrlPr>
                      </m:dPr>
                      <m:e>
                        <m:sSubSup>
                          <m:sSubSupPr>
                            <m:ctrlPr>
                              <a:rPr lang="en-US" sz="3600" i="1" dirty="0">
                                <a:solidFill>
                                  <a:srgbClr val="C00000"/>
                                </a:solidFill>
                                <a:latin typeface="Cambria Math" panose="02040503050406030204" pitchFamily="18" charset="0"/>
                              </a:rPr>
                            </m:ctrlPr>
                          </m:sSubSupPr>
                          <m:e>
                            <m:r>
                              <a:rPr lang="en-US" sz="3600" i="1" dirty="0">
                                <a:solidFill>
                                  <a:srgbClr val="C00000"/>
                                </a:solidFill>
                                <a:latin typeface="Cambria Math" panose="02040503050406030204" pitchFamily="18" charset="0"/>
                              </a:rPr>
                              <m:t>𝑠</m:t>
                            </m:r>
                          </m:e>
                          <m:sub>
                            <m:r>
                              <a:rPr lang="en-US" sz="3600" i="1" dirty="0">
                                <a:solidFill>
                                  <a:srgbClr val="C00000"/>
                                </a:solidFill>
                                <a:latin typeface="Cambria Math" panose="02040503050406030204" pitchFamily="18" charset="0"/>
                              </a:rPr>
                              <m:t>1</m:t>
                            </m:r>
                          </m:sub>
                          <m:sup>
                            <m:r>
                              <a:rPr lang="en-US" sz="3600" i="1" dirty="0">
                                <a:solidFill>
                                  <a:srgbClr val="C00000"/>
                                </a:solidFill>
                                <a:latin typeface="Cambria Math" panose="02040503050406030204" pitchFamily="18" charset="0"/>
                              </a:rPr>
                              <m:t>∗</m:t>
                            </m:r>
                          </m:sup>
                        </m:sSubSup>
                        <m:r>
                          <a:rPr lang="en-US" sz="3600" i="1" dirty="0">
                            <a:solidFill>
                              <a:srgbClr val="C00000"/>
                            </a:solidFill>
                            <a:latin typeface="Cambria Math" panose="02040503050406030204" pitchFamily="18" charset="0"/>
                          </a:rPr>
                          <m:t>, . . . ,</m:t>
                        </m:r>
                        <m:sSubSup>
                          <m:sSubSupPr>
                            <m:ctrlPr>
                              <a:rPr lang="en-US" sz="3600" i="1" dirty="0">
                                <a:solidFill>
                                  <a:srgbClr val="C00000"/>
                                </a:solidFill>
                                <a:latin typeface="Cambria Math" panose="02040503050406030204" pitchFamily="18" charset="0"/>
                              </a:rPr>
                            </m:ctrlPr>
                          </m:sSubSupPr>
                          <m:e>
                            <m:r>
                              <a:rPr lang="en-US" sz="3600" i="1" dirty="0">
                                <a:solidFill>
                                  <a:srgbClr val="C00000"/>
                                </a:solidFill>
                                <a:latin typeface="Cambria Math" panose="02040503050406030204" pitchFamily="18" charset="0"/>
                              </a:rPr>
                              <m:t>𝑠</m:t>
                            </m:r>
                          </m:e>
                          <m:sub>
                            <m:r>
                              <a:rPr lang="en-US" sz="3600" i="1" dirty="0">
                                <a:solidFill>
                                  <a:srgbClr val="C00000"/>
                                </a:solidFill>
                                <a:latin typeface="Cambria Math" panose="02040503050406030204" pitchFamily="18" charset="0"/>
                              </a:rPr>
                              <m:t>𝑛</m:t>
                            </m:r>
                          </m:sub>
                          <m:sup>
                            <m:r>
                              <a:rPr lang="en-US" sz="3600" i="1" dirty="0">
                                <a:solidFill>
                                  <a:srgbClr val="C00000"/>
                                </a:solidFill>
                                <a:latin typeface="Cambria Math" panose="02040503050406030204" pitchFamily="18" charset="0"/>
                              </a:rPr>
                              <m:t>∗</m:t>
                            </m:r>
                          </m:sup>
                        </m:sSubSup>
                      </m:e>
                    </m:d>
                    <m:r>
                      <a:rPr lang="en-US" sz="3600" i="1" dirty="0">
                        <a:solidFill>
                          <a:srgbClr val="C00000"/>
                        </a:solidFill>
                        <a:latin typeface="Cambria Math" panose="02040503050406030204" pitchFamily="18" charset="0"/>
                      </a:rPr>
                      <m:t>∈</m:t>
                    </m:r>
                    <m:r>
                      <a:rPr lang="en-US" sz="3600" i="1" dirty="0">
                        <a:solidFill>
                          <a:srgbClr val="C00000"/>
                        </a:solidFill>
                        <a:latin typeface="Cambria Math" panose="02040503050406030204" pitchFamily="18" charset="0"/>
                      </a:rPr>
                      <m:t>𝑆</m:t>
                    </m:r>
                  </m:oMath>
                </a14:m>
                <a:r>
                  <a:rPr lang="en-US" sz="3600" dirty="0"/>
                  <a:t> is a </a:t>
                </a:r>
              </a:p>
              <a:p>
                <a:pPr marL="0" indent="0">
                  <a:buNone/>
                </a:pPr>
                <a:r>
                  <a:rPr lang="en-US" sz="3600" b="1" i="1" dirty="0"/>
                  <a:t>Nash equilibrium</a:t>
                </a:r>
                <a:r>
                  <a:rPr lang="en-US" sz="3600" dirty="0"/>
                  <a:t> if </a:t>
                </a:r>
                <a14:m>
                  <m:oMath xmlns:m="http://schemas.openxmlformats.org/officeDocument/2006/math">
                    <m:sSubSup>
                      <m:sSubSupPr>
                        <m:ctrlPr>
                          <a:rPr lang="en-US" sz="3600" b="0" i="1" dirty="0" smtClean="0">
                            <a:solidFill>
                              <a:srgbClr val="C00000"/>
                            </a:solidFill>
                            <a:latin typeface="Cambria Math" panose="02040503050406030204" pitchFamily="18" charset="0"/>
                          </a:rPr>
                        </m:ctrlPr>
                      </m:sSubSupPr>
                      <m:e>
                        <m:r>
                          <a:rPr lang="en-US" sz="3600" i="1" dirty="0">
                            <a:solidFill>
                              <a:srgbClr val="C00000"/>
                            </a:solidFill>
                            <a:latin typeface="Cambria Math" panose="02040503050406030204" pitchFamily="18" charset="0"/>
                          </a:rPr>
                          <m:t>𝑠</m:t>
                        </m:r>
                      </m:e>
                      <m:sub>
                        <m:r>
                          <a:rPr lang="en-US" sz="3600" b="0" i="1" dirty="0" smtClean="0">
                            <a:solidFill>
                              <a:srgbClr val="C00000"/>
                            </a:solidFill>
                            <a:latin typeface="Cambria Math" panose="02040503050406030204" pitchFamily="18" charset="0"/>
                          </a:rPr>
                          <m:t>𝑖</m:t>
                        </m:r>
                      </m:sub>
                      <m:sup>
                        <m:r>
                          <a:rPr lang="en-US" sz="3600" i="1" dirty="0">
                            <a:solidFill>
                              <a:srgbClr val="C00000"/>
                            </a:solidFill>
                            <a:latin typeface="Cambria Math" panose="02040503050406030204" pitchFamily="18" charset="0"/>
                          </a:rPr>
                          <m:t>∗</m:t>
                        </m:r>
                      </m:sup>
                    </m:sSubSup>
                    <m:r>
                      <a:rPr lang="en-US" sz="3600" i="1" dirty="0">
                        <a:solidFill>
                          <a:srgbClr val="C00000"/>
                        </a:solidFill>
                        <a:latin typeface="Cambria Math" panose="02040503050406030204" pitchFamily="18" charset="0"/>
                      </a:rPr>
                      <m:t> </m:t>
                    </m:r>
                  </m:oMath>
                </a14:m>
                <a:r>
                  <a:rPr lang="en-US" sz="3600" dirty="0"/>
                  <a:t>is a </a:t>
                </a:r>
                <a:r>
                  <a:rPr lang="en-US" sz="3600" dirty="0">
                    <a:solidFill>
                      <a:srgbClr val="0070C0"/>
                    </a:solidFill>
                  </a:rPr>
                  <a:t>best response </a:t>
                </a:r>
                <a:r>
                  <a:rPr lang="en-US" sz="3600" dirty="0"/>
                  <a:t>to </a:t>
                </a:r>
                <a14:m>
                  <m:oMath xmlns:m="http://schemas.openxmlformats.org/officeDocument/2006/math">
                    <m:sSubSup>
                      <m:sSubSupPr>
                        <m:ctrlPr>
                          <a:rPr lang="en-US" sz="3600" i="1" dirty="0">
                            <a:solidFill>
                              <a:srgbClr val="C00000"/>
                            </a:solidFill>
                            <a:latin typeface="Cambria Math" panose="02040503050406030204" pitchFamily="18" charset="0"/>
                          </a:rPr>
                        </m:ctrlPr>
                      </m:sSubSupPr>
                      <m:e>
                        <m:r>
                          <a:rPr lang="en-US" sz="3600" i="1" dirty="0">
                            <a:solidFill>
                              <a:srgbClr val="C00000"/>
                            </a:solidFill>
                            <a:latin typeface="Cambria Math" panose="02040503050406030204" pitchFamily="18" charset="0"/>
                          </a:rPr>
                          <m:t>𝑠</m:t>
                        </m:r>
                      </m:e>
                      <m:sub>
                        <m:r>
                          <a:rPr lang="en-US" sz="3600" b="0" i="1" dirty="0" smtClean="0">
                            <a:solidFill>
                              <a:srgbClr val="C00000"/>
                            </a:solidFill>
                            <a:latin typeface="Cambria Math" panose="02040503050406030204" pitchFamily="18" charset="0"/>
                          </a:rPr>
                          <m:t>−</m:t>
                        </m:r>
                        <m:r>
                          <a:rPr lang="en-US" sz="3600" i="1" dirty="0">
                            <a:solidFill>
                              <a:srgbClr val="C00000"/>
                            </a:solidFill>
                            <a:latin typeface="Cambria Math" panose="02040503050406030204" pitchFamily="18" charset="0"/>
                          </a:rPr>
                          <m:t>𝑖</m:t>
                        </m:r>
                      </m:sub>
                      <m:sup>
                        <m:r>
                          <a:rPr lang="en-US" sz="3600" i="1" dirty="0">
                            <a:solidFill>
                              <a:srgbClr val="C00000"/>
                            </a:solidFill>
                            <a:latin typeface="Cambria Math" panose="02040503050406030204" pitchFamily="18" charset="0"/>
                          </a:rPr>
                          <m:t>∗</m:t>
                        </m:r>
                      </m:sup>
                    </m:sSubSup>
                    <m:r>
                      <a:rPr lang="en-US" sz="3600" i="1" dirty="0">
                        <a:solidFill>
                          <a:srgbClr val="C00000"/>
                        </a:solidFill>
                        <a:latin typeface="Cambria Math" panose="02040503050406030204" pitchFamily="18" charset="0"/>
                      </a:rPr>
                      <m:t> </m:t>
                    </m:r>
                  </m:oMath>
                </a14:m>
                <a:r>
                  <a:rPr lang="en-US" sz="3600" dirty="0"/>
                  <a:t>, for all </a:t>
                </a:r>
                <a14:m>
                  <m:oMath xmlns:m="http://schemas.openxmlformats.org/officeDocument/2006/math">
                    <m:r>
                      <a:rPr lang="en-US" sz="3600" i="1" dirty="0" smtClean="0">
                        <a:solidFill>
                          <a:srgbClr val="C00000"/>
                        </a:solidFill>
                        <a:latin typeface="Cambria Math" panose="02040503050406030204" pitchFamily="18" charset="0"/>
                      </a:rPr>
                      <m:t>𝑖</m:t>
                    </m:r>
                    <m:r>
                      <a:rPr lang="en-US" sz="3600" i="1" dirty="0">
                        <a:solidFill>
                          <a:srgbClr val="C00000"/>
                        </a:solidFill>
                        <a:latin typeface="Cambria Math" panose="02040503050406030204" pitchFamily="18" charset="0"/>
                      </a:rPr>
                      <m:t>∈</m:t>
                    </m:r>
                    <m:r>
                      <a:rPr lang="en-US" sz="3600" i="1" dirty="0">
                        <a:solidFill>
                          <a:srgbClr val="C00000"/>
                        </a:solidFill>
                        <a:latin typeface="Cambria Math" panose="02040503050406030204" pitchFamily="18" charset="0"/>
                      </a:rPr>
                      <m:t>𝑁</m:t>
                    </m:r>
                  </m:oMath>
                </a14:m>
                <a:r>
                  <a:rPr lang="en-US" sz="3600" dirty="0"/>
                  <a:t>, that is, </a:t>
                </a:r>
                <a:endParaRPr lang="en-US" sz="3200" dirty="0"/>
              </a:p>
              <a:p>
                <a:pPr marL="0" indent="0" algn="ctr">
                  <a:buNone/>
                </a:pPr>
                <a14:m>
                  <m:oMath xmlns:m="http://schemas.openxmlformats.org/officeDocument/2006/math">
                    <m:sSub>
                      <m:sSubPr>
                        <m:ctrlPr>
                          <a:rPr lang="en-US" sz="4000" b="0" i="1" dirty="0" smtClean="0">
                            <a:solidFill>
                              <a:srgbClr val="C00000"/>
                            </a:solidFill>
                            <a:latin typeface="Cambria Math" panose="02040503050406030204" pitchFamily="18" charset="0"/>
                          </a:rPr>
                        </m:ctrlPr>
                      </m:sSubPr>
                      <m:e>
                        <m:r>
                          <a:rPr lang="en-US" sz="4000" i="1" dirty="0" smtClean="0">
                            <a:solidFill>
                              <a:srgbClr val="C00000"/>
                            </a:solidFill>
                            <a:latin typeface="Cambria Math" panose="02040503050406030204" pitchFamily="18" charset="0"/>
                          </a:rPr>
                          <m:t>𝑣</m:t>
                        </m:r>
                      </m:e>
                      <m:sub>
                        <m:r>
                          <a:rPr lang="en-US" sz="4000" i="1" dirty="0" smtClean="0">
                            <a:solidFill>
                              <a:srgbClr val="C00000"/>
                            </a:solidFill>
                            <a:latin typeface="Cambria Math" panose="02040503050406030204" pitchFamily="18" charset="0"/>
                          </a:rPr>
                          <m:t>𝑖</m:t>
                        </m:r>
                      </m:sub>
                    </m:sSub>
                    <m:r>
                      <a:rPr lang="en-US" sz="4000" i="1" dirty="0">
                        <a:solidFill>
                          <a:srgbClr val="C00000"/>
                        </a:solidFill>
                        <a:latin typeface="Cambria Math" panose="02040503050406030204" pitchFamily="18" charset="0"/>
                      </a:rPr>
                      <m:t>(</m:t>
                    </m:r>
                    <m:sSubSup>
                      <m:sSubSupPr>
                        <m:ctrlPr>
                          <a:rPr lang="en-US" sz="4000" b="0" i="1" dirty="0" smtClean="0">
                            <a:solidFill>
                              <a:srgbClr val="C00000"/>
                            </a:solidFill>
                            <a:latin typeface="Cambria Math" panose="02040503050406030204" pitchFamily="18" charset="0"/>
                          </a:rPr>
                        </m:ctrlPr>
                      </m:sSubSupPr>
                      <m:e>
                        <m:r>
                          <a:rPr lang="en-US" sz="4000" i="1" dirty="0" err="1">
                            <a:solidFill>
                              <a:srgbClr val="C00000"/>
                            </a:solidFill>
                            <a:latin typeface="Cambria Math" panose="02040503050406030204" pitchFamily="18" charset="0"/>
                          </a:rPr>
                          <m:t>𝑠</m:t>
                        </m:r>
                      </m:e>
                      <m:sub>
                        <m:r>
                          <a:rPr lang="en-US" sz="4000" i="1" dirty="0" err="1">
                            <a:solidFill>
                              <a:srgbClr val="C00000"/>
                            </a:solidFill>
                            <a:latin typeface="Cambria Math" panose="02040503050406030204" pitchFamily="18" charset="0"/>
                          </a:rPr>
                          <m:t>𝑖</m:t>
                        </m:r>
                      </m:sub>
                      <m:sup>
                        <m:r>
                          <a:rPr lang="en-US" sz="4000" b="0" i="1" dirty="0" smtClean="0">
                            <a:solidFill>
                              <a:srgbClr val="C00000"/>
                            </a:solidFill>
                            <a:latin typeface="Cambria Math" panose="02040503050406030204" pitchFamily="18" charset="0"/>
                          </a:rPr>
                          <m:t>∗</m:t>
                        </m:r>
                      </m:sup>
                    </m:sSubSup>
                    <m:r>
                      <a:rPr lang="en-US" sz="4000" i="1" dirty="0">
                        <a:solidFill>
                          <a:srgbClr val="C00000"/>
                        </a:solidFill>
                        <a:latin typeface="Cambria Math" panose="02040503050406030204" pitchFamily="18" charset="0"/>
                      </a:rPr>
                      <m:t>,</m:t>
                    </m:r>
                    <m:sSubSup>
                      <m:sSubSupPr>
                        <m:ctrlPr>
                          <a:rPr lang="en-US" sz="4000" i="1" dirty="0">
                            <a:solidFill>
                              <a:srgbClr val="C00000"/>
                            </a:solidFill>
                            <a:latin typeface="Cambria Math" panose="02040503050406030204" pitchFamily="18" charset="0"/>
                          </a:rPr>
                        </m:ctrlPr>
                      </m:sSubSupPr>
                      <m:e>
                        <m:r>
                          <a:rPr lang="en-US" sz="4000" i="1" dirty="0" err="1">
                            <a:solidFill>
                              <a:srgbClr val="C00000"/>
                            </a:solidFill>
                            <a:latin typeface="Cambria Math" panose="02040503050406030204" pitchFamily="18" charset="0"/>
                          </a:rPr>
                          <m:t>𝑠</m:t>
                        </m:r>
                      </m:e>
                      <m:sub>
                        <m:r>
                          <a:rPr lang="en-US" sz="4000" b="0" i="1" dirty="0" smtClean="0">
                            <a:solidFill>
                              <a:srgbClr val="C00000"/>
                            </a:solidFill>
                            <a:latin typeface="Cambria Math" panose="02040503050406030204" pitchFamily="18" charset="0"/>
                          </a:rPr>
                          <m:t>−</m:t>
                        </m:r>
                        <m:r>
                          <a:rPr lang="en-US" sz="4000" i="1" dirty="0" err="1">
                            <a:solidFill>
                              <a:srgbClr val="C00000"/>
                            </a:solidFill>
                            <a:latin typeface="Cambria Math" panose="02040503050406030204" pitchFamily="18" charset="0"/>
                          </a:rPr>
                          <m:t>𝑖</m:t>
                        </m:r>
                      </m:sub>
                      <m:sup>
                        <m:r>
                          <a:rPr lang="en-US" sz="4000" i="1" dirty="0">
                            <a:solidFill>
                              <a:srgbClr val="C00000"/>
                            </a:solidFill>
                            <a:latin typeface="Cambria Math" panose="02040503050406030204" pitchFamily="18" charset="0"/>
                          </a:rPr>
                          <m:t>∗</m:t>
                        </m:r>
                      </m:sup>
                    </m:sSubSup>
                    <m:r>
                      <a:rPr lang="en-US" sz="4000" i="1" dirty="0">
                        <a:solidFill>
                          <a:srgbClr val="C00000"/>
                        </a:solidFill>
                        <a:latin typeface="Cambria Math" panose="02040503050406030204" pitchFamily="18" charset="0"/>
                      </a:rPr>
                      <m:t>) ≥ </m:t>
                    </m:r>
                    <m:r>
                      <a:rPr lang="en-US" sz="4000" i="1" dirty="0">
                        <a:solidFill>
                          <a:srgbClr val="C00000"/>
                        </a:solidFill>
                        <a:latin typeface="Cambria Math" panose="02040503050406030204" pitchFamily="18" charset="0"/>
                      </a:rPr>
                      <m:t>𝑣𝑖</m:t>
                    </m:r>
                    <m:r>
                      <a:rPr lang="en-US" sz="4000" i="1" dirty="0">
                        <a:solidFill>
                          <a:srgbClr val="C00000"/>
                        </a:solidFill>
                        <a:latin typeface="Cambria Math" panose="02040503050406030204" pitchFamily="18" charset="0"/>
                      </a:rPr>
                      <m:t>(</m:t>
                    </m:r>
                    <m:sSubSup>
                      <m:sSubSupPr>
                        <m:ctrlPr>
                          <a:rPr lang="en-US" sz="4000" b="0" i="1" dirty="0" smtClean="0">
                            <a:solidFill>
                              <a:srgbClr val="C00000"/>
                            </a:solidFill>
                            <a:latin typeface="Cambria Math" panose="02040503050406030204" pitchFamily="18" charset="0"/>
                          </a:rPr>
                        </m:ctrlPr>
                      </m:sSubSupPr>
                      <m:e>
                        <m:r>
                          <a:rPr lang="en-US" sz="4000" i="1" dirty="0" err="1">
                            <a:solidFill>
                              <a:srgbClr val="C00000"/>
                            </a:solidFill>
                            <a:latin typeface="Cambria Math" panose="02040503050406030204" pitchFamily="18" charset="0"/>
                          </a:rPr>
                          <m:t>𝑠</m:t>
                        </m:r>
                      </m:e>
                      <m:sub>
                        <m:r>
                          <a:rPr lang="en-US" sz="4000" i="1" dirty="0" err="1">
                            <a:solidFill>
                              <a:srgbClr val="C00000"/>
                            </a:solidFill>
                            <a:latin typeface="Cambria Math" panose="02040503050406030204" pitchFamily="18" charset="0"/>
                          </a:rPr>
                          <m:t>𝑖</m:t>
                        </m:r>
                      </m:sub>
                      <m:sup>
                        <m:r>
                          <a:rPr lang="en-US" sz="4000" b="0" i="1" dirty="0" smtClean="0">
                            <a:solidFill>
                              <a:srgbClr val="C00000"/>
                            </a:solidFill>
                            <a:latin typeface="Cambria Math" panose="02040503050406030204" pitchFamily="18" charset="0"/>
                          </a:rPr>
                          <m:t>′</m:t>
                        </m:r>
                      </m:sup>
                    </m:sSubSup>
                    <m:r>
                      <a:rPr lang="en-US" sz="4000" i="1" dirty="0">
                        <a:solidFill>
                          <a:srgbClr val="C00000"/>
                        </a:solidFill>
                        <a:latin typeface="Cambria Math" panose="02040503050406030204" pitchFamily="18" charset="0"/>
                      </a:rPr>
                      <m:t>,</m:t>
                    </m:r>
                    <m:sSubSup>
                      <m:sSubSupPr>
                        <m:ctrlPr>
                          <a:rPr lang="en-US" sz="4000" i="1" dirty="0">
                            <a:solidFill>
                              <a:srgbClr val="C00000"/>
                            </a:solidFill>
                            <a:latin typeface="Cambria Math" panose="02040503050406030204" pitchFamily="18" charset="0"/>
                          </a:rPr>
                        </m:ctrlPr>
                      </m:sSubSupPr>
                      <m:e>
                        <m:r>
                          <a:rPr lang="en-US" sz="4000" i="1" dirty="0" err="1">
                            <a:solidFill>
                              <a:srgbClr val="C00000"/>
                            </a:solidFill>
                            <a:latin typeface="Cambria Math" panose="02040503050406030204" pitchFamily="18" charset="0"/>
                          </a:rPr>
                          <m:t>𝑠</m:t>
                        </m:r>
                      </m:e>
                      <m:sub>
                        <m:r>
                          <a:rPr lang="en-US" sz="4000" i="1" dirty="0">
                            <a:solidFill>
                              <a:srgbClr val="C00000"/>
                            </a:solidFill>
                            <a:latin typeface="Cambria Math" panose="02040503050406030204" pitchFamily="18" charset="0"/>
                          </a:rPr>
                          <m:t>−</m:t>
                        </m:r>
                        <m:r>
                          <a:rPr lang="en-US" sz="4000" i="1" dirty="0" err="1">
                            <a:solidFill>
                              <a:srgbClr val="C00000"/>
                            </a:solidFill>
                            <a:latin typeface="Cambria Math" panose="02040503050406030204" pitchFamily="18" charset="0"/>
                          </a:rPr>
                          <m:t>𝑖</m:t>
                        </m:r>
                      </m:sub>
                      <m:sup>
                        <m:r>
                          <a:rPr lang="en-US" sz="4000" i="1" dirty="0">
                            <a:solidFill>
                              <a:srgbClr val="C00000"/>
                            </a:solidFill>
                            <a:latin typeface="Cambria Math" panose="02040503050406030204" pitchFamily="18" charset="0"/>
                          </a:rPr>
                          <m:t>∗</m:t>
                        </m:r>
                      </m:sup>
                    </m:sSubSup>
                    <m:r>
                      <a:rPr lang="en-US" sz="4000" i="1" dirty="0">
                        <a:solidFill>
                          <a:srgbClr val="C00000"/>
                        </a:solidFill>
                        <a:latin typeface="Cambria Math" panose="02040503050406030204" pitchFamily="18" charset="0"/>
                      </a:rPr>
                      <m:t>)</m:t>
                    </m:r>
                  </m:oMath>
                </a14:m>
                <a:r>
                  <a:rPr lang="en-US" sz="4000" dirty="0"/>
                  <a:t> for all </a:t>
                </a:r>
                <a14:m>
                  <m:oMath xmlns:m="http://schemas.openxmlformats.org/officeDocument/2006/math">
                    <m:sSubSup>
                      <m:sSubSupPr>
                        <m:ctrlPr>
                          <a:rPr lang="en-US" sz="4000" b="0" i="1" dirty="0" smtClean="0">
                            <a:solidFill>
                              <a:srgbClr val="C00000"/>
                            </a:solidFill>
                            <a:latin typeface="Cambria Math" panose="02040503050406030204" pitchFamily="18" charset="0"/>
                          </a:rPr>
                        </m:ctrlPr>
                      </m:sSubSupPr>
                      <m:e>
                        <m:r>
                          <a:rPr lang="en-US" sz="4000" i="1" dirty="0" smtClean="0">
                            <a:solidFill>
                              <a:srgbClr val="C00000"/>
                            </a:solidFill>
                            <a:latin typeface="Cambria Math" panose="02040503050406030204" pitchFamily="18" charset="0"/>
                          </a:rPr>
                          <m:t>𝑠</m:t>
                        </m:r>
                      </m:e>
                      <m:sub>
                        <m:r>
                          <a:rPr lang="en-US" sz="4000" i="1" dirty="0" smtClean="0">
                            <a:solidFill>
                              <a:srgbClr val="C00000"/>
                            </a:solidFill>
                            <a:latin typeface="Cambria Math" panose="02040503050406030204" pitchFamily="18" charset="0"/>
                          </a:rPr>
                          <m:t>𝑖</m:t>
                        </m:r>
                      </m:sub>
                      <m:sup>
                        <m:r>
                          <a:rPr lang="en-US" sz="4000" b="0" i="1" dirty="0" smtClean="0">
                            <a:solidFill>
                              <a:srgbClr val="C00000"/>
                            </a:solidFill>
                            <a:latin typeface="Cambria Math" panose="02040503050406030204" pitchFamily="18" charset="0"/>
                          </a:rPr>
                          <m:t>′</m:t>
                        </m:r>
                      </m:sup>
                    </m:sSubSup>
                    <m:r>
                      <a:rPr lang="en-US" sz="4000" i="1" dirty="0">
                        <a:solidFill>
                          <a:srgbClr val="C00000"/>
                        </a:solidFill>
                        <a:latin typeface="Cambria Math" panose="02040503050406030204" pitchFamily="18" charset="0"/>
                      </a:rPr>
                      <m:t>∈</m:t>
                    </m:r>
                    <m:sSub>
                      <m:sSubPr>
                        <m:ctrlPr>
                          <a:rPr lang="en-US" sz="4000" b="0" i="1" dirty="0" smtClean="0">
                            <a:solidFill>
                              <a:srgbClr val="C00000"/>
                            </a:solidFill>
                            <a:latin typeface="Cambria Math" panose="02040503050406030204" pitchFamily="18" charset="0"/>
                          </a:rPr>
                        </m:ctrlPr>
                      </m:sSubPr>
                      <m:e>
                        <m:r>
                          <a:rPr lang="en-US" sz="4000" i="1" dirty="0">
                            <a:solidFill>
                              <a:srgbClr val="C00000"/>
                            </a:solidFill>
                            <a:latin typeface="Cambria Math" panose="02040503050406030204" pitchFamily="18" charset="0"/>
                          </a:rPr>
                          <m:t>𝑆</m:t>
                        </m:r>
                      </m:e>
                      <m:sub>
                        <m:r>
                          <a:rPr lang="en-US" sz="4000" i="1" dirty="0">
                            <a:solidFill>
                              <a:srgbClr val="C00000"/>
                            </a:solidFill>
                            <a:latin typeface="Cambria Math" panose="02040503050406030204" pitchFamily="18" charset="0"/>
                          </a:rPr>
                          <m:t>𝑖</m:t>
                        </m:r>
                      </m:sub>
                    </m:sSub>
                    <m:r>
                      <a:rPr lang="en-US" sz="4000" i="1" dirty="0">
                        <a:solidFill>
                          <a:srgbClr val="C00000"/>
                        </a:solidFill>
                        <a:latin typeface="Cambria Math" panose="02040503050406030204" pitchFamily="18" charset="0"/>
                      </a:rPr>
                      <m:t> </m:t>
                    </m:r>
                  </m:oMath>
                </a14:m>
                <a:r>
                  <a:rPr lang="en-US" sz="4000" dirty="0"/>
                  <a:t>and all </a:t>
                </a:r>
                <a14:m>
                  <m:oMath xmlns:m="http://schemas.openxmlformats.org/officeDocument/2006/math">
                    <m:r>
                      <a:rPr lang="en-US" sz="4000" i="1" dirty="0">
                        <a:solidFill>
                          <a:srgbClr val="C00000"/>
                        </a:solidFill>
                        <a:latin typeface="Cambria Math" panose="02040503050406030204" pitchFamily="18" charset="0"/>
                      </a:rPr>
                      <m:t>𝑖</m:t>
                    </m:r>
                    <m:r>
                      <a:rPr lang="en-US" sz="4000" i="1" dirty="0">
                        <a:solidFill>
                          <a:srgbClr val="C00000"/>
                        </a:solidFill>
                        <a:latin typeface="Cambria Math" panose="02040503050406030204" pitchFamily="18" charset="0"/>
                      </a:rPr>
                      <m:t>∈</m:t>
                    </m:r>
                    <m:r>
                      <a:rPr lang="en-US" sz="4000" i="1" dirty="0">
                        <a:solidFill>
                          <a:srgbClr val="C00000"/>
                        </a:solidFill>
                        <a:latin typeface="Cambria Math" panose="02040503050406030204" pitchFamily="18" charset="0"/>
                      </a:rPr>
                      <m:t>𝑁</m:t>
                    </m:r>
                  </m:oMath>
                </a14:m>
                <a:endParaRPr lang="fa-IR" sz="4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580" r="-179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6</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603076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it-IT" dirty="0"/>
              <a:t>Example 1: Nash Equilibrium in Pure Strategies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1240077"/>
                <a:ext cx="11571530" cy="5252798"/>
              </a:xfrm>
            </p:spPr>
            <p:txBody>
              <a:bodyPr>
                <a:normAutofit fontScale="92500"/>
              </a:bodyPr>
              <a:lstStyle/>
              <a:p>
                <a:r>
                  <a:rPr lang="en-US" dirty="0"/>
                  <a:t>Consider as an example the following two-player discrete game, which we used to demonstrate IESDS:</a:t>
                </a:r>
              </a:p>
              <a:p>
                <a:r>
                  <a:rPr lang="en-US" dirty="0"/>
                  <a:t>In this game, the only pair of pure strategies that survived IESDS is the pair </a:t>
                </a:r>
                <a:r>
                  <a:rPr lang="en-US" dirty="0">
                    <a:solidFill>
                      <a:srgbClr val="C00000"/>
                    </a:solidFill>
                  </a:rPr>
                  <a:t>(U, L)</a:t>
                </a:r>
                <a:r>
                  <a:rPr lang="en-US" dirty="0"/>
                  <a:t>.</a:t>
                </a:r>
              </a:p>
              <a:p>
                <a:r>
                  <a:rPr lang="en-US" dirty="0"/>
                  <a:t>As it turns out, </a:t>
                </a:r>
                <a:r>
                  <a:rPr lang="en-US" i="1" dirty="0">
                    <a:solidFill>
                      <a:srgbClr val="0070C0"/>
                    </a:solidFill>
                  </a:rPr>
                  <a:t>this is also the only pair of strategies that constitutes a Nash equilibrium</a:t>
                </a:r>
                <a:r>
                  <a:rPr lang="en-US" dirty="0"/>
                  <a:t>.</a:t>
                </a:r>
              </a:p>
              <a:p>
                <a14:m>
                  <m:oMath xmlns:m="http://schemas.openxmlformats.org/officeDocument/2006/math">
                    <m:r>
                      <a:rPr lang="en-US" i="1" dirty="0" smtClean="0">
                        <a:latin typeface="Cambria Math" panose="02040503050406030204" pitchFamily="18" charset="0"/>
                      </a:rPr>
                      <m:t>𝐵</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𝑅</m:t>
                        </m:r>
                      </m:e>
                      <m:sub>
                        <m:r>
                          <a:rPr lang="en-US" i="1" dirty="0" smtClean="0">
                            <a:latin typeface="Cambria Math" panose="02040503050406030204" pitchFamily="18" charset="0"/>
                          </a:rPr>
                          <m:t>1</m:t>
                        </m:r>
                      </m:sub>
                    </m:sSub>
                    <m:r>
                      <a:rPr lang="en-US" i="1" dirty="0">
                        <a:latin typeface="Cambria Math" panose="02040503050406030204" pitchFamily="18" charset="0"/>
                      </a:rPr>
                      <m:t>(</m:t>
                    </m:r>
                    <m:r>
                      <a:rPr lang="en-US" i="1" dirty="0">
                        <a:latin typeface="Cambria Math" panose="02040503050406030204" pitchFamily="18" charset="0"/>
                      </a:rPr>
                      <m:t>𝐿</m:t>
                    </m:r>
                    <m:r>
                      <a:rPr lang="en-US" i="1" dirty="0">
                        <a:latin typeface="Cambria Math" panose="02040503050406030204" pitchFamily="18" charset="0"/>
                      </a:rPr>
                      <m:t>)={</m:t>
                    </m:r>
                    <m:r>
                      <a:rPr lang="en-US" i="1" dirty="0">
                        <a:latin typeface="Cambria Math" panose="02040503050406030204" pitchFamily="18" charset="0"/>
                      </a:rPr>
                      <m:t>𝑈</m:t>
                    </m:r>
                    <m:r>
                      <a:rPr lang="en-US" i="1" dirty="0" smtClean="0">
                        <a:latin typeface="Cambria Math" panose="02040503050406030204" pitchFamily="18" charset="0"/>
                      </a:rPr>
                      <m:t>}</m:t>
                    </m:r>
                  </m:oMath>
                </a14:m>
                <a:endParaRPr lang="en-US" dirty="0"/>
              </a:p>
              <a:p>
                <a14:m>
                  <m:oMath xmlns:m="http://schemas.openxmlformats.org/officeDocument/2006/math">
                    <m:r>
                      <a:rPr lang="en-US" i="1" dirty="0" smtClean="0">
                        <a:latin typeface="Cambria Math" panose="02040503050406030204" pitchFamily="18" charset="0"/>
                      </a:rPr>
                      <m:t>𝐵</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𝑅</m:t>
                        </m:r>
                      </m:e>
                      <m:sub>
                        <m:r>
                          <a:rPr lang="en-US" i="1" dirty="0" smtClean="0">
                            <a:latin typeface="Cambria Math" panose="02040503050406030204" pitchFamily="18" charset="0"/>
                          </a:rPr>
                          <m:t>2</m:t>
                        </m:r>
                      </m:sub>
                    </m:sSub>
                    <m:r>
                      <a:rPr lang="en-US" i="1" dirty="0">
                        <a:latin typeface="Cambria Math" panose="02040503050406030204" pitchFamily="18" charset="0"/>
                      </a:rPr>
                      <m:t>(</m:t>
                    </m:r>
                    <m:r>
                      <a:rPr lang="en-US" i="1" dirty="0">
                        <a:latin typeface="Cambria Math" panose="02040503050406030204" pitchFamily="18" charset="0"/>
                      </a:rPr>
                      <m:t>𝑈</m:t>
                    </m:r>
                    <m:r>
                      <a:rPr lang="en-US" i="1" dirty="0">
                        <a:latin typeface="Cambria Math" panose="02040503050406030204" pitchFamily="18" charset="0"/>
                      </a:rPr>
                      <m:t>)={</m:t>
                    </m:r>
                    <m:r>
                      <a:rPr lang="en-US" i="1" dirty="0">
                        <a:latin typeface="Cambria Math" panose="02040503050406030204" pitchFamily="18" charset="0"/>
                      </a:rPr>
                      <m:t>𝐿</m:t>
                    </m:r>
                    <m:r>
                      <a:rPr lang="en-US" i="1" dirty="0">
                        <a:latin typeface="Cambria Math" panose="02040503050406030204" pitchFamily="18" charset="0"/>
                      </a:rPr>
                      <m:t>}</m:t>
                    </m:r>
                  </m:oMath>
                </a14:m>
                <a:endParaRPr lang="fa-I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1240077"/>
                <a:ext cx="11571530" cy="5252798"/>
              </a:xfrm>
              <a:blipFill>
                <a:blip r:embed="rId3"/>
                <a:stretch>
                  <a:fillRect l="-31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7</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10" name="Picture 9">
            <a:extLst>
              <a:ext uri="{FF2B5EF4-FFF2-40B4-BE49-F238E27FC236}">
                <a16:creationId xmlns:a16="http://schemas.microsoft.com/office/drawing/2014/main" id="{81321DEC-386A-83F4-74EA-8B80695BA991}"/>
              </a:ext>
            </a:extLst>
          </p:cNvPr>
          <p:cNvPicPr>
            <a:picLocks noChangeAspect="1"/>
          </p:cNvPicPr>
          <p:nvPr/>
        </p:nvPicPr>
        <p:blipFill>
          <a:blip r:embed="rId4"/>
          <a:stretch>
            <a:fillRect/>
          </a:stretch>
        </p:blipFill>
        <p:spPr>
          <a:xfrm>
            <a:off x="6522638" y="4190656"/>
            <a:ext cx="4040629" cy="2302219"/>
          </a:xfrm>
          <a:prstGeom prst="rect">
            <a:avLst/>
          </a:prstGeom>
        </p:spPr>
      </p:pic>
    </p:spTree>
    <p:extLst>
      <p:ext uri="{BB962C8B-B14F-4D97-AF65-F5344CB8AC3E}">
        <p14:creationId xmlns:p14="http://schemas.microsoft.com/office/powerpoint/2010/main" val="293350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it-IT" dirty="0"/>
              <a:t>Example 2: Nash Equilibrium in Pure Strategies</a:t>
            </a:r>
            <a:endParaRPr lang="en-US" dirty="0"/>
          </a:p>
        </p:txBody>
      </p:sp>
      <p:sp>
        <p:nvSpPr>
          <p:cNvPr id="3" name="Content Placeholder 2"/>
          <p:cNvSpPr>
            <a:spLocks noGrp="1"/>
          </p:cNvSpPr>
          <p:nvPr>
            <p:ph idx="1"/>
          </p:nvPr>
        </p:nvSpPr>
        <p:spPr>
          <a:xfrm>
            <a:off x="215462" y="1240077"/>
            <a:ext cx="11571530" cy="5252798"/>
          </a:xfrm>
        </p:spPr>
        <p:txBody>
          <a:bodyPr>
            <a:normAutofit/>
          </a:bodyPr>
          <a:lstStyle/>
          <a:p>
            <a:r>
              <a:rPr lang="en-US" dirty="0"/>
              <a:t>In the Prisoner’s Dilemma, the unique Nash equilibrium is (F, F ).</a:t>
            </a:r>
          </a:p>
          <a:p>
            <a:endParaRPr lang="en-US" dirty="0"/>
          </a:p>
          <a:p>
            <a:r>
              <a:rPr lang="en-US" dirty="0"/>
              <a:t>Nash equilibrium in the Cournot duopoly game that we discussed earlier is (q1, q2) = (30, 30)</a:t>
            </a:r>
            <a:endParaRPr lang="fa-IR"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8</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62044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9A34A-62F1-E6DE-F1EC-C665DEA10E3F}"/>
              </a:ext>
            </a:extLst>
          </p:cNvPr>
          <p:cNvSpPr>
            <a:spLocks noGrp="1"/>
          </p:cNvSpPr>
          <p:nvPr>
            <p:ph type="title"/>
          </p:nvPr>
        </p:nvSpPr>
        <p:spPr/>
        <p:txBody>
          <a:bodyPr/>
          <a:lstStyle/>
          <a:p>
            <a:r>
              <a:rPr lang="en-US" dirty="0"/>
              <a:t>Relation between solution concepts and Nash Eq.</a:t>
            </a:r>
          </a:p>
        </p:txBody>
      </p:sp>
      <p:sp>
        <p:nvSpPr>
          <p:cNvPr id="3" name="Content Placeholder 2">
            <a:extLst>
              <a:ext uri="{FF2B5EF4-FFF2-40B4-BE49-F238E27FC236}">
                <a16:creationId xmlns:a16="http://schemas.microsoft.com/office/drawing/2014/main" id="{302020EA-1973-C2E3-6E86-E08DE0C9B823}"/>
              </a:ext>
            </a:extLst>
          </p:cNvPr>
          <p:cNvSpPr>
            <a:spLocks noGrp="1"/>
          </p:cNvSpPr>
          <p:nvPr>
            <p:ph idx="1"/>
          </p:nvPr>
        </p:nvSpPr>
        <p:spPr>
          <a:xfrm>
            <a:off x="215462" y="1240077"/>
            <a:ext cx="11571530" cy="4580278"/>
          </a:xfrm>
        </p:spPr>
        <p:txBody>
          <a:bodyPr>
            <a:normAutofit/>
          </a:bodyPr>
          <a:lstStyle/>
          <a:p>
            <a:r>
              <a:rPr lang="fa-IR" dirty="0"/>
              <a:t>رابطه بین </a:t>
            </a:r>
            <a:r>
              <a:rPr lang="en-US" dirty="0"/>
              <a:t>strict-dominance, IESDS, rationalizability</a:t>
            </a:r>
            <a:r>
              <a:rPr lang="fa-IR" dirty="0"/>
              <a:t> و نتایج تعادل </a:t>
            </a:r>
            <a:r>
              <a:rPr lang="fa-IR" dirty="0" err="1"/>
              <a:t>نش</a:t>
            </a:r>
            <a:r>
              <a:rPr lang="fa-IR" dirty="0"/>
              <a:t> در  </a:t>
            </a:r>
            <a:r>
              <a:rPr lang="fa-IR" dirty="0" err="1"/>
              <a:t>مثال‌هایی</a:t>
            </a:r>
            <a:r>
              <a:rPr lang="fa-IR" dirty="0"/>
              <a:t> که تحلیل کردیم تصادفی نیست.</a:t>
            </a:r>
            <a:endParaRPr lang="en-US" dirty="0"/>
          </a:p>
          <a:p>
            <a:r>
              <a:rPr lang="fa-IR" dirty="0"/>
              <a:t>رابطه ساده ای بین مفاهیمی که قبلا بررسی کردیم و تعادل </a:t>
            </a:r>
            <a:r>
              <a:rPr lang="fa-IR" dirty="0" err="1"/>
              <a:t>نش</a:t>
            </a:r>
            <a:r>
              <a:rPr lang="fa-IR" dirty="0"/>
              <a:t> وجود دارد</a:t>
            </a:r>
            <a:r>
              <a:rPr lang="en-US" dirty="0"/>
              <a:t> </a:t>
            </a:r>
            <a:r>
              <a:rPr lang="fa-IR" dirty="0"/>
              <a:t> که </a:t>
            </a:r>
            <a:r>
              <a:rPr lang="fa-IR" dirty="0" err="1"/>
              <a:t>بصورت</a:t>
            </a:r>
            <a:r>
              <a:rPr lang="fa-IR" dirty="0"/>
              <a:t> قضیه زیر بیان میشود.</a:t>
            </a:r>
            <a:endParaRPr lang="en-US" dirty="0">
              <a:solidFill>
                <a:srgbClr val="7030A0"/>
              </a:solidFill>
            </a:endParaRPr>
          </a:p>
        </p:txBody>
      </p:sp>
      <p:sp>
        <p:nvSpPr>
          <p:cNvPr id="4" name="Slide Number Placeholder 3">
            <a:extLst>
              <a:ext uri="{FF2B5EF4-FFF2-40B4-BE49-F238E27FC236}">
                <a16:creationId xmlns:a16="http://schemas.microsoft.com/office/drawing/2014/main" id="{0A40D30A-0147-91C5-784F-D3773776AA48}"/>
              </a:ext>
            </a:extLst>
          </p:cNvPr>
          <p:cNvSpPr>
            <a:spLocks noGrp="1"/>
          </p:cNvSpPr>
          <p:nvPr>
            <p:ph type="sldNum" sz="quarter" idx="12"/>
          </p:nvPr>
        </p:nvSpPr>
        <p:spPr/>
        <p:txBody>
          <a:bodyPr/>
          <a:lstStyle/>
          <a:p>
            <a:fld id="{7A24F918-E48B-4CD6-88B4-F48A81EB5FB6}" type="slidenum">
              <a:rPr lang="en-US" smtClean="0"/>
              <a:pPr/>
              <a:t>9</a:t>
            </a:fld>
            <a:endParaRPr lang="en-US"/>
          </a:p>
        </p:txBody>
      </p:sp>
      <p:sp>
        <p:nvSpPr>
          <p:cNvPr id="5" name="Footer Placeholder 4">
            <a:extLst>
              <a:ext uri="{FF2B5EF4-FFF2-40B4-BE49-F238E27FC236}">
                <a16:creationId xmlns:a16="http://schemas.microsoft.com/office/drawing/2014/main" id="{17F3BD33-03CB-145F-3F69-96DB99425308}"/>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540559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16598</TotalTime>
  <Words>4669</Words>
  <Application>Microsoft Office PowerPoint</Application>
  <PresentationFormat>Widescreen</PresentationFormat>
  <Paragraphs>302</Paragraphs>
  <Slides>45</Slides>
  <Notes>40</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45</vt:i4>
      </vt:variant>
    </vt:vector>
  </HeadingPairs>
  <TitlesOfParts>
    <vt:vector size="58" baseType="lpstr">
      <vt:lpstr>-apple-system</vt:lpstr>
      <vt:lpstr>Arial</vt:lpstr>
      <vt:lpstr>B Yekan</vt:lpstr>
      <vt:lpstr>Calibri</vt:lpstr>
      <vt:lpstr>Calibri Light</vt:lpstr>
      <vt:lpstr>Cambria Math</vt:lpstr>
      <vt:lpstr>irsans</vt:lpstr>
      <vt:lpstr>MTMIZ</vt:lpstr>
      <vt:lpstr>Times New Roman</vt:lpstr>
      <vt:lpstr>Times-Roman</vt:lpstr>
      <vt:lpstr>Wingdings</vt:lpstr>
      <vt:lpstr>Office Theme</vt:lpstr>
      <vt:lpstr>1_Office Theme</vt:lpstr>
      <vt:lpstr>Game Theory</vt:lpstr>
      <vt:lpstr>منابع درسی</vt:lpstr>
      <vt:lpstr>مقدمه</vt:lpstr>
      <vt:lpstr>مقدمه</vt:lpstr>
      <vt:lpstr>Nash Equilibrium in Pure Strategies</vt:lpstr>
      <vt:lpstr>Definition 5.1: Nash Equilibrium in Pure Strategies</vt:lpstr>
      <vt:lpstr>Example 1: Nash Equilibrium in Pure Strategies</vt:lpstr>
      <vt:lpstr>Example 2: Nash Equilibrium in Pure Strategies</vt:lpstr>
      <vt:lpstr>Relation between solution concepts and Nash Eq.</vt:lpstr>
      <vt:lpstr>Proposition 5.1</vt:lpstr>
      <vt:lpstr>Example 3: Nash Equilibrium of Battle of the Sexes </vt:lpstr>
      <vt:lpstr>Nash Equilibrium: Some Classic Applications</vt:lpstr>
      <vt:lpstr>Stag Hunt</vt:lpstr>
      <vt:lpstr>Nash Equilibrium of Stag Hunt</vt:lpstr>
      <vt:lpstr>Nash Equilibrium of Stag Hunt</vt:lpstr>
      <vt:lpstr>Two Kinds of Societies (Ex.Stag Hunt)</vt:lpstr>
      <vt:lpstr> (تراژدی منابع مشترک)The Tragedy of the Commons</vt:lpstr>
      <vt:lpstr>تراژدی منابع مشترک</vt:lpstr>
      <vt:lpstr>تراژدی منابع مشترک</vt:lpstr>
      <vt:lpstr>تراژدی منابع مشترک- بیان بازی</vt:lpstr>
      <vt:lpstr>The Tragedy of the Commons- Nash Equilibrium</vt:lpstr>
      <vt:lpstr>The Tragedy of the Commons- Nash Equilibrium</vt:lpstr>
      <vt:lpstr>The Tragedy of the Commons- 2 Players</vt:lpstr>
      <vt:lpstr>The Tragedy of the Commons- 2 Players</vt:lpstr>
      <vt:lpstr>Bertrand Duopoly</vt:lpstr>
      <vt:lpstr>Bertrand Duopoly-Game model</vt:lpstr>
      <vt:lpstr>Bertrand Duopoly-Best Response</vt:lpstr>
      <vt:lpstr>Bertrand Duopoly-Best Response (2)</vt:lpstr>
      <vt:lpstr>Bertrand Duopoly-Best Response (3)</vt:lpstr>
      <vt:lpstr>Bertrand Duopoly-Best Response (4)</vt:lpstr>
      <vt:lpstr>Bertrand Duopoly-Best Response (5)</vt:lpstr>
      <vt:lpstr>Bertrand Duopoly-Best Response (6)</vt:lpstr>
      <vt:lpstr>Bertrand Duopoly-Nash Equilibrium</vt:lpstr>
      <vt:lpstr>Comparing the outcome of the Bertrand game to that of the Cournot game </vt:lpstr>
      <vt:lpstr>مقایسه نتیجه بازی برتراند با بازی کورنو</vt:lpstr>
      <vt:lpstr>مقایسه نتیجه بازی برتراند با بازی کورنو</vt:lpstr>
      <vt:lpstr>Proposition 5.2: Bertrand-Nash equilibrium</vt:lpstr>
      <vt:lpstr>ایدئولوژی سیاسی و رقابت انتخاباتی Political Ideology and Electoral Competition</vt:lpstr>
      <vt:lpstr>ایدئولوژی سیاسی و رقابت انتخاباتی Political Ideology and Electoral Competition</vt:lpstr>
      <vt:lpstr>ایدئولوژی سیاسی و رقابت انتخاباتی Political Ideology and Electoral Competition</vt:lpstr>
      <vt:lpstr>ایدئولوژی سیاسی و رقابت انتخاباتی- Best Response Political Ideology and Electoral Competition</vt:lpstr>
      <vt:lpstr>ایدئولوژی سیاسی و رقابت انتخاباتی- Best Response Political Ideology and Electoral Competition</vt:lpstr>
      <vt:lpstr>تمرینات</vt:lpstr>
      <vt:lpstr>Summary</vt:lpstr>
      <vt:lpstr>End of Chapter 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Architecture</dc:title>
  <dc:creator>HaghighatDoost,Vahid</dc:creator>
  <cp:lastModifiedBy>Vahid</cp:lastModifiedBy>
  <cp:revision>211</cp:revision>
  <dcterms:created xsi:type="dcterms:W3CDTF">2021-08-11T10:34:58Z</dcterms:created>
  <dcterms:modified xsi:type="dcterms:W3CDTF">2023-05-09T10:47:48Z</dcterms:modified>
</cp:coreProperties>
</file>