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handoutMasterIdLst>
    <p:handoutMasterId r:id="rId41"/>
  </p:handoutMasterIdLst>
  <p:sldIdLst>
    <p:sldId id="256" r:id="rId3"/>
    <p:sldId id="259" r:id="rId4"/>
    <p:sldId id="260"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7" r:id="rId19"/>
    <p:sldId id="339" r:id="rId20"/>
    <p:sldId id="340" r:id="rId21"/>
    <p:sldId id="338" r:id="rId22"/>
    <p:sldId id="341" r:id="rId23"/>
    <p:sldId id="342" r:id="rId24"/>
    <p:sldId id="343" r:id="rId25"/>
    <p:sldId id="344" r:id="rId26"/>
    <p:sldId id="346" r:id="rId27"/>
    <p:sldId id="347" r:id="rId28"/>
    <p:sldId id="345" r:id="rId29"/>
    <p:sldId id="348" r:id="rId30"/>
    <p:sldId id="349" r:id="rId31"/>
    <p:sldId id="350" r:id="rId32"/>
    <p:sldId id="351" r:id="rId33"/>
    <p:sldId id="352" r:id="rId34"/>
    <p:sldId id="353" r:id="rId35"/>
    <p:sldId id="355" r:id="rId36"/>
    <p:sldId id="322" r:id="rId37"/>
    <p:sldId id="321" r:id="rId38"/>
    <p:sldId id="28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1" autoAdjust="0"/>
    <p:restoredTop sz="76641" autoAdjust="0"/>
  </p:normalViewPr>
  <p:slideViewPr>
    <p:cSldViewPr snapToGrid="0">
      <p:cViewPr varScale="1">
        <p:scale>
          <a:sx n="62" d="100"/>
          <a:sy n="62" d="100"/>
        </p:scale>
        <p:origin x="1224" y="3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87F66-5C8D-461A-90E7-163ED406E288}" type="doc">
      <dgm:prSet loTypeId="urn:microsoft.com/office/officeart/2005/8/layout/hList1" loCatId="list" qsTypeId="urn:microsoft.com/office/officeart/2005/8/quickstyle/simple1" qsCatId="simple" csTypeId="urn:microsoft.com/office/officeart/2005/8/colors/colorful1" csCatId="colorful" phldr="1"/>
      <dgm:spPr/>
    </dgm:pt>
    <dgm:pt modelId="{0FD01053-C417-4505-A297-61F53A83DDD1}">
      <dgm:prSet phldrT="[Text]"/>
      <dgm:spPr/>
      <dgm:t>
        <a:bodyPr/>
        <a:lstStyle/>
        <a:p>
          <a:r>
            <a:rPr lang="en-US" i="1" dirty="0"/>
            <a:t>Step 1:</a:t>
          </a:r>
          <a:endParaRPr lang="en-US" dirty="0"/>
        </a:p>
      </dgm:t>
    </dgm:pt>
    <dgm:pt modelId="{F8781139-E3E6-4800-85C5-3C8A2B4A4DA7}" type="parTrans" cxnId="{E8AC3C44-64C3-4EF0-B405-300293186798}">
      <dgm:prSet/>
      <dgm:spPr/>
      <dgm:t>
        <a:bodyPr/>
        <a:lstStyle/>
        <a:p>
          <a:endParaRPr lang="en-US"/>
        </a:p>
      </dgm:t>
    </dgm:pt>
    <dgm:pt modelId="{4E1B556E-D85E-4A38-8AB1-BD0035BEB717}" type="sibTrans" cxnId="{E8AC3C44-64C3-4EF0-B405-300293186798}">
      <dgm:prSet/>
      <dgm:spPr/>
      <dgm:t>
        <a:bodyPr/>
        <a:lstStyle/>
        <a:p>
          <a:endParaRPr lang="en-US"/>
        </a:p>
      </dgm:t>
    </dgm:pt>
    <dgm:pt modelId="{6195A45D-9787-4745-AA56-9B7CA36B0CD5}">
      <dgm:prSet phldrT="[Text]"/>
      <dgm:spPr/>
      <dgm:t>
        <a:bodyPr/>
        <a:lstStyle/>
        <a:p>
          <a:r>
            <a:rPr lang="en-US" b="0" i="1" dirty="0"/>
            <a:t>Step 2:</a:t>
          </a:r>
          <a:endParaRPr lang="en-US" dirty="0"/>
        </a:p>
      </dgm:t>
    </dgm:pt>
    <dgm:pt modelId="{AA0FF911-4A75-4071-8B68-503E5D3385E9}" type="parTrans" cxnId="{79333CD0-03D7-4536-8C11-F3FCC926CC86}">
      <dgm:prSet/>
      <dgm:spPr/>
      <dgm:t>
        <a:bodyPr/>
        <a:lstStyle/>
        <a:p>
          <a:endParaRPr lang="en-US"/>
        </a:p>
      </dgm:t>
    </dgm:pt>
    <dgm:pt modelId="{C2592967-9E61-4103-B83A-55725A55EF40}" type="sibTrans" cxnId="{79333CD0-03D7-4536-8C11-F3FCC926CC86}">
      <dgm:prSet/>
      <dgm:spPr/>
      <dgm:t>
        <a:bodyPr/>
        <a:lstStyle/>
        <a:p>
          <a:endParaRPr lang="en-US"/>
        </a:p>
      </dgm:t>
    </dgm:pt>
    <dgm:pt modelId="{DE1FE7E7-FA89-410F-9DC4-EC703F870953}">
      <dgm:prSet phldrT="[Text]"/>
      <dgm:spPr/>
      <dgm:t>
        <a:bodyPr/>
        <a:lstStyle/>
        <a:p>
          <a:r>
            <a:rPr lang="en-US" dirty="0"/>
            <a:t>Each player </a:t>
          </a:r>
          <a:r>
            <a:rPr lang="en-US" i="1" dirty="0">
              <a:solidFill>
                <a:srgbClr val="C00000"/>
              </a:solidFill>
            </a:rPr>
            <a:t>simultaneously</a:t>
          </a:r>
          <a:r>
            <a:rPr lang="en-US" i="1" dirty="0"/>
            <a:t> and </a:t>
          </a:r>
          <a:r>
            <a:rPr lang="en-US" i="1" dirty="0">
              <a:solidFill>
                <a:srgbClr val="C00000"/>
              </a:solidFill>
            </a:rPr>
            <a:t>independently</a:t>
          </a:r>
          <a:r>
            <a:rPr lang="en-US" i="1" dirty="0"/>
            <a:t> </a:t>
          </a:r>
          <a:r>
            <a:rPr lang="en-US" dirty="0"/>
            <a:t>chooses an action</a:t>
          </a:r>
        </a:p>
      </dgm:t>
    </dgm:pt>
    <dgm:pt modelId="{4C376A44-61EC-447F-9182-10AB7DD37AA9}" type="parTrans" cxnId="{E6AEB112-3A7E-4256-B4ED-352B72F874C6}">
      <dgm:prSet/>
      <dgm:spPr/>
      <dgm:t>
        <a:bodyPr/>
        <a:lstStyle/>
        <a:p>
          <a:endParaRPr lang="en-US"/>
        </a:p>
      </dgm:t>
    </dgm:pt>
    <dgm:pt modelId="{F3AD3A46-F503-4C5D-A622-D04568177E8D}" type="sibTrans" cxnId="{E6AEB112-3A7E-4256-B4ED-352B72F874C6}">
      <dgm:prSet/>
      <dgm:spPr/>
      <dgm:t>
        <a:bodyPr/>
        <a:lstStyle/>
        <a:p>
          <a:endParaRPr lang="en-US"/>
        </a:p>
      </dgm:t>
    </dgm:pt>
    <dgm:pt modelId="{7DEAEFA7-B133-4DB9-AD7B-4440660F1246}">
      <dgm:prSet phldrT="[Text]"/>
      <dgm:spPr/>
      <dgm:t>
        <a:bodyPr/>
        <a:lstStyle/>
        <a:p>
          <a:r>
            <a:rPr lang="en-US" b="0" i="0" dirty="0"/>
            <a:t>Conditional on the players’ choices of actions, </a:t>
          </a:r>
          <a:r>
            <a:rPr lang="en-US" b="0" i="0" dirty="0">
              <a:solidFill>
                <a:srgbClr val="C00000"/>
              </a:solidFill>
            </a:rPr>
            <a:t>payoffs are distributed to each player</a:t>
          </a:r>
          <a:endParaRPr lang="en-US" dirty="0">
            <a:solidFill>
              <a:srgbClr val="C00000"/>
            </a:solidFill>
          </a:endParaRPr>
        </a:p>
      </dgm:t>
    </dgm:pt>
    <dgm:pt modelId="{EEDD8EB8-B4DE-4950-A5A6-013A30718581}" type="parTrans" cxnId="{E834DAA3-D8FD-42C0-9C7E-8AF2262568AB}">
      <dgm:prSet/>
      <dgm:spPr/>
      <dgm:t>
        <a:bodyPr/>
        <a:lstStyle/>
        <a:p>
          <a:endParaRPr lang="en-US"/>
        </a:p>
      </dgm:t>
    </dgm:pt>
    <dgm:pt modelId="{B9D8BE3F-9CB9-4CAA-83C7-D35C427939AA}" type="sibTrans" cxnId="{E834DAA3-D8FD-42C0-9C7E-8AF2262568AB}">
      <dgm:prSet/>
      <dgm:spPr/>
      <dgm:t>
        <a:bodyPr/>
        <a:lstStyle/>
        <a:p>
          <a:endParaRPr lang="en-US"/>
        </a:p>
      </dgm:t>
    </dgm:pt>
    <dgm:pt modelId="{D683961A-4BD0-4EED-A24B-FB6ED028FB26}" type="pres">
      <dgm:prSet presAssocID="{10687F66-5C8D-461A-90E7-163ED406E288}" presName="Name0" presStyleCnt="0">
        <dgm:presLayoutVars>
          <dgm:dir/>
          <dgm:animLvl val="lvl"/>
          <dgm:resizeHandles val="exact"/>
        </dgm:presLayoutVars>
      </dgm:prSet>
      <dgm:spPr/>
    </dgm:pt>
    <dgm:pt modelId="{9358DD98-BFF3-4FA9-8ABD-C175D24F10AC}" type="pres">
      <dgm:prSet presAssocID="{0FD01053-C417-4505-A297-61F53A83DDD1}" presName="composite" presStyleCnt="0"/>
      <dgm:spPr/>
    </dgm:pt>
    <dgm:pt modelId="{E2F24451-44DC-42FB-89D3-C60F1FBD7933}" type="pres">
      <dgm:prSet presAssocID="{0FD01053-C417-4505-A297-61F53A83DDD1}" presName="parTx" presStyleLbl="alignNode1" presStyleIdx="0" presStyleCnt="2">
        <dgm:presLayoutVars>
          <dgm:chMax val="0"/>
          <dgm:chPref val="0"/>
          <dgm:bulletEnabled val="1"/>
        </dgm:presLayoutVars>
      </dgm:prSet>
      <dgm:spPr/>
    </dgm:pt>
    <dgm:pt modelId="{AE25FB2D-1928-4EC7-8F04-B891BAE46FA0}" type="pres">
      <dgm:prSet presAssocID="{0FD01053-C417-4505-A297-61F53A83DDD1}" presName="desTx" presStyleLbl="alignAccFollowNode1" presStyleIdx="0" presStyleCnt="2">
        <dgm:presLayoutVars>
          <dgm:bulletEnabled val="1"/>
        </dgm:presLayoutVars>
      </dgm:prSet>
      <dgm:spPr/>
    </dgm:pt>
    <dgm:pt modelId="{D42728E6-AB2D-47BF-AF2B-5278C8E737B1}" type="pres">
      <dgm:prSet presAssocID="{4E1B556E-D85E-4A38-8AB1-BD0035BEB717}" presName="space" presStyleCnt="0"/>
      <dgm:spPr/>
    </dgm:pt>
    <dgm:pt modelId="{CD8A2D70-BBB1-4CA7-92CB-5F1856ACB609}" type="pres">
      <dgm:prSet presAssocID="{6195A45D-9787-4745-AA56-9B7CA36B0CD5}" presName="composite" presStyleCnt="0"/>
      <dgm:spPr/>
    </dgm:pt>
    <dgm:pt modelId="{52DAEE2D-6819-4BFC-B274-032B57962360}" type="pres">
      <dgm:prSet presAssocID="{6195A45D-9787-4745-AA56-9B7CA36B0CD5}" presName="parTx" presStyleLbl="alignNode1" presStyleIdx="1" presStyleCnt="2">
        <dgm:presLayoutVars>
          <dgm:chMax val="0"/>
          <dgm:chPref val="0"/>
          <dgm:bulletEnabled val="1"/>
        </dgm:presLayoutVars>
      </dgm:prSet>
      <dgm:spPr/>
    </dgm:pt>
    <dgm:pt modelId="{35C4DF42-962F-4F27-A0EE-F59319EBB93F}" type="pres">
      <dgm:prSet presAssocID="{6195A45D-9787-4745-AA56-9B7CA36B0CD5}" presName="desTx" presStyleLbl="alignAccFollowNode1" presStyleIdx="1" presStyleCnt="2">
        <dgm:presLayoutVars>
          <dgm:bulletEnabled val="1"/>
        </dgm:presLayoutVars>
      </dgm:prSet>
      <dgm:spPr/>
    </dgm:pt>
  </dgm:ptLst>
  <dgm:cxnLst>
    <dgm:cxn modelId="{E6AEB112-3A7E-4256-B4ED-352B72F874C6}" srcId="{0FD01053-C417-4505-A297-61F53A83DDD1}" destId="{DE1FE7E7-FA89-410F-9DC4-EC703F870953}" srcOrd="0" destOrd="0" parTransId="{4C376A44-61EC-447F-9182-10AB7DD37AA9}" sibTransId="{F3AD3A46-F503-4C5D-A622-D04568177E8D}"/>
    <dgm:cxn modelId="{E8AC3C44-64C3-4EF0-B405-300293186798}" srcId="{10687F66-5C8D-461A-90E7-163ED406E288}" destId="{0FD01053-C417-4505-A297-61F53A83DDD1}" srcOrd="0" destOrd="0" parTransId="{F8781139-E3E6-4800-85C5-3C8A2B4A4DA7}" sibTransId="{4E1B556E-D85E-4A38-8AB1-BD0035BEB717}"/>
    <dgm:cxn modelId="{ACF9144F-D4CD-4F09-899D-F485B02B2429}" type="presOf" srcId="{7DEAEFA7-B133-4DB9-AD7B-4440660F1246}" destId="{35C4DF42-962F-4F27-A0EE-F59319EBB93F}" srcOrd="0" destOrd="0" presId="urn:microsoft.com/office/officeart/2005/8/layout/hList1"/>
    <dgm:cxn modelId="{795F239A-CC72-417D-958A-570171BB46EB}" type="presOf" srcId="{0FD01053-C417-4505-A297-61F53A83DDD1}" destId="{E2F24451-44DC-42FB-89D3-C60F1FBD7933}" srcOrd="0" destOrd="0" presId="urn:microsoft.com/office/officeart/2005/8/layout/hList1"/>
    <dgm:cxn modelId="{E834DAA3-D8FD-42C0-9C7E-8AF2262568AB}" srcId="{6195A45D-9787-4745-AA56-9B7CA36B0CD5}" destId="{7DEAEFA7-B133-4DB9-AD7B-4440660F1246}" srcOrd="0" destOrd="0" parTransId="{EEDD8EB8-B4DE-4950-A5A6-013A30718581}" sibTransId="{B9D8BE3F-9CB9-4CAA-83C7-D35C427939AA}"/>
    <dgm:cxn modelId="{097675B7-C50F-4683-BF9A-7DFD2BE1F885}" type="presOf" srcId="{6195A45D-9787-4745-AA56-9B7CA36B0CD5}" destId="{52DAEE2D-6819-4BFC-B274-032B57962360}" srcOrd="0" destOrd="0" presId="urn:microsoft.com/office/officeart/2005/8/layout/hList1"/>
    <dgm:cxn modelId="{79333CD0-03D7-4536-8C11-F3FCC926CC86}" srcId="{10687F66-5C8D-461A-90E7-163ED406E288}" destId="{6195A45D-9787-4745-AA56-9B7CA36B0CD5}" srcOrd="1" destOrd="0" parTransId="{AA0FF911-4A75-4071-8B68-503E5D3385E9}" sibTransId="{C2592967-9E61-4103-B83A-55725A55EF40}"/>
    <dgm:cxn modelId="{D4DABFE4-A620-4625-BF5C-C9C4A3F0B9C7}" type="presOf" srcId="{DE1FE7E7-FA89-410F-9DC4-EC703F870953}" destId="{AE25FB2D-1928-4EC7-8F04-B891BAE46FA0}" srcOrd="0" destOrd="0" presId="urn:microsoft.com/office/officeart/2005/8/layout/hList1"/>
    <dgm:cxn modelId="{02F2ADF7-F4E9-42B6-BDB5-98F7F6505B00}" type="presOf" srcId="{10687F66-5C8D-461A-90E7-163ED406E288}" destId="{D683961A-4BD0-4EED-A24B-FB6ED028FB26}" srcOrd="0" destOrd="0" presId="urn:microsoft.com/office/officeart/2005/8/layout/hList1"/>
    <dgm:cxn modelId="{5C65C97D-6914-4AE4-A01D-BB7B3D9B3D43}" type="presParOf" srcId="{D683961A-4BD0-4EED-A24B-FB6ED028FB26}" destId="{9358DD98-BFF3-4FA9-8ABD-C175D24F10AC}" srcOrd="0" destOrd="0" presId="urn:microsoft.com/office/officeart/2005/8/layout/hList1"/>
    <dgm:cxn modelId="{A9615C53-28C5-4739-8876-64C12D47E279}" type="presParOf" srcId="{9358DD98-BFF3-4FA9-8ABD-C175D24F10AC}" destId="{E2F24451-44DC-42FB-89D3-C60F1FBD7933}" srcOrd="0" destOrd="0" presId="urn:microsoft.com/office/officeart/2005/8/layout/hList1"/>
    <dgm:cxn modelId="{555197C4-208F-4A3D-934C-1CF101C28B6E}" type="presParOf" srcId="{9358DD98-BFF3-4FA9-8ABD-C175D24F10AC}" destId="{AE25FB2D-1928-4EC7-8F04-B891BAE46FA0}" srcOrd="1" destOrd="0" presId="urn:microsoft.com/office/officeart/2005/8/layout/hList1"/>
    <dgm:cxn modelId="{581545BD-858F-4F04-89E2-07EA4B021A7B}" type="presParOf" srcId="{D683961A-4BD0-4EED-A24B-FB6ED028FB26}" destId="{D42728E6-AB2D-47BF-AF2B-5278C8E737B1}" srcOrd="1" destOrd="0" presId="urn:microsoft.com/office/officeart/2005/8/layout/hList1"/>
    <dgm:cxn modelId="{49E81A44-C5CA-4A81-A1A0-1C13F71E9A65}" type="presParOf" srcId="{D683961A-4BD0-4EED-A24B-FB6ED028FB26}" destId="{CD8A2D70-BBB1-4CA7-92CB-5F1856ACB609}" srcOrd="2" destOrd="0" presId="urn:microsoft.com/office/officeart/2005/8/layout/hList1"/>
    <dgm:cxn modelId="{87761643-C70A-4207-AE00-741550079421}" type="presParOf" srcId="{CD8A2D70-BBB1-4CA7-92CB-5F1856ACB609}" destId="{52DAEE2D-6819-4BFC-B274-032B57962360}" srcOrd="0" destOrd="0" presId="urn:microsoft.com/office/officeart/2005/8/layout/hList1"/>
    <dgm:cxn modelId="{648AC84A-28CB-4CF3-B79C-8056DA16AF0D}" type="presParOf" srcId="{CD8A2D70-BBB1-4CA7-92CB-5F1856ACB609}" destId="{35C4DF42-962F-4F27-A0EE-F59319EBB9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687F66-5C8D-461A-90E7-163ED406E288}" type="doc">
      <dgm:prSet loTypeId="urn:microsoft.com/office/officeart/2005/8/layout/vList2" loCatId="list" qsTypeId="urn:microsoft.com/office/officeart/2005/8/quickstyle/simple1" qsCatId="simple" csTypeId="urn:microsoft.com/office/officeart/2005/8/colors/accent0_3" csCatId="mainScheme" phldr="1"/>
      <dgm:spPr/>
    </dgm:pt>
    <dgm:pt modelId="{0FD01053-C417-4505-A297-61F53A83DDD1}">
      <dgm:prSet phldrT="[Text]" custT="1"/>
      <dgm:spPr/>
      <dgm:t>
        <a:bodyPr/>
        <a:lstStyle/>
        <a:p>
          <a:r>
            <a:rPr lang="en-US" sz="3200" b="0" i="0" dirty="0"/>
            <a:t>1. all the possible actions of all the players,</a:t>
          </a:r>
          <a:endParaRPr lang="en-US" sz="3200" dirty="0"/>
        </a:p>
      </dgm:t>
    </dgm:pt>
    <dgm:pt modelId="{F8781139-E3E6-4800-85C5-3C8A2B4A4DA7}" type="parTrans" cxnId="{E8AC3C44-64C3-4EF0-B405-300293186798}">
      <dgm:prSet/>
      <dgm:spPr/>
      <dgm:t>
        <a:bodyPr/>
        <a:lstStyle/>
        <a:p>
          <a:endParaRPr lang="en-US" sz="2400"/>
        </a:p>
      </dgm:t>
    </dgm:pt>
    <dgm:pt modelId="{4E1B556E-D85E-4A38-8AB1-BD0035BEB717}" type="sibTrans" cxnId="{E8AC3C44-64C3-4EF0-B405-300293186798}">
      <dgm:prSet/>
      <dgm:spPr/>
      <dgm:t>
        <a:bodyPr/>
        <a:lstStyle/>
        <a:p>
          <a:endParaRPr lang="en-US" sz="2400"/>
        </a:p>
      </dgm:t>
    </dgm:pt>
    <dgm:pt modelId="{E2DDBB5D-1EE7-4C0F-91AC-E0B65D55F86A}">
      <dgm:prSet phldrT="[Text]" custT="1"/>
      <dgm:spPr/>
      <dgm:t>
        <a:bodyPr/>
        <a:lstStyle/>
        <a:p>
          <a:r>
            <a:rPr lang="en-US" sz="3200" b="0" i="0" dirty="0"/>
            <a:t>2. all the possible outcomes,</a:t>
          </a:r>
          <a:endParaRPr lang="en-US" sz="3200" dirty="0"/>
        </a:p>
      </dgm:t>
    </dgm:pt>
    <dgm:pt modelId="{674A6A75-839B-47A0-8CEB-4524D8CE704B}" type="parTrans" cxnId="{E4593E91-AF9D-4F32-847A-35A3845D0544}">
      <dgm:prSet/>
      <dgm:spPr/>
      <dgm:t>
        <a:bodyPr/>
        <a:lstStyle/>
        <a:p>
          <a:endParaRPr lang="en-US" sz="2400"/>
        </a:p>
      </dgm:t>
    </dgm:pt>
    <dgm:pt modelId="{3B11AD4A-5048-4013-BCAE-1E9651BAE78C}" type="sibTrans" cxnId="{E4593E91-AF9D-4F32-847A-35A3845D0544}">
      <dgm:prSet/>
      <dgm:spPr/>
      <dgm:t>
        <a:bodyPr/>
        <a:lstStyle/>
        <a:p>
          <a:endParaRPr lang="en-US" sz="2400"/>
        </a:p>
      </dgm:t>
    </dgm:pt>
    <dgm:pt modelId="{CDB5A3F9-F288-43A6-8554-DEB8858D7DF2}">
      <dgm:prSet phldrT="[Text]" custT="1"/>
      <dgm:spPr/>
      <dgm:t>
        <a:bodyPr/>
        <a:lstStyle/>
        <a:p>
          <a:r>
            <a:rPr lang="en-US" sz="3200" b="0" i="0" dirty="0"/>
            <a:t>3. how each combination of actions of all players affects which outcome will materialize, and</a:t>
          </a:r>
          <a:endParaRPr lang="en-US" sz="3200" dirty="0"/>
        </a:p>
      </dgm:t>
    </dgm:pt>
    <dgm:pt modelId="{C66057F4-7097-4B0A-9E92-5A7DB6543A78}" type="parTrans" cxnId="{A51DFC5A-5E1D-4552-BF00-31640B4446E8}">
      <dgm:prSet/>
      <dgm:spPr/>
      <dgm:t>
        <a:bodyPr/>
        <a:lstStyle/>
        <a:p>
          <a:endParaRPr lang="en-US" sz="2400"/>
        </a:p>
      </dgm:t>
    </dgm:pt>
    <dgm:pt modelId="{61C8A6A1-CFB6-4E8F-B9DC-68D02F3E6185}" type="sibTrans" cxnId="{A51DFC5A-5E1D-4552-BF00-31640B4446E8}">
      <dgm:prSet/>
      <dgm:spPr/>
      <dgm:t>
        <a:bodyPr/>
        <a:lstStyle/>
        <a:p>
          <a:endParaRPr lang="en-US" sz="2400"/>
        </a:p>
      </dgm:t>
    </dgm:pt>
    <dgm:pt modelId="{18362200-F78A-4D78-8AC2-98A7960ED8F8}">
      <dgm:prSet phldrT="[Text]" custT="1"/>
      <dgm:spPr/>
      <dgm:t>
        <a:bodyPr/>
        <a:lstStyle/>
        <a:p>
          <a:r>
            <a:rPr lang="en-US" sz="3200" b="0" i="0" dirty="0"/>
            <a:t>4. the preferences of each and every player over outcomes.</a:t>
          </a:r>
          <a:endParaRPr lang="en-US" sz="3200" dirty="0"/>
        </a:p>
      </dgm:t>
    </dgm:pt>
    <dgm:pt modelId="{BDB5285E-99AF-4FC5-829D-BF4FA2278781}" type="parTrans" cxnId="{F164295B-D191-4B3E-BE1B-D1BBDD617998}">
      <dgm:prSet/>
      <dgm:spPr/>
      <dgm:t>
        <a:bodyPr/>
        <a:lstStyle/>
        <a:p>
          <a:endParaRPr lang="en-US" sz="2400"/>
        </a:p>
      </dgm:t>
    </dgm:pt>
    <dgm:pt modelId="{FB0F6403-ED91-4589-BA5D-0D93505BD746}" type="sibTrans" cxnId="{F164295B-D191-4B3E-BE1B-D1BBDD617998}">
      <dgm:prSet/>
      <dgm:spPr/>
      <dgm:t>
        <a:bodyPr/>
        <a:lstStyle/>
        <a:p>
          <a:endParaRPr lang="en-US" sz="2400"/>
        </a:p>
      </dgm:t>
    </dgm:pt>
    <dgm:pt modelId="{242E27CF-64E1-4438-A77F-539F24A04D4A}" type="pres">
      <dgm:prSet presAssocID="{10687F66-5C8D-461A-90E7-163ED406E288}" presName="linear" presStyleCnt="0">
        <dgm:presLayoutVars>
          <dgm:animLvl val="lvl"/>
          <dgm:resizeHandles val="exact"/>
        </dgm:presLayoutVars>
      </dgm:prSet>
      <dgm:spPr/>
    </dgm:pt>
    <dgm:pt modelId="{6EB8A6C8-025D-482D-B0F8-9F51D860F4FB}" type="pres">
      <dgm:prSet presAssocID="{0FD01053-C417-4505-A297-61F53A83DDD1}" presName="parentText" presStyleLbl="node1" presStyleIdx="0" presStyleCnt="4">
        <dgm:presLayoutVars>
          <dgm:chMax val="0"/>
          <dgm:bulletEnabled val="1"/>
        </dgm:presLayoutVars>
      </dgm:prSet>
      <dgm:spPr/>
    </dgm:pt>
    <dgm:pt modelId="{193C44C5-4889-41F3-AFA7-7224B9A2CAD9}" type="pres">
      <dgm:prSet presAssocID="{4E1B556E-D85E-4A38-8AB1-BD0035BEB717}" presName="spacer" presStyleCnt="0"/>
      <dgm:spPr/>
    </dgm:pt>
    <dgm:pt modelId="{6F9FAF41-32AA-4F0C-9DEE-219A1CF83DAC}" type="pres">
      <dgm:prSet presAssocID="{E2DDBB5D-1EE7-4C0F-91AC-E0B65D55F86A}" presName="parentText" presStyleLbl="node1" presStyleIdx="1" presStyleCnt="4">
        <dgm:presLayoutVars>
          <dgm:chMax val="0"/>
          <dgm:bulletEnabled val="1"/>
        </dgm:presLayoutVars>
      </dgm:prSet>
      <dgm:spPr/>
    </dgm:pt>
    <dgm:pt modelId="{DDE1F7DA-17B0-45B0-A6AC-E700B9E94649}" type="pres">
      <dgm:prSet presAssocID="{3B11AD4A-5048-4013-BCAE-1E9651BAE78C}" presName="spacer" presStyleCnt="0"/>
      <dgm:spPr/>
    </dgm:pt>
    <dgm:pt modelId="{894C27F4-22B3-47B8-99DF-EF26B283024A}" type="pres">
      <dgm:prSet presAssocID="{CDB5A3F9-F288-43A6-8554-DEB8858D7DF2}" presName="parentText" presStyleLbl="node1" presStyleIdx="2" presStyleCnt="4">
        <dgm:presLayoutVars>
          <dgm:chMax val="0"/>
          <dgm:bulletEnabled val="1"/>
        </dgm:presLayoutVars>
      </dgm:prSet>
      <dgm:spPr/>
    </dgm:pt>
    <dgm:pt modelId="{5446B39C-1EA6-4E00-B78D-A28ED4636A51}" type="pres">
      <dgm:prSet presAssocID="{61C8A6A1-CFB6-4E8F-B9DC-68D02F3E6185}" presName="spacer" presStyleCnt="0"/>
      <dgm:spPr/>
    </dgm:pt>
    <dgm:pt modelId="{5F53852D-6C45-440F-8D4F-B2A98D70CFE7}" type="pres">
      <dgm:prSet presAssocID="{18362200-F78A-4D78-8AC2-98A7960ED8F8}" presName="parentText" presStyleLbl="node1" presStyleIdx="3" presStyleCnt="4">
        <dgm:presLayoutVars>
          <dgm:chMax val="0"/>
          <dgm:bulletEnabled val="1"/>
        </dgm:presLayoutVars>
      </dgm:prSet>
      <dgm:spPr/>
    </dgm:pt>
  </dgm:ptLst>
  <dgm:cxnLst>
    <dgm:cxn modelId="{648DF32E-46E2-42F2-85AA-B0469B8E9840}" type="presOf" srcId="{CDB5A3F9-F288-43A6-8554-DEB8858D7DF2}" destId="{894C27F4-22B3-47B8-99DF-EF26B283024A}" srcOrd="0" destOrd="0" presId="urn:microsoft.com/office/officeart/2005/8/layout/vList2"/>
    <dgm:cxn modelId="{0D7E6437-1D68-44A7-B793-99E3926C8DE4}" type="presOf" srcId="{E2DDBB5D-1EE7-4C0F-91AC-E0B65D55F86A}" destId="{6F9FAF41-32AA-4F0C-9DEE-219A1CF83DAC}" srcOrd="0" destOrd="0" presId="urn:microsoft.com/office/officeart/2005/8/layout/vList2"/>
    <dgm:cxn modelId="{F164295B-D191-4B3E-BE1B-D1BBDD617998}" srcId="{10687F66-5C8D-461A-90E7-163ED406E288}" destId="{18362200-F78A-4D78-8AC2-98A7960ED8F8}" srcOrd="3" destOrd="0" parTransId="{BDB5285E-99AF-4FC5-829D-BF4FA2278781}" sibTransId="{FB0F6403-ED91-4589-BA5D-0D93505BD746}"/>
    <dgm:cxn modelId="{E8AC3C44-64C3-4EF0-B405-300293186798}" srcId="{10687F66-5C8D-461A-90E7-163ED406E288}" destId="{0FD01053-C417-4505-A297-61F53A83DDD1}" srcOrd="0" destOrd="0" parTransId="{F8781139-E3E6-4800-85C5-3C8A2B4A4DA7}" sibTransId="{4E1B556E-D85E-4A38-8AB1-BD0035BEB717}"/>
    <dgm:cxn modelId="{A721C459-96B4-4C4E-8FB7-BC78F5CF9E9E}" type="presOf" srcId="{0FD01053-C417-4505-A297-61F53A83DDD1}" destId="{6EB8A6C8-025D-482D-B0F8-9F51D860F4FB}" srcOrd="0" destOrd="0" presId="urn:microsoft.com/office/officeart/2005/8/layout/vList2"/>
    <dgm:cxn modelId="{A51DFC5A-5E1D-4552-BF00-31640B4446E8}" srcId="{10687F66-5C8D-461A-90E7-163ED406E288}" destId="{CDB5A3F9-F288-43A6-8554-DEB8858D7DF2}" srcOrd="2" destOrd="0" parTransId="{C66057F4-7097-4B0A-9E92-5A7DB6543A78}" sibTransId="{61C8A6A1-CFB6-4E8F-B9DC-68D02F3E6185}"/>
    <dgm:cxn modelId="{E4593E91-AF9D-4F32-847A-35A3845D0544}" srcId="{10687F66-5C8D-461A-90E7-163ED406E288}" destId="{E2DDBB5D-1EE7-4C0F-91AC-E0B65D55F86A}" srcOrd="1" destOrd="0" parTransId="{674A6A75-839B-47A0-8CEB-4524D8CE704B}" sibTransId="{3B11AD4A-5048-4013-BCAE-1E9651BAE78C}"/>
    <dgm:cxn modelId="{493D2F99-5A00-42D5-90DA-0028B5AB4046}" type="presOf" srcId="{10687F66-5C8D-461A-90E7-163ED406E288}" destId="{242E27CF-64E1-4438-A77F-539F24A04D4A}" srcOrd="0" destOrd="0" presId="urn:microsoft.com/office/officeart/2005/8/layout/vList2"/>
    <dgm:cxn modelId="{AC8D43BA-EDE0-4B36-B15B-3815EB4843A4}" type="presOf" srcId="{18362200-F78A-4D78-8AC2-98A7960ED8F8}" destId="{5F53852D-6C45-440F-8D4F-B2A98D70CFE7}" srcOrd="0" destOrd="0" presId="urn:microsoft.com/office/officeart/2005/8/layout/vList2"/>
    <dgm:cxn modelId="{C3A7C8C8-D9CC-4446-AB59-C3D8CA0F23EE}" type="presParOf" srcId="{242E27CF-64E1-4438-A77F-539F24A04D4A}" destId="{6EB8A6C8-025D-482D-B0F8-9F51D860F4FB}" srcOrd="0" destOrd="0" presId="urn:microsoft.com/office/officeart/2005/8/layout/vList2"/>
    <dgm:cxn modelId="{57894920-2CCA-4798-9593-39D6A23C0F8C}" type="presParOf" srcId="{242E27CF-64E1-4438-A77F-539F24A04D4A}" destId="{193C44C5-4889-41F3-AFA7-7224B9A2CAD9}" srcOrd="1" destOrd="0" presId="urn:microsoft.com/office/officeart/2005/8/layout/vList2"/>
    <dgm:cxn modelId="{9D123910-69D2-43A3-9BE2-B366D06AF64F}" type="presParOf" srcId="{242E27CF-64E1-4438-A77F-539F24A04D4A}" destId="{6F9FAF41-32AA-4F0C-9DEE-219A1CF83DAC}" srcOrd="2" destOrd="0" presId="urn:microsoft.com/office/officeart/2005/8/layout/vList2"/>
    <dgm:cxn modelId="{EDEF7185-9631-4DB0-A133-37E0A69A7651}" type="presParOf" srcId="{242E27CF-64E1-4438-A77F-539F24A04D4A}" destId="{DDE1F7DA-17B0-45B0-A6AC-E700B9E94649}" srcOrd="3" destOrd="0" presId="urn:microsoft.com/office/officeart/2005/8/layout/vList2"/>
    <dgm:cxn modelId="{7B6959E8-2CE5-43FB-BBC2-4302BECF10DA}" type="presParOf" srcId="{242E27CF-64E1-4438-A77F-539F24A04D4A}" destId="{894C27F4-22B3-47B8-99DF-EF26B283024A}" srcOrd="4" destOrd="0" presId="urn:microsoft.com/office/officeart/2005/8/layout/vList2"/>
    <dgm:cxn modelId="{681F19DA-1971-4BEB-96A8-4586F1B12F79}" type="presParOf" srcId="{242E27CF-64E1-4438-A77F-539F24A04D4A}" destId="{5446B39C-1EA6-4E00-B78D-A28ED4636A51}" srcOrd="5" destOrd="0" presId="urn:microsoft.com/office/officeart/2005/8/layout/vList2"/>
    <dgm:cxn modelId="{CA3E9ABE-05FE-41B4-9C4D-1BE9817D9A45}" type="presParOf" srcId="{242E27CF-64E1-4438-A77F-539F24A04D4A}" destId="{5F53852D-6C45-440F-8D4F-B2A98D70CFE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24451-44DC-42FB-89D3-C60F1FBD7933}">
      <dsp:nvSpPr>
        <dsp:cNvPr id="0" name=""/>
        <dsp:cNvSpPr/>
      </dsp:nvSpPr>
      <dsp:spPr>
        <a:xfrm>
          <a:off x="57" y="28944"/>
          <a:ext cx="5465488" cy="129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182880" rIns="320040" bIns="182880" numCol="1" spcCol="1270" anchor="ctr" anchorCtr="0">
          <a:noAutofit/>
        </a:bodyPr>
        <a:lstStyle/>
        <a:p>
          <a:pPr marL="0" lvl="0" indent="0" algn="ctr" defTabSz="2000250">
            <a:lnSpc>
              <a:spcPct val="90000"/>
            </a:lnSpc>
            <a:spcBef>
              <a:spcPct val="0"/>
            </a:spcBef>
            <a:spcAft>
              <a:spcPct val="35000"/>
            </a:spcAft>
            <a:buNone/>
          </a:pPr>
          <a:r>
            <a:rPr lang="en-US" sz="4500" i="1" kern="1200" dirty="0"/>
            <a:t>Step 1:</a:t>
          </a:r>
          <a:endParaRPr lang="en-US" sz="4500" kern="1200" dirty="0"/>
        </a:p>
      </dsp:txBody>
      <dsp:txXfrm>
        <a:off x="57" y="28944"/>
        <a:ext cx="5465488" cy="1296000"/>
      </dsp:txXfrm>
    </dsp:sp>
    <dsp:sp modelId="{AE25FB2D-1928-4EC7-8F04-B891BAE46FA0}">
      <dsp:nvSpPr>
        <dsp:cNvPr id="0" name=""/>
        <dsp:cNvSpPr/>
      </dsp:nvSpPr>
      <dsp:spPr>
        <a:xfrm>
          <a:off x="57" y="1324944"/>
          <a:ext cx="5465488" cy="374049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t" anchorCtr="0">
          <a:noAutofit/>
        </a:bodyPr>
        <a:lstStyle/>
        <a:p>
          <a:pPr marL="285750" lvl="1" indent="-285750" algn="l" defTabSz="2000250">
            <a:lnSpc>
              <a:spcPct val="90000"/>
            </a:lnSpc>
            <a:spcBef>
              <a:spcPct val="0"/>
            </a:spcBef>
            <a:spcAft>
              <a:spcPct val="15000"/>
            </a:spcAft>
            <a:buChar char="•"/>
          </a:pPr>
          <a:r>
            <a:rPr lang="en-US" sz="4500" kern="1200" dirty="0"/>
            <a:t>Each player </a:t>
          </a:r>
          <a:r>
            <a:rPr lang="en-US" sz="4500" i="1" kern="1200" dirty="0">
              <a:solidFill>
                <a:srgbClr val="C00000"/>
              </a:solidFill>
            </a:rPr>
            <a:t>simultaneously</a:t>
          </a:r>
          <a:r>
            <a:rPr lang="en-US" sz="4500" i="1" kern="1200" dirty="0"/>
            <a:t> and </a:t>
          </a:r>
          <a:r>
            <a:rPr lang="en-US" sz="4500" i="1" kern="1200" dirty="0">
              <a:solidFill>
                <a:srgbClr val="C00000"/>
              </a:solidFill>
            </a:rPr>
            <a:t>independently</a:t>
          </a:r>
          <a:r>
            <a:rPr lang="en-US" sz="4500" i="1" kern="1200" dirty="0"/>
            <a:t> </a:t>
          </a:r>
          <a:r>
            <a:rPr lang="en-US" sz="4500" kern="1200" dirty="0"/>
            <a:t>chooses an action</a:t>
          </a:r>
        </a:p>
      </dsp:txBody>
      <dsp:txXfrm>
        <a:off x="57" y="1324944"/>
        <a:ext cx="5465488" cy="3740491"/>
      </dsp:txXfrm>
    </dsp:sp>
    <dsp:sp modelId="{52DAEE2D-6819-4BFC-B274-032B57962360}">
      <dsp:nvSpPr>
        <dsp:cNvPr id="0" name=""/>
        <dsp:cNvSpPr/>
      </dsp:nvSpPr>
      <dsp:spPr>
        <a:xfrm>
          <a:off x="6230713" y="28944"/>
          <a:ext cx="5465488" cy="1296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182880" rIns="320040" bIns="182880" numCol="1" spcCol="1270" anchor="ctr" anchorCtr="0">
          <a:noAutofit/>
        </a:bodyPr>
        <a:lstStyle/>
        <a:p>
          <a:pPr marL="0" lvl="0" indent="0" algn="ctr" defTabSz="2000250">
            <a:lnSpc>
              <a:spcPct val="90000"/>
            </a:lnSpc>
            <a:spcBef>
              <a:spcPct val="0"/>
            </a:spcBef>
            <a:spcAft>
              <a:spcPct val="35000"/>
            </a:spcAft>
            <a:buNone/>
          </a:pPr>
          <a:r>
            <a:rPr lang="en-US" sz="4500" b="0" i="1" kern="1200" dirty="0"/>
            <a:t>Step 2:</a:t>
          </a:r>
          <a:endParaRPr lang="en-US" sz="4500" kern="1200" dirty="0"/>
        </a:p>
      </dsp:txBody>
      <dsp:txXfrm>
        <a:off x="6230713" y="28944"/>
        <a:ext cx="5465488" cy="1296000"/>
      </dsp:txXfrm>
    </dsp:sp>
    <dsp:sp modelId="{35C4DF42-962F-4F27-A0EE-F59319EBB93F}">
      <dsp:nvSpPr>
        <dsp:cNvPr id="0" name=""/>
        <dsp:cNvSpPr/>
      </dsp:nvSpPr>
      <dsp:spPr>
        <a:xfrm>
          <a:off x="6230713" y="1324944"/>
          <a:ext cx="5465488" cy="374049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t" anchorCtr="0">
          <a:noAutofit/>
        </a:bodyPr>
        <a:lstStyle/>
        <a:p>
          <a:pPr marL="285750" lvl="1" indent="-285750" algn="l" defTabSz="2000250">
            <a:lnSpc>
              <a:spcPct val="90000"/>
            </a:lnSpc>
            <a:spcBef>
              <a:spcPct val="0"/>
            </a:spcBef>
            <a:spcAft>
              <a:spcPct val="15000"/>
            </a:spcAft>
            <a:buChar char="•"/>
          </a:pPr>
          <a:r>
            <a:rPr lang="en-US" sz="4500" b="0" i="0" kern="1200" dirty="0"/>
            <a:t>Conditional on the players’ choices of actions, </a:t>
          </a:r>
          <a:r>
            <a:rPr lang="en-US" sz="4500" b="0" i="0" kern="1200" dirty="0">
              <a:solidFill>
                <a:srgbClr val="C00000"/>
              </a:solidFill>
            </a:rPr>
            <a:t>payoffs are distributed to each player</a:t>
          </a:r>
          <a:endParaRPr lang="en-US" sz="4500" kern="1200" dirty="0">
            <a:solidFill>
              <a:srgbClr val="C00000"/>
            </a:solidFill>
          </a:endParaRPr>
        </a:p>
      </dsp:txBody>
      <dsp:txXfrm>
        <a:off x="6230713" y="1324944"/>
        <a:ext cx="5465488" cy="3740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8A6C8-025D-482D-B0F8-9F51D860F4FB}">
      <dsp:nvSpPr>
        <dsp:cNvPr id="0" name=""/>
        <dsp:cNvSpPr/>
      </dsp:nvSpPr>
      <dsp:spPr>
        <a:xfrm>
          <a:off x="0" y="1312"/>
          <a:ext cx="11696258" cy="102416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1. all the possible actions of all the players,</a:t>
          </a:r>
          <a:endParaRPr lang="en-US" sz="3200" kern="1200" dirty="0"/>
        </a:p>
      </dsp:txBody>
      <dsp:txXfrm>
        <a:off x="49996" y="51308"/>
        <a:ext cx="11596266" cy="924172"/>
      </dsp:txXfrm>
    </dsp:sp>
    <dsp:sp modelId="{6F9FAF41-32AA-4F0C-9DEE-219A1CF83DAC}">
      <dsp:nvSpPr>
        <dsp:cNvPr id="0" name=""/>
        <dsp:cNvSpPr/>
      </dsp:nvSpPr>
      <dsp:spPr>
        <a:xfrm>
          <a:off x="0" y="1037008"/>
          <a:ext cx="11696258" cy="102416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2. all the possible outcomes,</a:t>
          </a:r>
          <a:endParaRPr lang="en-US" sz="3200" kern="1200" dirty="0"/>
        </a:p>
      </dsp:txBody>
      <dsp:txXfrm>
        <a:off x="49996" y="1087004"/>
        <a:ext cx="11596266" cy="924172"/>
      </dsp:txXfrm>
    </dsp:sp>
    <dsp:sp modelId="{894C27F4-22B3-47B8-99DF-EF26B283024A}">
      <dsp:nvSpPr>
        <dsp:cNvPr id="0" name=""/>
        <dsp:cNvSpPr/>
      </dsp:nvSpPr>
      <dsp:spPr>
        <a:xfrm>
          <a:off x="0" y="2072703"/>
          <a:ext cx="11696258" cy="102416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3. how each combination of actions of all players affects which outcome will materialize, and</a:t>
          </a:r>
          <a:endParaRPr lang="en-US" sz="3200" kern="1200" dirty="0"/>
        </a:p>
      </dsp:txBody>
      <dsp:txXfrm>
        <a:off x="49996" y="2122699"/>
        <a:ext cx="11596266" cy="924172"/>
      </dsp:txXfrm>
    </dsp:sp>
    <dsp:sp modelId="{5F53852D-6C45-440F-8D4F-B2A98D70CFE7}">
      <dsp:nvSpPr>
        <dsp:cNvPr id="0" name=""/>
        <dsp:cNvSpPr/>
      </dsp:nvSpPr>
      <dsp:spPr>
        <a:xfrm>
          <a:off x="0" y="3108399"/>
          <a:ext cx="11696258" cy="102416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4. the preferences of each and every player over outcomes.</a:t>
          </a:r>
          <a:endParaRPr lang="en-US" sz="3200" kern="1200" dirty="0"/>
        </a:p>
      </dsp:txBody>
      <dsp:txXfrm>
        <a:off x="49996" y="3158395"/>
        <a:ext cx="11596266" cy="92417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145F9-B510-4E4B-A587-42E2A51618C2}" type="datetimeFigureOut">
              <a:rPr lang="en-US" smtClean="0"/>
              <a:t>4/21/2023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2E8D4-D96E-4C76-9162-E944717E9214}" type="slidenum">
              <a:rPr lang="en-US" smtClean="0"/>
              <a:t>‹#›</a:t>
            </a:fld>
            <a:endParaRPr lang="en-US"/>
          </a:p>
        </p:txBody>
      </p:sp>
    </p:spTree>
    <p:extLst>
      <p:ext uri="{BB962C8B-B14F-4D97-AF65-F5344CB8AC3E}">
        <p14:creationId xmlns:p14="http://schemas.microsoft.com/office/powerpoint/2010/main" val="38412285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1D3B1-2C87-4D0A-BDB7-78896F4B0BFA}" type="datetimeFigureOut">
              <a:rPr lang="en-US" smtClean="0"/>
              <a:t>4/21/2023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B931B-C9B7-4095-8252-075D908B720D}" type="slidenum">
              <a:rPr lang="en-US" smtClean="0"/>
              <a:t>‹#›</a:t>
            </a:fld>
            <a:endParaRPr lang="en-US"/>
          </a:p>
        </p:txBody>
      </p:sp>
    </p:spTree>
    <p:extLst>
      <p:ext uri="{BB962C8B-B14F-4D97-AF65-F5344CB8AC3E}">
        <p14:creationId xmlns:p14="http://schemas.microsoft.com/office/powerpoint/2010/main" val="22374160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953637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144352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r" rtl="1"/>
                <a:r>
                  <a:rPr lang="fa-IR" dirty="0"/>
                  <a:t>برای مثال شما 3 ساعت تا امتحان دارید. شما میخواهید انتخاب کنید که چه میزان برای امتحان مطالعه کنید. </a:t>
                </a:r>
              </a:p>
              <a:p>
                <a:pPr algn="r" rtl="1"/>
                <a:r>
                  <a:rPr lang="fa-IR" dirty="0"/>
                  <a:t>مثلاً اگر زمان را در فواصل 15 دقیقه اندازه گیری کنید، در مجموع 12 واحد زمانی در پنجره سه ساعته وجود دارد. </a:t>
                </a:r>
              </a:p>
              <a:p>
                <a:pPr algn="r" rtl="1"/>
                <a:r>
                  <a:rPr lang="fa-IR" dirty="0"/>
                  <a:t>مجموعه استراتژی های خالص شما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m:t>
                    </m:r>
                    <m:r>
                      <a:rPr lang="en-US" i="1" dirty="0" smtClean="0">
                        <a:latin typeface="Cambria Math" panose="02040503050406030204" pitchFamily="18" charset="0"/>
                      </a:rPr>
                      <m:t>1</m:t>
                    </m:r>
                    <m:r>
                      <a:rPr lang="en-US" i="1" dirty="0" smtClean="0">
                        <a:latin typeface="Cambria Math" panose="02040503050406030204" pitchFamily="18" charset="0"/>
                      </a:rPr>
                      <m:t>, </m:t>
                    </m:r>
                    <m:r>
                      <a:rPr lang="en-US" i="1" dirty="0" smtClean="0">
                        <a:latin typeface="Cambria Math" panose="02040503050406030204" pitchFamily="18" charset="0"/>
                      </a:rPr>
                      <m:t>2</m:t>
                    </m:r>
                    <m:r>
                      <a:rPr lang="en-US" i="1" dirty="0" smtClean="0">
                        <a:latin typeface="Cambria Math" panose="02040503050406030204" pitchFamily="18" charset="0"/>
                      </a:rPr>
                      <m:t>, . . ., </m:t>
                    </m:r>
                    <m:r>
                      <a:rPr lang="en-US" i="1" dirty="0" smtClean="0">
                        <a:latin typeface="Cambria Math" panose="02040503050406030204" pitchFamily="18" charset="0"/>
                      </a:rPr>
                      <m:t>12</m:t>
                    </m:r>
                    <m:r>
                      <a:rPr lang="en-US" i="1" dirty="0" smtClean="0">
                        <a:latin typeface="Cambria Math" panose="02040503050406030204" pitchFamily="18" charset="0"/>
                      </a:rPr>
                      <m:t>}</m:t>
                    </m:r>
                  </m:oMath>
                </a14:m>
                <a:endParaRPr lang="en-US" dirty="0"/>
              </a:p>
              <a:p>
                <a:pPr algn="r" rtl="1"/>
                <a:r>
                  <a:rPr lang="fa-IR" dirty="0"/>
                  <a:t>اگر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Sub>
                    <m:r>
                      <a:rPr lang="en-US" i="1" dirty="0" smtClean="0">
                        <a:latin typeface="Cambria Math" panose="02040503050406030204" pitchFamily="18" charset="0"/>
                      </a:rPr>
                      <m:t>=</m:t>
                    </m:r>
                    <m:r>
                      <a:rPr lang="en-US" i="1" dirty="0" smtClean="0">
                        <a:latin typeface="Cambria Math" panose="02040503050406030204" pitchFamily="18" charset="0"/>
                      </a:rPr>
                      <m:t>7</m:t>
                    </m:r>
                  </m:oMath>
                </a14:m>
                <a:r>
                  <a:rPr lang="en-US" dirty="0"/>
                  <a:t> </a:t>
                </a:r>
                <a:r>
                  <a:rPr lang="fa-IR" dirty="0"/>
                  <a:t> را انتخاب کنید، 1 ساعت و 45 دقیقه را به مطالعه و 1 ساعت و 15 دقیقه را به استراحت اختصاص خواهید داد.</a:t>
                </a:r>
                <a:endParaRPr lang="en-US" dirty="0"/>
              </a:p>
            </p:txBody>
          </p:sp>
        </mc:Choice>
        <mc:Fallback xmlns="">
          <p:sp>
            <p:nvSpPr>
              <p:cNvPr id="3" name="Notes Placeholder 2"/>
              <p:cNvSpPr>
                <a:spLocks noGrp="1"/>
              </p:cNvSpPr>
              <p:nvPr>
                <p:ph type="body" idx="1"/>
              </p:nvPr>
            </p:nvSpPr>
            <p:spPr/>
            <p:txBody>
              <a:bodyPr/>
              <a:lstStyle/>
              <a:p>
                <a:pPr algn="r" rtl="1"/>
                <a:r>
                  <a:rPr lang="fa-IR" dirty="0"/>
                  <a:t>برای مثال شما 3 ساعت تا امتحان دارید. شما میخواهید انتخاب کنید که چه میزان برای امتحان مطالعه کنید. </a:t>
                </a:r>
              </a:p>
              <a:p>
                <a:pPr algn="r" rtl="1"/>
                <a:r>
                  <a:rPr lang="fa-IR" dirty="0"/>
                  <a:t>مثلاً اگر زمان را در فواصل 15 دقیقه اندازه گیری کنید، در مجموع 12 واحد زمانی در پنجره سه ساعته وجود دارد. </a:t>
                </a:r>
              </a:p>
              <a:p>
                <a:pPr algn="r" rtl="1"/>
                <a:r>
                  <a:rPr lang="fa-IR" dirty="0"/>
                  <a:t>مجموعه استراتژی های خالص شما </a:t>
                </a:r>
                <a:r>
                  <a:rPr lang="en-US" i="0" dirty="0">
                    <a:latin typeface="Cambria Math" panose="02040503050406030204" pitchFamily="18" charset="0"/>
                  </a:rPr>
                  <a:t>𝑆</a:t>
                </a:r>
                <a:r>
                  <a:rPr lang="en-US" b="0" i="0" dirty="0">
                    <a:latin typeface="Cambria Math" panose="02040503050406030204" pitchFamily="18" charset="0"/>
                  </a:rPr>
                  <a:t>_</a:t>
                </a:r>
                <a:r>
                  <a:rPr lang="en-US" i="0" dirty="0">
                    <a:latin typeface="Cambria Math" panose="02040503050406030204" pitchFamily="18" charset="0"/>
                  </a:rPr>
                  <a:t>𝑖= {1, 2, . . ., 12}</a:t>
                </a:r>
                <a:endParaRPr lang="en-US" dirty="0"/>
              </a:p>
              <a:p>
                <a:pPr algn="r" rtl="1"/>
                <a:r>
                  <a:rPr lang="fa-IR" dirty="0"/>
                  <a:t>اگر </a:t>
                </a:r>
                <a:r>
                  <a:rPr lang="en-US" i="0" dirty="0">
                    <a:latin typeface="Cambria Math" panose="02040503050406030204" pitchFamily="18" charset="0"/>
                  </a:rPr>
                  <a:t>𝑠</a:t>
                </a:r>
                <a:r>
                  <a:rPr lang="en-US" b="0" i="0" dirty="0">
                    <a:latin typeface="Cambria Math" panose="02040503050406030204" pitchFamily="18" charset="0"/>
                  </a:rPr>
                  <a:t>_</a:t>
                </a:r>
                <a:r>
                  <a:rPr lang="en-US" i="0" dirty="0">
                    <a:latin typeface="Cambria Math" panose="02040503050406030204" pitchFamily="18" charset="0"/>
                  </a:rPr>
                  <a:t>𝑖=7</a:t>
                </a:r>
                <a:r>
                  <a:rPr lang="en-US" dirty="0"/>
                  <a:t> </a:t>
                </a:r>
                <a:r>
                  <a:rPr lang="fa-IR" dirty="0"/>
                  <a:t> را انتخاب کنید، 1 ساعت و 45 دقیقه را به مطالعه و 1 ساعت و 15 دقیقه را به استراحت اختصاص خواهید داد.</a:t>
                </a:r>
                <a:endParaRPr lang="en-US" dirty="0"/>
              </a:p>
            </p:txBody>
          </p:sp>
        </mc:Fallback>
      </mc:AlternateContent>
    </p:spTree>
    <p:extLst>
      <p:ext uri="{BB962C8B-B14F-4D97-AF65-F5344CB8AC3E}">
        <p14:creationId xmlns:p14="http://schemas.microsoft.com/office/powerpoint/2010/main" val="18806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r" rtl="1"/>
                <a:r>
                  <a:rPr lang="fa-IR" dirty="0"/>
                  <a:t>برای مثال شما 3 ساعت تا امتحان دارید. شما میخواهید انتخاب کنید که چه میزان برای امتحان مطالعه کنید. </a:t>
                </a:r>
              </a:p>
              <a:p>
                <a:pPr algn="r" rtl="1"/>
                <a:r>
                  <a:rPr lang="fa-IR" dirty="0"/>
                  <a:t>مثلاً اگر زمان را در فواصل 15 دقیقه اندازه گیری کنید، در مجموع 12 واحد زمانی در پنجره سه ساعته وجود دارد. </a:t>
                </a:r>
              </a:p>
              <a:p>
                <a:pPr algn="r" rtl="1"/>
                <a:r>
                  <a:rPr lang="fa-IR" dirty="0"/>
                  <a:t>مجموعه استراتژی های خالص شما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m:t>
                    </m:r>
                    <m:r>
                      <a:rPr lang="en-US" i="1" dirty="0" smtClean="0">
                        <a:latin typeface="Cambria Math" panose="02040503050406030204" pitchFamily="18" charset="0"/>
                      </a:rPr>
                      <m:t>1</m:t>
                    </m:r>
                    <m:r>
                      <a:rPr lang="en-US" i="1" dirty="0" smtClean="0">
                        <a:latin typeface="Cambria Math" panose="02040503050406030204" pitchFamily="18" charset="0"/>
                      </a:rPr>
                      <m:t>, </m:t>
                    </m:r>
                    <m:r>
                      <a:rPr lang="en-US" i="1" dirty="0" smtClean="0">
                        <a:latin typeface="Cambria Math" panose="02040503050406030204" pitchFamily="18" charset="0"/>
                      </a:rPr>
                      <m:t>2</m:t>
                    </m:r>
                    <m:r>
                      <a:rPr lang="en-US" i="1" dirty="0" smtClean="0">
                        <a:latin typeface="Cambria Math" panose="02040503050406030204" pitchFamily="18" charset="0"/>
                      </a:rPr>
                      <m:t>, . . ., </m:t>
                    </m:r>
                    <m:r>
                      <a:rPr lang="en-US" i="1" dirty="0" smtClean="0">
                        <a:latin typeface="Cambria Math" panose="02040503050406030204" pitchFamily="18" charset="0"/>
                      </a:rPr>
                      <m:t>12</m:t>
                    </m:r>
                    <m:r>
                      <a:rPr lang="en-US" i="1" dirty="0" smtClean="0">
                        <a:latin typeface="Cambria Math" panose="02040503050406030204" pitchFamily="18" charset="0"/>
                      </a:rPr>
                      <m:t>}</m:t>
                    </m:r>
                  </m:oMath>
                </a14:m>
                <a:endParaRPr lang="en-US" dirty="0"/>
              </a:p>
              <a:p>
                <a:pPr algn="r" rtl="1"/>
                <a:r>
                  <a:rPr lang="fa-IR" dirty="0"/>
                  <a:t>اگر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Sub>
                    <m:r>
                      <a:rPr lang="en-US" i="1" dirty="0" smtClean="0">
                        <a:latin typeface="Cambria Math" panose="02040503050406030204" pitchFamily="18" charset="0"/>
                      </a:rPr>
                      <m:t>=</m:t>
                    </m:r>
                    <m:r>
                      <a:rPr lang="en-US" i="1" dirty="0" smtClean="0">
                        <a:latin typeface="Cambria Math" panose="02040503050406030204" pitchFamily="18" charset="0"/>
                      </a:rPr>
                      <m:t>7</m:t>
                    </m:r>
                  </m:oMath>
                </a14:m>
                <a:r>
                  <a:rPr lang="en-US" dirty="0"/>
                  <a:t> </a:t>
                </a:r>
                <a:r>
                  <a:rPr lang="fa-IR" dirty="0"/>
                  <a:t> را انتخاب کنید، 1 ساعت و 45 دقیقه را به مطالعه و 1 ساعت و 15 دقیقه را به استراحت اختصاص خواهید داد.</a:t>
                </a:r>
                <a:endParaRPr lang="en-US" dirty="0"/>
              </a:p>
            </p:txBody>
          </p:sp>
        </mc:Choice>
        <mc:Fallback xmlns="">
          <p:sp>
            <p:nvSpPr>
              <p:cNvPr id="3" name="Notes Placeholder 2"/>
              <p:cNvSpPr>
                <a:spLocks noGrp="1"/>
              </p:cNvSpPr>
              <p:nvPr>
                <p:ph type="body" idx="1"/>
              </p:nvPr>
            </p:nvSpPr>
            <p:spPr/>
            <p:txBody>
              <a:bodyPr/>
              <a:lstStyle/>
              <a:p>
                <a:pPr algn="r" rtl="1"/>
                <a:r>
                  <a:rPr lang="fa-IR" dirty="0"/>
                  <a:t>برای مثال شما 3 ساعت تا امتحان دارید. شما میخواهید انتخاب کنید که چه میزان برای امتحان مطالعه کنید. </a:t>
                </a:r>
              </a:p>
              <a:p>
                <a:pPr algn="r" rtl="1"/>
                <a:r>
                  <a:rPr lang="fa-IR" dirty="0"/>
                  <a:t>مثلاً اگر زمان را در فواصل 15 دقیقه اندازه گیری کنید، در مجموع 12 واحد زمانی در پنجره سه ساعته وجود دارد. </a:t>
                </a:r>
              </a:p>
              <a:p>
                <a:pPr algn="r" rtl="1"/>
                <a:r>
                  <a:rPr lang="fa-IR" dirty="0"/>
                  <a:t>مجموعه استراتژی های خالص شما </a:t>
                </a:r>
                <a:r>
                  <a:rPr lang="en-US" i="0" dirty="0">
                    <a:latin typeface="Cambria Math" panose="02040503050406030204" pitchFamily="18" charset="0"/>
                  </a:rPr>
                  <a:t>𝑆</a:t>
                </a:r>
                <a:r>
                  <a:rPr lang="en-US" b="0" i="0" dirty="0">
                    <a:latin typeface="Cambria Math" panose="02040503050406030204" pitchFamily="18" charset="0"/>
                  </a:rPr>
                  <a:t>_</a:t>
                </a:r>
                <a:r>
                  <a:rPr lang="en-US" i="0" dirty="0">
                    <a:latin typeface="Cambria Math" panose="02040503050406030204" pitchFamily="18" charset="0"/>
                  </a:rPr>
                  <a:t>𝑖= {1, 2, . . ., 12}</a:t>
                </a:r>
                <a:endParaRPr lang="en-US" dirty="0"/>
              </a:p>
              <a:p>
                <a:pPr algn="r" rtl="1"/>
                <a:r>
                  <a:rPr lang="fa-IR" dirty="0"/>
                  <a:t>اگر </a:t>
                </a:r>
                <a:r>
                  <a:rPr lang="en-US" i="0" dirty="0">
                    <a:latin typeface="Cambria Math" panose="02040503050406030204" pitchFamily="18" charset="0"/>
                  </a:rPr>
                  <a:t>𝑠</a:t>
                </a:r>
                <a:r>
                  <a:rPr lang="en-US" b="0" i="0" dirty="0">
                    <a:latin typeface="Cambria Math" panose="02040503050406030204" pitchFamily="18" charset="0"/>
                  </a:rPr>
                  <a:t>_</a:t>
                </a:r>
                <a:r>
                  <a:rPr lang="en-US" i="0" dirty="0">
                    <a:latin typeface="Cambria Math" panose="02040503050406030204" pitchFamily="18" charset="0"/>
                  </a:rPr>
                  <a:t>𝑖=7</a:t>
                </a:r>
                <a:r>
                  <a:rPr lang="en-US" dirty="0"/>
                  <a:t> </a:t>
                </a:r>
                <a:r>
                  <a:rPr lang="fa-IR" dirty="0"/>
                  <a:t> را انتخاب کنید، 1 ساعت و 45 دقیقه را به مطالعه و 1 ساعت و 15 دقیقه را به استراحت اختصاص خواهید داد.</a:t>
                </a:r>
                <a:endParaRPr lang="en-US" dirty="0"/>
              </a:p>
            </p:txBody>
          </p:sp>
        </mc:Fallback>
      </mc:AlternateContent>
    </p:spTree>
    <p:extLst>
      <p:ext uri="{BB962C8B-B14F-4D97-AF65-F5344CB8AC3E}">
        <p14:creationId xmlns:p14="http://schemas.microsoft.com/office/powerpoint/2010/main" val="4116346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r" rtl="1"/>
                <a:r>
                  <a:rPr lang="fa-IR" dirty="0"/>
                  <a:t>منظور ما از همزمان</a:t>
                </a:r>
                <a:r>
                  <a:rPr lang="fa-IR" baseline="0" dirty="0"/>
                  <a:t> (</a:t>
                </a:r>
                <a:r>
                  <a:rPr lang="en-US" dirty="0"/>
                  <a:t>simultaneously</a:t>
                </a:r>
                <a:r>
                  <a:rPr lang="fa-IR" baseline="0" dirty="0"/>
                  <a:t>)</a:t>
                </a:r>
                <a:r>
                  <a:rPr lang="fa-IR" dirty="0"/>
                  <a:t> ساختاری است که در آن هر بازیکن بدون اطلاع از انتخاب های بازیکنان دیگر، استراتژی را انتخاب می کند.</a:t>
                </a:r>
                <a:endParaRPr lang="en-US" dirty="0"/>
              </a:p>
            </p:txBody>
          </p:sp>
        </mc:Choice>
        <mc:Fallback xmlns="">
          <p:sp>
            <p:nvSpPr>
              <p:cNvPr id="3" name="Notes Placeholder 2"/>
              <p:cNvSpPr>
                <a:spLocks noGrp="1"/>
              </p:cNvSpPr>
              <p:nvPr>
                <p:ph type="body" idx="1"/>
              </p:nvPr>
            </p:nvSpPr>
            <p:spPr/>
            <p:txBody>
              <a:bodyPr/>
              <a:lstStyle/>
              <a:p>
                <a:pPr algn="r" rtl="1"/>
                <a:r>
                  <a:rPr lang="fa-IR" dirty="0"/>
                  <a:t>برای مثال شما 3 ساعت تا امتحان دارید. شما میخواهید انتخاب کنید که چه میزان برای امتحان مطالعه کنید. </a:t>
                </a:r>
              </a:p>
              <a:p>
                <a:pPr algn="r" rtl="1"/>
                <a:r>
                  <a:rPr lang="fa-IR" dirty="0"/>
                  <a:t>مثلاً اگر زمان را در فواصل 15 دقیقه اندازه گیری کنید، در مجموع 12 واحد زمانی در پنجره سه ساعته وجود دارد. </a:t>
                </a:r>
              </a:p>
              <a:p>
                <a:pPr algn="r" rtl="1"/>
                <a:r>
                  <a:rPr lang="fa-IR" dirty="0"/>
                  <a:t>مجموعه استراتژی های خالص شما </a:t>
                </a:r>
                <a:r>
                  <a:rPr lang="en-US" i="0" dirty="0">
                    <a:latin typeface="Cambria Math" panose="02040503050406030204" pitchFamily="18" charset="0"/>
                  </a:rPr>
                  <a:t>𝑆</a:t>
                </a:r>
                <a:r>
                  <a:rPr lang="en-US" b="0" i="0" dirty="0">
                    <a:latin typeface="Cambria Math" panose="02040503050406030204" pitchFamily="18" charset="0"/>
                  </a:rPr>
                  <a:t>_</a:t>
                </a:r>
                <a:r>
                  <a:rPr lang="en-US" i="0" dirty="0">
                    <a:latin typeface="Cambria Math" panose="02040503050406030204" pitchFamily="18" charset="0"/>
                  </a:rPr>
                  <a:t>𝑖= {1, 2, . . ., 12}</a:t>
                </a:r>
                <a:endParaRPr lang="en-US" dirty="0"/>
              </a:p>
              <a:p>
                <a:pPr algn="r" rtl="1"/>
                <a:r>
                  <a:rPr lang="fa-IR" dirty="0"/>
                  <a:t>اگر </a:t>
                </a:r>
                <a:r>
                  <a:rPr lang="en-US" i="0" dirty="0">
                    <a:latin typeface="Cambria Math" panose="02040503050406030204" pitchFamily="18" charset="0"/>
                  </a:rPr>
                  <a:t>𝑠</a:t>
                </a:r>
                <a:r>
                  <a:rPr lang="en-US" b="0" i="0" dirty="0">
                    <a:latin typeface="Cambria Math" panose="02040503050406030204" pitchFamily="18" charset="0"/>
                  </a:rPr>
                  <a:t>_</a:t>
                </a:r>
                <a:r>
                  <a:rPr lang="en-US" i="0" dirty="0">
                    <a:latin typeface="Cambria Math" panose="02040503050406030204" pitchFamily="18" charset="0"/>
                  </a:rPr>
                  <a:t>𝑖=7</a:t>
                </a:r>
                <a:r>
                  <a:rPr lang="en-US" dirty="0"/>
                  <a:t> </a:t>
                </a:r>
                <a:r>
                  <a:rPr lang="fa-IR" dirty="0"/>
                  <a:t> را انتخاب کنید، 1 ساعت و 45 دقیقه را به مطالعه و 1 ساعت و 15 دقیقه را به استراحت اختصاص خواهید داد.</a:t>
                </a:r>
                <a:endParaRPr lang="en-US" dirty="0"/>
              </a:p>
            </p:txBody>
          </p:sp>
        </mc:Fallback>
      </mc:AlternateContent>
    </p:spTree>
    <p:extLst>
      <p:ext uri="{BB962C8B-B14F-4D97-AF65-F5344CB8AC3E}">
        <p14:creationId xmlns:p14="http://schemas.microsoft.com/office/powerpoint/2010/main" val="3079408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r" rtl="1"/>
                <a:endParaRPr lang="en-US" dirty="0"/>
              </a:p>
            </p:txBody>
          </p:sp>
        </mc:Choice>
        <mc:Fallback xmlns="">
          <p:sp>
            <p:nvSpPr>
              <p:cNvPr id="3" name="Notes Placeholder 2"/>
              <p:cNvSpPr>
                <a:spLocks noGrp="1"/>
              </p:cNvSpPr>
              <p:nvPr>
                <p:ph type="body" idx="1"/>
              </p:nvPr>
            </p:nvSpPr>
            <p:spPr/>
            <p:txBody>
              <a:bodyPr/>
              <a:lstStyle/>
              <a:p>
                <a:pPr algn="r" rtl="1"/>
                <a:r>
                  <a:rPr lang="fa-IR" dirty="0"/>
                  <a:t>برای مثال شما 3 ساعت تا امتحان دارید. شما میخواهید انتخاب کنید که چه میزان برای امتحان مطالعه کنید. </a:t>
                </a:r>
              </a:p>
              <a:p>
                <a:pPr algn="r" rtl="1"/>
                <a:r>
                  <a:rPr lang="fa-IR" dirty="0"/>
                  <a:t>مثلاً اگر زمان را در فواصل 15 دقیقه اندازه گیری کنید، در مجموع 12 واحد زمانی در پنجره سه ساعته وجود دارد. </a:t>
                </a:r>
              </a:p>
              <a:p>
                <a:pPr algn="r" rtl="1"/>
                <a:r>
                  <a:rPr lang="fa-IR" dirty="0"/>
                  <a:t>مجموعه استراتژی های خالص شما </a:t>
                </a:r>
                <a:r>
                  <a:rPr lang="en-US" i="0" dirty="0">
                    <a:latin typeface="Cambria Math" panose="02040503050406030204" pitchFamily="18" charset="0"/>
                  </a:rPr>
                  <a:t>𝑆</a:t>
                </a:r>
                <a:r>
                  <a:rPr lang="en-US" b="0" i="0" dirty="0">
                    <a:latin typeface="Cambria Math" panose="02040503050406030204" pitchFamily="18" charset="0"/>
                  </a:rPr>
                  <a:t>_</a:t>
                </a:r>
                <a:r>
                  <a:rPr lang="en-US" i="0" dirty="0">
                    <a:latin typeface="Cambria Math" panose="02040503050406030204" pitchFamily="18" charset="0"/>
                  </a:rPr>
                  <a:t>𝑖= {1, 2, . . ., 12}</a:t>
                </a:r>
                <a:endParaRPr lang="en-US" dirty="0"/>
              </a:p>
              <a:p>
                <a:pPr algn="r" rtl="1"/>
                <a:r>
                  <a:rPr lang="fa-IR" dirty="0"/>
                  <a:t>اگر </a:t>
                </a:r>
                <a:r>
                  <a:rPr lang="en-US" i="0" dirty="0">
                    <a:latin typeface="Cambria Math" panose="02040503050406030204" pitchFamily="18" charset="0"/>
                  </a:rPr>
                  <a:t>𝑠</a:t>
                </a:r>
                <a:r>
                  <a:rPr lang="en-US" b="0" i="0" dirty="0">
                    <a:latin typeface="Cambria Math" panose="02040503050406030204" pitchFamily="18" charset="0"/>
                  </a:rPr>
                  <a:t>_</a:t>
                </a:r>
                <a:r>
                  <a:rPr lang="en-US" i="0" dirty="0">
                    <a:latin typeface="Cambria Math" panose="02040503050406030204" pitchFamily="18" charset="0"/>
                  </a:rPr>
                  <a:t>𝑖=7</a:t>
                </a:r>
                <a:r>
                  <a:rPr lang="en-US" dirty="0"/>
                  <a:t> </a:t>
                </a:r>
                <a:r>
                  <a:rPr lang="fa-IR" dirty="0"/>
                  <a:t> را انتخاب کنید، 1 ساعت و 45 دقیقه را به مطالعه و 1 ساعت و 15 دقیقه را به استراحت اختصاص خواهید داد.</a:t>
                </a:r>
                <a:endParaRPr lang="en-US" dirty="0"/>
              </a:p>
            </p:txBody>
          </p:sp>
        </mc:Fallback>
      </mc:AlternateContent>
    </p:spTree>
    <p:extLst>
      <p:ext uri="{BB962C8B-B14F-4D97-AF65-F5344CB8AC3E}">
        <p14:creationId xmlns:p14="http://schemas.microsoft.com/office/powerpoint/2010/main" val="3211964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412578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84577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445835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702129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16274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982081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887053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769982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631204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873116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765462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858964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503893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87987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853957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lgn="r" rtl="1">
                  <a:buAutoNum type="arabicPeriod"/>
                </a:pPr>
                <a:r>
                  <a:rPr lang="fa-IR" dirty="0"/>
                  <a:t>بازیکنان «عقلانی» هستند: یک </a:t>
                </a:r>
                <a:r>
                  <a:rPr lang="fa-IR" dirty="0" err="1"/>
                  <a:t>بازیکن</a:t>
                </a:r>
                <a:r>
                  <a:rPr lang="fa-IR" dirty="0"/>
                  <a:t> منطقی کسی است که عمل خود را انتخاب می کند،</a:t>
                </a:r>
                <a:r>
                  <a:rPr lang="en-US" dirty="0"/>
                  <a:t> </a:t>
                </a:r>
                <a14:m>
                  <m:oMath xmlns:m="http://schemas.openxmlformats.org/officeDocument/2006/math">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𝑠</m:t>
                        </m:r>
                      </m:e>
                      <m:sub>
                        <m:r>
                          <a:rPr lang="en-US" i="1" dirty="0" smtClean="0">
                            <a:solidFill>
                              <a:srgbClr val="FF0000"/>
                            </a:solidFill>
                            <a:latin typeface="Cambria Math" panose="02040503050406030204" pitchFamily="18" charset="0"/>
                          </a:rPr>
                          <m:t>𝑖</m:t>
                        </m:r>
                      </m:sub>
                    </m:sSub>
                    <m:r>
                      <a:rPr lang="en-US" i="1" dirty="0">
                        <a:solidFill>
                          <a:srgbClr val="FF0000"/>
                        </a:solidFill>
                        <a:latin typeface="Cambria Math" panose="02040503050406030204" pitchFamily="18" charset="0"/>
                      </a:rPr>
                      <m:t>∈</m:t>
                    </m:r>
                    <m:sSub>
                      <m:sSubPr>
                        <m:ctrlPr>
                          <a:rPr lang="en-US" b="0" i="1" dirty="0" smtClean="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𝑆</m:t>
                        </m:r>
                      </m:e>
                      <m:sub>
                        <m:r>
                          <a:rPr lang="en-US" i="1" dirty="0">
                            <a:solidFill>
                              <a:srgbClr val="FF0000"/>
                            </a:solidFill>
                            <a:latin typeface="Cambria Math" panose="02040503050406030204" pitchFamily="18" charset="0"/>
                          </a:rPr>
                          <m:t>𝑖</m:t>
                        </m:r>
                      </m:sub>
                    </m:sSub>
                  </m:oMath>
                </a14:m>
                <a:endParaRPr lang="en-US" dirty="0"/>
              </a:p>
              <a:p>
                <a:pPr marL="228600" indent="-228600" algn="r" rtl="1">
                  <a:buAutoNum type="arabicPeriod"/>
                </a:pPr>
                <a:r>
                  <a:rPr lang="fa-IR" dirty="0"/>
                  <a:t>بازیکنان "هوشمند" هستند: یک </a:t>
                </a:r>
                <a:r>
                  <a:rPr lang="fa-IR" dirty="0" err="1"/>
                  <a:t>بازیکن</a:t>
                </a:r>
                <a:r>
                  <a:rPr lang="fa-IR" dirty="0"/>
                  <a:t> باهوش همه چیز را در مورد بازی می داند: اقدامات، نتایج، و </a:t>
                </a:r>
                <a:r>
                  <a:rPr lang="fa-IR" dirty="0" err="1"/>
                  <a:t>ترجیحات</a:t>
                </a:r>
                <a:r>
                  <a:rPr lang="fa-IR" dirty="0"/>
                  <a:t> همه بازیکنان.</a:t>
                </a:r>
                <a:endParaRPr lang="en-US" dirty="0"/>
              </a:p>
              <a:p>
                <a:pPr marL="228600" indent="-228600" algn="r" rtl="1">
                  <a:buAutoNum type="arabicPeriod"/>
                </a:pPr>
                <a:r>
                  <a:rPr lang="fa-IR" dirty="0"/>
                  <a:t>دانش مشترک: منطقی و باهوش بودن بازیکنان، دانش رایج در بین بازیکنان بازی است.</a:t>
                </a:r>
                <a:endParaRPr lang="en-US" dirty="0"/>
              </a:p>
              <a:p>
                <a:pPr marL="0" indent="0" algn="r" rtl="1">
                  <a:buNone/>
                </a:pPr>
                <a:r>
                  <a:rPr lang="fa-IR" dirty="0"/>
                  <a:t>به این سه فرض که در ابتدای این فصل به اختصار بحث کردیم، فرض چهارم را اضافه می کنیم که مجموعه نتایج معقول را محدود می </a:t>
                </a:r>
                <a:r>
                  <a:rPr lang="fa-IR"/>
                  <a:t>کند:</a:t>
                </a:r>
                <a:endParaRPr lang="fa-IR" dirty="0"/>
              </a:p>
              <a:p>
                <a:pPr marL="0" indent="0" algn="r" rtl="1">
                  <a:buNone/>
                </a:pPr>
                <a:r>
                  <a:rPr lang="fa-IR" dirty="0"/>
                  <a:t>4. خود اجباری: هر </a:t>
                </a:r>
                <a:r>
                  <a:rPr lang="fa-IR" dirty="0" err="1"/>
                  <a:t>پیش‌بینی</a:t>
                </a:r>
                <a:r>
                  <a:rPr lang="fa-IR" dirty="0"/>
                  <a:t> (یا تعادل) یک مفهوم </a:t>
                </a:r>
                <a:r>
                  <a:rPr lang="fa-IR" dirty="0" err="1"/>
                  <a:t>راه‌حل</a:t>
                </a:r>
                <a:r>
                  <a:rPr lang="fa-IR" dirty="0"/>
                  <a:t> باید </a:t>
                </a:r>
                <a:r>
                  <a:rPr lang="fa-IR" dirty="0" err="1"/>
                  <a:t>خوداجرایی</a:t>
                </a:r>
                <a:r>
                  <a:rPr lang="fa-IR" dirty="0"/>
                  <a:t> باشد.</a:t>
                </a:r>
                <a:endParaRPr lang="en-US" dirty="0"/>
              </a:p>
            </p:txBody>
          </p:sp>
        </mc:Choice>
        <mc:Fallback xmlns="">
          <p:sp>
            <p:nvSpPr>
              <p:cNvPr id="3" name="Notes Placeholder 2"/>
              <p:cNvSpPr>
                <a:spLocks noGrp="1"/>
              </p:cNvSpPr>
              <p:nvPr>
                <p:ph type="body" idx="1"/>
              </p:nvPr>
            </p:nvSpPr>
            <p:spPr/>
            <p:txBody>
              <a:bodyPr/>
              <a:lstStyle/>
              <a:p>
                <a:pPr marL="228600" indent="-228600" algn="r" rtl="1">
                  <a:buAutoNum type="arabicPeriod"/>
                </a:pPr>
                <a:r>
                  <a:rPr lang="fa-IR" dirty="0"/>
                  <a:t>بازیکنان «عقلانی» هستند: یک </a:t>
                </a:r>
                <a:r>
                  <a:rPr lang="fa-IR" dirty="0" err="1"/>
                  <a:t>بازیکن</a:t>
                </a:r>
                <a:r>
                  <a:rPr lang="fa-IR" dirty="0"/>
                  <a:t> منطقی کسی است که عمل خود را انتخاب می کند،</a:t>
                </a:r>
                <a:r>
                  <a:rPr lang="en-US" dirty="0"/>
                  <a:t> </a:t>
                </a:r>
                <a:r>
                  <a:rPr lang="en-US" i="0" dirty="0">
                    <a:solidFill>
                      <a:srgbClr val="FF0000"/>
                    </a:solidFill>
                    <a:latin typeface="Cambria Math" panose="02040503050406030204" pitchFamily="18" charset="0"/>
                  </a:rPr>
                  <a:t>𝑠</a:t>
                </a:r>
                <a:r>
                  <a:rPr lang="en-US" b="0" i="0" dirty="0">
                    <a:solidFill>
                      <a:srgbClr val="FF0000"/>
                    </a:solidFill>
                    <a:latin typeface="Cambria Math" panose="02040503050406030204" pitchFamily="18" charset="0"/>
                  </a:rPr>
                  <a:t>_</a:t>
                </a:r>
                <a:r>
                  <a:rPr lang="en-US" i="0" dirty="0">
                    <a:solidFill>
                      <a:srgbClr val="FF0000"/>
                    </a:solidFill>
                    <a:latin typeface="Cambria Math" panose="02040503050406030204" pitchFamily="18" charset="0"/>
                  </a:rPr>
                  <a:t>𝑖∈𝑆</a:t>
                </a:r>
                <a:r>
                  <a:rPr lang="en-US" b="0" i="0" dirty="0">
                    <a:solidFill>
                      <a:srgbClr val="FF0000"/>
                    </a:solidFill>
                    <a:latin typeface="Cambria Math" panose="02040503050406030204" pitchFamily="18" charset="0"/>
                  </a:rPr>
                  <a:t>_</a:t>
                </a:r>
                <a:r>
                  <a:rPr lang="en-US" i="0" dirty="0">
                    <a:solidFill>
                      <a:srgbClr val="FF0000"/>
                    </a:solidFill>
                    <a:latin typeface="Cambria Math" panose="02040503050406030204" pitchFamily="18" charset="0"/>
                  </a:rPr>
                  <a:t>𝑖</a:t>
                </a:r>
                <a:endParaRPr lang="en-US" dirty="0"/>
              </a:p>
              <a:p>
                <a:pPr marL="228600" indent="-228600" algn="r" rtl="1">
                  <a:buAutoNum type="arabicPeriod"/>
                </a:pPr>
                <a:r>
                  <a:rPr lang="fa-IR" dirty="0"/>
                  <a:t>بازیکنان "هوشمند" هستند: یک </a:t>
                </a:r>
                <a:r>
                  <a:rPr lang="fa-IR" dirty="0" err="1"/>
                  <a:t>بازیکن</a:t>
                </a:r>
                <a:r>
                  <a:rPr lang="fa-IR" dirty="0"/>
                  <a:t> باهوش همه چیز را در مورد بازی می داند: اقدامات، نتایج، و </a:t>
                </a:r>
                <a:r>
                  <a:rPr lang="fa-IR" dirty="0" err="1"/>
                  <a:t>ترجیحات</a:t>
                </a:r>
                <a:r>
                  <a:rPr lang="fa-IR" dirty="0"/>
                  <a:t> همه بازیکنان.</a:t>
                </a:r>
                <a:endParaRPr lang="en-US" dirty="0"/>
              </a:p>
              <a:p>
                <a:pPr marL="228600" indent="-228600" algn="r" rtl="1">
                  <a:buAutoNum type="arabicPeriod"/>
                </a:pPr>
                <a:r>
                  <a:rPr lang="fa-IR" dirty="0"/>
                  <a:t>دانش مشترک: منطقی و باهوش بودن بازیکنان، دانش رایج در بین بازیکنان بازی است.</a:t>
                </a:r>
                <a:endParaRPr lang="en-US" dirty="0"/>
              </a:p>
              <a:p>
                <a:pPr marL="0" indent="0" algn="r" rtl="1">
                  <a:buNone/>
                </a:pPr>
                <a:r>
                  <a:rPr lang="fa-IR" dirty="0"/>
                  <a:t>به این سه فرض که در ابتدای این فصل به اختصار بحث کردیم، فرض چهارم را اضافه می کنیم که مجموعه نتایج معقول را محدود می </a:t>
                </a:r>
                <a:r>
                  <a:rPr lang="fa-IR"/>
                  <a:t>کند:</a:t>
                </a:r>
                <a:endParaRPr lang="fa-IR" dirty="0"/>
              </a:p>
              <a:p>
                <a:pPr marL="0" indent="0" algn="r" rtl="1">
                  <a:buNone/>
                </a:pPr>
                <a:r>
                  <a:rPr lang="fa-IR" dirty="0"/>
                  <a:t>4. خود اجباری: هر </a:t>
                </a:r>
                <a:r>
                  <a:rPr lang="fa-IR" dirty="0" err="1"/>
                  <a:t>پیش‌بینی</a:t>
                </a:r>
                <a:r>
                  <a:rPr lang="fa-IR" dirty="0"/>
                  <a:t> (یا تعادل) یک مفهوم </a:t>
                </a:r>
                <a:r>
                  <a:rPr lang="fa-IR" dirty="0" err="1"/>
                  <a:t>راه‌حل</a:t>
                </a:r>
                <a:r>
                  <a:rPr lang="fa-IR" dirty="0"/>
                  <a:t> باید </a:t>
                </a:r>
                <a:r>
                  <a:rPr lang="fa-IR" dirty="0" err="1"/>
                  <a:t>خوداجرایی</a:t>
                </a:r>
                <a:r>
                  <a:rPr lang="fa-IR" dirty="0"/>
                  <a:t> باشد.</a:t>
                </a:r>
                <a:endParaRPr lang="en-US" dirty="0"/>
              </a:p>
            </p:txBody>
          </p:sp>
        </mc:Fallback>
      </mc:AlternateContent>
    </p:spTree>
    <p:extLst>
      <p:ext uri="{BB962C8B-B14F-4D97-AF65-F5344CB8AC3E}">
        <p14:creationId xmlns:p14="http://schemas.microsoft.com/office/powerpoint/2010/main" val="400866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663666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356546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603875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333457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77102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93461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1981407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rtl="1">
              <a:buAutoNum type="arabicPeriod"/>
            </a:pPr>
            <a:r>
              <a:rPr lang="fa-IR" b="0" i="0" dirty="0">
                <a:solidFill>
                  <a:srgbClr val="000000"/>
                </a:solidFill>
                <a:effectLst/>
                <a:latin typeface="Roboto" panose="02000000000000000000" pitchFamily="2" charset="0"/>
              </a:rPr>
              <a:t>تمام اقدامات ممکن همه بازیکنان، </a:t>
            </a:r>
            <a:endParaRPr lang="en-US" b="0" i="0" dirty="0">
              <a:solidFill>
                <a:srgbClr val="000000"/>
              </a:solidFill>
              <a:effectLst/>
              <a:latin typeface="Roboto" panose="02000000000000000000" pitchFamily="2" charset="0"/>
            </a:endParaRPr>
          </a:p>
          <a:p>
            <a:pPr marL="228600" indent="-228600" algn="r" rtl="1">
              <a:buAutoNum type="arabicPeriod"/>
            </a:pPr>
            <a:r>
              <a:rPr lang="fa-IR" b="0" i="0" dirty="0">
                <a:solidFill>
                  <a:srgbClr val="000000"/>
                </a:solidFill>
                <a:effectLst/>
                <a:latin typeface="Roboto" panose="02000000000000000000" pitchFamily="2" charset="0"/>
              </a:rPr>
              <a:t>تمام نتایج ممکن،</a:t>
            </a:r>
            <a:endParaRPr lang="en-US" b="0" i="0" dirty="0">
              <a:solidFill>
                <a:srgbClr val="000000"/>
              </a:solidFill>
              <a:effectLst/>
              <a:latin typeface="Roboto" panose="02000000000000000000" pitchFamily="2" charset="0"/>
            </a:endParaRPr>
          </a:p>
          <a:p>
            <a:pPr marL="228600" indent="-228600" algn="r" rtl="1">
              <a:buAutoNum type="arabicPeriod"/>
            </a:pPr>
            <a:r>
              <a:rPr lang="fa-IR" b="0" i="0" dirty="0">
                <a:solidFill>
                  <a:srgbClr val="000000"/>
                </a:solidFill>
                <a:effectLst/>
                <a:latin typeface="Roboto" panose="02000000000000000000" pitchFamily="2" charset="0"/>
              </a:rPr>
              <a:t>چگونه هر ترکیبی از اقدامات همه بازیکنان تأثیر می گذارد که کدام نتیجه محقق می شود، و</a:t>
            </a:r>
            <a:endParaRPr lang="en-US" b="0" i="0" dirty="0">
              <a:solidFill>
                <a:srgbClr val="000000"/>
              </a:solidFill>
              <a:effectLst/>
              <a:latin typeface="Roboto" panose="02000000000000000000" pitchFamily="2" charset="0"/>
            </a:endParaRPr>
          </a:p>
          <a:p>
            <a:pPr marL="228600" indent="-228600" algn="r" rtl="1">
              <a:buAutoNum type="arabicPeriod"/>
            </a:pPr>
            <a:r>
              <a:rPr lang="fa-IR" b="0" i="0" dirty="0" err="1">
                <a:solidFill>
                  <a:srgbClr val="000000"/>
                </a:solidFill>
                <a:effectLst/>
                <a:latin typeface="Roboto" panose="02000000000000000000" pitchFamily="2" charset="0"/>
              </a:rPr>
              <a:t>ترجیحات</a:t>
            </a:r>
            <a:r>
              <a:rPr lang="fa-IR" b="0" i="0" dirty="0">
                <a:solidFill>
                  <a:srgbClr val="000000"/>
                </a:solidFill>
                <a:effectLst/>
                <a:latin typeface="Roboto" panose="02000000000000000000" pitchFamily="2" charset="0"/>
              </a:rPr>
              <a:t> هر </a:t>
            </a:r>
            <a:r>
              <a:rPr lang="fa-IR" b="0" i="0" dirty="0" err="1">
                <a:solidFill>
                  <a:srgbClr val="000000"/>
                </a:solidFill>
                <a:effectLst/>
                <a:latin typeface="Roboto" panose="02000000000000000000" pitchFamily="2" charset="0"/>
              </a:rPr>
              <a:t>بازیکن</a:t>
            </a:r>
            <a:r>
              <a:rPr lang="fa-IR" b="0" i="0" dirty="0">
                <a:solidFill>
                  <a:srgbClr val="000000"/>
                </a:solidFill>
                <a:effectLst/>
                <a:latin typeface="Roboto" panose="02000000000000000000" pitchFamily="2" charset="0"/>
              </a:rPr>
              <a:t> نسبت به نتایج.</a:t>
            </a:r>
          </a:p>
          <a:p>
            <a:pPr algn="r" rtl="1"/>
            <a:endParaRPr lang="en-US" dirty="0"/>
          </a:p>
        </p:txBody>
      </p:sp>
    </p:spTree>
    <p:extLst>
      <p:ext uri="{BB962C8B-B14F-4D97-AF65-F5344CB8AC3E}">
        <p14:creationId xmlns:p14="http://schemas.microsoft.com/office/powerpoint/2010/main" val="397242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204048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Tree>
    <p:extLst>
      <p:ext uri="{BB962C8B-B14F-4D97-AF65-F5344CB8AC3E}">
        <p14:creationId xmlns:p14="http://schemas.microsoft.com/office/powerpoint/2010/main" val="404278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8190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109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63236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5362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48478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379481"/>
            <a:ext cx="9144000" cy="3003333"/>
          </a:xfrm>
          <a:prstGeom prst="roundRect">
            <a:avLst>
              <a:gd name="adj" fmla="val 3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76248" y="1379482"/>
            <a:ext cx="8250621" cy="1757855"/>
          </a:xfrm>
        </p:spPr>
        <p:txBody>
          <a:bodyPr anchor="b"/>
          <a:lstStyle>
            <a:lvl1pPr algn="ctr" rtl="1">
              <a:defRPr sz="6000"/>
            </a:lvl1pPr>
          </a:lstStyle>
          <a:p>
            <a:r>
              <a:rPr lang="en-US" dirty="0"/>
              <a:t>Click to edit Master title style</a:t>
            </a:r>
          </a:p>
        </p:txBody>
      </p:sp>
      <p:sp>
        <p:nvSpPr>
          <p:cNvPr id="3" name="Subtitle 2"/>
          <p:cNvSpPr>
            <a:spLocks noGrp="1"/>
          </p:cNvSpPr>
          <p:nvPr>
            <p:ph type="subTitle" idx="1"/>
          </p:nvPr>
        </p:nvSpPr>
        <p:spPr>
          <a:xfrm>
            <a:off x="1524000" y="4382814"/>
            <a:ext cx="9144000" cy="386255"/>
          </a:xfrm>
        </p:spPr>
        <p:txBody>
          <a:bodyPr/>
          <a:lstStyle>
            <a:lvl1pPr marL="0" indent="0" algn="ctr" rtl="1">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cs typeface="B Yekan" panose="00000400000000000000" pitchFamily="2" charset="-78"/>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096869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202905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260693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001173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a:t>دانشکده فنی و مهندسی دانشگاه شاهد 1401</a:t>
            </a:r>
            <a:endParaRPr lang="en-US"/>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505795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a:t>دانشکده فنی و مهندسی دانشگاه شاهد 1401</a:t>
            </a:r>
            <a:endParaRPr lang="en-US"/>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256799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FA">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r" rtl="1">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r" rtl="1">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18481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056200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59398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3790334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569552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76077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EN">
    <p:spTree>
      <p:nvGrpSpPr>
        <p:cNvPr id="1" name=""/>
        <p:cNvGrpSpPr/>
        <p:nvPr/>
      </p:nvGrpSpPr>
      <p:grpSpPr>
        <a:xfrm>
          <a:off x="0" y="0"/>
          <a:ext cx="0" cy="0"/>
          <a:chOff x="0" y="0"/>
          <a:chExt cx="0" cy="0"/>
        </a:xfrm>
      </p:grpSpPr>
      <p:sp>
        <p:nvSpPr>
          <p:cNvPr id="7" name="Rounded Rectangle 6"/>
          <p:cNvSpPr/>
          <p:nvPr userDrawn="1"/>
        </p:nvSpPr>
        <p:spPr>
          <a:xfrm>
            <a:off x="102476" y="55179"/>
            <a:ext cx="12013324" cy="993228"/>
          </a:xfrm>
          <a:prstGeom prst="roundRect">
            <a:avLst>
              <a:gd name="adj" fmla="val 103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5462" y="136468"/>
            <a:ext cx="11671738" cy="825283"/>
          </a:xfrm>
        </p:spPr>
        <p:txBody>
          <a:bodyPr/>
          <a:lstStyle>
            <a:lvl1pPr algn="l" rtl="0">
              <a:defRPr b="1">
                <a:solidFill>
                  <a:srgbClr val="002060"/>
                </a:solidFill>
                <a:effectLst>
                  <a:outerShdw blurRad="38100" dist="38100" dir="2700000" algn="tl">
                    <a:srgbClr val="000000">
                      <a:alpha val="43137"/>
                    </a:srgbClr>
                  </a:outerShdw>
                </a:effectLst>
                <a:cs typeface="B Yeka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15462" y="1240077"/>
            <a:ext cx="11571530" cy="5166142"/>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418351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y Content-EN">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462" y="199785"/>
            <a:ext cx="11756262" cy="6206433"/>
          </a:xfrm>
        </p:spPr>
        <p:txBody>
          <a:bodyPr/>
          <a:lstStyle>
            <a:lvl1pPr marL="2286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1pPr>
            <a:lvl2pPr marL="6858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2pPr>
            <a:lvl3pPr marL="11430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3pPr>
            <a:lvl4pPr marL="16002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4pPr>
            <a:lvl5pPr marL="2057400" indent="-228600" algn="l" rtl="0">
              <a:lnSpc>
                <a:spcPct val="150000"/>
              </a:lnSpc>
              <a:buClr>
                <a:srgbClr val="C00000"/>
              </a:buClr>
              <a:buSzPct val="70000"/>
              <a:buFont typeface="Wingdings" panose="05000000000000000000" pitchFamily="2" charset="2"/>
              <a:buChar char="q"/>
              <a:defRPr>
                <a:cs typeface="B Yeka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 y="6492875"/>
            <a:ext cx="647700" cy="365125"/>
          </a:xfrm>
        </p:spPr>
        <p:txBody>
          <a:bodyPr/>
          <a:lstStyle>
            <a:lvl1pPr algn="l">
              <a:defRPr/>
            </a:lvl1pPr>
          </a:lstStyle>
          <a:p>
            <a:fld id="{7A24F918-E48B-4CD6-88B4-F48A81EB5FB6}" type="slidenum">
              <a:rPr lang="en-US" smtClean="0"/>
              <a:pPr/>
              <a:t>‹#›</a:t>
            </a:fld>
            <a:endParaRPr lang="en-US"/>
          </a:p>
        </p:txBody>
      </p:sp>
      <p:sp>
        <p:nvSpPr>
          <p:cNvPr id="8" name="Footer Placeholder 4"/>
          <p:cNvSpPr>
            <a:spLocks noGrp="1"/>
          </p:cNvSpPr>
          <p:nvPr>
            <p:ph type="ftr" sz="quarter" idx="11"/>
          </p:nvPr>
        </p:nvSpPr>
        <p:spPr>
          <a:xfrm>
            <a:off x="3822940" y="6492874"/>
            <a:ext cx="4114800" cy="365125"/>
          </a:xfrm>
        </p:spPr>
        <p:txBody>
          <a:bodyPr/>
          <a:lstStyle>
            <a:lvl1pPr>
              <a:defRPr sz="1050">
                <a:cs typeface="B Yekan" panose="00000400000000000000" pitchFamily="2" charset="-78"/>
              </a:defRPr>
            </a:lvl1pPr>
          </a:lstStyle>
          <a:p>
            <a:r>
              <a:rPr lang="fa-IR"/>
              <a:t>دانشکده فنی و مهندسی دانشگاه شاهد 1401</a:t>
            </a:r>
            <a:endParaRPr lang="en-US"/>
          </a:p>
        </p:txBody>
      </p:sp>
    </p:spTree>
    <p:extLst>
      <p:ext uri="{BB962C8B-B14F-4D97-AF65-F5344CB8AC3E}">
        <p14:creationId xmlns:p14="http://schemas.microsoft.com/office/powerpoint/2010/main" val="373892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6" name="Slide Number Placeholder 5"/>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1774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a-IR"/>
              <a:t>دانشکده فنی و مهندسی دانشگاه شاهد 1401</a:t>
            </a:r>
            <a:endParaRPr lang="en-US"/>
          </a:p>
        </p:txBody>
      </p:sp>
      <p:sp>
        <p:nvSpPr>
          <p:cNvPr id="7" name="Slide Number Placeholder 6"/>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28760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a-IR"/>
              <a:t>دانشکده فنی و مهندسی دانشگاه شاهد 1401</a:t>
            </a:r>
            <a:endParaRPr lang="en-US"/>
          </a:p>
        </p:txBody>
      </p:sp>
      <p:sp>
        <p:nvSpPr>
          <p:cNvPr id="9" name="Slide Number Placeholder 8"/>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47017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a-IR"/>
              <a:t>دانشکده فنی و مهندسی دانشگاه شاهد 1401</a:t>
            </a:r>
            <a:endParaRPr lang="en-US"/>
          </a:p>
        </p:txBody>
      </p:sp>
      <p:sp>
        <p:nvSpPr>
          <p:cNvPr id="5" name="Slide Number Placeholder 4"/>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34316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t>‹#›</a:t>
            </a:fld>
            <a:endParaRPr lang="en-US"/>
          </a:p>
        </p:txBody>
      </p:sp>
    </p:spTree>
    <p:extLst>
      <p:ext uri="{BB962C8B-B14F-4D97-AF65-F5344CB8AC3E}">
        <p14:creationId xmlns:p14="http://schemas.microsoft.com/office/powerpoint/2010/main" val="191157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325106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73"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دانشکده فنی و مهندسی دانشگاه شاهد 1401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F918-E48B-4CD6-88B4-F48A81EB5FB6}" type="slidenum">
              <a:rPr lang="en-US" smtClean="0"/>
              <a:t>‹#›</a:t>
            </a:fld>
            <a:endParaRPr lang="en-US"/>
          </a:p>
        </p:txBody>
      </p:sp>
    </p:spTree>
    <p:extLst>
      <p:ext uri="{BB962C8B-B14F-4D97-AF65-F5344CB8AC3E}">
        <p14:creationId xmlns:p14="http://schemas.microsoft.com/office/powerpoint/2010/main" val="2280589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f.shahed.ac.ir/haghighatdoost" TargetMode="External"/><Relationship Id="rId2" Type="http://schemas.openxmlformats.org/officeDocument/2006/relationships/hyperlink" Target="mailto:haghighatdoost@shahed.ac.ir"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0" y="4420805"/>
            <a:ext cx="9144000" cy="1760920"/>
          </a:xfrm>
          <a:prstGeom prst="roundRect">
            <a:avLst>
              <a:gd name="adj" fmla="val 342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85210" y="1490800"/>
            <a:ext cx="8250621" cy="1200661"/>
          </a:xfrm>
        </p:spPr>
        <p:txBody>
          <a:bodyPr>
            <a:normAutofit/>
          </a:bodyPr>
          <a:lstStyle/>
          <a:p>
            <a:r>
              <a:rPr lang="en-US" sz="6600" b="1" dirty="0">
                <a:solidFill>
                  <a:srgbClr val="C00000"/>
                </a:solidFill>
                <a:latin typeface="Times New Roman" pitchFamily="18" charset="0"/>
                <a:cs typeface="B Titr" panose="00000700000000000000" pitchFamily="2" charset="-78"/>
              </a:rPr>
              <a:t>Game Theory</a:t>
            </a:r>
            <a:endParaRPr lang="en-US" sz="6600" b="1" dirty="0"/>
          </a:p>
        </p:txBody>
      </p:sp>
      <p:sp>
        <p:nvSpPr>
          <p:cNvPr id="3" name="Subtitle 2"/>
          <p:cNvSpPr>
            <a:spLocks noGrp="1"/>
          </p:cNvSpPr>
          <p:nvPr>
            <p:ph type="subTitle" idx="1"/>
          </p:nvPr>
        </p:nvSpPr>
        <p:spPr>
          <a:xfrm>
            <a:off x="1524000" y="4565694"/>
            <a:ext cx="9144000" cy="1520061"/>
          </a:xfrm>
        </p:spPr>
        <p:txBody>
          <a:bodyPr>
            <a:normAutofit fontScale="92500" lnSpcReduction="20000"/>
          </a:bodyPr>
          <a:lstStyle/>
          <a:p>
            <a:pPr algn="l" rtl="0"/>
            <a:r>
              <a:rPr lang="en-US" dirty="0">
                <a:cs typeface="B Yekan" panose="00000400000000000000" pitchFamily="2" charset="-78"/>
              </a:rPr>
              <a:t>Dr. Vahid </a:t>
            </a:r>
            <a:r>
              <a:rPr lang="en-US" dirty="0" err="1">
                <a:cs typeface="B Yekan" panose="00000400000000000000" pitchFamily="2" charset="-78"/>
              </a:rPr>
              <a:t>Haghighatdoost</a:t>
            </a:r>
            <a:endParaRPr lang="en-US" dirty="0">
              <a:cs typeface="B Yekan" panose="00000400000000000000" pitchFamily="2" charset="-78"/>
            </a:endParaRPr>
          </a:p>
          <a:p>
            <a:pPr algn="l" rtl="0"/>
            <a:r>
              <a:rPr lang="en-US" dirty="0">
                <a:cs typeface="B Yekan" panose="00000400000000000000" pitchFamily="2" charset="-78"/>
                <a:hlinkClick r:id="rId2"/>
              </a:rPr>
              <a:t>haghighatdoost@shahed.ac.ir</a:t>
            </a:r>
            <a:r>
              <a:rPr lang="en-US" dirty="0">
                <a:cs typeface="B Yekan" panose="00000400000000000000" pitchFamily="2" charset="-78"/>
              </a:rPr>
              <a:t> </a:t>
            </a:r>
          </a:p>
          <a:p>
            <a:pPr algn="l" rtl="0"/>
            <a:r>
              <a:rPr lang="en-US" dirty="0">
                <a:cs typeface="B Yekan" panose="00000400000000000000" pitchFamily="2" charset="-78"/>
                <a:hlinkClick r:id="rId3"/>
              </a:rPr>
              <a:t>http://ref.shahed.ac.ir/haghighatdoost</a:t>
            </a:r>
            <a:r>
              <a:rPr lang="en-US" dirty="0">
                <a:cs typeface="B Yekan" panose="00000400000000000000" pitchFamily="2" charset="-78"/>
              </a:rPr>
              <a:t> </a:t>
            </a:r>
          </a:p>
          <a:p>
            <a:pPr algn="l" rtl="0"/>
            <a:r>
              <a:rPr lang="en-US" dirty="0">
                <a:cs typeface="B Yekan" panose="00000400000000000000" pitchFamily="2" charset="-78"/>
              </a:rPr>
              <a:t>Engineering Department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9926" y="206735"/>
            <a:ext cx="744176" cy="917326"/>
          </a:xfrm>
          <a:prstGeom prst="rect">
            <a:avLst/>
          </a:prstGeom>
        </p:spPr>
      </p:pic>
      <p:pic>
        <p:nvPicPr>
          <p:cNvPr id="5" name="Picture 4"/>
          <p:cNvPicPr>
            <a:picLocks noChangeAspect="1"/>
          </p:cNvPicPr>
          <p:nvPr/>
        </p:nvPicPr>
        <p:blipFill>
          <a:blip r:embed="rId5"/>
          <a:stretch>
            <a:fillRect/>
          </a:stretch>
        </p:blipFill>
        <p:spPr>
          <a:xfrm>
            <a:off x="5418294" y="89994"/>
            <a:ext cx="1184454" cy="1221971"/>
          </a:xfrm>
          <a:prstGeom prst="rect">
            <a:avLst/>
          </a:prstGeom>
        </p:spPr>
      </p:pic>
      <p:sp>
        <p:nvSpPr>
          <p:cNvPr id="6" name="Title 1"/>
          <p:cNvSpPr txBox="1">
            <a:spLocks/>
          </p:cNvSpPr>
          <p:nvPr/>
        </p:nvSpPr>
        <p:spPr>
          <a:xfrm>
            <a:off x="1885209" y="3015311"/>
            <a:ext cx="8459438" cy="561541"/>
          </a:xfrm>
          <a:prstGeom prst="rect">
            <a:avLst/>
          </a:prstGeom>
        </p:spPr>
        <p:txBody>
          <a:bodyPr vert="horz" lIns="91440" tIns="45720" rIns="91440" bIns="45720" rtlCol="0"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en-US" sz="3200" b="1" dirty="0">
                <a:solidFill>
                  <a:schemeClr val="accent6">
                    <a:lumMod val="50000"/>
                  </a:schemeClr>
                </a:solidFill>
                <a:latin typeface="Times New Roman" pitchFamily="18" charset="0"/>
                <a:cs typeface="B Titr" panose="00000700000000000000" pitchFamily="2" charset="-78"/>
              </a:rPr>
              <a:t>Part II) Static Games Of Complete Information</a:t>
            </a:r>
          </a:p>
        </p:txBody>
      </p:sp>
      <p:sp>
        <p:nvSpPr>
          <p:cNvPr id="7" name="Footer Placeholder 6"/>
          <p:cNvSpPr>
            <a:spLocks noGrp="1"/>
          </p:cNvSpPr>
          <p:nvPr>
            <p:ph type="ftr" sz="quarter" idx="11"/>
          </p:nvPr>
        </p:nvSpPr>
        <p:spPr/>
        <p:txBody>
          <a:bodyPr/>
          <a:lstStyle/>
          <a:p>
            <a:r>
              <a:rPr lang="fa-IR" dirty="0"/>
              <a:t>دانشکده فنی و مهندسی دانشگاه شاهد 1401</a:t>
            </a:r>
            <a:endParaRPr lang="en-US" dirty="0"/>
          </a:p>
        </p:txBody>
      </p:sp>
      <p:sp>
        <p:nvSpPr>
          <p:cNvPr id="8" name="Slide Number Placeholder 7"/>
          <p:cNvSpPr>
            <a:spLocks noGrp="1"/>
          </p:cNvSpPr>
          <p:nvPr>
            <p:ph type="sldNum" sz="quarter" idx="12"/>
          </p:nvPr>
        </p:nvSpPr>
        <p:spPr/>
        <p:txBody>
          <a:bodyPr/>
          <a:lstStyle/>
          <a:p>
            <a:fld id="{7A24F918-E48B-4CD6-88B4-F48A81EB5FB6}" type="slidenum">
              <a:rPr lang="en-US" smtClean="0"/>
              <a:t>1</a:t>
            </a:fld>
            <a:endParaRPr lang="en-US"/>
          </a:p>
        </p:txBody>
      </p:sp>
      <p:sp>
        <p:nvSpPr>
          <p:cNvPr id="9" name="Rectangle 8"/>
          <p:cNvSpPr/>
          <p:nvPr/>
        </p:nvSpPr>
        <p:spPr>
          <a:xfrm>
            <a:off x="1885208" y="3751477"/>
            <a:ext cx="6590882" cy="369332"/>
          </a:xfrm>
          <a:prstGeom prst="rect">
            <a:avLst/>
          </a:prstGeom>
        </p:spPr>
        <p:txBody>
          <a:bodyPr wrap="square">
            <a:spAutoFit/>
          </a:bodyPr>
          <a:lstStyle/>
          <a:p>
            <a:r>
              <a:rPr lang="en-US" dirty="0">
                <a:solidFill>
                  <a:srgbClr val="002060"/>
                </a:solidFill>
                <a:latin typeface="Times New Roman" pitchFamily="18" charset="0"/>
                <a:cs typeface="B Titr" panose="00000700000000000000" pitchFamily="2" charset="-78"/>
              </a:rPr>
              <a:t>3.1- Normal-Form Games with Pure Strategies</a:t>
            </a:r>
            <a:endParaRPr lang="en-US" dirty="0">
              <a:solidFill>
                <a:srgbClr val="002060"/>
              </a:solidFill>
            </a:endParaRPr>
          </a:p>
        </p:txBody>
      </p:sp>
    </p:spTree>
    <p:extLst>
      <p:ext uri="{BB962C8B-B14F-4D97-AF65-F5344CB8AC3E}">
        <p14:creationId xmlns:p14="http://schemas.microsoft.com/office/powerpoint/2010/main" val="63854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Definition 3.1 : Common knowledge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dirty="0"/>
                  <a:t>An event </a:t>
                </a:r>
                <a14:m>
                  <m:oMath xmlns:m="http://schemas.openxmlformats.org/officeDocument/2006/math">
                    <m:r>
                      <a:rPr lang="en-US" sz="3200" i="1" dirty="0" smtClean="0">
                        <a:solidFill>
                          <a:srgbClr val="C00000"/>
                        </a:solidFill>
                        <a:latin typeface="Cambria Math" panose="02040503050406030204" pitchFamily="18" charset="0"/>
                      </a:rPr>
                      <m:t>𝐸</m:t>
                    </m:r>
                  </m:oMath>
                </a14:m>
                <a:r>
                  <a:rPr lang="en-US" sz="3200" dirty="0"/>
                  <a:t> is common knowledge if </a:t>
                </a:r>
              </a:p>
              <a:p>
                <a:r>
                  <a:rPr lang="en-US" sz="3200" dirty="0"/>
                  <a:t>(1) everyone knows </a:t>
                </a:r>
                <a14:m>
                  <m:oMath xmlns:m="http://schemas.openxmlformats.org/officeDocument/2006/math">
                    <m:r>
                      <a:rPr lang="en-US" sz="3200" i="1" dirty="0">
                        <a:solidFill>
                          <a:srgbClr val="C00000"/>
                        </a:solidFill>
                        <a:latin typeface="Cambria Math" panose="02040503050406030204" pitchFamily="18" charset="0"/>
                      </a:rPr>
                      <m:t>𝐸</m:t>
                    </m:r>
                  </m:oMath>
                </a14:m>
                <a:r>
                  <a:rPr lang="en-US" sz="3200" dirty="0"/>
                  <a:t>,</a:t>
                </a:r>
              </a:p>
              <a:p>
                <a:r>
                  <a:rPr lang="en-US" sz="3200" dirty="0"/>
                  <a:t>(2) everyone knows that everyone knows </a:t>
                </a:r>
                <a14:m>
                  <m:oMath xmlns:m="http://schemas.openxmlformats.org/officeDocument/2006/math">
                    <m:r>
                      <a:rPr lang="en-US" sz="3200" i="1" dirty="0">
                        <a:solidFill>
                          <a:srgbClr val="C00000"/>
                        </a:solidFill>
                        <a:latin typeface="Cambria Math" panose="02040503050406030204" pitchFamily="18" charset="0"/>
                      </a:rPr>
                      <m:t>𝐸</m:t>
                    </m:r>
                  </m:oMath>
                </a14:m>
                <a:r>
                  <a:rPr lang="en-US" sz="3200" dirty="0"/>
                  <a:t>, </a:t>
                </a:r>
              </a:p>
              <a:p>
                <a:r>
                  <a:rPr lang="en-US" sz="3200" dirty="0"/>
                  <a:t>and so on ad </a:t>
                </a:r>
                <a:r>
                  <a:rPr lang="en-US" sz="3200" dirty="0">
                    <a:solidFill>
                      <a:srgbClr val="C00000"/>
                    </a:solidFill>
                  </a:rPr>
                  <a:t>infinitum</a:t>
                </a:r>
                <a:endParaRPr lang="fa-IR" sz="32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10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44081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Normal-Form Games with Pure Strategies</a:t>
            </a:r>
          </a:p>
        </p:txBody>
      </p:sp>
      <p:sp>
        <p:nvSpPr>
          <p:cNvPr id="3" name="Content Placeholder 2"/>
          <p:cNvSpPr>
            <a:spLocks noGrp="1"/>
          </p:cNvSpPr>
          <p:nvPr>
            <p:ph idx="1"/>
          </p:nvPr>
        </p:nvSpPr>
        <p:spPr/>
        <p:txBody>
          <a:bodyPr>
            <a:normAutofit fontScale="77500" lnSpcReduction="20000"/>
          </a:bodyPr>
          <a:lstStyle/>
          <a:p>
            <a:r>
              <a:rPr lang="fa-IR" sz="3200" dirty="0"/>
              <a:t>اکنون که اجزای اساسی یک بازی ایستا از اطلاعات کامل را بیان کردیم، یک چارچوب رسمی برای نمایش آن به روشی ساده و کلی ایجاد می کنیم</a:t>
            </a:r>
          </a:p>
          <a:p>
            <a:r>
              <a:rPr lang="fa-IR" sz="3200" dirty="0"/>
              <a:t>همانند مساله تصمیم گیری ساده، بازیکنان اقداماتی خواهند داشت که از میان آنها می توانند انتخاب کنند، و ترکیب انتخاب های آنها نتایجی را به همراه خواهد داشت که منفعت هر </a:t>
            </a:r>
            <a:r>
              <a:rPr lang="fa-IR" sz="3200" dirty="0" err="1"/>
              <a:t>بازیکن</a:t>
            </a:r>
            <a:r>
              <a:rPr lang="fa-IR" sz="3200" dirty="0"/>
              <a:t> براساس ترکیب انتخاب کل بازیکنان تعیین خواهد شد.</a:t>
            </a:r>
          </a:p>
          <a:p>
            <a:r>
              <a:rPr lang="fa-IR" sz="3200" dirty="0"/>
              <a:t>در حال حاضر ما فرض میکنیم، بازیکنان برخی اقدامات (قطعی) را انتخاب </a:t>
            </a:r>
            <a:r>
              <a:rPr lang="fa-IR" sz="3200" dirty="0" err="1"/>
              <a:t>می‌کنند</a:t>
            </a:r>
            <a:r>
              <a:rPr lang="fa-IR" sz="3200" dirty="0"/>
              <a:t> که با هم باعث نتایج معین (قطعی) </a:t>
            </a:r>
            <a:r>
              <a:rPr lang="fa-IR" sz="3200" dirty="0" err="1"/>
              <a:t>می‌شوند</a:t>
            </a:r>
            <a:r>
              <a:rPr lang="fa-IR" sz="3200" dirty="0"/>
              <a:t>. </a:t>
            </a:r>
          </a:p>
          <a:p>
            <a:pPr lvl="1"/>
            <a:r>
              <a:rPr lang="fa-IR" sz="2800" dirty="0"/>
              <a:t>به این معنا که بازیکنان به طور تصادفی اقدامات را انتخاب نخواهند کرد و هیچ </a:t>
            </a:r>
            <a:r>
              <a:rPr lang="fa-IR" sz="2800" dirty="0" err="1"/>
              <a:t>بازیکنی</a:t>
            </a:r>
            <a:r>
              <a:rPr lang="fa-IR" sz="2800" dirty="0"/>
              <a:t> وجود نخواهد داشت که با توجه به ترکیبی از اقداماتی که بازیکنان انتخاب </a:t>
            </a:r>
            <a:r>
              <a:rPr lang="fa-IR" sz="2800" dirty="0" err="1"/>
              <a:t>می‌کنند</a:t>
            </a:r>
            <a:r>
              <a:rPr lang="fa-IR" sz="2800" dirty="0"/>
              <a:t>، نتایج را </a:t>
            </a:r>
            <a:r>
              <a:rPr lang="fa-IR" sz="2800" dirty="0" err="1"/>
              <a:t>به‌طور</a:t>
            </a:r>
            <a:r>
              <a:rPr lang="fa-IR" sz="2800" dirty="0"/>
              <a:t> تصادفی انتخاب کند.</a:t>
            </a:r>
            <a:endParaRPr lang="fa-IR" sz="2800" dirty="0">
              <a:solidFill>
                <a:srgbClr val="C00000"/>
              </a:solidFill>
            </a:endParaRPr>
          </a:p>
        </p:txBody>
      </p:sp>
      <p:sp>
        <p:nvSpPr>
          <p:cNvPr id="4" name="Slide Number Placeholder 3"/>
          <p:cNvSpPr>
            <a:spLocks noGrp="1"/>
          </p:cNvSpPr>
          <p:nvPr>
            <p:ph type="sldNum" sz="quarter" idx="12"/>
          </p:nvPr>
        </p:nvSpPr>
        <p:spPr/>
        <p:txBody>
          <a:bodyPr/>
          <a:lstStyle/>
          <a:p>
            <a:fld id="{7A24F918-E48B-4CD6-88B4-F48A81EB5FB6}" type="slidenum">
              <a:rPr lang="en-US" smtClean="0"/>
              <a:pPr/>
              <a:t>11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2839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Normal-Form Games with Pure Strategies</a:t>
            </a:r>
          </a:p>
        </p:txBody>
      </p:sp>
      <p:sp>
        <p:nvSpPr>
          <p:cNvPr id="3" name="Content Placeholder 2"/>
          <p:cNvSpPr>
            <a:spLocks noGrp="1"/>
          </p:cNvSpPr>
          <p:nvPr>
            <p:ph idx="1"/>
          </p:nvPr>
        </p:nvSpPr>
        <p:spPr/>
        <p:txBody>
          <a:bodyPr>
            <a:noAutofit/>
          </a:bodyPr>
          <a:lstStyle/>
          <a:p>
            <a:r>
              <a:rPr lang="en-US" sz="3600" dirty="0"/>
              <a:t>A </a:t>
            </a:r>
            <a:r>
              <a:rPr lang="en-US" sz="3600" b="1" dirty="0">
                <a:solidFill>
                  <a:srgbClr val="C00000"/>
                </a:solidFill>
              </a:rPr>
              <a:t>normal-form game </a:t>
            </a:r>
            <a:r>
              <a:rPr lang="en-US" sz="3600" dirty="0"/>
              <a:t>consists of three features:</a:t>
            </a:r>
            <a:br>
              <a:rPr lang="en-US" sz="3600" dirty="0"/>
            </a:br>
            <a:r>
              <a:rPr lang="en-US" sz="3600" dirty="0"/>
              <a:t>1. A set of </a:t>
            </a:r>
            <a:r>
              <a:rPr lang="en-US" sz="3600" b="1" dirty="0">
                <a:solidFill>
                  <a:srgbClr val="C00000"/>
                </a:solidFill>
              </a:rPr>
              <a:t>players</a:t>
            </a:r>
            <a:r>
              <a:rPr lang="en-US" sz="3600" b="1" dirty="0"/>
              <a:t>.</a:t>
            </a:r>
            <a:br>
              <a:rPr lang="en-US" sz="3600" b="1" dirty="0"/>
            </a:br>
            <a:r>
              <a:rPr lang="en-US" sz="3600" dirty="0"/>
              <a:t>2. A set of </a:t>
            </a:r>
            <a:r>
              <a:rPr lang="en-US" sz="3600" b="1" dirty="0">
                <a:solidFill>
                  <a:srgbClr val="C00000"/>
                </a:solidFill>
              </a:rPr>
              <a:t>actions</a:t>
            </a:r>
            <a:r>
              <a:rPr lang="en-US" sz="3600" b="1" dirty="0"/>
              <a:t> </a:t>
            </a:r>
            <a:r>
              <a:rPr lang="en-US" sz="3600" dirty="0"/>
              <a:t>for each player.</a:t>
            </a:r>
            <a:br>
              <a:rPr lang="en-US" sz="3600" dirty="0"/>
            </a:br>
            <a:r>
              <a:rPr lang="en-US" sz="3600" dirty="0"/>
              <a:t>3. A </a:t>
            </a:r>
            <a:r>
              <a:rPr lang="en-US" sz="3600" b="1" dirty="0">
                <a:solidFill>
                  <a:srgbClr val="C00000"/>
                </a:solidFill>
              </a:rPr>
              <a:t>set of payoff functions </a:t>
            </a:r>
            <a:r>
              <a:rPr lang="en-US" sz="3600" dirty="0"/>
              <a:t>for each player that give a payoff value to each combination of the players’ chosen actions.</a:t>
            </a:r>
            <a:r>
              <a:rPr lang="en-US" sz="4000" dirty="0"/>
              <a:t> </a:t>
            </a:r>
            <a:br>
              <a:rPr lang="en-US" sz="4000" dirty="0"/>
            </a:br>
            <a:endParaRPr lang="fa-IR" sz="3600" dirty="0">
              <a:solidFill>
                <a:srgbClr val="C00000"/>
              </a:solidFill>
            </a:endParaRPr>
          </a:p>
        </p:txBody>
      </p:sp>
      <p:sp>
        <p:nvSpPr>
          <p:cNvPr id="4" name="Slide Number Placeholder 3"/>
          <p:cNvSpPr>
            <a:spLocks noGrp="1"/>
          </p:cNvSpPr>
          <p:nvPr>
            <p:ph type="sldNum" sz="quarter" idx="12"/>
          </p:nvPr>
        </p:nvSpPr>
        <p:spPr/>
        <p:txBody>
          <a:bodyPr/>
          <a:lstStyle/>
          <a:p>
            <a:fld id="{7A24F918-E48B-4CD6-88B4-F48A81EB5FB6}" type="slidenum">
              <a:rPr lang="en-US" smtClean="0"/>
              <a:pPr/>
              <a:t>12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91836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it-IT" dirty="0"/>
              <a:t>Definition 3.2 A pure strategy</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13</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3200" dirty="0"/>
                  <a:t>A </a:t>
                </a:r>
                <a:r>
                  <a:rPr lang="en-US" sz="3200" b="1" dirty="0"/>
                  <a:t>pure strategy </a:t>
                </a:r>
                <a:r>
                  <a:rPr lang="en-US" sz="3200" dirty="0"/>
                  <a:t>for player </a:t>
                </a:r>
                <a14:m>
                  <m:oMath xmlns:m="http://schemas.openxmlformats.org/officeDocument/2006/math">
                    <m:r>
                      <a:rPr lang="en-US" sz="3200" i="1" dirty="0" smtClean="0">
                        <a:solidFill>
                          <a:srgbClr val="C00000"/>
                        </a:solidFill>
                        <a:latin typeface="Cambria Math" panose="02040503050406030204" pitchFamily="18" charset="0"/>
                      </a:rPr>
                      <m:t>𝑖</m:t>
                    </m:r>
                  </m:oMath>
                </a14:m>
                <a:r>
                  <a:rPr lang="en-US" sz="3200" i="1" dirty="0"/>
                  <a:t> </a:t>
                </a:r>
                <a:r>
                  <a:rPr lang="en-US" sz="3200" dirty="0"/>
                  <a:t>is a deterministic plan of action. </a:t>
                </a:r>
              </a:p>
              <a:p>
                <a:r>
                  <a:rPr lang="en-US" sz="3200" dirty="0"/>
                  <a:t>The set of all </a:t>
                </a:r>
                <a:r>
                  <a:rPr lang="en-US" sz="3200" b="1" dirty="0"/>
                  <a:t>pure strategies </a:t>
                </a:r>
                <a:r>
                  <a:rPr lang="en-US" sz="3200" dirty="0"/>
                  <a:t>for player </a:t>
                </a:r>
                <a14:m>
                  <m:oMath xmlns:m="http://schemas.openxmlformats.org/officeDocument/2006/math">
                    <m:r>
                      <a:rPr lang="en-US" sz="3200" i="1" dirty="0" smtClean="0">
                        <a:solidFill>
                          <a:srgbClr val="C00000"/>
                        </a:solidFill>
                        <a:latin typeface="Cambria Math" panose="02040503050406030204" pitchFamily="18" charset="0"/>
                      </a:rPr>
                      <m:t>𝑖</m:t>
                    </m:r>
                  </m:oMath>
                </a14:m>
                <a:r>
                  <a:rPr lang="en-US" sz="3200" i="1" dirty="0"/>
                  <a:t> </a:t>
                </a:r>
                <a:r>
                  <a:rPr lang="en-US" sz="3200" dirty="0"/>
                  <a:t>is denoted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𝑆</m:t>
                        </m:r>
                      </m:e>
                      <m:sub>
                        <m:r>
                          <a:rPr lang="en-US" sz="3200" i="1" dirty="0" smtClean="0">
                            <a:solidFill>
                              <a:srgbClr val="C00000"/>
                            </a:solidFill>
                            <a:latin typeface="Cambria Math" panose="02040503050406030204" pitchFamily="18" charset="0"/>
                          </a:rPr>
                          <m:t>𝑖</m:t>
                        </m:r>
                      </m:sub>
                    </m:sSub>
                  </m:oMath>
                </a14:m>
                <a:r>
                  <a:rPr lang="en-US" sz="3200" dirty="0"/>
                  <a:t>.</a:t>
                </a:r>
              </a:p>
              <a:p>
                <a:r>
                  <a:rPr lang="en-US" sz="3200" dirty="0"/>
                  <a:t>A </a:t>
                </a:r>
                <a:r>
                  <a:rPr lang="en-US" sz="3200" b="1" dirty="0"/>
                  <a:t>profile of pure strategies </a:t>
                </a:r>
                <a14:m>
                  <m:oMath xmlns:m="http://schemas.openxmlformats.org/officeDocument/2006/math">
                    <m:r>
                      <a:rPr lang="en-US" sz="3200" i="1" dirty="0" smtClean="0">
                        <a:solidFill>
                          <a:srgbClr val="C00000"/>
                        </a:solidFill>
                        <a:latin typeface="Cambria Math" panose="02040503050406030204" pitchFamily="18" charset="0"/>
                      </a:rPr>
                      <m:t>𝑠</m:t>
                    </m:r>
                    <m:r>
                      <a:rPr lang="en-US" sz="3200" i="1" dirty="0" smtClean="0">
                        <a:solidFill>
                          <a:srgbClr val="C00000"/>
                        </a:solidFill>
                        <a:latin typeface="Cambria Math" panose="02040503050406030204" pitchFamily="18" charset="0"/>
                      </a:rPr>
                      <m:t> = (</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𝑠</m:t>
                        </m:r>
                      </m:e>
                      <m:sub>
                        <m:r>
                          <a:rPr lang="en-US" sz="3200" i="1" dirty="0">
                            <a:solidFill>
                              <a:srgbClr val="C00000"/>
                            </a:solidFill>
                            <a:latin typeface="Cambria Math" panose="02040503050406030204" pitchFamily="18" charset="0"/>
                          </a:rPr>
                          <m:t>1</m:t>
                        </m:r>
                      </m:sub>
                    </m:sSub>
                    <m:r>
                      <a:rPr lang="en-US" sz="3200" i="1" dirty="0">
                        <a:solidFill>
                          <a:srgbClr val="C00000"/>
                        </a:solidFill>
                        <a:latin typeface="Cambria Math" panose="02040503050406030204" pitchFamily="18" charset="0"/>
                      </a:rPr>
                      <m:t>, </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𝑠</m:t>
                        </m:r>
                      </m:e>
                      <m:sub>
                        <m:r>
                          <a:rPr lang="en-US" sz="3200" i="1" dirty="0">
                            <a:solidFill>
                              <a:srgbClr val="C00000"/>
                            </a:solidFill>
                            <a:latin typeface="Cambria Math" panose="02040503050406030204" pitchFamily="18" charset="0"/>
                          </a:rPr>
                          <m:t>2</m:t>
                        </m:r>
                      </m:sub>
                    </m:sSub>
                    <m:r>
                      <a:rPr lang="en-US" sz="3200" i="1" dirty="0">
                        <a:solidFill>
                          <a:srgbClr val="C00000"/>
                        </a:solidFill>
                        <a:latin typeface="Cambria Math" panose="02040503050406030204" pitchFamily="18" charset="0"/>
                      </a:rPr>
                      <m:t>, . . . , </m:t>
                    </m:r>
                    <m:sSub>
                      <m:sSubPr>
                        <m:ctrlPr>
                          <a:rPr lang="en-US" sz="3200" b="0" i="1" dirty="0" smtClean="0">
                            <a:solidFill>
                              <a:srgbClr val="C00000"/>
                            </a:solidFill>
                            <a:latin typeface="Cambria Math" panose="02040503050406030204" pitchFamily="18" charset="0"/>
                          </a:rPr>
                        </m:ctrlPr>
                      </m:sSubPr>
                      <m:e>
                        <m:r>
                          <a:rPr lang="en-US" sz="3200" i="1" dirty="0" err="1">
                            <a:solidFill>
                              <a:srgbClr val="C00000"/>
                            </a:solidFill>
                            <a:latin typeface="Cambria Math" panose="02040503050406030204" pitchFamily="18" charset="0"/>
                          </a:rPr>
                          <m:t>𝑠</m:t>
                        </m:r>
                      </m:e>
                      <m:sub>
                        <m:r>
                          <a:rPr lang="en-US" sz="3200" i="1" dirty="0" err="1">
                            <a:solidFill>
                              <a:srgbClr val="C00000"/>
                            </a:solidFill>
                            <a:latin typeface="Cambria Math" panose="02040503050406030204" pitchFamily="18" charset="0"/>
                          </a:rPr>
                          <m:t>𝑛</m:t>
                        </m:r>
                      </m:sub>
                    </m:sSub>
                    <m:r>
                      <a:rPr lang="en-US" sz="3200" i="1" dirty="0">
                        <a:solidFill>
                          <a:srgbClr val="C00000"/>
                        </a:solidFill>
                        <a:latin typeface="Cambria Math" panose="02040503050406030204" pitchFamily="18" charset="0"/>
                      </a:rPr>
                      <m:t>)</m:t>
                    </m:r>
                  </m:oMath>
                </a14:m>
                <a:r>
                  <a:rPr lang="en-US" sz="3200" dirty="0"/>
                  <a:t>,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𝑠</m:t>
                        </m:r>
                      </m:e>
                      <m:sub>
                        <m:r>
                          <a:rPr lang="en-US" sz="3200" i="1" dirty="0" smtClean="0">
                            <a:solidFill>
                              <a:srgbClr val="C00000"/>
                            </a:solidFill>
                            <a:latin typeface="Cambria Math" panose="02040503050406030204" pitchFamily="18" charset="0"/>
                          </a:rPr>
                          <m:t>𝑖</m:t>
                        </m:r>
                      </m:sub>
                    </m:sSub>
                    <m:r>
                      <a:rPr lang="en-US" sz="3200" i="1" dirty="0">
                        <a:solidFill>
                          <a:srgbClr val="C00000"/>
                        </a:solidFill>
                        <a:latin typeface="Cambria Math" panose="02040503050406030204" pitchFamily="18" charset="0"/>
                      </a:rPr>
                      <m:t> ∈ </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𝑆</m:t>
                        </m:r>
                      </m:e>
                      <m:sub>
                        <m:r>
                          <a:rPr lang="en-US" sz="3200" i="1" dirty="0">
                            <a:solidFill>
                              <a:srgbClr val="C00000"/>
                            </a:solidFill>
                            <a:latin typeface="Cambria Math" panose="02040503050406030204" pitchFamily="18" charset="0"/>
                          </a:rPr>
                          <m:t>𝑖</m:t>
                        </m:r>
                      </m:sub>
                    </m:sSub>
                  </m:oMath>
                </a14:m>
                <a:r>
                  <a:rPr lang="en-US" sz="3200" i="1" dirty="0"/>
                  <a:t> </a:t>
                </a:r>
                <a:r>
                  <a:rPr lang="en-US" sz="3200" dirty="0"/>
                  <a:t>for all </a:t>
                </a:r>
                <a14:m>
                  <m:oMath xmlns:m="http://schemas.openxmlformats.org/officeDocument/2006/math">
                    <m:r>
                      <a:rPr lang="en-US" sz="3200" i="1" dirty="0" smtClean="0">
                        <a:solidFill>
                          <a:srgbClr val="C00000"/>
                        </a:solidFill>
                        <a:latin typeface="Cambria Math" panose="02040503050406030204" pitchFamily="18" charset="0"/>
                      </a:rPr>
                      <m:t>𝑖</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1</m:t>
                    </m:r>
                    <m:r>
                      <a:rPr lang="en-US" sz="3200" i="1" dirty="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2</m:t>
                    </m:r>
                    <m:r>
                      <a:rPr lang="en-US" sz="3200" i="1" dirty="0">
                        <a:solidFill>
                          <a:srgbClr val="C00000"/>
                        </a:solidFill>
                        <a:latin typeface="Cambria Math" panose="02040503050406030204" pitchFamily="18" charset="0"/>
                      </a:rPr>
                      <m:t>, . . . , </m:t>
                    </m:r>
                    <m:r>
                      <a:rPr lang="en-US" sz="3200" i="1" dirty="0">
                        <a:solidFill>
                          <a:srgbClr val="C00000"/>
                        </a:solidFill>
                        <a:latin typeface="Cambria Math" panose="02040503050406030204" pitchFamily="18" charset="0"/>
                      </a:rPr>
                      <m:t>𝑛</m:t>
                    </m:r>
                  </m:oMath>
                </a14:m>
                <a:r>
                  <a:rPr lang="en-US" sz="3200" i="1" dirty="0"/>
                  <a:t> , </a:t>
                </a:r>
                <a:r>
                  <a:rPr lang="en-US" sz="3200" dirty="0"/>
                  <a:t>describes a particular combination of pure strategies chosen by all </a:t>
                </a:r>
                <a14:m>
                  <m:oMath xmlns:m="http://schemas.openxmlformats.org/officeDocument/2006/math">
                    <m:r>
                      <a:rPr lang="en-US" sz="3200" i="1" dirty="0" smtClean="0">
                        <a:solidFill>
                          <a:srgbClr val="C00000"/>
                        </a:solidFill>
                        <a:latin typeface="Cambria Math" panose="02040503050406030204" pitchFamily="18" charset="0"/>
                      </a:rPr>
                      <m:t>𝑛</m:t>
                    </m:r>
                  </m:oMath>
                </a14:m>
                <a:r>
                  <a:rPr lang="en-US" sz="3200" i="1" dirty="0"/>
                  <a:t> </a:t>
                </a:r>
                <a:r>
                  <a:rPr lang="en-US" sz="3200" dirty="0"/>
                  <a:t>players in the game.</a:t>
                </a:r>
                <a:br>
                  <a:rPr lang="en-US" sz="4000" dirty="0"/>
                </a:br>
                <a:endParaRPr lang="fa-IR" sz="40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79" r="-632"/>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5612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Definition 3.3 A normal-form game</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14</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3200" dirty="0"/>
                  <a:t>A </a:t>
                </a:r>
                <a:r>
                  <a:rPr lang="en-US" sz="3200" b="1" dirty="0"/>
                  <a:t>normal-form game </a:t>
                </a:r>
                <a:r>
                  <a:rPr lang="en-US" sz="3200" dirty="0"/>
                  <a:t>includes three components as follows:</a:t>
                </a:r>
              </a:p>
              <a:p>
                <a:r>
                  <a:rPr lang="en-US" dirty="0"/>
                  <a:t>1. A finite </a:t>
                </a:r>
                <a:r>
                  <a:rPr lang="en-US" b="1" dirty="0"/>
                  <a:t>set of players, </a:t>
                </a:r>
                <a14:m>
                  <m:oMath xmlns:m="http://schemas.openxmlformats.org/officeDocument/2006/math">
                    <m:r>
                      <a:rPr lang="en-US" i="1" dirty="0" smtClean="0">
                        <a:solidFill>
                          <a:srgbClr val="C00000"/>
                        </a:solidFill>
                        <a:latin typeface="Cambria Math" panose="02040503050406030204" pitchFamily="18" charset="0"/>
                      </a:rPr>
                      <m:t>𝑁</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1</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2</m:t>
                    </m:r>
                    <m:r>
                      <a:rPr lang="en-US" i="1" dirty="0" smtClean="0">
                        <a:solidFill>
                          <a:srgbClr val="C00000"/>
                        </a:solidFill>
                        <a:latin typeface="Cambria Math" panose="02040503050406030204" pitchFamily="18" charset="0"/>
                      </a:rPr>
                      <m:t>, . . . , </m:t>
                    </m:r>
                    <m:r>
                      <a:rPr lang="en-US" i="1" dirty="0" smtClean="0">
                        <a:solidFill>
                          <a:srgbClr val="C00000"/>
                        </a:solidFill>
                        <a:latin typeface="Cambria Math" panose="02040503050406030204" pitchFamily="18" charset="0"/>
                      </a:rPr>
                      <m:t>𝑛</m:t>
                    </m:r>
                    <m:r>
                      <a:rPr lang="en-US" i="1" dirty="0" smtClean="0">
                        <a:solidFill>
                          <a:srgbClr val="C00000"/>
                        </a:solidFill>
                        <a:latin typeface="Cambria Math" panose="02040503050406030204" pitchFamily="18" charset="0"/>
                      </a:rPr>
                      <m:t>}</m:t>
                    </m:r>
                  </m:oMath>
                </a14:m>
                <a:r>
                  <a:rPr lang="en-US" dirty="0"/>
                  <a:t>.</a:t>
                </a:r>
              </a:p>
              <a:p>
                <a:r>
                  <a:rPr lang="en-US" dirty="0"/>
                  <a:t>2. A </a:t>
                </a:r>
                <a:r>
                  <a:rPr lang="en-US" b="1" dirty="0"/>
                  <a:t>collection of sets of pure strategies, </a:t>
                </a:r>
                <a14:m>
                  <m:oMath xmlns:m="http://schemas.openxmlformats.org/officeDocument/2006/math">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𝑆</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 . . . , </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𝑛</m:t>
                        </m:r>
                      </m:sub>
                    </m:sSub>
                    <m:r>
                      <a:rPr lang="en-US" i="1" dirty="0">
                        <a:solidFill>
                          <a:srgbClr val="C00000"/>
                        </a:solidFill>
                        <a:latin typeface="Cambria Math" panose="02040503050406030204" pitchFamily="18" charset="0"/>
                      </a:rPr>
                      <m:t>}</m:t>
                    </m:r>
                  </m:oMath>
                </a14:m>
                <a:r>
                  <a:rPr lang="en-US" dirty="0"/>
                  <a:t>.</a:t>
                </a:r>
              </a:p>
              <a:p>
                <a:r>
                  <a:rPr lang="en-US" dirty="0"/>
                  <a:t>3. A </a:t>
                </a:r>
                <a:r>
                  <a:rPr lang="en-US" b="1" dirty="0"/>
                  <a:t>set of payoff functions, </a:t>
                </a:r>
                <a14:m>
                  <m:oMath xmlns:m="http://schemas.openxmlformats.org/officeDocument/2006/math">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𝑣</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𝑣</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 . . . , </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𝑣</m:t>
                        </m:r>
                      </m:e>
                      <m:sub>
                        <m:r>
                          <a:rPr lang="en-US" i="1" dirty="0" err="1">
                            <a:solidFill>
                              <a:srgbClr val="C00000"/>
                            </a:solidFill>
                            <a:latin typeface="Cambria Math" panose="02040503050406030204" pitchFamily="18" charset="0"/>
                          </a:rPr>
                          <m:t>𝑛</m:t>
                        </m:r>
                      </m:sub>
                    </m:sSub>
                    <m:r>
                      <a:rPr lang="en-US" i="1" dirty="0">
                        <a:solidFill>
                          <a:srgbClr val="C00000"/>
                        </a:solidFill>
                        <a:latin typeface="Cambria Math" panose="02040503050406030204" pitchFamily="18" charset="0"/>
                      </a:rPr>
                      <m:t>}</m:t>
                    </m:r>
                  </m:oMath>
                </a14:m>
                <a:r>
                  <a:rPr lang="en-US" dirty="0"/>
                  <a:t>, each assigning a payoff value to</a:t>
                </a:r>
                <a:br>
                  <a:rPr lang="en-US" dirty="0"/>
                </a:br>
                <a:r>
                  <a:rPr lang="en-US" dirty="0"/>
                  <a:t>each combination of chosen strategies, that is, a set of functions </a:t>
                </a:r>
              </a:p>
              <a:p>
                <a:pPr marL="0" indent="0" algn="ctr">
                  <a:buNone/>
                </a:pP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𝑣</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 .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𝑆</m:t>
                        </m:r>
                      </m:e>
                      <m:sub>
                        <m:r>
                          <a:rPr lang="en-US" i="1" dirty="0" smtClean="0">
                            <a:solidFill>
                              <a:srgbClr val="C00000"/>
                            </a:solidFill>
                            <a:latin typeface="Cambria Math" panose="02040503050406030204" pitchFamily="18" charset="0"/>
                          </a:rPr>
                          <m:t>𝑛</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𝑅</m:t>
                    </m:r>
                  </m:oMath>
                </a14:m>
                <a:r>
                  <a:rPr lang="en-US" dirty="0"/>
                  <a:t> for each </a:t>
                </a:r>
                <a14:m>
                  <m:oMath xmlns:m="http://schemas.openxmlformats.org/officeDocument/2006/math">
                    <m:r>
                      <a:rPr lang="en-US" i="1" dirty="0" smtClean="0">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𝑁</m:t>
                    </m:r>
                    <m:r>
                      <a:rPr lang="en-US" sz="3200" i="1" dirty="0">
                        <a:solidFill>
                          <a:srgbClr val="C00000"/>
                        </a:solidFill>
                        <a:latin typeface="Cambria Math" panose="02040503050406030204" pitchFamily="18" charset="0"/>
                      </a:rPr>
                      <m:t> </m:t>
                    </m:r>
                  </m:oMath>
                </a14:m>
                <a:br>
                  <a:rPr lang="en-US" sz="3200" dirty="0"/>
                </a:br>
                <a:endParaRPr lang="fa-IR" sz="40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79"/>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55077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Definition 3.3 A normal-form game – in Detail</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15</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a:t>Each of the players </a:t>
                </a:r>
                <a14:m>
                  <m:oMath xmlns:m="http://schemas.openxmlformats.org/officeDocument/2006/math">
                    <m:r>
                      <a:rPr lang="en-US" i="1" dirty="0" smtClean="0">
                        <a:solidFill>
                          <a:srgbClr val="C00000"/>
                        </a:solidFill>
                        <a:latin typeface="Cambria Math" panose="02040503050406030204" pitchFamily="18" charset="0"/>
                      </a:rPr>
                      <m:t>𝑖</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𝑁</m:t>
                    </m:r>
                  </m:oMath>
                </a14:m>
                <a:r>
                  <a:rPr lang="en-US" i="1" dirty="0"/>
                  <a:t> </a:t>
                </a:r>
                <a:r>
                  <a:rPr lang="en-US" dirty="0"/>
                  <a:t>must simultaneously choose a possible strategy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oMath>
                </a14:m>
                <a:r>
                  <a:rPr lang="en-US" dirty="0"/>
                  <a:t>.</a:t>
                </a:r>
              </a:p>
              <a:p>
                <a:r>
                  <a:rPr lang="en-US" dirty="0"/>
                  <a:t>After strategies are selected, each player will realize his payoff, given by</a:t>
                </a:r>
                <a:br>
                  <a:rPr lang="en-US" dirty="0"/>
                </a:b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𝑣</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 . . . , </m:t>
                    </m:r>
                    <m:sSub>
                      <m:sSubPr>
                        <m:ctrlPr>
                          <a:rPr lang="en-US" b="0" i="1" dirty="0" smtClean="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𝑠</m:t>
                        </m:r>
                      </m:e>
                      <m:sub>
                        <m:r>
                          <a:rPr lang="en-US" i="1" dirty="0" err="1">
                            <a:solidFill>
                              <a:srgbClr val="C00000"/>
                            </a:solidFill>
                            <a:latin typeface="Cambria Math" panose="02040503050406030204" pitchFamily="18" charset="0"/>
                          </a:rPr>
                          <m:t>𝑛</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𝑅</m:t>
                    </m:r>
                  </m:oMath>
                </a14:m>
                <a:r>
                  <a:rPr lang="en-US" dirty="0"/>
                  <a:t>, where </a:t>
                </a:r>
                <a14:m>
                  <m:oMath xmlns:m="http://schemas.openxmlformats.org/officeDocument/2006/math">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 </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𝑠</m:t>
                        </m:r>
                      </m:e>
                      <m:sub>
                        <m:r>
                          <a:rPr lang="en-US" i="1" dirty="0">
                            <a:solidFill>
                              <a:srgbClr val="C00000"/>
                            </a:solidFill>
                            <a:latin typeface="Cambria Math" panose="02040503050406030204" pitchFamily="18" charset="0"/>
                          </a:rPr>
                          <m:t>2</m:t>
                        </m:r>
                      </m:sub>
                    </m:sSub>
                    <m:r>
                      <a:rPr lang="en-US" i="1" dirty="0">
                        <a:solidFill>
                          <a:srgbClr val="C00000"/>
                        </a:solidFill>
                        <a:latin typeface="Cambria Math" panose="02040503050406030204" pitchFamily="18" charset="0"/>
                      </a:rPr>
                      <m:t>, . . . , </m:t>
                    </m:r>
                    <m:sSub>
                      <m:sSubPr>
                        <m:ctrlPr>
                          <a:rPr lang="en-US" i="1" dirty="0">
                            <a:solidFill>
                              <a:srgbClr val="C00000"/>
                            </a:solidFill>
                            <a:latin typeface="Cambria Math" panose="02040503050406030204" pitchFamily="18" charset="0"/>
                          </a:rPr>
                        </m:ctrlPr>
                      </m:sSubPr>
                      <m:e>
                        <m:r>
                          <a:rPr lang="en-US" i="1" dirty="0" err="1">
                            <a:solidFill>
                              <a:srgbClr val="C00000"/>
                            </a:solidFill>
                            <a:latin typeface="Cambria Math" panose="02040503050406030204" pitchFamily="18" charset="0"/>
                          </a:rPr>
                          <m:t>𝑠</m:t>
                        </m:r>
                      </m:e>
                      <m:sub>
                        <m:r>
                          <a:rPr lang="en-US" i="1" dirty="0" err="1">
                            <a:solidFill>
                              <a:srgbClr val="C00000"/>
                            </a:solidFill>
                            <a:latin typeface="Cambria Math" panose="02040503050406030204" pitchFamily="18" charset="0"/>
                          </a:rPr>
                          <m:t>𝑛</m:t>
                        </m:r>
                      </m:sub>
                    </m:sSub>
                    <m:r>
                      <a:rPr lang="en-US" i="1" dirty="0">
                        <a:solidFill>
                          <a:srgbClr val="C00000"/>
                        </a:solidFill>
                        <a:latin typeface="Cambria Math" panose="02040503050406030204" pitchFamily="18" charset="0"/>
                      </a:rPr>
                      <m:t>)</m:t>
                    </m:r>
                  </m:oMath>
                </a14:m>
                <a:r>
                  <a:rPr lang="en-US" i="1" dirty="0"/>
                  <a:t> </a:t>
                </a:r>
                <a:r>
                  <a:rPr lang="en-US" dirty="0"/>
                  <a:t>is the strategy profile that was selected by the agents. </a:t>
                </a:r>
                <a:endParaRPr lang="fa-IR" sz="40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21"/>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95270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Definition 3.3 A normal-form game – in Detail</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16</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a:t>The normal-form game will be a triple of sets:</a:t>
                </a:r>
                <a:br>
                  <a:rPr lang="en-US" dirty="0"/>
                </a:br>
                <a14:m>
                  <m:oMath xmlns:m="http://schemas.openxmlformats.org/officeDocument/2006/math">
                    <m:d>
                      <m:dPr>
                        <m:begChr m:val="⟨"/>
                        <m:endChr m:val="⟩"/>
                        <m:ctrlPr>
                          <a:rPr lang="en-US" i="1" dirty="0" smtClean="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𝑁</m:t>
                        </m:r>
                        <m:r>
                          <a:rPr lang="en-US" i="1" dirty="0">
                            <a:solidFill>
                              <a:srgbClr val="C00000"/>
                            </a:solidFill>
                            <a:latin typeface="Cambria Math" panose="02040503050406030204" pitchFamily="18" charset="0"/>
                          </a:rPr>
                          <m:t>, </m:t>
                        </m:r>
                        <m:sSubSup>
                          <m:sSubSupPr>
                            <m:ctrlPr>
                              <a:rPr lang="en-US" b="0" i="1" dirty="0" smtClean="0">
                                <a:solidFill>
                                  <a:srgbClr val="C00000"/>
                                </a:solidFill>
                                <a:latin typeface="Cambria Math" panose="02040503050406030204" pitchFamily="18" charset="0"/>
                              </a:rPr>
                            </m:ctrlPr>
                          </m:sSubSupPr>
                          <m:e>
                            <m:d>
                              <m:dPr>
                                <m:begChr m:val="{"/>
                                <m:endChr m:val="}"/>
                                <m:ctrlPr>
                                  <a:rPr lang="en-US" i="1" dirty="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e>
                            </m:d>
                          </m:e>
                          <m:sub>
                            <m:r>
                              <a:rPr lang="en-US" b="0" i="1" dirty="0" smtClean="0">
                                <a:solidFill>
                                  <a:srgbClr val="C00000"/>
                                </a:solidFill>
                                <a:latin typeface="Cambria Math" panose="02040503050406030204" pitchFamily="18" charset="0"/>
                              </a:rPr>
                              <m:t>𝑖</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m:t>
                            </m:r>
                          </m:sub>
                          <m:sup>
                            <m:r>
                              <a:rPr lang="en-US" b="0" i="1" dirty="0" smtClean="0">
                                <a:solidFill>
                                  <a:srgbClr val="C00000"/>
                                </a:solidFill>
                                <a:latin typeface="Cambria Math" panose="02040503050406030204" pitchFamily="18" charset="0"/>
                              </a:rPr>
                              <m:t>𝑛</m:t>
                            </m:r>
                          </m:sup>
                        </m:sSubSup>
                        <m:r>
                          <a:rPr lang="en-US" i="1" dirty="0">
                            <a:solidFill>
                              <a:srgbClr val="C00000"/>
                            </a:solidFill>
                            <a:latin typeface="Cambria Math" panose="02040503050406030204" pitchFamily="18" charset="0"/>
                          </a:rPr>
                          <m:t>, </m:t>
                        </m:r>
                        <m:sSubSup>
                          <m:sSubSupPr>
                            <m:ctrlPr>
                              <a:rPr lang="en-US" b="0" i="1" dirty="0" smtClean="0">
                                <a:solidFill>
                                  <a:srgbClr val="C00000"/>
                                </a:solidFill>
                                <a:latin typeface="Cambria Math" panose="02040503050406030204" pitchFamily="18" charset="0"/>
                              </a:rPr>
                            </m:ctrlPr>
                          </m:sSubSupPr>
                          <m:e>
                            <m:d>
                              <m:dPr>
                                <m:begChr m:val="{"/>
                                <m:endChr m:val="}"/>
                                <m:ctrlPr>
                                  <a:rPr lang="en-US" b="0" i="1" dirty="0">
                                    <a:solidFill>
                                      <a:srgbClr val="C00000"/>
                                    </a:solidFill>
                                    <a:latin typeface="Cambria Math" panose="02040503050406030204" pitchFamily="18" charset="0"/>
                                  </a:rPr>
                                </m:ctrlPr>
                              </m:dPr>
                              <m:e>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𝑣</m:t>
                                    </m:r>
                                  </m:e>
                                  <m:sub>
                                    <m:r>
                                      <a:rPr lang="en-US" i="1" dirty="0">
                                        <a:solidFill>
                                          <a:srgbClr val="C00000"/>
                                        </a:solidFill>
                                        <a:latin typeface="Cambria Math" panose="02040503050406030204" pitchFamily="18" charset="0"/>
                                      </a:rPr>
                                      <m:t>𝑖</m:t>
                                    </m:r>
                                  </m:sub>
                                </m:sSub>
                                <m:d>
                                  <m:dPr>
                                    <m:ctrlPr>
                                      <a:rPr lang="en-US" b="0"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m:t>
                                    </m:r>
                                  </m:e>
                                </m:d>
                              </m:e>
                            </m:d>
                          </m:e>
                          <m:sub>
                            <m:r>
                              <a:rPr lang="en-US" i="1" dirty="0" err="1">
                                <a:solidFill>
                                  <a:srgbClr val="C00000"/>
                                </a:solidFill>
                                <a:latin typeface="Cambria Math" panose="02040503050406030204" pitchFamily="18" charset="0"/>
                              </a:rPr>
                              <m:t>𝑖</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1</m:t>
                            </m:r>
                          </m:sub>
                          <m:sup>
                            <m:r>
                              <a:rPr lang="en-US" b="0" i="1" dirty="0" smtClean="0">
                                <a:solidFill>
                                  <a:srgbClr val="C00000"/>
                                </a:solidFill>
                                <a:latin typeface="Cambria Math" panose="02040503050406030204" pitchFamily="18" charset="0"/>
                              </a:rPr>
                              <m:t>𝑛</m:t>
                            </m:r>
                          </m:sup>
                        </m:sSubSup>
                      </m:e>
                    </m:d>
                  </m:oMath>
                </a14:m>
                <a:endParaRPr lang="en-US" dirty="0"/>
              </a:p>
              <a:p>
                <a:r>
                  <a:rPr lang="en-US" dirty="0"/>
                  <a:t>where </a:t>
                </a:r>
                <a14:m>
                  <m:oMath xmlns:m="http://schemas.openxmlformats.org/officeDocument/2006/math">
                    <m:r>
                      <a:rPr lang="en-US" i="1" dirty="0">
                        <a:solidFill>
                          <a:srgbClr val="C00000"/>
                        </a:solidFill>
                        <a:latin typeface="Cambria Math" panose="02040503050406030204" pitchFamily="18" charset="0"/>
                      </a:rPr>
                      <m:t>𝑁</m:t>
                    </m:r>
                  </m:oMath>
                </a14:m>
                <a:r>
                  <a:rPr lang="en-US" i="1" dirty="0"/>
                  <a:t> </a:t>
                </a:r>
                <a:r>
                  <a:rPr lang="en-US" dirty="0"/>
                  <a:t>is the set of players, </a:t>
                </a:r>
              </a:p>
              <a:p>
                <a14:m>
                  <m:oMath xmlns:m="http://schemas.openxmlformats.org/officeDocument/2006/math">
                    <m:sSubSup>
                      <m:sSubSupPr>
                        <m:ctrlPr>
                          <a:rPr lang="en-US" i="1" dirty="0">
                            <a:solidFill>
                              <a:srgbClr val="C00000"/>
                            </a:solidFill>
                            <a:latin typeface="Cambria Math" panose="02040503050406030204" pitchFamily="18" charset="0"/>
                          </a:rPr>
                        </m:ctrlPr>
                      </m:sSubSupPr>
                      <m:e>
                        <m:d>
                          <m:dPr>
                            <m:begChr m:val="{"/>
                            <m:endChr m:val="}"/>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𝑆</m:t>
                                </m:r>
                              </m:e>
                              <m:sub>
                                <m:r>
                                  <a:rPr lang="en-US" i="1" dirty="0">
                                    <a:solidFill>
                                      <a:srgbClr val="C00000"/>
                                    </a:solidFill>
                                    <a:latin typeface="Cambria Math" panose="02040503050406030204" pitchFamily="18" charset="0"/>
                                  </a:rPr>
                                  <m:t>𝑖</m:t>
                                </m:r>
                              </m:sub>
                            </m:sSub>
                          </m:e>
                        </m:d>
                      </m:e>
                      <m:sub>
                        <m:r>
                          <a:rPr lang="en-US" i="1" dirty="0">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m:t>
                        </m:r>
                      </m:sub>
                      <m:sup>
                        <m:r>
                          <a:rPr lang="en-US" i="1" dirty="0">
                            <a:solidFill>
                              <a:srgbClr val="C00000"/>
                            </a:solidFill>
                            <a:latin typeface="Cambria Math" panose="02040503050406030204" pitchFamily="18" charset="0"/>
                          </a:rPr>
                          <m:t>𝑛</m:t>
                        </m:r>
                      </m:sup>
                    </m:sSubSup>
                  </m:oMath>
                </a14:m>
                <a:r>
                  <a:rPr lang="en-US" dirty="0"/>
                  <a:t>is the set of all players’ strategy sets,</a:t>
                </a:r>
              </a:p>
              <a:p>
                <a:r>
                  <a:rPr lang="en-US" dirty="0"/>
                  <a:t> and </a:t>
                </a:r>
                <a14:m>
                  <m:oMath xmlns:m="http://schemas.openxmlformats.org/officeDocument/2006/math">
                    <m:sSubSup>
                      <m:sSubSupPr>
                        <m:ctrlPr>
                          <a:rPr lang="en-US" i="1" dirty="0">
                            <a:solidFill>
                              <a:srgbClr val="C00000"/>
                            </a:solidFill>
                            <a:latin typeface="Cambria Math" panose="02040503050406030204" pitchFamily="18" charset="0"/>
                          </a:rPr>
                        </m:ctrlPr>
                      </m:sSubSupPr>
                      <m:e>
                        <m:d>
                          <m:dPr>
                            <m:begChr m:val="{"/>
                            <m:endChr m:val="}"/>
                            <m:ctrlPr>
                              <a:rPr lang="en-US" i="1" dirty="0">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𝑣</m:t>
                                </m:r>
                              </m:e>
                              <m:sub>
                                <m:r>
                                  <a:rPr lang="en-US" i="1" dirty="0">
                                    <a:solidFill>
                                      <a:srgbClr val="C00000"/>
                                    </a:solidFill>
                                    <a:latin typeface="Cambria Math" panose="02040503050406030204" pitchFamily="18" charset="0"/>
                                  </a:rPr>
                                  <m:t>𝑖</m:t>
                                </m:r>
                              </m:sub>
                            </m:sSub>
                            <m:d>
                              <m:dPr>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m:t>
                                </m:r>
                              </m:e>
                            </m:d>
                          </m:e>
                        </m:d>
                      </m:e>
                      <m:sub>
                        <m:r>
                          <a:rPr lang="en-US" i="1" dirty="0" err="1">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m:t>
                        </m:r>
                      </m:sub>
                      <m:sup>
                        <m:r>
                          <a:rPr lang="en-US" i="1" dirty="0">
                            <a:solidFill>
                              <a:srgbClr val="C00000"/>
                            </a:solidFill>
                            <a:latin typeface="Cambria Math" panose="02040503050406030204" pitchFamily="18" charset="0"/>
                          </a:rPr>
                          <m:t>𝑛</m:t>
                        </m:r>
                      </m:sup>
                    </m:sSubSup>
                  </m:oMath>
                </a14:m>
                <a:r>
                  <a:rPr lang="en-US" dirty="0"/>
                  <a:t>is the set of all players’ payoff functions over the strategy</a:t>
                </a:r>
                <a:br>
                  <a:rPr lang="en-US" dirty="0"/>
                </a:br>
                <a:r>
                  <a:rPr lang="en-US" dirty="0"/>
                  <a:t>profiles of all the players.</a:t>
                </a:r>
                <a:r>
                  <a:rPr lang="en-US" sz="3200" dirty="0"/>
                  <a:t> </a:t>
                </a:r>
                <a:br>
                  <a:rPr lang="en-US" sz="3200" dirty="0"/>
                </a:br>
                <a:br>
                  <a:rPr lang="en-US" sz="3200" dirty="0"/>
                </a:br>
                <a:endParaRPr lang="fa-IR" sz="4000"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21"/>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409548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The Prisoner’s Dilemma</a:t>
            </a:r>
          </a:p>
        </p:txBody>
      </p:sp>
      <p:sp>
        <p:nvSpPr>
          <p:cNvPr id="3" name="Content Placeholder 2"/>
          <p:cNvSpPr>
            <a:spLocks noGrp="1"/>
          </p:cNvSpPr>
          <p:nvPr>
            <p:ph idx="1"/>
          </p:nvPr>
        </p:nvSpPr>
        <p:spPr>
          <a:xfrm>
            <a:off x="6130636" y="1240077"/>
            <a:ext cx="5656356" cy="4984078"/>
          </a:xfrm>
        </p:spPr>
        <p:txBody>
          <a:bodyPr>
            <a:normAutofit/>
          </a:bodyPr>
          <a:lstStyle/>
          <a:p>
            <a:r>
              <a:rPr lang="fa-IR" dirty="0"/>
              <a:t>مساله زندانی شاید شناخته شده ترین مثال در نظریه بازی ها باشد و اغلب به عنوان مثالی برای بسیاری از کاربردهای مختلف در اقتصاد و علوم سیاسی استفاده میشود.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17</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p:cNvPicPr>
            <a:picLocks noChangeAspect="1"/>
          </p:cNvPicPr>
          <p:nvPr/>
        </p:nvPicPr>
        <p:blipFill>
          <a:blip r:embed="rId3"/>
          <a:stretch>
            <a:fillRect/>
          </a:stretch>
        </p:blipFill>
        <p:spPr>
          <a:xfrm>
            <a:off x="215462" y="1230470"/>
            <a:ext cx="5724525" cy="3686175"/>
          </a:xfrm>
          <a:prstGeom prst="rect">
            <a:avLst/>
          </a:prstGeom>
        </p:spPr>
      </p:pic>
    </p:spTree>
    <p:extLst>
      <p:ext uri="{BB962C8B-B14F-4D97-AF65-F5344CB8AC3E}">
        <p14:creationId xmlns:p14="http://schemas.microsoft.com/office/powerpoint/2010/main" val="299421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The Prisoner’s Dilemma</a:t>
            </a:r>
          </a:p>
        </p:txBody>
      </p:sp>
      <p:sp>
        <p:nvSpPr>
          <p:cNvPr id="3" name="Content Placeholder 2"/>
          <p:cNvSpPr>
            <a:spLocks noGrp="1"/>
          </p:cNvSpPr>
          <p:nvPr>
            <p:ph idx="1"/>
          </p:nvPr>
        </p:nvSpPr>
        <p:spPr>
          <a:xfrm>
            <a:off x="6130636" y="1240077"/>
            <a:ext cx="5656356" cy="4984078"/>
          </a:xfrm>
        </p:spPr>
        <p:txBody>
          <a:bodyPr>
            <a:normAutofit fontScale="55000" lnSpcReduction="20000"/>
          </a:bodyPr>
          <a:lstStyle/>
          <a:p>
            <a:r>
              <a:rPr lang="fa-IR" dirty="0"/>
              <a:t>این یک بازی ایستا از اطلاعات کامل است که موقعیتی متشکل از دو فرد (بازیکنان) را نشان می دهد که مظنون به یک جنایت جدی، مثلاً سرقت مسلحانه هستند. </a:t>
            </a:r>
            <a:endParaRPr lang="en-US" dirty="0"/>
          </a:p>
          <a:p>
            <a:r>
              <a:rPr lang="fa-IR" dirty="0"/>
              <a:t>پلیس فقط شواهدی دال بر دزدی جزئی دارد و برای دستگیری مظنونان سرقت مسلحانه به شهادت حداقل یکی از مظنونان نیاز دارد. </a:t>
            </a:r>
            <a:endParaRPr lang="en-US" dirty="0"/>
          </a:p>
          <a:p>
            <a:r>
              <a:rPr lang="fa-IR" dirty="0"/>
              <a:t>پلیس تصمیم می گیرد باهوش باشد، دو مظنون را در ایستگاه پلیس از هم جدا می کند و هر کدام را در اتاقی متفاوت بازجویی می کند. </a:t>
            </a:r>
            <a:endParaRPr lang="en-US" dirty="0"/>
          </a:p>
          <a:p>
            <a:r>
              <a:rPr lang="fa-IR" dirty="0"/>
              <a:t>به هر مظنون معامله‌ای پیشنهاد می‌شود که در صورت اعتراف یا «خبرچینی (</a:t>
            </a:r>
            <a:r>
              <a:rPr lang="en-US" dirty="0"/>
              <a:t>finks</a:t>
            </a:r>
            <a:r>
              <a:rPr lang="fa-IR" dirty="0"/>
              <a:t>) کردن» (F) در مورد شریک جرمش، مجازات او را کاهش می‌دهد. </a:t>
            </a:r>
          </a:p>
          <a:p>
            <a:r>
              <a:rPr lang="fa-IR" dirty="0"/>
              <a:t>راه دیگر این است که مظنون چیزی به بازپرس نگوید، یا "سکوت </a:t>
            </a:r>
            <a:r>
              <a:rPr lang="en-US" dirty="0"/>
              <a:t>(Mum)</a:t>
            </a:r>
            <a:r>
              <a:rPr lang="fa-IR" dirty="0"/>
              <a:t> کردن" (M) بماند تا آنها شهادت مجرمانه را از او دریافت نکنند. </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p:cNvPicPr>
            <a:picLocks noChangeAspect="1"/>
          </p:cNvPicPr>
          <p:nvPr/>
        </p:nvPicPr>
        <p:blipFill>
          <a:blip r:embed="rId3"/>
          <a:stretch>
            <a:fillRect/>
          </a:stretch>
        </p:blipFill>
        <p:spPr>
          <a:xfrm>
            <a:off x="215462" y="1107978"/>
            <a:ext cx="5267325" cy="5248275"/>
          </a:xfrm>
          <a:prstGeom prst="rect">
            <a:avLst/>
          </a:prstGeom>
        </p:spPr>
      </p:pic>
      <p:sp>
        <p:nvSpPr>
          <p:cNvPr id="8" name="Rectangle 7"/>
          <p:cNvSpPr/>
          <p:nvPr/>
        </p:nvSpPr>
        <p:spPr>
          <a:xfrm>
            <a:off x="3486490" y="1415534"/>
            <a:ext cx="381836" cy="369332"/>
          </a:xfrm>
          <a:prstGeom prst="rect">
            <a:avLst/>
          </a:prstGeom>
        </p:spPr>
        <p:txBody>
          <a:bodyPr wrap="none">
            <a:spAutoFit/>
          </a:bodyPr>
          <a:lstStyle/>
          <a:p>
            <a:r>
              <a:rPr lang="fa-IR" dirty="0"/>
              <a:t>M</a:t>
            </a:r>
            <a:endParaRPr lang="en-US" dirty="0"/>
          </a:p>
        </p:txBody>
      </p:sp>
      <p:sp>
        <p:nvSpPr>
          <p:cNvPr id="9" name="Rectangle 8"/>
          <p:cNvSpPr/>
          <p:nvPr/>
        </p:nvSpPr>
        <p:spPr>
          <a:xfrm>
            <a:off x="456783" y="4373479"/>
            <a:ext cx="381836" cy="369332"/>
          </a:xfrm>
          <a:prstGeom prst="rect">
            <a:avLst/>
          </a:prstGeom>
        </p:spPr>
        <p:txBody>
          <a:bodyPr wrap="none">
            <a:spAutoFit/>
          </a:bodyPr>
          <a:lstStyle/>
          <a:p>
            <a:r>
              <a:rPr lang="fa-IR" dirty="0"/>
              <a:t>M</a:t>
            </a:r>
            <a:endParaRPr lang="en-US" dirty="0"/>
          </a:p>
        </p:txBody>
      </p:sp>
      <p:sp>
        <p:nvSpPr>
          <p:cNvPr id="10" name="Rectangle 9"/>
          <p:cNvSpPr/>
          <p:nvPr/>
        </p:nvSpPr>
        <p:spPr>
          <a:xfrm>
            <a:off x="456783" y="2439195"/>
            <a:ext cx="290464" cy="369332"/>
          </a:xfrm>
          <a:prstGeom prst="rect">
            <a:avLst/>
          </a:prstGeom>
        </p:spPr>
        <p:txBody>
          <a:bodyPr wrap="none">
            <a:spAutoFit/>
          </a:bodyPr>
          <a:lstStyle/>
          <a:p>
            <a:r>
              <a:rPr lang="en-US" dirty="0"/>
              <a:t>F</a:t>
            </a:r>
          </a:p>
        </p:txBody>
      </p:sp>
      <p:sp>
        <p:nvSpPr>
          <p:cNvPr id="11" name="Rectangle 10"/>
          <p:cNvSpPr/>
          <p:nvPr/>
        </p:nvSpPr>
        <p:spPr>
          <a:xfrm>
            <a:off x="1560512" y="1388097"/>
            <a:ext cx="290464" cy="369332"/>
          </a:xfrm>
          <a:prstGeom prst="rect">
            <a:avLst/>
          </a:prstGeom>
        </p:spPr>
        <p:txBody>
          <a:bodyPr wrap="none">
            <a:spAutoFit/>
          </a:bodyPr>
          <a:lstStyle/>
          <a:p>
            <a:r>
              <a:rPr lang="en-US" dirty="0"/>
              <a:t>F</a:t>
            </a:r>
          </a:p>
        </p:txBody>
      </p:sp>
    </p:spTree>
    <p:extLst>
      <p:ext uri="{BB962C8B-B14F-4D97-AF65-F5344CB8AC3E}">
        <p14:creationId xmlns:p14="http://schemas.microsoft.com/office/powerpoint/2010/main" val="154274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904010" y="5373453"/>
            <a:ext cx="10380518" cy="10467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pPr algn="l" rtl="0"/>
            <a:r>
              <a:rPr lang="en-US" dirty="0"/>
              <a:t>The Prisoner’s Dilemma</a:t>
            </a:r>
          </a:p>
        </p:txBody>
      </p:sp>
      <p:sp>
        <p:nvSpPr>
          <p:cNvPr id="4" name="Slide Number Placeholder 3"/>
          <p:cNvSpPr>
            <a:spLocks noGrp="1"/>
          </p:cNvSpPr>
          <p:nvPr>
            <p:ph type="sldNum" sz="quarter" idx="12"/>
          </p:nvPr>
        </p:nvSpPr>
        <p:spPr/>
        <p:txBody>
          <a:bodyPr/>
          <a:lstStyle/>
          <a:p>
            <a:fld id="{7A24F918-E48B-4CD6-88B4-F48A81EB5FB6}" type="slidenum">
              <a:rPr lang="en-US" smtClean="0"/>
              <a:pPr/>
              <a:t>19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14" name="Group 13"/>
          <p:cNvGrpSpPr/>
          <p:nvPr/>
        </p:nvGrpSpPr>
        <p:grpSpPr>
          <a:xfrm>
            <a:off x="215462" y="1298411"/>
            <a:ext cx="3909729" cy="3567931"/>
            <a:chOff x="215462" y="1107978"/>
            <a:chExt cx="5267325" cy="5248275"/>
          </a:xfrm>
        </p:grpSpPr>
        <p:pic>
          <p:nvPicPr>
            <p:cNvPr id="7" name="Picture 6"/>
            <p:cNvPicPr>
              <a:picLocks noChangeAspect="1"/>
            </p:cNvPicPr>
            <p:nvPr/>
          </p:nvPicPr>
          <p:blipFill>
            <a:blip r:embed="rId3"/>
            <a:stretch>
              <a:fillRect/>
            </a:stretch>
          </p:blipFill>
          <p:spPr>
            <a:xfrm>
              <a:off x="215462" y="1107978"/>
              <a:ext cx="5267325" cy="5248275"/>
            </a:xfrm>
            <a:prstGeom prst="rect">
              <a:avLst/>
            </a:prstGeom>
          </p:spPr>
        </p:pic>
        <p:sp>
          <p:nvSpPr>
            <p:cNvPr id="8" name="Rectangle 7"/>
            <p:cNvSpPr/>
            <p:nvPr/>
          </p:nvSpPr>
          <p:spPr>
            <a:xfrm>
              <a:off x="3486490" y="1415534"/>
              <a:ext cx="381836" cy="369332"/>
            </a:xfrm>
            <a:prstGeom prst="rect">
              <a:avLst/>
            </a:prstGeom>
          </p:spPr>
          <p:txBody>
            <a:bodyPr wrap="none">
              <a:spAutoFit/>
            </a:bodyPr>
            <a:lstStyle/>
            <a:p>
              <a:r>
                <a:rPr lang="fa-IR" dirty="0"/>
                <a:t>M</a:t>
              </a:r>
              <a:endParaRPr lang="en-US" dirty="0"/>
            </a:p>
          </p:txBody>
        </p:sp>
        <p:sp>
          <p:nvSpPr>
            <p:cNvPr id="9" name="Rectangle 8"/>
            <p:cNvSpPr/>
            <p:nvPr/>
          </p:nvSpPr>
          <p:spPr>
            <a:xfrm>
              <a:off x="456783" y="4373479"/>
              <a:ext cx="381836" cy="369332"/>
            </a:xfrm>
            <a:prstGeom prst="rect">
              <a:avLst/>
            </a:prstGeom>
          </p:spPr>
          <p:txBody>
            <a:bodyPr wrap="none">
              <a:spAutoFit/>
            </a:bodyPr>
            <a:lstStyle/>
            <a:p>
              <a:r>
                <a:rPr lang="fa-IR" dirty="0"/>
                <a:t>M</a:t>
              </a:r>
              <a:endParaRPr lang="en-US" dirty="0"/>
            </a:p>
          </p:txBody>
        </p:sp>
        <p:sp>
          <p:nvSpPr>
            <p:cNvPr id="10" name="Rectangle 9"/>
            <p:cNvSpPr/>
            <p:nvPr/>
          </p:nvSpPr>
          <p:spPr>
            <a:xfrm>
              <a:off x="456783" y="2439195"/>
              <a:ext cx="290464" cy="369332"/>
            </a:xfrm>
            <a:prstGeom prst="rect">
              <a:avLst/>
            </a:prstGeom>
          </p:spPr>
          <p:txBody>
            <a:bodyPr wrap="none">
              <a:spAutoFit/>
            </a:bodyPr>
            <a:lstStyle/>
            <a:p>
              <a:r>
                <a:rPr lang="en-US" dirty="0"/>
                <a:t>F</a:t>
              </a:r>
            </a:p>
          </p:txBody>
        </p:sp>
        <p:sp>
          <p:nvSpPr>
            <p:cNvPr id="11" name="Rectangle 10"/>
            <p:cNvSpPr/>
            <p:nvPr/>
          </p:nvSpPr>
          <p:spPr>
            <a:xfrm>
              <a:off x="1560512" y="1388097"/>
              <a:ext cx="290464" cy="369332"/>
            </a:xfrm>
            <a:prstGeom prst="rect">
              <a:avLst/>
            </a:prstGeom>
          </p:spPr>
          <p:txBody>
            <a:bodyPr wrap="none">
              <a:spAutoFit/>
            </a:bodyPr>
            <a:lstStyle/>
            <a:p>
              <a:r>
                <a:rPr lang="en-US" dirty="0"/>
                <a:t>F</a:t>
              </a:r>
            </a:p>
          </p:txBody>
        </p:sp>
      </p:grpSp>
      <mc:AlternateContent xmlns:mc="http://schemas.openxmlformats.org/markup-compatibility/2006" xmlns:a14="http://schemas.microsoft.com/office/drawing/2010/main">
        <mc:Choice Requires="a14">
          <p:sp>
            <p:nvSpPr>
              <p:cNvPr id="15" name="Rectangle 14"/>
              <p:cNvSpPr/>
              <p:nvPr/>
            </p:nvSpPr>
            <p:spPr>
              <a:xfrm>
                <a:off x="4304314" y="1298411"/>
                <a:ext cx="7813964" cy="3938607"/>
              </a:xfrm>
              <a:prstGeom prst="rect">
                <a:avLst/>
              </a:prstGeom>
            </p:spPr>
            <p:txBody>
              <a:bodyPr wrap="square">
                <a:spAutoFit/>
              </a:bodyPr>
              <a:lstStyle/>
              <a:p>
                <a:pPr>
                  <a:lnSpc>
                    <a:spcPct val="150000"/>
                  </a:lnSpc>
                </a:pPr>
                <a:r>
                  <a:rPr lang="en-US" sz="1600" b="1" dirty="0">
                    <a:latin typeface="Calibri (Body)"/>
                  </a:rPr>
                  <a:t>Players: </a:t>
                </a:r>
                <a14:m>
                  <m:oMath xmlns:m="http://schemas.openxmlformats.org/officeDocument/2006/math">
                    <m:r>
                      <a:rPr lang="en-US" i="1" dirty="0" smtClean="0">
                        <a:solidFill>
                          <a:srgbClr val="C00000"/>
                        </a:solidFill>
                        <a:latin typeface="Cambria Math" panose="02040503050406030204" pitchFamily="18" charset="0"/>
                      </a:rPr>
                      <m:t>𝑁</m:t>
                    </m:r>
                    <m:r>
                      <a:rPr lang="en-US" i="1" dirty="0" smtClean="0">
                        <a:solidFill>
                          <a:srgbClr val="C00000"/>
                        </a:solidFill>
                        <a:latin typeface="Cambria Math" panose="02040503050406030204" pitchFamily="18" charset="0"/>
                      </a:rPr>
                      <m:t> = {</m:t>
                    </m:r>
                    <m:r>
                      <a:rPr lang="en-US" i="1" dirty="0" smtClean="0">
                        <a:solidFill>
                          <a:srgbClr val="C00000"/>
                        </a:solidFill>
                        <a:latin typeface="Cambria Math" panose="02040503050406030204" pitchFamily="18" charset="0"/>
                      </a:rPr>
                      <m:t>1</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2</m:t>
                    </m:r>
                    <m:r>
                      <a:rPr lang="en-US" i="1" dirty="0" smtClean="0">
                        <a:solidFill>
                          <a:srgbClr val="C00000"/>
                        </a:solidFill>
                        <a:latin typeface="Cambria Math" panose="02040503050406030204" pitchFamily="18" charset="0"/>
                      </a:rPr>
                      <m:t>}</m:t>
                    </m:r>
                  </m:oMath>
                </a14:m>
                <a:r>
                  <a:rPr lang="en-US" dirty="0">
                    <a:latin typeface="Calibri (Body)"/>
                  </a:rPr>
                  <a:t>.</a:t>
                </a:r>
              </a:p>
              <a:p>
                <a:pPr>
                  <a:lnSpc>
                    <a:spcPct val="150000"/>
                  </a:lnSpc>
                </a:pPr>
                <a:r>
                  <a:rPr lang="en-US" sz="1600" b="1" dirty="0">
                    <a:latin typeface="Calibri (Body)"/>
                  </a:rPr>
                  <a:t>Strategy sets: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d>
                      <m:dPr>
                        <m:begChr m:val="{"/>
                        <m:endChr m:val="}"/>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𝑀</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𝐹</m:t>
                        </m:r>
                      </m:e>
                    </m:d>
                    <m:r>
                      <a:rPr lang="en-US" b="0" i="1" dirty="0" smtClean="0">
                        <a:latin typeface="Cambria Math" panose="02040503050406030204" pitchFamily="18" charset="0"/>
                      </a:rPr>
                      <m:t> </m:t>
                    </m:r>
                  </m:oMath>
                </a14:m>
                <a:r>
                  <a:rPr lang="en-US" dirty="0">
                    <a:latin typeface="Calibri (Body)"/>
                  </a:rPr>
                  <a:t> for </a:t>
                </a:r>
                <a14:m>
                  <m:oMath xmlns:m="http://schemas.openxmlformats.org/officeDocument/2006/math">
                    <m:r>
                      <a:rPr lang="en-US" i="1" dirty="0">
                        <a:latin typeface="Cambria Math" panose="02040503050406030204" pitchFamily="18" charset="0"/>
                      </a:rPr>
                      <m:t> </m:t>
                    </m:r>
                    <m:r>
                      <a:rPr lang="en-US" i="1" dirty="0" smtClean="0">
                        <a:solidFill>
                          <a:srgbClr val="C00000"/>
                        </a:solidFill>
                        <a:latin typeface="Cambria Math" panose="02040503050406030204" pitchFamily="18" charset="0"/>
                      </a:rPr>
                      <m:t>𝑖</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1</m:t>
                    </m:r>
                    <m:r>
                      <a:rPr lang="en-US" i="1" dirty="0">
                        <a:solidFill>
                          <a:srgbClr val="C00000"/>
                        </a:solidFill>
                        <a:latin typeface="Cambria Math" panose="02040503050406030204" pitchFamily="18" charset="0"/>
                      </a:rPr>
                      <m:t>, </m:t>
                    </m:r>
                    <m:r>
                      <a:rPr lang="en-US" i="1" dirty="0">
                        <a:solidFill>
                          <a:srgbClr val="C00000"/>
                        </a:solidFill>
                        <a:latin typeface="Cambria Math" panose="02040503050406030204" pitchFamily="18" charset="0"/>
                      </a:rPr>
                      <m:t>2</m:t>
                    </m:r>
                    <m:r>
                      <a:rPr lang="en-US" i="1" dirty="0">
                        <a:solidFill>
                          <a:srgbClr val="C00000"/>
                        </a:solidFill>
                        <a:latin typeface="Cambria Math" panose="02040503050406030204" pitchFamily="18" charset="0"/>
                      </a:rPr>
                      <m:t>}</m:t>
                    </m:r>
                  </m:oMath>
                </a14:m>
                <a:r>
                  <a:rPr lang="en-US" dirty="0">
                    <a:latin typeface="Calibri (Body)"/>
                  </a:rPr>
                  <a:t>.</a:t>
                </a:r>
              </a:p>
              <a:p>
                <a:pPr>
                  <a:lnSpc>
                    <a:spcPct val="150000"/>
                  </a:lnSpc>
                </a:pPr>
                <a:r>
                  <a:rPr lang="en-US" sz="1600" b="1" dirty="0">
                    <a:latin typeface="Calibri (Body)"/>
                  </a:rPr>
                  <a:t>Payoffs: </a:t>
                </a:r>
                <a:r>
                  <a:rPr lang="en-US" dirty="0">
                    <a:latin typeface="Calibri (Body)"/>
                  </a:rPr>
                  <a:t>Let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𝑣</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 </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𝑠</m:t>
                        </m:r>
                      </m:e>
                      <m:sub>
                        <m:r>
                          <a:rPr lang="en-US" i="1" dirty="0" smtClean="0">
                            <a:solidFill>
                              <a:srgbClr val="C00000"/>
                            </a:solidFill>
                            <a:latin typeface="Cambria Math" panose="02040503050406030204" pitchFamily="18" charset="0"/>
                          </a:rPr>
                          <m:t>2</m:t>
                        </m:r>
                      </m:sub>
                    </m:sSub>
                    <m:r>
                      <a:rPr lang="en-US" i="1" dirty="0" smtClean="0">
                        <a:solidFill>
                          <a:srgbClr val="C00000"/>
                        </a:solidFill>
                        <a:latin typeface="Cambria Math" panose="02040503050406030204" pitchFamily="18" charset="0"/>
                      </a:rPr>
                      <m:t>)</m:t>
                    </m:r>
                    <m:r>
                      <a:rPr lang="en-US" i="1" dirty="0" smtClean="0">
                        <a:latin typeface="Cambria Math" panose="02040503050406030204" pitchFamily="18" charset="0"/>
                      </a:rPr>
                      <m:t> </m:t>
                    </m:r>
                  </m:oMath>
                </a14:m>
                <a:r>
                  <a:rPr lang="en-US" dirty="0">
                    <a:latin typeface="Calibri (Body)"/>
                  </a:rPr>
                  <a:t>be the payoff to player </a:t>
                </a:r>
                <a14:m>
                  <m:oMath xmlns:m="http://schemas.openxmlformats.org/officeDocument/2006/math">
                    <m:r>
                      <a:rPr lang="en-US" i="1" dirty="0" smtClean="0">
                        <a:solidFill>
                          <a:srgbClr val="C00000"/>
                        </a:solidFill>
                        <a:latin typeface="Cambria Math" panose="02040503050406030204" pitchFamily="18" charset="0"/>
                      </a:rPr>
                      <m:t>𝑖</m:t>
                    </m:r>
                    <m:r>
                      <a:rPr lang="en-US" i="1" dirty="0" smtClean="0">
                        <a:latin typeface="Cambria Math" panose="02040503050406030204" pitchFamily="18" charset="0"/>
                      </a:rPr>
                      <m:t> </m:t>
                    </m:r>
                  </m:oMath>
                </a14:m>
                <a:r>
                  <a:rPr lang="en-US" dirty="0">
                    <a:latin typeface="Calibri (Body)"/>
                  </a:rPr>
                  <a:t>if </a:t>
                </a:r>
                <a:r>
                  <a:rPr lang="en-US" dirty="0">
                    <a:solidFill>
                      <a:srgbClr val="0070C0"/>
                    </a:solidFill>
                    <a:latin typeface="Calibri (Body)"/>
                  </a:rPr>
                  <a:t>player 1 chooses </a:t>
                </a:r>
                <a14:m>
                  <m:oMath xmlns:m="http://schemas.openxmlformats.org/officeDocument/2006/math">
                    <m:sSub>
                      <m:sSubPr>
                        <m:ctrlPr>
                          <a:rPr lang="en-US" i="1" dirty="0">
                            <a:solidFill>
                              <a:srgbClr val="0070C0"/>
                            </a:solidFill>
                            <a:latin typeface="Cambria Math" panose="02040503050406030204" pitchFamily="18" charset="0"/>
                          </a:rPr>
                        </m:ctrlPr>
                      </m:sSubPr>
                      <m:e>
                        <m:r>
                          <a:rPr lang="en-US" i="1" dirty="0">
                            <a:solidFill>
                              <a:srgbClr val="0070C0"/>
                            </a:solidFill>
                            <a:latin typeface="Cambria Math" panose="02040503050406030204" pitchFamily="18" charset="0"/>
                          </a:rPr>
                          <m:t>𝑠</m:t>
                        </m:r>
                      </m:e>
                      <m:sub>
                        <m:r>
                          <a:rPr lang="en-US" i="1" dirty="0">
                            <a:solidFill>
                              <a:srgbClr val="0070C0"/>
                            </a:solidFill>
                            <a:latin typeface="Cambria Math" panose="02040503050406030204" pitchFamily="18" charset="0"/>
                          </a:rPr>
                          <m:t>1</m:t>
                        </m:r>
                      </m:sub>
                    </m:sSub>
                  </m:oMath>
                </a14:m>
                <a:r>
                  <a:rPr lang="en-US" sz="800" dirty="0">
                    <a:latin typeface="Calibri (Body)"/>
                  </a:rPr>
                  <a:t> </a:t>
                </a:r>
                <a:r>
                  <a:rPr lang="en-US" dirty="0">
                    <a:latin typeface="Calibri (Body)"/>
                  </a:rPr>
                  <a:t>and </a:t>
                </a:r>
                <a:r>
                  <a:rPr lang="en-US" dirty="0">
                    <a:solidFill>
                      <a:srgbClr val="0070C0"/>
                    </a:solidFill>
                    <a:latin typeface="Calibri (Body)"/>
                  </a:rPr>
                  <a:t>player 2 chooses </a:t>
                </a:r>
                <a14:m>
                  <m:oMath xmlns:m="http://schemas.openxmlformats.org/officeDocument/2006/math">
                    <m:sSub>
                      <m:sSubPr>
                        <m:ctrlPr>
                          <a:rPr lang="en-US" i="1" dirty="0">
                            <a:solidFill>
                              <a:srgbClr val="0070C0"/>
                            </a:solidFill>
                            <a:latin typeface="Cambria Math" panose="02040503050406030204" pitchFamily="18" charset="0"/>
                          </a:rPr>
                        </m:ctrlPr>
                      </m:sSubPr>
                      <m:e>
                        <m:r>
                          <a:rPr lang="en-US" i="1" dirty="0">
                            <a:solidFill>
                              <a:srgbClr val="0070C0"/>
                            </a:solidFill>
                            <a:latin typeface="Cambria Math" panose="02040503050406030204" pitchFamily="18" charset="0"/>
                          </a:rPr>
                          <m:t>𝑠</m:t>
                        </m:r>
                      </m:e>
                      <m:sub>
                        <m:r>
                          <a:rPr lang="en-US" i="1" dirty="0">
                            <a:solidFill>
                              <a:srgbClr val="0070C0"/>
                            </a:solidFill>
                            <a:latin typeface="Cambria Math" panose="02040503050406030204" pitchFamily="18" charset="0"/>
                          </a:rPr>
                          <m:t>2</m:t>
                        </m:r>
                      </m:sub>
                    </m:sSub>
                  </m:oMath>
                </a14:m>
                <a:r>
                  <a:rPr lang="en-US" dirty="0">
                    <a:latin typeface="Calibri (Body)"/>
                  </a:rPr>
                  <a:t>. </a:t>
                </a:r>
              </a:p>
              <a:p>
                <a:pPr>
                  <a:lnSpc>
                    <a:spcPct val="150000"/>
                  </a:lnSpc>
                </a:pPr>
                <a:r>
                  <a:rPr lang="en-US" dirty="0">
                    <a:latin typeface="Calibri (Body)"/>
                  </a:rPr>
                  <a:t>We can then write payoffs as</a:t>
                </a:r>
              </a:p>
              <a:p>
                <a:pPr>
                  <a:lnSpc>
                    <a:spcPct val="150000"/>
                  </a:lnSpc>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smtClean="0">
                          <a:latin typeface="Cambria Math" panose="02040503050406030204" pitchFamily="18" charset="0"/>
                        </a:rPr>
                        <m:t>2</m:t>
                      </m:r>
                    </m:oMath>
                  </m:oMathPara>
                </a14:m>
                <a:endParaRPr lang="en-US" dirty="0">
                  <a:latin typeface="Calibri (Body)"/>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 </m:t>
                      </m:r>
                      <m:r>
                        <a:rPr lang="en-US" i="1" dirty="0" smtClean="0">
                          <a:latin typeface="Cambria Math" panose="02040503050406030204" pitchFamily="18" charset="0"/>
                        </a:rPr>
                        <m:t>𝐹</m:t>
                      </m:r>
                      <m:r>
                        <a:rPr lang="en-US" i="1"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 </m:t>
                      </m:r>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smtClean="0">
                          <a:latin typeface="Cambria Math" panose="02040503050406030204" pitchFamily="18" charset="0"/>
                        </a:rPr>
                        <m:t>4</m:t>
                      </m:r>
                    </m:oMath>
                  </m:oMathPara>
                </a14:m>
                <a:endParaRPr lang="en-US" dirty="0">
                  <a:latin typeface="Calibri (Body)"/>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 </m:t>
                      </m:r>
                      <m:r>
                        <a:rPr lang="en-US" i="1" dirty="0" smtClean="0">
                          <a:latin typeface="Cambria Math" panose="02040503050406030204" pitchFamily="18" charset="0"/>
                        </a:rPr>
                        <m:t>𝐹</m:t>
                      </m:r>
                      <m:r>
                        <a:rPr lang="en-US" i="1"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smtClean="0">
                          <a:latin typeface="Cambria Math" panose="02040503050406030204" pitchFamily="18" charset="0"/>
                        </a:rPr>
                        <m:t>5</m:t>
                      </m:r>
                    </m:oMath>
                  </m:oMathPara>
                </a14:m>
                <a:endParaRPr lang="en-US" dirty="0">
                  <a:latin typeface="Calibri (Body)"/>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rPr>
                        <m:t>𝑀</m:t>
                      </m:r>
                      <m:r>
                        <a:rPr lang="en-US" i="1" dirty="0" smtClean="0">
                          <a:latin typeface="Cambria Math" panose="02040503050406030204" pitchFamily="18" charset="0"/>
                        </a:rPr>
                        <m:t>, </m:t>
                      </m:r>
                      <m:r>
                        <a:rPr lang="en-US" i="1" dirty="0" smtClean="0">
                          <a:latin typeface="Cambria Math" panose="02040503050406030204" pitchFamily="18" charset="0"/>
                        </a:rPr>
                        <m:t>𝐹</m:t>
                      </m:r>
                      <m:r>
                        <a:rPr lang="en-US" i="1" dirty="0" smtClean="0">
                          <a:latin typeface="Cambria Math" panose="02040503050406030204" pitchFamily="18" charset="0"/>
                        </a:rPr>
                        <m:t>)=−</m:t>
                      </m:r>
                      <m:r>
                        <a:rPr lang="en-US" i="1" dirty="0" smtClean="0">
                          <a:latin typeface="Cambria Math" panose="02040503050406030204" pitchFamily="18" charset="0"/>
                        </a:rPr>
                        <m:t>1</m:t>
                      </m:r>
                    </m:oMath>
                  </m:oMathPara>
                </a14:m>
                <a:endParaRPr lang="en-US" dirty="0">
                  <a:latin typeface="Calibri (Body)"/>
                </a:endParaRPr>
              </a:p>
            </p:txBody>
          </p:sp>
        </mc:Choice>
        <mc:Fallback xmlns="">
          <p:sp>
            <p:nvSpPr>
              <p:cNvPr id="15" name="Rectangle 14"/>
              <p:cNvSpPr>
                <a:spLocks noRot="1" noChangeAspect="1" noMove="1" noResize="1" noEditPoints="1" noAdjustHandles="1" noChangeArrowheads="1" noChangeShapeType="1" noTextEdit="1"/>
              </p:cNvSpPr>
              <p:nvPr/>
            </p:nvSpPr>
            <p:spPr>
              <a:xfrm>
                <a:off x="4304314" y="1298411"/>
                <a:ext cx="7813964" cy="3938607"/>
              </a:xfrm>
              <a:prstGeom prst="rect">
                <a:avLst/>
              </a:prstGeom>
              <a:blipFill>
                <a:blip r:embed="rId4"/>
                <a:stretch>
                  <a:fillRect l="-624"/>
                </a:stretch>
              </a:blipFill>
            </p:spPr>
            <p:txBody>
              <a:bodyPr/>
              <a:lstStyle/>
              <a:p>
                <a:r>
                  <a:rPr lang="en-US">
                    <a:noFill/>
                  </a:rPr>
                  <a:t> </a:t>
                </a:r>
              </a:p>
            </p:txBody>
          </p:sp>
        </mc:Fallback>
      </mc:AlternateContent>
      <p:sp>
        <p:nvSpPr>
          <p:cNvPr id="16" name="Rectangle 15"/>
          <p:cNvSpPr/>
          <p:nvPr/>
        </p:nvSpPr>
        <p:spPr>
          <a:xfrm>
            <a:off x="1009274" y="5435173"/>
            <a:ext cx="10000987" cy="923330"/>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q"/>
            </a:pPr>
            <a:r>
              <a:rPr lang="en-US" dirty="0">
                <a:latin typeface="Times-Roman"/>
              </a:rPr>
              <a:t>This completes the normal-form representation of the Prisoner’s Dilemma. </a:t>
            </a:r>
          </a:p>
          <a:p>
            <a:pPr marL="285750" indent="-285750">
              <a:lnSpc>
                <a:spcPct val="150000"/>
              </a:lnSpc>
              <a:buClr>
                <a:srgbClr val="C00000"/>
              </a:buClr>
              <a:buFont typeface="Wingdings" panose="05000000000000000000" pitchFamily="2" charset="2"/>
              <a:buChar char="q"/>
            </a:pPr>
            <a:r>
              <a:rPr lang="en-US" dirty="0">
                <a:latin typeface="Times-Roman"/>
              </a:rPr>
              <a:t>We will soon analyze </a:t>
            </a:r>
            <a:r>
              <a:rPr lang="en-US" dirty="0">
                <a:solidFill>
                  <a:srgbClr val="C00000"/>
                </a:solidFill>
                <a:latin typeface="Times-Roman"/>
              </a:rPr>
              <a:t>how rational players would behave </a:t>
            </a:r>
            <a:r>
              <a:rPr lang="en-US" dirty="0">
                <a:latin typeface="Times-Roman"/>
              </a:rPr>
              <a:t>if they were faced with this game</a:t>
            </a:r>
            <a:endParaRPr lang="en-US" dirty="0"/>
          </a:p>
        </p:txBody>
      </p:sp>
    </p:spTree>
    <p:extLst>
      <p:ext uri="{BB962C8B-B14F-4D97-AF65-F5344CB8AC3E}">
        <p14:creationId xmlns:p14="http://schemas.microsoft.com/office/powerpoint/2010/main" val="333633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a-IR" dirty="0"/>
              <a:t>منابع درسی</a:t>
            </a:r>
            <a:endParaRPr lang="en-US" dirty="0"/>
          </a:p>
        </p:txBody>
      </p:sp>
      <p:sp>
        <p:nvSpPr>
          <p:cNvPr id="12" name="Content Placeholder 11"/>
          <p:cNvSpPr>
            <a:spLocks noGrp="1"/>
          </p:cNvSpPr>
          <p:nvPr>
            <p:ph idx="1"/>
          </p:nvPr>
        </p:nvSpPr>
        <p:spPr>
          <a:xfrm>
            <a:off x="3282076" y="1240077"/>
            <a:ext cx="8504915" cy="5166142"/>
          </a:xfrm>
        </p:spPr>
        <p:txBody>
          <a:bodyPr>
            <a:normAutofit/>
          </a:bodyPr>
          <a:lstStyle/>
          <a:p>
            <a:pPr algn="l" rtl="0"/>
            <a:r>
              <a:rPr lang="en-US" sz="3200" dirty="0"/>
              <a:t> </a:t>
            </a:r>
            <a:r>
              <a:rPr lang="en-US" sz="3200" dirty="0" err="1"/>
              <a:t>Tadelis</a:t>
            </a:r>
            <a:r>
              <a:rPr lang="en-US" sz="3200" dirty="0"/>
              <a:t>, Steven. </a:t>
            </a:r>
            <a:r>
              <a:rPr lang="en-US" sz="3200" i="1" dirty="0">
                <a:solidFill>
                  <a:srgbClr val="C00000"/>
                </a:solidFill>
              </a:rPr>
              <a:t>Game theory: an introduction</a:t>
            </a:r>
            <a:r>
              <a:rPr lang="en-US" sz="3200" dirty="0"/>
              <a:t>. Princeton university press, 2013.</a:t>
            </a:r>
          </a:p>
        </p:txBody>
      </p:sp>
      <p:sp>
        <p:nvSpPr>
          <p:cNvPr id="2" name="Slide Number Placeholder 1"/>
          <p:cNvSpPr>
            <a:spLocks noGrp="1"/>
          </p:cNvSpPr>
          <p:nvPr>
            <p:ph type="sldNum" sz="quarter" idx="12"/>
          </p:nvPr>
        </p:nvSpPr>
        <p:spPr/>
        <p:txBody>
          <a:bodyPr/>
          <a:lstStyle/>
          <a:p>
            <a:fld id="{7A24F918-E48B-4CD6-88B4-F48A81EB5FB6}" type="slidenum">
              <a:rPr lang="en-US" smtClean="0"/>
              <a:pPr/>
              <a:t>2</a:t>
            </a:fld>
            <a:endParaRPr lang="en-US"/>
          </a:p>
        </p:txBody>
      </p:sp>
      <p:sp>
        <p:nvSpPr>
          <p:cNvPr id="3" name="Footer Placeholder 2"/>
          <p:cNvSpPr>
            <a:spLocks noGrp="1"/>
          </p:cNvSpPr>
          <p:nvPr>
            <p:ph type="ftr" sz="quarter" idx="11"/>
          </p:nvPr>
        </p:nvSpPr>
        <p:spPr/>
        <p:txBody>
          <a:bodyPr/>
          <a:lstStyle/>
          <a:p>
            <a:r>
              <a:rPr lang="fa-IR"/>
              <a:t>دانشکده فنی و مهندسی دانشگاه شاهد 1401</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94" y="1153421"/>
            <a:ext cx="2950274" cy="4170459"/>
          </a:xfrm>
          <a:prstGeom prst="rect">
            <a:avLst/>
          </a:prstGeom>
        </p:spPr>
      </p:pic>
    </p:spTree>
    <p:extLst>
      <p:ext uri="{BB962C8B-B14F-4D97-AF65-F5344CB8AC3E}">
        <p14:creationId xmlns:p14="http://schemas.microsoft.com/office/powerpoint/2010/main" val="2886576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4592958"/>
            <a:ext cx="1610589" cy="2269466"/>
          </a:xfrm>
          <a:prstGeom prst="rect">
            <a:avLst/>
          </a:prstGeom>
        </p:spPr>
      </p:pic>
      <p:sp>
        <p:nvSpPr>
          <p:cNvPr id="2" name="Title 1"/>
          <p:cNvSpPr>
            <a:spLocks noGrp="1"/>
          </p:cNvSpPr>
          <p:nvPr>
            <p:ph type="title"/>
          </p:nvPr>
        </p:nvSpPr>
        <p:spPr>
          <a:xfrm>
            <a:off x="3106882" y="136468"/>
            <a:ext cx="8780318" cy="825283"/>
          </a:xfrm>
        </p:spPr>
        <p:txBody>
          <a:bodyPr>
            <a:noAutofit/>
          </a:bodyPr>
          <a:lstStyle/>
          <a:p>
            <a:r>
              <a:rPr lang="fa-IR" sz="3200" dirty="0"/>
              <a:t>رقابت کورنو  - رقابت دو قطبی (</a:t>
            </a:r>
            <a:r>
              <a:rPr lang="en-US" sz="3200" dirty="0" err="1"/>
              <a:t>Cournot</a:t>
            </a:r>
            <a:r>
              <a:rPr lang="en-US" sz="3200" dirty="0"/>
              <a:t> Duopoly</a:t>
            </a:r>
            <a:r>
              <a:rPr lang="fa-IR" sz="3200" dirty="0"/>
              <a:t>)</a:t>
            </a:r>
            <a:endParaRPr lang="en-US" sz="3200" dirty="0"/>
          </a:p>
        </p:txBody>
      </p:sp>
      <p:sp>
        <p:nvSpPr>
          <p:cNvPr id="3" name="Content Placeholder 2"/>
          <p:cNvSpPr>
            <a:spLocks noGrp="1"/>
          </p:cNvSpPr>
          <p:nvPr>
            <p:ph idx="1"/>
          </p:nvPr>
        </p:nvSpPr>
        <p:spPr>
          <a:xfrm>
            <a:off x="187036" y="1111827"/>
            <a:ext cx="11700164" cy="3725614"/>
          </a:xfrm>
        </p:spPr>
        <p:txBody>
          <a:bodyPr>
            <a:normAutofit fontScale="70000" lnSpcReduction="20000"/>
          </a:bodyPr>
          <a:lstStyle/>
          <a:p>
            <a:r>
              <a:rPr lang="fa-IR" dirty="0"/>
              <a:t>رقابت کورنو، </a:t>
            </a:r>
            <a:r>
              <a:rPr lang="fa-IR" dirty="0">
                <a:solidFill>
                  <a:srgbClr val="C00000"/>
                </a:solidFill>
              </a:rPr>
              <a:t>مدلی اقتصادی است</a:t>
            </a:r>
            <a:r>
              <a:rPr lang="fa-IR" dirty="0"/>
              <a:t>، که اصول قیمت‌گذاری در حالت </a:t>
            </a:r>
            <a:r>
              <a:rPr lang="fa-IR" dirty="0">
                <a:solidFill>
                  <a:srgbClr val="C00000"/>
                </a:solidFill>
              </a:rPr>
              <a:t>انحصار دوگانه فروش </a:t>
            </a:r>
            <a:r>
              <a:rPr lang="fa-IR" dirty="0"/>
              <a:t>و وجود تنها </a:t>
            </a:r>
            <a:r>
              <a:rPr lang="fa-IR" dirty="0">
                <a:solidFill>
                  <a:srgbClr val="C00000"/>
                </a:solidFill>
              </a:rPr>
              <a:t>دو فروشنده </a:t>
            </a:r>
            <a:r>
              <a:rPr lang="fa-IR" dirty="0"/>
              <a:t>در بازار را تحلیل کرده‌است.</a:t>
            </a:r>
            <a:endParaRPr lang="en-US" dirty="0"/>
          </a:p>
          <a:p>
            <a:r>
              <a:rPr lang="fa-IR" dirty="0"/>
              <a:t>آنتونی آگوستین کورنو فرض کرده که هیچ‌یک از دو فروشنده نمی‌تواند قیمت را تعیین کند. وی همچنین فرض کرده که هر یک از فروشندگان از میزان تقاضا برای کالای تولیدی اطلاع داشته و هزینه‌های تولید برای هر دو بنگاه یکسان است. </a:t>
            </a:r>
            <a:endParaRPr lang="en-US" dirty="0"/>
          </a:p>
          <a:p>
            <a:r>
              <a:rPr lang="fa-IR" dirty="0"/>
              <a:t>با استفاده از این فرضیات کورنو توانست نشان دهد که چگونه تصمیم‌های هر یک از دو بنگاه می‌تواند قیمت بازار و در نتیجه تصمیم‌های بنگاه مقابل در مورد میزان تولید را تحت تأثیر قرار ‌دهد. </a:t>
            </a:r>
          </a:p>
          <a:p>
            <a:r>
              <a:rPr lang="fa-IR" dirty="0"/>
              <a:t>اگر یکی از دو بنگاه برای افزایش سود اقدام به افزایش تولید بنماید، این بنگاه باید قیمت خود را کاهش دهد تا بتواند محصول بیشتری بفروشد. این مسئله باعث می‌شود بنگاه دوم نیز برای حفظ وضعیت رقابتی، قیمت خود را کاهش دهد.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20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9" name="Group 8"/>
          <p:cNvGrpSpPr/>
          <p:nvPr/>
        </p:nvGrpSpPr>
        <p:grpSpPr>
          <a:xfrm>
            <a:off x="2161310" y="4906750"/>
            <a:ext cx="9486899" cy="1641884"/>
            <a:chOff x="2161310" y="4906750"/>
            <a:chExt cx="9486899" cy="1641884"/>
          </a:xfrm>
        </p:grpSpPr>
        <p:sp>
          <p:nvSpPr>
            <p:cNvPr id="8" name="Rounded Rectangle 7"/>
            <p:cNvSpPr/>
            <p:nvPr/>
          </p:nvSpPr>
          <p:spPr>
            <a:xfrm>
              <a:off x="2161310" y="4906750"/>
              <a:ext cx="9486899" cy="16418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Content Placeholder 2"/>
            <p:cNvSpPr txBox="1">
              <a:spLocks/>
            </p:cNvSpPr>
            <p:nvPr/>
          </p:nvSpPr>
          <p:spPr>
            <a:xfrm>
              <a:off x="2296389" y="5065508"/>
              <a:ext cx="9247911" cy="1324367"/>
            </a:xfrm>
            <a:prstGeom prst="rect">
              <a:avLst/>
            </a:prstGeom>
          </p:spPr>
          <p:txBody>
            <a:bodyPr vert="horz" lIns="91440" tIns="45720" rIns="91440" bIns="45720" rtlCol="0">
              <a:noAutofit/>
            </a:bodyPr>
            <a:lstStyle>
              <a:lvl1pPr marL="228600" indent="-228600" algn="r" defTabSz="914400" rtl="1" eaLnBrk="1" latinLnBrk="0" hangingPunct="1">
                <a:lnSpc>
                  <a:spcPct val="150000"/>
                </a:lnSpc>
                <a:spcBef>
                  <a:spcPts val="1000"/>
                </a:spcBef>
                <a:buClr>
                  <a:srgbClr val="C00000"/>
                </a:buClr>
                <a:buSzPct val="70000"/>
                <a:buFont typeface="Wingdings" panose="05000000000000000000" pitchFamily="2" charset="2"/>
                <a:buChar char="q"/>
                <a:defRPr sz="2800" kern="1200">
                  <a:solidFill>
                    <a:schemeClr val="tx1"/>
                  </a:solidFill>
                  <a:latin typeface="+mn-lt"/>
                  <a:ea typeface="+mn-ea"/>
                  <a:cs typeface="B Yekan" panose="00000400000000000000" pitchFamily="2" charset="-78"/>
                </a:defRPr>
              </a:lvl1pPr>
              <a:lvl2pPr marL="6858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400" kern="1200">
                  <a:solidFill>
                    <a:schemeClr val="tx1"/>
                  </a:solidFill>
                  <a:latin typeface="+mn-lt"/>
                  <a:ea typeface="+mn-ea"/>
                  <a:cs typeface="B Yekan" panose="00000400000000000000" pitchFamily="2" charset="-78"/>
                </a:defRPr>
              </a:lvl2pPr>
              <a:lvl3pPr marL="11430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2000" kern="1200">
                  <a:solidFill>
                    <a:schemeClr val="tx1"/>
                  </a:solidFill>
                  <a:latin typeface="+mn-lt"/>
                  <a:ea typeface="+mn-ea"/>
                  <a:cs typeface="B Yekan" panose="00000400000000000000" pitchFamily="2" charset="-78"/>
                </a:defRPr>
              </a:lvl3pPr>
              <a:lvl4pPr marL="16002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4pPr>
              <a:lvl5pPr marL="2057400" indent="-228600" algn="r" defTabSz="914400" rtl="1" eaLnBrk="1" latinLnBrk="0" hangingPunct="1">
                <a:lnSpc>
                  <a:spcPct val="150000"/>
                </a:lnSpc>
                <a:spcBef>
                  <a:spcPts val="500"/>
                </a:spcBef>
                <a:buClr>
                  <a:srgbClr val="C00000"/>
                </a:buClr>
                <a:buSzPct val="70000"/>
                <a:buFont typeface="Wingdings" panose="05000000000000000000" pitchFamily="2" charset="2"/>
                <a:buChar char="q"/>
                <a:defRPr sz="1800" kern="1200">
                  <a:solidFill>
                    <a:schemeClr val="tx1"/>
                  </a:solidFill>
                  <a:latin typeface="+mn-lt"/>
                  <a:ea typeface="+mn-ea"/>
                  <a:cs typeface="B Yeka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800" dirty="0"/>
                <a:t>ممکن است تصور شود که فرایند واکنش بنگاه‌ها به رفتار یکدیگر تا ابد ادامه پیدا می‌کند. اما کورنو نشان داد این‌گونه نیست. بالاخره کار به جایی می‌رسد که هیچ‌یک از دو بنگاه نمی‌تواند با کاهش یا افزایش مقدار تولید، وضعیت خود را بهبود بخشد. این وضعیت، همان تعادل در بازار انحصار دوگانه فروش است.</a:t>
              </a:r>
            </a:p>
          </p:txBody>
        </p:sp>
      </p:grpSp>
      <p:sp>
        <p:nvSpPr>
          <p:cNvPr id="10" name="Rectangle 9"/>
          <p:cNvSpPr/>
          <p:nvPr/>
        </p:nvSpPr>
        <p:spPr>
          <a:xfrm>
            <a:off x="1610589" y="6549824"/>
            <a:ext cx="2762295" cy="307777"/>
          </a:xfrm>
          <a:prstGeom prst="rect">
            <a:avLst/>
          </a:prstGeom>
        </p:spPr>
        <p:txBody>
          <a:bodyPr wrap="square">
            <a:spAutoFit/>
          </a:bodyPr>
          <a:lstStyle/>
          <a:p>
            <a:r>
              <a:rPr lang="en-US" sz="1400" dirty="0">
                <a:latin typeface="Times-Roman"/>
              </a:rPr>
              <a:t>Augustin </a:t>
            </a:r>
            <a:r>
              <a:rPr lang="en-US" sz="1400" dirty="0" err="1">
                <a:latin typeface="Times-Roman"/>
              </a:rPr>
              <a:t>Cournot</a:t>
            </a:r>
            <a:r>
              <a:rPr lang="en-US" sz="1400" dirty="0">
                <a:latin typeface="Times-Roman"/>
              </a:rPr>
              <a:t> (1838).</a:t>
            </a:r>
            <a:endParaRPr lang="en-US" sz="1400" dirty="0"/>
          </a:p>
        </p:txBody>
      </p:sp>
    </p:spTree>
    <p:extLst>
      <p:ext uri="{BB962C8B-B14F-4D97-AF65-F5344CB8AC3E}">
        <p14:creationId xmlns:p14="http://schemas.microsoft.com/office/powerpoint/2010/main" val="31240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882" y="136468"/>
            <a:ext cx="8780318" cy="825283"/>
          </a:xfrm>
        </p:spPr>
        <p:txBody>
          <a:bodyPr>
            <a:noAutofit/>
          </a:bodyPr>
          <a:lstStyle/>
          <a:p>
            <a:r>
              <a:rPr lang="fa-IR" sz="3200" dirty="0"/>
              <a:t>رقابت کورنو  - رقابت دو قطبی (</a:t>
            </a:r>
            <a:r>
              <a:rPr lang="en-US" sz="3200" dirty="0" err="1"/>
              <a:t>Cournot</a:t>
            </a:r>
            <a:r>
              <a:rPr lang="en-US" sz="3200" dirty="0"/>
              <a:t> Duopoly</a:t>
            </a:r>
            <a:r>
              <a:rPr lang="fa-IR" sz="3200" dirty="0"/>
              <a:t>)</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7036" y="1111826"/>
                <a:ext cx="11700164" cy="5381047"/>
              </a:xfrm>
            </p:spPr>
            <p:txBody>
              <a:bodyPr>
                <a:normAutofit fontScale="92500" lnSpcReduction="20000"/>
              </a:bodyPr>
              <a:lstStyle/>
              <a:p>
                <a:r>
                  <a:rPr lang="fa-IR" dirty="0"/>
                  <a:t>دو شرکت یکسان (بازیکنان 1 و 2)، مقداری کالا تولید می کنند. </a:t>
                </a:r>
              </a:p>
              <a:p>
                <a:r>
                  <a:rPr lang="fa-IR" dirty="0"/>
                  <a:t>فرض کنید که هیچ هزینه ثابتی برای تولید وجود ندارد و هزینه تولید برای هر شرکت</a:t>
                </a:r>
                <a:r>
                  <a:rPr lang="en-US" dirty="0"/>
                  <a:t> </a:t>
                </a:r>
                <a14:m>
                  <m:oMath xmlns:m="http://schemas.openxmlformats.org/officeDocument/2006/math">
                    <m:r>
                      <a:rPr lang="en-US" i="1" dirty="0" smtClean="0">
                        <a:solidFill>
                          <a:srgbClr val="C00000"/>
                        </a:solidFill>
                        <a:latin typeface="Cambria Math" panose="02040503050406030204" pitchFamily="18" charset="0"/>
                      </a:rPr>
                      <m:t>𝑖</m:t>
                    </m:r>
                  </m:oMath>
                </a14:m>
                <a:r>
                  <a:rPr lang="en-US" dirty="0"/>
                  <a:t> </a:t>
                </a:r>
                <a:r>
                  <a:rPr lang="fa-IR" dirty="0"/>
                  <a:t>(</a:t>
                </a:r>
                <a14:m>
                  <m:oMath xmlns:m="http://schemas.openxmlformats.org/officeDocument/2006/math">
                    <m:r>
                      <a:rPr lang="en-US" i="1" dirty="0" smtClean="0">
                        <a:solidFill>
                          <a:srgbClr val="C00000"/>
                        </a:solidFill>
                        <a:latin typeface="Cambria Math" panose="02040503050406030204" pitchFamily="18" charset="0"/>
                      </a:rPr>
                      <m:t>𝑖</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1</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2</m:t>
                    </m:r>
                    <m:r>
                      <a:rPr lang="en-US" i="1" dirty="0" smtClean="0">
                        <a:solidFill>
                          <a:srgbClr val="C00000"/>
                        </a:solidFill>
                        <a:latin typeface="Cambria Math" panose="02040503050406030204" pitchFamily="18" charset="0"/>
                      </a:rPr>
                      <m:t>}</m:t>
                    </m:r>
                  </m:oMath>
                </a14:m>
                <a:r>
                  <a:rPr lang="fa-IR" dirty="0"/>
                  <a:t>) از مقدار تولید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0</m:t>
                    </m:r>
                  </m:oMath>
                </a14:m>
                <a:r>
                  <a:rPr lang="en-US" dirty="0"/>
                  <a:t> </a:t>
                </a:r>
                <a:r>
                  <a:rPr lang="fa-IR" dirty="0"/>
                  <a:t> برابر با تابع هزینه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𝑐</m:t>
                        </m:r>
                      </m:e>
                      <m:sub>
                        <m:r>
                          <a:rPr lang="en-US" i="1" dirty="0" smtClean="0">
                            <a:solidFill>
                              <a:srgbClr val="C00000"/>
                            </a:solidFill>
                            <a:latin typeface="Cambria Math" panose="02040503050406030204" pitchFamily="18" charset="0"/>
                          </a:rPr>
                          <m:t>𝑖</m:t>
                        </m:r>
                      </m:sub>
                    </m:sSub>
                    <m:r>
                      <a:rPr lang="en-US" i="1" dirty="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sSubSup>
                      <m:sSubSupPr>
                        <m:ctrlPr>
                          <a:rPr lang="en-US" b="0" i="1" dirty="0" smtClean="0">
                            <a:solidFill>
                              <a:srgbClr val="C00000"/>
                            </a:solidFill>
                            <a:latin typeface="Cambria Math" panose="02040503050406030204" pitchFamily="18" charset="0"/>
                          </a:rPr>
                        </m:ctrlPr>
                      </m:sSubSupPr>
                      <m:e>
                        <m:r>
                          <a:rPr lang="en-US" i="1" dirty="0">
                            <a:solidFill>
                              <a:srgbClr val="C00000"/>
                            </a:solidFill>
                            <a:latin typeface="Cambria Math" panose="02040503050406030204" pitchFamily="18" charset="0"/>
                          </a:rPr>
                          <m:t>𝑞</m:t>
                        </m:r>
                      </m:e>
                      <m:sub>
                        <m:r>
                          <a:rPr lang="en-US" b="0" i="1" dirty="0" smtClean="0">
                            <a:solidFill>
                              <a:srgbClr val="C00000"/>
                            </a:solidFill>
                            <a:latin typeface="Cambria Math" panose="02040503050406030204" pitchFamily="18" charset="0"/>
                          </a:rPr>
                          <m:t>𝑖</m:t>
                        </m:r>
                      </m:sub>
                      <m:sup>
                        <m:r>
                          <a:rPr lang="en-US" b="0" i="1" dirty="0" smtClean="0">
                            <a:solidFill>
                              <a:srgbClr val="C00000"/>
                            </a:solidFill>
                            <a:latin typeface="Cambria Math" panose="02040503050406030204" pitchFamily="18" charset="0"/>
                          </a:rPr>
                          <m:t>2</m:t>
                        </m:r>
                      </m:sup>
                    </m:sSubSup>
                    <m:r>
                      <a:rPr lang="en-US" i="1" dirty="0">
                        <a:solidFill>
                          <a:srgbClr val="C00000"/>
                        </a:solidFill>
                        <a:latin typeface="Cambria Math" panose="02040503050406030204" pitchFamily="18" charset="0"/>
                      </a:rPr>
                      <m:t> </m:t>
                    </m:r>
                  </m:oMath>
                </a14:m>
                <a:r>
                  <a:rPr lang="fa-IR" dirty="0"/>
                  <a:t> باشد.</a:t>
                </a:r>
              </a:p>
              <a:p>
                <a:r>
                  <a:rPr lang="fa-IR" dirty="0"/>
                  <a:t>میزان کل تقاضای بازار برابر با تابع </a:t>
                </a:r>
                <a14:m>
                  <m:oMath xmlns:m="http://schemas.openxmlformats.org/officeDocument/2006/math">
                    <m:r>
                      <a:rPr lang="en-US" i="1" dirty="0" smtClean="0">
                        <a:solidFill>
                          <a:srgbClr val="C00000"/>
                        </a:solidFill>
                        <a:latin typeface="Cambria Math" panose="02040503050406030204" pitchFamily="18" charset="0"/>
                      </a:rPr>
                      <m:t>𝑞</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100</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𝑝</m:t>
                    </m:r>
                  </m:oMath>
                </a14:m>
                <a:r>
                  <a:rPr lang="en-US" dirty="0"/>
                  <a:t> </a:t>
                </a:r>
                <a:r>
                  <a:rPr lang="fa-IR" dirty="0"/>
                  <a:t> میباشد، که در آن </a:t>
                </a:r>
                <a14:m>
                  <m:oMath xmlns:m="http://schemas.openxmlformats.org/officeDocument/2006/math">
                    <m:r>
                      <a:rPr lang="en-US" i="1" dirty="0" smtClean="0">
                        <a:solidFill>
                          <a:srgbClr val="C00000"/>
                        </a:solidFill>
                        <a:latin typeface="Cambria Math" panose="02040503050406030204" pitchFamily="18" charset="0"/>
                      </a:rPr>
                      <m:t>𝑞</m:t>
                    </m:r>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2</m:t>
                        </m:r>
                      </m:sub>
                    </m:sSub>
                  </m:oMath>
                </a14:m>
                <a:r>
                  <a:rPr lang="fa-IR" dirty="0"/>
                  <a:t> است.</a:t>
                </a:r>
              </a:p>
              <a:p>
                <a:r>
                  <a:rPr lang="en-US" dirty="0"/>
                  <a:t> </a:t>
                </a:r>
                <a:r>
                  <a:rPr lang="fa-IR" dirty="0" err="1"/>
                  <a:t>کورنو</a:t>
                </a:r>
                <a:r>
                  <a:rPr lang="fa-IR" dirty="0"/>
                  <a:t> فرض میکند که </a:t>
                </a:r>
                <a:r>
                  <a:rPr lang="fa-IR" dirty="0" err="1"/>
                  <a:t>شرکت‌ها</a:t>
                </a:r>
                <a:r>
                  <a:rPr lang="fa-IR" dirty="0"/>
                  <a:t> در یک محیط رقابتی فعالیت </a:t>
                </a:r>
                <a:r>
                  <a:rPr lang="fa-IR" dirty="0" err="1"/>
                  <a:t>می‌کنند</a:t>
                </a:r>
                <a:r>
                  <a:rPr lang="fa-IR" dirty="0"/>
                  <a:t>. در آن هر شرکت قیمت بازار،</a:t>
                </a:r>
                <a14:m>
                  <m:oMath xmlns:m="http://schemas.openxmlformats.org/officeDocument/2006/math">
                    <m:r>
                      <a:rPr lang="en-US" i="1" dirty="0" smtClean="0">
                        <a:solidFill>
                          <a:srgbClr val="C00000"/>
                        </a:solidFill>
                        <a:latin typeface="Cambria Math" panose="02040503050406030204" pitchFamily="18" charset="0"/>
                      </a:rPr>
                      <m:t>𝑝</m:t>
                    </m:r>
                  </m:oMath>
                </a14:m>
                <a:r>
                  <a:rPr lang="en-US" dirty="0"/>
                  <a:t> </a:t>
                </a:r>
                <a:r>
                  <a:rPr lang="fa-IR" dirty="0"/>
                  <a:t> را می‌گیرد و معتقد است که رفتارش نمی‌تواند بر قیمت بازار تأثیر بگذارد.</a:t>
                </a:r>
              </a:p>
              <a:p>
                <a:r>
                  <a:rPr lang="fa-IR" dirty="0"/>
                  <a:t>در تعادل رقابتی، هر بنگاه به اندازه ای تولید می‌کند که در آن قیمت برابر با هزینه‌های نهایی است، به طوری که سود واحد تولید نهایی صفر باشد. در این مورد خاص، هر شرکت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25</m:t>
                    </m:r>
                    <m:r>
                      <a:rPr lang="en-US" i="1" dirty="0" smtClean="0">
                        <a:solidFill>
                          <a:srgbClr val="C00000"/>
                        </a:solidFill>
                        <a:latin typeface="Cambria Math" panose="02040503050406030204" pitchFamily="18" charset="0"/>
                      </a:rPr>
                      <m:t> </m:t>
                    </m:r>
                  </m:oMath>
                </a14:m>
                <a:r>
                  <a:rPr lang="fa-IR" dirty="0"/>
                  <a:t> تولید می کند، قیمت آن </a:t>
                </a:r>
                <a14:m>
                  <m:oMath xmlns:m="http://schemas.openxmlformats.org/officeDocument/2006/math">
                    <m:r>
                      <a:rPr lang="en-US" b="0" i="1" dirty="0" smtClean="0">
                        <a:solidFill>
                          <a:srgbClr val="C00000"/>
                        </a:solidFill>
                        <a:latin typeface="Cambria Math" panose="02040503050406030204" pitchFamily="18" charset="0"/>
                      </a:rPr>
                      <m:t>𝑝</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50</m:t>
                    </m:r>
                  </m:oMath>
                </a14:m>
                <a:r>
                  <a:rPr lang="fa-IR" dirty="0"/>
                  <a:t> و هر شرکت 625 سود خواهد داشت.</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7036" y="1111826"/>
                <a:ext cx="11700164" cy="5381047"/>
              </a:xfrm>
              <a:blipFill>
                <a:blip r:embed="rId3"/>
                <a:stretch>
                  <a:fillRect r="-365" b="-45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21</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71256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882" y="136468"/>
            <a:ext cx="8780318" cy="825283"/>
          </a:xfrm>
        </p:spPr>
        <p:txBody>
          <a:bodyPr>
            <a:noAutofit/>
          </a:bodyPr>
          <a:lstStyle/>
          <a:p>
            <a:r>
              <a:rPr lang="fa-IR" sz="3200" dirty="0"/>
              <a:t>رقابت کورنو  - رقابت دو قطبی (</a:t>
            </a:r>
            <a:r>
              <a:rPr lang="en-US" sz="3200" dirty="0" err="1"/>
              <a:t>Cournot</a:t>
            </a:r>
            <a:r>
              <a:rPr lang="en-US" sz="3200" dirty="0"/>
              <a:t> Duopoly</a:t>
            </a:r>
            <a:r>
              <a:rPr lang="fa-IR" sz="3200" dirty="0"/>
              <a:t>)</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7036" y="1111826"/>
                <a:ext cx="11700164" cy="5381047"/>
              </a:xfrm>
            </p:spPr>
            <p:txBody>
              <a:bodyPr>
                <a:normAutofit fontScale="70000" lnSpcReduction="20000"/>
              </a:bodyPr>
              <a:lstStyle/>
              <a:p>
                <a:r>
                  <a:rPr lang="fa-IR" dirty="0"/>
                  <a:t>سپس </a:t>
                </a:r>
                <a:r>
                  <a:rPr lang="fa-IR" dirty="0" err="1"/>
                  <a:t>کورنو</a:t>
                </a:r>
                <a:r>
                  <a:rPr lang="fa-IR" dirty="0"/>
                  <a:t> استدلال می کند که این تعادل رقابتی ساده </a:t>
                </a:r>
                <a:r>
                  <a:rPr lang="fa-IR" dirty="0" err="1"/>
                  <a:t>لوحانه</a:t>
                </a:r>
                <a:r>
                  <a:rPr lang="fa-IR" dirty="0"/>
                  <a:t> است، زیرا شرکت های منطقی باید درک کنند که قیمت داده </a:t>
                </a:r>
                <a:r>
                  <a:rPr lang="fa-IR" dirty="0" err="1"/>
                  <a:t>نمی</a:t>
                </a:r>
                <a:r>
                  <a:rPr lang="fa-IR" dirty="0"/>
                  <a:t> شود، بلکه توسط اقدامات آنها تعیین می شود. </a:t>
                </a:r>
                <a:endParaRPr lang="en-US" dirty="0"/>
              </a:p>
              <a:p>
                <a:r>
                  <a:rPr lang="fa-IR" dirty="0"/>
                  <a:t>به عنوان مثال، اگر </a:t>
                </a:r>
                <a:r>
                  <a:rPr lang="fa-IR" dirty="0">
                    <a:solidFill>
                      <a:srgbClr val="7030A0"/>
                    </a:solidFill>
                  </a:rPr>
                  <a:t>شرکت 1 </a:t>
                </a:r>
                <a:r>
                  <a:rPr lang="fa-IR" dirty="0"/>
                  <a:t>به تأثیر خود بر قیمت بازار پی ببرد و به جای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𝑞</m:t>
                        </m:r>
                      </m:e>
                      <m:sub>
                        <m:r>
                          <a:rPr lang="en-US" i="1" dirty="0" smtClean="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24</m:t>
                    </m:r>
                    <m:r>
                      <a:rPr lang="en-US" i="1" dirty="0">
                        <a:solidFill>
                          <a:srgbClr val="C00000"/>
                        </a:solidFill>
                        <a:latin typeface="Cambria Math" panose="02040503050406030204" pitchFamily="18" charset="0"/>
                      </a:rPr>
                      <m:t>  </m:t>
                    </m:r>
                  </m:oMath>
                </a14:m>
                <a:r>
                  <a:rPr lang="fa-IR" dirty="0"/>
                  <a:t> به اندازه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25</m:t>
                    </m:r>
                  </m:oMath>
                </a14:m>
                <a:r>
                  <a:rPr lang="en-US" dirty="0"/>
                  <a:t> </a:t>
                </a:r>
                <a:r>
                  <a:rPr lang="fa-IR" dirty="0"/>
                  <a:t> تولید کند، آنگاه قیمت باید به </a:t>
                </a:r>
                <a14:m>
                  <m:oMath xmlns:m="http://schemas.openxmlformats.org/officeDocument/2006/math">
                    <m:r>
                      <a:rPr lang="en-US" i="1" dirty="0" smtClean="0">
                        <a:solidFill>
                          <a:srgbClr val="C00000"/>
                        </a:solidFill>
                        <a:latin typeface="Cambria Math" panose="02040503050406030204" pitchFamily="18" charset="0"/>
                      </a:rPr>
                      <m:t>𝑝</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49</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51</m:t>
                    </m:r>
                  </m:oMath>
                </a14:m>
                <a:r>
                  <a:rPr lang="en-US" dirty="0"/>
                  <a:t> </a:t>
                </a:r>
                <a:r>
                  <a:rPr lang="fa-IR" dirty="0"/>
                  <a:t> افزایش یابد تا تقاضا با عرضه برابر شود زیرا عرضه کل از کاهش می یابد.</a:t>
                </a:r>
              </a:p>
              <a:p>
                <a:r>
                  <a:rPr lang="fa-IR" dirty="0"/>
                  <a:t>سود شرکت 1 اکنون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𝑣</m:t>
                        </m:r>
                      </m:e>
                      <m:sub>
                        <m:r>
                          <a:rPr lang="en-US" i="1" dirty="0" smtClean="0">
                            <a:solidFill>
                              <a:srgbClr val="C00000"/>
                            </a:solidFill>
                            <a:latin typeface="Cambria Math" panose="02040503050406030204" pitchFamily="18" charset="0"/>
                          </a:rPr>
                          <m:t>1</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51</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24</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242</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648</m:t>
                    </m:r>
                    <m:r>
                      <a:rPr lang="en-US" i="1" dirty="0" smtClean="0">
                        <a:solidFill>
                          <a:srgbClr val="C00000"/>
                        </a:solidFill>
                        <a:latin typeface="Cambria Math" panose="02040503050406030204" pitchFamily="18" charset="0"/>
                      </a:rPr>
                      <m:t>&gt;</m:t>
                    </m:r>
                    <m:r>
                      <a:rPr lang="en-US" i="1" dirty="0" smtClean="0">
                        <a:solidFill>
                          <a:srgbClr val="C00000"/>
                        </a:solidFill>
                        <a:latin typeface="Cambria Math" panose="02040503050406030204" pitchFamily="18" charset="0"/>
                      </a:rPr>
                      <m:t>625</m:t>
                    </m:r>
                  </m:oMath>
                </a14:m>
                <a:r>
                  <a:rPr lang="en-US" dirty="0"/>
                  <a:t> </a:t>
                </a:r>
                <a:r>
                  <a:rPr lang="fa-IR" dirty="0"/>
                  <a:t> خواهد بود.</a:t>
                </a:r>
                <a:endParaRPr lang="en-US" dirty="0"/>
              </a:p>
              <a:p>
                <a:r>
                  <a:rPr lang="fa-IR" dirty="0"/>
                  <a:t>البته، اگر </a:t>
                </a:r>
                <a:r>
                  <a:rPr lang="fa-IR" dirty="0">
                    <a:solidFill>
                      <a:srgbClr val="7030A0"/>
                    </a:solidFill>
                  </a:rPr>
                  <a:t>شرکت 1</a:t>
                </a:r>
                <a:r>
                  <a:rPr lang="fa-IR" dirty="0"/>
                  <a:t> متوجه شود که چنین تأثیری بر قیمت دارد، نباید فقط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𝑞</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24</m:t>
                    </m:r>
                    <m:r>
                      <a:rPr lang="en-US" i="1" dirty="0">
                        <a:solidFill>
                          <a:srgbClr val="C00000"/>
                        </a:solidFill>
                        <a:latin typeface="Cambria Math" panose="02040503050406030204" pitchFamily="18" charset="0"/>
                      </a:rPr>
                      <m:t> </m:t>
                    </m:r>
                  </m:oMath>
                </a14:m>
                <a:r>
                  <a:rPr lang="fa-IR" dirty="0"/>
                  <a:t> را تعیین کند. به دنبال بهترین انتخابی باشید که می تواند انجام دهد. </a:t>
                </a:r>
              </a:p>
              <a:p>
                <a:r>
                  <a:rPr lang="fa-IR" dirty="0"/>
                  <a:t>با این حال، بهترین انتخاب آن بستگی به مقداری دارد که </a:t>
                </a:r>
                <a:r>
                  <a:rPr lang="fa-IR" dirty="0">
                    <a:solidFill>
                      <a:srgbClr val="7030A0"/>
                    </a:solidFill>
                  </a:rPr>
                  <a:t>شرکت 2</a:t>
                </a:r>
                <a:r>
                  <a:rPr lang="fa-IR" dirty="0"/>
                  <a:t> تولید خواهد کرد – آن چه خواهد بود؟ </a:t>
                </a:r>
              </a:p>
              <a:p>
                <a:r>
                  <a:rPr lang="fa-IR" dirty="0"/>
                  <a:t>واضح است که </a:t>
                </a:r>
                <a:r>
                  <a:rPr lang="fa-IR" dirty="0">
                    <a:solidFill>
                      <a:srgbClr val="7030A0"/>
                    </a:solidFill>
                  </a:rPr>
                  <a:t>شرکت 2</a:t>
                </a:r>
                <a:r>
                  <a:rPr lang="fa-IR" dirty="0"/>
                  <a:t> باید به همان اندازه پیچیده باشد، و بنابراین ما باید راه </a:t>
                </a:r>
                <a:r>
                  <a:rPr lang="fa-IR" dirty="0" err="1"/>
                  <a:t>حلی</a:t>
                </a:r>
                <a:r>
                  <a:rPr lang="fa-IR" dirty="0"/>
                  <a:t> پیدا کنیم که هم اقدامات و هم اقدامات متقابل این شرکت های منطقی و پیچیده را در نظر بگیرد.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7036" y="1111826"/>
                <a:ext cx="11700164" cy="5381047"/>
              </a:xfrm>
              <a:blipFill>
                <a:blip r:embed="rId3"/>
                <a:stretch>
                  <a:fillRect l="-886" r="-10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44531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The </a:t>
            </a:r>
            <a:r>
              <a:rPr lang="en-US" sz="4400" dirty="0"/>
              <a:t>Cournot Duopoly</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23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mc:AlternateContent xmlns:mc="http://schemas.openxmlformats.org/markup-compatibility/2006" xmlns:a14="http://schemas.microsoft.com/office/drawing/2010/main">
        <mc:Choice Requires="a14">
          <p:sp>
            <p:nvSpPr>
              <p:cNvPr id="15" name="Rectangle 14"/>
              <p:cNvSpPr/>
              <p:nvPr/>
            </p:nvSpPr>
            <p:spPr>
              <a:xfrm>
                <a:off x="4304314" y="1298411"/>
                <a:ext cx="7813964" cy="3747180"/>
              </a:xfrm>
              <a:prstGeom prst="rect">
                <a:avLst/>
              </a:prstGeom>
            </p:spPr>
            <p:txBody>
              <a:bodyPr wrap="square">
                <a:spAutoFit/>
              </a:bodyPr>
              <a:lstStyle/>
              <a:p>
                <a:pPr>
                  <a:lnSpc>
                    <a:spcPct val="150000"/>
                  </a:lnSpc>
                </a:pPr>
                <a:r>
                  <a:rPr lang="en-US" sz="2000" b="1" dirty="0">
                    <a:latin typeface="Calibri (Body)"/>
                  </a:rPr>
                  <a:t>Players: </a:t>
                </a:r>
                <a14:m>
                  <m:oMath xmlns:m="http://schemas.openxmlformats.org/officeDocument/2006/math">
                    <m:r>
                      <a:rPr lang="en-US" sz="2400" i="1" dirty="0" smtClean="0">
                        <a:solidFill>
                          <a:srgbClr val="C00000"/>
                        </a:solidFill>
                        <a:latin typeface="Cambria Math" panose="02040503050406030204" pitchFamily="18" charset="0"/>
                      </a:rPr>
                      <m:t>𝑁</m:t>
                    </m:r>
                    <m:r>
                      <a:rPr lang="en-US" sz="2400" i="1" dirty="0" smtClean="0">
                        <a:solidFill>
                          <a:srgbClr val="C00000"/>
                        </a:solidFill>
                        <a:latin typeface="Cambria Math" panose="02040503050406030204" pitchFamily="18" charset="0"/>
                      </a:rPr>
                      <m:t> = {</m:t>
                    </m:r>
                    <m:r>
                      <a:rPr lang="en-US" sz="2400" i="1" dirty="0" smtClean="0">
                        <a:solidFill>
                          <a:srgbClr val="C00000"/>
                        </a:solidFill>
                        <a:latin typeface="Cambria Math" panose="02040503050406030204" pitchFamily="18" charset="0"/>
                      </a:rPr>
                      <m:t>1</m:t>
                    </m:r>
                    <m:r>
                      <a:rPr lang="en-US" sz="2400" i="1" dirty="0" smtClean="0">
                        <a:solidFill>
                          <a:srgbClr val="C00000"/>
                        </a:solidFill>
                        <a:latin typeface="Cambria Math" panose="02040503050406030204" pitchFamily="18" charset="0"/>
                      </a:rPr>
                      <m:t>, </m:t>
                    </m:r>
                    <m:r>
                      <a:rPr lang="en-US" sz="2400" i="1" dirty="0" smtClean="0">
                        <a:solidFill>
                          <a:srgbClr val="C00000"/>
                        </a:solidFill>
                        <a:latin typeface="Cambria Math" panose="02040503050406030204" pitchFamily="18" charset="0"/>
                      </a:rPr>
                      <m:t>2</m:t>
                    </m:r>
                    <m:r>
                      <a:rPr lang="en-US" sz="2400" i="1" dirty="0" smtClean="0">
                        <a:solidFill>
                          <a:srgbClr val="C00000"/>
                        </a:solidFill>
                        <a:latin typeface="Cambria Math" panose="02040503050406030204" pitchFamily="18" charset="0"/>
                      </a:rPr>
                      <m:t>}</m:t>
                    </m:r>
                  </m:oMath>
                </a14:m>
                <a:r>
                  <a:rPr lang="en-US" sz="2400" dirty="0">
                    <a:latin typeface="Calibri (Body)"/>
                  </a:rPr>
                  <a:t>.</a:t>
                </a:r>
              </a:p>
              <a:p>
                <a:pPr>
                  <a:lnSpc>
                    <a:spcPct val="150000"/>
                  </a:lnSpc>
                </a:pPr>
                <a:r>
                  <a:rPr lang="en-US" sz="2000" b="1" dirty="0">
                    <a:latin typeface="Calibri (Body)"/>
                  </a:rPr>
                  <a:t>Strategy sets: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smtClean="0">
                            <a:solidFill>
                              <a:srgbClr val="C00000"/>
                            </a:solidFill>
                            <a:latin typeface="Cambria Math" panose="02040503050406030204" pitchFamily="18" charset="0"/>
                          </a:rPr>
                          <m:t>𝑆</m:t>
                        </m:r>
                      </m:e>
                      <m:sub>
                        <m:r>
                          <a:rPr lang="en-US" sz="2400" b="0" i="1" dirty="0" smtClean="0">
                            <a:solidFill>
                              <a:srgbClr val="C00000"/>
                            </a:solidFill>
                            <a:latin typeface="Cambria Math" panose="02040503050406030204" pitchFamily="18" charset="0"/>
                          </a:rPr>
                          <m:t>𝑖</m:t>
                        </m:r>
                      </m:sub>
                    </m:sSub>
                    <m:r>
                      <a:rPr lang="en-US" sz="240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0</m:t>
                    </m:r>
                    <m:r>
                      <a:rPr lang="en-US" sz="2400" i="1" dirty="0">
                        <a:solidFill>
                          <a:srgbClr val="C00000"/>
                        </a:solidFill>
                        <a:latin typeface="Cambria Math" panose="02040503050406030204" pitchFamily="18" charset="0"/>
                      </a:rPr>
                      <m:t>, </m:t>
                    </m:r>
                    <m:r>
                      <a:rPr lang="en-US" sz="2400" i="1" dirty="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m:t>
                    </m:r>
                  </m:oMath>
                </a14:m>
                <a:r>
                  <a:rPr lang="en-US" sz="2400" dirty="0">
                    <a:latin typeface="Calibri (Body)"/>
                  </a:rPr>
                  <a:t> for </a:t>
                </a:r>
                <a14:m>
                  <m:oMath xmlns:m="http://schemas.openxmlformats.org/officeDocument/2006/math">
                    <m:r>
                      <a:rPr lang="en-US" sz="2400" i="1" dirty="0">
                        <a:latin typeface="Cambria Math" panose="02040503050406030204" pitchFamily="18" charset="0"/>
                      </a:rPr>
                      <m:t> </m:t>
                    </m:r>
                    <m:r>
                      <a:rPr lang="en-US" sz="2400" i="1" dirty="0" smtClean="0">
                        <a:solidFill>
                          <a:srgbClr val="C00000"/>
                        </a:solidFill>
                        <a:latin typeface="Cambria Math" panose="02040503050406030204" pitchFamily="18" charset="0"/>
                      </a:rPr>
                      <m:t>𝑖</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1</m:t>
                    </m:r>
                    <m:r>
                      <a:rPr lang="en-US" sz="2400" i="1" dirty="0">
                        <a:solidFill>
                          <a:srgbClr val="C00000"/>
                        </a:solidFill>
                        <a:latin typeface="Cambria Math" panose="02040503050406030204" pitchFamily="18" charset="0"/>
                      </a:rPr>
                      <m:t>, </m:t>
                    </m:r>
                    <m:r>
                      <a:rPr lang="en-US" sz="2400" i="1" dirty="0">
                        <a:solidFill>
                          <a:srgbClr val="C00000"/>
                        </a:solidFill>
                        <a:latin typeface="Cambria Math" panose="02040503050406030204" pitchFamily="18" charset="0"/>
                      </a:rPr>
                      <m:t>2</m:t>
                    </m:r>
                    <m:r>
                      <a:rPr lang="en-US" sz="2400" i="1" dirty="0">
                        <a:solidFill>
                          <a:srgbClr val="C00000"/>
                        </a:solidFill>
                        <a:latin typeface="Cambria Math" panose="02040503050406030204" pitchFamily="18" charset="0"/>
                      </a:rPr>
                      <m:t>}</m:t>
                    </m:r>
                  </m:oMath>
                </a14:m>
                <a:r>
                  <a:rPr lang="en-US" sz="2400" dirty="0">
                    <a:latin typeface="Calibri (Body)"/>
                  </a:rPr>
                  <a:t>.</a:t>
                </a:r>
              </a:p>
              <a:p>
                <a:pPr>
                  <a:lnSpc>
                    <a:spcPct val="150000"/>
                  </a:lnSpc>
                </a:pPr>
                <a:r>
                  <a:rPr lang="en-US" sz="2000" b="1" dirty="0">
                    <a:latin typeface="Calibri (Body)"/>
                  </a:rPr>
                  <a:t>Payoffs: </a:t>
                </a:r>
                <a:r>
                  <a:rPr lang="en-US" sz="2400" dirty="0">
                    <a:latin typeface="Calibri (Body)"/>
                  </a:rPr>
                  <a:t>Let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smtClean="0">
                            <a:solidFill>
                              <a:srgbClr val="C00000"/>
                            </a:solidFill>
                            <a:latin typeface="Cambria Math" panose="02040503050406030204" pitchFamily="18" charset="0"/>
                          </a:rPr>
                          <m:t>𝑣</m:t>
                        </m:r>
                      </m:e>
                      <m:sub>
                        <m:r>
                          <a:rPr lang="en-US" sz="2400" i="1" dirty="0" smtClean="0">
                            <a:solidFill>
                              <a:srgbClr val="C00000"/>
                            </a:solidFill>
                            <a:latin typeface="Cambria Math" panose="02040503050406030204" pitchFamily="18" charset="0"/>
                          </a:rPr>
                          <m:t>𝑖</m:t>
                        </m:r>
                      </m:sub>
                    </m:sSub>
                    <m:r>
                      <a:rPr lang="en-US" sz="2400" i="1" dirty="0" smtClean="0">
                        <a:solidFill>
                          <a:srgbClr val="C00000"/>
                        </a:solidFill>
                        <a:latin typeface="Cambria Math" panose="02040503050406030204" pitchFamily="18" charset="0"/>
                      </a:rPr>
                      <m:t>(</m:t>
                    </m:r>
                    <m:sSub>
                      <m:sSubPr>
                        <m:ctrlPr>
                          <a:rPr lang="en-US" sz="2400" b="0" i="1" dirty="0" smtClean="0">
                            <a:solidFill>
                              <a:srgbClr val="C00000"/>
                            </a:solidFill>
                            <a:latin typeface="Cambria Math" panose="02040503050406030204" pitchFamily="18" charset="0"/>
                          </a:rPr>
                        </m:ctrlPr>
                      </m:sSubPr>
                      <m:e>
                        <m:r>
                          <a:rPr lang="en-US" sz="2400" i="1" dirty="0" smtClean="0">
                            <a:solidFill>
                              <a:srgbClr val="C00000"/>
                            </a:solidFill>
                            <a:latin typeface="Cambria Math" panose="02040503050406030204" pitchFamily="18" charset="0"/>
                          </a:rPr>
                          <m:t>𝑠</m:t>
                        </m:r>
                      </m:e>
                      <m:sub>
                        <m:r>
                          <a:rPr lang="en-US" sz="2400" i="1" dirty="0" smtClean="0">
                            <a:solidFill>
                              <a:srgbClr val="C00000"/>
                            </a:solidFill>
                            <a:latin typeface="Cambria Math" panose="02040503050406030204" pitchFamily="18" charset="0"/>
                          </a:rPr>
                          <m:t>1</m:t>
                        </m:r>
                      </m:sub>
                    </m:sSub>
                    <m:r>
                      <a:rPr lang="en-US" sz="2400" i="1" dirty="0" smtClean="0">
                        <a:solidFill>
                          <a:srgbClr val="C00000"/>
                        </a:solidFill>
                        <a:latin typeface="Cambria Math" panose="02040503050406030204" pitchFamily="18" charset="0"/>
                      </a:rPr>
                      <m:t>, </m:t>
                    </m:r>
                    <m:sSub>
                      <m:sSubPr>
                        <m:ctrlPr>
                          <a:rPr lang="en-US" sz="2400" b="0" i="1" dirty="0" smtClean="0">
                            <a:solidFill>
                              <a:srgbClr val="C00000"/>
                            </a:solidFill>
                            <a:latin typeface="Cambria Math" panose="02040503050406030204" pitchFamily="18" charset="0"/>
                          </a:rPr>
                        </m:ctrlPr>
                      </m:sSubPr>
                      <m:e>
                        <m:r>
                          <a:rPr lang="en-US" sz="2400" i="1" dirty="0" smtClean="0">
                            <a:solidFill>
                              <a:srgbClr val="C00000"/>
                            </a:solidFill>
                            <a:latin typeface="Cambria Math" panose="02040503050406030204" pitchFamily="18" charset="0"/>
                          </a:rPr>
                          <m:t>𝑠</m:t>
                        </m:r>
                      </m:e>
                      <m:sub>
                        <m:r>
                          <a:rPr lang="en-US" sz="2400" i="1" dirty="0" smtClean="0">
                            <a:solidFill>
                              <a:srgbClr val="C00000"/>
                            </a:solidFill>
                            <a:latin typeface="Cambria Math" panose="02040503050406030204" pitchFamily="18" charset="0"/>
                          </a:rPr>
                          <m:t>2</m:t>
                        </m:r>
                      </m:sub>
                    </m:sSub>
                    <m:r>
                      <a:rPr lang="en-US" sz="2400" i="1" dirty="0" smtClean="0">
                        <a:solidFill>
                          <a:srgbClr val="C00000"/>
                        </a:solidFill>
                        <a:latin typeface="Cambria Math" panose="02040503050406030204" pitchFamily="18" charset="0"/>
                      </a:rPr>
                      <m:t>)</m:t>
                    </m:r>
                    <m:r>
                      <a:rPr lang="en-US" sz="2400" i="1" dirty="0" smtClean="0">
                        <a:latin typeface="Cambria Math" panose="02040503050406030204" pitchFamily="18" charset="0"/>
                      </a:rPr>
                      <m:t> </m:t>
                    </m:r>
                  </m:oMath>
                </a14:m>
                <a:r>
                  <a:rPr lang="en-US" sz="2400" dirty="0">
                    <a:latin typeface="Calibri (Body)"/>
                  </a:rPr>
                  <a:t>be the payoff to player </a:t>
                </a:r>
                <a14:m>
                  <m:oMath xmlns:m="http://schemas.openxmlformats.org/officeDocument/2006/math">
                    <m:r>
                      <a:rPr lang="en-US" sz="2400" i="1" dirty="0" smtClean="0">
                        <a:solidFill>
                          <a:srgbClr val="C00000"/>
                        </a:solidFill>
                        <a:latin typeface="Cambria Math" panose="02040503050406030204" pitchFamily="18" charset="0"/>
                      </a:rPr>
                      <m:t>𝑖</m:t>
                    </m:r>
                    <m:r>
                      <a:rPr lang="en-US" sz="2400" i="1" dirty="0" smtClean="0">
                        <a:latin typeface="Cambria Math" panose="02040503050406030204" pitchFamily="18" charset="0"/>
                      </a:rPr>
                      <m:t> </m:t>
                    </m:r>
                  </m:oMath>
                </a14:m>
                <a:r>
                  <a:rPr lang="en-US" sz="2400" dirty="0">
                    <a:latin typeface="Calibri (Body)"/>
                  </a:rPr>
                  <a:t>if </a:t>
                </a:r>
                <a:r>
                  <a:rPr lang="en-US" sz="2400" dirty="0">
                    <a:solidFill>
                      <a:srgbClr val="0070C0"/>
                    </a:solidFill>
                    <a:latin typeface="Calibri (Body)"/>
                  </a:rPr>
                  <a:t>player 1 chooses </a:t>
                </a:r>
                <a14:m>
                  <m:oMath xmlns:m="http://schemas.openxmlformats.org/officeDocument/2006/math">
                    <m:sSub>
                      <m:sSubPr>
                        <m:ctrlPr>
                          <a:rPr lang="en-US" sz="2400" i="1" dirty="0">
                            <a:solidFill>
                              <a:srgbClr val="0070C0"/>
                            </a:solidFill>
                            <a:latin typeface="Cambria Math" panose="02040503050406030204" pitchFamily="18" charset="0"/>
                          </a:rPr>
                        </m:ctrlPr>
                      </m:sSubPr>
                      <m:e>
                        <m:r>
                          <a:rPr lang="en-US" sz="2400" i="1" dirty="0">
                            <a:solidFill>
                              <a:srgbClr val="0070C0"/>
                            </a:solidFill>
                            <a:latin typeface="Cambria Math" panose="02040503050406030204" pitchFamily="18" charset="0"/>
                          </a:rPr>
                          <m:t>𝑠</m:t>
                        </m:r>
                      </m:e>
                      <m:sub>
                        <m:r>
                          <a:rPr lang="en-US" sz="2400" i="1" dirty="0">
                            <a:solidFill>
                              <a:srgbClr val="0070C0"/>
                            </a:solidFill>
                            <a:latin typeface="Cambria Math" panose="02040503050406030204" pitchFamily="18" charset="0"/>
                          </a:rPr>
                          <m:t>1</m:t>
                        </m:r>
                      </m:sub>
                    </m:sSub>
                  </m:oMath>
                </a14:m>
                <a:r>
                  <a:rPr lang="en-US" sz="1000" dirty="0">
                    <a:latin typeface="Calibri (Body)"/>
                  </a:rPr>
                  <a:t> </a:t>
                </a:r>
                <a:r>
                  <a:rPr lang="en-US" sz="2400" dirty="0">
                    <a:latin typeface="Calibri (Body)"/>
                  </a:rPr>
                  <a:t>and </a:t>
                </a:r>
                <a:r>
                  <a:rPr lang="en-US" sz="2400" dirty="0">
                    <a:solidFill>
                      <a:srgbClr val="0070C0"/>
                    </a:solidFill>
                    <a:latin typeface="Calibri (Body)"/>
                  </a:rPr>
                  <a:t>player 2 chooses </a:t>
                </a:r>
                <a14:m>
                  <m:oMath xmlns:m="http://schemas.openxmlformats.org/officeDocument/2006/math">
                    <m:sSub>
                      <m:sSubPr>
                        <m:ctrlPr>
                          <a:rPr lang="en-US" sz="2400" i="1" dirty="0">
                            <a:solidFill>
                              <a:srgbClr val="0070C0"/>
                            </a:solidFill>
                            <a:latin typeface="Cambria Math" panose="02040503050406030204" pitchFamily="18" charset="0"/>
                          </a:rPr>
                        </m:ctrlPr>
                      </m:sSubPr>
                      <m:e>
                        <m:r>
                          <a:rPr lang="en-US" sz="2400" i="1" dirty="0">
                            <a:solidFill>
                              <a:srgbClr val="0070C0"/>
                            </a:solidFill>
                            <a:latin typeface="Cambria Math" panose="02040503050406030204" pitchFamily="18" charset="0"/>
                          </a:rPr>
                          <m:t>𝑠</m:t>
                        </m:r>
                      </m:e>
                      <m:sub>
                        <m:r>
                          <a:rPr lang="en-US" sz="2400" i="1" dirty="0">
                            <a:solidFill>
                              <a:srgbClr val="0070C0"/>
                            </a:solidFill>
                            <a:latin typeface="Cambria Math" panose="02040503050406030204" pitchFamily="18" charset="0"/>
                          </a:rPr>
                          <m:t>2</m:t>
                        </m:r>
                      </m:sub>
                    </m:sSub>
                  </m:oMath>
                </a14:m>
                <a:r>
                  <a:rPr lang="en-US" sz="2400" dirty="0">
                    <a:latin typeface="Calibri (Body)"/>
                  </a:rPr>
                  <a:t>. </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𝑣</m:t>
                          </m:r>
                        </m:e>
                        <m:sub>
                          <m:r>
                            <a:rPr lang="en-US" sz="2400" b="0" i="1" dirty="0" smtClean="0">
                              <a:latin typeface="Cambria Math" panose="02040503050406030204" pitchFamily="18" charset="0"/>
                            </a:rPr>
                            <m:t>𝑖</m:t>
                          </m:r>
                        </m:sub>
                      </m:sSub>
                      <m:r>
                        <a:rPr lang="en-US" sz="240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𝑠</m:t>
                          </m:r>
                        </m:e>
                        <m:sub>
                          <m:r>
                            <a:rPr lang="en-US" sz="2400" b="0" i="1" dirty="0" smtClean="0">
                              <a:latin typeface="Cambria Math" panose="02040503050406030204" pitchFamily="18" charset="0"/>
                            </a:rPr>
                            <m:t>𝑖</m:t>
                          </m:r>
                        </m:sub>
                      </m:sSub>
                      <m:r>
                        <a:rPr lang="en-US" sz="240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𝑠</m:t>
                          </m:r>
                        </m:e>
                        <m:sub>
                          <m:r>
                            <a:rPr lang="en-US" sz="2400" b="0" i="1" dirty="0" smtClean="0">
                              <a:latin typeface="Cambria Math" panose="02040503050406030204" pitchFamily="18" charset="0"/>
                            </a:rPr>
                            <m:t>𝑗</m:t>
                          </m:r>
                        </m:sub>
                      </m:sSub>
                      <m:r>
                        <a:rPr lang="en-US" sz="2400" i="1" dirty="0" smtClean="0">
                          <a:latin typeface="Cambria Math" panose="02040503050406030204" pitchFamily="18" charset="0"/>
                        </a:rPr>
                        <m:t>) =</m:t>
                      </m:r>
                      <m:d>
                        <m:dPr>
                          <m:begChr m:val="{"/>
                          <m:endChr m:val=""/>
                          <m:ctrlPr>
                            <a:rPr lang="en-US" sz="2400" i="1" dirty="0" smtClean="0">
                              <a:latin typeface="Cambria Math" panose="02040503050406030204" pitchFamily="18" charset="0"/>
                            </a:rPr>
                          </m:ctrlPr>
                        </m:dPr>
                        <m:e>
                          <m:eqArr>
                            <m:eqArrPr>
                              <m:ctrlPr>
                                <a:rPr lang="en-US" sz="2400" i="1" dirty="0" smtClean="0">
                                  <a:latin typeface="Cambria Math" panose="02040503050406030204" pitchFamily="18" charset="0"/>
                                </a:rPr>
                              </m:ctrlPr>
                            </m:eqArrPr>
                            <m:e>
                              <m:m>
                                <m:mPr>
                                  <m:mcs>
                                    <m:mc>
                                      <m:mcPr>
                                        <m:count m:val="2"/>
                                        <m:mcJc m:val="center"/>
                                      </m:mcPr>
                                    </m:mc>
                                  </m:mcs>
                                  <m:ctrlPr>
                                    <a:rPr lang="en-US" sz="2400" i="1" dirty="0" smtClean="0">
                                      <a:latin typeface="Cambria Math" panose="02040503050406030204" pitchFamily="18" charset="0"/>
                                    </a:rPr>
                                  </m:ctrlPr>
                                </m:mPr>
                                <m:mr>
                                  <m:e>
                                    <m:d>
                                      <m:dPr>
                                        <m:ctrlPr>
                                          <a:rPr lang="en-US" sz="2400" b="0" i="1" dirty="0" smtClean="0">
                                            <a:latin typeface="Cambria Math" panose="02040503050406030204" pitchFamily="18" charset="0"/>
                                          </a:rPr>
                                        </m:ctrlPr>
                                      </m:dPr>
                                      <m:e>
                                        <m:r>
                                          <m:rPr>
                                            <m:brk m:alnAt="7"/>
                                          </m:rPr>
                                          <a:rPr lang="en-US" sz="2400" b="0" i="1" dirty="0" smtClean="0">
                                            <a:latin typeface="Cambria Math" panose="02040503050406030204" pitchFamily="18" charset="0"/>
                                          </a:rPr>
                                          <m:t>1</m:t>
                                        </m:r>
                                        <m:r>
                                          <a:rPr lang="en-US" sz="2400" b="0" i="1" dirty="0" smtClean="0">
                                            <a:latin typeface="Cambria Math" panose="02040503050406030204" pitchFamily="18" charset="0"/>
                                          </a:rPr>
                                          <m:t>00</m:t>
                                        </m:r>
                                        <m:r>
                                          <m:rPr>
                                            <m:brk m:alnAt="7"/>
                                          </m:rP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m:rPr>
                                                <m:brk m:alnAt="7"/>
                                              </m:rPr>
                                              <a:rPr lang="en-US" sz="2400" b="0" i="1" dirty="0" smtClean="0">
                                                <a:latin typeface="Cambria Math" panose="02040503050406030204" pitchFamily="18" charset="0"/>
                                              </a:rPr>
                                              <m:t>𝑠</m:t>
                                            </m:r>
                                          </m:e>
                                          <m:sub>
                                            <m:r>
                                              <m:rPr>
                                                <m:brk m:alnAt="7"/>
                                              </m:rPr>
                                              <a:rPr lang="en-US" sz="2400" b="0" i="1" dirty="0" smtClean="0">
                                                <a:latin typeface="Cambria Math" panose="02040503050406030204" pitchFamily="18" charset="0"/>
                                              </a:rPr>
                                              <m:t>𝑖</m:t>
                                            </m:r>
                                          </m:sub>
                                        </m:sSub>
                                        <m:r>
                                          <m:rPr>
                                            <m:brk m:alnAt="7"/>
                                          </m:rP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m:rPr>
                                                <m:brk m:alnAt="7"/>
                                              </m:rPr>
                                              <a:rPr lang="en-US" sz="2400" b="0" i="1" dirty="0" smtClean="0">
                                                <a:latin typeface="Cambria Math" panose="02040503050406030204" pitchFamily="18" charset="0"/>
                                              </a:rPr>
                                              <m:t>𝑠</m:t>
                                            </m:r>
                                          </m:e>
                                          <m:sub>
                                            <m:r>
                                              <m:rPr>
                                                <m:brk m:alnAt="7"/>
                                              </m:rPr>
                                              <a:rPr lang="en-US" sz="2400" b="0" i="1" dirty="0" smtClean="0">
                                                <a:latin typeface="Cambria Math" panose="02040503050406030204" pitchFamily="18" charset="0"/>
                                              </a:rPr>
                                              <m:t>𝑗</m:t>
                                            </m:r>
                                          </m:sub>
                                        </m:sSub>
                                      </m:e>
                                    </m:d>
                                    <m:sSub>
                                      <m:sSubPr>
                                        <m:ctrlPr>
                                          <a:rPr lang="en-US" sz="2400" b="0" i="1" dirty="0" smtClean="0">
                                            <a:latin typeface="Cambria Math" panose="02040503050406030204" pitchFamily="18" charset="0"/>
                                          </a:rPr>
                                        </m:ctrlPr>
                                      </m:sSubPr>
                                      <m:e>
                                        <m:r>
                                          <m:rPr>
                                            <m:brk m:alnAt="7"/>
                                          </m:rPr>
                                          <a:rPr lang="en-US" sz="2400" b="0" i="1" dirty="0" smtClean="0">
                                            <a:latin typeface="Cambria Math" panose="02040503050406030204" pitchFamily="18" charset="0"/>
                                          </a:rPr>
                                          <m:t>𝑠</m:t>
                                        </m:r>
                                      </m:e>
                                      <m:sub>
                                        <m:r>
                                          <m:rPr>
                                            <m:brk m:alnAt="7"/>
                                          </m:rPr>
                                          <a:rPr lang="en-US" sz="2400" b="0" i="1" dirty="0" smtClean="0">
                                            <a:latin typeface="Cambria Math" panose="02040503050406030204" pitchFamily="18" charset="0"/>
                                          </a:rPr>
                                          <m:t>𝑖</m:t>
                                        </m:r>
                                      </m:sub>
                                    </m:sSub>
                                    <m:r>
                                      <m:rPr>
                                        <m:brk m:alnAt="7"/>
                                      </m:rPr>
                                      <a:rPr lang="en-US" sz="2400" b="0" i="1" dirty="0" smtClean="0">
                                        <a:latin typeface="Cambria Math" panose="02040503050406030204" pitchFamily="18" charset="0"/>
                                      </a:rPr>
                                      <m:t>−</m:t>
                                    </m:r>
                                    <m:sSubSup>
                                      <m:sSubSupPr>
                                        <m:ctrlPr>
                                          <a:rPr lang="en-US" sz="2400" b="0" i="1" dirty="0" smtClean="0">
                                            <a:latin typeface="Cambria Math" panose="02040503050406030204" pitchFamily="18" charset="0"/>
                                          </a:rPr>
                                        </m:ctrlPr>
                                      </m:sSubSupPr>
                                      <m:e>
                                        <m:r>
                                          <m:rPr>
                                            <m:brk m:alnAt="7"/>
                                          </m:rPr>
                                          <a:rPr lang="en-US" sz="2400" b="0" i="1" dirty="0" smtClean="0">
                                            <a:latin typeface="Cambria Math" panose="02040503050406030204" pitchFamily="18" charset="0"/>
                                          </a:rPr>
                                          <m:t>𝑠</m:t>
                                        </m:r>
                                      </m:e>
                                      <m:sub>
                                        <m:r>
                                          <m:rPr>
                                            <m:brk m:alnAt="7"/>
                                          </m:rPr>
                                          <a:rPr lang="en-US" sz="2400" b="0" i="1" dirty="0" smtClean="0">
                                            <a:latin typeface="Cambria Math" panose="02040503050406030204" pitchFamily="18" charset="0"/>
                                          </a:rPr>
                                          <m:t>𝑖</m:t>
                                        </m:r>
                                      </m:sub>
                                      <m:sup>
                                        <m:r>
                                          <m:rPr>
                                            <m:brk m:alnAt="7"/>
                                          </m:rPr>
                                          <a:rPr lang="en-US" sz="2400" b="0" i="1" dirty="0" smtClean="0">
                                            <a:latin typeface="Cambria Math" panose="02040503050406030204" pitchFamily="18" charset="0"/>
                                          </a:rPr>
                                          <m:t>2</m:t>
                                        </m:r>
                                      </m:sup>
                                    </m:sSubSup>
                                  </m:e>
                                  <m:e>
                                    <m:r>
                                      <a:rPr lang="en-US" sz="2400" b="0" i="1" dirty="0" smtClean="0">
                                        <a:latin typeface="Cambria Math" panose="02040503050406030204" pitchFamily="18" charset="0"/>
                                      </a:rPr>
                                      <m:t>,</m:t>
                                    </m:r>
                                    <m:r>
                                      <a:rPr lang="en-US" sz="2400" b="0" i="1" dirty="0" smtClean="0">
                                        <a:latin typeface="Cambria Math" panose="02040503050406030204" pitchFamily="18" charset="0"/>
                                      </a:rPr>
                                      <m:t>𝑖𝑓</m:t>
                                    </m:r>
                                    <m:r>
                                      <a:rPr lang="en-US" sz="2400" b="0" i="1" dirty="0" smtClean="0">
                                        <a:latin typeface="Cambria Math" panose="02040503050406030204" pitchFamily="18" charset="0"/>
                                      </a:rPr>
                                      <m:t> </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𝑠</m:t>
                                        </m:r>
                                      </m:e>
                                      <m:sub>
                                        <m:r>
                                          <a:rPr lang="en-US" sz="2400" b="0" i="1" dirty="0" smtClean="0">
                                            <a:latin typeface="Cambria Math" panose="02040503050406030204" pitchFamily="18" charset="0"/>
                                          </a:rPr>
                                          <m:t>𝑖</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𝑠</m:t>
                                        </m:r>
                                      </m:e>
                                      <m:sub>
                                        <m:r>
                                          <a:rPr lang="en-US" sz="2400" b="0" i="1" dirty="0" smtClean="0">
                                            <a:latin typeface="Cambria Math" panose="02040503050406030204" pitchFamily="18" charset="0"/>
                                          </a:rPr>
                                          <m:t>𝑗</m:t>
                                        </m:r>
                                      </m:sub>
                                    </m:sSub>
                                    <m:r>
                                      <a:rPr lang="en-US" sz="2400" b="0" i="1" dirty="0" smtClean="0">
                                        <a:latin typeface="Cambria Math" panose="02040503050406030204" pitchFamily="18" charset="0"/>
                                      </a:rPr>
                                      <m:t>&lt;</m:t>
                                    </m:r>
                                    <m:r>
                                      <a:rPr lang="en-US" sz="2400" b="0" i="1" dirty="0" smtClean="0">
                                        <a:latin typeface="Cambria Math" panose="02040503050406030204" pitchFamily="18" charset="0"/>
                                      </a:rPr>
                                      <m:t>100</m:t>
                                    </m:r>
                                  </m:e>
                                </m:mr>
                              </m:m>
                            </m:e>
                            <m:e>
                              <m:m>
                                <m:mPr>
                                  <m:mcs>
                                    <m:mc>
                                      <m:mcPr>
                                        <m:count m:val="2"/>
                                        <m:mcJc m:val="center"/>
                                      </m:mcPr>
                                    </m:mc>
                                  </m:mcs>
                                  <m:ctrlPr>
                                    <a:rPr lang="en-US" sz="2400" i="1" dirty="0" smtClean="0">
                                      <a:latin typeface="Cambria Math" panose="02040503050406030204" pitchFamily="18" charset="0"/>
                                    </a:rPr>
                                  </m:ctrlPr>
                                </m:mPr>
                                <m:mr>
                                  <m:e>
                                    <m:r>
                                      <m:rPr>
                                        <m:brk m:alnAt="7"/>
                                      </m:rPr>
                                      <a:rPr lang="en-US" sz="2400" b="0" i="1" dirty="0" smtClean="0">
                                        <a:latin typeface="Cambria Math" panose="02040503050406030204" pitchFamily="18" charset="0"/>
                                      </a:rPr>
                                      <m:t>−</m:t>
                                    </m:r>
                                    <m:sSubSup>
                                      <m:sSubSupPr>
                                        <m:ctrlPr>
                                          <a:rPr lang="en-US" sz="2400" b="0" i="1" dirty="0" smtClean="0">
                                            <a:latin typeface="Cambria Math" panose="02040503050406030204" pitchFamily="18" charset="0"/>
                                          </a:rPr>
                                        </m:ctrlPr>
                                      </m:sSubSupPr>
                                      <m:e>
                                        <m:r>
                                          <m:rPr>
                                            <m:brk m:alnAt="7"/>
                                          </m:rPr>
                                          <a:rPr lang="en-US" sz="2400" b="0" i="1" dirty="0" smtClean="0">
                                            <a:latin typeface="Cambria Math" panose="02040503050406030204" pitchFamily="18" charset="0"/>
                                          </a:rPr>
                                          <m:t>𝑠</m:t>
                                        </m:r>
                                      </m:e>
                                      <m:sub>
                                        <m:r>
                                          <m:rPr>
                                            <m:brk m:alnAt="7"/>
                                          </m:rPr>
                                          <a:rPr lang="en-US" sz="2400" b="0" i="1" dirty="0" smtClean="0">
                                            <a:latin typeface="Cambria Math" panose="02040503050406030204" pitchFamily="18" charset="0"/>
                                          </a:rPr>
                                          <m:t>𝑖</m:t>
                                        </m:r>
                                      </m:sub>
                                      <m:sup>
                                        <m:r>
                                          <m:rPr>
                                            <m:brk m:alnAt="7"/>
                                          </m:rPr>
                                          <a:rPr lang="en-US" sz="2400" b="0" i="1" dirty="0" smtClean="0">
                                            <a:latin typeface="Cambria Math" panose="02040503050406030204" pitchFamily="18" charset="0"/>
                                          </a:rPr>
                                          <m:t>2</m:t>
                                        </m:r>
                                      </m:sup>
                                    </m:sSubSup>
                                    <m:r>
                                      <m:rPr>
                                        <m:brk m:alnAt="7"/>
                                      </m:rPr>
                                      <a:rPr lang="en-US" sz="2400" b="0" i="1" dirty="0" smtClean="0">
                                        <a:latin typeface="Cambria Math" panose="02040503050406030204" pitchFamily="18" charset="0"/>
                                      </a:rPr>
                                      <m:t> </m:t>
                                    </m:r>
                                    <m:r>
                                      <a:rPr lang="en-US" sz="2400" b="0" i="1" dirty="0" smtClean="0">
                                        <a:latin typeface="Cambria Math" panose="02040503050406030204" pitchFamily="18" charset="0"/>
                                      </a:rPr>
                                      <m:t> </m:t>
                                    </m:r>
                                  </m:e>
                                  <m:e>
                                    <m:r>
                                      <a:rPr lang="en-US" sz="2400" b="0" i="1" dirty="0" smtClean="0">
                                        <a:latin typeface="Cambria Math" panose="02040503050406030204" pitchFamily="18" charset="0"/>
                                      </a:rPr>
                                      <m:t>                              ,</m:t>
                                    </m:r>
                                    <m:r>
                                      <a:rPr lang="en-US" sz="2400" i="1" dirty="0">
                                        <a:latin typeface="Cambria Math" panose="02040503050406030204" pitchFamily="18" charset="0"/>
                                      </a:rPr>
                                      <m:t>𝑖𝑓</m:t>
                                    </m:r>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𝑠</m:t>
                                        </m:r>
                                      </m:e>
                                      <m:sub>
                                        <m:r>
                                          <a:rPr lang="en-US" sz="2400" i="1" dirty="0">
                                            <a:latin typeface="Cambria Math" panose="02040503050406030204" pitchFamily="18" charset="0"/>
                                          </a:rPr>
                                          <m:t>𝑖</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𝑠</m:t>
                                        </m:r>
                                      </m:e>
                                      <m:sub>
                                        <m:r>
                                          <a:rPr lang="en-US" sz="2400" i="1" dirty="0">
                                            <a:latin typeface="Cambria Math" panose="02040503050406030204" pitchFamily="18" charset="0"/>
                                          </a:rPr>
                                          <m:t>𝑗</m:t>
                                        </m:r>
                                      </m:sub>
                                    </m:sSub>
                                    <m:r>
                                      <a:rPr lang="en-US" sz="2400" b="0" i="1" dirty="0" smtClean="0">
                                        <a:latin typeface="Cambria Math" panose="02040503050406030204" pitchFamily="18" charset="0"/>
                                      </a:rPr>
                                      <m:t>≥</m:t>
                                    </m:r>
                                    <m:r>
                                      <a:rPr lang="en-US" sz="2400" i="1" dirty="0">
                                        <a:latin typeface="Cambria Math" panose="02040503050406030204" pitchFamily="18" charset="0"/>
                                      </a:rPr>
                                      <m:t>100</m:t>
                                    </m:r>
                                  </m:e>
                                </m:mr>
                              </m:m>
                            </m:e>
                          </m:eqArr>
                        </m:e>
                      </m:d>
                    </m:oMath>
                  </m:oMathPara>
                </a14:m>
                <a:endParaRPr lang="en-US" sz="2400" dirty="0">
                  <a:latin typeface="Calibri (Body)"/>
                </a:endParaRPr>
              </a:p>
            </p:txBody>
          </p:sp>
        </mc:Choice>
        <mc:Fallback xmlns="">
          <p:sp>
            <p:nvSpPr>
              <p:cNvPr id="15" name="Rectangle 14"/>
              <p:cNvSpPr>
                <a:spLocks noRot="1" noChangeAspect="1" noMove="1" noResize="1" noEditPoints="1" noAdjustHandles="1" noChangeArrowheads="1" noChangeShapeType="1" noTextEdit="1"/>
              </p:cNvSpPr>
              <p:nvPr/>
            </p:nvSpPr>
            <p:spPr>
              <a:xfrm>
                <a:off x="4304314" y="1298411"/>
                <a:ext cx="7813964" cy="3747180"/>
              </a:xfrm>
              <a:prstGeom prst="rect">
                <a:avLst/>
              </a:prstGeom>
              <a:blipFill>
                <a:blip r:embed="rId3"/>
                <a:stretch>
                  <a:fillRect l="-1170"/>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078CD5A3-FA2B-03C5-85F1-7E51DA0D82B7}"/>
              </a:ext>
            </a:extLst>
          </p:cNvPr>
          <p:cNvPicPr>
            <a:picLocks noChangeAspect="1"/>
          </p:cNvPicPr>
          <p:nvPr/>
        </p:nvPicPr>
        <p:blipFill>
          <a:blip r:embed="rId4"/>
          <a:stretch>
            <a:fillRect/>
          </a:stretch>
        </p:blipFill>
        <p:spPr>
          <a:xfrm>
            <a:off x="215462" y="1223347"/>
            <a:ext cx="3950957" cy="1566651"/>
          </a:xfrm>
          <a:prstGeom prst="rect">
            <a:avLst/>
          </a:prstGeom>
        </p:spPr>
      </p:pic>
      <p:pic>
        <p:nvPicPr>
          <p:cNvPr id="13" name="Picture 12">
            <a:extLst>
              <a:ext uri="{FF2B5EF4-FFF2-40B4-BE49-F238E27FC236}">
                <a16:creationId xmlns:a16="http://schemas.microsoft.com/office/drawing/2014/main" id="{6F9964C8-47E9-ADFC-8C9B-6E3515CEE28A}"/>
              </a:ext>
            </a:extLst>
          </p:cNvPr>
          <p:cNvPicPr>
            <a:picLocks noChangeAspect="1"/>
          </p:cNvPicPr>
          <p:nvPr/>
        </p:nvPicPr>
        <p:blipFill rotWithShape="1">
          <a:blip r:embed="rId5"/>
          <a:srcRect l="22989" t="14945" r="24219" b="13966"/>
          <a:stretch/>
        </p:blipFill>
        <p:spPr>
          <a:xfrm>
            <a:off x="215462" y="2913068"/>
            <a:ext cx="3771321" cy="2437621"/>
          </a:xfrm>
          <a:prstGeom prst="rect">
            <a:avLst/>
          </a:prstGeom>
        </p:spPr>
      </p:pic>
    </p:spTree>
    <p:extLst>
      <p:ext uri="{BB962C8B-B14F-4D97-AF65-F5344CB8AC3E}">
        <p14:creationId xmlns:p14="http://schemas.microsoft.com/office/powerpoint/2010/main" val="931015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133" y="136468"/>
            <a:ext cx="10796067" cy="825283"/>
          </a:xfrm>
        </p:spPr>
        <p:txBody>
          <a:bodyPr>
            <a:noAutofit/>
          </a:bodyPr>
          <a:lstStyle/>
          <a:p>
            <a:r>
              <a:rPr lang="fa-IR" sz="3200" dirty="0"/>
              <a:t>مساله رای گیری (</a:t>
            </a:r>
            <a:r>
              <a:rPr lang="en-US" sz="3200" dirty="0"/>
              <a:t>Voting on a New Agenda</a:t>
            </a:r>
            <a:r>
              <a:rPr lang="fa-IR" sz="3200" dirty="0"/>
              <a:t>)</a:t>
            </a:r>
            <a:endParaRPr lang="en-US" sz="3200" dirty="0"/>
          </a:p>
        </p:txBody>
      </p:sp>
      <p:sp>
        <p:nvSpPr>
          <p:cNvPr id="3" name="Content Placeholder 2"/>
          <p:cNvSpPr>
            <a:spLocks noGrp="1"/>
          </p:cNvSpPr>
          <p:nvPr>
            <p:ph idx="1"/>
          </p:nvPr>
        </p:nvSpPr>
        <p:spPr>
          <a:xfrm>
            <a:off x="187036" y="1111826"/>
            <a:ext cx="11700164" cy="5381047"/>
          </a:xfrm>
        </p:spPr>
        <p:txBody>
          <a:bodyPr>
            <a:normAutofit fontScale="70000" lnSpcReduction="20000"/>
          </a:bodyPr>
          <a:lstStyle/>
          <a:p>
            <a:r>
              <a:rPr lang="fa-IR" dirty="0"/>
              <a:t>سه </a:t>
            </a:r>
            <a:r>
              <a:rPr lang="fa-IR" dirty="0" err="1"/>
              <a:t>بازیکن</a:t>
            </a:r>
            <a:r>
              <a:rPr lang="fa-IR" dirty="0"/>
              <a:t> در یک کمیته را در نظر بگیرید که باید در مورد باقی ماندن در وضعیت موجود (هر چه که باشد) یا اتخاذ یک سیاست جدید رای دهند.</a:t>
            </a:r>
          </a:p>
          <a:p>
            <a:pPr lvl="1"/>
            <a:r>
              <a:rPr lang="fa-IR" dirty="0"/>
              <a:t>به عنوان مثال، آنها می توانند سه هم خانه باشند که در حال حاضر توافق نامه ای دارند که طبق آن هر دو هفته یک بار خانه را تمیز می کنند (وضعیت موجود) و در نظر دارند هر هفته آن را تمیز کنند  (سیاست جدید). </a:t>
            </a:r>
          </a:p>
          <a:p>
            <a:pPr lvl="1"/>
            <a:r>
              <a:rPr lang="fa-IR" dirty="0"/>
              <a:t>آنها همچنین می توانند اعضای هیئت مدیره یک شرکت باشند که باید در مورد تغییر پاداش مدیرعامل رای دهند.</a:t>
            </a:r>
          </a:p>
          <a:p>
            <a:pPr lvl="1"/>
            <a:r>
              <a:rPr lang="fa-IR" dirty="0"/>
              <a:t>یا می توانند کمیته ای از </a:t>
            </a:r>
            <a:r>
              <a:rPr lang="fa-IR" dirty="0" err="1"/>
              <a:t>قانونگذاران</a:t>
            </a:r>
            <a:r>
              <a:rPr lang="fa-IR" dirty="0"/>
              <a:t> باشند که باید در مورد تصویب مقررات جدید رای دهند.</a:t>
            </a:r>
          </a:p>
          <a:p>
            <a:r>
              <a:rPr lang="fa-IR" dirty="0"/>
              <a:t>هر کدام می توانند رای «آری» (</a:t>
            </a:r>
            <a:r>
              <a:rPr lang="en-US" dirty="0"/>
              <a:t>Y</a:t>
            </a:r>
            <a:r>
              <a:rPr lang="fa-IR" dirty="0"/>
              <a:t>)</a:t>
            </a:r>
            <a:r>
              <a:rPr lang="en-US" dirty="0"/>
              <a:t>، </a:t>
            </a:r>
            <a:r>
              <a:rPr lang="fa-IR" dirty="0"/>
              <a:t>«نه» (</a:t>
            </a:r>
            <a:r>
              <a:rPr lang="en-US" dirty="0"/>
              <a:t>N</a:t>
            </a:r>
            <a:r>
              <a:rPr lang="fa-IR" dirty="0"/>
              <a:t>)</a:t>
            </a:r>
            <a:r>
              <a:rPr lang="en-US" dirty="0"/>
              <a:t> </a:t>
            </a:r>
            <a:r>
              <a:rPr lang="fa-IR" dirty="0"/>
              <a:t>یا «ممتنع» (</a:t>
            </a:r>
            <a:r>
              <a:rPr lang="en-US" dirty="0"/>
              <a:t>A</a:t>
            </a:r>
            <a:r>
              <a:rPr lang="fa-IR" dirty="0"/>
              <a:t>) بدهند. </a:t>
            </a:r>
            <a:endParaRPr lang="en-US" dirty="0"/>
          </a:p>
          <a:p>
            <a:r>
              <a:rPr lang="fa-IR" dirty="0"/>
              <a:t>ما می توانیم سود حاصل از وضعیت موجود را 0 برای هر </a:t>
            </a:r>
            <a:r>
              <a:rPr lang="fa-IR" dirty="0" err="1"/>
              <a:t>بازیکن</a:t>
            </a:r>
            <a:r>
              <a:rPr lang="fa-IR" dirty="0"/>
              <a:t> تنظیم کنیم. بازیکنان 1 و 2 سیاست جدید را ترجیح می دهند، بنابراین اجازه دهید ارزش سود آنها برای آن 1 باشد، در حالی که </a:t>
            </a:r>
            <a:r>
              <a:rPr lang="fa-IR" dirty="0" err="1"/>
              <a:t>بازیکن</a:t>
            </a:r>
            <a:r>
              <a:rPr lang="fa-IR" dirty="0"/>
              <a:t> 3 از سیاست جدید خوشش </a:t>
            </a:r>
            <a:r>
              <a:rPr lang="fa-IR" dirty="0" err="1"/>
              <a:t>نمی</a:t>
            </a:r>
            <a:r>
              <a:rPr lang="fa-IR" dirty="0"/>
              <a:t> آید، بنابراین اجازه دهید سود او از آن 1- باشد. </a:t>
            </a:r>
            <a:endParaRPr lang="en-US" dirty="0"/>
          </a:p>
          <a:p>
            <a:r>
              <a:rPr lang="fa-IR" dirty="0"/>
              <a:t>فرض کنید که انتخاب با رأی اکثریت به شرح زیر انجام می شود: اگر اکثریت </a:t>
            </a:r>
            <a:r>
              <a:rPr lang="en-US" dirty="0"/>
              <a:t>Y </a:t>
            </a:r>
            <a:r>
              <a:rPr lang="fa-IR" dirty="0"/>
              <a:t>بر </a:t>
            </a:r>
            <a:r>
              <a:rPr lang="en-US" dirty="0"/>
              <a:t>N </a:t>
            </a:r>
            <a:r>
              <a:rPr lang="fa-IR" dirty="0"/>
              <a:t>وجود نداشته باشد، وضعیت موجود حاکم است. در غیر این صورت اکثریت تعیین کننده است.</a:t>
            </a:r>
          </a:p>
        </p:txBody>
      </p:sp>
      <p:sp>
        <p:nvSpPr>
          <p:cNvPr id="4" name="Slide Number Placeholder 3"/>
          <p:cNvSpPr>
            <a:spLocks noGrp="1"/>
          </p:cNvSpPr>
          <p:nvPr>
            <p:ph type="sldNum" sz="quarter" idx="12"/>
          </p:nvPr>
        </p:nvSpPr>
        <p:spPr/>
        <p:txBody>
          <a:bodyPr/>
          <a:lstStyle/>
          <a:p>
            <a:fld id="{7A24F918-E48B-4CD6-88B4-F48A81EB5FB6}" type="slidenum">
              <a:rPr lang="en-US" smtClean="0"/>
              <a:pPr/>
              <a:t>24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9905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The </a:t>
            </a:r>
            <a:r>
              <a:rPr lang="en-US" sz="4400" dirty="0"/>
              <a:t>Cournot Duopoly</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25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mc:AlternateContent xmlns:mc="http://schemas.openxmlformats.org/markup-compatibility/2006" xmlns:a14="http://schemas.microsoft.com/office/drawing/2010/main">
        <mc:Choice Requires="a14">
          <p:sp>
            <p:nvSpPr>
              <p:cNvPr id="15" name="Rectangle 14"/>
              <p:cNvSpPr/>
              <p:nvPr/>
            </p:nvSpPr>
            <p:spPr>
              <a:xfrm>
                <a:off x="215461" y="1109672"/>
                <a:ext cx="11794683" cy="2805063"/>
              </a:xfrm>
              <a:prstGeom prst="rect">
                <a:avLst/>
              </a:prstGeom>
            </p:spPr>
            <p:txBody>
              <a:bodyPr wrap="square">
                <a:spAutoFit/>
              </a:bodyPr>
              <a:lstStyle/>
              <a:p>
                <a:pPr>
                  <a:lnSpc>
                    <a:spcPct val="150000"/>
                  </a:lnSpc>
                </a:pPr>
                <a:r>
                  <a:rPr lang="en-US" sz="2000" b="1" dirty="0">
                    <a:latin typeface="Calibri (Body)"/>
                  </a:rPr>
                  <a:t>Players: </a:t>
                </a:r>
                <a14:m>
                  <m:oMath xmlns:m="http://schemas.openxmlformats.org/officeDocument/2006/math">
                    <m:r>
                      <a:rPr lang="en-US" sz="2400" i="1" dirty="0" smtClean="0">
                        <a:solidFill>
                          <a:srgbClr val="C00000"/>
                        </a:solidFill>
                        <a:latin typeface="Cambria Math" panose="02040503050406030204" pitchFamily="18" charset="0"/>
                      </a:rPr>
                      <m:t>𝑁</m:t>
                    </m:r>
                    <m:r>
                      <a:rPr lang="en-US" sz="2400" i="1" dirty="0" smtClean="0">
                        <a:solidFill>
                          <a:srgbClr val="C00000"/>
                        </a:solidFill>
                        <a:latin typeface="Cambria Math" panose="02040503050406030204" pitchFamily="18" charset="0"/>
                      </a:rPr>
                      <m:t> = {</m:t>
                    </m:r>
                    <m:r>
                      <a:rPr lang="en-US" sz="2400" i="1" dirty="0" smtClean="0">
                        <a:solidFill>
                          <a:srgbClr val="C00000"/>
                        </a:solidFill>
                        <a:latin typeface="Cambria Math" panose="02040503050406030204" pitchFamily="18" charset="0"/>
                      </a:rPr>
                      <m:t>1</m:t>
                    </m:r>
                    <m:r>
                      <a:rPr lang="en-US" sz="2400" i="1" dirty="0" smtClean="0">
                        <a:solidFill>
                          <a:srgbClr val="C00000"/>
                        </a:solidFill>
                        <a:latin typeface="Cambria Math" panose="02040503050406030204" pitchFamily="18" charset="0"/>
                      </a:rPr>
                      <m:t>, </m:t>
                    </m:r>
                    <m:r>
                      <a:rPr lang="en-US" sz="2400" i="1" dirty="0" smtClean="0">
                        <a:solidFill>
                          <a:srgbClr val="C00000"/>
                        </a:solidFill>
                        <a:latin typeface="Cambria Math" panose="02040503050406030204" pitchFamily="18" charset="0"/>
                      </a:rPr>
                      <m:t>2</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3</m:t>
                    </m:r>
                    <m:r>
                      <a:rPr lang="en-US" sz="2400" i="1" dirty="0" smtClean="0">
                        <a:solidFill>
                          <a:srgbClr val="C00000"/>
                        </a:solidFill>
                        <a:latin typeface="Cambria Math" panose="02040503050406030204" pitchFamily="18" charset="0"/>
                      </a:rPr>
                      <m:t>}</m:t>
                    </m:r>
                  </m:oMath>
                </a14:m>
                <a:r>
                  <a:rPr lang="en-US" sz="2400" dirty="0">
                    <a:latin typeface="Calibri (Body)"/>
                  </a:rPr>
                  <a:t>.</a:t>
                </a:r>
              </a:p>
              <a:p>
                <a:pPr>
                  <a:lnSpc>
                    <a:spcPct val="150000"/>
                  </a:lnSpc>
                </a:pPr>
                <a:r>
                  <a:rPr lang="en-US" sz="2000" b="1" dirty="0">
                    <a:latin typeface="Calibri (Body)"/>
                  </a:rPr>
                  <a:t>Strategy sets: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smtClean="0">
                            <a:solidFill>
                              <a:srgbClr val="C00000"/>
                            </a:solidFill>
                            <a:latin typeface="Cambria Math" panose="02040503050406030204" pitchFamily="18" charset="0"/>
                          </a:rPr>
                          <m:t>𝑆</m:t>
                        </m:r>
                      </m:e>
                      <m:sub>
                        <m:r>
                          <a:rPr lang="en-US" sz="2400" b="0" i="1" dirty="0" smtClean="0">
                            <a:solidFill>
                              <a:srgbClr val="C00000"/>
                            </a:solidFill>
                            <a:latin typeface="Cambria Math" panose="02040503050406030204" pitchFamily="18" charset="0"/>
                          </a:rPr>
                          <m:t>𝑖</m:t>
                        </m:r>
                      </m:sub>
                    </m:sSub>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𝑌</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𝑁</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𝐴</m:t>
                    </m:r>
                    <m:r>
                      <a:rPr lang="en-US" sz="2400" b="0" i="1" dirty="0" smtClean="0">
                        <a:solidFill>
                          <a:srgbClr val="C00000"/>
                        </a:solidFill>
                        <a:latin typeface="Cambria Math" panose="02040503050406030204" pitchFamily="18" charset="0"/>
                      </a:rPr>
                      <m:t>}</m:t>
                    </m:r>
                  </m:oMath>
                </a14:m>
                <a:r>
                  <a:rPr lang="en-US" sz="2400" dirty="0">
                    <a:latin typeface="Calibri (Body)"/>
                  </a:rPr>
                  <a:t> for </a:t>
                </a:r>
                <a14:m>
                  <m:oMath xmlns:m="http://schemas.openxmlformats.org/officeDocument/2006/math">
                    <m:r>
                      <a:rPr lang="en-US" sz="2400" i="1" dirty="0">
                        <a:latin typeface="Cambria Math" panose="02040503050406030204" pitchFamily="18" charset="0"/>
                      </a:rPr>
                      <m:t> </m:t>
                    </m:r>
                    <m:r>
                      <a:rPr lang="en-US" sz="2400" i="1" dirty="0" smtClean="0">
                        <a:solidFill>
                          <a:srgbClr val="C00000"/>
                        </a:solidFill>
                        <a:latin typeface="Cambria Math" panose="02040503050406030204" pitchFamily="18" charset="0"/>
                      </a:rPr>
                      <m:t>𝑖</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1</m:t>
                    </m:r>
                    <m:r>
                      <a:rPr lang="en-US" sz="2400" i="1" dirty="0">
                        <a:solidFill>
                          <a:srgbClr val="C00000"/>
                        </a:solidFill>
                        <a:latin typeface="Cambria Math" panose="02040503050406030204" pitchFamily="18" charset="0"/>
                      </a:rPr>
                      <m:t>, </m:t>
                    </m:r>
                    <m:r>
                      <a:rPr lang="en-US" sz="2400" i="1" dirty="0">
                        <a:solidFill>
                          <a:srgbClr val="C00000"/>
                        </a:solidFill>
                        <a:latin typeface="Cambria Math" panose="02040503050406030204" pitchFamily="18" charset="0"/>
                      </a:rPr>
                      <m:t>2</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3</m:t>
                    </m:r>
                    <m:r>
                      <a:rPr lang="en-US" sz="2400" i="1" dirty="0">
                        <a:solidFill>
                          <a:srgbClr val="C00000"/>
                        </a:solidFill>
                        <a:latin typeface="Cambria Math" panose="02040503050406030204" pitchFamily="18" charset="0"/>
                      </a:rPr>
                      <m:t>}</m:t>
                    </m:r>
                  </m:oMath>
                </a14:m>
                <a:r>
                  <a:rPr lang="en-US" sz="2400" dirty="0">
                    <a:latin typeface="Calibri (Body)"/>
                  </a:rPr>
                  <a:t>.</a:t>
                </a:r>
              </a:p>
              <a:p>
                <a:pPr>
                  <a:lnSpc>
                    <a:spcPct val="150000"/>
                  </a:lnSpc>
                </a:pPr>
                <a:r>
                  <a:rPr lang="en-US" sz="2000" b="1" dirty="0">
                    <a:latin typeface="Calibri (Body)"/>
                  </a:rPr>
                  <a:t>Payoffs: </a:t>
                </a:r>
                <a:r>
                  <a:rPr lang="en-US" sz="2400" dirty="0">
                    <a:latin typeface="Calibri (Body)"/>
                  </a:rPr>
                  <a:t>Let </a:t>
                </a:r>
                <a14:m>
                  <m:oMath xmlns:m="http://schemas.openxmlformats.org/officeDocument/2006/math">
                    <m:r>
                      <a:rPr lang="en-US" sz="2400" i="1" dirty="0" smtClean="0">
                        <a:solidFill>
                          <a:srgbClr val="C00000"/>
                        </a:solidFill>
                        <a:latin typeface="Cambria Math" panose="02040503050406030204" pitchFamily="18" charset="0"/>
                      </a:rPr>
                      <m:t>𝑃</m:t>
                    </m:r>
                  </m:oMath>
                </a14:m>
                <a:r>
                  <a:rPr lang="en-US" sz="2400" dirty="0">
                    <a:latin typeface="Calibri (Body)"/>
                  </a:rPr>
                  <a:t> denote the set of strategy profiles for which the new agenda is chosen (at least two “yes” votes), and let </a:t>
                </a:r>
                <a14:m>
                  <m:oMath xmlns:m="http://schemas.openxmlformats.org/officeDocument/2006/math">
                    <m:r>
                      <a:rPr lang="en-US" sz="2400" i="1" dirty="0" smtClean="0">
                        <a:solidFill>
                          <a:srgbClr val="C00000"/>
                        </a:solidFill>
                        <a:latin typeface="Cambria Math" panose="02040503050406030204" pitchFamily="18" charset="0"/>
                      </a:rPr>
                      <m:t>𝑄</m:t>
                    </m:r>
                  </m:oMath>
                </a14:m>
                <a:r>
                  <a:rPr lang="en-US" sz="2400" dirty="0">
                    <a:latin typeface="Calibri (Body)"/>
                  </a:rPr>
                  <a:t> denote the set of strategy profiles for which the status quo remains (no more than one “yes” vote). Formally. </a:t>
                </a:r>
              </a:p>
            </p:txBody>
          </p:sp>
        </mc:Choice>
        <mc:Fallback xmlns="">
          <p:sp>
            <p:nvSpPr>
              <p:cNvPr id="15" name="Rectangle 14"/>
              <p:cNvSpPr>
                <a:spLocks noRot="1" noChangeAspect="1" noMove="1" noResize="1" noEditPoints="1" noAdjustHandles="1" noChangeArrowheads="1" noChangeShapeType="1" noTextEdit="1"/>
              </p:cNvSpPr>
              <p:nvPr/>
            </p:nvSpPr>
            <p:spPr>
              <a:xfrm>
                <a:off x="215461" y="1109672"/>
                <a:ext cx="11794683" cy="2805063"/>
              </a:xfrm>
              <a:prstGeom prst="rect">
                <a:avLst/>
              </a:prstGeom>
              <a:blipFill>
                <a:blip r:embed="rId3"/>
                <a:stretch>
                  <a:fillRect l="-775" b="-413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D07EA553-C974-2177-6DEB-5EB84EBFE80A}"/>
              </a:ext>
            </a:extLst>
          </p:cNvPr>
          <p:cNvPicPr>
            <a:picLocks noChangeAspect="1"/>
          </p:cNvPicPr>
          <p:nvPr/>
        </p:nvPicPr>
        <p:blipFill>
          <a:blip r:embed="rId4"/>
          <a:stretch>
            <a:fillRect/>
          </a:stretch>
        </p:blipFill>
        <p:spPr>
          <a:xfrm>
            <a:off x="392195" y="4158082"/>
            <a:ext cx="3757184" cy="1993902"/>
          </a:xfrm>
          <a:prstGeom prst="rect">
            <a:avLst/>
          </a:prstGeom>
        </p:spPr>
      </p:pic>
      <p:pic>
        <p:nvPicPr>
          <p:cNvPr id="8" name="Picture 7">
            <a:extLst>
              <a:ext uri="{FF2B5EF4-FFF2-40B4-BE49-F238E27FC236}">
                <a16:creationId xmlns:a16="http://schemas.microsoft.com/office/drawing/2014/main" id="{8FF79960-EC47-77A3-9195-4C9633FC3765}"/>
              </a:ext>
            </a:extLst>
          </p:cNvPr>
          <p:cNvPicPr>
            <a:picLocks noChangeAspect="1"/>
          </p:cNvPicPr>
          <p:nvPr/>
        </p:nvPicPr>
        <p:blipFill>
          <a:blip r:embed="rId5"/>
          <a:stretch>
            <a:fillRect/>
          </a:stretch>
        </p:blipFill>
        <p:spPr>
          <a:xfrm>
            <a:off x="4631546" y="4158082"/>
            <a:ext cx="7255654" cy="2132038"/>
          </a:xfrm>
          <a:prstGeom prst="rect">
            <a:avLst/>
          </a:prstGeom>
        </p:spPr>
      </p:pic>
    </p:spTree>
    <p:extLst>
      <p:ext uri="{BB962C8B-B14F-4D97-AF65-F5344CB8AC3E}">
        <p14:creationId xmlns:p14="http://schemas.microsoft.com/office/powerpoint/2010/main" val="3414291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The </a:t>
            </a:r>
            <a:r>
              <a:rPr lang="en-US" sz="4400" dirty="0"/>
              <a:t>Cournot Duopoly</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26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mc:AlternateContent xmlns:mc="http://schemas.openxmlformats.org/markup-compatibility/2006" xmlns:a14="http://schemas.microsoft.com/office/drawing/2010/main">
        <mc:Choice Requires="a14">
          <p:sp>
            <p:nvSpPr>
              <p:cNvPr id="15" name="Rectangle 14"/>
              <p:cNvSpPr/>
              <p:nvPr/>
            </p:nvSpPr>
            <p:spPr>
              <a:xfrm>
                <a:off x="215461" y="1109672"/>
                <a:ext cx="11794683" cy="2805063"/>
              </a:xfrm>
              <a:prstGeom prst="rect">
                <a:avLst/>
              </a:prstGeom>
            </p:spPr>
            <p:txBody>
              <a:bodyPr wrap="square">
                <a:spAutoFit/>
              </a:bodyPr>
              <a:lstStyle/>
              <a:p>
                <a:pPr>
                  <a:lnSpc>
                    <a:spcPct val="150000"/>
                  </a:lnSpc>
                </a:pPr>
                <a:r>
                  <a:rPr lang="en-US" sz="2000" b="1" dirty="0">
                    <a:latin typeface="Calibri (Body)"/>
                  </a:rPr>
                  <a:t>Players: </a:t>
                </a:r>
                <a14:m>
                  <m:oMath xmlns:m="http://schemas.openxmlformats.org/officeDocument/2006/math">
                    <m:r>
                      <a:rPr lang="en-US" sz="2400" i="1" dirty="0" smtClean="0">
                        <a:solidFill>
                          <a:srgbClr val="C00000"/>
                        </a:solidFill>
                        <a:latin typeface="Cambria Math" panose="02040503050406030204" pitchFamily="18" charset="0"/>
                      </a:rPr>
                      <m:t>𝑁</m:t>
                    </m:r>
                    <m:r>
                      <a:rPr lang="en-US" sz="2400" i="1" dirty="0" smtClean="0">
                        <a:solidFill>
                          <a:srgbClr val="C00000"/>
                        </a:solidFill>
                        <a:latin typeface="Cambria Math" panose="02040503050406030204" pitchFamily="18" charset="0"/>
                      </a:rPr>
                      <m:t> = {</m:t>
                    </m:r>
                    <m:r>
                      <a:rPr lang="en-US" sz="2400" i="1" dirty="0" smtClean="0">
                        <a:solidFill>
                          <a:srgbClr val="C00000"/>
                        </a:solidFill>
                        <a:latin typeface="Cambria Math" panose="02040503050406030204" pitchFamily="18" charset="0"/>
                      </a:rPr>
                      <m:t>1</m:t>
                    </m:r>
                    <m:r>
                      <a:rPr lang="en-US" sz="2400" i="1" dirty="0" smtClean="0">
                        <a:solidFill>
                          <a:srgbClr val="C00000"/>
                        </a:solidFill>
                        <a:latin typeface="Cambria Math" panose="02040503050406030204" pitchFamily="18" charset="0"/>
                      </a:rPr>
                      <m:t>, </m:t>
                    </m:r>
                    <m:r>
                      <a:rPr lang="en-US" sz="2400" i="1" dirty="0" smtClean="0">
                        <a:solidFill>
                          <a:srgbClr val="C00000"/>
                        </a:solidFill>
                        <a:latin typeface="Cambria Math" panose="02040503050406030204" pitchFamily="18" charset="0"/>
                      </a:rPr>
                      <m:t>2</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3</m:t>
                    </m:r>
                    <m:r>
                      <a:rPr lang="en-US" sz="2400" i="1" dirty="0" smtClean="0">
                        <a:solidFill>
                          <a:srgbClr val="C00000"/>
                        </a:solidFill>
                        <a:latin typeface="Cambria Math" panose="02040503050406030204" pitchFamily="18" charset="0"/>
                      </a:rPr>
                      <m:t>}</m:t>
                    </m:r>
                  </m:oMath>
                </a14:m>
                <a:r>
                  <a:rPr lang="en-US" sz="2400" dirty="0">
                    <a:latin typeface="Calibri (Body)"/>
                  </a:rPr>
                  <a:t>.</a:t>
                </a:r>
              </a:p>
              <a:p>
                <a:pPr>
                  <a:lnSpc>
                    <a:spcPct val="150000"/>
                  </a:lnSpc>
                </a:pPr>
                <a:r>
                  <a:rPr lang="en-US" sz="2000" b="1" dirty="0">
                    <a:latin typeface="Calibri (Body)"/>
                  </a:rPr>
                  <a:t>Strategy sets: </a:t>
                </a:r>
                <a14:m>
                  <m:oMath xmlns:m="http://schemas.openxmlformats.org/officeDocument/2006/math">
                    <m:sSub>
                      <m:sSubPr>
                        <m:ctrlPr>
                          <a:rPr lang="en-US" sz="2400" b="0" i="1" dirty="0" smtClean="0">
                            <a:solidFill>
                              <a:srgbClr val="C00000"/>
                            </a:solidFill>
                            <a:latin typeface="Cambria Math" panose="02040503050406030204" pitchFamily="18" charset="0"/>
                          </a:rPr>
                        </m:ctrlPr>
                      </m:sSubPr>
                      <m:e>
                        <m:r>
                          <a:rPr lang="en-US" sz="2400" i="1" dirty="0" smtClean="0">
                            <a:solidFill>
                              <a:srgbClr val="C00000"/>
                            </a:solidFill>
                            <a:latin typeface="Cambria Math" panose="02040503050406030204" pitchFamily="18" charset="0"/>
                          </a:rPr>
                          <m:t>𝑆</m:t>
                        </m:r>
                      </m:e>
                      <m:sub>
                        <m:r>
                          <a:rPr lang="en-US" sz="2400" b="0" i="1" dirty="0" smtClean="0">
                            <a:solidFill>
                              <a:srgbClr val="C00000"/>
                            </a:solidFill>
                            <a:latin typeface="Cambria Math" panose="02040503050406030204" pitchFamily="18" charset="0"/>
                          </a:rPr>
                          <m:t>𝑖</m:t>
                        </m:r>
                      </m:sub>
                    </m:sSub>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𝑌</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𝑁</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𝐴</m:t>
                    </m:r>
                    <m:r>
                      <a:rPr lang="en-US" sz="2400" b="0" i="1" dirty="0" smtClean="0">
                        <a:solidFill>
                          <a:srgbClr val="C00000"/>
                        </a:solidFill>
                        <a:latin typeface="Cambria Math" panose="02040503050406030204" pitchFamily="18" charset="0"/>
                      </a:rPr>
                      <m:t>}</m:t>
                    </m:r>
                  </m:oMath>
                </a14:m>
                <a:r>
                  <a:rPr lang="en-US" sz="2400" dirty="0">
                    <a:latin typeface="Calibri (Body)"/>
                  </a:rPr>
                  <a:t> for </a:t>
                </a:r>
                <a14:m>
                  <m:oMath xmlns:m="http://schemas.openxmlformats.org/officeDocument/2006/math">
                    <m:r>
                      <a:rPr lang="en-US" sz="2400" i="1" dirty="0">
                        <a:latin typeface="Cambria Math" panose="02040503050406030204" pitchFamily="18" charset="0"/>
                      </a:rPr>
                      <m:t> </m:t>
                    </m:r>
                    <m:r>
                      <a:rPr lang="en-US" sz="2400" i="1" dirty="0" smtClean="0">
                        <a:solidFill>
                          <a:srgbClr val="C00000"/>
                        </a:solidFill>
                        <a:latin typeface="Cambria Math" panose="02040503050406030204" pitchFamily="18" charset="0"/>
                      </a:rPr>
                      <m:t>𝑖</m:t>
                    </m:r>
                    <m:r>
                      <a:rPr lang="en-US" sz="2400" i="1" dirty="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1</m:t>
                    </m:r>
                    <m:r>
                      <a:rPr lang="en-US" sz="2400" i="1" dirty="0">
                        <a:solidFill>
                          <a:srgbClr val="C00000"/>
                        </a:solidFill>
                        <a:latin typeface="Cambria Math" panose="02040503050406030204" pitchFamily="18" charset="0"/>
                      </a:rPr>
                      <m:t>, </m:t>
                    </m:r>
                    <m:r>
                      <a:rPr lang="en-US" sz="2400" i="1" dirty="0">
                        <a:solidFill>
                          <a:srgbClr val="C00000"/>
                        </a:solidFill>
                        <a:latin typeface="Cambria Math" panose="02040503050406030204" pitchFamily="18" charset="0"/>
                      </a:rPr>
                      <m:t>2</m:t>
                    </m:r>
                    <m:r>
                      <a:rPr lang="en-US" sz="2400" b="0" i="1" dirty="0" smtClean="0">
                        <a:solidFill>
                          <a:srgbClr val="C00000"/>
                        </a:solidFill>
                        <a:latin typeface="Cambria Math" panose="02040503050406030204" pitchFamily="18" charset="0"/>
                      </a:rPr>
                      <m:t>,</m:t>
                    </m:r>
                    <m:r>
                      <a:rPr lang="en-US" sz="2400" b="0" i="1" dirty="0" smtClean="0">
                        <a:solidFill>
                          <a:srgbClr val="C00000"/>
                        </a:solidFill>
                        <a:latin typeface="Cambria Math" panose="02040503050406030204" pitchFamily="18" charset="0"/>
                      </a:rPr>
                      <m:t>3</m:t>
                    </m:r>
                    <m:r>
                      <a:rPr lang="en-US" sz="2400" i="1" dirty="0">
                        <a:solidFill>
                          <a:srgbClr val="C00000"/>
                        </a:solidFill>
                        <a:latin typeface="Cambria Math" panose="02040503050406030204" pitchFamily="18" charset="0"/>
                      </a:rPr>
                      <m:t>}</m:t>
                    </m:r>
                  </m:oMath>
                </a14:m>
                <a:r>
                  <a:rPr lang="en-US" sz="2400" dirty="0">
                    <a:latin typeface="Calibri (Body)"/>
                  </a:rPr>
                  <a:t>.</a:t>
                </a:r>
              </a:p>
              <a:p>
                <a:pPr>
                  <a:lnSpc>
                    <a:spcPct val="150000"/>
                  </a:lnSpc>
                </a:pPr>
                <a:r>
                  <a:rPr lang="en-US" sz="2000" b="1" dirty="0">
                    <a:latin typeface="Calibri (Body)"/>
                  </a:rPr>
                  <a:t>Payoffs: </a:t>
                </a:r>
                <a:r>
                  <a:rPr lang="en-US" sz="2400" dirty="0">
                    <a:latin typeface="Calibri (Body)"/>
                  </a:rPr>
                  <a:t>Let </a:t>
                </a:r>
                <a14:m>
                  <m:oMath xmlns:m="http://schemas.openxmlformats.org/officeDocument/2006/math">
                    <m:r>
                      <a:rPr lang="en-US" sz="2400" i="1" dirty="0" smtClean="0">
                        <a:solidFill>
                          <a:srgbClr val="C00000"/>
                        </a:solidFill>
                        <a:latin typeface="Cambria Math" panose="02040503050406030204" pitchFamily="18" charset="0"/>
                      </a:rPr>
                      <m:t>𝑃</m:t>
                    </m:r>
                  </m:oMath>
                </a14:m>
                <a:r>
                  <a:rPr lang="en-US" sz="2400" dirty="0">
                    <a:latin typeface="Calibri (Body)"/>
                  </a:rPr>
                  <a:t> denote the set of strategy profiles for which the new agenda is chosen (at least two “yes” votes), and let </a:t>
                </a:r>
                <a14:m>
                  <m:oMath xmlns:m="http://schemas.openxmlformats.org/officeDocument/2006/math">
                    <m:r>
                      <a:rPr lang="en-US" sz="2400" i="1" dirty="0" smtClean="0">
                        <a:solidFill>
                          <a:srgbClr val="C00000"/>
                        </a:solidFill>
                        <a:latin typeface="Cambria Math" panose="02040503050406030204" pitchFamily="18" charset="0"/>
                      </a:rPr>
                      <m:t>𝑄</m:t>
                    </m:r>
                  </m:oMath>
                </a14:m>
                <a:r>
                  <a:rPr lang="en-US" sz="2400" dirty="0">
                    <a:latin typeface="Calibri (Body)"/>
                  </a:rPr>
                  <a:t> denote the set of strategy profiles for which the status quo remains (no more than one “yes” vote). Formally. </a:t>
                </a:r>
              </a:p>
            </p:txBody>
          </p:sp>
        </mc:Choice>
        <mc:Fallback xmlns="">
          <p:sp>
            <p:nvSpPr>
              <p:cNvPr id="15" name="Rectangle 14"/>
              <p:cNvSpPr>
                <a:spLocks noRot="1" noChangeAspect="1" noMove="1" noResize="1" noEditPoints="1" noAdjustHandles="1" noChangeArrowheads="1" noChangeShapeType="1" noTextEdit="1"/>
              </p:cNvSpPr>
              <p:nvPr/>
            </p:nvSpPr>
            <p:spPr>
              <a:xfrm>
                <a:off x="215461" y="1109672"/>
                <a:ext cx="11794683" cy="2805063"/>
              </a:xfrm>
              <a:prstGeom prst="rect">
                <a:avLst/>
              </a:prstGeom>
              <a:blipFill>
                <a:blip r:embed="rId3"/>
                <a:stretch>
                  <a:fillRect l="-775" b="-4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584994-8C65-023C-7553-62CD7CD59DCC}"/>
                  </a:ext>
                </a:extLst>
              </p:cNvPr>
              <p:cNvSpPr txBox="1"/>
              <p:nvPr/>
            </p:nvSpPr>
            <p:spPr>
              <a:xfrm>
                <a:off x="634065" y="4254486"/>
                <a:ext cx="4552657" cy="7788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𝑣</m:t>
                          </m:r>
                        </m:e>
                        <m:sub>
                          <m:r>
                            <a:rPr lang="en-US" sz="2000" b="0" i="1" dirty="0" smtClean="0">
                              <a:latin typeface="Cambria Math" panose="02040503050406030204" pitchFamily="18" charset="0"/>
                            </a:rPr>
                            <m:t>1</m:t>
                          </m:r>
                        </m:sub>
                      </m:sSub>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e>
                        <m:sub>
                          <m:r>
                            <a:rPr lang="en-US" sz="2000" b="0" i="1" dirty="0" smtClean="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2</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b="0" i="1" dirty="0" smtClean="0">
                              <a:latin typeface="Cambria Math" panose="02040503050406030204" pitchFamily="18" charset="0"/>
                            </a:rPr>
                            <m:t>3</m:t>
                          </m:r>
                        </m:sub>
                      </m:sSub>
                      <m:r>
                        <a:rPr lang="en-US" sz="2000" i="1" dirty="0" smtClean="0">
                          <a:latin typeface="Cambria Math" panose="02040503050406030204" pitchFamily="18" charset="0"/>
                        </a:rPr>
                        <m:t>) =</m:t>
                      </m:r>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m>
                                <m:mPr>
                                  <m:mcs>
                                    <m:mc>
                                      <m:mcPr>
                                        <m:count m:val="2"/>
                                        <m:mcJc m:val="center"/>
                                      </m:mcPr>
                                    </m:mc>
                                  </m:mcs>
                                  <m:ctrlPr>
                                    <a:rPr lang="en-US" sz="2000" i="1" dirty="0" smtClean="0">
                                      <a:latin typeface="Cambria Math" panose="02040503050406030204" pitchFamily="18" charset="0"/>
                                    </a:rPr>
                                  </m:ctrlPr>
                                </m:mPr>
                                <m:mr>
                                  <m:e>
                                    <m:r>
                                      <a:rPr lang="en-US" sz="2000" b="0" i="1" dirty="0" smtClean="0">
                                        <a:latin typeface="Cambria Math" panose="02040503050406030204" pitchFamily="18" charset="0"/>
                                      </a:rPr>
                                      <m:t>1</m:t>
                                    </m:r>
                                  </m:e>
                                  <m:e>
                                    <m:r>
                                      <a:rPr lang="en-US" sz="2000" b="0" i="1" dirty="0" smtClean="0">
                                        <a:latin typeface="Cambria Math" panose="02040503050406030204" pitchFamily="18" charset="0"/>
                                      </a:rPr>
                                      <m:t>,</m:t>
                                    </m:r>
                                    <m:r>
                                      <a:rPr lang="en-US" sz="2000" b="0" i="1" dirty="0" smtClean="0">
                                        <a:latin typeface="Cambria Math" panose="02040503050406030204" pitchFamily="18" charset="0"/>
                                      </a:rPr>
                                      <m:t>𝑖𝑓</m:t>
                                    </m:r>
                                    <m:r>
                                      <a:rPr lang="en-US" sz="2000" i="1" dirty="0">
                                        <a:latin typeface="Cambria Math" panose="02040503050406030204" pitchFamily="18" charset="0"/>
                                      </a:rPr>
                                      <m:t> </m:t>
                                    </m:r>
                                    <m:d>
                                      <m:dPr>
                                        <m:ctrlPr>
                                          <a:rPr lang="en-US" sz="2000" b="0" i="1" dirty="0" smtClean="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2</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3</m:t>
                                            </m:r>
                                          </m:sub>
                                        </m:sSub>
                                      </m:e>
                                    </m:d>
                                    <m:r>
                                      <a:rPr lang="en-US" sz="2000" i="1" dirty="0">
                                        <a:latin typeface="Cambria Math" panose="02040503050406030204" pitchFamily="18" charset="0"/>
                                      </a:rPr>
                                      <m:t>∈</m:t>
                                    </m:r>
                                    <m:r>
                                      <a:rPr lang="en-US" sz="2000" i="1" dirty="0">
                                        <a:latin typeface="Cambria Math" panose="02040503050406030204" pitchFamily="18" charset="0"/>
                                      </a:rPr>
                                      <m:t>𝑃</m:t>
                                    </m:r>
                                  </m:e>
                                </m:mr>
                              </m:m>
                            </m:e>
                            <m:e>
                              <m:m>
                                <m:mPr>
                                  <m:mcs>
                                    <m:mc>
                                      <m:mcPr>
                                        <m:count m:val="2"/>
                                        <m:mcJc m:val="center"/>
                                      </m:mcPr>
                                    </m:mc>
                                  </m:mcs>
                                  <m:ctrlPr>
                                    <a:rPr lang="en-US" sz="2000" i="1" dirty="0" smtClean="0">
                                      <a:latin typeface="Cambria Math" panose="02040503050406030204" pitchFamily="18" charset="0"/>
                                    </a:rPr>
                                  </m:ctrlPr>
                                </m:mPr>
                                <m:mr>
                                  <m:e>
                                    <m:r>
                                      <a:rPr lang="en-US" sz="2000" b="0" i="1" dirty="0" smtClean="0">
                                        <a:latin typeface="Cambria Math" panose="02040503050406030204" pitchFamily="18" charset="0"/>
                                      </a:rPr>
                                      <m:t>0</m:t>
                                    </m:r>
                                  </m:e>
                                  <m:e>
                                    <m:r>
                                      <a:rPr lang="en-US" sz="2000" i="1" dirty="0">
                                        <a:latin typeface="Cambria Math" panose="02040503050406030204" pitchFamily="18" charset="0"/>
                                      </a:rPr>
                                      <m:t>,</m:t>
                                    </m:r>
                                    <m:r>
                                      <a:rPr lang="en-US" sz="2000" i="1" dirty="0">
                                        <a:latin typeface="Cambria Math" panose="02040503050406030204" pitchFamily="18" charset="0"/>
                                      </a:rPr>
                                      <m:t>𝑖𝑓</m:t>
                                    </m:r>
                                    <m:r>
                                      <a:rPr lang="en-US" sz="2000" i="1" dirty="0">
                                        <a:latin typeface="Cambria Math" panose="02040503050406030204" pitchFamily="18" charset="0"/>
                                      </a:rPr>
                                      <m:t> </m:t>
                                    </m:r>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2</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3</m:t>
                                            </m:r>
                                          </m:sub>
                                        </m:sSub>
                                      </m:e>
                                    </m:d>
                                    <m:r>
                                      <a:rPr lang="en-US" sz="2000" i="1" dirty="0">
                                        <a:latin typeface="Cambria Math" panose="02040503050406030204" pitchFamily="18" charset="0"/>
                                      </a:rPr>
                                      <m:t>∈</m:t>
                                    </m:r>
                                    <m:r>
                                      <a:rPr lang="en-US" sz="2000" i="1" dirty="0">
                                        <a:latin typeface="Cambria Math" panose="02040503050406030204" pitchFamily="18" charset="0"/>
                                      </a:rPr>
                                      <m:t>𝑄</m:t>
                                    </m:r>
                                  </m:e>
                                </m:mr>
                              </m:m>
                            </m:e>
                          </m:eqArr>
                        </m:e>
                      </m:d>
                    </m:oMath>
                  </m:oMathPara>
                </a14:m>
                <a:endParaRPr lang="en-US" sz="2000" dirty="0"/>
              </a:p>
            </p:txBody>
          </p:sp>
        </mc:Choice>
        <mc:Fallback xmlns="">
          <p:sp>
            <p:nvSpPr>
              <p:cNvPr id="7" name="TextBox 6">
                <a:extLst>
                  <a:ext uri="{FF2B5EF4-FFF2-40B4-BE49-F238E27FC236}">
                    <a16:creationId xmlns:a16="http://schemas.microsoft.com/office/drawing/2014/main" id="{93584994-8C65-023C-7553-62CD7CD59DCC}"/>
                  </a:ext>
                </a:extLst>
              </p:cNvPr>
              <p:cNvSpPr txBox="1">
                <a:spLocks noRot="1" noChangeAspect="1" noMove="1" noResize="1" noEditPoints="1" noAdjustHandles="1" noChangeArrowheads="1" noChangeShapeType="1" noTextEdit="1"/>
              </p:cNvSpPr>
              <p:nvPr/>
            </p:nvSpPr>
            <p:spPr>
              <a:xfrm>
                <a:off x="634065" y="4254486"/>
                <a:ext cx="4552657" cy="77886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42AAFA4-638A-7190-47F9-1EE57061C07D}"/>
                  </a:ext>
                </a:extLst>
              </p:cNvPr>
              <p:cNvSpPr txBox="1"/>
              <p:nvPr/>
            </p:nvSpPr>
            <p:spPr>
              <a:xfrm>
                <a:off x="634065" y="5221393"/>
                <a:ext cx="4552657" cy="7788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𝑣</m:t>
                          </m:r>
                        </m:e>
                        <m:sub>
                          <m:r>
                            <a:rPr lang="en-US" sz="2000" b="0" i="1" dirty="0" smtClean="0">
                              <a:latin typeface="Cambria Math" panose="02040503050406030204" pitchFamily="18" charset="0"/>
                            </a:rPr>
                            <m:t>2</m:t>
                          </m:r>
                        </m:sub>
                      </m:sSub>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e>
                        <m:sub>
                          <m:r>
                            <a:rPr lang="en-US" sz="2000" b="0" i="1" dirty="0" smtClean="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2</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b="0" i="1" dirty="0" smtClean="0">
                              <a:latin typeface="Cambria Math" panose="02040503050406030204" pitchFamily="18" charset="0"/>
                            </a:rPr>
                            <m:t>3</m:t>
                          </m:r>
                        </m:sub>
                      </m:sSub>
                      <m:r>
                        <a:rPr lang="en-US" sz="2000" i="1" dirty="0" smtClean="0">
                          <a:latin typeface="Cambria Math" panose="02040503050406030204" pitchFamily="18" charset="0"/>
                        </a:rPr>
                        <m:t>) =</m:t>
                      </m:r>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m>
                                <m:mPr>
                                  <m:mcs>
                                    <m:mc>
                                      <m:mcPr>
                                        <m:count m:val="2"/>
                                        <m:mcJc m:val="center"/>
                                      </m:mcPr>
                                    </m:mc>
                                  </m:mcs>
                                  <m:ctrlPr>
                                    <a:rPr lang="en-US" sz="2000" i="1" dirty="0" smtClean="0">
                                      <a:latin typeface="Cambria Math" panose="02040503050406030204" pitchFamily="18" charset="0"/>
                                    </a:rPr>
                                  </m:ctrlPr>
                                </m:mPr>
                                <m:mr>
                                  <m:e>
                                    <m:r>
                                      <a:rPr lang="en-US" sz="2000" b="0" i="1" dirty="0" smtClean="0">
                                        <a:latin typeface="Cambria Math" panose="02040503050406030204" pitchFamily="18" charset="0"/>
                                      </a:rPr>
                                      <m:t>1</m:t>
                                    </m:r>
                                  </m:e>
                                  <m:e>
                                    <m:r>
                                      <a:rPr lang="en-US" sz="2000" b="0" i="1" dirty="0" smtClean="0">
                                        <a:latin typeface="Cambria Math" panose="02040503050406030204" pitchFamily="18" charset="0"/>
                                      </a:rPr>
                                      <m:t>,</m:t>
                                    </m:r>
                                    <m:r>
                                      <a:rPr lang="en-US" sz="2000" b="0" i="1" dirty="0" smtClean="0">
                                        <a:latin typeface="Cambria Math" panose="02040503050406030204" pitchFamily="18" charset="0"/>
                                      </a:rPr>
                                      <m:t>𝑖𝑓</m:t>
                                    </m:r>
                                    <m:r>
                                      <a:rPr lang="en-US" sz="2000" i="1" dirty="0">
                                        <a:latin typeface="Cambria Math" panose="02040503050406030204" pitchFamily="18" charset="0"/>
                                      </a:rPr>
                                      <m:t> </m:t>
                                    </m:r>
                                    <m:d>
                                      <m:dPr>
                                        <m:ctrlPr>
                                          <a:rPr lang="en-US" sz="2000" b="0" i="1" dirty="0" smtClean="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2</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3</m:t>
                                            </m:r>
                                          </m:sub>
                                        </m:sSub>
                                      </m:e>
                                    </m:d>
                                    <m:r>
                                      <a:rPr lang="en-US" sz="2000" i="1" dirty="0">
                                        <a:latin typeface="Cambria Math" panose="02040503050406030204" pitchFamily="18" charset="0"/>
                                      </a:rPr>
                                      <m:t>∈</m:t>
                                    </m:r>
                                    <m:r>
                                      <a:rPr lang="en-US" sz="2000" i="1" dirty="0">
                                        <a:latin typeface="Cambria Math" panose="02040503050406030204" pitchFamily="18" charset="0"/>
                                      </a:rPr>
                                      <m:t>𝑃</m:t>
                                    </m:r>
                                  </m:e>
                                </m:mr>
                              </m:m>
                            </m:e>
                            <m:e>
                              <m:m>
                                <m:mPr>
                                  <m:mcs>
                                    <m:mc>
                                      <m:mcPr>
                                        <m:count m:val="2"/>
                                        <m:mcJc m:val="center"/>
                                      </m:mcPr>
                                    </m:mc>
                                  </m:mcs>
                                  <m:ctrlPr>
                                    <a:rPr lang="en-US" sz="2000" i="1" dirty="0" smtClean="0">
                                      <a:latin typeface="Cambria Math" panose="02040503050406030204" pitchFamily="18" charset="0"/>
                                    </a:rPr>
                                  </m:ctrlPr>
                                </m:mPr>
                                <m:mr>
                                  <m:e>
                                    <m:r>
                                      <a:rPr lang="en-US" sz="2000" b="0" i="1" dirty="0" smtClean="0">
                                        <a:latin typeface="Cambria Math" panose="02040503050406030204" pitchFamily="18" charset="0"/>
                                      </a:rPr>
                                      <m:t>0</m:t>
                                    </m:r>
                                  </m:e>
                                  <m:e>
                                    <m:r>
                                      <a:rPr lang="en-US" sz="2000" i="1" dirty="0">
                                        <a:latin typeface="Cambria Math" panose="02040503050406030204" pitchFamily="18" charset="0"/>
                                      </a:rPr>
                                      <m:t>,</m:t>
                                    </m:r>
                                    <m:r>
                                      <a:rPr lang="en-US" sz="2000" i="1" dirty="0">
                                        <a:latin typeface="Cambria Math" panose="02040503050406030204" pitchFamily="18" charset="0"/>
                                      </a:rPr>
                                      <m:t>𝑖𝑓</m:t>
                                    </m:r>
                                    <m:r>
                                      <a:rPr lang="en-US" sz="2000" i="1" dirty="0">
                                        <a:latin typeface="Cambria Math" panose="02040503050406030204" pitchFamily="18" charset="0"/>
                                      </a:rPr>
                                      <m:t> </m:t>
                                    </m:r>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2</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3</m:t>
                                            </m:r>
                                          </m:sub>
                                        </m:sSub>
                                      </m:e>
                                    </m:d>
                                    <m:r>
                                      <a:rPr lang="en-US" sz="2000" i="1" dirty="0">
                                        <a:latin typeface="Cambria Math" panose="02040503050406030204" pitchFamily="18" charset="0"/>
                                      </a:rPr>
                                      <m:t>∈</m:t>
                                    </m:r>
                                    <m:r>
                                      <a:rPr lang="en-US" sz="2000" i="1" dirty="0">
                                        <a:latin typeface="Cambria Math" panose="02040503050406030204" pitchFamily="18" charset="0"/>
                                      </a:rPr>
                                      <m:t>𝑄</m:t>
                                    </m:r>
                                  </m:e>
                                </m:mr>
                              </m:m>
                            </m:e>
                          </m:eqArr>
                        </m:e>
                      </m:d>
                    </m:oMath>
                  </m:oMathPara>
                </a14:m>
                <a:endParaRPr lang="en-US" sz="2000" dirty="0"/>
              </a:p>
            </p:txBody>
          </p:sp>
        </mc:Choice>
        <mc:Fallback xmlns="">
          <p:sp>
            <p:nvSpPr>
              <p:cNvPr id="9" name="TextBox 8">
                <a:extLst>
                  <a:ext uri="{FF2B5EF4-FFF2-40B4-BE49-F238E27FC236}">
                    <a16:creationId xmlns:a16="http://schemas.microsoft.com/office/drawing/2014/main" id="{042AAFA4-638A-7190-47F9-1EE57061C07D}"/>
                  </a:ext>
                </a:extLst>
              </p:cNvPr>
              <p:cNvSpPr txBox="1">
                <a:spLocks noRot="1" noChangeAspect="1" noMove="1" noResize="1" noEditPoints="1" noAdjustHandles="1" noChangeArrowheads="1" noChangeShapeType="1" noTextEdit="1"/>
              </p:cNvSpPr>
              <p:nvPr/>
            </p:nvSpPr>
            <p:spPr>
              <a:xfrm>
                <a:off x="634065" y="5221393"/>
                <a:ext cx="4552657" cy="77886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847D9B1-31A5-09C1-325E-9163C1BCB7F3}"/>
                  </a:ext>
                </a:extLst>
              </p:cNvPr>
              <p:cNvSpPr txBox="1"/>
              <p:nvPr/>
            </p:nvSpPr>
            <p:spPr>
              <a:xfrm>
                <a:off x="6441914" y="4178630"/>
                <a:ext cx="4552657" cy="7788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𝑣</m:t>
                          </m:r>
                        </m:e>
                        <m:sub>
                          <m:r>
                            <a:rPr lang="en-US" sz="2000" b="0" i="1" dirty="0" smtClean="0">
                              <a:latin typeface="Cambria Math" panose="02040503050406030204" pitchFamily="18" charset="0"/>
                            </a:rPr>
                            <m:t>3</m:t>
                          </m:r>
                        </m:sub>
                      </m:sSub>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e>
                        <m:sub>
                          <m:r>
                            <a:rPr lang="en-US" sz="2000" b="0" i="1" dirty="0" smtClean="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2</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b="0" i="1" dirty="0" smtClean="0">
                              <a:latin typeface="Cambria Math" panose="02040503050406030204" pitchFamily="18" charset="0"/>
                            </a:rPr>
                            <m:t>3</m:t>
                          </m:r>
                        </m:sub>
                      </m:sSub>
                      <m:r>
                        <a:rPr lang="en-US" sz="2000" i="1" dirty="0" smtClean="0">
                          <a:latin typeface="Cambria Math" panose="02040503050406030204" pitchFamily="18" charset="0"/>
                        </a:rPr>
                        <m:t>) =</m:t>
                      </m:r>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m>
                                <m:mPr>
                                  <m:mcs>
                                    <m:mc>
                                      <m:mcPr>
                                        <m:count m:val="2"/>
                                        <m:mcJc m:val="center"/>
                                      </m:mcPr>
                                    </m:mc>
                                  </m:mcs>
                                  <m:ctrlPr>
                                    <a:rPr lang="en-US" sz="2000" i="1" dirty="0" smtClean="0">
                                      <a:latin typeface="Cambria Math" panose="02040503050406030204" pitchFamily="18" charset="0"/>
                                    </a:rPr>
                                  </m:ctrlPr>
                                </m:mPr>
                                <m:mr>
                                  <m:e>
                                    <m:r>
                                      <m:rPr>
                                        <m:brk m:alnAt="7"/>
                                      </m:rPr>
                                      <a:rPr lang="en-US" sz="2000" b="0" i="1" dirty="0" smtClean="0">
                                        <a:latin typeface="Cambria Math" panose="02040503050406030204" pitchFamily="18" charset="0"/>
                                      </a:rPr>
                                      <m:t>−</m:t>
                                    </m:r>
                                    <m:r>
                                      <a:rPr lang="en-US" sz="2000" b="0" i="1" dirty="0" smtClean="0">
                                        <a:latin typeface="Cambria Math" panose="02040503050406030204" pitchFamily="18" charset="0"/>
                                      </a:rPr>
                                      <m:t>1</m:t>
                                    </m:r>
                                  </m:e>
                                  <m:e>
                                    <m:r>
                                      <a:rPr lang="en-US" sz="2000" b="0" i="1" dirty="0" smtClean="0">
                                        <a:latin typeface="Cambria Math" panose="02040503050406030204" pitchFamily="18" charset="0"/>
                                      </a:rPr>
                                      <m:t>,</m:t>
                                    </m:r>
                                    <m:r>
                                      <a:rPr lang="en-US" sz="2000" b="0" i="1" dirty="0" smtClean="0">
                                        <a:latin typeface="Cambria Math" panose="02040503050406030204" pitchFamily="18" charset="0"/>
                                      </a:rPr>
                                      <m:t>𝑖𝑓</m:t>
                                    </m:r>
                                    <m:r>
                                      <a:rPr lang="en-US" sz="2000" i="1" dirty="0">
                                        <a:latin typeface="Cambria Math" panose="02040503050406030204" pitchFamily="18" charset="0"/>
                                      </a:rPr>
                                      <m:t> </m:t>
                                    </m:r>
                                    <m:d>
                                      <m:dPr>
                                        <m:ctrlPr>
                                          <a:rPr lang="en-US" sz="2000" b="0" i="1" dirty="0" smtClean="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2</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3</m:t>
                                            </m:r>
                                          </m:sub>
                                        </m:sSub>
                                      </m:e>
                                    </m:d>
                                    <m:r>
                                      <a:rPr lang="en-US" sz="2000" i="1" dirty="0">
                                        <a:latin typeface="Cambria Math" panose="02040503050406030204" pitchFamily="18" charset="0"/>
                                      </a:rPr>
                                      <m:t>∈</m:t>
                                    </m:r>
                                    <m:r>
                                      <a:rPr lang="en-US" sz="2000" i="1" dirty="0">
                                        <a:latin typeface="Cambria Math" panose="02040503050406030204" pitchFamily="18" charset="0"/>
                                      </a:rPr>
                                      <m:t>𝑃</m:t>
                                    </m:r>
                                  </m:e>
                                </m:mr>
                              </m:m>
                            </m:e>
                            <m:e>
                              <m:m>
                                <m:mPr>
                                  <m:mcs>
                                    <m:mc>
                                      <m:mcPr>
                                        <m:count m:val="2"/>
                                        <m:mcJc m:val="center"/>
                                      </m:mcPr>
                                    </m:mc>
                                  </m:mcs>
                                  <m:ctrlPr>
                                    <a:rPr lang="en-US" sz="2000" i="1" dirty="0" smtClean="0">
                                      <a:latin typeface="Cambria Math" panose="02040503050406030204" pitchFamily="18" charset="0"/>
                                    </a:rPr>
                                  </m:ctrlPr>
                                </m:mPr>
                                <m:mr>
                                  <m:e>
                                    <m:r>
                                      <a:rPr lang="en-US" sz="2000" b="0" i="1" dirty="0" smtClean="0">
                                        <a:latin typeface="Cambria Math" panose="02040503050406030204" pitchFamily="18" charset="0"/>
                                      </a:rPr>
                                      <m:t>0</m:t>
                                    </m:r>
                                  </m:e>
                                  <m:e>
                                    <m:r>
                                      <a:rPr lang="en-US" sz="2000" i="1" dirty="0">
                                        <a:latin typeface="Cambria Math" panose="02040503050406030204" pitchFamily="18" charset="0"/>
                                      </a:rPr>
                                      <m:t>,</m:t>
                                    </m:r>
                                    <m:r>
                                      <a:rPr lang="en-US" sz="2000" i="1" dirty="0">
                                        <a:latin typeface="Cambria Math" panose="02040503050406030204" pitchFamily="18" charset="0"/>
                                      </a:rPr>
                                      <m:t>𝑖𝑓</m:t>
                                    </m:r>
                                    <m:r>
                                      <a:rPr lang="en-US" sz="2000" i="1" dirty="0">
                                        <a:latin typeface="Cambria Math" panose="02040503050406030204" pitchFamily="18" charset="0"/>
                                      </a:rPr>
                                      <m:t> </m:t>
                                    </m:r>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2</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3</m:t>
                                            </m:r>
                                          </m:sub>
                                        </m:sSub>
                                      </m:e>
                                    </m:d>
                                    <m:r>
                                      <a:rPr lang="en-US" sz="2000" i="1" dirty="0">
                                        <a:latin typeface="Cambria Math" panose="02040503050406030204" pitchFamily="18" charset="0"/>
                                      </a:rPr>
                                      <m:t>∈</m:t>
                                    </m:r>
                                    <m:r>
                                      <a:rPr lang="en-US" sz="2000" i="1" dirty="0">
                                        <a:latin typeface="Cambria Math" panose="02040503050406030204" pitchFamily="18" charset="0"/>
                                      </a:rPr>
                                      <m:t>𝑄</m:t>
                                    </m:r>
                                  </m:e>
                                </m:mr>
                              </m:m>
                            </m:e>
                          </m:eqArr>
                        </m:e>
                      </m:d>
                    </m:oMath>
                  </m:oMathPara>
                </a14:m>
                <a:endParaRPr lang="en-US" sz="2000" dirty="0"/>
              </a:p>
            </p:txBody>
          </p:sp>
        </mc:Choice>
        <mc:Fallback xmlns="">
          <p:sp>
            <p:nvSpPr>
              <p:cNvPr id="10" name="TextBox 9">
                <a:extLst>
                  <a:ext uri="{FF2B5EF4-FFF2-40B4-BE49-F238E27FC236}">
                    <a16:creationId xmlns:a16="http://schemas.microsoft.com/office/drawing/2014/main" id="{1847D9B1-31A5-09C1-325E-9163C1BCB7F3}"/>
                  </a:ext>
                </a:extLst>
              </p:cNvPr>
              <p:cNvSpPr txBox="1">
                <a:spLocks noRot="1" noChangeAspect="1" noMove="1" noResize="1" noEditPoints="1" noAdjustHandles="1" noChangeArrowheads="1" noChangeShapeType="1" noTextEdit="1"/>
              </p:cNvSpPr>
              <p:nvPr/>
            </p:nvSpPr>
            <p:spPr>
              <a:xfrm>
                <a:off x="6441914" y="4178630"/>
                <a:ext cx="4552657" cy="77886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509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133" y="136468"/>
            <a:ext cx="10796067" cy="825283"/>
          </a:xfrm>
        </p:spPr>
        <p:txBody>
          <a:bodyPr>
            <a:noAutofit/>
          </a:bodyPr>
          <a:lstStyle/>
          <a:p>
            <a:r>
              <a:rPr lang="fa-IR" sz="3200" dirty="0"/>
              <a:t>نمایش </a:t>
            </a:r>
            <a:r>
              <a:rPr lang="fa-IR" sz="3200" dirty="0" err="1"/>
              <a:t>بصورت</a:t>
            </a:r>
            <a:r>
              <a:rPr lang="fa-IR" sz="3200" dirty="0"/>
              <a:t> </a:t>
            </a:r>
            <a:r>
              <a:rPr lang="fa-IR" sz="3200" dirty="0" err="1"/>
              <a:t>ماتریس</a:t>
            </a:r>
            <a:r>
              <a:rPr lang="fa-IR" sz="3200" dirty="0"/>
              <a:t> برای </a:t>
            </a:r>
            <a:r>
              <a:rPr lang="fa-IR" sz="3200" dirty="0" err="1"/>
              <a:t>بازیهایی</a:t>
            </a:r>
            <a:r>
              <a:rPr lang="fa-IR" sz="3200" dirty="0"/>
              <a:t> با دو </a:t>
            </a:r>
            <a:r>
              <a:rPr lang="fa-IR" sz="3200" dirty="0" err="1"/>
              <a:t>بازیکن</a:t>
            </a:r>
            <a:endParaRPr lang="en-US" sz="3200"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27</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9" name="TextBox 8">
            <a:extLst>
              <a:ext uri="{FF2B5EF4-FFF2-40B4-BE49-F238E27FC236}">
                <a16:creationId xmlns:a16="http://schemas.microsoft.com/office/drawing/2014/main" id="{AAC7A72E-0835-FC82-58C4-8FD14F7EFC24}"/>
              </a:ext>
            </a:extLst>
          </p:cNvPr>
          <p:cNvSpPr txBox="1"/>
          <p:nvPr/>
        </p:nvSpPr>
        <p:spPr>
          <a:xfrm>
            <a:off x="123776" y="1138750"/>
            <a:ext cx="6101122" cy="830997"/>
          </a:xfrm>
          <a:prstGeom prst="rect">
            <a:avLst/>
          </a:prstGeom>
          <a:noFill/>
        </p:spPr>
        <p:txBody>
          <a:bodyPr wrap="square">
            <a:spAutoFit/>
          </a:bodyPr>
          <a:lstStyle/>
          <a:p>
            <a:r>
              <a:rPr lang="en-US" sz="2400" b="0" i="0" dirty="0">
                <a:solidFill>
                  <a:srgbClr val="000000"/>
                </a:solidFill>
                <a:effectLst/>
                <a:latin typeface="Myriad-Roman"/>
              </a:rPr>
              <a:t>Example: The Prisoner’s Dilemma</a:t>
            </a:r>
            <a:r>
              <a:rPr lang="en-US" sz="2400" dirty="0"/>
              <a:t> </a:t>
            </a:r>
            <a:br>
              <a:rPr lang="en-US" sz="2400" dirty="0"/>
            </a:br>
            <a:endParaRPr lang="en-US" sz="2400" dirty="0"/>
          </a:p>
        </p:txBody>
      </p:sp>
      <p:pic>
        <p:nvPicPr>
          <p:cNvPr id="11" name="Picture 10">
            <a:extLst>
              <a:ext uri="{FF2B5EF4-FFF2-40B4-BE49-F238E27FC236}">
                <a16:creationId xmlns:a16="http://schemas.microsoft.com/office/drawing/2014/main" id="{38A4E6FE-A33F-10D5-FC35-474D9F23FFBE}"/>
              </a:ext>
            </a:extLst>
          </p:cNvPr>
          <p:cNvPicPr>
            <a:picLocks noChangeAspect="1"/>
          </p:cNvPicPr>
          <p:nvPr/>
        </p:nvPicPr>
        <p:blipFill>
          <a:blip r:embed="rId3"/>
          <a:stretch>
            <a:fillRect/>
          </a:stretch>
        </p:blipFill>
        <p:spPr>
          <a:xfrm>
            <a:off x="6977102" y="3951112"/>
            <a:ext cx="5091121" cy="2221039"/>
          </a:xfrm>
          <a:prstGeom prst="rect">
            <a:avLst/>
          </a:prstGeom>
        </p:spPr>
      </p:pic>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6E04F6F3-FBEF-05F2-454D-8EAF594EFA24}"/>
                  </a:ext>
                </a:extLst>
              </p:cNvPr>
              <p:cNvSpPr/>
              <p:nvPr/>
            </p:nvSpPr>
            <p:spPr>
              <a:xfrm>
                <a:off x="123776" y="1640338"/>
                <a:ext cx="7813964" cy="4616648"/>
              </a:xfrm>
              <a:prstGeom prst="rect">
                <a:avLst/>
              </a:prstGeom>
            </p:spPr>
            <p:txBody>
              <a:bodyPr wrap="square">
                <a:spAutoFit/>
              </a:bodyPr>
              <a:lstStyle/>
              <a:p>
                <a:pPr>
                  <a:lnSpc>
                    <a:spcPct val="150000"/>
                  </a:lnSpc>
                </a:pPr>
                <a:r>
                  <a:rPr lang="en-US" b="1" dirty="0">
                    <a:latin typeface="Calibri (Body)"/>
                  </a:rPr>
                  <a:t>Players: </a:t>
                </a:r>
                <a14:m>
                  <m:oMath xmlns:m="http://schemas.openxmlformats.org/officeDocument/2006/math">
                    <m:r>
                      <a:rPr lang="en-US" sz="2000" i="1" dirty="0" smtClean="0">
                        <a:solidFill>
                          <a:srgbClr val="C00000"/>
                        </a:solidFill>
                        <a:latin typeface="Cambria Math" panose="02040503050406030204" pitchFamily="18" charset="0"/>
                      </a:rPr>
                      <m:t>𝑁</m:t>
                    </m:r>
                    <m:r>
                      <a:rPr lang="en-US" sz="2000" i="1" dirty="0" smtClean="0">
                        <a:solidFill>
                          <a:srgbClr val="C00000"/>
                        </a:solidFill>
                        <a:latin typeface="Cambria Math" panose="02040503050406030204" pitchFamily="18" charset="0"/>
                      </a:rPr>
                      <m:t> = {</m:t>
                    </m:r>
                    <m:r>
                      <a:rPr lang="en-US" sz="2000" i="1" dirty="0" smtClean="0">
                        <a:solidFill>
                          <a:srgbClr val="C00000"/>
                        </a:solidFill>
                        <a:latin typeface="Cambria Math" panose="02040503050406030204" pitchFamily="18" charset="0"/>
                      </a:rPr>
                      <m:t>1</m:t>
                    </m:r>
                    <m:r>
                      <a:rPr lang="en-US" sz="2000" i="1" dirty="0" smtClean="0">
                        <a:solidFill>
                          <a:srgbClr val="C00000"/>
                        </a:solidFill>
                        <a:latin typeface="Cambria Math" panose="02040503050406030204" pitchFamily="18" charset="0"/>
                      </a:rPr>
                      <m:t>, </m:t>
                    </m:r>
                    <m:r>
                      <a:rPr lang="en-US" sz="2000" i="1" dirty="0" smtClean="0">
                        <a:solidFill>
                          <a:srgbClr val="C00000"/>
                        </a:solidFill>
                        <a:latin typeface="Cambria Math" panose="02040503050406030204" pitchFamily="18" charset="0"/>
                      </a:rPr>
                      <m:t>2</m:t>
                    </m:r>
                    <m:r>
                      <a:rPr lang="en-US" sz="2000" i="1" dirty="0" smtClean="0">
                        <a:solidFill>
                          <a:srgbClr val="C00000"/>
                        </a:solidFill>
                        <a:latin typeface="Cambria Math" panose="02040503050406030204" pitchFamily="18" charset="0"/>
                      </a:rPr>
                      <m:t>}</m:t>
                    </m:r>
                  </m:oMath>
                </a14:m>
                <a:r>
                  <a:rPr lang="en-US" sz="2000" dirty="0">
                    <a:latin typeface="Calibri (Body)"/>
                  </a:rPr>
                  <a:t>.</a:t>
                </a:r>
              </a:p>
              <a:p>
                <a:pPr>
                  <a:lnSpc>
                    <a:spcPct val="150000"/>
                  </a:lnSpc>
                </a:pPr>
                <a:r>
                  <a:rPr lang="en-US" b="1" dirty="0">
                    <a:latin typeface="Calibri (Body)"/>
                  </a:rPr>
                  <a:t>Strategy sets: </a:t>
                </a:r>
                <a14:m>
                  <m:oMath xmlns:m="http://schemas.openxmlformats.org/officeDocument/2006/math">
                    <m:sSub>
                      <m:sSubPr>
                        <m:ctrlPr>
                          <a:rPr lang="en-US" sz="2000" b="0" i="1" dirty="0" smtClean="0">
                            <a:solidFill>
                              <a:srgbClr val="C00000"/>
                            </a:solidFill>
                            <a:latin typeface="Cambria Math" panose="02040503050406030204" pitchFamily="18" charset="0"/>
                          </a:rPr>
                        </m:ctrlPr>
                      </m:sSubPr>
                      <m:e>
                        <m:r>
                          <a:rPr lang="en-US" sz="2000" i="1" dirty="0" smtClean="0">
                            <a:solidFill>
                              <a:srgbClr val="C00000"/>
                            </a:solidFill>
                            <a:latin typeface="Cambria Math" panose="02040503050406030204" pitchFamily="18" charset="0"/>
                          </a:rPr>
                          <m:t>𝑆</m:t>
                        </m:r>
                      </m:e>
                      <m:sub>
                        <m:r>
                          <a:rPr lang="en-US" sz="2000" b="0" i="1" dirty="0" smtClean="0">
                            <a:solidFill>
                              <a:srgbClr val="C00000"/>
                            </a:solidFill>
                            <a:latin typeface="Cambria Math" panose="02040503050406030204" pitchFamily="18" charset="0"/>
                          </a:rPr>
                          <m:t>𝑖</m:t>
                        </m:r>
                      </m:sub>
                    </m:sSub>
                    <m:r>
                      <a:rPr lang="en-US" sz="2000" i="1" dirty="0" smtClean="0">
                        <a:solidFill>
                          <a:srgbClr val="C00000"/>
                        </a:solidFill>
                        <a:latin typeface="Cambria Math" panose="02040503050406030204" pitchFamily="18" charset="0"/>
                      </a:rPr>
                      <m:t>=</m:t>
                    </m:r>
                    <m:d>
                      <m:dPr>
                        <m:begChr m:val="{"/>
                        <m:endChr m:val="}"/>
                        <m:ctrlPr>
                          <a:rPr lang="en-US" sz="2000" i="1" dirty="0">
                            <a:solidFill>
                              <a:srgbClr val="C00000"/>
                            </a:solidFill>
                            <a:latin typeface="Cambria Math" panose="02040503050406030204" pitchFamily="18" charset="0"/>
                          </a:rPr>
                        </m:ctrlPr>
                      </m:dPr>
                      <m:e>
                        <m:r>
                          <a:rPr lang="en-US" sz="2000" i="1" dirty="0">
                            <a:solidFill>
                              <a:srgbClr val="C00000"/>
                            </a:solidFill>
                            <a:latin typeface="Cambria Math" panose="02040503050406030204" pitchFamily="18" charset="0"/>
                          </a:rPr>
                          <m:t>𝑀</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𝐹</m:t>
                        </m:r>
                      </m:e>
                    </m:d>
                    <m:r>
                      <a:rPr lang="en-US" sz="2000" b="0" i="1" dirty="0" smtClean="0">
                        <a:latin typeface="Cambria Math" panose="02040503050406030204" pitchFamily="18" charset="0"/>
                      </a:rPr>
                      <m:t> </m:t>
                    </m:r>
                  </m:oMath>
                </a14:m>
                <a:r>
                  <a:rPr lang="en-US" sz="2000" dirty="0">
                    <a:latin typeface="Calibri (Body)"/>
                  </a:rPr>
                  <a:t> for </a:t>
                </a:r>
                <a14:m>
                  <m:oMath xmlns:m="http://schemas.openxmlformats.org/officeDocument/2006/math">
                    <m:r>
                      <a:rPr lang="en-US" sz="2000" i="1" dirty="0">
                        <a:latin typeface="Cambria Math" panose="02040503050406030204" pitchFamily="18" charset="0"/>
                      </a:rPr>
                      <m:t> </m:t>
                    </m:r>
                    <m:r>
                      <a:rPr lang="en-US" sz="2000" i="1" dirty="0" smtClean="0">
                        <a:solidFill>
                          <a:srgbClr val="C00000"/>
                        </a:solidFill>
                        <a:latin typeface="Cambria Math" panose="02040503050406030204" pitchFamily="18" charset="0"/>
                      </a:rPr>
                      <m:t>𝑖</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1</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2</m:t>
                    </m:r>
                    <m:r>
                      <a:rPr lang="en-US" sz="2000" i="1" dirty="0">
                        <a:solidFill>
                          <a:srgbClr val="C00000"/>
                        </a:solidFill>
                        <a:latin typeface="Cambria Math" panose="02040503050406030204" pitchFamily="18" charset="0"/>
                      </a:rPr>
                      <m:t>}</m:t>
                    </m:r>
                  </m:oMath>
                </a14:m>
                <a:r>
                  <a:rPr lang="en-US" sz="2000" dirty="0">
                    <a:latin typeface="Calibri (Body)"/>
                  </a:rPr>
                  <a:t>.</a:t>
                </a:r>
              </a:p>
              <a:p>
                <a:pPr>
                  <a:lnSpc>
                    <a:spcPct val="150000"/>
                  </a:lnSpc>
                </a:pPr>
                <a:r>
                  <a:rPr lang="en-US" b="1" dirty="0">
                    <a:latin typeface="Calibri (Body)"/>
                  </a:rPr>
                  <a:t>Payoffs: </a:t>
                </a:r>
                <a:r>
                  <a:rPr lang="en-US" sz="2000" dirty="0">
                    <a:latin typeface="Calibri (Body)"/>
                  </a:rPr>
                  <a:t>Let </a:t>
                </a:r>
                <a14:m>
                  <m:oMath xmlns:m="http://schemas.openxmlformats.org/officeDocument/2006/math">
                    <m:sSub>
                      <m:sSubPr>
                        <m:ctrlPr>
                          <a:rPr lang="en-US" sz="2000" b="0" i="1" dirty="0" smtClean="0">
                            <a:solidFill>
                              <a:srgbClr val="C00000"/>
                            </a:solidFill>
                            <a:latin typeface="Cambria Math" panose="02040503050406030204" pitchFamily="18" charset="0"/>
                          </a:rPr>
                        </m:ctrlPr>
                      </m:sSubPr>
                      <m:e>
                        <m:r>
                          <a:rPr lang="en-US" sz="2000" i="1" dirty="0" smtClean="0">
                            <a:solidFill>
                              <a:srgbClr val="C00000"/>
                            </a:solidFill>
                            <a:latin typeface="Cambria Math" panose="02040503050406030204" pitchFamily="18" charset="0"/>
                          </a:rPr>
                          <m:t>𝑣</m:t>
                        </m:r>
                      </m:e>
                      <m:sub>
                        <m:r>
                          <a:rPr lang="en-US" sz="2000" i="1" dirty="0" smtClean="0">
                            <a:solidFill>
                              <a:srgbClr val="C00000"/>
                            </a:solidFill>
                            <a:latin typeface="Cambria Math" panose="02040503050406030204" pitchFamily="18" charset="0"/>
                          </a:rPr>
                          <m:t>𝑖</m:t>
                        </m:r>
                      </m:sub>
                    </m:sSub>
                    <m:r>
                      <a:rPr lang="en-US" sz="2000" i="1" dirty="0" smtClean="0">
                        <a:solidFill>
                          <a:srgbClr val="C00000"/>
                        </a:solidFill>
                        <a:latin typeface="Cambria Math" panose="02040503050406030204" pitchFamily="18" charset="0"/>
                      </a:rPr>
                      <m:t>(</m:t>
                    </m:r>
                    <m:sSub>
                      <m:sSubPr>
                        <m:ctrlPr>
                          <a:rPr lang="en-US" sz="2000" b="0" i="1" dirty="0" smtClean="0">
                            <a:solidFill>
                              <a:srgbClr val="C00000"/>
                            </a:solidFill>
                            <a:latin typeface="Cambria Math" panose="02040503050406030204" pitchFamily="18" charset="0"/>
                          </a:rPr>
                        </m:ctrlPr>
                      </m:sSubPr>
                      <m:e>
                        <m:r>
                          <a:rPr lang="en-US" sz="2000" i="1" dirty="0" smtClean="0">
                            <a:solidFill>
                              <a:srgbClr val="C00000"/>
                            </a:solidFill>
                            <a:latin typeface="Cambria Math" panose="02040503050406030204" pitchFamily="18" charset="0"/>
                          </a:rPr>
                          <m:t>𝑠</m:t>
                        </m:r>
                      </m:e>
                      <m:sub>
                        <m:r>
                          <a:rPr lang="en-US" sz="2000" i="1" dirty="0" smtClean="0">
                            <a:solidFill>
                              <a:srgbClr val="C00000"/>
                            </a:solidFill>
                            <a:latin typeface="Cambria Math" panose="02040503050406030204" pitchFamily="18" charset="0"/>
                          </a:rPr>
                          <m:t>1</m:t>
                        </m:r>
                      </m:sub>
                    </m:sSub>
                    <m:r>
                      <a:rPr lang="en-US" sz="2000" i="1" dirty="0" smtClean="0">
                        <a:solidFill>
                          <a:srgbClr val="C00000"/>
                        </a:solidFill>
                        <a:latin typeface="Cambria Math" panose="02040503050406030204" pitchFamily="18" charset="0"/>
                      </a:rPr>
                      <m:t>, </m:t>
                    </m:r>
                    <m:sSub>
                      <m:sSubPr>
                        <m:ctrlPr>
                          <a:rPr lang="en-US" sz="2000" b="0" i="1" dirty="0" smtClean="0">
                            <a:solidFill>
                              <a:srgbClr val="C00000"/>
                            </a:solidFill>
                            <a:latin typeface="Cambria Math" panose="02040503050406030204" pitchFamily="18" charset="0"/>
                          </a:rPr>
                        </m:ctrlPr>
                      </m:sSubPr>
                      <m:e>
                        <m:r>
                          <a:rPr lang="en-US" sz="2000" i="1" dirty="0" smtClean="0">
                            <a:solidFill>
                              <a:srgbClr val="C00000"/>
                            </a:solidFill>
                            <a:latin typeface="Cambria Math" panose="02040503050406030204" pitchFamily="18" charset="0"/>
                          </a:rPr>
                          <m:t>𝑠</m:t>
                        </m:r>
                      </m:e>
                      <m:sub>
                        <m:r>
                          <a:rPr lang="en-US" sz="2000" i="1" dirty="0" smtClean="0">
                            <a:solidFill>
                              <a:srgbClr val="C00000"/>
                            </a:solidFill>
                            <a:latin typeface="Cambria Math" panose="02040503050406030204" pitchFamily="18" charset="0"/>
                          </a:rPr>
                          <m:t>2</m:t>
                        </m:r>
                      </m:sub>
                    </m:sSub>
                    <m:r>
                      <a:rPr lang="en-US" sz="2000" i="1" dirty="0" smtClean="0">
                        <a:solidFill>
                          <a:srgbClr val="C00000"/>
                        </a:solidFill>
                        <a:latin typeface="Cambria Math" panose="02040503050406030204" pitchFamily="18" charset="0"/>
                      </a:rPr>
                      <m:t>)</m:t>
                    </m:r>
                    <m:r>
                      <a:rPr lang="en-US" sz="2000" i="1" dirty="0" smtClean="0">
                        <a:latin typeface="Cambria Math" panose="02040503050406030204" pitchFamily="18" charset="0"/>
                      </a:rPr>
                      <m:t> </m:t>
                    </m:r>
                  </m:oMath>
                </a14:m>
                <a:r>
                  <a:rPr lang="en-US" sz="2000" dirty="0">
                    <a:latin typeface="Calibri (Body)"/>
                  </a:rPr>
                  <a:t>be the payoff to player </a:t>
                </a:r>
                <a14:m>
                  <m:oMath xmlns:m="http://schemas.openxmlformats.org/officeDocument/2006/math">
                    <m:r>
                      <a:rPr lang="en-US" sz="2000" i="1" dirty="0" smtClean="0">
                        <a:solidFill>
                          <a:srgbClr val="C00000"/>
                        </a:solidFill>
                        <a:latin typeface="Cambria Math" panose="02040503050406030204" pitchFamily="18" charset="0"/>
                      </a:rPr>
                      <m:t>𝑖</m:t>
                    </m:r>
                    <m:r>
                      <a:rPr lang="en-US" sz="2000" i="1" dirty="0" smtClean="0">
                        <a:latin typeface="Cambria Math" panose="02040503050406030204" pitchFamily="18" charset="0"/>
                      </a:rPr>
                      <m:t> </m:t>
                    </m:r>
                  </m:oMath>
                </a14:m>
                <a:r>
                  <a:rPr lang="en-US" sz="2000" dirty="0">
                    <a:latin typeface="Calibri (Body)"/>
                  </a:rPr>
                  <a:t>if </a:t>
                </a:r>
                <a:r>
                  <a:rPr lang="en-US" sz="2000" dirty="0">
                    <a:solidFill>
                      <a:srgbClr val="0070C0"/>
                    </a:solidFill>
                    <a:latin typeface="Calibri (Body)"/>
                  </a:rPr>
                  <a:t>player 1 chooses </a:t>
                </a:r>
                <a14:m>
                  <m:oMath xmlns:m="http://schemas.openxmlformats.org/officeDocument/2006/math">
                    <m:sSub>
                      <m:sSubPr>
                        <m:ctrlPr>
                          <a:rPr lang="en-US" sz="2000" i="1" dirty="0">
                            <a:solidFill>
                              <a:srgbClr val="0070C0"/>
                            </a:solidFill>
                            <a:latin typeface="Cambria Math" panose="02040503050406030204" pitchFamily="18" charset="0"/>
                          </a:rPr>
                        </m:ctrlPr>
                      </m:sSubPr>
                      <m:e>
                        <m:r>
                          <a:rPr lang="en-US" sz="2000" i="1" dirty="0">
                            <a:solidFill>
                              <a:srgbClr val="0070C0"/>
                            </a:solidFill>
                            <a:latin typeface="Cambria Math" panose="02040503050406030204" pitchFamily="18" charset="0"/>
                          </a:rPr>
                          <m:t>𝑠</m:t>
                        </m:r>
                      </m:e>
                      <m:sub>
                        <m:r>
                          <a:rPr lang="en-US" sz="2000" i="1" dirty="0">
                            <a:solidFill>
                              <a:srgbClr val="0070C0"/>
                            </a:solidFill>
                            <a:latin typeface="Cambria Math" panose="02040503050406030204" pitchFamily="18" charset="0"/>
                          </a:rPr>
                          <m:t>1</m:t>
                        </m:r>
                      </m:sub>
                    </m:sSub>
                  </m:oMath>
                </a14:m>
                <a:r>
                  <a:rPr lang="en-US" sz="900" dirty="0">
                    <a:latin typeface="Calibri (Body)"/>
                  </a:rPr>
                  <a:t> </a:t>
                </a:r>
                <a:r>
                  <a:rPr lang="en-US" sz="2000" dirty="0">
                    <a:latin typeface="Calibri (Body)"/>
                  </a:rPr>
                  <a:t>and </a:t>
                </a:r>
                <a:r>
                  <a:rPr lang="en-US" sz="2000" dirty="0">
                    <a:solidFill>
                      <a:srgbClr val="0070C0"/>
                    </a:solidFill>
                    <a:latin typeface="Calibri (Body)"/>
                  </a:rPr>
                  <a:t>player 2 chooses </a:t>
                </a:r>
                <a14:m>
                  <m:oMath xmlns:m="http://schemas.openxmlformats.org/officeDocument/2006/math">
                    <m:sSub>
                      <m:sSubPr>
                        <m:ctrlPr>
                          <a:rPr lang="en-US" sz="2000" i="1" dirty="0">
                            <a:solidFill>
                              <a:srgbClr val="0070C0"/>
                            </a:solidFill>
                            <a:latin typeface="Cambria Math" panose="02040503050406030204" pitchFamily="18" charset="0"/>
                          </a:rPr>
                        </m:ctrlPr>
                      </m:sSubPr>
                      <m:e>
                        <m:r>
                          <a:rPr lang="en-US" sz="2000" i="1" dirty="0">
                            <a:solidFill>
                              <a:srgbClr val="0070C0"/>
                            </a:solidFill>
                            <a:latin typeface="Cambria Math" panose="02040503050406030204" pitchFamily="18" charset="0"/>
                          </a:rPr>
                          <m:t>𝑠</m:t>
                        </m:r>
                      </m:e>
                      <m:sub>
                        <m:r>
                          <a:rPr lang="en-US" sz="2000" i="1" dirty="0">
                            <a:solidFill>
                              <a:srgbClr val="0070C0"/>
                            </a:solidFill>
                            <a:latin typeface="Cambria Math" panose="02040503050406030204" pitchFamily="18" charset="0"/>
                          </a:rPr>
                          <m:t>2</m:t>
                        </m:r>
                      </m:sub>
                    </m:sSub>
                  </m:oMath>
                </a14:m>
                <a:r>
                  <a:rPr lang="en-US" sz="2000" dirty="0">
                    <a:latin typeface="Calibri (Body)"/>
                  </a:rPr>
                  <a:t>. </a:t>
                </a:r>
              </a:p>
              <a:p>
                <a:pPr>
                  <a:lnSpc>
                    <a:spcPct val="150000"/>
                  </a:lnSpc>
                </a:pPr>
                <a:r>
                  <a:rPr lang="en-US" sz="2000" dirty="0">
                    <a:latin typeface="Calibri (Body)"/>
                  </a:rPr>
                  <a:t>We can then write payoffs as</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𝑣</m:t>
                          </m:r>
                        </m:e>
                        <m:sub>
                          <m:r>
                            <a:rPr lang="en-US" sz="2400" i="1" dirty="0" smtClean="0">
                              <a:latin typeface="Cambria Math" panose="02040503050406030204" pitchFamily="18" charset="0"/>
                            </a:rPr>
                            <m:t>1</m:t>
                          </m:r>
                        </m:sub>
                      </m:sSub>
                      <m:r>
                        <a:rPr lang="en-US" sz="2400" i="1" dirty="0" smtClean="0">
                          <a:latin typeface="Cambria Math" panose="02040503050406030204" pitchFamily="18" charset="0"/>
                        </a:rPr>
                        <m:t>(</m:t>
                      </m:r>
                      <m:r>
                        <a:rPr lang="en-US" sz="2400" i="1" dirty="0" smtClean="0">
                          <a:latin typeface="Cambria Math" panose="02040503050406030204" pitchFamily="18" charset="0"/>
                        </a:rPr>
                        <m:t>𝑀</m:t>
                      </m:r>
                      <m:r>
                        <a:rPr lang="en-US" sz="2400" i="1" dirty="0" smtClean="0">
                          <a:latin typeface="Cambria Math" panose="02040503050406030204" pitchFamily="18" charset="0"/>
                        </a:rPr>
                        <m:t>,</m:t>
                      </m:r>
                      <m:r>
                        <a:rPr lang="en-US" sz="2400" i="1" dirty="0" smtClean="0">
                          <a:latin typeface="Cambria Math" panose="02040503050406030204" pitchFamily="18" charset="0"/>
                        </a:rPr>
                        <m:t>𝑀</m:t>
                      </m:r>
                      <m:r>
                        <a:rPr lang="en-US" sz="2400" i="1" dirty="0" smtClean="0">
                          <a:latin typeface="Cambria Math" panose="02040503050406030204" pitchFamily="18" charset="0"/>
                        </a:rPr>
                        <m:t>) = </m:t>
                      </m:r>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𝑣</m:t>
                          </m:r>
                        </m:e>
                        <m:sub>
                          <m:r>
                            <a:rPr lang="en-US" sz="2400" i="1" dirty="0" smtClean="0">
                              <a:latin typeface="Cambria Math" panose="02040503050406030204" pitchFamily="18" charset="0"/>
                            </a:rPr>
                            <m:t>2</m:t>
                          </m:r>
                        </m:sub>
                      </m:sSub>
                      <m:r>
                        <a:rPr lang="en-US" sz="2400" i="1" dirty="0" smtClean="0">
                          <a:latin typeface="Cambria Math" panose="02040503050406030204" pitchFamily="18" charset="0"/>
                        </a:rPr>
                        <m:t>(</m:t>
                      </m:r>
                      <m:r>
                        <a:rPr lang="en-US" sz="2400" i="1" dirty="0" smtClean="0">
                          <a:latin typeface="Cambria Math" panose="02040503050406030204" pitchFamily="18" charset="0"/>
                        </a:rPr>
                        <m:t>𝑀</m:t>
                      </m:r>
                      <m:r>
                        <a:rPr lang="en-US" sz="2400" i="1" dirty="0" smtClean="0">
                          <a:latin typeface="Cambria Math" panose="02040503050406030204" pitchFamily="18" charset="0"/>
                        </a:rPr>
                        <m:t>,</m:t>
                      </m:r>
                      <m:r>
                        <a:rPr lang="en-US" sz="2400" i="1" dirty="0" smtClean="0">
                          <a:latin typeface="Cambria Math" panose="02040503050406030204" pitchFamily="18" charset="0"/>
                        </a:rPr>
                        <m:t>𝑀</m:t>
                      </m:r>
                      <m:r>
                        <a:rPr lang="en-US" sz="2400" i="1" dirty="0" smtClean="0">
                          <a:latin typeface="Cambria Math" panose="02040503050406030204" pitchFamily="18" charset="0"/>
                        </a:rPr>
                        <m:t>)=−</m:t>
                      </m:r>
                      <m:r>
                        <a:rPr lang="en-US" sz="2400" i="1" dirty="0" smtClean="0">
                          <a:latin typeface="Cambria Math" panose="02040503050406030204" pitchFamily="18" charset="0"/>
                        </a:rPr>
                        <m:t>2</m:t>
                      </m:r>
                    </m:oMath>
                  </m:oMathPara>
                </a14:m>
                <a:endParaRPr lang="en-US" sz="2400" dirty="0">
                  <a:latin typeface="Calibri (Body)"/>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𝑣</m:t>
                          </m:r>
                        </m:e>
                        <m:sub>
                          <m:r>
                            <a:rPr lang="en-US" sz="2400" i="1" dirty="0">
                              <a:latin typeface="Cambria Math" panose="02040503050406030204" pitchFamily="18" charset="0"/>
                            </a:rPr>
                            <m:t>1</m:t>
                          </m:r>
                        </m:sub>
                      </m:sSub>
                      <m:r>
                        <a:rPr lang="en-US" sz="2400" i="1" dirty="0" smtClean="0">
                          <a:latin typeface="Cambria Math" panose="02040503050406030204" pitchFamily="18" charset="0"/>
                        </a:rPr>
                        <m:t>(</m:t>
                      </m:r>
                      <m:r>
                        <a:rPr lang="en-US" sz="2400" i="1" dirty="0" smtClean="0">
                          <a:latin typeface="Cambria Math" panose="02040503050406030204" pitchFamily="18" charset="0"/>
                        </a:rPr>
                        <m:t>𝐹</m:t>
                      </m:r>
                      <m:r>
                        <a:rPr lang="en-US" sz="2400" i="1" dirty="0" smtClean="0">
                          <a:latin typeface="Cambria Math" panose="02040503050406030204" pitchFamily="18" charset="0"/>
                        </a:rPr>
                        <m:t>, </m:t>
                      </m:r>
                      <m:r>
                        <a:rPr lang="en-US" sz="2400" i="1" dirty="0" smtClean="0">
                          <a:latin typeface="Cambria Math" panose="02040503050406030204" pitchFamily="18" charset="0"/>
                        </a:rPr>
                        <m:t>𝐹</m:t>
                      </m:r>
                      <m:r>
                        <a:rPr lang="en-US" sz="2400" i="1" dirty="0" smtClean="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𝑣</m:t>
                          </m:r>
                        </m:e>
                        <m:sub>
                          <m:r>
                            <a:rPr lang="en-US" sz="2400" i="1" dirty="0">
                              <a:latin typeface="Cambria Math" panose="02040503050406030204" pitchFamily="18" charset="0"/>
                            </a:rPr>
                            <m:t>2</m:t>
                          </m:r>
                        </m:sub>
                      </m:sSub>
                      <m:r>
                        <a:rPr lang="en-US" sz="2400" i="1" dirty="0" smtClean="0">
                          <a:latin typeface="Cambria Math" panose="02040503050406030204" pitchFamily="18" charset="0"/>
                        </a:rPr>
                        <m:t>(</m:t>
                      </m:r>
                      <m:r>
                        <a:rPr lang="en-US" sz="2400" i="1" dirty="0" smtClean="0">
                          <a:latin typeface="Cambria Math" panose="02040503050406030204" pitchFamily="18" charset="0"/>
                        </a:rPr>
                        <m:t>𝐹</m:t>
                      </m:r>
                      <m:r>
                        <a:rPr lang="en-US" sz="2400" i="1" dirty="0" smtClean="0">
                          <a:latin typeface="Cambria Math" panose="02040503050406030204" pitchFamily="18" charset="0"/>
                        </a:rPr>
                        <m:t>, </m:t>
                      </m:r>
                      <m:r>
                        <a:rPr lang="en-US" sz="2400" i="1" dirty="0" smtClean="0">
                          <a:latin typeface="Cambria Math" panose="02040503050406030204" pitchFamily="18" charset="0"/>
                        </a:rPr>
                        <m:t>𝐹</m:t>
                      </m:r>
                      <m:r>
                        <a:rPr lang="en-US" sz="2400" i="1" dirty="0" smtClean="0">
                          <a:latin typeface="Cambria Math" panose="02040503050406030204" pitchFamily="18" charset="0"/>
                        </a:rPr>
                        <m:t>)=−</m:t>
                      </m:r>
                      <m:r>
                        <a:rPr lang="en-US" sz="2400" i="1" dirty="0" smtClean="0">
                          <a:latin typeface="Cambria Math" panose="02040503050406030204" pitchFamily="18" charset="0"/>
                        </a:rPr>
                        <m:t>4</m:t>
                      </m:r>
                    </m:oMath>
                  </m:oMathPara>
                </a14:m>
                <a:endParaRPr lang="en-US" sz="2400" dirty="0">
                  <a:latin typeface="Calibri (Body)"/>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𝑣</m:t>
                          </m:r>
                        </m:e>
                        <m:sub>
                          <m:r>
                            <a:rPr lang="en-US" sz="2400" i="1" dirty="0">
                              <a:latin typeface="Cambria Math" panose="02040503050406030204" pitchFamily="18" charset="0"/>
                            </a:rPr>
                            <m:t>1</m:t>
                          </m:r>
                        </m:sub>
                      </m:sSub>
                      <m:r>
                        <a:rPr lang="en-US" sz="2400" i="1" dirty="0" smtClean="0">
                          <a:latin typeface="Cambria Math" panose="02040503050406030204" pitchFamily="18" charset="0"/>
                        </a:rPr>
                        <m:t>(</m:t>
                      </m:r>
                      <m:r>
                        <a:rPr lang="en-US" sz="2400" i="1" dirty="0" smtClean="0">
                          <a:latin typeface="Cambria Math" panose="02040503050406030204" pitchFamily="18" charset="0"/>
                        </a:rPr>
                        <m:t>𝑀</m:t>
                      </m:r>
                      <m:r>
                        <a:rPr lang="en-US" sz="2400" i="1" dirty="0" smtClean="0">
                          <a:latin typeface="Cambria Math" panose="02040503050406030204" pitchFamily="18" charset="0"/>
                        </a:rPr>
                        <m:t>, </m:t>
                      </m:r>
                      <m:r>
                        <a:rPr lang="en-US" sz="2400" i="1" dirty="0" smtClean="0">
                          <a:latin typeface="Cambria Math" panose="02040503050406030204" pitchFamily="18" charset="0"/>
                        </a:rPr>
                        <m:t>𝐹</m:t>
                      </m:r>
                      <m:r>
                        <a:rPr lang="en-US" sz="2400" i="1" dirty="0" smtClean="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𝑣</m:t>
                          </m:r>
                        </m:e>
                        <m:sub>
                          <m:r>
                            <a:rPr lang="en-US" sz="2400" i="1" dirty="0">
                              <a:latin typeface="Cambria Math" panose="02040503050406030204" pitchFamily="18" charset="0"/>
                            </a:rPr>
                            <m:t>2</m:t>
                          </m:r>
                        </m:sub>
                      </m:sSub>
                      <m:r>
                        <a:rPr lang="en-US" sz="2400" i="1" dirty="0" smtClean="0">
                          <a:latin typeface="Cambria Math" panose="02040503050406030204" pitchFamily="18" charset="0"/>
                        </a:rPr>
                        <m:t>(</m:t>
                      </m:r>
                      <m:r>
                        <a:rPr lang="en-US" sz="2400" i="1" dirty="0" smtClean="0">
                          <a:latin typeface="Cambria Math" panose="02040503050406030204" pitchFamily="18" charset="0"/>
                        </a:rPr>
                        <m:t>𝐹</m:t>
                      </m:r>
                      <m:r>
                        <a:rPr lang="en-US" sz="2400" i="1" dirty="0" smtClean="0">
                          <a:latin typeface="Cambria Math" panose="02040503050406030204" pitchFamily="18" charset="0"/>
                        </a:rPr>
                        <m:t>,</m:t>
                      </m:r>
                      <m:r>
                        <a:rPr lang="en-US" sz="2400" i="1" dirty="0" smtClean="0">
                          <a:latin typeface="Cambria Math" panose="02040503050406030204" pitchFamily="18" charset="0"/>
                        </a:rPr>
                        <m:t>𝑀</m:t>
                      </m:r>
                      <m:r>
                        <a:rPr lang="en-US" sz="2400" i="1" dirty="0" smtClean="0">
                          <a:latin typeface="Cambria Math" panose="02040503050406030204" pitchFamily="18" charset="0"/>
                        </a:rPr>
                        <m:t>)=−</m:t>
                      </m:r>
                      <m:r>
                        <a:rPr lang="en-US" sz="2400" i="1" dirty="0" smtClean="0">
                          <a:latin typeface="Cambria Math" panose="02040503050406030204" pitchFamily="18" charset="0"/>
                        </a:rPr>
                        <m:t>5</m:t>
                      </m:r>
                    </m:oMath>
                  </m:oMathPara>
                </a14:m>
                <a:endParaRPr lang="en-US" sz="2400" dirty="0">
                  <a:latin typeface="Calibri (Body)"/>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𝑣</m:t>
                          </m:r>
                        </m:e>
                        <m:sub>
                          <m:r>
                            <a:rPr lang="en-US" sz="2400" i="1" dirty="0">
                              <a:latin typeface="Cambria Math" panose="02040503050406030204" pitchFamily="18" charset="0"/>
                            </a:rPr>
                            <m:t>1</m:t>
                          </m:r>
                        </m:sub>
                      </m:sSub>
                      <m:r>
                        <a:rPr lang="en-US" sz="2400" i="1" dirty="0" smtClean="0">
                          <a:latin typeface="Cambria Math" panose="02040503050406030204" pitchFamily="18" charset="0"/>
                        </a:rPr>
                        <m:t>(</m:t>
                      </m:r>
                      <m:r>
                        <a:rPr lang="en-US" sz="2400" i="1" dirty="0" smtClean="0">
                          <a:latin typeface="Cambria Math" panose="02040503050406030204" pitchFamily="18" charset="0"/>
                        </a:rPr>
                        <m:t>𝐹</m:t>
                      </m:r>
                      <m:r>
                        <a:rPr lang="en-US" sz="2400" i="1" dirty="0" smtClean="0">
                          <a:latin typeface="Cambria Math" panose="02040503050406030204" pitchFamily="18" charset="0"/>
                        </a:rPr>
                        <m:t>,</m:t>
                      </m:r>
                      <m:r>
                        <a:rPr lang="en-US" sz="2400" i="1" dirty="0" smtClean="0">
                          <a:latin typeface="Cambria Math" panose="02040503050406030204" pitchFamily="18" charset="0"/>
                        </a:rPr>
                        <m:t>𝑀</m:t>
                      </m:r>
                      <m:r>
                        <a:rPr lang="en-US" sz="2400" i="1" dirty="0" smtClean="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𝑣</m:t>
                          </m:r>
                        </m:e>
                        <m:sub>
                          <m:r>
                            <a:rPr lang="en-US" sz="2400" i="1" dirty="0">
                              <a:latin typeface="Cambria Math" panose="02040503050406030204" pitchFamily="18" charset="0"/>
                            </a:rPr>
                            <m:t>2</m:t>
                          </m:r>
                        </m:sub>
                      </m:sSub>
                      <m:r>
                        <a:rPr lang="en-US" sz="2400" i="1" dirty="0" smtClean="0">
                          <a:latin typeface="Cambria Math" panose="02040503050406030204" pitchFamily="18" charset="0"/>
                        </a:rPr>
                        <m:t>(</m:t>
                      </m:r>
                      <m:r>
                        <a:rPr lang="en-US" sz="2400" i="1" dirty="0" smtClean="0">
                          <a:latin typeface="Cambria Math" panose="02040503050406030204" pitchFamily="18" charset="0"/>
                        </a:rPr>
                        <m:t>𝑀</m:t>
                      </m:r>
                      <m:r>
                        <a:rPr lang="en-US" sz="2400" i="1" dirty="0" smtClean="0">
                          <a:latin typeface="Cambria Math" panose="02040503050406030204" pitchFamily="18" charset="0"/>
                        </a:rPr>
                        <m:t>, </m:t>
                      </m:r>
                      <m:r>
                        <a:rPr lang="en-US" sz="2400" i="1" dirty="0" smtClean="0">
                          <a:latin typeface="Cambria Math" panose="02040503050406030204" pitchFamily="18" charset="0"/>
                        </a:rPr>
                        <m:t>𝐹</m:t>
                      </m:r>
                      <m:r>
                        <a:rPr lang="en-US" sz="2400" i="1" dirty="0" smtClean="0">
                          <a:latin typeface="Cambria Math" panose="02040503050406030204" pitchFamily="18" charset="0"/>
                        </a:rPr>
                        <m:t>)=−</m:t>
                      </m:r>
                      <m:r>
                        <a:rPr lang="en-US" sz="2400" i="1" dirty="0" smtClean="0">
                          <a:latin typeface="Cambria Math" panose="02040503050406030204" pitchFamily="18" charset="0"/>
                        </a:rPr>
                        <m:t>1</m:t>
                      </m:r>
                    </m:oMath>
                  </m:oMathPara>
                </a14:m>
                <a:endParaRPr lang="en-US" sz="2400" dirty="0">
                  <a:latin typeface="Calibri (Body)"/>
                </a:endParaRPr>
              </a:p>
            </p:txBody>
          </p:sp>
        </mc:Choice>
        <mc:Fallback xmlns="">
          <p:sp>
            <p:nvSpPr>
              <p:cNvPr id="18" name="Rectangle 17">
                <a:extLst>
                  <a:ext uri="{FF2B5EF4-FFF2-40B4-BE49-F238E27FC236}">
                    <a16:creationId xmlns:a16="http://schemas.microsoft.com/office/drawing/2014/main" id="{6E04F6F3-FBEF-05F2-454D-8EAF594EFA24}"/>
                  </a:ext>
                </a:extLst>
              </p:cNvPr>
              <p:cNvSpPr>
                <a:spLocks noRot="1" noChangeAspect="1" noMove="1" noResize="1" noEditPoints="1" noAdjustHandles="1" noChangeArrowheads="1" noChangeShapeType="1" noTextEdit="1"/>
              </p:cNvSpPr>
              <p:nvPr/>
            </p:nvSpPr>
            <p:spPr>
              <a:xfrm>
                <a:off x="123776" y="1640338"/>
                <a:ext cx="7813964" cy="4616648"/>
              </a:xfrm>
              <a:prstGeom prst="rect">
                <a:avLst/>
              </a:prstGeom>
              <a:blipFill>
                <a:blip r:embed="rId4"/>
                <a:stretch>
                  <a:fillRect l="-780"/>
                </a:stretch>
              </a:blipFill>
            </p:spPr>
            <p:txBody>
              <a:bodyPr/>
              <a:lstStyle/>
              <a:p>
                <a:r>
                  <a:rPr lang="en-US">
                    <a:noFill/>
                  </a:rPr>
                  <a:t> </a:t>
                </a:r>
              </a:p>
            </p:txBody>
          </p:sp>
        </mc:Fallback>
      </mc:AlternateContent>
    </p:spTree>
    <p:extLst>
      <p:ext uri="{BB962C8B-B14F-4D97-AF65-F5344CB8AC3E}">
        <p14:creationId xmlns:p14="http://schemas.microsoft.com/office/powerpoint/2010/main" val="128831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334" y="136468"/>
            <a:ext cx="10411866" cy="825283"/>
          </a:xfrm>
        </p:spPr>
        <p:txBody>
          <a:bodyPr>
            <a:noAutofit/>
          </a:bodyPr>
          <a:lstStyle/>
          <a:p>
            <a:r>
              <a:rPr lang="fa-IR" sz="3200" dirty="0"/>
              <a:t>سنگ-کاغذ-قیچی(</a:t>
            </a:r>
            <a:r>
              <a:rPr lang="en-US" sz="3200" dirty="0"/>
              <a:t>Rock-Paper-Scissors</a:t>
            </a:r>
            <a:r>
              <a:rPr lang="fa-IR" sz="3200" dirty="0"/>
              <a:t>)</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95482" y="1111826"/>
                <a:ext cx="7691718" cy="5609706"/>
              </a:xfrm>
            </p:spPr>
            <p:txBody>
              <a:bodyPr>
                <a:normAutofit fontScale="85000" lnSpcReduction="10000"/>
              </a:bodyPr>
              <a:lstStyle/>
              <a:p>
                <a:r>
                  <a:rPr lang="fa-IR" dirty="0"/>
                  <a:t>بازی معروف سنگ-کاغذ-قیچی را در نظر بگیرید. </a:t>
                </a:r>
              </a:p>
              <a:p>
                <a:r>
                  <a:rPr lang="fa-IR" dirty="0"/>
                  <a:t>به یاد بیاورید که سنگ (</a:t>
                </a:r>
                <a:r>
                  <a:rPr lang="en-US" dirty="0"/>
                  <a:t>R</a:t>
                </a:r>
                <a:r>
                  <a:rPr lang="fa-IR" dirty="0"/>
                  <a:t>) بر قیچی (</a:t>
                </a:r>
                <a:r>
                  <a:rPr lang="en-US" dirty="0"/>
                  <a:t>S</a:t>
                </a:r>
                <a:r>
                  <a:rPr lang="fa-IR" dirty="0"/>
                  <a:t>)</a:t>
                </a:r>
                <a:r>
                  <a:rPr lang="en-US" dirty="0"/>
                  <a:t>، </a:t>
                </a:r>
                <a:r>
                  <a:rPr lang="fa-IR" dirty="0"/>
                  <a:t>قیچی بر کاغذ (</a:t>
                </a:r>
                <a:r>
                  <a:rPr lang="en-US" dirty="0"/>
                  <a:t>P</a:t>
                </a:r>
                <a:r>
                  <a:rPr lang="fa-IR" dirty="0"/>
                  <a:t>) و کاغذ بر سنگ پیروز میشود.</a:t>
                </a:r>
              </a:p>
              <a:p>
                <a:r>
                  <a:rPr lang="fa-IR" dirty="0"/>
                  <a:t>اجازه دهید سود برنده 1 و بازنده 1- باشد، و اجازه دهید سود هر </a:t>
                </a:r>
                <a:r>
                  <a:rPr lang="fa-IR" dirty="0" err="1"/>
                  <a:t>بازیکن</a:t>
                </a:r>
                <a:r>
                  <a:rPr lang="fa-IR" dirty="0"/>
                  <a:t> از یک تساوی (یعنی هر دو یک عمل را انتخاب کنند) 0 باشد. </a:t>
                </a:r>
              </a:p>
              <a:p>
                <a:r>
                  <a:rPr lang="fa-IR" dirty="0"/>
                  <a:t>این یک بازی با دو نفره است، </a:t>
                </a:r>
                <a14:m>
                  <m:oMath xmlns:m="http://schemas.openxmlformats.org/officeDocument/2006/math">
                    <m:r>
                      <a:rPr lang="en-US" i="1" dirty="0" smtClean="0">
                        <a:solidFill>
                          <a:srgbClr val="C00000"/>
                        </a:solidFill>
                        <a:latin typeface="Cambria Math" panose="02040503050406030204" pitchFamily="18" charset="0"/>
                      </a:rPr>
                      <m:t>𝑁</m:t>
                    </m:r>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1</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2</m:t>
                    </m:r>
                    <m:r>
                      <a:rPr lang="en-US" i="1" dirty="0" smtClean="0">
                        <a:solidFill>
                          <a:srgbClr val="C00000"/>
                        </a:solidFill>
                        <a:latin typeface="Cambria Math" panose="02040503050406030204" pitchFamily="18" charset="0"/>
                      </a:rPr>
                      <m:t> }</m:t>
                    </m:r>
                  </m:oMath>
                </a14:m>
                <a:r>
                  <a:rPr lang="en-US" dirty="0"/>
                  <a:t>، </a:t>
                </a:r>
                <a:r>
                  <a:rPr lang="fa-IR" dirty="0"/>
                  <a:t>و سه استراتژی برای هر </a:t>
                </a:r>
                <a:r>
                  <a:rPr lang="fa-IR" dirty="0" err="1"/>
                  <a:t>بازیکن</a:t>
                </a:r>
                <a:r>
                  <a:rPr lang="fa-IR" dirty="0"/>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i="1" dirty="0" smtClean="0">
                            <a:solidFill>
                              <a:srgbClr val="C00000"/>
                            </a:solidFill>
                            <a:latin typeface="Cambria Math" panose="02040503050406030204" pitchFamily="18" charset="0"/>
                          </a:rPr>
                          <m:t>𝑆</m:t>
                        </m:r>
                      </m:e>
                      <m:sub>
                        <m:r>
                          <a:rPr lang="en-US" i="1" dirty="0" smtClean="0">
                            <a:solidFill>
                              <a:srgbClr val="C00000"/>
                            </a:solidFill>
                            <a:latin typeface="Cambria Math" panose="02040503050406030204" pitchFamily="18" charset="0"/>
                          </a:rPr>
                          <m:t>𝑖</m:t>
                        </m:r>
                      </m:sub>
                    </m:sSub>
                    <m:r>
                      <a:rPr lang="en-US" i="1" dirty="0" smtClean="0">
                        <a:solidFill>
                          <a:srgbClr val="C00000"/>
                        </a:solidFill>
                        <a:latin typeface="Cambria Math" panose="02040503050406030204" pitchFamily="18" charset="0"/>
                      </a:rPr>
                      <m:t>={</m:t>
                    </m:r>
                    <m:r>
                      <a:rPr lang="en-US" i="1" dirty="0" smtClean="0">
                        <a:solidFill>
                          <a:srgbClr val="C00000"/>
                        </a:solidFill>
                        <a:latin typeface="Cambria Math" panose="02040503050406030204" pitchFamily="18" charset="0"/>
                      </a:rPr>
                      <m:t>𝑅</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𝑃</m:t>
                    </m:r>
                    <m:r>
                      <a:rPr lang="en-US" i="1" dirty="0" smtClean="0">
                        <a:solidFill>
                          <a:srgbClr val="C00000"/>
                        </a:solidFill>
                        <a:latin typeface="Cambria Math" panose="02040503050406030204" pitchFamily="18" charset="0"/>
                      </a:rPr>
                      <m:t>, </m:t>
                    </m:r>
                    <m:r>
                      <a:rPr lang="en-US" i="1" dirty="0" smtClean="0">
                        <a:solidFill>
                          <a:srgbClr val="C00000"/>
                        </a:solidFill>
                        <a:latin typeface="Cambria Math" panose="02040503050406030204" pitchFamily="18" charset="0"/>
                      </a:rPr>
                      <m:t>𝑆</m:t>
                    </m:r>
                    <m:r>
                      <a:rPr lang="en-US" i="1" dirty="0" smtClean="0">
                        <a:solidFill>
                          <a:srgbClr val="C00000"/>
                        </a:solidFill>
                        <a:latin typeface="Cambria Math" panose="02040503050406030204" pitchFamily="18" charset="0"/>
                      </a:rPr>
                      <m:t>}</m:t>
                    </m:r>
                  </m:oMath>
                </a14:m>
                <a:r>
                  <a:rPr lang="fa-IR" dirty="0"/>
                  <a:t>، با توجه به پرداخت </a:t>
                </a:r>
                <a:r>
                  <a:rPr lang="fa-IR" dirty="0" err="1"/>
                  <a:t>هایی</a:t>
                </a:r>
                <a:r>
                  <a:rPr lang="fa-IR" dirty="0"/>
                  <a:t> که قبلاً توضیح داده شد، می توانیم نمایش </a:t>
                </a:r>
                <a:r>
                  <a:rPr lang="fa-IR" dirty="0" err="1"/>
                  <a:t>ماتریسی</a:t>
                </a:r>
                <a:r>
                  <a:rPr lang="fa-IR" dirty="0"/>
                  <a:t> این بازی را به صورت زیر بنویسیم: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95482" y="1111826"/>
                <a:ext cx="7691718" cy="5609706"/>
              </a:xfrm>
              <a:blipFill>
                <a:blip r:embed="rId3"/>
                <a:stretch>
                  <a:fillRect l="-1664" r="-396" b="-14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28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6" name="Picture 5">
            <a:extLst>
              <a:ext uri="{FF2B5EF4-FFF2-40B4-BE49-F238E27FC236}">
                <a16:creationId xmlns:a16="http://schemas.microsoft.com/office/drawing/2014/main" id="{64CD19FE-6B9D-F76B-3168-9B9F129558EC}"/>
              </a:ext>
            </a:extLst>
          </p:cNvPr>
          <p:cNvPicPr>
            <a:picLocks noChangeAspect="1"/>
          </p:cNvPicPr>
          <p:nvPr/>
        </p:nvPicPr>
        <p:blipFill>
          <a:blip r:embed="rId4"/>
          <a:stretch>
            <a:fillRect/>
          </a:stretch>
        </p:blipFill>
        <p:spPr>
          <a:xfrm>
            <a:off x="0" y="1207506"/>
            <a:ext cx="3831360" cy="2153890"/>
          </a:xfrm>
          <a:prstGeom prst="rect">
            <a:avLst/>
          </a:prstGeom>
        </p:spPr>
      </p:pic>
      <p:pic>
        <p:nvPicPr>
          <p:cNvPr id="9" name="Picture 8">
            <a:extLst>
              <a:ext uri="{FF2B5EF4-FFF2-40B4-BE49-F238E27FC236}">
                <a16:creationId xmlns:a16="http://schemas.microsoft.com/office/drawing/2014/main" id="{00E943CB-22FE-FEA7-DEF5-52BDAC2E48C1}"/>
              </a:ext>
            </a:extLst>
          </p:cNvPr>
          <p:cNvPicPr>
            <a:picLocks noChangeAspect="1"/>
          </p:cNvPicPr>
          <p:nvPr/>
        </p:nvPicPr>
        <p:blipFill>
          <a:blip r:embed="rId5"/>
          <a:stretch>
            <a:fillRect/>
          </a:stretch>
        </p:blipFill>
        <p:spPr>
          <a:xfrm>
            <a:off x="0" y="3853545"/>
            <a:ext cx="4114801" cy="2195143"/>
          </a:xfrm>
          <a:prstGeom prst="rect">
            <a:avLst/>
          </a:prstGeom>
          <a:ln>
            <a:noFill/>
          </a:ln>
          <a:effectLst>
            <a:softEdge rad="112500"/>
          </a:effectLst>
        </p:spPr>
      </p:pic>
    </p:spTree>
    <p:extLst>
      <p:ext uri="{BB962C8B-B14F-4D97-AF65-F5344CB8AC3E}">
        <p14:creationId xmlns:p14="http://schemas.microsoft.com/office/powerpoint/2010/main" val="23449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334" y="136468"/>
            <a:ext cx="10411866" cy="825283"/>
          </a:xfrm>
        </p:spPr>
        <p:txBody>
          <a:bodyPr>
            <a:noAutofit/>
          </a:bodyPr>
          <a:lstStyle/>
          <a:p>
            <a:r>
              <a:rPr lang="fa-IR" sz="3200" dirty="0"/>
              <a:t>نبرد جنسیت (</a:t>
            </a:r>
            <a:r>
              <a:rPr lang="en-US" sz="3200" dirty="0"/>
              <a:t>Battle of the Sexes</a:t>
            </a:r>
            <a:r>
              <a:rPr lang="fa-IR" sz="3200" dirty="0"/>
              <a:t>)</a:t>
            </a:r>
            <a:endParaRPr lang="en-US" sz="3200" dirty="0"/>
          </a:p>
        </p:txBody>
      </p:sp>
      <p:sp>
        <p:nvSpPr>
          <p:cNvPr id="3" name="Content Placeholder 2"/>
          <p:cNvSpPr>
            <a:spLocks noGrp="1"/>
          </p:cNvSpPr>
          <p:nvPr>
            <p:ph idx="1"/>
          </p:nvPr>
        </p:nvSpPr>
        <p:spPr>
          <a:xfrm>
            <a:off x="4195482" y="1111826"/>
            <a:ext cx="7691718" cy="5609706"/>
          </a:xfrm>
        </p:spPr>
        <p:txBody>
          <a:bodyPr>
            <a:normAutofit fontScale="62500" lnSpcReduction="20000"/>
          </a:bodyPr>
          <a:lstStyle/>
          <a:p>
            <a:r>
              <a:rPr lang="fa-IR" dirty="0"/>
              <a:t>یکی دیگر از </a:t>
            </a:r>
            <a:r>
              <a:rPr lang="fa-IR" dirty="0" err="1"/>
              <a:t>بازی‌های</a:t>
            </a:r>
            <a:r>
              <a:rPr lang="fa-IR" dirty="0"/>
              <a:t> کلاسیک </a:t>
            </a:r>
            <a:r>
              <a:rPr lang="en-US" dirty="0"/>
              <a:t>Battle of the Sexes </a:t>
            </a:r>
            <a:r>
              <a:rPr lang="fa-IR" dirty="0"/>
              <a:t> است که توسط </a:t>
            </a:r>
            <a:r>
              <a:rPr lang="en-US" dirty="0"/>
              <a:t>R. Duncan Luce </a:t>
            </a:r>
            <a:r>
              <a:rPr lang="fa-IR" dirty="0"/>
              <a:t> و </a:t>
            </a:r>
            <a:r>
              <a:rPr lang="en-US" dirty="0"/>
              <a:t>Howard </a:t>
            </a:r>
            <a:r>
              <a:rPr lang="en-US" dirty="0" err="1"/>
              <a:t>Raiffa</a:t>
            </a:r>
            <a:r>
              <a:rPr lang="fa-IR" dirty="0"/>
              <a:t> در سال</a:t>
            </a:r>
            <a:r>
              <a:rPr lang="en-US" dirty="0"/>
              <a:t> (1957) </a:t>
            </a:r>
            <a:r>
              <a:rPr lang="fa-IR" dirty="0"/>
              <a:t>در کتاب اصلی خود </a:t>
            </a:r>
            <a:r>
              <a:rPr lang="en-US" dirty="0"/>
              <a:t>Games and Decisions</a:t>
            </a:r>
            <a:r>
              <a:rPr lang="fa-IR" dirty="0"/>
              <a:t> </a:t>
            </a:r>
            <a:r>
              <a:rPr lang="en-US" dirty="0"/>
              <a:t> </a:t>
            </a:r>
            <a:r>
              <a:rPr lang="fa-IR" dirty="0"/>
              <a:t>معرفی شد. </a:t>
            </a:r>
          </a:p>
          <a:p>
            <a:r>
              <a:rPr lang="fa-IR" dirty="0"/>
              <a:t>داستان از این قرار است: </a:t>
            </a:r>
            <a:r>
              <a:rPr lang="fa-IR" dirty="0" err="1"/>
              <a:t>الکس</a:t>
            </a:r>
            <a:r>
              <a:rPr lang="fa-IR" dirty="0"/>
              <a:t> و </a:t>
            </a:r>
            <a:r>
              <a:rPr lang="fa-IR" dirty="0" err="1"/>
              <a:t>کریس</a:t>
            </a:r>
            <a:r>
              <a:rPr lang="fa-IR" dirty="0"/>
              <a:t> یک زوج هستند، و آنها باید انتخاب کنند که این شب کجا ملاقات کنند. نکته مهم این است که انتخاب باید زمانی انجام شود که هر کدام در حال کار هستند و هیچ وسیله ای برای برقراری ارتباط ندارند.</a:t>
            </a:r>
          </a:p>
          <a:p>
            <a:pPr lvl="1"/>
            <a:r>
              <a:rPr lang="fa-IR" dirty="0"/>
              <a:t> (در سال 1957 هیچ تلفن همراه یا </a:t>
            </a:r>
            <a:r>
              <a:rPr lang="fa-IR" dirty="0" err="1"/>
              <a:t>ایمیلی</a:t>
            </a:r>
            <a:r>
              <a:rPr lang="fa-IR" dirty="0"/>
              <a:t> وجود نداشت و حتی تلفن های ثابت به وفور وجود نداشت.) </a:t>
            </a:r>
          </a:p>
          <a:p>
            <a:r>
              <a:rPr lang="fa-IR" dirty="0"/>
              <a:t>هر دو </a:t>
            </a:r>
            <a:r>
              <a:rPr lang="fa-IR" dirty="0" err="1"/>
              <a:t>بازیکن</a:t>
            </a:r>
            <a:r>
              <a:rPr lang="fa-IR" dirty="0"/>
              <a:t> با هم بودن را به با هم نبودن ترجیح می دهند، اما </a:t>
            </a:r>
            <a:r>
              <a:rPr lang="fa-IR" dirty="0" err="1"/>
              <a:t>الکس</a:t>
            </a:r>
            <a:r>
              <a:rPr lang="fa-IR" dirty="0"/>
              <a:t> اپرا (</a:t>
            </a:r>
            <a:r>
              <a:rPr lang="en-US" dirty="0">
                <a:solidFill>
                  <a:srgbClr val="C00000"/>
                </a:solidFill>
              </a:rPr>
              <a:t>O</a:t>
            </a:r>
            <a:r>
              <a:rPr lang="en-US" dirty="0"/>
              <a:t>pera</a:t>
            </a:r>
            <a:r>
              <a:rPr lang="fa-IR" dirty="0"/>
              <a:t>) را به فوتبال (</a:t>
            </a:r>
            <a:r>
              <a:rPr lang="en-US" dirty="0">
                <a:solidFill>
                  <a:srgbClr val="C00000"/>
                </a:solidFill>
              </a:rPr>
              <a:t>F</a:t>
            </a:r>
            <a:r>
              <a:rPr lang="en-US" dirty="0"/>
              <a:t>ootball</a:t>
            </a:r>
            <a:r>
              <a:rPr lang="fa-IR" dirty="0"/>
              <a:t>)</a:t>
            </a:r>
            <a:r>
              <a:rPr lang="en-US" dirty="0"/>
              <a:t> </a:t>
            </a:r>
            <a:r>
              <a:rPr lang="fa-IR" dirty="0"/>
              <a:t>ترجیح می دهد، در حالی که </a:t>
            </a:r>
            <a:r>
              <a:rPr lang="fa-IR" dirty="0" err="1"/>
              <a:t>کریس</a:t>
            </a:r>
            <a:r>
              <a:rPr lang="fa-IR" dirty="0"/>
              <a:t> برعکس را ترجیح می دهد. </a:t>
            </a:r>
            <a:endParaRPr lang="en-US" dirty="0"/>
          </a:p>
          <a:p>
            <a:r>
              <a:rPr lang="fa-IR" dirty="0"/>
              <a:t>این به این معنی است که برای هر </a:t>
            </a:r>
            <a:r>
              <a:rPr lang="fa-IR" dirty="0" err="1"/>
              <a:t>بازیکنی</a:t>
            </a:r>
            <a:r>
              <a:rPr lang="fa-IR" dirty="0"/>
              <a:t> با هم بودن در محل انتخابی بهتر از با هم بودن در مکان دیگر است و این به نوبه خود بهتر از تنها بودن است.</a:t>
            </a:r>
            <a:endParaRPr lang="en-US" dirty="0"/>
          </a:p>
          <a:p>
            <a:r>
              <a:rPr lang="fa-IR" dirty="0"/>
              <a:t>با استفاده از پرداخت های 2،1 و 0 برای نشان دادن این ترتیب، بازی در </a:t>
            </a:r>
            <a:r>
              <a:rPr lang="fa-IR" dirty="0" err="1"/>
              <a:t>ماتریس</a:t>
            </a:r>
            <a:r>
              <a:rPr lang="fa-IR" dirty="0"/>
              <a:t> زیر خلاصه شده است.</a:t>
            </a:r>
          </a:p>
        </p:txBody>
      </p:sp>
      <p:sp>
        <p:nvSpPr>
          <p:cNvPr id="4" name="Slide Number Placeholder 3"/>
          <p:cNvSpPr>
            <a:spLocks noGrp="1"/>
          </p:cNvSpPr>
          <p:nvPr>
            <p:ph type="sldNum" sz="quarter" idx="12"/>
          </p:nvPr>
        </p:nvSpPr>
        <p:spPr/>
        <p:txBody>
          <a:bodyPr/>
          <a:lstStyle/>
          <a:p>
            <a:fld id="{7A24F918-E48B-4CD6-88B4-F48A81EB5FB6}" type="slidenum">
              <a:rPr lang="en-US" smtClean="0"/>
              <a:pPr/>
              <a:t>29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7" name="Picture 6">
            <a:extLst>
              <a:ext uri="{FF2B5EF4-FFF2-40B4-BE49-F238E27FC236}">
                <a16:creationId xmlns:a16="http://schemas.microsoft.com/office/drawing/2014/main" id="{5EFA19B7-F224-55DB-1883-0DBB46452B50}"/>
              </a:ext>
            </a:extLst>
          </p:cNvPr>
          <p:cNvPicPr>
            <a:picLocks noChangeAspect="1"/>
          </p:cNvPicPr>
          <p:nvPr/>
        </p:nvPicPr>
        <p:blipFill>
          <a:blip r:embed="rId3"/>
          <a:stretch>
            <a:fillRect/>
          </a:stretch>
        </p:blipFill>
        <p:spPr>
          <a:xfrm>
            <a:off x="0" y="1111826"/>
            <a:ext cx="4114801" cy="2468881"/>
          </a:xfrm>
          <a:prstGeom prst="rect">
            <a:avLst/>
          </a:prstGeom>
        </p:spPr>
      </p:pic>
      <p:pic>
        <p:nvPicPr>
          <p:cNvPr id="10" name="Picture 9">
            <a:extLst>
              <a:ext uri="{FF2B5EF4-FFF2-40B4-BE49-F238E27FC236}">
                <a16:creationId xmlns:a16="http://schemas.microsoft.com/office/drawing/2014/main" id="{B26EEF46-0C77-5854-B329-8D7B25452519}"/>
              </a:ext>
            </a:extLst>
          </p:cNvPr>
          <p:cNvPicPr>
            <a:picLocks noChangeAspect="1"/>
          </p:cNvPicPr>
          <p:nvPr/>
        </p:nvPicPr>
        <p:blipFill>
          <a:blip r:embed="rId4"/>
          <a:stretch>
            <a:fillRect/>
          </a:stretch>
        </p:blipFill>
        <p:spPr>
          <a:xfrm>
            <a:off x="144771" y="4010969"/>
            <a:ext cx="4072314" cy="2468882"/>
          </a:xfrm>
          <a:prstGeom prst="rect">
            <a:avLst/>
          </a:prstGeom>
        </p:spPr>
      </p:pic>
    </p:spTree>
    <p:extLst>
      <p:ext uri="{BB962C8B-B14F-4D97-AF65-F5344CB8AC3E}">
        <p14:creationId xmlns:p14="http://schemas.microsoft.com/office/powerpoint/2010/main" val="159977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مقدمه و مرور مطالب قبل</a:t>
            </a:r>
            <a:endParaRPr lang="en-US" dirty="0"/>
          </a:p>
        </p:txBody>
      </p:sp>
      <p:sp>
        <p:nvSpPr>
          <p:cNvPr id="3" name="Content Placeholder 2"/>
          <p:cNvSpPr>
            <a:spLocks noGrp="1"/>
          </p:cNvSpPr>
          <p:nvPr>
            <p:ph idx="1"/>
          </p:nvPr>
        </p:nvSpPr>
        <p:spPr/>
        <p:txBody>
          <a:bodyPr>
            <a:normAutofit fontScale="92500" lnSpcReduction="10000"/>
          </a:bodyPr>
          <a:lstStyle/>
          <a:p>
            <a:r>
              <a:rPr lang="fa-IR" dirty="0"/>
              <a:t>به نظر </a:t>
            </a:r>
            <a:r>
              <a:rPr lang="fa-IR" dirty="0" err="1"/>
              <a:t>می‌رسد</a:t>
            </a:r>
            <a:r>
              <a:rPr lang="fa-IR" dirty="0"/>
              <a:t> زبان و ابزارهای تحلیلی که تاکنون ایجاد </a:t>
            </a:r>
            <a:r>
              <a:rPr lang="fa-IR" dirty="0" err="1"/>
              <a:t>کرده‌ایم</a:t>
            </a:r>
            <a:r>
              <a:rPr lang="fa-IR" dirty="0"/>
              <a:t> برای به تصویر کشیدن و تجزیه و تحلیل طیف </a:t>
            </a:r>
            <a:r>
              <a:rPr lang="fa-IR" dirty="0" err="1"/>
              <a:t>گسترده‌ای</a:t>
            </a:r>
            <a:r>
              <a:rPr lang="fa-IR" dirty="0"/>
              <a:t> از مسائل </a:t>
            </a:r>
            <a:r>
              <a:rPr lang="fa-IR" dirty="0" err="1"/>
              <a:t>تصمیم‌گیری</a:t>
            </a:r>
            <a:r>
              <a:rPr lang="fa-IR" dirty="0"/>
              <a:t> که یک فرد منطقی با اهداف </a:t>
            </a:r>
            <a:r>
              <a:rPr lang="fa-IR" dirty="0" err="1"/>
              <a:t>به‌خوبی</a:t>
            </a:r>
            <a:r>
              <a:rPr lang="fa-IR" dirty="0"/>
              <a:t> تعریف شده </a:t>
            </a:r>
            <a:r>
              <a:rPr lang="fa-IR" dirty="0" err="1"/>
              <a:t>می‌تواند</a:t>
            </a:r>
            <a:r>
              <a:rPr lang="fa-IR" dirty="0"/>
              <a:t> با آن مواجه شود، </a:t>
            </a:r>
            <a:r>
              <a:rPr lang="fa-IR" dirty="0" err="1"/>
              <a:t>ایده‌آل</a:t>
            </a:r>
            <a:r>
              <a:rPr lang="fa-IR" dirty="0"/>
              <a:t> است. </a:t>
            </a:r>
          </a:p>
          <a:p>
            <a:r>
              <a:rPr lang="fa-IR" dirty="0"/>
              <a:t>چارچوبی که با آن آشنا شدیم، برای هر مساله </a:t>
            </a:r>
            <a:r>
              <a:rPr lang="fa-IR" dirty="0" err="1"/>
              <a:t>تصمیم‌گیری</a:t>
            </a:r>
            <a:r>
              <a:rPr lang="fa-IR" dirty="0"/>
              <a:t>، از سه عنصر تشکیل شده است: </a:t>
            </a:r>
          </a:p>
          <a:p>
            <a:pPr lvl="1"/>
            <a:r>
              <a:rPr lang="fa-IR" dirty="0"/>
              <a:t>اقدامات ممکن (</a:t>
            </a:r>
            <a:r>
              <a:rPr lang="en-US" dirty="0"/>
              <a:t>possible actions</a:t>
            </a:r>
            <a:r>
              <a:rPr lang="fa-IR" dirty="0"/>
              <a:t>)، </a:t>
            </a:r>
          </a:p>
          <a:p>
            <a:pPr lvl="1"/>
            <a:r>
              <a:rPr lang="fa-IR" dirty="0"/>
              <a:t>رابطه قطعی یا احتمالی بین اقدامات و نتایج (</a:t>
            </a:r>
            <a:r>
              <a:rPr lang="en-US" dirty="0"/>
              <a:t>deterministic or probabilistic relationship between actions and outcomes</a:t>
            </a:r>
            <a:r>
              <a:rPr lang="fa-IR" dirty="0"/>
              <a:t>)، </a:t>
            </a:r>
          </a:p>
          <a:p>
            <a:pPr lvl="1"/>
            <a:r>
              <a:rPr lang="fa-IR" dirty="0"/>
              <a:t>و </a:t>
            </a:r>
            <a:r>
              <a:rPr lang="fa-IR" dirty="0" err="1"/>
              <a:t>ترجیحات</a:t>
            </a:r>
            <a:r>
              <a:rPr lang="fa-IR" dirty="0"/>
              <a:t> تصمیم گیرنده در مورد نتایج احتمالی (</a:t>
            </a:r>
            <a:r>
              <a:rPr lang="en-US" dirty="0"/>
              <a:t>decision maker’s preferences over the possible outcomes</a:t>
            </a:r>
            <a:r>
              <a:rPr lang="fa-IR" dirty="0"/>
              <a:t>)</a:t>
            </a:r>
          </a:p>
        </p:txBody>
      </p:sp>
      <p:sp>
        <p:nvSpPr>
          <p:cNvPr id="4" name="Slide Number Placeholder 3"/>
          <p:cNvSpPr>
            <a:spLocks noGrp="1"/>
          </p:cNvSpPr>
          <p:nvPr>
            <p:ph type="sldNum" sz="quarter" idx="12"/>
          </p:nvPr>
        </p:nvSpPr>
        <p:spPr/>
        <p:txBody>
          <a:bodyPr/>
          <a:lstStyle/>
          <a:p>
            <a:fld id="{7A24F918-E48B-4CD6-88B4-F48A81EB5FB6}" type="slidenum">
              <a:rPr lang="en-US" smtClean="0"/>
              <a:pPr/>
              <a:t>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6515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334" y="136468"/>
            <a:ext cx="10411866" cy="825283"/>
          </a:xfrm>
        </p:spPr>
        <p:txBody>
          <a:bodyPr>
            <a:noAutofit/>
          </a:bodyPr>
          <a:lstStyle/>
          <a:p>
            <a:r>
              <a:rPr lang="fa-IR" sz="3200" dirty="0"/>
              <a:t>نقطه تعادل بازی (</a:t>
            </a:r>
            <a:r>
              <a:rPr lang="en-US" sz="3200" dirty="0"/>
              <a:t>equilibrium</a:t>
            </a:r>
            <a:r>
              <a:rPr lang="fa-IR" sz="3200" dirty="0"/>
              <a:t>)</a:t>
            </a:r>
            <a:endParaRPr lang="en-US" sz="3200" dirty="0"/>
          </a:p>
        </p:txBody>
      </p:sp>
      <p:sp>
        <p:nvSpPr>
          <p:cNvPr id="3" name="Content Placeholder 2"/>
          <p:cNvSpPr>
            <a:spLocks noGrp="1"/>
          </p:cNvSpPr>
          <p:nvPr>
            <p:ph idx="1"/>
          </p:nvPr>
        </p:nvSpPr>
        <p:spPr>
          <a:xfrm>
            <a:off x="361150" y="1111826"/>
            <a:ext cx="11526050" cy="5609706"/>
          </a:xfrm>
        </p:spPr>
        <p:txBody>
          <a:bodyPr>
            <a:normAutofit/>
          </a:bodyPr>
          <a:lstStyle/>
          <a:p>
            <a:r>
              <a:rPr lang="fa-IR" dirty="0"/>
              <a:t>ما از اصطلاح تعادل (</a:t>
            </a:r>
            <a:r>
              <a:rPr lang="en-US" dirty="0"/>
              <a:t>equilibrium</a:t>
            </a:r>
            <a:r>
              <a:rPr lang="fa-IR" dirty="0"/>
              <a:t>) برای هر یک از پروفایل های استراتژی که به عنوان یکی از پیش بینی های مفهوم راه حل ظاهر می شود استفاده خواهیم کرد. </a:t>
            </a:r>
          </a:p>
          <a:p>
            <a:r>
              <a:rPr lang="fa-IR" dirty="0"/>
              <a:t>ما اغلب به تعادل به عنوان پیش بینی های واقعی نظریه خود فکر می کنیم.</a:t>
            </a:r>
          </a:p>
          <a:p>
            <a:r>
              <a:rPr lang="fa-IR" dirty="0"/>
              <a:t>معنای مناسب تر این است که </a:t>
            </a:r>
            <a:r>
              <a:rPr lang="fa-IR" dirty="0" err="1"/>
              <a:t>تعادل‌ها</a:t>
            </a:r>
            <a:r>
              <a:rPr lang="fa-IR" dirty="0"/>
              <a:t> </a:t>
            </a:r>
            <a:r>
              <a:rPr lang="fa-IR" dirty="0" err="1"/>
              <a:t>پیش‌بینی‌های</a:t>
            </a:r>
            <a:r>
              <a:rPr lang="fa-IR" dirty="0"/>
              <a:t> محتمل هستند، زیرا نظریه ما اغلب تمام آنچه را که در جریان است توضیح </a:t>
            </a:r>
            <a:r>
              <a:rPr lang="fa-IR" dirty="0" err="1"/>
              <a:t>نمی‌دهد</a:t>
            </a:r>
            <a:r>
              <a:rPr lang="fa-IR" dirty="0"/>
              <a:t>. </a:t>
            </a:r>
          </a:p>
          <a:p>
            <a:r>
              <a:rPr lang="fa-IR" dirty="0"/>
              <a:t>علاوه بر این، در برخی موارد خواهیم دید که بیش از یک پیش بینی تعادل برای یک بازی امکان پذیر است. </a:t>
            </a:r>
          </a:p>
        </p:txBody>
      </p:sp>
      <p:sp>
        <p:nvSpPr>
          <p:cNvPr id="4" name="Slide Number Placeholder 3"/>
          <p:cNvSpPr>
            <a:spLocks noGrp="1"/>
          </p:cNvSpPr>
          <p:nvPr>
            <p:ph type="sldNum" sz="quarter" idx="12"/>
          </p:nvPr>
        </p:nvSpPr>
        <p:spPr/>
        <p:txBody>
          <a:bodyPr/>
          <a:lstStyle/>
          <a:p>
            <a:fld id="{7A24F918-E48B-4CD6-88B4-F48A81EB5FB6}" type="slidenum">
              <a:rPr lang="en-US" smtClean="0"/>
              <a:pPr/>
              <a:t>30</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66493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Assumptions and Setup of equilibrium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To set up the background for equilibrium analysis, it is useful to revisit the assumptions that we will be making throughout:</a:t>
                </a:r>
                <a:br>
                  <a:rPr lang="en-US" dirty="0"/>
                </a:br>
                <a:r>
                  <a:rPr lang="en-US" dirty="0"/>
                  <a:t>1. </a:t>
                </a:r>
                <a:r>
                  <a:rPr lang="en-US" b="1" dirty="0">
                    <a:solidFill>
                      <a:srgbClr val="C00000"/>
                    </a:solidFill>
                  </a:rPr>
                  <a:t>Players are “rational”:</a:t>
                </a:r>
                <a:r>
                  <a:rPr lang="en-US" b="1" dirty="0"/>
                  <a:t> </a:t>
                </a:r>
                <a:r>
                  <a:rPr lang="en-US" dirty="0"/>
                  <a:t>A </a:t>
                </a:r>
                <a:r>
                  <a:rPr lang="en-US" i="1" dirty="0"/>
                  <a:t>rational </a:t>
                </a:r>
                <a:r>
                  <a:rPr lang="en-US" dirty="0"/>
                  <a:t>player is one who chooses his action, </a:t>
                </a:r>
                <a14:m>
                  <m:oMath xmlns:m="http://schemas.openxmlformats.org/officeDocument/2006/math">
                    <m:r>
                      <a:rPr lang="en-US" b="0" i="0" dirty="0" smtClean="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rPr>
                        </m:ctrlPr>
                      </m:sSubPr>
                      <m:e>
                        <m:r>
                          <a:rPr lang="en-US" i="1" dirty="0" smtClean="0">
                            <a:solidFill>
                              <a:srgbClr val="FF0000"/>
                            </a:solidFill>
                            <a:latin typeface="Cambria Math" panose="02040503050406030204" pitchFamily="18" charset="0"/>
                          </a:rPr>
                          <m:t>𝑠</m:t>
                        </m:r>
                      </m:e>
                      <m:sub>
                        <m:r>
                          <a:rPr lang="en-US" i="1" dirty="0" smtClean="0">
                            <a:solidFill>
                              <a:srgbClr val="FF0000"/>
                            </a:solidFill>
                            <a:latin typeface="Cambria Math" panose="02040503050406030204" pitchFamily="18" charset="0"/>
                          </a:rPr>
                          <m:t>𝑖</m:t>
                        </m:r>
                      </m:sub>
                    </m:sSub>
                    <m:r>
                      <a:rPr lang="en-US" i="1" dirty="0">
                        <a:solidFill>
                          <a:srgbClr val="FF0000"/>
                        </a:solidFill>
                        <a:latin typeface="Cambria Math" panose="02040503050406030204" pitchFamily="18" charset="0"/>
                      </a:rPr>
                      <m:t>∈</m:t>
                    </m:r>
                    <m:sSub>
                      <m:sSubPr>
                        <m:ctrlPr>
                          <a:rPr lang="en-US" b="0" i="1" dirty="0" smtClean="0">
                            <a:solidFill>
                              <a:srgbClr val="FF0000"/>
                            </a:solidFill>
                            <a:latin typeface="Cambria Math" panose="02040503050406030204" pitchFamily="18" charset="0"/>
                          </a:rPr>
                        </m:ctrlPr>
                      </m:sSubPr>
                      <m:e>
                        <m:r>
                          <a:rPr lang="en-US" i="1" dirty="0">
                            <a:solidFill>
                              <a:srgbClr val="FF0000"/>
                            </a:solidFill>
                            <a:latin typeface="Cambria Math" panose="02040503050406030204" pitchFamily="18" charset="0"/>
                          </a:rPr>
                          <m:t>𝑆</m:t>
                        </m:r>
                      </m:e>
                      <m:sub>
                        <m:r>
                          <a:rPr lang="en-US" i="1" dirty="0">
                            <a:solidFill>
                              <a:srgbClr val="FF0000"/>
                            </a:solidFill>
                            <a:latin typeface="Cambria Math" panose="02040503050406030204" pitchFamily="18" charset="0"/>
                          </a:rPr>
                          <m:t>𝑖</m:t>
                        </m:r>
                      </m:sub>
                    </m:sSub>
                  </m:oMath>
                </a14:m>
                <a:r>
                  <a:rPr lang="en-US" dirty="0"/>
                  <a:t>, to maximize his payoff consistent with his beliefs about what is going on in the game.</a:t>
                </a:r>
                <a:br>
                  <a:rPr lang="en-US" dirty="0"/>
                </a:br>
                <a:r>
                  <a:rPr lang="en-US" dirty="0"/>
                  <a:t>2. </a:t>
                </a:r>
                <a:r>
                  <a:rPr lang="en-US" b="1" dirty="0">
                    <a:solidFill>
                      <a:srgbClr val="C00000"/>
                    </a:solidFill>
                  </a:rPr>
                  <a:t>Players are “intelligent”:</a:t>
                </a:r>
                <a:r>
                  <a:rPr lang="en-US" b="1" dirty="0"/>
                  <a:t> </a:t>
                </a:r>
                <a:r>
                  <a:rPr lang="en-US" dirty="0"/>
                  <a:t>An </a:t>
                </a:r>
                <a:r>
                  <a:rPr lang="en-US" i="1" dirty="0"/>
                  <a:t>intelligent </a:t>
                </a:r>
                <a:r>
                  <a:rPr lang="en-US" dirty="0"/>
                  <a:t>player knows everything about the game: the actions, the outcomes, and the preferences of all the players.</a:t>
                </a:r>
                <a:br>
                  <a:rPr lang="en-US" dirty="0"/>
                </a:br>
                <a:r>
                  <a:rPr lang="en-US" dirty="0"/>
                  <a:t>3. </a:t>
                </a:r>
                <a:r>
                  <a:rPr lang="en-US" b="1" dirty="0">
                    <a:solidFill>
                      <a:srgbClr val="C00000"/>
                    </a:solidFill>
                  </a:rPr>
                  <a:t>Common knowledge:</a:t>
                </a:r>
                <a:r>
                  <a:rPr lang="en-US" b="1" dirty="0"/>
                  <a:t> </a:t>
                </a:r>
                <a:r>
                  <a:rPr lang="en-US" dirty="0"/>
                  <a:t>The fact that players are rational and intelligent is common knowledge among the players of the game. </a:t>
                </a:r>
                <a:br>
                  <a:rPr lang="en-US" dirty="0"/>
                </a:br>
                <a:r>
                  <a:rPr lang="en-US" dirty="0"/>
                  <a:t>4. </a:t>
                </a:r>
                <a:r>
                  <a:rPr lang="en-US" b="1" dirty="0">
                    <a:solidFill>
                      <a:srgbClr val="C00000"/>
                    </a:solidFill>
                  </a:rPr>
                  <a:t>Self-enforcement:</a:t>
                </a:r>
                <a:r>
                  <a:rPr lang="en-US" b="1" dirty="0"/>
                  <a:t> </a:t>
                </a:r>
                <a:r>
                  <a:rPr lang="en-US" dirty="0"/>
                  <a:t>Any prediction (or equilibrium) of a solution concept must be </a:t>
                </a:r>
                <a:r>
                  <a:rPr lang="en-US" i="1" dirty="0"/>
                  <a:t>self-enforcing</a:t>
                </a:r>
                <a:r>
                  <a:rPr lang="en-US" dirty="0"/>
                  <a:t> </a:t>
                </a:r>
                <a:br>
                  <a:rPr lang="en-US" dirty="0"/>
                </a:br>
                <a:br>
                  <a:rPr lang="en-US" dirty="0"/>
                </a:br>
                <a:endParaRPr lang="fa-I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8" r="-1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31</a:t>
            </a:fld>
            <a:endParaRPr lang="en-US" dirty="0"/>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9" name="Group 8">
            <a:extLst>
              <a:ext uri="{FF2B5EF4-FFF2-40B4-BE49-F238E27FC236}">
                <a16:creationId xmlns:a16="http://schemas.microsoft.com/office/drawing/2014/main" id="{D54980FF-08AF-356F-E2FD-67AE14AD003A}"/>
              </a:ext>
            </a:extLst>
          </p:cNvPr>
          <p:cNvGrpSpPr/>
          <p:nvPr/>
        </p:nvGrpSpPr>
        <p:grpSpPr>
          <a:xfrm>
            <a:off x="491778" y="5373453"/>
            <a:ext cx="11484760" cy="1484546"/>
            <a:chOff x="904010" y="5373453"/>
            <a:chExt cx="10380518" cy="1384995"/>
          </a:xfrm>
        </p:grpSpPr>
        <p:sp>
          <p:nvSpPr>
            <p:cNvPr id="8" name="Rounded Rectangle 16">
              <a:extLst>
                <a:ext uri="{FF2B5EF4-FFF2-40B4-BE49-F238E27FC236}">
                  <a16:creationId xmlns:a16="http://schemas.microsoft.com/office/drawing/2014/main" id="{0854E196-0027-3D02-A3FA-DEB0346196D8}"/>
                </a:ext>
              </a:extLst>
            </p:cNvPr>
            <p:cNvSpPr/>
            <p:nvPr/>
          </p:nvSpPr>
          <p:spPr>
            <a:xfrm>
              <a:off x="904010" y="5373453"/>
              <a:ext cx="10380518" cy="10467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0497AE02-C341-EDA1-D1FA-9F98B1313258}"/>
                </a:ext>
              </a:extLst>
            </p:cNvPr>
            <p:cNvSpPr txBox="1"/>
            <p:nvPr/>
          </p:nvSpPr>
          <p:spPr>
            <a:xfrm>
              <a:off x="1057385" y="5373453"/>
              <a:ext cx="10073768" cy="1384995"/>
            </a:xfrm>
            <a:prstGeom prst="rect">
              <a:avLst/>
            </a:prstGeom>
            <a:noFill/>
          </p:spPr>
          <p:txBody>
            <a:bodyPr wrap="square">
              <a:spAutoFit/>
            </a:bodyPr>
            <a:lstStyle/>
            <a:p>
              <a:r>
                <a:rPr lang="en-US" sz="2800" b="0" i="0" u="none" strike="noStrike" baseline="0" dirty="0">
                  <a:latin typeface="Times New Roman" panose="02020603050405020304" pitchFamily="18" charset="0"/>
                </a:rPr>
                <a:t>The requirement that any equilibrium must be self-enforcing is at the core of our analysis and at the heart of </a:t>
              </a:r>
              <a:r>
                <a:rPr lang="en-US" sz="2800" b="1" i="0" u="none" strike="noStrike" baseline="0" dirty="0">
                  <a:solidFill>
                    <a:srgbClr val="C00000"/>
                  </a:solidFill>
                  <a:latin typeface="Times New Roman" panose="02020603050405020304" pitchFamily="18" charset="0"/>
                </a:rPr>
                <a:t>noncooperative game theory</a:t>
              </a:r>
              <a:r>
                <a:rPr lang="en-US" sz="2800" b="1" i="0" u="none" strike="noStrike" baseline="0" dirty="0">
                  <a:latin typeface="Times New Roman" panose="02020603050405020304" pitchFamily="18" charset="0"/>
                </a:rPr>
                <a:t>.</a:t>
              </a:r>
            </a:p>
          </p:txBody>
        </p:sp>
      </p:grpSp>
    </p:spTree>
    <p:extLst>
      <p:ext uri="{BB962C8B-B14F-4D97-AF65-F5344CB8AC3E}">
        <p14:creationId xmlns:p14="http://schemas.microsoft.com/office/powerpoint/2010/main" val="31110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self-enforcing and noncooperative game theory</a:t>
            </a:r>
          </a:p>
        </p:txBody>
      </p:sp>
      <p:sp>
        <p:nvSpPr>
          <p:cNvPr id="3" name="Content Placeholder 2"/>
          <p:cNvSpPr>
            <a:spLocks noGrp="1"/>
          </p:cNvSpPr>
          <p:nvPr>
            <p:ph idx="1"/>
          </p:nvPr>
        </p:nvSpPr>
        <p:spPr/>
        <p:txBody>
          <a:bodyPr>
            <a:normAutofit fontScale="92500" lnSpcReduction="20000"/>
          </a:bodyPr>
          <a:lstStyle/>
          <a:p>
            <a:r>
              <a:rPr lang="fa-IR" dirty="0"/>
              <a:t>در سرتاسر مباحث این درس، فرض </a:t>
            </a:r>
            <a:r>
              <a:rPr lang="fa-IR" dirty="0" err="1"/>
              <a:t>می‌کنیم</a:t>
            </a:r>
            <a:r>
              <a:rPr lang="fa-IR" dirty="0"/>
              <a:t> که بازیکنان رفتار </a:t>
            </a:r>
            <a:r>
              <a:rPr lang="fa-IR" dirty="0" err="1"/>
              <a:t>غیرهمکاری</a:t>
            </a:r>
            <a:r>
              <a:rPr lang="fa-IR" dirty="0"/>
              <a:t> به معنای زیر دارند:</a:t>
            </a:r>
            <a:endParaRPr lang="en-US" dirty="0"/>
          </a:p>
          <a:p>
            <a:r>
              <a:rPr lang="fa-IR" dirty="0"/>
              <a:t>هر </a:t>
            </a:r>
            <a:r>
              <a:rPr lang="fa-IR" dirty="0" err="1"/>
              <a:t>بازیکن</a:t>
            </a:r>
            <a:r>
              <a:rPr lang="fa-IR" dirty="0"/>
              <a:t> کنترل اعمال خود را دارد و تنها در صورتی به یک عمل پایبند می ماند که آن را به نفع خود بداند. </a:t>
            </a:r>
          </a:p>
          <a:p>
            <a:r>
              <a:rPr lang="fa-IR" dirty="0"/>
              <a:t>به این معنا که اگر نمایه ای از استراتژی ها به صورت تعادلی باشد، ما از هر </a:t>
            </a:r>
            <a:r>
              <a:rPr lang="fa-IR" dirty="0" err="1"/>
              <a:t>بازیکن</a:t>
            </a:r>
            <a:r>
              <a:rPr lang="fa-IR" dirty="0"/>
              <a:t> می خواهیم با توجه به اینکه دیگران چگونه انتخاب می کنند، از انتخاب خود راضی باشد. </a:t>
            </a:r>
          </a:p>
          <a:p>
            <a:r>
              <a:rPr lang="fa-IR" dirty="0"/>
              <a:t>همانطور که احتمالاً می توانید متوجه شوید، نمایه (</a:t>
            </a:r>
            <a:r>
              <a:rPr lang="en-US" dirty="0"/>
              <a:t>F, F</a:t>
            </a:r>
            <a:r>
              <a:rPr lang="fa-IR" dirty="0"/>
              <a:t>) در بازی </a:t>
            </a:r>
            <a:r>
              <a:rPr lang="en-US" dirty="0"/>
              <a:t>Prisoner’s Dilemma </a:t>
            </a:r>
            <a:r>
              <a:rPr lang="fa-IR" dirty="0"/>
              <a:t> خود اجباری است: </a:t>
            </a:r>
          </a:p>
          <a:p>
            <a:pPr lvl="1"/>
            <a:r>
              <a:rPr lang="fa-IR" sz="2600" dirty="0"/>
              <a:t>هر </a:t>
            </a:r>
            <a:r>
              <a:rPr lang="fa-IR" sz="2600" dirty="0" err="1"/>
              <a:t>بازیکن</a:t>
            </a:r>
            <a:r>
              <a:rPr lang="fa-IR" sz="2600" dirty="0"/>
              <a:t> از بازی </a:t>
            </a:r>
            <a:r>
              <a:rPr lang="en-US" sz="2600" dirty="0"/>
              <a:t>F </a:t>
            </a:r>
            <a:r>
              <a:rPr lang="fa-IR" sz="2600" dirty="0"/>
              <a:t> خوشحال است. </a:t>
            </a:r>
          </a:p>
        </p:txBody>
      </p:sp>
      <p:sp>
        <p:nvSpPr>
          <p:cNvPr id="4" name="Slide Number Placeholder 3"/>
          <p:cNvSpPr>
            <a:spLocks noGrp="1"/>
          </p:cNvSpPr>
          <p:nvPr>
            <p:ph type="sldNum" sz="quarter" idx="12"/>
          </p:nvPr>
        </p:nvSpPr>
        <p:spPr/>
        <p:txBody>
          <a:bodyPr/>
          <a:lstStyle/>
          <a:p>
            <a:fld id="{7A24F918-E48B-4CD6-88B4-F48A81EB5FB6}" type="slidenum">
              <a:rPr lang="en-US" smtClean="0"/>
              <a:pPr/>
              <a:t>32</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76856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Definition 3.5: Pareto dominates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5462" y="1240077"/>
                <a:ext cx="11571530" cy="3547076"/>
              </a:xfrm>
            </p:spPr>
            <p:txBody>
              <a:bodyPr>
                <a:normAutofit fontScale="77500" lnSpcReduction="20000"/>
              </a:bodyPr>
              <a:lstStyle/>
              <a:p>
                <a:r>
                  <a:rPr lang="en-US" sz="3200" dirty="0"/>
                  <a:t>A strategy profile </a:t>
                </a:r>
                <a14:m>
                  <m:oMath xmlns:m="http://schemas.openxmlformats.org/officeDocument/2006/math">
                    <m:r>
                      <a:rPr lang="en-US" sz="3200" i="1" dirty="0" smtClean="0">
                        <a:solidFill>
                          <a:srgbClr val="C00000"/>
                        </a:solidFill>
                        <a:latin typeface="Cambria Math" panose="02040503050406030204" pitchFamily="18" charset="0"/>
                      </a:rPr>
                      <m:t>𝑠</m:t>
                    </m:r>
                    <m:r>
                      <a:rPr lang="en-US" sz="3200" i="1" dirty="0" smtClean="0">
                        <a:solidFill>
                          <a:srgbClr val="C00000"/>
                        </a:solidFill>
                        <a:latin typeface="Cambria Math" panose="02040503050406030204" pitchFamily="18" charset="0"/>
                      </a:rPr>
                      <m:t>∈</m:t>
                    </m:r>
                    <m:r>
                      <a:rPr lang="en-US" sz="3200" i="1" dirty="0" smtClean="0">
                        <a:solidFill>
                          <a:srgbClr val="C00000"/>
                        </a:solidFill>
                        <a:latin typeface="Cambria Math" panose="02040503050406030204" pitchFamily="18" charset="0"/>
                      </a:rPr>
                      <m:t>𝑆</m:t>
                    </m:r>
                  </m:oMath>
                </a14:m>
                <a:r>
                  <a:rPr lang="en-US" sz="3200" dirty="0"/>
                  <a:t> , Pareto dominates strategy profile </a:t>
                </a:r>
                <a14:m>
                  <m:oMath xmlns:m="http://schemas.openxmlformats.org/officeDocument/2006/math">
                    <m:r>
                      <a:rPr lang="en-US" sz="3200" i="1" dirty="0">
                        <a:solidFill>
                          <a:srgbClr val="C00000"/>
                        </a:solidFill>
                        <a:latin typeface="Cambria Math" panose="02040503050406030204" pitchFamily="18" charset="0"/>
                      </a:rPr>
                      <m:t>𝑠</m:t>
                    </m:r>
                    <m:r>
                      <a:rPr lang="en-US" sz="3200" b="0" i="1" dirty="0" smtClean="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𝑆</m:t>
                    </m:r>
                  </m:oMath>
                </a14:m>
                <a:r>
                  <a:rPr lang="en-US" sz="3200" dirty="0"/>
                  <a:t> if </a:t>
                </a:r>
              </a:p>
              <a:p>
                <a:pPr marL="0" indent="0">
                  <a:buNone/>
                </a:pP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i="1" dirty="0" smtClean="0">
                            <a:solidFill>
                              <a:srgbClr val="C00000"/>
                            </a:solidFill>
                            <a:latin typeface="Cambria Math" panose="02040503050406030204" pitchFamily="18" charset="0"/>
                          </a:rPr>
                          <m:t>𝑣</m:t>
                        </m:r>
                      </m:e>
                      <m:sub>
                        <m:r>
                          <a:rPr lang="en-US" sz="3200" i="1" dirty="0" smtClean="0">
                            <a:solidFill>
                              <a:srgbClr val="C00000"/>
                            </a:solidFill>
                            <a:latin typeface="Cambria Math" panose="02040503050406030204" pitchFamily="18" charset="0"/>
                          </a:rPr>
                          <m:t>𝑖</m:t>
                        </m:r>
                      </m:sub>
                    </m:sSub>
                    <m:d>
                      <m:dPr>
                        <m:ctrlPr>
                          <a:rPr lang="en-US" sz="3200" b="0" i="1" dirty="0" smtClean="0">
                            <a:solidFill>
                              <a:srgbClr val="C00000"/>
                            </a:solidFill>
                            <a:latin typeface="Cambria Math" panose="02040503050406030204" pitchFamily="18" charset="0"/>
                          </a:rPr>
                        </m:ctrlPr>
                      </m:dPr>
                      <m:e>
                        <m:r>
                          <a:rPr lang="en-US" sz="3200" i="1" dirty="0">
                            <a:solidFill>
                              <a:srgbClr val="C00000"/>
                            </a:solidFill>
                            <a:latin typeface="Cambria Math" panose="02040503050406030204" pitchFamily="18" charset="0"/>
                          </a:rPr>
                          <m:t>𝑠</m:t>
                        </m:r>
                      </m:e>
                    </m:d>
                    <m:r>
                      <a:rPr lang="en-US" sz="3200" i="1" dirty="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𝑣</m:t>
                        </m:r>
                      </m:e>
                      <m:sub>
                        <m:r>
                          <a:rPr lang="en-US" sz="3200" i="1" dirty="0">
                            <a:solidFill>
                              <a:srgbClr val="C00000"/>
                            </a:solidFill>
                            <a:latin typeface="Cambria Math" panose="02040503050406030204" pitchFamily="18" charset="0"/>
                          </a:rPr>
                          <m:t>𝑖</m:t>
                        </m:r>
                      </m:sub>
                    </m:sSub>
                    <m:d>
                      <m:dPr>
                        <m:ctrlPr>
                          <a:rPr lang="en-US" sz="3200" b="0" i="1" dirty="0" smtClean="0">
                            <a:solidFill>
                              <a:srgbClr val="C00000"/>
                            </a:solidFill>
                            <a:latin typeface="Cambria Math" panose="02040503050406030204" pitchFamily="18" charset="0"/>
                          </a:rPr>
                        </m:ctrlPr>
                      </m:dPr>
                      <m:e>
                        <m:sSup>
                          <m:sSupPr>
                            <m:ctrlPr>
                              <a:rPr lang="en-US" sz="3200" b="0" i="1" dirty="0" smtClean="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𝑠</m:t>
                            </m:r>
                          </m:e>
                          <m:sup>
                            <m:r>
                              <a:rPr lang="en-US" sz="3200" b="0" i="1" dirty="0" smtClean="0">
                                <a:solidFill>
                                  <a:srgbClr val="C00000"/>
                                </a:solidFill>
                                <a:latin typeface="Cambria Math" panose="02040503050406030204" pitchFamily="18" charset="0"/>
                              </a:rPr>
                              <m:t>′</m:t>
                            </m:r>
                          </m:sup>
                        </m:sSup>
                      </m:e>
                    </m:d>
                    <m:r>
                      <a:rPr lang="en-US" sz="3200" b="0" i="1" dirty="0" smtClean="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m:t>
                    </m:r>
                    <m:r>
                      <a:rPr lang="en-US" sz="3200" i="1" dirty="0" err="1">
                        <a:solidFill>
                          <a:srgbClr val="C00000"/>
                        </a:solidFill>
                        <a:latin typeface="Cambria Math" panose="02040503050406030204" pitchFamily="18" charset="0"/>
                      </a:rPr>
                      <m:t>𝑖</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𝑁</m:t>
                    </m:r>
                  </m:oMath>
                </a14:m>
                <a:r>
                  <a:rPr lang="en-US" sz="3200" dirty="0"/>
                  <a:t> and </a:t>
                </a:r>
                <a14:m>
                  <m:oMath xmlns:m="http://schemas.openxmlformats.org/officeDocument/2006/math">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𝑣</m:t>
                        </m:r>
                      </m:e>
                      <m:sub>
                        <m:r>
                          <a:rPr lang="en-US" sz="3200" i="1" dirty="0">
                            <a:solidFill>
                              <a:srgbClr val="C00000"/>
                            </a:solidFill>
                            <a:latin typeface="Cambria Math" panose="02040503050406030204" pitchFamily="18" charset="0"/>
                          </a:rPr>
                          <m:t>𝑖</m:t>
                        </m:r>
                      </m:sub>
                    </m:sSub>
                    <m:d>
                      <m:dPr>
                        <m:ctrlPr>
                          <a:rPr lang="en-US" sz="3200" i="1" dirty="0">
                            <a:solidFill>
                              <a:srgbClr val="C00000"/>
                            </a:solidFill>
                            <a:latin typeface="Cambria Math" panose="02040503050406030204" pitchFamily="18" charset="0"/>
                          </a:rPr>
                        </m:ctrlPr>
                      </m:dPr>
                      <m:e>
                        <m:r>
                          <a:rPr lang="en-US" sz="3200" i="1" dirty="0">
                            <a:solidFill>
                              <a:srgbClr val="C00000"/>
                            </a:solidFill>
                            <a:latin typeface="Cambria Math" panose="02040503050406030204" pitchFamily="18" charset="0"/>
                          </a:rPr>
                          <m:t>𝑠</m:t>
                        </m:r>
                      </m:e>
                    </m:d>
                    <m:r>
                      <a:rPr lang="en-US" sz="3200" b="0" i="1" dirty="0" smtClean="0">
                        <a:solidFill>
                          <a:srgbClr val="C00000"/>
                        </a:solidFill>
                        <a:latin typeface="Cambria Math" panose="02040503050406030204" pitchFamily="18" charset="0"/>
                      </a:rPr>
                      <m:t>&gt;</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𝑣</m:t>
                        </m:r>
                      </m:e>
                      <m:sub>
                        <m:r>
                          <a:rPr lang="en-US" sz="3200" i="1" dirty="0">
                            <a:solidFill>
                              <a:srgbClr val="C00000"/>
                            </a:solidFill>
                            <a:latin typeface="Cambria Math" panose="02040503050406030204" pitchFamily="18" charset="0"/>
                          </a:rPr>
                          <m:t>𝑖</m:t>
                        </m:r>
                      </m:sub>
                    </m:sSub>
                    <m:d>
                      <m:dPr>
                        <m:ctrlPr>
                          <a:rPr lang="en-US" sz="3200" i="1" dirty="0">
                            <a:solidFill>
                              <a:srgbClr val="C00000"/>
                            </a:solidFill>
                            <a:latin typeface="Cambria Math" panose="02040503050406030204" pitchFamily="18" charset="0"/>
                          </a:rPr>
                        </m:ctrlPr>
                      </m:dPr>
                      <m:e>
                        <m:sSup>
                          <m:sSupPr>
                            <m:ctrlPr>
                              <a:rPr lang="en-US" sz="3200" i="1" dirty="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𝑠</m:t>
                            </m:r>
                          </m:e>
                          <m:sup>
                            <m:r>
                              <a:rPr lang="en-US" sz="3200" i="1" dirty="0">
                                <a:solidFill>
                                  <a:srgbClr val="C00000"/>
                                </a:solidFill>
                                <a:latin typeface="Cambria Math" panose="02040503050406030204" pitchFamily="18" charset="0"/>
                              </a:rPr>
                              <m:t>′</m:t>
                            </m:r>
                          </m:sup>
                        </m:sSup>
                      </m:e>
                    </m:d>
                    <m:r>
                      <a:rPr lang="en-US" sz="3200" i="1" dirty="0">
                        <a:solidFill>
                          <a:srgbClr val="C00000"/>
                        </a:solidFill>
                        <a:latin typeface="Cambria Math" panose="02040503050406030204" pitchFamily="18" charset="0"/>
                      </a:rPr>
                      <m:t> </m:t>
                    </m:r>
                  </m:oMath>
                </a14:m>
                <a:r>
                  <a:rPr lang="en-US" sz="3200" dirty="0"/>
                  <a:t>for at least one </a:t>
                </a:r>
                <a14:m>
                  <m:oMath xmlns:m="http://schemas.openxmlformats.org/officeDocument/2006/math">
                    <m:r>
                      <a:rPr lang="en-US" sz="3200" i="1" dirty="0" smtClean="0">
                        <a:solidFill>
                          <a:srgbClr val="C00000"/>
                        </a:solidFill>
                        <a:latin typeface="Cambria Math" panose="02040503050406030204" pitchFamily="18" charset="0"/>
                      </a:rPr>
                      <m:t>𝑖</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𝑁</m:t>
                    </m:r>
                  </m:oMath>
                </a14:m>
                <a:r>
                  <a:rPr lang="en-US" sz="3200" dirty="0"/>
                  <a:t>.</a:t>
                </a:r>
              </a:p>
              <a:p>
                <a:r>
                  <a:rPr lang="en-US" sz="3200" dirty="0"/>
                  <a:t>In which case, we will also say that </a:t>
                </a:r>
                <a14:m>
                  <m:oMath xmlns:m="http://schemas.openxmlformats.org/officeDocument/2006/math">
                    <m:r>
                      <a:rPr lang="en-US" sz="3200" i="1" u="sng" dirty="0">
                        <a:solidFill>
                          <a:srgbClr val="C00000"/>
                        </a:solidFill>
                        <a:latin typeface="Cambria Math" panose="02040503050406030204" pitchFamily="18" charset="0"/>
                      </a:rPr>
                      <m:t>𝑠</m:t>
                    </m:r>
                    <m:r>
                      <a:rPr lang="en-US" sz="3200" b="0" i="1" u="sng" dirty="0" smtClean="0">
                        <a:solidFill>
                          <a:srgbClr val="C00000"/>
                        </a:solidFill>
                        <a:latin typeface="Cambria Math" panose="02040503050406030204" pitchFamily="18" charset="0"/>
                      </a:rPr>
                      <m:t>′</m:t>
                    </m:r>
                  </m:oMath>
                </a14:m>
                <a:r>
                  <a:rPr lang="en-US" sz="3200" u="sng" dirty="0"/>
                  <a:t> is </a:t>
                </a:r>
                <a:r>
                  <a:rPr lang="en-US" sz="3200" u="sng" dirty="0">
                    <a:solidFill>
                      <a:srgbClr val="0070C0"/>
                    </a:solidFill>
                  </a:rPr>
                  <a:t>Pareto dominated </a:t>
                </a:r>
                <a:r>
                  <a:rPr lang="en-US" sz="3200" u="sng" dirty="0"/>
                  <a:t>by </a:t>
                </a:r>
                <a14:m>
                  <m:oMath xmlns:m="http://schemas.openxmlformats.org/officeDocument/2006/math">
                    <m:r>
                      <a:rPr lang="en-US" sz="3200" b="0" i="1" u="sng" dirty="0" smtClean="0">
                        <a:solidFill>
                          <a:srgbClr val="C00000"/>
                        </a:solidFill>
                        <a:latin typeface="Cambria Math" panose="02040503050406030204" pitchFamily="18" charset="0"/>
                      </a:rPr>
                      <m:t>𝑠</m:t>
                    </m:r>
                  </m:oMath>
                </a14:m>
                <a:r>
                  <a:rPr lang="en-US" sz="3200" dirty="0"/>
                  <a:t>.</a:t>
                </a:r>
              </a:p>
              <a:p>
                <a:r>
                  <a:rPr lang="en-US" sz="3200" dirty="0"/>
                  <a:t> A strategy profile is </a:t>
                </a:r>
                <a:r>
                  <a:rPr lang="en-US" sz="3200" u="sng" dirty="0">
                    <a:solidFill>
                      <a:srgbClr val="0070C0"/>
                    </a:solidFill>
                  </a:rPr>
                  <a:t>Pareto optimal </a:t>
                </a:r>
                <a:r>
                  <a:rPr lang="en-US" sz="3200" dirty="0"/>
                  <a:t>if it is not Pareto dominated by any other strategy profile:</a:t>
                </a:r>
              </a:p>
              <a:p>
                <a:pPr marL="0" indent="0">
                  <a:buNone/>
                </a:pPr>
                <a:r>
                  <a:rPr lang="en-US" sz="3200" b="0" dirty="0">
                    <a:solidFill>
                      <a:srgbClr val="C00000"/>
                    </a:solidFill>
                  </a:rPr>
                  <a:t>    </a:t>
                </a:r>
                <a14:m>
                  <m:oMath xmlns:m="http://schemas.openxmlformats.org/officeDocument/2006/math">
                    <m:r>
                      <a:rPr lang="en-US" sz="3200" b="0" i="1" dirty="0" smtClean="0">
                        <a:solidFill>
                          <a:srgbClr val="C00000"/>
                        </a:solidFill>
                        <a:latin typeface="Cambria Math" panose="02040503050406030204" pitchFamily="18" charset="0"/>
                      </a:rPr>
                      <m:t>𝑠</m:t>
                    </m:r>
                  </m:oMath>
                </a14:m>
                <a:r>
                  <a:rPr lang="en-US" sz="3200" dirty="0"/>
                  <a:t> is Pareto optimal if  </a:t>
                </a:r>
                <a14:m>
                  <m:oMath xmlns:m="http://schemas.openxmlformats.org/officeDocument/2006/math">
                    <m:r>
                      <a:rPr lang="en-US" sz="3200" i="1" dirty="0" smtClean="0">
                        <a:solidFill>
                          <a:srgbClr val="C00000"/>
                        </a:solidFill>
                        <a:latin typeface="Cambria Math" panose="02040503050406030204" pitchFamily="18" charset="0"/>
                        <a:ea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r>
                          <a:rPr lang="en-US" sz="3200" i="1" dirty="0">
                            <a:solidFill>
                              <a:srgbClr val="C00000"/>
                            </a:solidFill>
                            <a:latin typeface="Cambria Math" panose="02040503050406030204" pitchFamily="18" charset="0"/>
                          </a:rPr>
                          <m:t>𝑠</m:t>
                        </m:r>
                      </m:e>
                      <m:sup>
                        <m:r>
                          <a:rPr lang="en-US" sz="3200" b="0" i="1" dirty="0" smtClean="0">
                            <a:solidFill>
                              <a:srgbClr val="C00000"/>
                            </a:solidFill>
                            <a:latin typeface="Cambria Math" panose="02040503050406030204" pitchFamily="18" charset="0"/>
                          </a:rPr>
                          <m:t>′</m:t>
                        </m:r>
                      </m:sup>
                    </m:sSup>
                    <m:r>
                      <a:rPr lang="en-US" sz="3200" i="1" dirty="0">
                        <a:solidFill>
                          <a:srgbClr val="C00000"/>
                        </a:solidFill>
                        <a:latin typeface="Cambria Math" panose="02040503050406030204" pitchFamily="18" charset="0"/>
                        <a:ea typeface="Cambria Math" panose="02040503050406030204" pitchFamily="18" charset="0"/>
                      </a:rPr>
                      <m:t>∈</m:t>
                    </m:r>
                    <m:r>
                      <a:rPr lang="en-US" sz="3200" b="0" i="1" dirty="0" smtClean="0">
                        <a:solidFill>
                          <a:srgbClr val="C00000"/>
                        </a:solidFill>
                        <a:latin typeface="Cambria Math" panose="02040503050406030204" pitchFamily="18" charset="0"/>
                        <a:ea typeface="Cambria Math" panose="02040503050406030204" pitchFamily="18" charset="0"/>
                      </a:rPr>
                      <m:t>𝑆</m:t>
                    </m:r>
                  </m:oMath>
                </a14:m>
                <a:r>
                  <a:rPr lang="en-US" sz="3200" dirty="0"/>
                  <a:t> where </a:t>
                </a:r>
                <a14:m>
                  <m:oMath xmlns:m="http://schemas.openxmlformats.org/officeDocument/2006/math">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𝑣</m:t>
                        </m:r>
                      </m:e>
                      <m:sub>
                        <m:r>
                          <a:rPr lang="en-US" sz="3200" i="1" dirty="0">
                            <a:solidFill>
                              <a:srgbClr val="C00000"/>
                            </a:solidFill>
                            <a:latin typeface="Cambria Math" panose="02040503050406030204" pitchFamily="18" charset="0"/>
                          </a:rPr>
                          <m:t>𝑖</m:t>
                        </m:r>
                      </m:sub>
                    </m:sSub>
                    <m:d>
                      <m:dPr>
                        <m:ctrlPr>
                          <a:rPr lang="en-US" sz="3200" i="1" dirty="0">
                            <a:solidFill>
                              <a:srgbClr val="C00000"/>
                            </a:solidFill>
                            <a:latin typeface="Cambria Math" panose="02040503050406030204" pitchFamily="18" charset="0"/>
                          </a:rPr>
                        </m:ctrlPr>
                      </m:dPr>
                      <m:e>
                        <m:r>
                          <a:rPr lang="en-US" sz="3200" i="1" dirty="0">
                            <a:solidFill>
                              <a:srgbClr val="C00000"/>
                            </a:solidFill>
                            <a:latin typeface="Cambria Math" panose="02040503050406030204" pitchFamily="18" charset="0"/>
                          </a:rPr>
                          <m:t>𝑠</m:t>
                        </m:r>
                        <m:r>
                          <a:rPr lang="en-US" sz="3200" b="0" i="1" dirty="0" smtClean="0">
                            <a:solidFill>
                              <a:srgbClr val="C00000"/>
                            </a:solidFill>
                            <a:latin typeface="Cambria Math" panose="02040503050406030204" pitchFamily="18" charset="0"/>
                          </a:rPr>
                          <m:t>′</m:t>
                        </m:r>
                      </m:e>
                    </m:d>
                    <m:r>
                      <a:rPr lang="en-US" sz="3200" i="1" dirty="0">
                        <a:solidFill>
                          <a:srgbClr val="C00000"/>
                        </a:solidFill>
                        <a:latin typeface="Cambria Math" panose="02040503050406030204" pitchFamily="18" charset="0"/>
                      </a:rPr>
                      <m:t>&gt;</m:t>
                    </m:r>
                    <m:sSub>
                      <m:sSubPr>
                        <m:ctrlPr>
                          <a:rPr lang="en-US" sz="3200" i="1" dirty="0">
                            <a:solidFill>
                              <a:srgbClr val="C00000"/>
                            </a:solidFill>
                            <a:latin typeface="Cambria Math" panose="02040503050406030204" pitchFamily="18" charset="0"/>
                          </a:rPr>
                        </m:ctrlPr>
                      </m:sSubPr>
                      <m:e>
                        <m:r>
                          <a:rPr lang="en-US" sz="3200" i="1" dirty="0">
                            <a:solidFill>
                              <a:srgbClr val="C00000"/>
                            </a:solidFill>
                            <a:latin typeface="Cambria Math" panose="02040503050406030204" pitchFamily="18" charset="0"/>
                          </a:rPr>
                          <m:t>𝑣</m:t>
                        </m:r>
                      </m:e>
                      <m:sub>
                        <m:r>
                          <a:rPr lang="en-US" sz="3200" i="1" dirty="0">
                            <a:solidFill>
                              <a:srgbClr val="C00000"/>
                            </a:solidFill>
                            <a:latin typeface="Cambria Math" panose="02040503050406030204" pitchFamily="18" charset="0"/>
                          </a:rPr>
                          <m:t>𝑖</m:t>
                        </m:r>
                      </m:sub>
                    </m:sSub>
                    <m:d>
                      <m:dPr>
                        <m:ctrlPr>
                          <a:rPr lang="en-US" sz="3200" i="1" dirty="0">
                            <a:solidFill>
                              <a:srgbClr val="C00000"/>
                            </a:solidFill>
                            <a:latin typeface="Cambria Math" panose="02040503050406030204" pitchFamily="18" charset="0"/>
                          </a:rPr>
                        </m:ctrlPr>
                      </m:dPr>
                      <m:e>
                        <m:r>
                          <a:rPr lang="en-US" sz="3200" b="0" i="1" dirty="0" smtClean="0">
                            <a:solidFill>
                              <a:srgbClr val="C00000"/>
                            </a:solidFill>
                            <a:latin typeface="Cambria Math" panose="02040503050406030204" pitchFamily="18" charset="0"/>
                          </a:rPr>
                          <m:t>𝑠</m:t>
                        </m:r>
                      </m:e>
                    </m:d>
                  </m:oMath>
                </a14:m>
                <a:r>
                  <a:rPr lang="en-US" sz="3200" dirty="0"/>
                  <a:t> for all </a:t>
                </a:r>
                <a14:m>
                  <m:oMath xmlns:m="http://schemas.openxmlformats.org/officeDocument/2006/math">
                    <m:r>
                      <a:rPr lang="en-US" sz="3200" i="1" dirty="0">
                        <a:solidFill>
                          <a:srgbClr val="C00000"/>
                        </a:solidFill>
                        <a:latin typeface="Cambria Math" panose="02040503050406030204" pitchFamily="18" charset="0"/>
                      </a:rPr>
                      <m:t>𝑖</m:t>
                    </m:r>
                    <m:r>
                      <a:rPr lang="en-US" sz="3200" i="1" dirty="0">
                        <a:solidFill>
                          <a:srgbClr val="C00000"/>
                        </a:solidFill>
                        <a:latin typeface="Cambria Math" panose="02040503050406030204" pitchFamily="18" charset="0"/>
                      </a:rPr>
                      <m:t>∈</m:t>
                    </m:r>
                    <m:r>
                      <a:rPr lang="en-US" sz="3200" i="1" dirty="0">
                        <a:solidFill>
                          <a:srgbClr val="C00000"/>
                        </a:solidFill>
                        <a:latin typeface="Cambria Math" panose="02040503050406030204" pitchFamily="18" charset="0"/>
                      </a:rPr>
                      <m:t>𝑁</m:t>
                    </m:r>
                  </m:oMath>
                </a14:m>
                <a:endParaRPr lang="fa-IR"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5462" y="1240077"/>
                <a:ext cx="11571530" cy="3547076"/>
              </a:xfrm>
              <a:blipFill>
                <a:blip r:embed="rId3"/>
                <a:stretch>
                  <a:fillRect l="-263" b="-32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24F918-E48B-4CD6-88B4-F48A81EB5FB6}" type="slidenum">
              <a:rPr lang="en-US" smtClean="0"/>
              <a:pPr/>
              <a:t>33</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pSp>
        <p:nvGrpSpPr>
          <p:cNvPr id="9" name="Group 8">
            <a:extLst>
              <a:ext uri="{FF2B5EF4-FFF2-40B4-BE49-F238E27FC236}">
                <a16:creationId xmlns:a16="http://schemas.microsoft.com/office/drawing/2014/main" id="{00CAC4E4-C7ED-E911-73DA-B3D3DC2B7179}"/>
              </a:ext>
            </a:extLst>
          </p:cNvPr>
          <p:cNvGrpSpPr/>
          <p:nvPr/>
        </p:nvGrpSpPr>
        <p:grpSpPr>
          <a:xfrm>
            <a:off x="491778" y="5373453"/>
            <a:ext cx="11484760" cy="1122010"/>
            <a:chOff x="491778" y="5373453"/>
            <a:chExt cx="11484760" cy="1122010"/>
          </a:xfrm>
        </p:grpSpPr>
        <p:sp>
          <p:nvSpPr>
            <p:cNvPr id="8" name="Rounded Rectangle 16">
              <a:extLst>
                <a:ext uri="{FF2B5EF4-FFF2-40B4-BE49-F238E27FC236}">
                  <a16:creationId xmlns:a16="http://schemas.microsoft.com/office/drawing/2014/main" id="{3690C21C-9C72-E0D9-BFD6-415A2424AD7A}"/>
                </a:ext>
              </a:extLst>
            </p:cNvPr>
            <p:cNvSpPr/>
            <p:nvPr/>
          </p:nvSpPr>
          <p:spPr>
            <a:xfrm>
              <a:off x="491778" y="5373453"/>
              <a:ext cx="11484760" cy="112201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C65BB014-3EE7-4059-D22A-75C142A18C92}"/>
                </a:ext>
              </a:extLst>
            </p:cNvPr>
            <p:cNvSpPr txBox="1"/>
            <p:nvPr/>
          </p:nvSpPr>
          <p:spPr>
            <a:xfrm>
              <a:off x="647700" y="5472793"/>
              <a:ext cx="11052521" cy="830997"/>
            </a:xfrm>
            <a:prstGeom prst="rect">
              <a:avLst/>
            </a:prstGeom>
            <a:noFill/>
          </p:spPr>
          <p:txBody>
            <a:bodyPr wrap="square">
              <a:spAutoFit/>
            </a:bodyPr>
            <a:lstStyle/>
            <a:p>
              <a:pPr algn="r" rtl="1"/>
              <a:r>
                <a:rPr lang="fa-IR" sz="2400" dirty="0">
                  <a:cs typeface="B Yekan" panose="00000400000000000000" pitchFamily="2" charset="-78"/>
                </a:rPr>
                <a:t>ما امیدواریم که بازیکنان مطابق با معیار </a:t>
              </a:r>
              <a:r>
                <a:rPr lang="fa-IR" sz="2400" dirty="0" err="1">
                  <a:cs typeface="B Yekan" panose="00000400000000000000" pitchFamily="2" charset="-78"/>
                </a:rPr>
                <a:t>پارتو</a:t>
              </a:r>
              <a:r>
                <a:rPr lang="fa-IR" sz="2400" dirty="0">
                  <a:cs typeface="B Yekan" panose="00000400000000000000" pitchFamily="2" charset="-78"/>
                </a:rPr>
                <a:t> عمل کنند و راه </a:t>
              </a:r>
              <a:r>
                <a:rPr lang="fa-IR" sz="2400" dirty="0" err="1">
                  <a:cs typeface="B Yekan" panose="00000400000000000000" pitchFamily="2" charset="-78"/>
                </a:rPr>
                <a:t>هایی</a:t>
              </a:r>
              <a:r>
                <a:rPr lang="fa-IR" sz="2400" dirty="0">
                  <a:cs typeface="B Yekan" panose="00000400000000000000" pitchFamily="2" charset="-78"/>
                </a:rPr>
                <a:t> برای هماهنگی در مورد نتایج </a:t>
              </a:r>
              <a:r>
                <a:rPr lang="fa-IR" sz="2400" dirty="0" err="1">
                  <a:cs typeface="B Yekan" panose="00000400000000000000" pitchFamily="2" charset="-78"/>
                </a:rPr>
                <a:t>پارتو</a:t>
              </a:r>
              <a:r>
                <a:rPr lang="fa-IR" sz="2400" dirty="0">
                  <a:cs typeface="B Yekan" panose="00000400000000000000" pitchFamily="2" charset="-78"/>
                </a:rPr>
                <a:t> بهینه پیدا کنند، یا از نتایجی که تحت تسلط </a:t>
              </a:r>
              <a:r>
                <a:rPr lang="fa-IR" sz="2400" dirty="0" err="1">
                  <a:cs typeface="B Yekan" panose="00000400000000000000" pitchFamily="2" charset="-78"/>
                </a:rPr>
                <a:t>پارتو</a:t>
              </a:r>
              <a:r>
                <a:rPr lang="fa-IR" sz="2400" dirty="0">
                  <a:cs typeface="B Yekan" panose="00000400000000000000" pitchFamily="2" charset="-78"/>
                </a:rPr>
                <a:t> هستند اجتناب کنند. </a:t>
              </a:r>
              <a:endParaRPr lang="en-US" sz="2400" dirty="0">
                <a:cs typeface="B Yekan" panose="00000400000000000000" pitchFamily="2" charset="-78"/>
              </a:endParaRPr>
            </a:p>
          </p:txBody>
        </p:sp>
      </p:grpSp>
    </p:spTree>
    <p:extLst>
      <p:ext uri="{BB962C8B-B14F-4D97-AF65-F5344CB8AC3E}">
        <p14:creationId xmlns:p14="http://schemas.microsoft.com/office/powerpoint/2010/main" val="75663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Pareto optimal in the Prisoner’s Dilemma </a:t>
            </a:r>
          </a:p>
        </p:txBody>
      </p:sp>
      <p:sp>
        <p:nvSpPr>
          <p:cNvPr id="6" name="Content Placeholder 5">
            <a:extLst>
              <a:ext uri="{FF2B5EF4-FFF2-40B4-BE49-F238E27FC236}">
                <a16:creationId xmlns:a16="http://schemas.microsoft.com/office/drawing/2014/main" id="{B332CD34-6761-31A8-9C92-B33EA31FDA5F}"/>
              </a:ext>
            </a:extLst>
          </p:cNvPr>
          <p:cNvSpPr>
            <a:spLocks noGrp="1"/>
          </p:cNvSpPr>
          <p:nvPr>
            <p:ph idx="1"/>
          </p:nvPr>
        </p:nvSpPr>
        <p:spPr>
          <a:xfrm>
            <a:off x="215462" y="1240076"/>
            <a:ext cx="11571529" cy="4914835"/>
          </a:xfrm>
        </p:spPr>
        <p:txBody>
          <a:bodyPr>
            <a:normAutofit lnSpcReduction="10000"/>
          </a:bodyPr>
          <a:lstStyle/>
          <a:p>
            <a:r>
              <a:rPr lang="fa-IR" dirty="0"/>
              <a:t>باید بدانیم که در یک بازی </a:t>
            </a:r>
            <a:r>
              <a:rPr lang="en-US" dirty="0"/>
              <a:t>Pareto optimal</a:t>
            </a:r>
            <a:r>
              <a:rPr lang="fa-IR" dirty="0"/>
              <a:t> ها نقطه تعادل نیستند.</a:t>
            </a:r>
          </a:p>
          <a:p>
            <a:r>
              <a:rPr lang="fa-IR" dirty="0"/>
              <a:t>در این مثال، مطرح کردیم که (</a:t>
            </a:r>
            <a:r>
              <a:rPr lang="en-US" dirty="0"/>
              <a:t>F, F</a:t>
            </a:r>
            <a:r>
              <a:rPr lang="fa-IR" dirty="0"/>
              <a:t>)</a:t>
            </a:r>
            <a:r>
              <a:rPr lang="en-US" dirty="0"/>
              <a:t> </a:t>
            </a:r>
            <a:r>
              <a:rPr lang="fa-IR" dirty="0"/>
              <a:t>باید به عنوان یک نتیجه بسیار محتمل در نظر گرفته شود. در واقع، همانطور که چندین بار بحث خواهیم کرد، این تنها نتیجه محتمل است.</a:t>
            </a:r>
          </a:p>
          <a:p>
            <a:r>
              <a:rPr lang="fa-IR" dirty="0"/>
              <a:t>با این حال، می توان دید که:</a:t>
            </a:r>
          </a:p>
          <a:p>
            <a:r>
              <a:rPr lang="en-US" dirty="0"/>
              <a:t>(F,F) is Pareto dominated by (M,M)</a:t>
            </a:r>
          </a:p>
          <a:p>
            <a:r>
              <a:rPr lang="en-US" dirty="0"/>
              <a:t>(M,M),(M,F),(F,M) are Pareto optimal </a:t>
            </a:r>
          </a:p>
          <a:p>
            <a:pPr lvl="1"/>
            <a:r>
              <a:rPr lang="fa-IR" dirty="0"/>
              <a:t>زیرا هیچ نمایه دیگری بر هیچ یک از آنها غالب نیست.</a:t>
            </a:r>
            <a:endParaRPr lang="en-US"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34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pic>
        <p:nvPicPr>
          <p:cNvPr id="11" name="Picture 10">
            <a:extLst>
              <a:ext uri="{FF2B5EF4-FFF2-40B4-BE49-F238E27FC236}">
                <a16:creationId xmlns:a16="http://schemas.microsoft.com/office/drawing/2014/main" id="{38A4E6FE-A33F-10D5-FC35-474D9F23FFBE}"/>
              </a:ext>
            </a:extLst>
          </p:cNvPr>
          <p:cNvPicPr>
            <a:picLocks noChangeAspect="1"/>
          </p:cNvPicPr>
          <p:nvPr/>
        </p:nvPicPr>
        <p:blipFill>
          <a:blip r:embed="rId3"/>
          <a:stretch>
            <a:fillRect/>
          </a:stretch>
        </p:blipFill>
        <p:spPr>
          <a:xfrm>
            <a:off x="0" y="3697493"/>
            <a:ext cx="4944828" cy="2157217"/>
          </a:xfrm>
          <a:prstGeom prst="rect">
            <a:avLst/>
          </a:prstGeom>
        </p:spPr>
      </p:pic>
    </p:spTree>
    <p:extLst>
      <p:ext uri="{BB962C8B-B14F-4D97-AF65-F5344CB8AC3E}">
        <p14:creationId xmlns:p14="http://schemas.microsoft.com/office/powerpoint/2010/main" val="2138613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DD67-3A8A-3134-27A1-98A7BD6F5562}"/>
              </a:ext>
            </a:extLst>
          </p:cNvPr>
          <p:cNvSpPr>
            <a:spLocks noGrp="1"/>
          </p:cNvSpPr>
          <p:nvPr>
            <p:ph type="title"/>
          </p:nvPr>
        </p:nvSpPr>
        <p:spPr/>
        <p:txBody>
          <a:bodyPr/>
          <a:lstStyle/>
          <a:p>
            <a:r>
              <a:rPr lang="fa-IR" dirty="0"/>
              <a:t>تمرینات</a:t>
            </a:r>
            <a:endParaRPr lang="en-US" dirty="0"/>
          </a:p>
        </p:txBody>
      </p:sp>
      <p:sp>
        <p:nvSpPr>
          <p:cNvPr id="3" name="Content Placeholder 2">
            <a:extLst>
              <a:ext uri="{FF2B5EF4-FFF2-40B4-BE49-F238E27FC236}">
                <a16:creationId xmlns:a16="http://schemas.microsoft.com/office/drawing/2014/main" id="{F2D67B78-9020-F942-57F2-909CAFD65828}"/>
              </a:ext>
            </a:extLst>
          </p:cNvPr>
          <p:cNvSpPr>
            <a:spLocks noGrp="1"/>
          </p:cNvSpPr>
          <p:nvPr>
            <p:ph idx="1"/>
          </p:nvPr>
        </p:nvSpPr>
        <p:spPr/>
        <p:txBody>
          <a:bodyPr/>
          <a:lstStyle/>
          <a:p>
            <a:r>
              <a:rPr lang="fa-IR" dirty="0"/>
              <a:t>از 7 تمرین (7 بازی) آورده شده در پایان فصل سوم کتاب (صفحه 58)، 3 مورد را به انتخاب خود، حل و در سامانه </a:t>
            </a:r>
            <a:r>
              <a:rPr lang="fa-IR" dirty="0" err="1"/>
              <a:t>بارگزاری</a:t>
            </a:r>
            <a:r>
              <a:rPr lang="fa-IR" dirty="0"/>
              <a:t> نمایید</a:t>
            </a:r>
            <a:endParaRPr lang="en-US" dirty="0"/>
          </a:p>
        </p:txBody>
      </p:sp>
      <p:sp>
        <p:nvSpPr>
          <p:cNvPr id="4" name="Slide Number Placeholder 3">
            <a:extLst>
              <a:ext uri="{FF2B5EF4-FFF2-40B4-BE49-F238E27FC236}">
                <a16:creationId xmlns:a16="http://schemas.microsoft.com/office/drawing/2014/main" id="{C2C956C9-864E-48C0-056A-C6D8D0348838}"/>
              </a:ext>
            </a:extLst>
          </p:cNvPr>
          <p:cNvSpPr>
            <a:spLocks noGrp="1"/>
          </p:cNvSpPr>
          <p:nvPr>
            <p:ph type="sldNum" sz="quarter" idx="12"/>
          </p:nvPr>
        </p:nvSpPr>
        <p:spPr/>
        <p:txBody>
          <a:bodyPr/>
          <a:lstStyle/>
          <a:p>
            <a:fld id="{7A24F918-E48B-4CD6-88B4-F48A81EB5FB6}" type="slidenum">
              <a:rPr lang="en-US" smtClean="0"/>
              <a:pPr/>
              <a:t>35</a:t>
            </a:fld>
            <a:endParaRPr lang="en-US"/>
          </a:p>
        </p:txBody>
      </p:sp>
      <p:sp>
        <p:nvSpPr>
          <p:cNvPr id="5" name="Footer Placeholder 4">
            <a:extLst>
              <a:ext uri="{FF2B5EF4-FFF2-40B4-BE49-F238E27FC236}">
                <a16:creationId xmlns:a16="http://schemas.microsoft.com/office/drawing/2014/main" id="{36C3E9F3-82BC-C6A7-075D-6D3680460CCB}"/>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1397916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47B37F-61C9-DA54-B5FC-AE4C580B2CA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4BE9782-88E2-383C-FA0E-B647EA101338}"/>
              </a:ext>
            </a:extLst>
          </p:cNvPr>
          <p:cNvSpPr>
            <a:spLocks noGrp="1"/>
          </p:cNvSpPr>
          <p:nvPr>
            <p:ph idx="1"/>
          </p:nvPr>
        </p:nvSpPr>
        <p:spPr/>
        <p:txBody>
          <a:bodyPr>
            <a:normAutofit fontScale="77500" lnSpcReduction="20000"/>
          </a:bodyPr>
          <a:lstStyle/>
          <a:p>
            <a:r>
              <a:rPr lang="en-US" dirty="0"/>
              <a:t>A normal-form game includes a </a:t>
            </a:r>
            <a:r>
              <a:rPr lang="en-US" dirty="0">
                <a:solidFill>
                  <a:srgbClr val="C00000"/>
                </a:solidFill>
              </a:rPr>
              <a:t>finite set of players</a:t>
            </a:r>
            <a:r>
              <a:rPr lang="en-US" dirty="0"/>
              <a:t>, a </a:t>
            </a:r>
            <a:r>
              <a:rPr lang="en-US" dirty="0">
                <a:solidFill>
                  <a:srgbClr val="C00000"/>
                </a:solidFill>
              </a:rPr>
              <a:t>set of pure strategies </a:t>
            </a:r>
            <a:r>
              <a:rPr lang="en-US" dirty="0"/>
              <a:t>for each player, and </a:t>
            </a:r>
            <a:r>
              <a:rPr lang="en-US" dirty="0">
                <a:solidFill>
                  <a:srgbClr val="C00000"/>
                </a:solidFill>
              </a:rPr>
              <a:t>a payoff function for each player </a:t>
            </a:r>
            <a:r>
              <a:rPr lang="en-US" dirty="0"/>
              <a:t>that assigns a payoff value to each combination of chosen strategies.</a:t>
            </a:r>
          </a:p>
          <a:p>
            <a:r>
              <a:rPr lang="en-US" dirty="0"/>
              <a:t>Any two-player finite game can be represented by a matrix. Each row represents one of player 1’s strategies, each column represents one of player 2’s strategies, and each cell in the matrix contains the payoffs for both players.</a:t>
            </a:r>
          </a:p>
          <a:p>
            <a:r>
              <a:rPr lang="en-US" dirty="0"/>
              <a:t>A </a:t>
            </a:r>
            <a:r>
              <a:rPr lang="en-US" dirty="0">
                <a:solidFill>
                  <a:srgbClr val="C00000"/>
                </a:solidFill>
              </a:rPr>
              <a:t>solution concept </a:t>
            </a:r>
            <a:r>
              <a:rPr lang="en-US" dirty="0"/>
              <a:t>that proposes </a:t>
            </a:r>
            <a:r>
              <a:rPr lang="en-US" dirty="0">
                <a:solidFill>
                  <a:srgbClr val="C00000"/>
                </a:solidFill>
              </a:rPr>
              <a:t>predictions</a:t>
            </a:r>
            <a:r>
              <a:rPr lang="en-US" dirty="0"/>
              <a:t> of how games will be played should be widely applicable, should </a:t>
            </a:r>
            <a:r>
              <a:rPr lang="en-US" dirty="0">
                <a:solidFill>
                  <a:srgbClr val="0070C0"/>
                </a:solidFill>
              </a:rPr>
              <a:t>restrict the set of possible outcomes to a small set of reasonable outcomes</a:t>
            </a:r>
            <a:r>
              <a:rPr lang="en-US">
                <a:solidFill>
                  <a:srgbClr val="0070C0"/>
                </a:solidFill>
              </a:rPr>
              <a:t>.</a:t>
            </a:r>
            <a:r>
              <a:rPr lang="en-US"/>
              <a:t> </a:t>
            </a:r>
            <a:endParaRPr lang="en-US" dirty="0"/>
          </a:p>
          <a:p>
            <a:r>
              <a:rPr lang="en-US" dirty="0"/>
              <a:t>Outcomes should be evaluated using the Pareto criterion, yet self-enforcing behavior will dictate the set of reasonable outcomes.</a:t>
            </a:r>
          </a:p>
        </p:txBody>
      </p:sp>
      <p:sp>
        <p:nvSpPr>
          <p:cNvPr id="4" name="Slide Number Placeholder 3">
            <a:extLst>
              <a:ext uri="{FF2B5EF4-FFF2-40B4-BE49-F238E27FC236}">
                <a16:creationId xmlns:a16="http://schemas.microsoft.com/office/drawing/2014/main" id="{42CCC551-E031-6CEF-3990-8ECE1D2717B2}"/>
              </a:ext>
            </a:extLst>
          </p:cNvPr>
          <p:cNvSpPr>
            <a:spLocks noGrp="1"/>
          </p:cNvSpPr>
          <p:nvPr>
            <p:ph type="sldNum" sz="quarter" idx="12"/>
          </p:nvPr>
        </p:nvSpPr>
        <p:spPr/>
        <p:txBody>
          <a:bodyPr/>
          <a:lstStyle/>
          <a:p>
            <a:fld id="{7A24F918-E48B-4CD6-88B4-F48A81EB5FB6}" type="slidenum">
              <a:rPr lang="en-US" smtClean="0"/>
              <a:pPr/>
              <a:t>36</a:t>
            </a:fld>
            <a:endParaRPr lang="en-US"/>
          </a:p>
        </p:txBody>
      </p:sp>
      <p:sp>
        <p:nvSpPr>
          <p:cNvPr id="5" name="Footer Placeholder 4">
            <a:extLst>
              <a:ext uri="{FF2B5EF4-FFF2-40B4-BE49-F238E27FC236}">
                <a16:creationId xmlns:a16="http://schemas.microsoft.com/office/drawing/2014/main" id="{E4A280A8-45C2-9D2E-AF54-96F4DAEAE0B8}"/>
              </a:ext>
            </a:extLst>
          </p:cNvPr>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077148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6244C5-2350-2C6F-383E-7E815672772F}"/>
              </a:ext>
            </a:extLst>
          </p:cNvPr>
          <p:cNvSpPr>
            <a:spLocks noGrp="1"/>
          </p:cNvSpPr>
          <p:nvPr>
            <p:ph type="ctrTitle"/>
          </p:nvPr>
        </p:nvSpPr>
        <p:spPr>
          <a:xfrm>
            <a:off x="1776248" y="1379482"/>
            <a:ext cx="8250621" cy="2539375"/>
          </a:xfrm>
        </p:spPr>
        <p:txBody>
          <a:bodyPr>
            <a:normAutofit fontScale="90000"/>
          </a:bodyPr>
          <a:lstStyle/>
          <a:p>
            <a:r>
              <a:rPr lang="en-US" b="1" dirty="0">
                <a:solidFill>
                  <a:srgbClr val="C00000"/>
                </a:solidFill>
                <a:cs typeface="B Titr" panose="00000700000000000000" pitchFamily="2" charset="-78"/>
              </a:rPr>
              <a:t>End of Chapter 3) Introducing Uncertainty and Time</a:t>
            </a:r>
            <a:br>
              <a:rPr lang="en-US" b="1" dirty="0">
                <a:solidFill>
                  <a:srgbClr val="C00000"/>
                </a:solidFill>
                <a:cs typeface="B Titr" panose="00000700000000000000" pitchFamily="2" charset="-78"/>
              </a:rPr>
            </a:br>
            <a:endParaRPr lang="en-US" b="1" dirty="0">
              <a:solidFill>
                <a:srgbClr val="C00000"/>
              </a:solidFill>
              <a:cs typeface="B Titr" panose="00000700000000000000" pitchFamily="2" charset="-78"/>
            </a:endParaRPr>
          </a:p>
        </p:txBody>
      </p:sp>
      <p:sp>
        <p:nvSpPr>
          <p:cNvPr id="7" name="Subtitle 6">
            <a:extLst>
              <a:ext uri="{FF2B5EF4-FFF2-40B4-BE49-F238E27FC236}">
                <a16:creationId xmlns:a16="http://schemas.microsoft.com/office/drawing/2014/main" id="{C1EF3F1C-86D5-B2DC-58D9-E86700528049}"/>
              </a:ext>
            </a:extLst>
          </p:cNvPr>
          <p:cNvSpPr>
            <a:spLocks noGrp="1"/>
          </p:cNvSpPr>
          <p:nvPr>
            <p:ph type="subTitle" idx="1"/>
          </p:nvPr>
        </p:nvSpPr>
        <p:spPr/>
        <p:txBody>
          <a:bodyPr>
            <a:normAutofit fontScale="92500" lnSpcReduction="10000"/>
          </a:bodyPr>
          <a:lstStyle/>
          <a:p>
            <a:endParaRPr lang="en-US"/>
          </a:p>
        </p:txBody>
      </p:sp>
      <p:sp>
        <p:nvSpPr>
          <p:cNvPr id="5" name="Footer Placeholder 4">
            <a:extLst>
              <a:ext uri="{FF2B5EF4-FFF2-40B4-BE49-F238E27FC236}">
                <a16:creationId xmlns:a16="http://schemas.microsoft.com/office/drawing/2014/main" id="{81A6E410-288F-7276-CFFF-3B7DF42BBF8E}"/>
              </a:ext>
            </a:extLst>
          </p:cNvPr>
          <p:cNvSpPr>
            <a:spLocks noGrp="1"/>
          </p:cNvSpPr>
          <p:nvPr>
            <p:ph type="ftr" sz="quarter" idx="11"/>
          </p:nvPr>
        </p:nvSpPr>
        <p:spPr/>
        <p:txBody>
          <a:bodyPr/>
          <a:lstStyle/>
          <a:p>
            <a:r>
              <a:rPr lang="fa-IR"/>
              <a:t>دانشکده فنی و مهندسی دانشگاه شاهد 1401</a:t>
            </a:r>
            <a:endParaRPr lang="en-US"/>
          </a:p>
        </p:txBody>
      </p:sp>
      <p:sp>
        <p:nvSpPr>
          <p:cNvPr id="4" name="Slide Number Placeholder 3">
            <a:extLst>
              <a:ext uri="{FF2B5EF4-FFF2-40B4-BE49-F238E27FC236}">
                <a16:creationId xmlns:a16="http://schemas.microsoft.com/office/drawing/2014/main" id="{139C4E55-64A5-9C80-5ABC-5C853E906E56}"/>
              </a:ext>
            </a:extLst>
          </p:cNvPr>
          <p:cNvSpPr>
            <a:spLocks noGrp="1"/>
          </p:cNvSpPr>
          <p:nvPr>
            <p:ph type="sldNum" sz="quarter" idx="12"/>
          </p:nvPr>
        </p:nvSpPr>
        <p:spPr/>
        <p:txBody>
          <a:bodyPr/>
          <a:lstStyle/>
          <a:p>
            <a:fld id="{7A24F918-E48B-4CD6-88B4-F48A81EB5FB6}" type="slidenum">
              <a:rPr lang="en-US" smtClean="0"/>
              <a:pPr/>
              <a:t>37</a:t>
            </a:fld>
            <a:endParaRPr lang="en-US"/>
          </a:p>
        </p:txBody>
      </p:sp>
    </p:spTree>
    <p:extLst>
      <p:ext uri="{BB962C8B-B14F-4D97-AF65-F5344CB8AC3E}">
        <p14:creationId xmlns:p14="http://schemas.microsoft.com/office/powerpoint/2010/main" val="410446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مقدمه</a:t>
            </a:r>
            <a:endParaRPr lang="en-US" dirty="0"/>
          </a:p>
        </p:txBody>
      </p:sp>
      <p:sp>
        <p:nvSpPr>
          <p:cNvPr id="3" name="Content Placeholder 2"/>
          <p:cNvSpPr>
            <a:spLocks noGrp="1"/>
          </p:cNvSpPr>
          <p:nvPr>
            <p:ph idx="1"/>
          </p:nvPr>
        </p:nvSpPr>
        <p:spPr/>
        <p:txBody>
          <a:bodyPr>
            <a:normAutofit/>
          </a:bodyPr>
          <a:lstStyle/>
          <a:p>
            <a:r>
              <a:rPr lang="fa-IR" dirty="0"/>
              <a:t>در نظر بگیرید شما درس تئوری بازی ها را اخذ کرده </a:t>
            </a:r>
            <a:r>
              <a:rPr lang="fa-IR" dirty="0" err="1"/>
              <a:t>اید</a:t>
            </a:r>
            <a:r>
              <a:rPr lang="fa-IR" dirty="0"/>
              <a:t>. </a:t>
            </a:r>
            <a:r>
              <a:rPr lang="fa-IR" dirty="0" err="1"/>
              <a:t>نهایتاً</a:t>
            </a:r>
            <a:r>
              <a:rPr lang="fa-IR" dirty="0"/>
              <a:t> براساس تلاشی که میکنید نمره ای را اخذ خواهید کرد.</a:t>
            </a:r>
          </a:p>
          <a:p>
            <a:r>
              <a:rPr lang="fa-IR" dirty="0"/>
              <a:t>فرض کنید تمام دانشجویان نمره ای را اخذ کنند. استاد درس </a:t>
            </a:r>
            <a:r>
              <a:rPr lang="fa-IR" dirty="0" err="1"/>
              <a:t>نهایتاً</a:t>
            </a:r>
            <a:r>
              <a:rPr lang="fa-IR" dirty="0"/>
              <a:t> نمرات را روی منحنی خواهد برد لذا اینکه شما نمره قبولی بگیرید، وابسته به این است که هم کلاسی های شما چقدر تلاش کرده باشند. اگر شما در روز آزمون، روز خوبی نداشته باشید و دیگر هم کلاسی های شما هم روز خوبی نداشته باشند، میتواند منجر به حالتی شود که شما نمره قبولی بگیرید.</a:t>
            </a:r>
          </a:p>
        </p:txBody>
      </p:sp>
      <p:sp>
        <p:nvSpPr>
          <p:cNvPr id="4" name="Slide Number Placeholder 3"/>
          <p:cNvSpPr>
            <a:spLocks noGrp="1"/>
          </p:cNvSpPr>
          <p:nvPr>
            <p:ph type="sldNum" sz="quarter" idx="12"/>
          </p:nvPr>
        </p:nvSpPr>
        <p:spPr/>
        <p:txBody>
          <a:bodyPr/>
          <a:lstStyle/>
          <a:p>
            <a:fld id="{7A24F918-E48B-4CD6-88B4-F48A81EB5FB6}" type="slidenum">
              <a:rPr lang="en-US" smtClean="0"/>
              <a:pPr/>
              <a:t>4</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01396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a-IR" dirty="0"/>
              <a:t>مقدمه</a:t>
            </a:r>
            <a:endParaRPr lang="en-US" dirty="0"/>
          </a:p>
        </p:txBody>
      </p:sp>
      <p:sp>
        <p:nvSpPr>
          <p:cNvPr id="3" name="Content Placeholder 2"/>
          <p:cNvSpPr>
            <a:spLocks noGrp="1"/>
          </p:cNvSpPr>
          <p:nvPr>
            <p:ph idx="1"/>
          </p:nvPr>
        </p:nvSpPr>
        <p:spPr/>
        <p:txBody>
          <a:bodyPr>
            <a:normAutofit fontScale="77500" lnSpcReduction="20000"/>
          </a:bodyPr>
          <a:lstStyle/>
          <a:p>
            <a:r>
              <a:rPr lang="fa-IR" dirty="0"/>
              <a:t>هدف این مثال این است که به این نکته اشاره کنیم که چارچوب ما برای یک مساله تصمیم گیری کافی نیست.</a:t>
            </a:r>
          </a:p>
          <a:p>
            <a:r>
              <a:rPr lang="fa-IR" dirty="0"/>
              <a:t>اگر نتایج شما و در نتیجه رفاه شما به انتخاب های دیگر تصمیم گیرندگان بستگی داشته باشد، شرایط جدیدی را خواهیم داشت.</a:t>
            </a:r>
          </a:p>
          <a:p>
            <a:r>
              <a:rPr lang="fa-IR" dirty="0"/>
              <a:t>چنانچه با دیگر بازیکنان، به عنوان بخشی از تصادفی بودن طبیعت رفتار کنیم: </a:t>
            </a:r>
          </a:p>
          <a:p>
            <a:pPr lvl="1"/>
            <a:r>
              <a:rPr lang="fa-IR" dirty="0"/>
              <a:t>شاید آنها سخت کار کنند، شاید نه، شاید روز بدی داشته باشند، شاید نه، و غیره. </a:t>
            </a:r>
          </a:p>
          <a:p>
            <a:r>
              <a:rPr lang="fa-IR" dirty="0"/>
              <a:t>با این حال، این بخشی از یک چارچوب منطقی نخواهد بود.</a:t>
            </a:r>
          </a:p>
          <a:p>
            <a:r>
              <a:rPr lang="fa-IR" dirty="0"/>
              <a:t>برای شما معقول نخواهد بود که با بازیکنان همکار خود به عنوان رفتار تصادفی برخورد کنید.</a:t>
            </a:r>
          </a:p>
          <a:p>
            <a:r>
              <a:rPr lang="fa-IR" dirty="0"/>
              <a:t>همانطور که شما سعی می کنید تصمیمات خود را بهینه کنید، آنها نیز سعی میکنند تصمیم </a:t>
            </a:r>
            <a:r>
              <a:rPr lang="fa-IR" dirty="0" err="1"/>
              <a:t>بهیهنه</a:t>
            </a:r>
            <a:r>
              <a:rPr lang="fa-IR" dirty="0"/>
              <a:t> بگیرند</a:t>
            </a:r>
          </a:p>
          <a:p>
            <a:r>
              <a:rPr lang="fa-IR" dirty="0"/>
              <a:t>هر </a:t>
            </a:r>
            <a:r>
              <a:rPr lang="fa-IR" dirty="0" err="1"/>
              <a:t>بازیکن</a:t>
            </a:r>
            <a:r>
              <a:rPr lang="fa-IR" dirty="0"/>
              <a:t> سعی می کند حدس بزند که دیگران چه می کنند و چگونه بر اساس آن عمل کند. </a:t>
            </a:r>
          </a:p>
        </p:txBody>
      </p:sp>
      <p:sp>
        <p:nvSpPr>
          <p:cNvPr id="4" name="Slide Number Placeholder 3"/>
          <p:cNvSpPr>
            <a:spLocks noGrp="1"/>
          </p:cNvSpPr>
          <p:nvPr>
            <p:ph type="sldNum" sz="quarter" idx="12"/>
          </p:nvPr>
        </p:nvSpPr>
        <p:spPr/>
        <p:txBody>
          <a:bodyPr/>
          <a:lstStyle/>
          <a:p>
            <a:fld id="{7A24F918-E48B-4CD6-88B4-F48A81EB5FB6}" type="slidenum">
              <a:rPr lang="en-US" smtClean="0"/>
              <a:pPr/>
              <a:t>5</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58208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Static Games Of Complete Information</a:t>
            </a:r>
          </a:p>
        </p:txBody>
      </p:sp>
      <p:sp>
        <p:nvSpPr>
          <p:cNvPr id="3" name="Content Placeholder 2"/>
          <p:cNvSpPr>
            <a:spLocks noGrp="1"/>
          </p:cNvSpPr>
          <p:nvPr>
            <p:ph idx="1"/>
          </p:nvPr>
        </p:nvSpPr>
        <p:spPr/>
        <p:txBody>
          <a:bodyPr>
            <a:normAutofit/>
          </a:bodyPr>
          <a:lstStyle/>
          <a:p>
            <a:r>
              <a:rPr lang="en-US" sz="3200" dirty="0"/>
              <a:t>A static game is similar to the very simple decision problems in which a player makes a </a:t>
            </a:r>
            <a:r>
              <a:rPr lang="en-US" sz="3200" dirty="0">
                <a:solidFill>
                  <a:srgbClr val="FF0000"/>
                </a:solidFill>
              </a:rPr>
              <a:t>once</a:t>
            </a:r>
            <a:r>
              <a:rPr lang="en-US" sz="3200" dirty="0"/>
              <a:t>-and-for-all decision, after which outcomes are realized.</a:t>
            </a:r>
          </a:p>
          <a:p>
            <a:r>
              <a:rPr lang="en-US" sz="3200" dirty="0"/>
              <a:t>In a static game, </a:t>
            </a:r>
            <a:r>
              <a:rPr lang="en-US" sz="3200" dirty="0">
                <a:solidFill>
                  <a:srgbClr val="FF0000"/>
                </a:solidFill>
              </a:rPr>
              <a:t>a set of players </a:t>
            </a:r>
            <a:r>
              <a:rPr lang="en-US" sz="3200" dirty="0">
                <a:solidFill>
                  <a:srgbClr val="7030A0"/>
                </a:solidFill>
              </a:rPr>
              <a:t>independently</a:t>
            </a:r>
            <a:r>
              <a:rPr lang="en-US" sz="3200" dirty="0"/>
              <a:t> choose once-and-for-all actions, which in turn cause the realization of an outcome. </a:t>
            </a:r>
            <a:endParaRPr lang="fa-IR" sz="3200"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6</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33532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6D20AC2-D966-1D1F-B32F-4A85B7DC0737}"/>
              </a:ext>
            </a:extLst>
          </p:cNvPr>
          <p:cNvSpPr/>
          <p:nvPr/>
        </p:nvSpPr>
        <p:spPr>
          <a:xfrm>
            <a:off x="190500" y="47624"/>
            <a:ext cx="11696259" cy="1281713"/>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A24F918-E48B-4CD6-88B4-F48A81EB5FB6}" type="slidenum">
              <a:rPr lang="en-US" smtClean="0"/>
              <a:pPr/>
              <a:t>7</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
        <p:nvSpPr>
          <p:cNvPr id="2" name="Title 1"/>
          <p:cNvSpPr>
            <a:spLocks noGrp="1"/>
          </p:cNvSpPr>
          <p:nvPr>
            <p:ph type="title" idx="4294967295"/>
          </p:nvPr>
        </p:nvSpPr>
        <p:spPr>
          <a:xfrm>
            <a:off x="520700" y="259470"/>
            <a:ext cx="11671300" cy="825500"/>
          </a:xfrm>
        </p:spPr>
        <p:txBody>
          <a:bodyPr>
            <a:normAutofit fontScale="90000"/>
          </a:bodyPr>
          <a:lstStyle/>
          <a:p>
            <a:pPr rtl="0"/>
            <a:r>
              <a:rPr lang="en-US" dirty="0"/>
              <a:t>Thus a static game can be thought of as having two</a:t>
            </a:r>
            <a:br>
              <a:rPr lang="en-US" dirty="0"/>
            </a:br>
            <a:r>
              <a:rPr lang="en-US" dirty="0"/>
              <a:t>distinct steps:</a:t>
            </a:r>
          </a:p>
        </p:txBody>
      </p:sp>
      <p:graphicFrame>
        <p:nvGraphicFramePr>
          <p:cNvPr id="6" name="Diagram 5">
            <a:extLst>
              <a:ext uri="{FF2B5EF4-FFF2-40B4-BE49-F238E27FC236}">
                <a16:creationId xmlns:a16="http://schemas.microsoft.com/office/drawing/2014/main" id="{F874DE76-E0EE-8062-F20A-6F2C3CAAA873}"/>
              </a:ext>
            </a:extLst>
          </p:cNvPr>
          <p:cNvGraphicFramePr/>
          <p:nvPr>
            <p:extLst>
              <p:ext uri="{D42A27DB-BD31-4B8C-83A1-F6EECF244321}">
                <p14:modId xmlns:p14="http://schemas.microsoft.com/office/powerpoint/2010/main" val="3114259942"/>
              </p:ext>
            </p:extLst>
          </p:nvPr>
        </p:nvGraphicFramePr>
        <p:xfrm>
          <a:off x="215461" y="1398494"/>
          <a:ext cx="11696259" cy="5094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74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Static Games Of Complete Information</a:t>
            </a:r>
          </a:p>
        </p:txBody>
      </p:sp>
      <p:sp>
        <p:nvSpPr>
          <p:cNvPr id="3" name="Content Placeholder 2"/>
          <p:cNvSpPr>
            <a:spLocks noGrp="1"/>
          </p:cNvSpPr>
          <p:nvPr>
            <p:ph idx="1"/>
          </p:nvPr>
        </p:nvSpPr>
        <p:spPr/>
        <p:txBody>
          <a:bodyPr>
            <a:normAutofit/>
          </a:bodyPr>
          <a:lstStyle/>
          <a:p>
            <a:r>
              <a:rPr lang="en-US" sz="3200" dirty="0"/>
              <a:t>Steps 1 and 2 settle what we mean by </a:t>
            </a:r>
            <a:r>
              <a:rPr lang="en-US" sz="3200" i="1" dirty="0">
                <a:solidFill>
                  <a:srgbClr val="C00000"/>
                </a:solidFill>
              </a:rPr>
              <a:t>static</a:t>
            </a:r>
            <a:r>
              <a:rPr lang="en-US" sz="3200" dirty="0"/>
              <a:t>. </a:t>
            </a:r>
          </a:p>
          <a:p>
            <a:r>
              <a:rPr lang="en-US" sz="3200" dirty="0"/>
              <a:t>What do we mean by complete information? </a:t>
            </a:r>
          </a:p>
          <a:p>
            <a:r>
              <a:rPr lang="en-US" sz="3200" dirty="0"/>
              <a:t>The loose meaning is that all players </a:t>
            </a:r>
            <a:r>
              <a:rPr lang="en-US" sz="3200" dirty="0">
                <a:solidFill>
                  <a:srgbClr val="C00000"/>
                </a:solidFill>
              </a:rPr>
              <a:t>understand the environment </a:t>
            </a:r>
            <a:r>
              <a:rPr lang="en-US" sz="3200" dirty="0"/>
              <a:t>they are in—that is, the game they are playing—in every way.</a:t>
            </a:r>
            <a:endParaRPr lang="fa-IR" sz="3200"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8</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spTree>
    <p:extLst>
      <p:ext uri="{BB962C8B-B14F-4D97-AF65-F5344CB8AC3E}">
        <p14:creationId xmlns:p14="http://schemas.microsoft.com/office/powerpoint/2010/main" val="212410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Games of Complete Information</a:t>
            </a:r>
          </a:p>
        </p:txBody>
      </p:sp>
      <p:sp>
        <p:nvSpPr>
          <p:cNvPr id="3" name="Content Placeholder 2"/>
          <p:cNvSpPr>
            <a:spLocks noGrp="1"/>
          </p:cNvSpPr>
          <p:nvPr>
            <p:ph idx="1"/>
          </p:nvPr>
        </p:nvSpPr>
        <p:spPr>
          <a:xfrm>
            <a:off x="215462" y="1147869"/>
            <a:ext cx="11571530" cy="1122630"/>
          </a:xfrm>
        </p:spPr>
        <p:txBody>
          <a:bodyPr>
            <a:normAutofit fontScale="85000" lnSpcReduction="20000"/>
          </a:bodyPr>
          <a:lstStyle/>
          <a:p>
            <a:r>
              <a:rPr lang="en-US" dirty="0"/>
              <a:t>A </a:t>
            </a:r>
            <a:r>
              <a:rPr lang="en-US" b="1" dirty="0"/>
              <a:t>game of complete information </a:t>
            </a:r>
            <a:r>
              <a:rPr lang="en-US" dirty="0"/>
              <a:t>requires that the following four components be common knowledge among all the players of the game</a:t>
            </a:r>
            <a:r>
              <a:rPr lang="en-US" sz="3200" dirty="0"/>
              <a:t> </a:t>
            </a:r>
          </a:p>
          <a:p>
            <a:endParaRPr lang="fa-IR" sz="3200" dirty="0"/>
          </a:p>
        </p:txBody>
      </p:sp>
      <p:sp>
        <p:nvSpPr>
          <p:cNvPr id="4" name="Slide Number Placeholder 3"/>
          <p:cNvSpPr>
            <a:spLocks noGrp="1"/>
          </p:cNvSpPr>
          <p:nvPr>
            <p:ph type="sldNum" sz="quarter" idx="12"/>
          </p:nvPr>
        </p:nvSpPr>
        <p:spPr/>
        <p:txBody>
          <a:bodyPr/>
          <a:lstStyle/>
          <a:p>
            <a:fld id="{7A24F918-E48B-4CD6-88B4-F48A81EB5FB6}" type="slidenum">
              <a:rPr lang="en-US" smtClean="0"/>
              <a:pPr/>
              <a:t>9</a:t>
            </a:fld>
            <a:endParaRPr lang="en-US"/>
          </a:p>
        </p:txBody>
      </p:sp>
      <p:sp>
        <p:nvSpPr>
          <p:cNvPr id="5" name="Footer Placeholder 4"/>
          <p:cNvSpPr>
            <a:spLocks noGrp="1"/>
          </p:cNvSpPr>
          <p:nvPr>
            <p:ph type="ftr" sz="quarter" idx="11"/>
          </p:nvPr>
        </p:nvSpPr>
        <p:spPr/>
        <p:txBody>
          <a:bodyPr/>
          <a:lstStyle/>
          <a:p>
            <a:r>
              <a:rPr lang="fa-IR"/>
              <a:t>دانشکده فنی و مهندسی دانشگاه شاهد 1401</a:t>
            </a:r>
            <a:endParaRPr lang="en-US"/>
          </a:p>
        </p:txBody>
      </p:sp>
      <p:graphicFrame>
        <p:nvGraphicFramePr>
          <p:cNvPr id="6" name="Diagram 5">
            <a:extLst>
              <a:ext uri="{FF2B5EF4-FFF2-40B4-BE49-F238E27FC236}">
                <a16:creationId xmlns:a16="http://schemas.microsoft.com/office/drawing/2014/main" id="{AAA7B560-1FE0-0C34-8AA0-1EC36F1A7DDC}"/>
              </a:ext>
            </a:extLst>
          </p:cNvPr>
          <p:cNvGraphicFramePr/>
          <p:nvPr>
            <p:extLst>
              <p:ext uri="{D42A27DB-BD31-4B8C-83A1-F6EECF244321}">
                <p14:modId xmlns:p14="http://schemas.microsoft.com/office/powerpoint/2010/main" val="663161646"/>
              </p:ext>
            </p:extLst>
          </p:nvPr>
        </p:nvGraphicFramePr>
        <p:xfrm>
          <a:off x="215461" y="2358998"/>
          <a:ext cx="11696259" cy="4133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36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10100</TotalTime>
  <Words>4603</Words>
  <Application>Microsoft Office PowerPoint</Application>
  <PresentationFormat>Widescreen</PresentationFormat>
  <Paragraphs>296</Paragraphs>
  <Slides>37</Slides>
  <Notes>32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Arial</vt:lpstr>
      <vt:lpstr>Calibri</vt:lpstr>
      <vt:lpstr>Calibri (Body)</vt:lpstr>
      <vt:lpstr>Calibri Light</vt:lpstr>
      <vt:lpstr>Cambria Math</vt:lpstr>
      <vt:lpstr>Myriad-Roman</vt:lpstr>
      <vt:lpstr>Roboto</vt:lpstr>
      <vt:lpstr>Times New Roman</vt:lpstr>
      <vt:lpstr>Times-Roman</vt:lpstr>
      <vt:lpstr>Wingdings</vt:lpstr>
      <vt:lpstr>Office Theme</vt:lpstr>
      <vt:lpstr>1_Office Theme</vt:lpstr>
      <vt:lpstr>Game Theory</vt:lpstr>
      <vt:lpstr>منابع درسی</vt:lpstr>
      <vt:lpstr>مقدمه و مرور مطالب قبل</vt:lpstr>
      <vt:lpstr>مقدمه</vt:lpstr>
      <vt:lpstr>مقدمه</vt:lpstr>
      <vt:lpstr>Static Games Of Complete Information</vt:lpstr>
      <vt:lpstr>Thus a static game can be thought of as having two distinct steps:</vt:lpstr>
      <vt:lpstr>Static Games Of Complete Information</vt:lpstr>
      <vt:lpstr>Games of Complete Information</vt:lpstr>
      <vt:lpstr>Definition 3.1 : Common knowledge</vt:lpstr>
      <vt:lpstr>Normal-Form Games with Pure Strategies</vt:lpstr>
      <vt:lpstr>Normal-Form Games with Pure Strategies</vt:lpstr>
      <vt:lpstr>Definition 3.2 A pure strategy</vt:lpstr>
      <vt:lpstr>Definition 3.3 A normal-form game</vt:lpstr>
      <vt:lpstr>Definition 3.3 A normal-form game – in Detail</vt:lpstr>
      <vt:lpstr>Definition 3.3 A normal-form game – in Detail</vt:lpstr>
      <vt:lpstr>The Prisoner’s Dilemma</vt:lpstr>
      <vt:lpstr>The Prisoner’s Dilemma</vt:lpstr>
      <vt:lpstr>The Prisoner’s Dilemma</vt:lpstr>
      <vt:lpstr>رقابت کورنو  - رقابت دو قطبی (Cournot Duopoly)</vt:lpstr>
      <vt:lpstr>رقابت کورنو  - رقابت دو قطبی (Cournot Duopoly)</vt:lpstr>
      <vt:lpstr>رقابت کورنو  - رقابت دو قطبی (Cournot Duopoly)</vt:lpstr>
      <vt:lpstr>The Cournot Duopoly</vt:lpstr>
      <vt:lpstr>مساله رای گیری (Voting on a New Agenda)</vt:lpstr>
      <vt:lpstr>The Cournot Duopoly</vt:lpstr>
      <vt:lpstr>The Cournot Duopoly</vt:lpstr>
      <vt:lpstr>نمایش بصورت ماتریس برای بازیهایی با دو بازیکن</vt:lpstr>
      <vt:lpstr>سنگ-کاغذ-قیچی(Rock-Paper-Scissors)</vt:lpstr>
      <vt:lpstr>نبرد جنسیت (Battle of the Sexes)</vt:lpstr>
      <vt:lpstr>نقطه تعادل بازی (equilibrium)</vt:lpstr>
      <vt:lpstr>Assumptions and Setup of equilibrium</vt:lpstr>
      <vt:lpstr>self-enforcing and noncooperative game theory</vt:lpstr>
      <vt:lpstr>Definition 3.5: Pareto dominates</vt:lpstr>
      <vt:lpstr>Pareto optimal in the Prisoner’s Dilemma </vt:lpstr>
      <vt:lpstr>تمرینات</vt:lpstr>
      <vt:lpstr>Summary</vt:lpstr>
      <vt:lpstr>End of Chapter 3) Introducing Uncertainty and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Architecture</dc:title>
  <dc:creator>HaghighatDoost,Vahid</dc:creator>
  <cp:lastModifiedBy>Vahid</cp:lastModifiedBy>
  <cp:revision>156</cp:revision>
  <dcterms:created xsi:type="dcterms:W3CDTF">2021-08-11T10:34:58Z</dcterms:created>
  <dcterms:modified xsi:type="dcterms:W3CDTF">2023-04-21T15:07:44Z</dcterms:modified>
</cp:coreProperties>
</file>