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handoutMasterIdLst>
    <p:handoutMasterId r:id="rId41"/>
  </p:handoutMasterIdLst>
  <p:sldIdLst>
    <p:sldId id="256" r:id="rId3"/>
    <p:sldId id="259" r:id="rId4"/>
    <p:sldId id="260"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6" r:id="rId33"/>
    <p:sldId id="315" r:id="rId34"/>
    <p:sldId id="319" r:id="rId35"/>
    <p:sldId id="320" r:id="rId36"/>
    <p:sldId id="322" r:id="rId37"/>
    <p:sldId id="321" r:id="rId38"/>
    <p:sldId id="28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51" autoAdjust="0"/>
    <p:restoredTop sz="76641" autoAdjust="0"/>
  </p:normalViewPr>
  <p:slideViewPr>
    <p:cSldViewPr snapToGrid="0">
      <p:cViewPr varScale="1">
        <p:scale>
          <a:sx n="62" d="100"/>
          <a:sy n="62" d="100"/>
        </p:scale>
        <p:origin x="1224" y="3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4/8/2023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4/8/2023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95363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ایده بازده مورد انتظار به طور طبیعی با ایده </a:t>
            </a:r>
            <a:r>
              <a:rPr lang="fa-IR" dirty="0" err="1"/>
              <a:t>شهودی</a:t>
            </a:r>
            <a:r>
              <a:rPr lang="fa-IR" dirty="0"/>
              <a:t> میانگین ها مرتبط </a:t>
            </a:r>
            <a:r>
              <a:rPr lang="fa-IR" dirty="0" err="1"/>
              <a:t>است:اگر</a:t>
            </a:r>
            <a:r>
              <a:rPr lang="fa-IR" dirty="0"/>
              <a:t> </a:t>
            </a:r>
            <a:r>
              <a:rPr lang="fa-IR" dirty="0" err="1"/>
              <a:t>قرعه‌کشی</a:t>
            </a:r>
            <a:r>
              <a:rPr lang="fa-IR" dirty="0"/>
              <a:t> را </a:t>
            </a:r>
            <a:r>
              <a:rPr lang="fa-IR" dirty="0" err="1"/>
              <a:t>به‌عنوان</a:t>
            </a:r>
            <a:r>
              <a:rPr lang="fa-IR" dirty="0"/>
              <a:t> فهرستی از «</a:t>
            </a:r>
            <a:r>
              <a:rPr lang="fa-IR" dirty="0" err="1"/>
              <a:t>وزن‌ها</a:t>
            </a:r>
            <a:r>
              <a:rPr lang="fa-IR" dirty="0"/>
              <a:t>» در </a:t>
            </a:r>
            <a:r>
              <a:rPr lang="fa-IR" dirty="0" err="1"/>
              <a:t>ارزش‌های</a:t>
            </a:r>
            <a:r>
              <a:rPr lang="fa-IR" dirty="0"/>
              <a:t> بازده تعبیر کنیم، به طوری که </a:t>
            </a:r>
            <a:r>
              <a:rPr lang="fa-IR" dirty="0" err="1"/>
              <a:t>اعدادی</a:t>
            </a:r>
            <a:r>
              <a:rPr lang="fa-IR" dirty="0"/>
              <a:t> که با احتمال بالاتر ظاهر </a:t>
            </a:r>
            <a:r>
              <a:rPr lang="fa-IR" dirty="0" err="1"/>
              <a:t>می‌شوند</a:t>
            </a:r>
            <a:r>
              <a:rPr lang="fa-IR" dirty="0"/>
              <a:t> وزن بیشتری داشته باشند، آنگاه بازده مورد انتظار یک </a:t>
            </a:r>
            <a:r>
              <a:rPr lang="fa-IR" dirty="0" err="1"/>
              <a:t>قرعه‌کشی</a:t>
            </a:r>
            <a:r>
              <a:rPr lang="fa-IR" dirty="0"/>
              <a:t> چیزی نیست جز میانگین وزنی بازده برای هر تحقق </a:t>
            </a:r>
            <a:r>
              <a:rPr lang="fa-IR" dirty="0" err="1"/>
              <a:t>قرعه‌کشی</a:t>
            </a:r>
            <a:r>
              <a:rPr lang="fa-IR" dirty="0"/>
              <a:t>. .</a:t>
            </a:r>
            <a:endParaRPr lang="en-US" dirty="0"/>
          </a:p>
        </p:txBody>
      </p:sp>
    </p:spTree>
    <p:extLst>
      <p:ext uri="{BB962C8B-B14F-4D97-AF65-F5344CB8AC3E}">
        <p14:creationId xmlns:p14="http://schemas.microsoft.com/office/powerpoint/2010/main" val="336887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680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096869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202905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260693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001173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a:t>دانشکده فنی و مهندسی دانشگاه شاهد 1401</a:t>
            </a:r>
            <a:endParaRPr lang="en-US"/>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05795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a:t>دانشکده فنی و مهندسی دانشگاه شاهد 1401</a:t>
            </a:r>
            <a:endParaRPr lang="en-US"/>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256799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FA">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18481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056200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59398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790334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569552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76077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EN">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l" rtl="0">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418351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Content-EN">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462" y="199785"/>
            <a:ext cx="11756262" cy="6206433"/>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373892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a:t>دانشکده فنی و مهندسی دانشگاه شاهد 1401</a:t>
            </a:r>
            <a:endParaRPr lang="en-US"/>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a:t>دانشکده فنی و مهندسی دانشگاه شاهد 1401</a:t>
            </a:r>
            <a:endParaRPr lang="en-US"/>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73"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2280589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f.shahed.ac.ir/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3.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3.png"/><Relationship Id="rId7"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200661"/>
          </a:xfrm>
        </p:spPr>
        <p:txBody>
          <a:bodyPr>
            <a:normAutofit/>
          </a:bodyPr>
          <a:lstStyle/>
          <a:p>
            <a:r>
              <a:rPr lang="en-US" sz="6600" b="1" dirty="0">
                <a:solidFill>
                  <a:srgbClr val="C00000"/>
                </a:solidFill>
                <a:latin typeface="Times New Roman" pitchFamily="18" charset="0"/>
                <a:cs typeface="B Titr" panose="00000700000000000000" pitchFamily="2" charset="-78"/>
              </a:rPr>
              <a:t>Game Theory</a:t>
            </a:r>
            <a:endParaRPr lang="en-US" sz="6600" b="1" dirty="0"/>
          </a:p>
        </p:txBody>
      </p:sp>
      <p:sp>
        <p:nvSpPr>
          <p:cNvPr id="3" name="Subtitle 2"/>
          <p:cNvSpPr>
            <a:spLocks noGrp="1"/>
          </p:cNvSpPr>
          <p:nvPr>
            <p:ph type="subTitle" idx="1"/>
          </p:nvPr>
        </p:nvSpPr>
        <p:spPr>
          <a:xfrm>
            <a:off x="1524000" y="4565694"/>
            <a:ext cx="9144000" cy="1520061"/>
          </a:xfrm>
        </p:spPr>
        <p:txBody>
          <a:bodyPr>
            <a:normAutofit fontScale="92500" lnSpcReduction="20000"/>
          </a:bodyPr>
          <a:lstStyle/>
          <a:p>
            <a:pPr algn="l" rtl="0"/>
            <a:r>
              <a:rPr lang="en-US" dirty="0">
                <a:cs typeface="B Yekan" panose="00000400000000000000" pitchFamily="2" charset="-78"/>
              </a:rPr>
              <a:t>Dr. Vahid </a:t>
            </a:r>
            <a:r>
              <a:rPr lang="en-US" dirty="0" err="1">
                <a:cs typeface="B Yekan" panose="00000400000000000000" pitchFamily="2" charset="-78"/>
              </a:rPr>
              <a:t>Haghighatdoost</a:t>
            </a:r>
            <a:endParaRPr lang="en-US" dirty="0">
              <a:cs typeface="B Yekan" panose="00000400000000000000" pitchFamily="2" charset="-78"/>
            </a:endParaRPr>
          </a:p>
          <a:p>
            <a:pPr algn="l" rtl="0"/>
            <a:r>
              <a:rPr lang="en-US" dirty="0">
                <a:cs typeface="B Yekan" panose="00000400000000000000" pitchFamily="2" charset="-78"/>
                <a:hlinkClick r:id="rId2"/>
              </a:rPr>
              <a:t>haghighatdoost@shahed.ac.ir</a:t>
            </a:r>
            <a:r>
              <a:rPr lang="en-US" dirty="0">
                <a:cs typeface="B Yekan" panose="00000400000000000000" pitchFamily="2" charset="-78"/>
              </a:rPr>
              <a:t> </a:t>
            </a:r>
          </a:p>
          <a:p>
            <a:pPr algn="l" rtl="0"/>
            <a:r>
              <a:rPr lang="en-US" dirty="0">
                <a:cs typeface="B Yekan" panose="00000400000000000000" pitchFamily="2" charset="-78"/>
                <a:hlinkClick r:id="rId3"/>
              </a:rPr>
              <a:t>http://ref.shahed.ac.ir/haghighatdoost</a:t>
            </a:r>
            <a:r>
              <a:rPr lang="en-US" dirty="0">
                <a:cs typeface="B Yekan" panose="00000400000000000000" pitchFamily="2" charset="-78"/>
              </a:rPr>
              <a:t> </a:t>
            </a:r>
          </a:p>
          <a:p>
            <a:pPr algn="l" rtl="0"/>
            <a:r>
              <a:rPr lang="en-US" dirty="0">
                <a:cs typeface="B Yekan" panose="00000400000000000000" pitchFamily="2" charset="-78"/>
              </a:rPr>
              <a:t>Engineering Department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9926" y="206735"/>
            <a:ext cx="744176" cy="917326"/>
          </a:xfrm>
          <a:prstGeom prst="rect">
            <a:avLst/>
          </a:prstGeom>
        </p:spPr>
      </p:pic>
      <p:pic>
        <p:nvPicPr>
          <p:cNvPr id="5" name="Picture 4"/>
          <p:cNvPicPr>
            <a:picLocks noChangeAspect="1"/>
          </p:cNvPicPr>
          <p:nvPr/>
        </p:nvPicPr>
        <p:blipFill>
          <a:blip r:embed="rId5"/>
          <a:stretch>
            <a:fillRect/>
          </a:stretch>
        </p:blipFill>
        <p:spPr>
          <a:xfrm>
            <a:off x="5418294" y="89994"/>
            <a:ext cx="1184454" cy="1221971"/>
          </a:xfrm>
          <a:prstGeom prst="rect">
            <a:avLst/>
          </a:prstGeom>
        </p:spPr>
      </p:pic>
      <p:sp>
        <p:nvSpPr>
          <p:cNvPr id="6" name="Title 1"/>
          <p:cNvSpPr txBox="1">
            <a:spLocks/>
          </p:cNvSpPr>
          <p:nvPr/>
        </p:nvSpPr>
        <p:spPr>
          <a:xfrm>
            <a:off x="1885209" y="3015311"/>
            <a:ext cx="8459438" cy="561541"/>
          </a:xfrm>
          <a:prstGeom prst="rect">
            <a:avLst/>
          </a:prstGeom>
        </p:spPr>
        <p:txBody>
          <a:bodyPr vert="horz" lIns="91440" tIns="45720" rIns="91440" bIns="45720" rtlCol="0"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en-US" sz="3200" b="1" dirty="0">
                <a:solidFill>
                  <a:schemeClr val="accent6">
                    <a:lumMod val="50000"/>
                  </a:schemeClr>
                </a:solidFill>
                <a:latin typeface="Times New Roman" pitchFamily="18" charset="0"/>
                <a:cs typeface="B Titr" panose="00000700000000000000" pitchFamily="2" charset="-78"/>
              </a:rPr>
              <a:t>Part II) Introducing Uncertainty and Time</a:t>
            </a:r>
          </a:p>
        </p:txBody>
      </p:sp>
      <p:sp>
        <p:nvSpPr>
          <p:cNvPr id="7" name="Footer Placeholder 6"/>
          <p:cNvSpPr>
            <a:spLocks noGrp="1"/>
          </p:cNvSpPr>
          <p:nvPr>
            <p:ph type="ftr" sz="quarter" idx="11"/>
          </p:nvPr>
        </p:nvSpPr>
        <p:spPr/>
        <p:txBody>
          <a:bodyPr/>
          <a:lstStyle/>
          <a:p>
            <a:r>
              <a:rPr lang="fa-IR" dirty="0"/>
              <a:t>دانشکده فنی و مهندسی دانشگاه شاهد 1401</a:t>
            </a:r>
            <a:endParaRPr lang="en-US" dirty="0"/>
          </a:p>
        </p:txBody>
      </p:sp>
      <p:sp>
        <p:nvSpPr>
          <p:cNvPr id="8" name="Slide Number Placeholder 7"/>
          <p:cNvSpPr>
            <a:spLocks noGrp="1"/>
          </p:cNvSpPr>
          <p:nvPr>
            <p:ph type="sldNum" sz="quarter" idx="12"/>
          </p:nvPr>
        </p:nvSpPr>
        <p:spPr/>
        <p:txBody>
          <a:bodyPr/>
          <a:lstStyle/>
          <a:p>
            <a:fld id="{7A24F918-E48B-4CD6-88B4-F48A81EB5FB6}" type="slidenum">
              <a:rPr lang="en-US" smtClean="0"/>
              <a:t>1</a:t>
            </a:fld>
            <a:endParaRPr lang="en-US"/>
          </a:p>
        </p:txBody>
      </p:sp>
      <p:sp>
        <p:nvSpPr>
          <p:cNvPr id="9" name="Rectangle 8"/>
          <p:cNvSpPr/>
          <p:nvPr/>
        </p:nvSpPr>
        <p:spPr>
          <a:xfrm>
            <a:off x="1885208" y="3751477"/>
            <a:ext cx="6590882" cy="369332"/>
          </a:xfrm>
          <a:prstGeom prst="rect">
            <a:avLst/>
          </a:prstGeom>
        </p:spPr>
        <p:txBody>
          <a:bodyPr wrap="square">
            <a:spAutoFit/>
          </a:bodyPr>
          <a:lstStyle/>
          <a:p>
            <a:r>
              <a:rPr lang="en-US" dirty="0">
                <a:solidFill>
                  <a:srgbClr val="002060"/>
                </a:solidFill>
                <a:latin typeface="Times New Roman" pitchFamily="18" charset="0"/>
                <a:cs typeface="B Titr" panose="00000700000000000000" pitchFamily="2" charset="-78"/>
              </a:rPr>
              <a:t>2.1- Risk, Nature, and Random Outcomes</a:t>
            </a:r>
            <a:endParaRPr lang="en-US" dirty="0">
              <a:solidFill>
                <a:srgbClr val="002060"/>
              </a:solidFill>
            </a:endParaRPr>
          </a:p>
        </p:txBody>
      </p:sp>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DF39-32F6-2FA5-D5FF-D09D29D06FB8}"/>
              </a:ext>
            </a:extLst>
          </p:cNvPr>
          <p:cNvSpPr>
            <a:spLocks noGrp="1"/>
          </p:cNvSpPr>
          <p:nvPr>
            <p:ph type="title"/>
          </p:nvPr>
        </p:nvSpPr>
        <p:spPr/>
        <p:txBody>
          <a:bodyPr/>
          <a:lstStyle/>
          <a:p>
            <a:r>
              <a:rPr lang="en-US" dirty="0"/>
              <a:t>Expected Payoff (</a:t>
            </a:r>
            <a:r>
              <a:rPr lang="fa-IR" dirty="0"/>
              <a:t>بازده مورد انتظار</a:t>
            </a:r>
            <a:r>
              <a:rPr lang="en-US" dirty="0"/>
              <a:t>)</a:t>
            </a:r>
          </a:p>
        </p:txBody>
      </p:sp>
      <p:sp>
        <p:nvSpPr>
          <p:cNvPr id="3" name="Content Placeholder 2">
            <a:extLst>
              <a:ext uri="{FF2B5EF4-FFF2-40B4-BE49-F238E27FC236}">
                <a16:creationId xmlns:a16="http://schemas.microsoft.com/office/drawing/2014/main" id="{624B387F-58E5-4365-D196-4A3BA738D258}"/>
              </a:ext>
            </a:extLst>
          </p:cNvPr>
          <p:cNvSpPr>
            <a:spLocks noGrp="1"/>
          </p:cNvSpPr>
          <p:nvPr>
            <p:ph idx="1"/>
          </p:nvPr>
        </p:nvSpPr>
        <p:spPr>
          <a:xfrm>
            <a:off x="215462" y="1240077"/>
            <a:ext cx="11571530" cy="3055298"/>
          </a:xfrm>
        </p:spPr>
        <p:txBody>
          <a:bodyPr>
            <a:normAutofit fontScale="92500" lnSpcReduction="20000"/>
          </a:bodyPr>
          <a:lstStyle/>
          <a:p>
            <a:pPr algn="r" rtl="1"/>
            <a:r>
              <a:rPr lang="fa-IR" dirty="0">
                <a:solidFill>
                  <a:srgbClr val="0070C0"/>
                </a:solidFill>
              </a:rPr>
              <a:t>به نفع بودن انتخاب</a:t>
            </a:r>
            <a:r>
              <a:rPr lang="fa-IR" dirty="0"/>
              <a:t>، یک روش توسعه یافته خوبی برای ارزیابی ارزش قرعه کشی برای یک </a:t>
            </a:r>
            <a:r>
              <a:rPr lang="fa-IR" dirty="0" err="1"/>
              <a:t>بازیکن</a:t>
            </a:r>
            <a:r>
              <a:rPr lang="fa-IR" dirty="0"/>
              <a:t> است.</a:t>
            </a:r>
          </a:p>
          <a:p>
            <a:pPr algn="r" rtl="1"/>
            <a:r>
              <a:rPr lang="fa-IR" dirty="0"/>
              <a:t>چه میزان یک قرعه کشی، بد است و چگونه قرعه کشی های مختلف با هم مقایسه میشوند و چه قرعه کشی </a:t>
            </a:r>
            <a:r>
              <a:rPr lang="fa-IR" dirty="0" err="1"/>
              <a:t>هایی</a:t>
            </a:r>
            <a:r>
              <a:rPr lang="fa-IR" dirty="0"/>
              <a:t> منحط </a:t>
            </a:r>
            <a:r>
              <a:rPr lang="en-US" dirty="0"/>
              <a:t>(degenerate lotteries)</a:t>
            </a:r>
            <a:r>
              <a:rPr lang="fa-IR" dirty="0"/>
              <a:t>  هستند.</a:t>
            </a:r>
          </a:p>
          <a:p>
            <a:pPr algn="r" rtl="1"/>
            <a:r>
              <a:rPr lang="fa-IR" dirty="0"/>
              <a:t>این متدلوژی با نام </a:t>
            </a:r>
            <a:r>
              <a:rPr lang="en-US" dirty="0"/>
              <a:t>“expected utility theory” </a:t>
            </a:r>
            <a:r>
              <a:rPr lang="fa-IR" dirty="0"/>
              <a:t> شناخته شده است.</a:t>
            </a:r>
            <a:endParaRPr lang="en-US" dirty="0"/>
          </a:p>
          <a:p>
            <a:pPr algn="r" rtl="1"/>
            <a:endParaRPr lang="fa-IR" dirty="0"/>
          </a:p>
        </p:txBody>
      </p:sp>
      <p:sp>
        <p:nvSpPr>
          <p:cNvPr id="4" name="Slide Number Placeholder 3">
            <a:extLst>
              <a:ext uri="{FF2B5EF4-FFF2-40B4-BE49-F238E27FC236}">
                <a16:creationId xmlns:a16="http://schemas.microsoft.com/office/drawing/2014/main" id="{3E746D0E-2FD7-FCB6-E411-0F7E327703FC}"/>
              </a:ext>
            </a:extLst>
          </p:cNvPr>
          <p:cNvSpPr>
            <a:spLocks noGrp="1"/>
          </p:cNvSpPr>
          <p:nvPr>
            <p:ph type="sldNum" sz="quarter" idx="12"/>
          </p:nvPr>
        </p:nvSpPr>
        <p:spPr/>
        <p:txBody>
          <a:bodyPr/>
          <a:lstStyle/>
          <a:p>
            <a:fld id="{7A24F918-E48B-4CD6-88B4-F48A81EB5FB6}" type="slidenum">
              <a:rPr lang="en-US" smtClean="0"/>
              <a:pPr/>
              <a:t>10</a:t>
            </a:fld>
            <a:endParaRPr lang="en-US"/>
          </a:p>
        </p:txBody>
      </p:sp>
      <p:sp>
        <p:nvSpPr>
          <p:cNvPr id="5" name="Footer Placeholder 4">
            <a:extLst>
              <a:ext uri="{FF2B5EF4-FFF2-40B4-BE49-F238E27FC236}">
                <a16:creationId xmlns:a16="http://schemas.microsoft.com/office/drawing/2014/main" id="{1E567646-7680-26E3-E766-16939598C7C8}"/>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6" name="Picture 5">
            <a:extLst>
              <a:ext uri="{FF2B5EF4-FFF2-40B4-BE49-F238E27FC236}">
                <a16:creationId xmlns:a16="http://schemas.microsoft.com/office/drawing/2014/main" id="{6384E550-61C5-D312-69E4-708693815247}"/>
              </a:ext>
            </a:extLst>
          </p:cNvPr>
          <p:cNvPicPr>
            <a:picLocks noChangeAspect="1"/>
          </p:cNvPicPr>
          <p:nvPr/>
        </p:nvPicPr>
        <p:blipFill rotWithShape="1">
          <a:blip r:embed="rId2"/>
          <a:srcRect l="49377"/>
          <a:stretch/>
        </p:blipFill>
        <p:spPr>
          <a:xfrm>
            <a:off x="524326" y="4413782"/>
            <a:ext cx="1896317" cy="2440343"/>
          </a:xfrm>
          <a:prstGeom prst="rect">
            <a:avLst/>
          </a:prstGeom>
        </p:spPr>
      </p:pic>
      <p:pic>
        <p:nvPicPr>
          <p:cNvPr id="7" name="Picture 6">
            <a:extLst>
              <a:ext uri="{FF2B5EF4-FFF2-40B4-BE49-F238E27FC236}">
                <a16:creationId xmlns:a16="http://schemas.microsoft.com/office/drawing/2014/main" id="{781A909F-AEF7-A1CB-DF9D-EF7525B9A2C1}"/>
              </a:ext>
            </a:extLst>
          </p:cNvPr>
          <p:cNvPicPr>
            <a:picLocks noChangeAspect="1"/>
          </p:cNvPicPr>
          <p:nvPr/>
        </p:nvPicPr>
        <p:blipFill rotWithShape="1">
          <a:blip r:embed="rId2"/>
          <a:srcRect r="49376"/>
          <a:stretch/>
        </p:blipFill>
        <p:spPr>
          <a:xfrm>
            <a:off x="2558955" y="4397751"/>
            <a:ext cx="1896317" cy="2440343"/>
          </a:xfrm>
          <a:prstGeom prst="rect">
            <a:avLst/>
          </a:prstGeom>
        </p:spPr>
      </p:pic>
      <p:sp>
        <p:nvSpPr>
          <p:cNvPr id="11" name="TextBox 10">
            <a:extLst>
              <a:ext uri="{FF2B5EF4-FFF2-40B4-BE49-F238E27FC236}">
                <a16:creationId xmlns:a16="http://schemas.microsoft.com/office/drawing/2014/main" id="{A430D62E-57FA-02B8-AECC-3675E1C2B0B2}"/>
              </a:ext>
            </a:extLst>
          </p:cNvPr>
          <p:cNvSpPr txBox="1"/>
          <p:nvPr/>
        </p:nvSpPr>
        <p:spPr>
          <a:xfrm>
            <a:off x="4879495" y="4629007"/>
            <a:ext cx="6116490" cy="1569660"/>
          </a:xfrm>
          <a:prstGeom prst="rect">
            <a:avLst/>
          </a:prstGeom>
          <a:noFill/>
        </p:spPr>
        <p:txBody>
          <a:bodyPr wrap="square">
            <a:spAutoFit/>
          </a:bodyPr>
          <a:lstStyle/>
          <a:p>
            <a:pPr algn="l"/>
            <a:r>
              <a:rPr lang="en-US" sz="2400" dirty="0"/>
              <a:t>first developed by John von Neumann and Oskar Morgenstern (1944), two of the founding fathers of game theory, and explored further by Leonard Savage (1951).</a:t>
            </a:r>
            <a:endParaRPr lang="fa-IR" sz="2400" dirty="0"/>
          </a:p>
        </p:txBody>
      </p:sp>
    </p:spTree>
    <p:extLst>
      <p:ext uri="{BB962C8B-B14F-4D97-AF65-F5344CB8AC3E}">
        <p14:creationId xmlns:p14="http://schemas.microsoft.com/office/powerpoint/2010/main" val="1877916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DF39-32F6-2FA5-D5FF-D09D29D06FB8}"/>
              </a:ext>
            </a:extLst>
          </p:cNvPr>
          <p:cNvSpPr>
            <a:spLocks noGrp="1"/>
          </p:cNvSpPr>
          <p:nvPr>
            <p:ph type="title"/>
          </p:nvPr>
        </p:nvSpPr>
        <p:spPr/>
        <p:txBody>
          <a:bodyPr/>
          <a:lstStyle/>
          <a:p>
            <a:r>
              <a:rPr lang="en-US" dirty="0"/>
              <a:t>Expected Payoff: The Finite Case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4B387F-58E5-4365-D196-4A3BA738D258}"/>
                  </a:ext>
                </a:extLst>
              </p:cNvPr>
              <p:cNvSpPr>
                <a:spLocks noGrp="1"/>
              </p:cNvSpPr>
              <p:nvPr>
                <p:ph idx="1"/>
              </p:nvPr>
            </p:nvSpPr>
            <p:spPr/>
            <p:txBody>
              <a:bodyPr>
                <a:normAutofit/>
              </a:bodyPr>
              <a:lstStyle/>
              <a:p>
                <a:pPr algn="l"/>
                <a:r>
                  <a:rPr lang="en-US" sz="2600" b="1" u="sng" dirty="0">
                    <a:solidFill>
                      <a:srgbClr val="7030A0"/>
                    </a:solidFill>
                  </a:rPr>
                  <a:t>Definition 2.3 </a:t>
                </a:r>
                <a:r>
                  <a:rPr lang="en-US" dirty="0"/>
                  <a:t>Let </a:t>
                </a:r>
                <a14:m>
                  <m:oMath xmlns:m="http://schemas.openxmlformats.org/officeDocument/2006/math">
                    <m:r>
                      <a:rPr lang="en-US" i="1" dirty="0" smtClean="0">
                        <a:solidFill>
                          <a:srgbClr val="C00000"/>
                        </a:solidFill>
                        <a:latin typeface="Cambria Math" panose="02040503050406030204" pitchFamily="18" charset="0"/>
                      </a:rPr>
                      <m:t>𝑢</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m:t>
                    </m:r>
                  </m:oMath>
                </a14:m>
                <a:r>
                  <a:rPr lang="en-US" dirty="0"/>
                  <a:t> be the player’s payoff function over outcomes in </a:t>
                </a:r>
                <a14:m>
                  <m:oMath xmlns:m="http://schemas.openxmlformats.org/officeDocument/2006/math">
                    <m:r>
                      <a:rPr lang="en-US" i="1" dirty="0" smtClean="0">
                        <a:solidFill>
                          <a:srgbClr val="C00000"/>
                        </a:solidFill>
                        <a:latin typeface="Cambria Math" panose="02040503050406030204" pitchFamily="18" charset="0"/>
                      </a:rPr>
                      <m:t>𝑋</m:t>
                    </m:r>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𝑥</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𝑥</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 . . . , </m:t>
                    </m:r>
                    <m:sSub>
                      <m:sSubPr>
                        <m:ctrlPr>
                          <a:rPr lang="en-US" b="0" i="1" dirty="0" smtClean="0">
                            <a:solidFill>
                              <a:srgbClr val="C00000"/>
                            </a:solidFill>
                            <a:latin typeface="Cambria Math" panose="02040503050406030204" pitchFamily="18" charset="0"/>
                          </a:rPr>
                        </m:ctrlPr>
                      </m:sSubPr>
                      <m:e>
                        <m:r>
                          <a:rPr lang="en-US" i="1" dirty="0" err="1" smtClean="0">
                            <a:solidFill>
                              <a:srgbClr val="C00000"/>
                            </a:solidFill>
                            <a:latin typeface="Cambria Math" panose="02040503050406030204" pitchFamily="18" charset="0"/>
                          </a:rPr>
                          <m:t>𝑥</m:t>
                        </m:r>
                      </m:e>
                      <m:sub>
                        <m:r>
                          <a:rPr lang="en-US" i="1" dirty="0" err="1" smtClean="0">
                            <a:solidFill>
                              <a:srgbClr val="C00000"/>
                            </a:solidFill>
                            <a:latin typeface="Cambria Math" panose="02040503050406030204" pitchFamily="18" charset="0"/>
                          </a:rPr>
                          <m:t>𝑛</m:t>
                        </m:r>
                      </m:sub>
                    </m:sSub>
                    <m:r>
                      <a:rPr lang="en-US" i="1" dirty="0" smtClean="0">
                        <a:solidFill>
                          <a:srgbClr val="C00000"/>
                        </a:solidFill>
                        <a:latin typeface="Cambria Math" panose="02040503050406030204" pitchFamily="18" charset="0"/>
                      </a:rPr>
                      <m:t>}</m:t>
                    </m:r>
                  </m:oMath>
                </a14:m>
                <a:r>
                  <a:rPr lang="en-US" dirty="0"/>
                  <a:t>, and let </a:t>
                </a:r>
                <a14:m>
                  <m:oMath xmlns:m="http://schemas.openxmlformats.org/officeDocument/2006/math">
                    <m:r>
                      <a:rPr lang="en-US" i="1" dirty="0" smtClean="0">
                        <a:solidFill>
                          <a:srgbClr val="C00000"/>
                        </a:solidFill>
                        <a:latin typeface="Cambria Math" panose="02040503050406030204" pitchFamily="18" charset="0"/>
                      </a:rPr>
                      <m:t>𝑝</m:t>
                    </m:r>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 . . . , </m:t>
                    </m:r>
                    <m:sSub>
                      <m:sSubPr>
                        <m:ctrlPr>
                          <a:rPr lang="en-US" b="0" i="1" dirty="0" smtClean="0">
                            <a:solidFill>
                              <a:srgbClr val="C00000"/>
                            </a:solidFill>
                            <a:latin typeface="Cambria Math" panose="02040503050406030204" pitchFamily="18" charset="0"/>
                          </a:rPr>
                        </m:ctrlPr>
                      </m:sSubPr>
                      <m:e>
                        <m:r>
                          <a:rPr lang="en-US" i="1" dirty="0" err="1" smtClean="0">
                            <a:solidFill>
                              <a:srgbClr val="C00000"/>
                            </a:solidFill>
                            <a:latin typeface="Cambria Math" panose="02040503050406030204" pitchFamily="18" charset="0"/>
                          </a:rPr>
                          <m:t>𝑝</m:t>
                        </m:r>
                      </m:e>
                      <m:sub>
                        <m:r>
                          <a:rPr lang="en-US" i="1" dirty="0" err="1" smtClean="0">
                            <a:solidFill>
                              <a:srgbClr val="C00000"/>
                            </a:solidFill>
                            <a:latin typeface="Cambria Math" panose="02040503050406030204" pitchFamily="18" charset="0"/>
                          </a:rPr>
                          <m:t>𝑛</m:t>
                        </m:r>
                      </m:sub>
                    </m:sSub>
                    <m:r>
                      <a:rPr lang="en-US" i="1" dirty="0" smtClean="0">
                        <a:solidFill>
                          <a:srgbClr val="C00000"/>
                        </a:solidFill>
                        <a:latin typeface="Cambria Math" panose="02040503050406030204" pitchFamily="18" charset="0"/>
                      </a:rPr>
                      <m:t>)</m:t>
                    </m:r>
                  </m:oMath>
                </a14:m>
                <a:r>
                  <a:rPr lang="en-US" dirty="0"/>
                  <a:t> be a lottery over </a:t>
                </a:r>
                <a14:m>
                  <m:oMath xmlns:m="http://schemas.openxmlformats.org/officeDocument/2006/math">
                    <m:r>
                      <a:rPr lang="en-US" i="1" dirty="0" smtClean="0">
                        <a:solidFill>
                          <a:srgbClr val="C00000"/>
                        </a:solidFill>
                        <a:latin typeface="Cambria Math" panose="02040503050406030204" pitchFamily="18" charset="0"/>
                      </a:rPr>
                      <m:t>𝑋</m:t>
                    </m:r>
                  </m:oMath>
                </a14:m>
                <a:r>
                  <a:rPr lang="en-US" dirty="0"/>
                  <a:t> such that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𝑘</m:t>
                        </m:r>
                      </m:sub>
                    </m:sSub>
                    <m:r>
                      <a:rPr lang="en-US" i="1" dirty="0" smtClean="0">
                        <a:solidFill>
                          <a:srgbClr val="C00000"/>
                        </a:solidFill>
                        <a:latin typeface="Cambria Math" panose="02040503050406030204" pitchFamily="18" charset="0"/>
                      </a:rPr>
                      <m:t> =</m:t>
                    </m:r>
                    <m:r>
                      <m:rPr>
                        <m:sty m:val="p"/>
                      </m:rPr>
                      <a:rPr lang="en-US" i="1" dirty="0" err="1" smtClean="0">
                        <a:solidFill>
                          <a:srgbClr val="C00000"/>
                        </a:solidFill>
                        <a:latin typeface="Cambria Math" panose="02040503050406030204" pitchFamily="18" charset="0"/>
                      </a:rPr>
                      <m:t>Pr</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err="1" smtClean="0">
                            <a:solidFill>
                              <a:srgbClr val="C00000"/>
                            </a:solidFill>
                            <a:latin typeface="Cambria Math" panose="02040503050406030204" pitchFamily="18" charset="0"/>
                          </a:rPr>
                          <m:t>𝑥</m:t>
                        </m:r>
                      </m:e>
                      <m:sub>
                        <m:r>
                          <a:rPr lang="en-US" i="1" dirty="0" err="1" smtClean="0">
                            <a:solidFill>
                              <a:srgbClr val="C00000"/>
                            </a:solidFill>
                            <a:latin typeface="Cambria Math" panose="02040503050406030204" pitchFamily="18" charset="0"/>
                          </a:rPr>
                          <m:t>𝑘</m:t>
                        </m:r>
                      </m:sub>
                    </m:sSub>
                    <m:r>
                      <a:rPr lang="en-US" i="1" dirty="0" smtClean="0">
                        <a:solidFill>
                          <a:srgbClr val="C00000"/>
                        </a:solidFill>
                        <a:latin typeface="Cambria Math" panose="02040503050406030204" pitchFamily="18" charset="0"/>
                      </a:rPr>
                      <m:t>}</m:t>
                    </m:r>
                  </m:oMath>
                </a14:m>
                <a:r>
                  <a:rPr lang="en-US" dirty="0"/>
                  <a:t>. Then we define the player’s </a:t>
                </a:r>
                <a:r>
                  <a:rPr lang="en-US" dirty="0">
                    <a:solidFill>
                      <a:srgbClr val="0070C0"/>
                    </a:solidFill>
                  </a:rPr>
                  <a:t>expected payoff from the lottery</a:t>
                </a:r>
                <a:r>
                  <a:rPr lang="en-US" dirty="0"/>
                  <a:t> </a:t>
                </a:r>
                <a14:m>
                  <m:oMath xmlns:m="http://schemas.openxmlformats.org/officeDocument/2006/math">
                    <m:r>
                      <a:rPr lang="en-US" i="1" dirty="0" smtClean="0">
                        <a:solidFill>
                          <a:srgbClr val="C00000"/>
                        </a:solidFill>
                        <a:latin typeface="Cambria Math" panose="02040503050406030204" pitchFamily="18" charset="0"/>
                      </a:rPr>
                      <m:t>𝑝</m:t>
                    </m:r>
                  </m:oMath>
                </a14:m>
                <a:r>
                  <a:rPr lang="en-US" dirty="0"/>
                  <a:t> as</a:t>
                </a:r>
              </a:p>
            </p:txBody>
          </p:sp>
        </mc:Choice>
        <mc:Fallback xmlns="">
          <p:sp>
            <p:nvSpPr>
              <p:cNvPr id="3" name="Content Placeholder 2">
                <a:extLst>
                  <a:ext uri="{FF2B5EF4-FFF2-40B4-BE49-F238E27FC236}">
                    <a16:creationId xmlns:a16="http://schemas.microsoft.com/office/drawing/2014/main" id="{624B387F-58E5-4365-D196-4A3BA738D258}"/>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E746D0E-2FD7-FCB6-E411-0F7E327703FC}"/>
              </a:ext>
            </a:extLst>
          </p:cNvPr>
          <p:cNvSpPr>
            <a:spLocks noGrp="1"/>
          </p:cNvSpPr>
          <p:nvPr>
            <p:ph type="sldNum" sz="quarter" idx="12"/>
          </p:nvPr>
        </p:nvSpPr>
        <p:spPr/>
        <p:txBody>
          <a:bodyPr/>
          <a:lstStyle/>
          <a:p>
            <a:fld id="{7A24F918-E48B-4CD6-88B4-F48A81EB5FB6}" type="slidenum">
              <a:rPr lang="en-US" smtClean="0"/>
              <a:pPr/>
              <a:t>11</a:t>
            </a:fld>
            <a:endParaRPr lang="en-US"/>
          </a:p>
        </p:txBody>
      </p:sp>
      <p:sp>
        <p:nvSpPr>
          <p:cNvPr id="5" name="Footer Placeholder 4">
            <a:extLst>
              <a:ext uri="{FF2B5EF4-FFF2-40B4-BE49-F238E27FC236}">
                <a16:creationId xmlns:a16="http://schemas.microsoft.com/office/drawing/2014/main" id="{1E567646-7680-26E3-E766-16939598C7C8}"/>
              </a:ext>
            </a:extLst>
          </p:cNvPr>
          <p:cNvSpPr>
            <a:spLocks noGrp="1"/>
          </p:cNvSpPr>
          <p:nvPr>
            <p:ph type="ftr" sz="quarter" idx="11"/>
          </p:nvPr>
        </p:nvSpPr>
        <p:spPr/>
        <p:txBody>
          <a:bodyPr/>
          <a:lstStyle/>
          <a:p>
            <a:r>
              <a:rPr lang="fa-IR"/>
              <a:t>دانشکده فنی و مهندسی دانشگاه شاهد 1401</a:t>
            </a: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805F201-E421-40C3-0FFE-96BA4C27E405}"/>
                  </a:ext>
                </a:extLst>
              </p:cNvPr>
              <p:cNvSpPr txBox="1"/>
              <p:nvPr/>
            </p:nvSpPr>
            <p:spPr>
              <a:xfrm>
                <a:off x="741664" y="4181248"/>
                <a:ext cx="10862353" cy="14366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sz="3200" b="0" i="1" dirty="0" smtClean="0">
                          <a:solidFill>
                            <a:srgbClr val="000000"/>
                          </a:solidFill>
                          <a:effectLst/>
                          <a:latin typeface="Cambria Math" panose="02040503050406030204" pitchFamily="18" charset="0"/>
                        </a:rPr>
                        <m:t>𝐸</m:t>
                      </m:r>
                      <m:r>
                        <a:rPr lang="pl-PL" sz="3200" b="0" i="1" dirty="0" smtClean="0">
                          <a:solidFill>
                            <a:srgbClr val="000000"/>
                          </a:solidFill>
                          <a:effectLst/>
                          <a:latin typeface="Cambria Math" panose="02040503050406030204" pitchFamily="18" charset="0"/>
                        </a:rPr>
                        <m:t>[</m:t>
                      </m:r>
                      <m:r>
                        <a:rPr lang="pl-PL" sz="3200" b="0" i="1" dirty="0" smtClean="0">
                          <a:solidFill>
                            <a:srgbClr val="000000"/>
                          </a:solidFill>
                          <a:effectLst/>
                          <a:latin typeface="Cambria Math" panose="02040503050406030204" pitchFamily="18" charset="0"/>
                        </a:rPr>
                        <m:t>𝑢</m:t>
                      </m:r>
                      <m:r>
                        <a:rPr lang="pl-PL" sz="3200" b="0" i="1" dirty="0" smtClean="0">
                          <a:solidFill>
                            <a:srgbClr val="000000"/>
                          </a:solidFill>
                          <a:effectLst/>
                          <a:latin typeface="Cambria Math" panose="02040503050406030204" pitchFamily="18" charset="0"/>
                        </a:rPr>
                        <m:t>(</m:t>
                      </m:r>
                      <m:r>
                        <a:rPr lang="pl-PL" sz="3200" b="0" i="1" dirty="0" smtClean="0">
                          <a:solidFill>
                            <a:srgbClr val="000000"/>
                          </a:solidFill>
                          <a:effectLst/>
                          <a:latin typeface="Cambria Math" panose="02040503050406030204" pitchFamily="18" charset="0"/>
                        </a:rPr>
                        <m:t>𝑥</m:t>
                      </m:r>
                      <m:r>
                        <a:rPr lang="pl-PL" sz="3200" b="0" i="1" dirty="0" smtClean="0">
                          <a:solidFill>
                            <a:srgbClr val="000000"/>
                          </a:solidFill>
                          <a:effectLst/>
                          <a:latin typeface="Cambria Math" panose="02040503050406030204" pitchFamily="18" charset="0"/>
                        </a:rPr>
                        <m:t>)|</m:t>
                      </m:r>
                      <m:r>
                        <a:rPr lang="pl-PL" sz="3200" b="0" i="1" dirty="0" smtClean="0">
                          <a:solidFill>
                            <a:srgbClr val="000000"/>
                          </a:solidFill>
                          <a:effectLst/>
                          <a:latin typeface="Cambria Math" panose="02040503050406030204" pitchFamily="18" charset="0"/>
                        </a:rPr>
                        <m:t>𝑝</m:t>
                      </m:r>
                      <m:r>
                        <a:rPr lang="pl-PL" sz="3200" b="0" i="1" dirty="0" smtClean="0">
                          <a:solidFill>
                            <a:srgbClr val="000000"/>
                          </a:solidFill>
                          <a:effectLst/>
                          <a:latin typeface="Cambria Math" panose="02040503050406030204" pitchFamily="18" charset="0"/>
                        </a:rPr>
                        <m:t>]=</m:t>
                      </m:r>
                      <m:nary>
                        <m:naryPr>
                          <m:chr m:val="∑"/>
                          <m:ctrlPr>
                            <a:rPr lang="pl-PL" sz="3200" b="0" i="1" dirty="0" smtClean="0">
                              <a:solidFill>
                                <a:srgbClr val="000000"/>
                              </a:solidFill>
                              <a:effectLst/>
                              <a:latin typeface="Cambria Math" panose="02040503050406030204" pitchFamily="18" charset="0"/>
                            </a:rPr>
                          </m:ctrlPr>
                        </m:naryPr>
                        <m:sub>
                          <m:r>
                            <m:rPr>
                              <m:brk m:alnAt="23"/>
                            </m:rPr>
                            <a:rPr lang="en-US" sz="3200" b="0" i="1" dirty="0" smtClean="0">
                              <a:solidFill>
                                <a:srgbClr val="000000"/>
                              </a:solidFill>
                              <a:effectLst/>
                              <a:latin typeface="Cambria Math" panose="02040503050406030204" pitchFamily="18" charset="0"/>
                            </a:rPr>
                            <m:t>𝑘</m:t>
                          </m:r>
                          <m:r>
                            <a:rPr lang="en-US" sz="3200" b="0" i="1" dirty="0" smtClean="0">
                              <a:solidFill>
                                <a:srgbClr val="000000"/>
                              </a:solidFill>
                              <a:effectLst/>
                              <a:latin typeface="Cambria Math" panose="02040503050406030204" pitchFamily="18" charset="0"/>
                            </a:rPr>
                            <m:t>=</m:t>
                          </m:r>
                          <m:r>
                            <m:rPr>
                              <m:brk m:alnAt="23"/>
                            </m:rPr>
                            <a:rPr lang="en-US" sz="3200" b="0" i="1" dirty="0" smtClean="0">
                              <a:solidFill>
                                <a:srgbClr val="000000"/>
                              </a:solidFill>
                              <a:effectLst/>
                              <a:latin typeface="Cambria Math" panose="02040503050406030204" pitchFamily="18" charset="0"/>
                            </a:rPr>
                            <m:t>1</m:t>
                          </m:r>
                        </m:sub>
                        <m:sup>
                          <m:r>
                            <a:rPr lang="en-US" sz="3200" b="0" i="1" dirty="0" smtClean="0">
                              <a:solidFill>
                                <a:srgbClr val="000000"/>
                              </a:solidFill>
                              <a:effectLst/>
                              <a:latin typeface="Cambria Math" panose="02040503050406030204" pitchFamily="18" charset="0"/>
                            </a:rPr>
                            <m:t>𝑛</m:t>
                          </m:r>
                        </m:sup>
                        <m:e>
                          <m:sSub>
                            <m:sSubPr>
                              <m:ctrlPr>
                                <a:rPr lang="en-US" sz="3200" b="0" i="1" dirty="0" smtClean="0">
                                  <a:solidFill>
                                    <a:srgbClr val="000000"/>
                                  </a:solidFill>
                                  <a:effectLst/>
                                  <a:latin typeface="Cambria Math" panose="02040503050406030204" pitchFamily="18" charset="0"/>
                                </a:rPr>
                              </m:ctrlPr>
                            </m:sSubPr>
                            <m:e>
                              <m:r>
                                <a:rPr lang="en-US" sz="3200" b="0" i="1" dirty="0" smtClean="0">
                                  <a:solidFill>
                                    <a:srgbClr val="000000"/>
                                  </a:solidFill>
                                  <a:effectLst/>
                                  <a:latin typeface="Cambria Math" panose="02040503050406030204" pitchFamily="18" charset="0"/>
                                </a:rPr>
                                <m:t>𝑝</m:t>
                              </m:r>
                            </m:e>
                            <m:sub>
                              <m:r>
                                <a:rPr lang="en-US" sz="3200" b="0" i="1" dirty="0" smtClean="0">
                                  <a:solidFill>
                                    <a:srgbClr val="000000"/>
                                  </a:solidFill>
                                  <a:effectLst/>
                                  <a:latin typeface="Cambria Math" panose="02040503050406030204" pitchFamily="18" charset="0"/>
                                </a:rPr>
                                <m:t>𝑘</m:t>
                              </m:r>
                            </m:sub>
                          </m:sSub>
                          <m:r>
                            <a:rPr lang="en-US" sz="3200" b="0" i="1" dirty="0" smtClean="0">
                              <a:solidFill>
                                <a:srgbClr val="000000"/>
                              </a:solidFill>
                              <a:effectLst/>
                              <a:latin typeface="Cambria Math" panose="02040503050406030204" pitchFamily="18" charset="0"/>
                            </a:rPr>
                            <m:t>𝑢</m:t>
                          </m:r>
                          <m:d>
                            <m:dPr>
                              <m:ctrlPr>
                                <a:rPr lang="en-US" sz="3200" b="0" i="1" dirty="0" smtClean="0">
                                  <a:solidFill>
                                    <a:srgbClr val="000000"/>
                                  </a:solidFill>
                                  <a:effectLst/>
                                  <a:latin typeface="Cambria Math" panose="02040503050406030204" pitchFamily="18" charset="0"/>
                                </a:rPr>
                              </m:ctrlPr>
                            </m:dPr>
                            <m:e>
                              <m:sSub>
                                <m:sSubPr>
                                  <m:ctrlPr>
                                    <a:rPr lang="en-US" sz="3200" b="0" i="1" dirty="0" smtClean="0">
                                      <a:solidFill>
                                        <a:srgbClr val="000000"/>
                                      </a:solidFill>
                                      <a:effectLst/>
                                      <a:latin typeface="Cambria Math" panose="02040503050406030204" pitchFamily="18" charset="0"/>
                                    </a:rPr>
                                  </m:ctrlPr>
                                </m:sSubPr>
                                <m:e>
                                  <m:r>
                                    <a:rPr lang="en-US" sz="3200" b="0" i="1" dirty="0" smtClean="0">
                                      <a:solidFill>
                                        <a:srgbClr val="000000"/>
                                      </a:solidFill>
                                      <a:effectLst/>
                                      <a:latin typeface="Cambria Math" panose="02040503050406030204" pitchFamily="18" charset="0"/>
                                    </a:rPr>
                                    <m:t>𝑥</m:t>
                                  </m:r>
                                </m:e>
                                <m:sub>
                                  <m:r>
                                    <a:rPr lang="en-US" sz="3200" b="0" i="1" dirty="0" smtClean="0">
                                      <a:solidFill>
                                        <a:srgbClr val="000000"/>
                                      </a:solidFill>
                                      <a:effectLst/>
                                      <a:latin typeface="Cambria Math" panose="02040503050406030204" pitchFamily="18" charset="0"/>
                                    </a:rPr>
                                    <m:t>𝑘</m:t>
                                  </m:r>
                                </m:sub>
                              </m:sSub>
                            </m:e>
                          </m:d>
                        </m:e>
                      </m:nary>
                      <m:r>
                        <a:rPr lang="pl-PL" sz="3200" b="0" i="1" dirty="0" smtClean="0">
                          <a:solidFill>
                            <a:srgbClr val="000000"/>
                          </a:solidFill>
                          <a:effectLst/>
                          <a:latin typeface="Cambria Math" panose="02040503050406030204" pitchFamily="18" charset="0"/>
                        </a:rPr>
                        <m:t>=</m:t>
                      </m:r>
                      <m:sSub>
                        <m:sSubPr>
                          <m:ctrlPr>
                            <a:rPr lang="en-US" sz="3200" b="0" i="1" dirty="0" smtClean="0">
                              <a:solidFill>
                                <a:srgbClr val="000000"/>
                              </a:solidFill>
                              <a:effectLst/>
                              <a:latin typeface="Cambria Math" panose="02040503050406030204" pitchFamily="18" charset="0"/>
                            </a:rPr>
                          </m:ctrlPr>
                        </m:sSubPr>
                        <m:e>
                          <m:r>
                            <a:rPr lang="pl-PL" sz="3200" b="0" i="1" dirty="0" smtClean="0">
                              <a:solidFill>
                                <a:srgbClr val="000000"/>
                              </a:solidFill>
                              <a:effectLst/>
                              <a:latin typeface="Cambria Math" panose="02040503050406030204" pitchFamily="18" charset="0"/>
                            </a:rPr>
                            <m:t>𝑝</m:t>
                          </m:r>
                        </m:e>
                        <m:sub>
                          <m:r>
                            <a:rPr lang="pl-PL" sz="3200" b="0" i="1" dirty="0" smtClean="0">
                              <a:solidFill>
                                <a:srgbClr val="000000"/>
                              </a:solidFill>
                              <a:effectLst/>
                              <a:latin typeface="Cambria Math" panose="02040503050406030204" pitchFamily="18" charset="0"/>
                            </a:rPr>
                            <m:t>1</m:t>
                          </m:r>
                        </m:sub>
                      </m:sSub>
                      <m:r>
                        <a:rPr lang="pl-PL" sz="3200" b="0" i="1" dirty="0" smtClean="0">
                          <a:solidFill>
                            <a:srgbClr val="000000"/>
                          </a:solidFill>
                          <a:effectLst/>
                          <a:latin typeface="Cambria Math" panose="02040503050406030204" pitchFamily="18" charset="0"/>
                        </a:rPr>
                        <m:t>𝑢</m:t>
                      </m:r>
                      <m:r>
                        <a:rPr lang="pl-PL" sz="3200" b="0" i="1" dirty="0" smtClean="0">
                          <a:solidFill>
                            <a:srgbClr val="000000"/>
                          </a:solidFill>
                          <a:effectLst/>
                          <a:latin typeface="Cambria Math" panose="02040503050406030204" pitchFamily="18" charset="0"/>
                        </a:rPr>
                        <m:t>(</m:t>
                      </m:r>
                      <m:sSub>
                        <m:sSubPr>
                          <m:ctrlPr>
                            <a:rPr lang="en-US" sz="3200" b="0" i="1" dirty="0" smtClean="0">
                              <a:solidFill>
                                <a:srgbClr val="000000"/>
                              </a:solidFill>
                              <a:effectLst/>
                              <a:latin typeface="Cambria Math" panose="02040503050406030204" pitchFamily="18" charset="0"/>
                            </a:rPr>
                          </m:ctrlPr>
                        </m:sSubPr>
                        <m:e>
                          <m:r>
                            <a:rPr lang="pl-PL" sz="3200" b="0" i="1" dirty="0" smtClean="0">
                              <a:solidFill>
                                <a:srgbClr val="000000"/>
                              </a:solidFill>
                              <a:effectLst/>
                              <a:latin typeface="Cambria Math" panose="02040503050406030204" pitchFamily="18" charset="0"/>
                            </a:rPr>
                            <m:t>𝑥</m:t>
                          </m:r>
                        </m:e>
                        <m:sub>
                          <m:r>
                            <a:rPr lang="pl-PL" sz="3200" b="0" i="1" dirty="0" smtClean="0">
                              <a:solidFill>
                                <a:srgbClr val="000000"/>
                              </a:solidFill>
                              <a:effectLst/>
                              <a:latin typeface="Cambria Math" panose="02040503050406030204" pitchFamily="18" charset="0"/>
                            </a:rPr>
                            <m:t>1</m:t>
                          </m:r>
                        </m:sub>
                      </m:sSub>
                      <m:r>
                        <a:rPr lang="pl-PL" sz="3200" b="0" i="1" dirty="0" smtClean="0">
                          <a:solidFill>
                            <a:srgbClr val="000000"/>
                          </a:solidFill>
                          <a:effectLst/>
                          <a:latin typeface="Cambria Math" panose="02040503050406030204" pitchFamily="18" charset="0"/>
                        </a:rPr>
                        <m:t>)+</m:t>
                      </m:r>
                      <m:sSub>
                        <m:sSubPr>
                          <m:ctrlPr>
                            <a:rPr lang="en-US" sz="3200" i="1" dirty="0">
                              <a:solidFill>
                                <a:srgbClr val="000000"/>
                              </a:solidFill>
                              <a:latin typeface="Cambria Math" panose="02040503050406030204" pitchFamily="18" charset="0"/>
                            </a:rPr>
                          </m:ctrlPr>
                        </m:sSubPr>
                        <m:e>
                          <m:r>
                            <a:rPr lang="pl-PL" sz="3200" i="1" dirty="0">
                              <a:solidFill>
                                <a:srgbClr val="000000"/>
                              </a:solidFill>
                              <a:latin typeface="Cambria Math" panose="02040503050406030204" pitchFamily="18" charset="0"/>
                            </a:rPr>
                            <m:t>𝑝</m:t>
                          </m:r>
                        </m:e>
                        <m:sub>
                          <m:r>
                            <a:rPr lang="en-US" sz="3200" b="0" i="1" dirty="0" smtClean="0">
                              <a:solidFill>
                                <a:srgbClr val="000000"/>
                              </a:solidFill>
                              <a:latin typeface="Cambria Math" panose="02040503050406030204" pitchFamily="18" charset="0"/>
                            </a:rPr>
                            <m:t>2</m:t>
                          </m:r>
                        </m:sub>
                      </m:sSub>
                      <m:r>
                        <a:rPr lang="pl-PL" sz="3200" i="1" dirty="0">
                          <a:solidFill>
                            <a:srgbClr val="000000"/>
                          </a:solidFill>
                          <a:latin typeface="Cambria Math" panose="02040503050406030204" pitchFamily="18" charset="0"/>
                        </a:rPr>
                        <m:t>𝑢</m:t>
                      </m:r>
                      <m:r>
                        <a:rPr lang="pl-PL" sz="3200" i="1" dirty="0">
                          <a:solidFill>
                            <a:srgbClr val="000000"/>
                          </a:solidFill>
                          <a:latin typeface="Cambria Math" panose="02040503050406030204" pitchFamily="18" charset="0"/>
                        </a:rPr>
                        <m:t>(</m:t>
                      </m:r>
                      <m:sSub>
                        <m:sSubPr>
                          <m:ctrlPr>
                            <a:rPr lang="en-US" sz="3200" i="1" dirty="0">
                              <a:solidFill>
                                <a:srgbClr val="000000"/>
                              </a:solidFill>
                              <a:latin typeface="Cambria Math" panose="02040503050406030204" pitchFamily="18" charset="0"/>
                            </a:rPr>
                          </m:ctrlPr>
                        </m:sSubPr>
                        <m:e>
                          <m:r>
                            <a:rPr lang="pl-PL" sz="3200" i="1" dirty="0">
                              <a:solidFill>
                                <a:srgbClr val="000000"/>
                              </a:solidFill>
                              <a:latin typeface="Cambria Math" panose="02040503050406030204" pitchFamily="18" charset="0"/>
                            </a:rPr>
                            <m:t>𝑥</m:t>
                          </m:r>
                        </m:e>
                        <m:sub>
                          <m:r>
                            <a:rPr lang="en-US" sz="3200" b="0" i="1" dirty="0" smtClean="0">
                              <a:solidFill>
                                <a:srgbClr val="000000"/>
                              </a:solidFill>
                              <a:latin typeface="Cambria Math" panose="02040503050406030204" pitchFamily="18" charset="0"/>
                            </a:rPr>
                            <m:t>2</m:t>
                          </m:r>
                        </m:sub>
                      </m:sSub>
                      <m:r>
                        <a:rPr lang="pl-PL" sz="3200" i="1" dirty="0">
                          <a:solidFill>
                            <a:srgbClr val="000000"/>
                          </a:solidFill>
                          <a:latin typeface="Cambria Math" panose="02040503050406030204" pitchFamily="18" charset="0"/>
                        </a:rPr>
                        <m:t>)</m:t>
                      </m:r>
                      <m:r>
                        <a:rPr lang="pl-PL" sz="3200" b="0" i="1" dirty="0" smtClean="0">
                          <a:solidFill>
                            <a:srgbClr val="000000"/>
                          </a:solidFill>
                          <a:effectLst/>
                          <a:latin typeface="Cambria Math" panose="02040503050406030204" pitchFamily="18" charset="0"/>
                        </a:rPr>
                        <m:t>+ . . . +</m:t>
                      </m:r>
                      <m:sSub>
                        <m:sSubPr>
                          <m:ctrlPr>
                            <a:rPr lang="en-US" sz="3200" i="1" dirty="0">
                              <a:solidFill>
                                <a:srgbClr val="000000"/>
                              </a:solidFill>
                              <a:latin typeface="Cambria Math" panose="02040503050406030204" pitchFamily="18" charset="0"/>
                            </a:rPr>
                          </m:ctrlPr>
                        </m:sSubPr>
                        <m:e>
                          <m:r>
                            <a:rPr lang="pl-PL" sz="3200" i="1" dirty="0">
                              <a:solidFill>
                                <a:srgbClr val="000000"/>
                              </a:solidFill>
                              <a:latin typeface="Cambria Math" panose="02040503050406030204" pitchFamily="18" charset="0"/>
                            </a:rPr>
                            <m:t>𝑝</m:t>
                          </m:r>
                        </m:e>
                        <m:sub>
                          <m:r>
                            <a:rPr lang="en-US" sz="3200" b="0" i="1" dirty="0" smtClean="0">
                              <a:solidFill>
                                <a:srgbClr val="000000"/>
                              </a:solidFill>
                              <a:latin typeface="Cambria Math" panose="02040503050406030204" pitchFamily="18" charset="0"/>
                            </a:rPr>
                            <m:t>𝑛</m:t>
                          </m:r>
                        </m:sub>
                      </m:sSub>
                      <m:r>
                        <a:rPr lang="pl-PL" sz="3200" i="1" dirty="0">
                          <a:solidFill>
                            <a:srgbClr val="000000"/>
                          </a:solidFill>
                          <a:latin typeface="Cambria Math" panose="02040503050406030204" pitchFamily="18" charset="0"/>
                        </a:rPr>
                        <m:t>𝑢</m:t>
                      </m:r>
                      <m:r>
                        <a:rPr lang="pl-PL" sz="3200" i="1" dirty="0">
                          <a:solidFill>
                            <a:srgbClr val="000000"/>
                          </a:solidFill>
                          <a:latin typeface="Cambria Math" panose="02040503050406030204" pitchFamily="18" charset="0"/>
                        </a:rPr>
                        <m:t>(</m:t>
                      </m:r>
                      <m:sSub>
                        <m:sSubPr>
                          <m:ctrlPr>
                            <a:rPr lang="en-US" sz="3200" i="1" dirty="0">
                              <a:solidFill>
                                <a:srgbClr val="000000"/>
                              </a:solidFill>
                              <a:latin typeface="Cambria Math" panose="02040503050406030204" pitchFamily="18" charset="0"/>
                            </a:rPr>
                          </m:ctrlPr>
                        </m:sSubPr>
                        <m:e>
                          <m:r>
                            <a:rPr lang="pl-PL" sz="3200" i="1" dirty="0">
                              <a:solidFill>
                                <a:srgbClr val="000000"/>
                              </a:solidFill>
                              <a:latin typeface="Cambria Math" panose="02040503050406030204" pitchFamily="18" charset="0"/>
                            </a:rPr>
                            <m:t>𝑥</m:t>
                          </m:r>
                        </m:e>
                        <m:sub>
                          <m:r>
                            <a:rPr lang="en-US" sz="3200" b="0" i="1" dirty="0" smtClean="0">
                              <a:solidFill>
                                <a:srgbClr val="000000"/>
                              </a:solidFill>
                              <a:latin typeface="Cambria Math" panose="02040503050406030204" pitchFamily="18" charset="0"/>
                            </a:rPr>
                            <m:t>𝑛</m:t>
                          </m:r>
                        </m:sub>
                      </m:sSub>
                      <m:r>
                        <a:rPr lang="pl-PL" sz="3200" i="1" dirty="0">
                          <a:solidFill>
                            <a:srgbClr val="000000"/>
                          </a:solidFill>
                          <a:latin typeface="Cambria Math" panose="02040503050406030204" pitchFamily="18" charset="0"/>
                        </a:rPr>
                        <m:t>)</m:t>
                      </m:r>
                    </m:oMath>
                  </m:oMathPara>
                </a14:m>
                <a:endParaRPr lang="en-US" sz="3200" dirty="0"/>
              </a:p>
            </p:txBody>
          </p:sp>
        </mc:Choice>
        <mc:Fallback xmlns="">
          <p:sp>
            <p:nvSpPr>
              <p:cNvPr id="7" name="TextBox 6">
                <a:extLst>
                  <a:ext uri="{FF2B5EF4-FFF2-40B4-BE49-F238E27FC236}">
                    <a16:creationId xmlns:a16="http://schemas.microsoft.com/office/drawing/2014/main" id="{0805F201-E421-40C3-0FFE-96BA4C27E405}"/>
                  </a:ext>
                </a:extLst>
              </p:cNvPr>
              <p:cNvSpPr txBox="1">
                <a:spLocks noRot="1" noChangeAspect="1" noMove="1" noResize="1" noEditPoints="1" noAdjustHandles="1" noChangeArrowheads="1" noChangeShapeType="1" noTextEdit="1"/>
              </p:cNvSpPr>
              <p:nvPr/>
            </p:nvSpPr>
            <p:spPr>
              <a:xfrm>
                <a:off x="741664" y="4181248"/>
                <a:ext cx="10862353" cy="143667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644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A315-59A2-CA06-A2D7-6BFC6B2B45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39D340-CD99-2D43-C497-5DC426F21C66}"/>
              </a:ext>
            </a:extLst>
          </p:cNvPr>
          <p:cNvSpPr>
            <a:spLocks noGrp="1"/>
          </p:cNvSpPr>
          <p:nvPr>
            <p:ph idx="1"/>
          </p:nvPr>
        </p:nvSpPr>
        <p:spPr/>
        <p:txBody>
          <a:bodyPr/>
          <a:lstStyle/>
          <a:p>
            <a:r>
              <a:rPr lang="en-US" dirty="0"/>
              <a:t>Using the definition of expected payoff we can revisit the R&amp;D problem in Figure 2.3. First assume that the payoff to the player is equal to his profit, so that u(x) = x.</a:t>
            </a:r>
          </a:p>
        </p:txBody>
      </p:sp>
      <p:sp>
        <p:nvSpPr>
          <p:cNvPr id="4" name="Slide Number Placeholder 3">
            <a:extLst>
              <a:ext uri="{FF2B5EF4-FFF2-40B4-BE49-F238E27FC236}">
                <a16:creationId xmlns:a16="http://schemas.microsoft.com/office/drawing/2014/main" id="{C4E57FF5-6A67-4DC3-67E7-F606B67E5BB2}"/>
              </a:ext>
            </a:extLst>
          </p:cNvPr>
          <p:cNvSpPr>
            <a:spLocks noGrp="1"/>
          </p:cNvSpPr>
          <p:nvPr>
            <p:ph type="sldNum" sz="quarter" idx="12"/>
          </p:nvPr>
        </p:nvSpPr>
        <p:spPr/>
        <p:txBody>
          <a:bodyPr/>
          <a:lstStyle/>
          <a:p>
            <a:fld id="{7A24F918-E48B-4CD6-88B4-F48A81EB5FB6}" type="slidenum">
              <a:rPr lang="en-US" smtClean="0"/>
              <a:pPr/>
              <a:t>12</a:t>
            </a:fld>
            <a:endParaRPr lang="en-US"/>
          </a:p>
        </p:txBody>
      </p:sp>
      <p:sp>
        <p:nvSpPr>
          <p:cNvPr id="5" name="Footer Placeholder 4">
            <a:extLst>
              <a:ext uri="{FF2B5EF4-FFF2-40B4-BE49-F238E27FC236}">
                <a16:creationId xmlns:a16="http://schemas.microsoft.com/office/drawing/2014/main" id="{3AA87597-21D9-3AF6-A219-210FDC3D571B}"/>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9C1ECCFC-B2D4-ED61-AE45-CA83230A0720}"/>
              </a:ext>
            </a:extLst>
          </p:cNvPr>
          <p:cNvPicPr>
            <a:picLocks noChangeAspect="1"/>
          </p:cNvPicPr>
          <p:nvPr/>
        </p:nvPicPr>
        <p:blipFill>
          <a:blip r:embed="rId2"/>
          <a:stretch>
            <a:fillRect/>
          </a:stretch>
        </p:blipFill>
        <p:spPr>
          <a:xfrm>
            <a:off x="0" y="3485994"/>
            <a:ext cx="5113920" cy="3235538"/>
          </a:xfrm>
          <a:prstGeom prst="rect">
            <a:avLst/>
          </a:prstGeom>
        </p:spPr>
      </p:pic>
      <p:pic>
        <p:nvPicPr>
          <p:cNvPr id="11" name="Picture 10">
            <a:extLst>
              <a:ext uri="{FF2B5EF4-FFF2-40B4-BE49-F238E27FC236}">
                <a16:creationId xmlns:a16="http://schemas.microsoft.com/office/drawing/2014/main" id="{B01F8033-092D-16D4-4C70-2E31963127E6}"/>
              </a:ext>
            </a:extLst>
          </p:cNvPr>
          <p:cNvPicPr>
            <a:picLocks noChangeAspect="1"/>
          </p:cNvPicPr>
          <p:nvPr/>
        </p:nvPicPr>
        <p:blipFill>
          <a:blip r:embed="rId3"/>
          <a:stretch>
            <a:fillRect/>
          </a:stretch>
        </p:blipFill>
        <p:spPr>
          <a:xfrm>
            <a:off x="5329382" y="3342654"/>
            <a:ext cx="6686405" cy="753095"/>
          </a:xfrm>
          <a:prstGeom prst="rect">
            <a:avLst/>
          </a:prstGeom>
        </p:spPr>
      </p:pic>
      <p:pic>
        <p:nvPicPr>
          <p:cNvPr id="13" name="Picture 12">
            <a:extLst>
              <a:ext uri="{FF2B5EF4-FFF2-40B4-BE49-F238E27FC236}">
                <a16:creationId xmlns:a16="http://schemas.microsoft.com/office/drawing/2014/main" id="{CD4DA528-8E3B-E33C-40E9-81C5C6DE0601}"/>
              </a:ext>
            </a:extLst>
          </p:cNvPr>
          <p:cNvPicPr>
            <a:picLocks noChangeAspect="1"/>
          </p:cNvPicPr>
          <p:nvPr/>
        </p:nvPicPr>
        <p:blipFill>
          <a:blip r:embed="rId4"/>
          <a:stretch>
            <a:fillRect/>
          </a:stretch>
        </p:blipFill>
        <p:spPr>
          <a:xfrm>
            <a:off x="5329382" y="4036969"/>
            <a:ext cx="6096000" cy="674212"/>
          </a:xfrm>
          <a:prstGeom prst="rect">
            <a:avLst/>
          </a:prstGeom>
        </p:spPr>
      </p:pic>
      <p:sp>
        <p:nvSpPr>
          <p:cNvPr id="15" name="TextBox 14">
            <a:extLst>
              <a:ext uri="{FF2B5EF4-FFF2-40B4-BE49-F238E27FC236}">
                <a16:creationId xmlns:a16="http://schemas.microsoft.com/office/drawing/2014/main" id="{5199C5AE-369B-A7B5-6F94-BCCBBABF56E6}"/>
              </a:ext>
            </a:extLst>
          </p:cNvPr>
          <p:cNvSpPr txBox="1"/>
          <p:nvPr/>
        </p:nvSpPr>
        <p:spPr>
          <a:xfrm>
            <a:off x="5463348" y="5017758"/>
            <a:ext cx="6116490" cy="1815882"/>
          </a:xfrm>
          <a:prstGeom prst="rect">
            <a:avLst/>
          </a:prstGeom>
          <a:noFill/>
        </p:spPr>
        <p:txBody>
          <a:bodyPr wrap="square">
            <a:spAutoFit/>
          </a:bodyPr>
          <a:lstStyle/>
          <a:p>
            <a:r>
              <a:rPr lang="en-US" sz="2800" dirty="0">
                <a:cs typeface="B Yekan" panose="00000400000000000000" pitchFamily="2" charset="-78"/>
              </a:rPr>
              <a:t>Hence his </a:t>
            </a:r>
            <a:r>
              <a:rPr lang="en-US" sz="2800" dirty="0">
                <a:solidFill>
                  <a:srgbClr val="C00000"/>
                </a:solidFill>
                <a:cs typeface="B Yekan" panose="00000400000000000000" pitchFamily="2" charset="-78"/>
              </a:rPr>
              <a:t>best action </a:t>
            </a:r>
            <a:r>
              <a:rPr lang="en-US" sz="2800" dirty="0">
                <a:solidFill>
                  <a:srgbClr val="0070C0"/>
                </a:solidFill>
                <a:cs typeface="B Yekan" panose="00000400000000000000" pitchFamily="2" charset="-78"/>
              </a:rPr>
              <a:t>using expected profits</a:t>
            </a:r>
            <a:r>
              <a:rPr lang="en-US" sz="2800" dirty="0">
                <a:cs typeface="B Yekan" panose="00000400000000000000" pitchFamily="2" charset="-78"/>
              </a:rPr>
              <a:t> as a measure of preferences over actions</a:t>
            </a:r>
            <a:r>
              <a:rPr lang="fa-IR" sz="2800" dirty="0">
                <a:cs typeface="B Yekan" panose="00000400000000000000" pitchFamily="2" charset="-78"/>
              </a:rPr>
              <a:t> </a:t>
            </a:r>
            <a:r>
              <a:rPr lang="en-US" sz="2800" dirty="0">
                <a:cs typeface="B Yekan" panose="00000400000000000000" pitchFamily="2" charset="-78"/>
              </a:rPr>
              <a:t>is to choose </a:t>
            </a:r>
            <a:r>
              <a:rPr lang="en-US" sz="2800" dirty="0">
                <a:solidFill>
                  <a:srgbClr val="C00000"/>
                </a:solidFill>
                <a:cs typeface="B Yekan" panose="00000400000000000000" pitchFamily="2" charset="-78"/>
              </a:rPr>
              <a:t>g</a:t>
            </a:r>
            <a:r>
              <a:rPr lang="en-US" sz="2800" dirty="0">
                <a:cs typeface="B Yekan" panose="00000400000000000000" pitchFamily="2" charset="-78"/>
              </a:rPr>
              <a:t>. </a:t>
            </a:r>
            <a:br>
              <a:rPr lang="en-US" sz="2800" dirty="0">
                <a:cs typeface="B Yekan" panose="00000400000000000000" pitchFamily="2" charset="-78"/>
              </a:rPr>
            </a:br>
            <a:endParaRPr lang="en-US" sz="2800" dirty="0">
              <a:cs typeface="B Yekan" panose="00000400000000000000" pitchFamily="2" charset="-78"/>
            </a:endParaRPr>
          </a:p>
        </p:txBody>
      </p:sp>
    </p:spTree>
    <p:extLst>
      <p:ext uri="{BB962C8B-B14F-4D97-AF65-F5344CB8AC3E}">
        <p14:creationId xmlns:p14="http://schemas.microsoft.com/office/powerpoint/2010/main" val="1903893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2D29-5585-D137-9A6A-5AEC122A6251}"/>
              </a:ext>
            </a:extLst>
          </p:cNvPr>
          <p:cNvSpPr>
            <a:spLocks noGrp="1"/>
          </p:cNvSpPr>
          <p:nvPr>
            <p:ph type="title"/>
          </p:nvPr>
        </p:nvSpPr>
        <p:spPr/>
        <p:txBody>
          <a:bodyPr/>
          <a:lstStyle/>
          <a:p>
            <a:r>
              <a:rPr lang="en-US" dirty="0"/>
              <a:t>Expected Payoff: The Continuous Case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98499F-95A5-541A-E42E-1281C14A1226}"/>
                  </a:ext>
                </a:extLst>
              </p:cNvPr>
              <p:cNvSpPr>
                <a:spLocks noGrp="1"/>
              </p:cNvSpPr>
              <p:nvPr>
                <p:ph idx="1"/>
              </p:nvPr>
            </p:nvSpPr>
            <p:spPr/>
            <p:txBody>
              <a:bodyPr>
                <a:normAutofit/>
              </a:bodyPr>
              <a:lstStyle/>
              <a:p>
                <a:r>
                  <a:rPr lang="en-US" sz="2600" b="1" u="sng" dirty="0">
                    <a:solidFill>
                      <a:srgbClr val="7030A0"/>
                    </a:solidFill>
                  </a:rPr>
                  <a:t>Definition 2.4</a:t>
                </a:r>
                <a:r>
                  <a:rPr lang="en-US" dirty="0"/>
                  <a:t> Let </a:t>
                </a:r>
                <a14:m>
                  <m:oMath xmlns:m="http://schemas.openxmlformats.org/officeDocument/2006/math">
                    <m:r>
                      <a:rPr lang="en-US" i="1" dirty="0" smtClean="0">
                        <a:solidFill>
                          <a:srgbClr val="C00000"/>
                        </a:solidFill>
                        <a:latin typeface="Cambria Math" panose="02040503050406030204" pitchFamily="18" charset="0"/>
                      </a:rPr>
                      <m:t>𝑢</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m:t>
                    </m:r>
                  </m:oMath>
                </a14:m>
                <a:r>
                  <a:rPr lang="en-US" dirty="0"/>
                  <a:t> be the player’s payoff function over outcomes in the interval </a:t>
                </a:r>
                <a14:m>
                  <m:oMath xmlns:m="http://schemas.openxmlformats.org/officeDocument/2006/math">
                    <m:r>
                      <a:rPr lang="en-US" i="1" dirty="0" smtClean="0">
                        <a:solidFill>
                          <a:srgbClr val="C00000"/>
                        </a:solidFill>
                        <a:latin typeface="Cambria Math" panose="02040503050406030204" pitchFamily="18" charset="0"/>
                      </a:rPr>
                      <m:t>𝑋</m:t>
                    </m:r>
                    <m:r>
                      <a:rPr lang="en-US" i="1" dirty="0" smtClean="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rPr>
                      <m:t>[</m:t>
                    </m:r>
                    <m:bar>
                      <m:barPr>
                        <m:ctrlPr>
                          <a:rPr lang="en-US" i="1" dirty="0" smtClean="0">
                            <a:solidFill>
                              <a:srgbClr val="C00000"/>
                            </a:solidFill>
                            <a:latin typeface="Cambria Math" panose="02040503050406030204" pitchFamily="18" charset="0"/>
                          </a:rPr>
                        </m:ctrlPr>
                      </m:barPr>
                      <m:e>
                        <m:r>
                          <a:rPr lang="en-US" b="0" i="1" dirty="0" smtClean="0">
                            <a:solidFill>
                              <a:srgbClr val="C00000"/>
                            </a:solidFill>
                            <a:latin typeface="Cambria Math" panose="02040503050406030204" pitchFamily="18" charset="0"/>
                          </a:rPr>
                          <m:t>𝑥</m:t>
                        </m:r>
                      </m:e>
                    </m:bar>
                    <m:r>
                      <a:rPr lang="en-US" i="1" dirty="0" smtClean="0">
                        <a:solidFill>
                          <a:srgbClr val="C00000"/>
                        </a:solidFill>
                        <a:latin typeface="Cambria Math" panose="02040503050406030204" pitchFamily="18" charset="0"/>
                      </a:rPr>
                      <m:t>, </m:t>
                    </m:r>
                    <m:bar>
                      <m:barPr>
                        <m:pos m:val="top"/>
                        <m:ctrlPr>
                          <a:rPr lang="en-US" i="1" dirty="0" smtClean="0">
                            <a:solidFill>
                              <a:srgbClr val="C00000"/>
                            </a:solidFill>
                            <a:latin typeface="Cambria Math" panose="02040503050406030204" pitchFamily="18" charset="0"/>
                          </a:rPr>
                        </m:ctrlPr>
                      </m:barPr>
                      <m:e>
                        <m:r>
                          <a:rPr lang="en-US" b="0" i="1" dirty="0" smtClean="0">
                            <a:solidFill>
                              <a:srgbClr val="C00000"/>
                            </a:solidFill>
                            <a:latin typeface="Cambria Math" panose="02040503050406030204" pitchFamily="18" charset="0"/>
                          </a:rPr>
                          <m:t>𝑥</m:t>
                        </m:r>
                      </m:e>
                    </m:bar>
                    <m:r>
                      <a:rPr lang="en-US" i="1" dirty="0" smtClean="0">
                        <a:solidFill>
                          <a:srgbClr val="C00000"/>
                        </a:solidFill>
                        <a:latin typeface="Cambria Math" panose="02040503050406030204" pitchFamily="18" charset="0"/>
                      </a:rPr>
                      <m:t>] </m:t>
                    </m:r>
                  </m:oMath>
                </a14:m>
                <a:r>
                  <a:rPr lang="en-US" dirty="0"/>
                  <a:t>with a lottery given by the cumulative distribution </a:t>
                </a:r>
                <a14:m>
                  <m:oMath xmlns:m="http://schemas.openxmlformats.org/officeDocument/2006/math">
                    <m:r>
                      <a:rPr lang="en-US" i="1" dirty="0" smtClean="0">
                        <a:solidFill>
                          <a:srgbClr val="C00000"/>
                        </a:solidFill>
                        <a:latin typeface="Cambria Math" panose="02040503050406030204" pitchFamily="18" charset="0"/>
                      </a:rPr>
                      <m:t>𝐹</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m:t>
                    </m:r>
                  </m:oMath>
                </a14:m>
                <a:r>
                  <a:rPr lang="en-US" dirty="0"/>
                  <a:t>, with density </a:t>
                </a:r>
                <a14:m>
                  <m:oMath xmlns:m="http://schemas.openxmlformats.org/officeDocument/2006/math">
                    <m:r>
                      <a:rPr lang="en-US" i="1" dirty="0" smtClean="0">
                        <a:solidFill>
                          <a:srgbClr val="C00000"/>
                        </a:solidFill>
                        <a:latin typeface="Cambria Math" panose="02040503050406030204" pitchFamily="18" charset="0"/>
                      </a:rPr>
                      <m:t>𝑓</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m:t>
                    </m:r>
                  </m:oMath>
                </a14:m>
                <a:r>
                  <a:rPr lang="en-US" dirty="0"/>
                  <a:t>. Then we define the player’s expected payoff as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E198499F-95A5-541A-E42E-1281C14A1226}"/>
                  </a:ext>
                </a:extLst>
              </p:cNvPr>
              <p:cNvSpPr>
                <a:spLocks noGrp="1" noRot="1" noChangeAspect="1" noMove="1" noResize="1" noEditPoints="1" noAdjustHandles="1" noChangeArrowheads="1" noChangeShapeType="1" noTextEdit="1"/>
              </p:cNvSpPr>
              <p:nvPr>
                <p:ph idx="1"/>
              </p:nvPr>
            </p:nvSpPr>
            <p:spPr>
              <a:blipFill>
                <a:blip r:embed="rId2"/>
                <a:stretch>
                  <a:fillRect l="-31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9D6D9B8-8856-2212-D67E-D1B1DA65D4D4}"/>
              </a:ext>
            </a:extLst>
          </p:cNvPr>
          <p:cNvSpPr>
            <a:spLocks noGrp="1"/>
          </p:cNvSpPr>
          <p:nvPr>
            <p:ph type="sldNum" sz="quarter" idx="12"/>
          </p:nvPr>
        </p:nvSpPr>
        <p:spPr/>
        <p:txBody>
          <a:bodyPr/>
          <a:lstStyle/>
          <a:p>
            <a:fld id="{7A24F918-E48B-4CD6-88B4-F48A81EB5FB6}" type="slidenum">
              <a:rPr lang="en-US" smtClean="0"/>
              <a:pPr/>
              <a:t>13</a:t>
            </a:fld>
            <a:endParaRPr lang="en-US"/>
          </a:p>
        </p:txBody>
      </p:sp>
      <p:sp>
        <p:nvSpPr>
          <p:cNvPr id="5" name="Footer Placeholder 4">
            <a:extLst>
              <a:ext uri="{FF2B5EF4-FFF2-40B4-BE49-F238E27FC236}">
                <a16:creationId xmlns:a16="http://schemas.microsoft.com/office/drawing/2014/main" id="{2F659E06-1124-C923-8143-7E3CEF003CAD}"/>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C686560B-9602-6DB9-A83C-13E944D1C456}"/>
              </a:ext>
            </a:extLst>
          </p:cNvPr>
          <p:cNvPicPr>
            <a:picLocks noChangeAspect="1"/>
          </p:cNvPicPr>
          <p:nvPr/>
        </p:nvPicPr>
        <p:blipFill>
          <a:blip r:embed="rId3"/>
          <a:stretch>
            <a:fillRect/>
          </a:stretch>
        </p:blipFill>
        <p:spPr>
          <a:xfrm>
            <a:off x="2714707" y="3231477"/>
            <a:ext cx="5453422" cy="181524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41B164-CF06-2601-1E9E-D5A8F3D2BB2F}"/>
                  </a:ext>
                </a:extLst>
              </p:cNvPr>
              <p:cNvSpPr txBox="1"/>
              <p:nvPr/>
            </p:nvSpPr>
            <p:spPr>
              <a:xfrm>
                <a:off x="4518212" y="5326359"/>
                <a:ext cx="7123100" cy="400110"/>
              </a:xfrm>
              <a:prstGeom prst="rect">
                <a:avLst/>
              </a:prstGeom>
              <a:noFill/>
            </p:spPr>
            <p:txBody>
              <a:bodyPr wrap="square">
                <a:spAutoFit/>
              </a:bodyPr>
              <a:lstStyle/>
              <a:p>
                <a:pPr algn="r" rtl="1"/>
                <a14:m>
                  <m:oMath xmlns:m="http://schemas.openxmlformats.org/officeDocument/2006/math">
                    <m:r>
                      <a:rPr lang="en-US" sz="2000" i="1" dirty="0" smtClean="0">
                        <a:solidFill>
                          <a:srgbClr val="C00000"/>
                        </a:solidFill>
                        <a:latin typeface="Cambria Math" panose="02040503050406030204" pitchFamily="18" charset="0"/>
                      </a:rPr>
                      <m:t>𝑓</m:t>
                    </m:r>
                    <m:d>
                      <m:dPr>
                        <m:ctrlPr>
                          <a:rPr lang="en-US" sz="2000" i="1" dirty="0" smtClean="0">
                            <a:solidFill>
                              <a:srgbClr val="C00000"/>
                            </a:solidFill>
                            <a:latin typeface="Cambria Math" panose="02040503050406030204" pitchFamily="18" charset="0"/>
                          </a:rPr>
                        </m:ctrlPr>
                      </m:dPr>
                      <m:e>
                        <m:r>
                          <a:rPr lang="en-US" sz="2000" i="1" dirty="0" smtClean="0">
                            <a:solidFill>
                              <a:srgbClr val="C00000"/>
                            </a:solidFill>
                            <a:latin typeface="Cambria Math" panose="02040503050406030204" pitchFamily="18" charset="0"/>
                          </a:rPr>
                          <m:t>𝑥</m:t>
                        </m:r>
                      </m:e>
                    </m:d>
                  </m:oMath>
                </a14:m>
                <a:r>
                  <a:rPr lang="fa-IR" sz="2000" dirty="0">
                    <a:cs typeface="B Yekan" panose="00000400000000000000" pitchFamily="2" charset="-78"/>
                  </a:rPr>
                  <a:t> تابع چگالی متغیر تصادفی پیوسته (</a:t>
                </a:r>
                <a:r>
                  <a:rPr lang="en-US" sz="2000" dirty="0">
                    <a:cs typeface="B Yekan" panose="00000400000000000000" pitchFamily="2" charset="-78"/>
                  </a:rPr>
                  <a:t>Density Function</a:t>
                </a:r>
                <a:r>
                  <a:rPr lang="fa-IR" sz="2000" dirty="0">
                    <a:cs typeface="B Yekan" panose="00000400000000000000" pitchFamily="2" charset="-78"/>
                  </a:rPr>
                  <a:t>) میباشد</a:t>
                </a:r>
                <a:endParaRPr lang="en-US" sz="2000" dirty="0">
                  <a:cs typeface="B Yekan" panose="00000400000000000000" pitchFamily="2" charset="-78"/>
                </a:endParaRPr>
              </a:p>
            </p:txBody>
          </p:sp>
        </mc:Choice>
        <mc:Fallback xmlns="">
          <p:sp>
            <p:nvSpPr>
              <p:cNvPr id="9" name="TextBox 8">
                <a:extLst>
                  <a:ext uri="{FF2B5EF4-FFF2-40B4-BE49-F238E27FC236}">
                    <a16:creationId xmlns:a16="http://schemas.microsoft.com/office/drawing/2014/main" id="{3641B164-CF06-2601-1E9E-D5A8F3D2BB2F}"/>
                  </a:ext>
                </a:extLst>
              </p:cNvPr>
              <p:cNvSpPr txBox="1">
                <a:spLocks noRot="1" noChangeAspect="1" noMove="1" noResize="1" noEditPoints="1" noAdjustHandles="1" noChangeArrowheads="1" noChangeShapeType="1" noTextEdit="1"/>
              </p:cNvSpPr>
              <p:nvPr/>
            </p:nvSpPr>
            <p:spPr>
              <a:xfrm>
                <a:off x="4518212" y="5326359"/>
                <a:ext cx="7123100" cy="400110"/>
              </a:xfrm>
              <a:prstGeom prst="rect">
                <a:avLst/>
              </a:prstGeom>
              <a:blipFill>
                <a:blip r:embed="rId4"/>
                <a:stretch>
                  <a:fillRect t="-15385" b="-30769"/>
                </a:stretch>
              </a:blipFill>
            </p:spPr>
            <p:txBody>
              <a:bodyPr/>
              <a:lstStyle/>
              <a:p>
                <a:r>
                  <a:rPr lang="en-US">
                    <a:noFill/>
                  </a:rPr>
                  <a:t> </a:t>
                </a:r>
              </a:p>
            </p:txBody>
          </p:sp>
        </mc:Fallback>
      </mc:AlternateContent>
    </p:spTree>
    <p:extLst>
      <p:ext uri="{BB962C8B-B14F-4D97-AF65-F5344CB8AC3E}">
        <p14:creationId xmlns:p14="http://schemas.microsoft.com/office/powerpoint/2010/main" val="2898596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F398-CE84-C2BF-399E-1F05C8838340}"/>
              </a:ext>
            </a:extLst>
          </p:cNvPr>
          <p:cNvSpPr>
            <a:spLocks noGrp="1"/>
          </p:cNvSpPr>
          <p:nvPr>
            <p:ph type="title"/>
          </p:nvPr>
        </p:nvSpPr>
        <p:spPr/>
        <p:txBody>
          <a:bodyPr>
            <a:normAutofit fontScale="90000"/>
          </a:bodyPr>
          <a:lstStyle/>
          <a:p>
            <a:r>
              <a:rPr lang="en-US" dirty="0" err="1">
                <a:solidFill>
                  <a:srgbClr val="C00000"/>
                </a:solidFill>
              </a:rPr>
              <a:t>E.g:</a:t>
            </a:r>
            <a:r>
              <a:rPr lang="en-US" dirty="0" err="1"/>
              <a:t>Continuous</a:t>
            </a:r>
            <a:r>
              <a:rPr lang="en-US" dirty="0"/>
              <a:t> actions and outcomes</a:t>
            </a:r>
            <a:br>
              <a:rPr lang="en-US" dirty="0"/>
            </a:br>
            <a:r>
              <a:rPr lang="en-US" dirty="0"/>
              <a:t>The tomato growing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0E7103-BBAE-1599-72EA-15365E1B5D43}"/>
                  </a:ext>
                </a:extLst>
              </p:cNvPr>
              <p:cNvSpPr>
                <a:spLocks noGrp="1"/>
              </p:cNvSpPr>
              <p:nvPr>
                <p:ph idx="1"/>
              </p:nvPr>
            </p:nvSpPr>
            <p:spPr/>
            <p:txBody>
              <a:bodyPr>
                <a:normAutofit fontScale="70000" lnSpcReduction="20000"/>
              </a:bodyPr>
              <a:lstStyle/>
              <a:p>
                <a:r>
                  <a:rPr lang="en-US" dirty="0"/>
                  <a:t>your choice is how much water to use in the set </a:t>
                </a:r>
                <a14:m>
                  <m:oMath xmlns:m="http://schemas.openxmlformats.org/officeDocument/2006/math">
                    <m:r>
                      <a:rPr lang="en-US" i="1" dirty="0" smtClean="0">
                        <a:latin typeface="Cambria Math" panose="02040503050406030204" pitchFamily="18" charset="0"/>
                      </a:rPr>
                      <m:t>𝐴</m:t>
                    </m:r>
                    <m:r>
                      <a:rPr lang="en-US" b="0" i="1" dirty="0" smtClean="0">
                        <a:latin typeface="Cambria Math" panose="02040503050406030204" pitchFamily="18" charset="0"/>
                      </a:rPr>
                      <m:t>=</m:t>
                    </m:r>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 </m:t>
                    </m:r>
                    <m:r>
                      <a:rPr lang="en-US" i="1" dirty="0" smtClean="0">
                        <a:latin typeface="Cambria Math" panose="02040503050406030204" pitchFamily="18" charset="0"/>
                      </a:rPr>
                      <m:t>50</m:t>
                    </m:r>
                    <m:r>
                      <a:rPr lang="en-US" i="1" dirty="0" smtClean="0">
                        <a:latin typeface="Cambria Math" panose="02040503050406030204" pitchFamily="18" charset="0"/>
                      </a:rPr>
                      <m:t>] </m:t>
                    </m:r>
                  </m:oMath>
                </a14:m>
                <a:r>
                  <a:rPr lang="en-US" dirty="0"/>
                  <a:t>and the outcome is the weight of your crop that will result in the set </a:t>
                </a:r>
                <a14:m>
                  <m:oMath xmlns:m="http://schemas.openxmlformats.org/officeDocument/2006/math">
                    <m:r>
                      <a:rPr lang="en-US" i="1" dirty="0">
                        <a:latin typeface="Cambria Math" panose="02040503050406030204" pitchFamily="18" charset="0"/>
                      </a:rPr>
                      <m:t>𝑋</m:t>
                    </m:r>
                    <m:r>
                      <a:rPr lang="en-US" b="0" i="1" dirty="0" smtClean="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0</m:t>
                    </m:r>
                    <m:r>
                      <a:rPr lang="en-US" i="1" dirty="0">
                        <a:latin typeface="Cambria Math" panose="02040503050406030204" pitchFamily="18" charset="0"/>
                      </a:rPr>
                      <m:t>, </m:t>
                    </m:r>
                    <m:r>
                      <a:rPr lang="en-US" i="1" dirty="0">
                        <a:latin typeface="Cambria Math" panose="02040503050406030204" pitchFamily="18" charset="0"/>
                      </a:rPr>
                      <m:t>100</m:t>
                    </m:r>
                    <m:r>
                      <a:rPr lang="en-US" i="1" dirty="0">
                        <a:latin typeface="Cambria Math" panose="02040503050406030204" pitchFamily="18" charset="0"/>
                      </a:rPr>
                      <m:t>]</m:t>
                    </m:r>
                  </m:oMath>
                </a14:m>
                <a:r>
                  <a:rPr lang="en-US" dirty="0"/>
                  <a:t>. Imagine that given a choice of water a ∈ A, </a:t>
                </a:r>
                <a:r>
                  <a:rPr lang="en-US" dirty="0">
                    <a:solidFill>
                      <a:srgbClr val="0070C0"/>
                    </a:solidFill>
                  </a:rPr>
                  <a:t>the distribution over outcomes is uniform over the quantity support [0, 2a]. </a:t>
                </a:r>
                <a:endParaRPr lang="en-US" dirty="0"/>
              </a:p>
              <a:p>
                <a:pPr lvl="1"/>
                <a:r>
                  <a:rPr lang="en-US" dirty="0"/>
                  <a:t>For example, if you use 10 gallons of water, the output will be uniformly distributed over the weight interval [0, 20],</a:t>
                </a:r>
              </a:p>
              <a:p>
                <a:r>
                  <a:rPr lang="en-US" dirty="0"/>
                  <a:t>The CDF given by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10</m:t>
                    </m:r>
                    <m:r>
                      <a:rPr lang="en-US"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𝑥</m:t>
                        </m:r>
                      </m:num>
                      <m:den>
                        <m:r>
                          <a:rPr lang="en-US" b="0" i="1" dirty="0" smtClean="0">
                            <a:latin typeface="Cambria Math" panose="02040503050406030204" pitchFamily="18" charset="0"/>
                          </a:rPr>
                          <m:t>20</m:t>
                        </m:r>
                      </m:den>
                    </m:f>
                  </m:oMath>
                </a14:m>
                <a:r>
                  <a:rPr lang="en-US" dirty="0"/>
                  <a:t> for </a:t>
                </a:r>
                <a14:m>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20</m:t>
                    </m:r>
                  </m:oMath>
                </a14:m>
                <a:r>
                  <a:rPr lang="en-US" dirty="0"/>
                  <a:t>, and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10</m:t>
                    </m:r>
                    <m:r>
                      <a:rPr lang="en-US"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 </m:t>
                    </m:r>
                  </m:oMath>
                </a14:m>
                <a:r>
                  <a:rPr lang="en-US" dirty="0"/>
                  <a:t>for all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&gt;</m:t>
                    </m:r>
                    <m:r>
                      <a:rPr lang="en-US" i="1" dirty="0" smtClean="0">
                        <a:latin typeface="Cambria Math" panose="02040503050406030204" pitchFamily="18" charset="0"/>
                      </a:rPr>
                      <m:t>20</m:t>
                    </m:r>
                  </m:oMath>
                </a14:m>
                <a:r>
                  <a:rPr lang="en-US" dirty="0"/>
                  <a:t>. </a:t>
                </a:r>
              </a:p>
              <a:p>
                <a:r>
                  <a:rPr lang="en-US" dirty="0"/>
                  <a:t>More generally the CDF is given by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𝑎</m:t>
                    </m:r>
                    <m:r>
                      <a:rPr lang="en-US"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i="1" dirty="0" smtClean="0">
                            <a:latin typeface="Cambria Math" panose="02040503050406030204" pitchFamily="18" charset="0"/>
                          </a:rPr>
                          <m:t>𝑥</m:t>
                        </m:r>
                      </m:num>
                      <m:den>
                        <m:r>
                          <a:rPr lang="en-US" b="0" i="1" dirty="0" smtClean="0">
                            <a:latin typeface="Cambria Math" panose="02040503050406030204" pitchFamily="18" charset="0"/>
                          </a:rPr>
                          <m:t>2</m:t>
                        </m:r>
                        <m:r>
                          <a:rPr lang="en-US" i="1" dirty="0" smtClean="0">
                            <a:latin typeface="Cambria Math" panose="02040503050406030204" pitchFamily="18" charset="0"/>
                          </a:rPr>
                          <m:t>𝑎</m:t>
                        </m:r>
                      </m:den>
                    </m:f>
                  </m:oMath>
                </a14:m>
                <a:r>
                  <a:rPr lang="en-US" dirty="0"/>
                  <a:t> for </a:t>
                </a:r>
                <a14:m>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2</m:t>
                    </m:r>
                    <m:r>
                      <a:rPr lang="en-US" i="1" dirty="0" smtClean="0">
                        <a:latin typeface="Cambria Math" panose="02040503050406030204" pitchFamily="18" charset="0"/>
                      </a:rPr>
                      <m:t>𝑎</m:t>
                    </m:r>
                  </m:oMath>
                </a14:m>
                <a:r>
                  <a:rPr lang="en-US" dirty="0"/>
                  <a:t>, and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1</m:t>
                    </m:r>
                  </m:oMath>
                </a14:m>
                <a:r>
                  <a:rPr lang="en-US" dirty="0"/>
                  <a:t> for all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&gt; </m:t>
                    </m:r>
                    <m:r>
                      <a:rPr lang="en-US" i="1" dirty="0" smtClean="0">
                        <a:latin typeface="Cambria Math" panose="02040503050406030204" pitchFamily="18" charset="0"/>
                      </a:rPr>
                      <m:t>2</m:t>
                    </m:r>
                    <m:r>
                      <a:rPr lang="en-US" i="1" dirty="0" smtClean="0">
                        <a:latin typeface="Cambria Math" panose="02040503050406030204" pitchFamily="18" charset="0"/>
                      </a:rPr>
                      <m:t>𝑎</m:t>
                    </m:r>
                  </m:oMath>
                </a14:m>
                <a:r>
                  <a:rPr lang="en-US" dirty="0"/>
                  <a:t>. </a:t>
                </a:r>
              </a:p>
              <a:p>
                <a:r>
                  <a:rPr lang="en-US" dirty="0"/>
                  <a:t>The density is given by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𝑎</m:t>
                    </m:r>
                    <m:r>
                      <a:rPr lang="en-US" i="1" dirty="0" smtClean="0">
                        <a:latin typeface="Cambria Math" panose="02040503050406030204" pitchFamily="18" charset="0"/>
                      </a:rPr>
                      <m:t>) =</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r>
                          <a:rPr lang="en-US" b="0" i="1" dirty="0" smtClean="0">
                            <a:latin typeface="Cambria Math" panose="02040503050406030204" pitchFamily="18" charset="0"/>
                          </a:rPr>
                          <m:t>𝑎</m:t>
                        </m:r>
                      </m:den>
                    </m:f>
                  </m:oMath>
                </a14:m>
                <a:r>
                  <a:rPr lang="en-US" dirty="0"/>
                  <a:t> for </a:t>
                </a:r>
                <a14:m>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2</m:t>
                    </m:r>
                    <m:r>
                      <a:rPr lang="en-US" i="1" dirty="0" smtClean="0">
                        <a:latin typeface="Cambria Math" panose="02040503050406030204" pitchFamily="18" charset="0"/>
                      </a:rPr>
                      <m:t>𝑎</m:t>
                    </m:r>
                  </m:oMath>
                </a14:m>
                <a:r>
                  <a:rPr lang="en-US" dirty="0"/>
                  <a:t>, and </a:t>
                </a:r>
                <a14:m>
                  <m:oMath xmlns:m="http://schemas.openxmlformats.org/officeDocument/2006/math">
                    <m:r>
                      <a:rPr lang="en-US" i="1" dirty="0" smtClean="0">
                        <a:latin typeface="Cambria Math" panose="02040503050406030204" pitchFamily="18" charset="0"/>
                      </a:rPr>
                      <m:t>𝑓</m:t>
                    </m:r>
                    <m:d>
                      <m:dPr>
                        <m:ctrlPr>
                          <a:rPr lang="en-US" i="1" dirty="0" smtClean="0">
                            <a:latin typeface="Cambria Math" panose="02040503050406030204" pitchFamily="18" charset="0"/>
                          </a:rPr>
                        </m:ctrlPr>
                      </m:dPr>
                      <m:e>
                        <m:r>
                          <a:rPr lang="en-US" i="1" dirty="0" err="1" smtClean="0">
                            <a:latin typeface="Cambria Math" panose="02040503050406030204" pitchFamily="18" charset="0"/>
                          </a:rPr>
                          <m:t>𝑥</m:t>
                        </m:r>
                      </m:e>
                      <m:e>
                        <m:r>
                          <a:rPr lang="en-US" i="1" dirty="0" err="1" smtClean="0">
                            <a:latin typeface="Cambria Math" panose="02040503050406030204" pitchFamily="18" charset="0"/>
                          </a:rPr>
                          <m:t>𝑎</m:t>
                        </m:r>
                      </m:e>
                    </m:d>
                    <m:r>
                      <a:rPr lang="en-US" b="0" i="1" dirty="0" smtClean="0">
                        <a:latin typeface="Cambria Math" panose="02040503050406030204" pitchFamily="18" charset="0"/>
                      </a:rPr>
                      <m:t>=</m:t>
                    </m:r>
                    <m:r>
                      <a:rPr lang="en-US" i="1" dirty="0" smtClean="0">
                        <a:latin typeface="Cambria Math" panose="02040503050406030204" pitchFamily="18" charset="0"/>
                      </a:rPr>
                      <m:t>0</m:t>
                    </m:r>
                  </m:oMath>
                </a14:m>
                <a:r>
                  <a:rPr lang="en-US" dirty="0"/>
                  <a:t> for all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&gt; </m:t>
                    </m:r>
                    <m:r>
                      <a:rPr lang="en-US" i="1" dirty="0" smtClean="0">
                        <a:latin typeface="Cambria Math" panose="02040503050406030204" pitchFamily="18" charset="0"/>
                      </a:rPr>
                      <m:t>2</m:t>
                    </m:r>
                    <m:r>
                      <a:rPr lang="en-US" i="1" dirty="0" smtClean="0">
                        <a:latin typeface="Cambria Math" panose="02040503050406030204" pitchFamily="18" charset="0"/>
                      </a:rPr>
                      <m:t>𝑎</m:t>
                    </m:r>
                  </m:oMath>
                </a14:m>
                <a:r>
                  <a:rPr lang="en-US" dirty="0"/>
                  <a:t>. </a:t>
                </a:r>
              </a:p>
              <a:p>
                <a:r>
                  <a:rPr lang="en-US" dirty="0"/>
                  <a:t>Thus if your payoff from quantity x is given by u(x) then your expected payoff from any</a:t>
                </a:r>
              </a:p>
              <a:p>
                <a:r>
                  <a:rPr lang="en-US" dirty="0"/>
                  <a:t>choice a ∈ A is given by</a:t>
                </a:r>
              </a:p>
            </p:txBody>
          </p:sp>
        </mc:Choice>
        <mc:Fallback xmlns="">
          <p:sp>
            <p:nvSpPr>
              <p:cNvPr id="3" name="Content Placeholder 2">
                <a:extLst>
                  <a:ext uri="{FF2B5EF4-FFF2-40B4-BE49-F238E27FC236}">
                    <a16:creationId xmlns:a16="http://schemas.microsoft.com/office/drawing/2014/main" id="{590E7103-BBAE-1599-72EA-15365E1B5D43}"/>
                  </a:ext>
                </a:extLst>
              </p:cNvPr>
              <p:cNvSpPr>
                <a:spLocks noGrp="1" noRot="1" noChangeAspect="1" noMove="1" noResize="1" noEditPoints="1" noAdjustHandles="1" noChangeArrowheads="1" noChangeShapeType="1" noTextEdit="1"/>
              </p:cNvSpPr>
              <p:nvPr>
                <p:ph idx="1"/>
              </p:nvPr>
            </p:nvSpPr>
            <p:spPr>
              <a:blipFill>
                <a:blip r:embed="rId2"/>
                <a:stretch>
                  <a:fillRect l="-53" r="-9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E014FC5-660F-840D-213E-4827123E6018}"/>
              </a:ext>
            </a:extLst>
          </p:cNvPr>
          <p:cNvSpPr>
            <a:spLocks noGrp="1"/>
          </p:cNvSpPr>
          <p:nvPr>
            <p:ph type="sldNum" sz="quarter" idx="12"/>
          </p:nvPr>
        </p:nvSpPr>
        <p:spPr/>
        <p:txBody>
          <a:bodyPr/>
          <a:lstStyle/>
          <a:p>
            <a:fld id="{7A24F918-E48B-4CD6-88B4-F48A81EB5FB6}" type="slidenum">
              <a:rPr lang="en-US" smtClean="0"/>
              <a:pPr/>
              <a:t>14</a:t>
            </a:fld>
            <a:endParaRPr lang="en-US"/>
          </a:p>
        </p:txBody>
      </p:sp>
      <p:sp>
        <p:nvSpPr>
          <p:cNvPr id="5" name="Footer Placeholder 4">
            <a:extLst>
              <a:ext uri="{FF2B5EF4-FFF2-40B4-BE49-F238E27FC236}">
                <a16:creationId xmlns:a16="http://schemas.microsoft.com/office/drawing/2014/main" id="{548C7A7D-A996-7974-C573-2FFCF9A01381}"/>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B0FC10FB-63B7-5B06-5F2F-76745FEF6D4D}"/>
              </a:ext>
            </a:extLst>
          </p:cNvPr>
          <p:cNvPicPr>
            <a:picLocks noChangeAspect="1"/>
          </p:cNvPicPr>
          <p:nvPr/>
        </p:nvPicPr>
        <p:blipFill>
          <a:blip r:embed="rId3"/>
          <a:stretch>
            <a:fillRect/>
          </a:stretch>
        </p:blipFill>
        <p:spPr>
          <a:xfrm>
            <a:off x="3234979" y="5337029"/>
            <a:ext cx="8245410" cy="1155845"/>
          </a:xfrm>
          <a:prstGeom prst="rect">
            <a:avLst/>
          </a:prstGeom>
        </p:spPr>
      </p:pic>
    </p:spTree>
    <p:extLst>
      <p:ext uri="{BB962C8B-B14F-4D97-AF65-F5344CB8AC3E}">
        <p14:creationId xmlns:p14="http://schemas.microsoft.com/office/powerpoint/2010/main" val="141679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F398-CE84-C2BF-399E-1F05C8838340}"/>
              </a:ext>
            </a:extLst>
          </p:cNvPr>
          <p:cNvSpPr>
            <a:spLocks noGrp="1"/>
          </p:cNvSpPr>
          <p:nvPr>
            <p:ph type="title"/>
          </p:nvPr>
        </p:nvSpPr>
        <p:spPr/>
        <p:txBody>
          <a:bodyPr>
            <a:normAutofit fontScale="90000"/>
          </a:bodyPr>
          <a:lstStyle/>
          <a:p>
            <a:r>
              <a:rPr lang="en-US" dirty="0" err="1">
                <a:solidFill>
                  <a:srgbClr val="C00000"/>
                </a:solidFill>
              </a:rPr>
              <a:t>E.g:</a:t>
            </a:r>
            <a:r>
              <a:rPr lang="en-US" dirty="0" err="1"/>
              <a:t>Continuous</a:t>
            </a:r>
            <a:r>
              <a:rPr lang="en-US" dirty="0"/>
              <a:t> actions and outcomes</a:t>
            </a:r>
            <a:br>
              <a:rPr lang="en-US" dirty="0"/>
            </a:br>
            <a:r>
              <a:rPr lang="en-US" dirty="0"/>
              <a:t>The tomato growing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0E7103-BBAE-1599-72EA-15365E1B5D43}"/>
                  </a:ext>
                </a:extLst>
              </p:cNvPr>
              <p:cNvSpPr>
                <a:spLocks noGrp="1"/>
              </p:cNvSpPr>
              <p:nvPr>
                <p:ph idx="1"/>
              </p:nvPr>
            </p:nvSpPr>
            <p:spPr>
              <a:xfrm>
                <a:off x="215462" y="1240077"/>
                <a:ext cx="11571530" cy="5252797"/>
              </a:xfrm>
            </p:spPr>
            <p:txBody>
              <a:bodyPr>
                <a:normAutofit fontScale="77500" lnSpcReduction="20000"/>
              </a:bodyPr>
              <a:lstStyle/>
              <a:p>
                <a14:m>
                  <m:oMath xmlns:m="http://schemas.openxmlformats.org/officeDocument/2006/math">
                    <m:r>
                      <a:rPr lang="en-US" i="1" dirty="0" smtClean="0">
                        <a:latin typeface="Cambria Math" panose="02040503050406030204" pitchFamily="18" charset="0"/>
                      </a:rPr>
                      <m:t>𝐴</m:t>
                    </m:r>
                    <m:r>
                      <a:rPr lang="en-US" b="0" i="1" dirty="0" smtClean="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0</m:t>
                    </m:r>
                    <m:r>
                      <a:rPr lang="en-US" i="1" dirty="0">
                        <a:latin typeface="Cambria Math" panose="02040503050406030204" pitchFamily="18" charset="0"/>
                      </a:rPr>
                      <m:t>, </m:t>
                    </m:r>
                    <m:r>
                      <a:rPr lang="en-US" i="1" dirty="0">
                        <a:latin typeface="Cambria Math" panose="02040503050406030204" pitchFamily="18" charset="0"/>
                      </a:rPr>
                      <m:t>50</m:t>
                    </m:r>
                    <m:r>
                      <a:rPr lang="en-US" i="1" dirty="0">
                        <a:latin typeface="Cambria Math" panose="02040503050406030204" pitchFamily="18" charset="0"/>
                      </a:rPr>
                      <m:t>] </m:t>
                    </m:r>
                  </m:oMath>
                </a14:m>
                <a:r>
                  <a:rPr lang="en-US" dirty="0"/>
                  <a:t>, </a:t>
                </a:r>
                <a14:m>
                  <m:oMath xmlns:m="http://schemas.openxmlformats.org/officeDocument/2006/math">
                    <m:r>
                      <a:rPr lang="en-US" i="1" dirty="0">
                        <a:latin typeface="Cambria Math" panose="02040503050406030204" pitchFamily="18" charset="0"/>
                      </a:rPr>
                      <m:t>𝑋</m:t>
                    </m:r>
                    <m:r>
                      <a:rPr lang="en-US" b="0" i="1" dirty="0" smtClean="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0</m:t>
                    </m:r>
                    <m:r>
                      <a:rPr lang="en-US" i="1" dirty="0">
                        <a:latin typeface="Cambria Math" panose="02040503050406030204" pitchFamily="18" charset="0"/>
                      </a:rPr>
                      <m:t>, </m:t>
                    </m:r>
                    <m:r>
                      <a:rPr lang="en-US" i="1" dirty="0">
                        <a:latin typeface="Cambria Math" panose="02040503050406030204" pitchFamily="18" charset="0"/>
                      </a:rPr>
                      <m:t>100</m:t>
                    </m:r>
                    <m:r>
                      <a:rPr lang="en-US" i="1" dirty="0" smtClean="0">
                        <a:latin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𝐹</m:t>
                    </m:r>
                    <m:r>
                      <a:rPr lang="en-US" i="1" dirty="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𝑎</m:t>
                    </m:r>
                    <m:r>
                      <a:rPr lang="en-US" i="1" dirty="0">
                        <a:latin typeface="Cambria Math" panose="02040503050406030204" pitchFamily="18" charset="0"/>
                      </a:rPr>
                      <m:t>)=</m:t>
                    </m:r>
                    <m:d>
                      <m:dPr>
                        <m:begChr m:val="{"/>
                        <m:endChr m:val=""/>
                        <m:ctrlPr>
                          <a:rPr lang="en-US" i="1" dirty="0" smtClean="0">
                            <a:latin typeface="Cambria Math" panose="02040503050406030204" pitchFamily="18" charset="0"/>
                          </a:rPr>
                        </m:ctrlPr>
                      </m:dPr>
                      <m:e>
                        <m:m>
                          <m:mPr>
                            <m:mcs>
                              <m:mc>
                                <m:mcPr>
                                  <m:count m:val="2"/>
                                  <m:mcJc m:val="center"/>
                                </m:mcPr>
                              </m:mc>
                            </m:mcs>
                            <m:ctrlPr>
                              <a:rPr lang="en-US" i="1" dirty="0" smtClean="0">
                                <a:latin typeface="Cambria Math" panose="02040503050406030204" pitchFamily="18" charset="0"/>
                              </a:rPr>
                            </m:ctrlPr>
                          </m:mPr>
                          <m:mr>
                            <m:e>
                              <m:f>
                                <m:fPr>
                                  <m:ctrlPr>
                                    <a:rPr lang="en-US" i="1" dirty="0">
                                      <a:latin typeface="Cambria Math" panose="02040503050406030204" pitchFamily="18" charset="0"/>
                                    </a:rPr>
                                  </m:ctrlPr>
                                </m:fPr>
                                <m:num>
                                  <m:r>
                                    <a:rPr lang="en-US" i="1" dirty="0">
                                      <a:latin typeface="Cambria Math" panose="02040503050406030204" pitchFamily="18" charset="0"/>
                                    </a:rPr>
                                    <m:t>𝑥</m:t>
                                  </m:r>
                                </m:num>
                                <m:den>
                                  <m:r>
                                    <a:rPr lang="en-US" i="1" dirty="0">
                                      <a:latin typeface="Cambria Math" panose="02040503050406030204" pitchFamily="18" charset="0"/>
                                    </a:rPr>
                                    <m:t>2</m:t>
                                  </m:r>
                                  <m:r>
                                    <a:rPr lang="en-US" i="1" dirty="0">
                                      <a:latin typeface="Cambria Math" panose="02040503050406030204" pitchFamily="18" charset="0"/>
                                    </a:rPr>
                                    <m:t>𝑎</m:t>
                                  </m:r>
                                </m:den>
                              </m:f>
                            </m:e>
                            <m:e>
                              <m:r>
                                <a:rPr lang="en-US" i="1" dirty="0">
                                  <a:latin typeface="Cambria Math" panose="02040503050406030204" pitchFamily="18" charset="0"/>
                                </a:rPr>
                                <m:t>0</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𝑎</m:t>
                              </m:r>
                            </m:e>
                          </m:mr>
                          <m:mr>
                            <m:e>
                              <m:r>
                                <a:rPr lang="en-US" b="0" i="1" dirty="0" smtClean="0">
                                  <a:latin typeface="Cambria Math" panose="02040503050406030204" pitchFamily="18" charset="0"/>
                                </a:rPr>
                                <m:t>1</m:t>
                              </m:r>
                            </m:e>
                            <m:e>
                              <m:r>
                                <a:rPr lang="en-US" i="1" dirty="0">
                                  <a:latin typeface="Cambria Math" panose="02040503050406030204" pitchFamily="18" charset="0"/>
                                </a:rPr>
                                <m:t>𝑥</m:t>
                              </m:r>
                              <m:r>
                                <a:rPr lang="en-US" i="1" dirty="0">
                                  <a:latin typeface="Cambria Math" panose="02040503050406030204" pitchFamily="18" charset="0"/>
                                </a:rPr>
                                <m:t> &gt; </m:t>
                              </m:r>
                              <m:r>
                                <a:rPr lang="en-US" i="1" dirty="0">
                                  <a:latin typeface="Cambria Math" panose="02040503050406030204" pitchFamily="18" charset="0"/>
                                </a:rPr>
                                <m:t>2</m:t>
                              </m:r>
                              <m:r>
                                <a:rPr lang="en-US" i="1" dirty="0">
                                  <a:latin typeface="Cambria Math" panose="02040503050406030204" pitchFamily="18" charset="0"/>
                                </a:rPr>
                                <m:t>𝑎</m:t>
                              </m:r>
                            </m:e>
                          </m:mr>
                        </m:m>
                      </m:e>
                    </m:d>
                  </m:oMath>
                </a14:m>
                <a:r>
                  <a:rPr lang="en-US" dirty="0"/>
                  <a:t>.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𝑎</m:t>
                    </m:r>
                    <m:r>
                      <a:rPr lang="en-US" i="1" dirty="0" smtClean="0">
                        <a:latin typeface="Cambria Math" panose="02040503050406030204" pitchFamily="18" charset="0"/>
                      </a:rPr>
                      <m:t>) =</m:t>
                    </m:r>
                    <m:d>
                      <m:dPr>
                        <m:begChr m:val="{"/>
                        <m:endChr m:val=""/>
                        <m:ctrlPr>
                          <a:rPr lang="en-US" i="1" dirty="0">
                            <a:latin typeface="Cambria Math" panose="02040503050406030204" pitchFamily="18" charset="0"/>
                          </a:rPr>
                        </m:ctrlPr>
                      </m:dPr>
                      <m:e>
                        <m:m>
                          <m:mPr>
                            <m:mcs>
                              <m:mc>
                                <m:mcPr>
                                  <m:count m:val="2"/>
                                  <m:mcJc m:val="center"/>
                                </m:mcPr>
                              </m:mc>
                            </m:mcs>
                            <m:ctrlPr>
                              <a:rPr lang="en-US" i="1" dirty="0">
                                <a:latin typeface="Cambria Math" panose="02040503050406030204" pitchFamily="18" charset="0"/>
                              </a:rPr>
                            </m:ctrlPr>
                          </m:mPr>
                          <m:mr>
                            <m:e>
                              <m:f>
                                <m:fPr>
                                  <m:ctrlPr>
                                    <a:rPr lang="en-US" i="1" dirty="0">
                                      <a:latin typeface="Cambria Math" panose="02040503050406030204" pitchFamily="18" charset="0"/>
                                    </a:rPr>
                                  </m:ctrlPr>
                                </m:fPr>
                                <m:num>
                                  <m:r>
                                    <a:rPr lang="en-US" b="0" i="1" dirty="0" smtClean="0">
                                      <a:latin typeface="Cambria Math" panose="02040503050406030204" pitchFamily="18" charset="0"/>
                                    </a:rPr>
                                    <m:t>1</m:t>
                                  </m:r>
                                </m:num>
                                <m:den>
                                  <m:r>
                                    <a:rPr lang="en-US" i="1" dirty="0">
                                      <a:latin typeface="Cambria Math" panose="02040503050406030204" pitchFamily="18" charset="0"/>
                                    </a:rPr>
                                    <m:t>2</m:t>
                                  </m:r>
                                  <m:r>
                                    <a:rPr lang="en-US" i="1" dirty="0">
                                      <a:latin typeface="Cambria Math" panose="02040503050406030204" pitchFamily="18" charset="0"/>
                                    </a:rPr>
                                    <m:t>𝑎</m:t>
                                  </m:r>
                                </m:den>
                              </m:f>
                            </m:e>
                            <m:e>
                              <m:r>
                                <a:rPr lang="en-US" i="1" dirty="0">
                                  <a:latin typeface="Cambria Math" panose="02040503050406030204" pitchFamily="18" charset="0"/>
                                </a:rPr>
                                <m:t>0</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𝑎</m:t>
                              </m:r>
                            </m:e>
                          </m:mr>
                          <m:mr>
                            <m:e>
                              <m:r>
                                <a:rPr lang="en-US" b="0" i="1" dirty="0" smtClean="0">
                                  <a:latin typeface="Cambria Math" panose="02040503050406030204" pitchFamily="18" charset="0"/>
                                </a:rPr>
                                <m:t>0</m:t>
                              </m:r>
                            </m:e>
                            <m:e>
                              <m:r>
                                <a:rPr lang="en-US" i="1" dirty="0">
                                  <a:latin typeface="Cambria Math" panose="02040503050406030204" pitchFamily="18" charset="0"/>
                                </a:rPr>
                                <m:t>𝑥</m:t>
                              </m:r>
                              <m:r>
                                <a:rPr lang="en-US" i="1" dirty="0">
                                  <a:latin typeface="Cambria Math" panose="02040503050406030204" pitchFamily="18" charset="0"/>
                                </a:rPr>
                                <m:t> &gt; </m:t>
                              </m:r>
                              <m:r>
                                <a:rPr lang="en-US" i="1" dirty="0">
                                  <a:latin typeface="Cambria Math" panose="02040503050406030204" pitchFamily="18" charset="0"/>
                                </a:rPr>
                                <m:t>2</m:t>
                              </m:r>
                              <m:r>
                                <a:rPr lang="en-US" i="1" dirty="0">
                                  <a:latin typeface="Cambria Math" panose="02040503050406030204" pitchFamily="18" charset="0"/>
                                </a:rPr>
                                <m:t>𝑎</m:t>
                              </m:r>
                            </m:e>
                          </m:mr>
                        </m:m>
                      </m:e>
                    </m:d>
                  </m:oMath>
                </a14:m>
                <a:r>
                  <a:rPr lang="en-US" dirty="0"/>
                  <a:t>.</a:t>
                </a:r>
              </a:p>
              <a:p>
                <a:endParaRPr lang="en-US" dirty="0"/>
              </a:p>
              <a:p>
                <a:r>
                  <a:rPr lang="en-US" dirty="0"/>
                  <a:t> </a:t>
                </a:r>
              </a:p>
              <a:p>
                <a:endParaRPr lang="en-US" dirty="0"/>
              </a:p>
              <a:p>
                <a:r>
                  <a:rPr lang="en-US" dirty="0"/>
                  <a:t>Given </a:t>
                </a:r>
                <a:r>
                  <a:rPr lang="en-US" i="1" dirty="0">
                    <a:solidFill>
                      <a:srgbClr val="0070C0"/>
                    </a:solidFill>
                  </a:rPr>
                  <a:t>a specific function </a:t>
                </a:r>
                <a:r>
                  <a:rPr lang="en-US" dirty="0"/>
                  <a:t>to replace </a:t>
                </a:r>
                <a14:m>
                  <m:oMath xmlns:m="http://schemas.openxmlformats.org/officeDocument/2006/math">
                    <m:r>
                      <a:rPr lang="en-US" i="1" dirty="0" smtClean="0">
                        <a:latin typeface="Cambria Math" panose="02040503050406030204" pitchFamily="18" charset="0"/>
                      </a:rPr>
                      <m:t>𝑢</m:t>
                    </m:r>
                    <m:r>
                      <a:rPr lang="en-US" i="1" dirty="0" smtClean="0">
                        <a:latin typeface="Cambria Math" panose="02040503050406030204" pitchFamily="18" charset="0"/>
                      </a:rPr>
                      <m:t>(.) </m:t>
                    </m:r>
                  </m:oMath>
                </a14:m>
                <a:r>
                  <a:rPr lang="en-US" dirty="0"/>
                  <a:t>we can compute </a:t>
                </a:r>
                <a14:m>
                  <m:oMath xmlns:m="http://schemas.openxmlformats.org/officeDocument/2006/math">
                    <m:r>
                      <a:rPr lang="en-US" i="1" dirty="0" smtClean="0">
                        <a:latin typeface="Cambria Math" panose="02040503050406030204" pitchFamily="18" charset="0"/>
                      </a:rPr>
                      <m:t>𝑣</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a14:m>
                <a:r>
                  <a:rPr lang="en-US" dirty="0"/>
                  <a:t> for any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 </m:t>
                    </m:r>
                    <m:r>
                      <a:rPr lang="en-US" i="1" dirty="0" smtClean="0">
                        <a:latin typeface="Cambria Math" panose="02040503050406030204" pitchFamily="18" charset="0"/>
                      </a:rPr>
                      <m:t>50</m:t>
                    </m:r>
                    <m:r>
                      <a:rPr lang="en-US" i="1" dirty="0" smtClean="0">
                        <a:latin typeface="Cambria Math" panose="02040503050406030204" pitchFamily="18" charset="0"/>
                      </a:rPr>
                      <m:t>]</m:t>
                    </m:r>
                  </m:oMath>
                </a14:m>
                <a:r>
                  <a:rPr lang="en-US" dirty="0"/>
                  <a:t>. As a concrete example, let </a:t>
                </a:r>
                <a14:m>
                  <m:oMath xmlns:m="http://schemas.openxmlformats.org/officeDocument/2006/math">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18</m:t>
                    </m:r>
                    <m:rad>
                      <m:radPr>
                        <m:degHide m:val="on"/>
                        <m:ctrlPr>
                          <a:rPr lang="en-US" i="1" dirty="0" smtClean="0">
                            <a:latin typeface="Cambria Math" panose="02040503050406030204" pitchFamily="18" charset="0"/>
                          </a:rPr>
                        </m:ctrlPr>
                      </m:radPr>
                      <m:deg/>
                      <m:e>
                        <m:r>
                          <a:rPr lang="en-US" b="0" i="1" dirty="0" smtClean="0">
                            <a:latin typeface="Cambria Math" panose="02040503050406030204" pitchFamily="18" charset="0"/>
                          </a:rPr>
                          <m:t>𝑥</m:t>
                        </m:r>
                      </m:e>
                    </m:rad>
                  </m:oMath>
                </a14:m>
                <a:r>
                  <a:rPr lang="en-US" dirty="0"/>
                  <a:t>. Then we have</a:t>
                </a:r>
              </a:p>
              <a:p>
                <a:endParaRPr lang="en-US" dirty="0"/>
              </a:p>
              <a:p>
                <a:r>
                  <a:rPr lang="en-US" dirty="0"/>
                  <a:t> </a:t>
                </a:r>
              </a:p>
            </p:txBody>
          </p:sp>
        </mc:Choice>
        <mc:Fallback xmlns="">
          <p:sp>
            <p:nvSpPr>
              <p:cNvPr id="3" name="Content Placeholder 2">
                <a:extLst>
                  <a:ext uri="{FF2B5EF4-FFF2-40B4-BE49-F238E27FC236}">
                    <a16:creationId xmlns:a16="http://schemas.microsoft.com/office/drawing/2014/main" id="{590E7103-BBAE-1599-72EA-15365E1B5D43}"/>
                  </a:ext>
                </a:extLst>
              </p:cNvPr>
              <p:cNvSpPr>
                <a:spLocks noGrp="1" noRot="1" noChangeAspect="1" noMove="1" noResize="1" noEditPoints="1" noAdjustHandles="1" noChangeArrowheads="1" noChangeShapeType="1" noTextEdit="1"/>
              </p:cNvSpPr>
              <p:nvPr>
                <p:ph idx="1"/>
              </p:nvPr>
            </p:nvSpPr>
            <p:spPr>
              <a:xfrm>
                <a:off x="215462" y="1240077"/>
                <a:ext cx="11571530" cy="5252797"/>
              </a:xfrm>
              <a:blipFill>
                <a:blip r:embed="rId2"/>
                <a:stretch>
                  <a:fillRect l="-1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E014FC5-660F-840D-213E-4827123E6018}"/>
              </a:ext>
            </a:extLst>
          </p:cNvPr>
          <p:cNvSpPr>
            <a:spLocks noGrp="1"/>
          </p:cNvSpPr>
          <p:nvPr>
            <p:ph type="sldNum" sz="quarter" idx="12"/>
          </p:nvPr>
        </p:nvSpPr>
        <p:spPr/>
        <p:txBody>
          <a:bodyPr/>
          <a:lstStyle/>
          <a:p>
            <a:fld id="{7A24F918-E48B-4CD6-88B4-F48A81EB5FB6}" type="slidenum">
              <a:rPr lang="en-US" smtClean="0"/>
              <a:pPr/>
              <a:t>15</a:t>
            </a:fld>
            <a:endParaRPr lang="en-US"/>
          </a:p>
        </p:txBody>
      </p:sp>
      <p:sp>
        <p:nvSpPr>
          <p:cNvPr id="5" name="Footer Placeholder 4">
            <a:extLst>
              <a:ext uri="{FF2B5EF4-FFF2-40B4-BE49-F238E27FC236}">
                <a16:creationId xmlns:a16="http://schemas.microsoft.com/office/drawing/2014/main" id="{548C7A7D-A996-7974-C573-2FFCF9A01381}"/>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B0FC10FB-63B7-5B06-5F2F-76745FEF6D4D}"/>
              </a:ext>
            </a:extLst>
          </p:cNvPr>
          <p:cNvPicPr>
            <a:picLocks noChangeAspect="1"/>
          </p:cNvPicPr>
          <p:nvPr/>
        </p:nvPicPr>
        <p:blipFill>
          <a:blip r:embed="rId3"/>
          <a:stretch>
            <a:fillRect/>
          </a:stretch>
        </p:blipFill>
        <p:spPr>
          <a:xfrm>
            <a:off x="1757635" y="2851077"/>
            <a:ext cx="8245410" cy="1155845"/>
          </a:xfrm>
          <a:prstGeom prst="rect">
            <a:avLst/>
          </a:prstGeom>
        </p:spPr>
      </p:pic>
      <p:pic>
        <p:nvPicPr>
          <p:cNvPr id="8" name="Picture 7">
            <a:extLst>
              <a:ext uri="{FF2B5EF4-FFF2-40B4-BE49-F238E27FC236}">
                <a16:creationId xmlns:a16="http://schemas.microsoft.com/office/drawing/2014/main" id="{DEA239F2-685D-EC70-E855-118A4A5DB613}"/>
              </a:ext>
            </a:extLst>
          </p:cNvPr>
          <p:cNvPicPr>
            <a:picLocks noChangeAspect="1"/>
          </p:cNvPicPr>
          <p:nvPr/>
        </p:nvPicPr>
        <p:blipFill>
          <a:blip r:embed="rId4"/>
          <a:stretch>
            <a:fillRect/>
          </a:stretch>
        </p:blipFill>
        <p:spPr>
          <a:xfrm>
            <a:off x="1757635" y="5244795"/>
            <a:ext cx="7927361" cy="1187189"/>
          </a:xfrm>
          <a:prstGeom prst="rect">
            <a:avLst/>
          </a:prstGeom>
        </p:spPr>
      </p:pic>
    </p:spTree>
    <p:extLst>
      <p:ext uri="{BB962C8B-B14F-4D97-AF65-F5344CB8AC3E}">
        <p14:creationId xmlns:p14="http://schemas.microsoft.com/office/powerpoint/2010/main" val="28674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4594-0010-A8A3-E5E0-7858A4D55089}"/>
              </a:ext>
            </a:extLst>
          </p:cNvPr>
          <p:cNvSpPr>
            <a:spLocks noGrp="1"/>
          </p:cNvSpPr>
          <p:nvPr>
            <p:ph type="title"/>
          </p:nvPr>
        </p:nvSpPr>
        <p:spPr/>
        <p:txBody>
          <a:bodyPr/>
          <a:lstStyle/>
          <a:p>
            <a:r>
              <a:rPr lang="fa-IR" dirty="0"/>
              <a:t>نگاه ریسک (1)</a:t>
            </a:r>
            <a:endParaRPr 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43339062-5CBC-2E57-7178-578100348CD4}"/>
                  </a:ext>
                </a:extLst>
              </p:cNvPr>
              <p:cNvSpPr>
                <a:spLocks noGrp="1"/>
              </p:cNvSpPr>
              <p:nvPr>
                <p:ph idx="1"/>
              </p:nvPr>
            </p:nvSpPr>
            <p:spPr>
              <a:xfrm>
                <a:off x="215462" y="1240077"/>
                <a:ext cx="11571530" cy="2694148"/>
              </a:xfrm>
            </p:spPr>
            <p:txBody>
              <a:bodyPr/>
              <a:lstStyle/>
              <a:p>
                <a:r>
                  <a:rPr lang="fa-IR" dirty="0"/>
                  <a:t>تصور کنید که یک </a:t>
                </a:r>
                <a:r>
                  <a:rPr lang="fa-IR" dirty="0" err="1"/>
                  <a:t>بازیکن</a:t>
                </a:r>
                <a:r>
                  <a:rPr lang="fa-IR" dirty="0"/>
                  <a:t> با یک قرعه کشی با سه نتیجه پولی روبرو می شود</a:t>
                </a:r>
                <a:r>
                  <a:rPr lang="en-US" dirty="0"/>
                  <a:t>.</a:t>
                </a:r>
              </a:p>
              <a:p>
                <a:r>
                  <a:rPr lang="fa-IR" dirty="0"/>
                  <a:t>اگر تابع پرداخت </a:t>
                </a:r>
                <a:r>
                  <a:rPr lang="fa-IR" dirty="0" err="1"/>
                  <a:t>بازیکن</a:t>
                </a:r>
                <a:r>
                  <a:rPr lang="fa-IR" dirty="0"/>
                  <a:t> نسبت به پول </a:t>
                </a:r>
                <a14:m>
                  <m:oMath xmlns:m="http://schemas.openxmlformats.org/officeDocument/2006/math">
                    <m:r>
                      <a:rPr lang="en-US" i="1" dirty="0" smtClean="0">
                        <a:latin typeface="Cambria Math" panose="02040503050406030204" pitchFamily="18" charset="0"/>
                      </a:rPr>
                      <m:t>𝑥</m:t>
                    </m:r>
                  </m:oMath>
                </a14:m>
                <a:r>
                  <a:rPr lang="en-US" dirty="0"/>
                  <a:t> </a:t>
                </a:r>
                <a:r>
                  <a:rPr lang="fa-IR" dirty="0"/>
                  <a:t> توسط تابع </a:t>
                </a:r>
                <a14:m>
                  <m:oMath xmlns:m="http://schemas.openxmlformats.org/officeDocument/2006/math">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a:t>
                </a:r>
                <a:r>
                  <a:rPr lang="fa-IR" dirty="0"/>
                  <a:t> داده شود، پس سود مورد انتظار او خواهد بود</a:t>
                </a:r>
                <a:endParaRPr lang="en-US" dirty="0"/>
              </a:p>
            </p:txBody>
          </p:sp>
        </mc:Choice>
        <mc:Fallback xmlns="">
          <p:sp>
            <p:nvSpPr>
              <p:cNvPr id="6" name="Content Placeholder 5">
                <a:extLst>
                  <a:ext uri="{FF2B5EF4-FFF2-40B4-BE49-F238E27FC236}">
                    <a16:creationId xmlns:a16="http://schemas.microsoft.com/office/drawing/2014/main" id="{43339062-5CBC-2E57-7178-578100348CD4}"/>
                  </a:ext>
                </a:extLst>
              </p:cNvPr>
              <p:cNvSpPr>
                <a:spLocks noGrp="1" noRot="1" noChangeAspect="1" noMove="1" noResize="1" noEditPoints="1" noAdjustHandles="1" noChangeArrowheads="1" noChangeShapeType="1" noTextEdit="1"/>
              </p:cNvSpPr>
              <p:nvPr>
                <p:ph idx="1"/>
              </p:nvPr>
            </p:nvSpPr>
            <p:spPr>
              <a:xfrm>
                <a:off x="215462" y="1240077"/>
                <a:ext cx="11571530" cy="2694148"/>
              </a:xfrm>
              <a:blipFill>
                <a:blip r:embed="rId2"/>
                <a:stretch>
                  <a:fillRect r="-4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0BE0E36-74EF-2C25-BE55-CC4280ED3BEB}"/>
              </a:ext>
            </a:extLst>
          </p:cNvPr>
          <p:cNvSpPr>
            <a:spLocks noGrp="1"/>
          </p:cNvSpPr>
          <p:nvPr>
            <p:ph type="sldNum" sz="quarter" idx="12"/>
          </p:nvPr>
        </p:nvSpPr>
        <p:spPr/>
        <p:txBody>
          <a:bodyPr/>
          <a:lstStyle/>
          <a:p>
            <a:fld id="{7A24F918-E48B-4CD6-88B4-F48A81EB5FB6}" type="slidenum">
              <a:rPr lang="en-US" smtClean="0"/>
              <a:pPr/>
              <a:t>16</a:t>
            </a:fld>
            <a:endParaRPr lang="en-US"/>
          </a:p>
        </p:txBody>
      </p:sp>
      <p:sp>
        <p:nvSpPr>
          <p:cNvPr id="5" name="Footer Placeholder 4">
            <a:extLst>
              <a:ext uri="{FF2B5EF4-FFF2-40B4-BE49-F238E27FC236}">
                <a16:creationId xmlns:a16="http://schemas.microsoft.com/office/drawing/2014/main" id="{330A4569-7E0D-3981-6214-36A1E7AD5D31}"/>
              </a:ext>
            </a:extLst>
          </p:cNvPr>
          <p:cNvSpPr>
            <a:spLocks noGrp="1"/>
          </p:cNvSpPr>
          <p:nvPr>
            <p:ph type="ftr" sz="quarter" idx="11"/>
          </p:nvPr>
        </p:nvSpPr>
        <p:spPr/>
        <p:txBody>
          <a:bodyPr/>
          <a:lstStyle/>
          <a:p>
            <a:r>
              <a:rPr lang="fa-IR"/>
              <a:t>دانشکده فنی و مهندسی دانشگاه شاهد 1401</a:t>
            </a:r>
            <a:endParaRPr lang="en-US"/>
          </a:p>
        </p:txBody>
      </p:sp>
      <p:grpSp>
        <p:nvGrpSpPr>
          <p:cNvPr id="42" name="Group 41">
            <a:extLst>
              <a:ext uri="{FF2B5EF4-FFF2-40B4-BE49-F238E27FC236}">
                <a16:creationId xmlns:a16="http://schemas.microsoft.com/office/drawing/2014/main" id="{48A0A23C-15ED-F4F9-8880-D829A38E109F}"/>
              </a:ext>
            </a:extLst>
          </p:cNvPr>
          <p:cNvGrpSpPr/>
          <p:nvPr/>
        </p:nvGrpSpPr>
        <p:grpSpPr>
          <a:xfrm>
            <a:off x="215462" y="2743252"/>
            <a:ext cx="4634731" cy="2491985"/>
            <a:chOff x="881598" y="3261942"/>
            <a:chExt cx="4634731" cy="2491985"/>
          </a:xfrm>
        </p:grpSpPr>
        <p:pic>
          <p:nvPicPr>
            <p:cNvPr id="8" name="Picture 7">
              <a:extLst>
                <a:ext uri="{FF2B5EF4-FFF2-40B4-BE49-F238E27FC236}">
                  <a16:creationId xmlns:a16="http://schemas.microsoft.com/office/drawing/2014/main" id="{2F634512-2525-20B7-680F-41D325EC4401}"/>
                </a:ext>
              </a:extLst>
            </p:cNvPr>
            <p:cNvPicPr>
              <a:picLocks noChangeAspect="1"/>
            </p:cNvPicPr>
            <p:nvPr/>
          </p:nvPicPr>
          <p:blipFill>
            <a:blip r:embed="rId3"/>
            <a:stretch>
              <a:fillRect/>
            </a:stretch>
          </p:blipFill>
          <p:spPr>
            <a:xfrm>
              <a:off x="2416749" y="3811960"/>
              <a:ext cx="447675" cy="847725"/>
            </a:xfrm>
            <a:prstGeom prst="rect">
              <a:avLst/>
            </a:prstGeom>
          </p:spPr>
        </p:pic>
        <p:sp>
          <p:nvSpPr>
            <p:cNvPr id="10" name="TextBox 9">
              <a:extLst>
                <a:ext uri="{FF2B5EF4-FFF2-40B4-BE49-F238E27FC236}">
                  <a16:creationId xmlns:a16="http://schemas.microsoft.com/office/drawing/2014/main" id="{9634A613-8863-727E-CBD1-025DE1B0F5EB}"/>
                </a:ext>
              </a:extLst>
            </p:cNvPr>
            <p:cNvSpPr txBox="1"/>
            <p:nvPr/>
          </p:nvSpPr>
          <p:spPr>
            <a:xfrm>
              <a:off x="4301879" y="3319025"/>
              <a:ext cx="1137237" cy="461665"/>
            </a:xfrm>
            <a:prstGeom prst="rect">
              <a:avLst/>
            </a:prstGeom>
            <a:noFill/>
          </p:spPr>
          <p:txBody>
            <a:bodyPr wrap="square">
              <a:spAutoFit/>
            </a:bodyPr>
            <a:lstStyle/>
            <a:p>
              <a:r>
                <a:rPr lang="en-US" sz="2400" dirty="0"/>
                <a:t>4$</a:t>
              </a:r>
            </a:p>
          </p:txBody>
        </p:sp>
        <p:cxnSp>
          <p:nvCxnSpPr>
            <p:cNvPr id="12" name="Straight Connector 11">
              <a:extLst>
                <a:ext uri="{FF2B5EF4-FFF2-40B4-BE49-F238E27FC236}">
                  <a16:creationId xmlns:a16="http://schemas.microsoft.com/office/drawing/2014/main" id="{B7F8593D-172C-AC4C-C3F5-8BA1E778FCB5}"/>
                </a:ext>
              </a:extLst>
            </p:cNvPr>
            <p:cNvCxnSpPr>
              <a:cxnSpLocks/>
            </p:cNvCxnSpPr>
            <p:nvPr/>
          </p:nvCxnSpPr>
          <p:spPr>
            <a:xfrm>
              <a:off x="1766543" y="4481180"/>
              <a:ext cx="6963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C705CB-6346-79B2-C91A-26EB00F53387}"/>
                </a:ext>
              </a:extLst>
            </p:cNvPr>
            <p:cNvCxnSpPr>
              <a:cxnSpLocks/>
            </p:cNvCxnSpPr>
            <p:nvPr/>
          </p:nvCxnSpPr>
          <p:spPr>
            <a:xfrm flipV="1">
              <a:off x="2797888" y="3738498"/>
              <a:ext cx="1520288" cy="6707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C271256-16F7-C5ED-406C-AA68DE280494}"/>
                </a:ext>
              </a:extLst>
            </p:cNvPr>
            <p:cNvCxnSpPr>
              <a:cxnSpLocks/>
            </p:cNvCxnSpPr>
            <p:nvPr/>
          </p:nvCxnSpPr>
          <p:spPr>
            <a:xfrm>
              <a:off x="2797888" y="4502844"/>
              <a:ext cx="1470320" cy="25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D52AEC6-E246-4AC1-A359-E3F121F4A55F}"/>
                </a:ext>
              </a:extLst>
            </p:cNvPr>
            <p:cNvCxnSpPr>
              <a:cxnSpLocks/>
            </p:cNvCxnSpPr>
            <p:nvPr/>
          </p:nvCxnSpPr>
          <p:spPr>
            <a:xfrm>
              <a:off x="2758158" y="4593670"/>
              <a:ext cx="1461964" cy="6731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40AF635-B937-E244-FA38-5DC26B1DE905}"/>
                </a:ext>
              </a:extLst>
            </p:cNvPr>
            <p:cNvSpPr txBox="1"/>
            <p:nvPr/>
          </p:nvSpPr>
          <p:spPr>
            <a:xfrm>
              <a:off x="881598" y="4230457"/>
              <a:ext cx="1137237" cy="461665"/>
            </a:xfrm>
            <a:prstGeom prst="rect">
              <a:avLst/>
            </a:prstGeom>
            <a:noFill/>
          </p:spPr>
          <p:txBody>
            <a:bodyPr wrap="square">
              <a:spAutoFit/>
            </a:bodyPr>
            <a:lstStyle/>
            <a:p>
              <a:r>
                <a:rPr lang="en-US" sz="2400" dirty="0"/>
                <a:t>Player</a:t>
              </a:r>
            </a:p>
          </p:txBody>
        </p:sp>
        <p:sp>
          <p:nvSpPr>
            <p:cNvPr id="22" name="TextBox 21">
              <a:extLst>
                <a:ext uri="{FF2B5EF4-FFF2-40B4-BE49-F238E27FC236}">
                  <a16:creationId xmlns:a16="http://schemas.microsoft.com/office/drawing/2014/main" id="{AF9D5494-24AD-C052-D09E-202809100ABD}"/>
                </a:ext>
              </a:extLst>
            </p:cNvPr>
            <p:cNvSpPr txBox="1"/>
            <p:nvPr/>
          </p:nvSpPr>
          <p:spPr>
            <a:xfrm>
              <a:off x="4379092" y="4284547"/>
              <a:ext cx="1137237" cy="461665"/>
            </a:xfrm>
            <a:prstGeom prst="rect">
              <a:avLst/>
            </a:prstGeom>
            <a:noFill/>
          </p:spPr>
          <p:txBody>
            <a:bodyPr wrap="square">
              <a:spAutoFit/>
            </a:bodyPr>
            <a:lstStyle/>
            <a:p>
              <a:r>
                <a:rPr lang="en-US" sz="2400" dirty="0"/>
                <a:t>9$</a:t>
              </a:r>
            </a:p>
          </p:txBody>
        </p:sp>
        <p:sp>
          <p:nvSpPr>
            <p:cNvPr id="23" name="TextBox 22">
              <a:extLst>
                <a:ext uri="{FF2B5EF4-FFF2-40B4-BE49-F238E27FC236}">
                  <a16:creationId xmlns:a16="http://schemas.microsoft.com/office/drawing/2014/main" id="{7837AE19-0411-971B-A4E3-EFA67045CC61}"/>
                </a:ext>
              </a:extLst>
            </p:cNvPr>
            <p:cNvSpPr txBox="1"/>
            <p:nvPr/>
          </p:nvSpPr>
          <p:spPr>
            <a:xfrm>
              <a:off x="4220122" y="5292262"/>
              <a:ext cx="1137237" cy="461665"/>
            </a:xfrm>
            <a:prstGeom prst="rect">
              <a:avLst/>
            </a:prstGeom>
            <a:noFill/>
          </p:spPr>
          <p:txBody>
            <a:bodyPr wrap="square">
              <a:spAutoFit/>
            </a:bodyPr>
            <a:lstStyle/>
            <a:p>
              <a:r>
                <a:rPr lang="en-US" sz="2400" dirty="0"/>
                <a:t>16$</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FF3FBAE-C45B-49F2-D222-673726FB1BB5}"/>
                    </a:ext>
                  </a:extLst>
                </p:cNvPr>
                <p:cNvSpPr txBox="1"/>
                <p:nvPr/>
              </p:nvSpPr>
              <p:spPr>
                <a:xfrm>
                  <a:off x="3443913" y="3261942"/>
                  <a:ext cx="67619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𝑝</m:t>
                            </m:r>
                          </m:e>
                          <m:sub>
                            <m:r>
                              <a:rPr lang="en-US" sz="2800" i="1" dirty="0" smtClean="0">
                                <a:latin typeface="Cambria Math" panose="02040503050406030204" pitchFamily="18" charset="0"/>
                              </a:rPr>
                              <m:t>1</m:t>
                            </m:r>
                          </m:sub>
                        </m:sSub>
                      </m:oMath>
                    </m:oMathPara>
                  </a14:m>
                  <a:endParaRPr lang="en-US" sz="2800" dirty="0"/>
                </a:p>
              </p:txBody>
            </p:sp>
          </mc:Choice>
          <mc:Fallback xmlns="">
            <p:sp>
              <p:nvSpPr>
                <p:cNvPr id="26" name="TextBox 25">
                  <a:extLst>
                    <a:ext uri="{FF2B5EF4-FFF2-40B4-BE49-F238E27FC236}">
                      <a16:creationId xmlns:a16="http://schemas.microsoft.com/office/drawing/2014/main" id="{DFF3FBAE-C45B-49F2-D222-673726FB1BB5}"/>
                    </a:ext>
                  </a:extLst>
                </p:cNvPr>
                <p:cNvSpPr txBox="1">
                  <a:spLocks noRot="1" noChangeAspect="1" noMove="1" noResize="1" noEditPoints="1" noAdjustHandles="1" noChangeArrowheads="1" noChangeShapeType="1" noTextEdit="1"/>
                </p:cNvSpPr>
                <p:nvPr/>
              </p:nvSpPr>
              <p:spPr>
                <a:xfrm>
                  <a:off x="3443913" y="3261942"/>
                  <a:ext cx="676195"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9A6E256-4BC2-3D58-6C76-B9177361634E}"/>
                    </a:ext>
                  </a:extLst>
                </p:cNvPr>
                <p:cNvSpPr txBox="1"/>
                <p:nvPr/>
              </p:nvSpPr>
              <p:spPr>
                <a:xfrm>
                  <a:off x="3592013" y="3985217"/>
                  <a:ext cx="67619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𝑝</m:t>
                            </m:r>
                          </m:e>
                          <m:sub>
                            <m:r>
                              <a:rPr lang="en-US" sz="2800" b="0" i="1" dirty="0" smtClean="0">
                                <a:latin typeface="Cambria Math" panose="02040503050406030204" pitchFamily="18" charset="0"/>
                              </a:rPr>
                              <m:t>2</m:t>
                            </m:r>
                          </m:sub>
                        </m:sSub>
                      </m:oMath>
                    </m:oMathPara>
                  </a14:m>
                  <a:endParaRPr lang="en-US" sz="2800" dirty="0"/>
                </a:p>
              </p:txBody>
            </p:sp>
          </mc:Choice>
          <mc:Fallback xmlns="">
            <p:sp>
              <p:nvSpPr>
                <p:cNvPr id="27" name="TextBox 26">
                  <a:extLst>
                    <a:ext uri="{FF2B5EF4-FFF2-40B4-BE49-F238E27FC236}">
                      <a16:creationId xmlns:a16="http://schemas.microsoft.com/office/drawing/2014/main" id="{89A6E256-4BC2-3D58-6C76-B9177361634E}"/>
                    </a:ext>
                  </a:extLst>
                </p:cNvPr>
                <p:cNvSpPr txBox="1">
                  <a:spLocks noRot="1" noChangeAspect="1" noMove="1" noResize="1" noEditPoints="1" noAdjustHandles="1" noChangeArrowheads="1" noChangeShapeType="1" noTextEdit="1"/>
                </p:cNvSpPr>
                <p:nvPr/>
              </p:nvSpPr>
              <p:spPr>
                <a:xfrm>
                  <a:off x="3592013" y="3985217"/>
                  <a:ext cx="676195"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FC2BE39-4BDB-8B9C-7353-7ABFAC87AC42}"/>
                    </a:ext>
                  </a:extLst>
                </p:cNvPr>
                <p:cNvSpPr txBox="1"/>
                <p:nvPr/>
              </p:nvSpPr>
              <p:spPr>
                <a:xfrm>
                  <a:off x="3362553" y="4977786"/>
                  <a:ext cx="67619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𝑝</m:t>
                            </m:r>
                          </m:e>
                          <m:sub>
                            <m:r>
                              <a:rPr lang="en-US" sz="2800" b="0" i="1" dirty="0" smtClean="0">
                                <a:latin typeface="Cambria Math" panose="02040503050406030204" pitchFamily="18" charset="0"/>
                              </a:rPr>
                              <m:t>3</m:t>
                            </m:r>
                          </m:sub>
                        </m:sSub>
                      </m:oMath>
                    </m:oMathPara>
                  </a14:m>
                  <a:endParaRPr lang="en-US" sz="2800" dirty="0"/>
                </a:p>
              </p:txBody>
            </p:sp>
          </mc:Choice>
          <mc:Fallback xmlns="">
            <p:sp>
              <p:nvSpPr>
                <p:cNvPr id="28" name="TextBox 27">
                  <a:extLst>
                    <a:ext uri="{FF2B5EF4-FFF2-40B4-BE49-F238E27FC236}">
                      <a16:creationId xmlns:a16="http://schemas.microsoft.com/office/drawing/2014/main" id="{8FC2BE39-4BDB-8B9C-7353-7ABFAC87AC42}"/>
                    </a:ext>
                  </a:extLst>
                </p:cNvPr>
                <p:cNvSpPr txBox="1">
                  <a:spLocks noRot="1" noChangeAspect="1" noMove="1" noResize="1" noEditPoints="1" noAdjustHandles="1" noChangeArrowheads="1" noChangeShapeType="1" noTextEdit="1"/>
                </p:cNvSpPr>
                <p:nvPr/>
              </p:nvSpPr>
              <p:spPr>
                <a:xfrm>
                  <a:off x="3362553" y="4977786"/>
                  <a:ext cx="676195" cy="523220"/>
                </a:xfrm>
                <a:prstGeom prst="rect">
                  <a:avLst/>
                </a:prstGeom>
                <a:blipFill>
                  <a:blip r:embed="rId6"/>
                  <a:stretch>
                    <a:fillRect/>
                  </a:stretch>
                </a:blipFill>
              </p:spPr>
              <p:txBody>
                <a:bodyPr/>
                <a:lstStyle/>
                <a:p>
                  <a:r>
                    <a:rPr lang="en-US">
                      <a:noFill/>
                    </a:rPr>
                    <a:t> </a:t>
                  </a:r>
                </a:p>
              </p:txBody>
            </p:sp>
          </mc:Fallback>
        </mc:AlternateContent>
      </p:grpSp>
      <p:pic>
        <p:nvPicPr>
          <p:cNvPr id="37" name="Picture 36">
            <a:extLst>
              <a:ext uri="{FF2B5EF4-FFF2-40B4-BE49-F238E27FC236}">
                <a16:creationId xmlns:a16="http://schemas.microsoft.com/office/drawing/2014/main" id="{F2A27B4D-21ED-E6F9-8FC9-7544E3065AFB}"/>
              </a:ext>
            </a:extLst>
          </p:cNvPr>
          <p:cNvPicPr>
            <a:picLocks noChangeAspect="1"/>
          </p:cNvPicPr>
          <p:nvPr/>
        </p:nvPicPr>
        <p:blipFill>
          <a:blip r:embed="rId7"/>
          <a:stretch>
            <a:fillRect/>
          </a:stretch>
        </p:blipFill>
        <p:spPr>
          <a:xfrm>
            <a:off x="2362839" y="5321846"/>
            <a:ext cx="8936060" cy="1184220"/>
          </a:xfrm>
          <a:prstGeom prst="rect">
            <a:avLst/>
          </a:prstGeom>
        </p:spPr>
      </p:pic>
    </p:spTree>
    <p:extLst>
      <p:ext uri="{BB962C8B-B14F-4D97-AF65-F5344CB8AC3E}">
        <p14:creationId xmlns:p14="http://schemas.microsoft.com/office/powerpoint/2010/main" val="284461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4594-0010-A8A3-E5E0-7858A4D55089}"/>
              </a:ext>
            </a:extLst>
          </p:cNvPr>
          <p:cNvSpPr>
            <a:spLocks noGrp="1"/>
          </p:cNvSpPr>
          <p:nvPr>
            <p:ph type="title"/>
          </p:nvPr>
        </p:nvSpPr>
        <p:spPr/>
        <p:txBody>
          <a:bodyPr/>
          <a:lstStyle/>
          <a:p>
            <a:r>
              <a:rPr lang="fa-IR" dirty="0"/>
              <a:t>نگاه ریسک (2)</a:t>
            </a:r>
            <a:endParaRPr 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43339062-5CBC-2E57-7178-578100348CD4}"/>
                  </a:ext>
                </a:extLst>
              </p:cNvPr>
              <p:cNvSpPr>
                <a:spLocks noGrp="1"/>
              </p:cNvSpPr>
              <p:nvPr>
                <p:ph idx="1"/>
              </p:nvPr>
            </p:nvSpPr>
            <p:spPr>
              <a:xfrm>
                <a:off x="215462" y="1240077"/>
                <a:ext cx="11571530" cy="1937495"/>
              </a:xfrm>
            </p:spPr>
            <p:txBody>
              <a:bodyPr>
                <a:normAutofit/>
              </a:bodyPr>
              <a:lstStyle/>
              <a:p>
                <a:r>
                  <a:rPr lang="fa-IR" dirty="0"/>
                  <a:t>اکنون دو قرعه کشی مختلف را در نظر بگیرید: </a:t>
                </a:r>
              </a:p>
              <a:p>
                <a14:m>
                  <m:oMath xmlns:m="http://schemas.openxmlformats.org/officeDocument/2006/math">
                    <m:r>
                      <a:rPr lang="en-US" i="1" dirty="0" smtClean="0">
                        <a:latin typeface="Cambria Math" panose="02040503050406030204" pitchFamily="18" charset="0"/>
                      </a:rPr>
                      <m:t>𝑝</m:t>
                    </m:r>
                    <m:r>
                      <a:rPr lang="en-US" b="0" i="1" dirty="0" smtClean="0">
                        <a:latin typeface="Cambria Math" panose="02040503050406030204" pitchFamily="18" charset="0"/>
                      </a:rPr>
                      <m:t>′</m:t>
                    </m:r>
                    <m:r>
                      <a:rPr lang="en-US"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𝑝</m:t>
                        </m:r>
                      </m:e>
                      <m:sub>
                        <m:r>
                          <a:rPr lang="en-US" i="1" dirty="0" smtClean="0">
                            <a:latin typeface="Cambria Math" panose="02040503050406030204" pitchFamily="18" charset="0"/>
                          </a:rPr>
                          <m:t>1</m:t>
                        </m:r>
                      </m:sub>
                      <m:sup>
                        <m:r>
                          <a:rPr lang="en-US" b="0" i="1" dirty="0" smtClean="0">
                            <a:latin typeface="Cambria Math" panose="02040503050406030204" pitchFamily="18" charset="0"/>
                          </a:rPr>
                          <m:t>′</m:t>
                        </m:r>
                      </m:sup>
                    </m:sSubSup>
                    <m:r>
                      <a:rPr lang="en-US" i="1" dirty="0" smtClean="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𝑝</m:t>
                        </m:r>
                      </m:e>
                      <m:sub>
                        <m:r>
                          <a:rPr lang="en-US" b="0" i="1" dirty="0" smtClean="0">
                            <a:latin typeface="Cambria Math" panose="02040503050406030204" pitchFamily="18" charset="0"/>
                          </a:rPr>
                          <m:t>2</m:t>
                        </m:r>
                      </m:sub>
                      <m:sup>
                        <m:r>
                          <a:rPr lang="en-US" i="1" dirty="0">
                            <a:latin typeface="Cambria Math" panose="02040503050406030204" pitchFamily="18" charset="0"/>
                          </a:rPr>
                          <m:t>′</m:t>
                        </m:r>
                      </m:sup>
                    </m:sSubSup>
                    <m:r>
                      <a:rPr lang="en-US" i="1" dirty="0" smtClean="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𝑝</m:t>
                        </m:r>
                      </m:e>
                      <m:sub>
                        <m:r>
                          <a:rPr lang="en-US" b="0" i="1" dirty="0" smtClean="0">
                            <a:latin typeface="Cambria Math" panose="02040503050406030204" pitchFamily="18" charset="0"/>
                          </a:rPr>
                          <m:t>3</m:t>
                        </m:r>
                      </m:sub>
                      <m:sup>
                        <m:r>
                          <a:rPr lang="en-US" i="1" dirty="0">
                            <a:latin typeface="Cambria Math" panose="02040503050406030204" pitchFamily="18" charset="0"/>
                          </a:rPr>
                          <m:t>′</m:t>
                        </m:r>
                      </m:sup>
                    </m:sSubSup>
                    <m:r>
                      <a:rPr lang="en-US" i="1" dirty="0" smtClean="0">
                        <a:latin typeface="Cambria Math" panose="02040503050406030204" pitchFamily="18" charset="0"/>
                      </a:rPr>
                      <m:t>)=</m:t>
                    </m:r>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7</m:t>
                        </m:r>
                      </m:num>
                      <m:den>
                        <m:r>
                          <a:rPr lang="en-US" b="0" i="1" dirty="0" smtClean="0">
                            <a:latin typeface="Cambria Math" panose="02040503050406030204" pitchFamily="18" charset="0"/>
                          </a:rPr>
                          <m:t>12</m:t>
                        </m:r>
                      </m:den>
                    </m:f>
                    <m:r>
                      <a:rPr lang="en-US" b="0" i="1" dirty="0" smtClean="0">
                        <a:latin typeface="Cambria Math" panose="02040503050406030204" pitchFamily="18" charset="0"/>
                      </a:rPr>
                      <m:t>,</m:t>
                    </m:r>
                    <m:r>
                      <a:rPr lang="en-US" b="0" i="1" dirty="0" smtClean="0">
                        <a:latin typeface="Cambria Math" panose="02040503050406030204" pitchFamily="18" charset="0"/>
                      </a:rPr>
                      <m:t>0</m:t>
                    </m:r>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12</m:t>
                        </m:r>
                      </m:den>
                    </m:f>
                    <m:r>
                      <a:rPr lang="en-US" b="0" i="1" dirty="0" smtClean="0">
                        <a:latin typeface="Cambria Math" panose="02040503050406030204" pitchFamily="18" charset="0"/>
                      </a:rPr>
                      <m:t>)</m:t>
                    </m:r>
                    <m:r>
                      <a:rPr lang="en-US" i="1" dirty="0" smtClean="0">
                        <a:latin typeface="Cambria Math" panose="02040503050406030204" pitchFamily="18" charset="0"/>
                      </a:rPr>
                      <m:t> </m:t>
                    </m:r>
                  </m:oMath>
                </a14:m>
                <a:r>
                  <a:rPr lang="fa-IR" dirty="0"/>
                  <a:t> و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oMath>
                </a14:m>
                <a:endParaRPr lang="en-US" dirty="0"/>
              </a:p>
            </p:txBody>
          </p:sp>
        </mc:Choice>
        <mc:Fallback xmlns="">
          <p:sp>
            <p:nvSpPr>
              <p:cNvPr id="6" name="Content Placeholder 5">
                <a:extLst>
                  <a:ext uri="{FF2B5EF4-FFF2-40B4-BE49-F238E27FC236}">
                    <a16:creationId xmlns:a16="http://schemas.microsoft.com/office/drawing/2014/main" id="{43339062-5CBC-2E57-7178-578100348CD4}"/>
                  </a:ext>
                </a:extLst>
              </p:cNvPr>
              <p:cNvSpPr>
                <a:spLocks noGrp="1" noRot="1" noChangeAspect="1" noMove="1" noResize="1" noEditPoints="1" noAdjustHandles="1" noChangeArrowheads="1" noChangeShapeType="1" noTextEdit="1"/>
              </p:cNvSpPr>
              <p:nvPr>
                <p:ph idx="1"/>
              </p:nvPr>
            </p:nvSpPr>
            <p:spPr>
              <a:xfrm>
                <a:off x="215462" y="1240077"/>
                <a:ext cx="11571530" cy="1937495"/>
              </a:xfrm>
              <a:blipFill>
                <a:blip r:embed="rId2"/>
                <a:stretch>
                  <a:fillRect r="-4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0BE0E36-74EF-2C25-BE55-CC4280ED3BEB}"/>
              </a:ext>
            </a:extLst>
          </p:cNvPr>
          <p:cNvSpPr>
            <a:spLocks noGrp="1"/>
          </p:cNvSpPr>
          <p:nvPr>
            <p:ph type="sldNum" sz="quarter" idx="12"/>
          </p:nvPr>
        </p:nvSpPr>
        <p:spPr/>
        <p:txBody>
          <a:bodyPr/>
          <a:lstStyle/>
          <a:p>
            <a:fld id="{7A24F918-E48B-4CD6-88B4-F48A81EB5FB6}" type="slidenum">
              <a:rPr lang="en-US" smtClean="0"/>
              <a:pPr/>
              <a:t>17</a:t>
            </a:fld>
            <a:endParaRPr lang="en-US"/>
          </a:p>
        </p:txBody>
      </p:sp>
      <p:sp>
        <p:nvSpPr>
          <p:cNvPr id="5" name="Footer Placeholder 4">
            <a:extLst>
              <a:ext uri="{FF2B5EF4-FFF2-40B4-BE49-F238E27FC236}">
                <a16:creationId xmlns:a16="http://schemas.microsoft.com/office/drawing/2014/main" id="{330A4569-7E0D-3981-6214-36A1E7AD5D31}"/>
              </a:ext>
            </a:extLst>
          </p:cNvPr>
          <p:cNvSpPr>
            <a:spLocks noGrp="1"/>
          </p:cNvSpPr>
          <p:nvPr>
            <p:ph type="ftr" sz="quarter" idx="11"/>
          </p:nvPr>
        </p:nvSpPr>
        <p:spPr/>
        <p:txBody>
          <a:bodyPr/>
          <a:lstStyle/>
          <a:p>
            <a:r>
              <a:rPr lang="fa-IR"/>
              <a:t>دانشکده فنی و مهندسی دانشگاه شاهد 1401</a:t>
            </a:r>
            <a:endParaRPr lang="en-US"/>
          </a:p>
        </p:txBody>
      </p:sp>
      <p:grpSp>
        <p:nvGrpSpPr>
          <p:cNvPr id="43" name="Group 42">
            <a:extLst>
              <a:ext uri="{FF2B5EF4-FFF2-40B4-BE49-F238E27FC236}">
                <a16:creationId xmlns:a16="http://schemas.microsoft.com/office/drawing/2014/main" id="{380A32B0-F691-79ED-1C47-873FE86EC6C7}"/>
              </a:ext>
            </a:extLst>
          </p:cNvPr>
          <p:cNvGrpSpPr/>
          <p:nvPr/>
        </p:nvGrpSpPr>
        <p:grpSpPr>
          <a:xfrm>
            <a:off x="647701" y="3051939"/>
            <a:ext cx="4634731" cy="2522832"/>
            <a:chOff x="647701" y="3051939"/>
            <a:chExt cx="4634731" cy="2522832"/>
          </a:xfrm>
        </p:grpSpPr>
        <p:pic>
          <p:nvPicPr>
            <p:cNvPr id="8" name="Picture 7">
              <a:extLst>
                <a:ext uri="{FF2B5EF4-FFF2-40B4-BE49-F238E27FC236}">
                  <a16:creationId xmlns:a16="http://schemas.microsoft.com/office/drawing/2014/main" id="{2F634512-2525-20B7-680F-41D325EC4401}"/>
                </a:ext>
              </a:extLst>
            </p:cNvPr>
            <p:cNvPicPr>
              <a:picLocks noChangeAspect="1"/>
            </p:cNvPicPr>
            <p:nvPr/>
          </p:nvPicPr>
          <p:blipFill rotWithShape="1">
            <a:blip r:embed="rId3"/>
            <a:srcRect l="-1847" t="55748"/>
            <a:stretch/>
          </p:blipFill>
          <p:spPr>
            <a:xfrm>
              <a:off x="2174582" y="4105391"/>
              <a:ext cx="455945" cy="375138"/>
            </a:xfrm>
            <a:prstGeom prst="rect">
              <a:avLst/>
            </a:prstGeom>
          </p:spPr>
        </p:pic>
        <p:sp>
          <p:nvSpPr>
            <p:cNvPr id="10" name="TextBox 9">
              <a:extLst>
                <a:ext uri="{FF2B5EF4-FFF2-40B4-BE49-F238E27FC236}">
                  <a16:creationId xmlns:a16="http://schemas.microsoft.com/office/drawing/2014/main" id="{9634A613-8863-727E-CBD1-025DE1B0F5EB}"/>
                </a:ext>
              </a:extLst>
            </p:cNvPr>
            <p:cNvSpPr txBox="1"/>
            <p:nvPr/>
          </p:nvSpPr>
          <p:spPr>
            <a:xfrm>
              <a:off x="4067982" y="3139869"/>
              <a:ext cx="1137237" cy="461665"/>
            </a:xfrm>
            <a:prstGeom prst="rect">
              <a:avLst/>
            </a:prstGeom>
            <a:noFill/>
          </p:spPr>
          <p:txBody>
            <a:bodyPr wrap="square">
              <a:spAutoFit/>
            </a:bodyPr>
            <a:lstStyle/>
            <a:p>
              <a:r>
                <a:rPr lang="en-US" sz="2400" dirty="0"/>
                <a:t>4$</a:t>
              </a:r>
            </a:p>
          </p:txBody>
        </p:sp>
        <p:cxnSp>
          <p:nvCxnSpPr>
            <p:cNvPr id="12" name="Straight Connector 11">
              <a:extLst>
                <a:ext uri="{FF2B5EF4-FFF2-40B4-BE49-F238E27FC236}">
                  <a16:creationId xmlns:a16="http://schemas.microsoft.com/office/drawing/2014/main" id="{B7F8593D-172C-AC4C-C3F5-8BA1E778FCB5}"/>
                </a:ext>
              </a:extLst>
            </p:cNvPr>
            <p:cNvCxnSpPr>
              <a:cxnSpLocks/>
            </p:cNvCxnSpPr>
            <p:nvPr/>
          </p:nvCxnSpPr>
          <p:spPr>
            <a:xfrm>
              <a:off x="1532646" y="4302024"/>
              <a:ext cx="6963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C705CB-6346-79B2-C91A-26EB00F53387}"/>
                </a:ext>
              </a:extLst>
            </p:cNvPr>
            <p:cNvCxnSpPr>
              <a:cxnSpLocks/>
            </p:cNvCxnSpPr>
            <p:nvPr/>
          </p:nvCxnSpPr>
          <p:spPr>
            <a:xfrm flipV="1">
              <a:off x="2563991" y="3559342"/>
              <a:ext cx="1520288" cy="6707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C271256-16F7-C5ED-406C-AA68DE280494}"/>
                </a:ext>
              </a:extLst>
            </p:cNvPr>
            <p:cNvCxnSpPr>
              <a:cxnSpLocks/>
            </p:cNvCxnSpPr>
            <p:nvPr/>
          </p:nvCxnSpPr>
          <p:spPr>
            <a:xfrm>
              <a:off x="2563991" y="4323688"/>
              <a:ext cx="1470320" cy="25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D52AEC6-E246-4AC1-A359-E3F121F4A55F}"/>
                </a:ext>
              </a:extLst>
            </p:cNvPr>
            <p:cNvCxnSpPr>
              <a:cxnSpLocks/>
            </p:cNvCxnSpPr>
            <p:nvPr/>
          </p:nvCxnSpPr>
          <p:spPr>
            <a:xfrm>
              <a:off x="2524261" y="4414514"/>
              <a:ext cx="1461964" cy="6731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40AF635-B937-E244-FA38-5DC26B1DE905}"/>
                </a:ext>
              </a:extLst>
            </p:cNvPr>
            <p:cNvSpPr txBox="1"/>
            <p:nvPr/>
          </p:nvSpPr>
          <p:spPr>
            <a:xfrm>
              <a:off x="647701" y="4051301"/>
              <a:ext cx="1137237" cy="461665"/>
            </a:xfrm>
            <a:prstGeom prst="rect">
              <a:avLst/>
            </a:prstGeom>
            <a:noFill/>
          </p:spPr>
          <p:txBody>
            <a:bodyPr wrap="square">
              <a:spAutoFit/>
            </a:bodyPr>
            <a:lstStyle/>
            <a:p>
              <a:r>
                <a:rPr lang="en-US" sz="2400" dirty="0"/>
                <a:t>Player</a:t>
              </a:r>
            </a:p>
          </p:txBody>
        </p:sp>
        <p:sp>
          <p:nvSpPr>
            <p:cNvPr id="22" name="TextBox 21">
              <a:extLst>
                <a:ext uri="{FF2B5EF4-FFF2-40B4-BE49-F238E27FC236}">
                  <a16:creationId xmlns:a16="http://schemas.microsoft.com/office/drawing/2014/main" id="{AF9D5494-24AD-C052-D09E-202809100ABD}"/>
                </a:ext>
              </a:extLst>
            </p:cNvPr>
            <p:cNvSpPr txBox="1"/>
            <p:nvPr/>
          </p:nvSpPr>
          <p:spPr>
            <a:xfrm>
              <a:off x="4145195" y="4105391"/>
              <a:ext cx="1137237" cy="461665"/>
            </a:xfrm>
            <a:prstGeom prst="rect">
              <a:avLst/>
            </a:prstGeom>
            <a:noFill/>
          </p:spPr>
          <p:txBody>
            <a:bodyPr wrap="square">
              <a:spAutoFit/>
            </a:bodyPr>
            <a:lstStyle/>
            <a:p>
              <a:r>
                <a:rPr lang="en-US" sz="2400" dirty="0"/>
                <a:t>9$</a:t>
              </a:r>
            </a:p>
          </p:txBody>
        </p:sp>
        <p:sp>
          <p:nvSpPr>
            <p:cNvPr id="23" name="TextBox 22">
              <a:extLst>
                <a:ext uri="{FF2B5EF4-FFF2-40B4-BE49-F238E27FC236}">
                  <a16:creationId xmlns:a16="http://schemas.microsoft.com/office/drawing/2014/main" id="{7837AE19-0411-971B-A4E3-EFA67045CC61}"/>
                </a:ext>
              </a:extLst>
            </p:cNvPr>
            <p:cNvSpPr txBox="1"/>
            <p:nvPr/>
          </p:nvSpPr>
          <p:spPr>
            <a:xfrm>
              <a:off x="3986225" y="5113106"/>
              <a:ext cx="1137237" cy="461665"/>
            </a:xfrm>
            <a:prstGeom prst="rect">
              <a:avLst/>
            </a:prstGeom>
            <a:noFill/>
          </p:spPr>
          <p:txBody>
            <a:bodyPr wrap="square">
              <a:spAutoFit/>
            </a:bodyPr>
            <a:lstStyle/>
            <a:p>
              <a:r>
                <a:rPr lang="en-US" sz="2400" dirty="0"/>
                <a:t>16$</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FF3FBAE-C45B-49F2-D222-673726FB1BB5}"/>
                    </a:ext>
                  </a:extLst>
                </p:cNvPr>
                <p:cNvSpPr txBox="1"/>
                <p:nvPr/>
              </p:nvSpPr>
              <p:spPr>
                <a:xfrm>
                  <a:off x="3033259" y="3051939"/>
                  <a:ext cx="676195" cy="666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rPr>
                              <m:t>7</m:t>
                            </m:r>
                          </m:num>
                          <m:den>
                            <m:r>
                              <a:rPr lang="en-US" sz="2000" i="1" dirty="0">
                                <a:latin typeface="Cambria Math" panose="02040503050406030204" pitchFamily="18" charset="0"/>
                              </a:rPr>
                              <m:t>12</m:t>
                            </m:r>
                          </m:den>
                        </m:f>
                      </m:oMath>
                    </m:oMathPara>
                  </a14:m>
                  <a:endParaRPr lang="en-US" sz="2000" dirty="0"/>
                </a:p>
              </p:txBody>
            </p:sp>
          </mc:Choice>
          <mc:Fallback xmlns="">
            <p:sp>
              <p:nvSpPr>
                <p:cNvPr id="26" name="TextBox 25">
                  <a:extLst>
                    <a:ext uri="{FF2B5EF4-FFF2-40B4-BE49-F238E27FC236}">
                      <a16:creationId xmlns:a16="http://schemas.microsoft.com/office/drawing/2014/main" id="{DFF3FBAE-C45B-49F2-D222-673726FB1BB5}"/>
                    </a:ext>
                  </a:extLst>
                </p:cNvPr>
                <p:cNvSpPr txBox="1">
                  <a:spLocks noRot="1" noChangeAspect="1" noMove="1" noResize="1" noEditPoints="1" noAdjustHandles="1" noChangeArrowheads="1" noChangeShapeType="1" noTextEdit="1"/>
                </p:cNvSpPr>
                <p:nvPr/>
              </p:nvSpPr>
              <p:spPr>
                <a:xfrm>
                  <a:off x="3033259" y="3051939"/>
                  <a:ext cx="676195" cy="6665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9A6E256-4BC2-3D58-6C76-B9177361634E}"/>
                    </a:ext>
                  </a:extLst>
                </p:cNvPr>
                <p:cNvSpPr txBox="1"/>
                <p:nvPr/>
              </p:nvSpPr>
              <p:spPr>
                <a:xfrm>
                  <a:off x="3100445" y="3937020"/>
                  <a:ext cx="67619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0</m:t>
                        </m:r>
                      </m:oMath>
                    </m:oMathPara>
                  </a14:m>
                  <a:endParaRPr lang="en-US" sz="2000" dirty="0"/>
                </a:p>
              </p:txBody>
            </p:sp>
          </mc:Choice>
          <mc:Fallback xmlns="">
            <p:sp>
              <p:nvSpPr>
                <p:cNvPr id="27" name="TextBox 26">
                  <a:extLst>
                    <a:ext uri="{FF2B5EF4-FFF2-40B4-BE49-F238E27FC236}">
                      <a16:creationId xmlns:a16="http://schemas.microsoft.com/office/drawing/2014/main" id="{89A6E256-4BC2-3D58-6C76-B9177361634E}"/>
                    </a:ext>
                  </a:extLst>
                </p:cNvPr>
                <p:cNvSpPr txBox="1">
                  <a:spLocks noRot="1" noChangeAspect="1" noMove="1" noResize="1" noEditPoints="1" noAdjustHandles="1" noChangeArrowheads="1" noChangeShapeType="1" noTextEdit="1"/>
                </p:cNvSpPr>
                <p:nvPr/>
              </p:nvSpPr>
              <p:spPr>
                <a:xfrm>
                  <a:off x="3100445" y="3937020"/>
                  <a:ext cx="676195"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FC2BE39-4BDB-8B9C-7353-7ABFAC87AC42}"/>
                    </a:ext>
                  </a:extLst>
                </p:cNvPr>
                <p:cNvSpPr txBox="1"/>
                <p:nvPr/>
              </p:nvSpPr>
              <p:spPr>
                <a:xfrm>
                  <a:off x="3128656" y="4798630"/>
                  <a:ext cx="676195" cy="616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5</m:t>
                            </m:r>
                          </m:num>
                          <m:den>
                            <m:r>
                              <a:rPr lang="en-US" i="1" dirty="0">
                                <a:latin typeface="Cambria Math" panose="02040503050406030204" pitchFamily="18" charset="0"/>
                              </a:rPr>
                              <m:t>12</m:t>
                            </m:r>
                          </m:den>
                        </m:f>
                      </m:oMath>
                    </m:oMathPara>
                  </a14:m>
                  <a:endParaRPr lang="en-US" dirty="0"/>
                </a:p>
              </p:txBody>
            </p:sp>
          </mc:Choice>
          <mc:Fallback xmlns="">
            <p:sp>
              <p:nvSpPr>
                <p:cNvPr id="28" name="TextBox 27">
                  <a:extLst>
                    <a:ext uri="{FF2B5EF4-FFF2-40B4-BE49-F238E27FC236}">
                      <a16:creationId xmlns:a16="http://schemas.microsoft.com/office/drawing/2014/main" id="{8FC2BE39-4BDB-8B9C-7353-7ABFAC87AC42}"/>
                    </a:ext>
                  </a:extLst>
                </p:cNvPr>
                <p:cNvSpPr txBox="1">
                  <a:spLocks noRot="1" noChangeAspect="1" noMove="1" noResize="1" noEditPoints="1" noAdjustHandles="1" noChangeArrowheads="1" noChangeShapeType="1" noTextEdit="1"/>
                </p:cNvSpPr>
                <p:nvPr/>
              </p:nvSpPr>
              <p:spPr>
                <a:xfrm>
                  <a:off x="3128656" y="4798630"/>
                  <a:ext cx="676195" cy="61651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192F42-38B7-4541-F62C-22BE12CDDC49}"/>
                    </a:ext>
                  </a:extLst>
                </p:cNvPr>
                <p:cNvSpPr txBox="1"/>
                <p:nvPr/>
              </p:nvSpPr>
              <p:spPr>
                <a:xfrm>
                  <a:off x="2170476" y="3736059"/>
                  <a:ext cx="43030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1</m:t>
                            </m:r>
                          </m:sub>
                        </m:sSub>
                      </m:oMath>
                    </m:oMathPara>
                  </a14:m>
                  <a:endParaRPr lang="en-US" sz="2400" dirty="0"/>
                </a:p>
              </p:txBody>
            </p:sp>
          </mc:Choice>
          <mc:Fallback xmlns="">
            <p:sp>
              <p:nvSpPr>
                <p:cNvPr id="7" name="TextBox 6">
                  <a:extLst>
                    <a:ext uri="{FF2B5EF4-FFF2-40B4-BE49-F238E27FC236}">
                      <a16:creationId xmlns:a16="http://schemas.microsoft.com/office/drawing/2014/main" id="{EC192F42-38B7-4541-F62C-22BE12CDDC49}"/>
                    </a:ext>
                  </a:extLst>
                </p:cNvPr>
                <p:cNvSpPr txBox="1">
                  <a:spLocks noRot="1" noChangeAspect="1" noMove="1" noResize="1" noEditPoints="1" noAdjustHandles="1" noChangeArrowheads="1" noChangeShapeType="1" noTextEdit="1"/>
                </p:cNvSpPr>
                <p:nvPr/>
              </p:nvSpPr>
              <p:spPr>
                <a:xfrm>
                  <a:off x="2170476" y="3736059"/>
                  <a:ext cx="430306" cy="461665"/>
                </a:xfrm>
                <a:prstGeom prst="rect">
                  <a:avLst/>
                </a:prstGeom>
                <a:blipFill>
                  <a:blip r:embed="rId7"/>
                  <a:stretch>
                    <a:fillRect l="-2817" r="-12676"/>
                  </a:stretch>
                </a:blipFill>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4CA0100F-0912-3261-4006-07F49923FA45}"/>
              </a:ext>
            </a:extLst>
          </p:cNvPr>
          <p:cNvGrpSpPr/>
          <p:nvPr/>
        </p:nvGrpSpPr>
        <p:grpSpPr>
          <a:xfrm>
            <a:off x="5790357" y="3150202"/>
            <a:ext cx="4634731" cy="2434902"/>
            <a:chOff x="647701" y="3139869"/>
            <a:chExt cx="4634731" cy="2434902"/>
          </a:xfrm>
        </p:grpSpPr>
        <p:pic>
          <p:nvPicPr>
            <p:cNvPr id="45" name="Picture 44">
              <a:extLst>
                <a:ext uri="{FF2B5EF4-FFF2-40B4-BE49-F238E27FC236}">
                  <a16:creationId xmlns:a16="http://schemas.microsoft.com/office/drawing/2014/main" id="{A9F06084-1811-9B39-25A7-0B9B96AC040C}"/>
                </a:ext>
              </a:extLst>
            </p:cNvPr>
            <p:cNvPicPr>
              <a:picLocks noChangeAspect="1"/>
            </p:cNvPicPr>
            <p:nvPr/>
          </p:nvPicPr>
          <p:blipFill rotWithShape="1">
            <a:blip r:embed="rId3"/>
            <a:srcRect l="-1847" t="55748"/>
            <a:stretch/>
          </p:blipFill>
          <p:spPr>
            <a:xfrm>
              <a:off x="2174582" y="4105391"/>
              <a:ext cx="455945" cy="375138"/>
            </a:xfrm>
            <a:prstGeom prst="rect">
              <a:avLst/>
            </a:prstGeom>
          </p:spPr>
        </p:pic>
        <p:sp>
          <p:nvSpPr>
            <p:cNvPr id="46" name="TextBox 45">
              <a:extLst>
                <a:ext uri="{FF2B5EF4-FFF2-40B4-BE49-F238E27FC236}">
                  <a16:creationId xmlns:a16="http://schemas.microsoft.com/office/drawing/2014/main" id="{5E03B896-9B28-6C25-A915-B98C018EFCED}"/>
                </a:ext>
              </a:extLst>
            </p:cNvPr>
            <p:cNvSpPr txBox="1"/>
            <p:nvPr/>
          </p:nvSpPr>
          <p:spPr>
            <a:xfrm>
              <a:off x="4067982" y="3139869"/>
              <a:ext cx="1137237" cy="461665"/>
            </a:xfrm>
            <a:prstGeom prst="rect">
              <a:avLst/>
            </a:prstGeom>
            <a:noFill/>
          </p:spPr>
          <p:txBody>
            <a:bodyPr wrap="square">
              <a:spAutoFit/>
            </a:bodyPr>
            <a:lstStyle/>
            <a:p>
              <a:r>
                <a:rPr lang="en-US" sz="2400" dirty="0"/>
                <a:t>4$</a:t>
              </a:r>
            </a:p>
          </p:txBody>
        </p:sp>
        <p:cxnSp>
          <p:nvCxnSpPr>
            <p:cNvPr id="47" name="Straight Connector 46">
              <a:extLst>
                <a:ext uri="{FF2B5EF4-FFF2-40B4-BE49-F238E27FC236}">
                  <a16:creationId xmlns:a16="http://schemas.microsoft.com/office/drawing/2014/main" id="{484E4FDC-74C2-FFE0-3B82-54071E4BEB7B}"/>
                </a:ext>
              </a:extLst>
            </p:cNvPr>
            <p:cNvCxnSpPr>
              <a:cxnSpLocks/>
            </p:cNvCxnSpPr>
            <p:nvPr/>
          </p:nvCxnSpPr>
          <p:spPr>
            <a:xfrm>
              <a:off x="1532646" y="4302024"/>
              <a:ext cx="6963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35F213-EA32-6E49-7D29-BDC831F12A85}"/>
                </a:ext>
              </a:extLst>
            </p:cNvPr>
            <p:cNvCxnSpPr>
              <a:cxnSpLocks/>
            </p:cNvCxnSpPr>
            <p:nvPr/>
          </p:nvCxnSpPr>
          <p:spPr>
            <a:xfrm flipV="1">
              <a:off x="2563991" y="3559342"/>
              <a:ext cx="1520288" cy="6707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EAFCA6A-A224-810C-3811-40041D229B75}"/>
                </a:ext>
              </a:extLst>
            </p:cNvPr>
            <p:cNvCxnSpPr>
              <a:cxnSpLocks/>
            </p:cNvCxnSpPr>
            <p:nvPr/>
          </p:nvCxnSpPr>
          <p:spPr>
            <a:xfrm>
              <a:off x="2563991" y="4323688"/>
              <a:ext cx="1470320" cy="25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9551E5B-924E-A2D1-ABF7-5DAEA0639C01}"/>
                </a:ext>
              </a:extLst>
            </p:cNvPr>
            <p:cNvCxnSpPr>
              <a:cxnSpLocks/>
            </p:cNvCxnSpPr>
            <p:nvPr/>
          </p:nvCxnSpPr>
          <p:spPr>
            <a:xfrm>
              <a:off x="2524261" y="4414514"/>
              <a:ext cx="1461964" cy="6731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AF6D307-C852-E9B0-9BF3-EE50BB0F2442}"/>
                </a:ext>
              </a:extLst>
            </p:cNvPr>
            <p:cNvSpPr txBox="1"/>
            <p:nvPr/>
          </p:nvSpPr>
          <p:spPr>
            <a:xfrm>
              <a:off x="647701" y="4051301"/>
              <a:ext cx="1137237" cy="461665"/>
            </a:xfrm>
            <a:prstGeom prst="rect">
              <a:avLst/>
            </a:prstGeom>
            <a:noFill/>
          </p:spPr>
          <p:txBody>
            <a:bodyPr wrap="square">
              <a:spAutoFit/>
            </a:bodyPr>
            <a:lstStyle/>
            <a:p>
              <a:r>
                <a:rPr lang="en-US" sz="2400" dirty="0"/>
                <a:t>Player</a:t>
              </a:r>
            </a:p>
          </p:txBody>
        </p:sp>
        <p:sp>
          <p:nvSpPr>
            <p:cNvPr id="52" name="TextBox 51">
              <a:extLst>
                <a:ext uri="{FF2B5EF4-FFF2-40B4-BE49-F238E27FC236}">
                  <a16:creationId xmlns:a16="http://schemas.microsoft.com/office/drawing/2014/main" id="{B788376B-862F-A168-31A4-5D24FB97D8F1}"/>
                </a:ext>
              </a:extLst>
            </p:cNvPr>
            <p:cNvSpPr txBox="1"/>
            <p:nvPr/>
          </p:nvSpPr>
          <p:spPr>
            <a:xfrm>
              <a:off x="4145195" y="4105391"/>
              <a:ext cx="1137237" cy="461665"/>
            </a:xfrm>
            <a:prstGeom prst="rect">
              <a:avLst/>
            </a:prstGeom>
            <a:noFill/>
          </p:spPr>
          <p:txBody>
            <a:bodyPr wrap="square">
              <a:spAutoFit/>
            </a:bodyPr>
            <a:lstStyle/>
            <a:p>
              <a:r>
                <a:rPr lang="en-US" sz="2400" dirty="0"/>
                <a:t>9$</a:t>
              </a:r>
            </a:p>
          </p:txBody>
        </p:sp>
        <p:sp>
          <p:nvSpPr>
            <p:cNvPr id="53" name="TextBox 52">
              <a:extLst>
                <a:ext uri="{FF2B5EF4-FFF2-40B4-BE49-F238E27FC236}">
                  <a16:creationId xmlns:a16="http://schemas.microsoft.com/office/drawing/2014/main" id="{67ADF9DD-C812-6767-DB45-3FC30920A5F1}"/>
                </a:ext>
              </a:extLst>
            </p:cNvPr>
            <p:cNvSpPr txBox="1"/>
            <p:nvPr/>
          </p:nvSpPr>
          <p:spPr>
            <a:xfrm>
              <a:off x="3986225" y="5113106"/>
              <a:ext cx="1137237" cy="461665"/>
            </a:xfrm>
            <a:prstGeom prst="rect">
              <a:avLst/>
            </a:prstGeom>
            <a:noFill/>
          </p:spPr>
          <p:txBody>
            <a:bodyPr wrap="square">
              <a:spAutoFit/>
            </a:bodyPr>
            <a:lstStyle/>
            <a:p>
              <a:r>
                <a:rPr lang="en-US" sz="2400" dirty="0"/>
                <a:t>16$</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68FF51D-3646-C1A0-FCD1-804D446ADB5F}"/>
                    </a:ext>
                  </a:extLst>
                </p:cNvPr>
                <p:cNvSpPr txBox="1"/>
                <p:nvPr/>
              </p:nvSpPr>
              <p:spPr>
                <a:xfrm>
                  <a:off x="3116580" y="3412839"/>
                  <a:ext cx="67619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0</m:t>
                        </m:r>
                      </m:oMath>
                    </m:oMathPara>
                  </a14:m>
                  <a:endParaRPr lang="en-US" sz="2000" dirty="0"/>
                </a:p>
              </p:txBody>
            </p:sp>
          </mc:Choice>
          <mc:Fallback xmlns="">
            <p:sp>
              <p:nvSpPr>
                <p:cNvPr id="54" name="TextBox 53">
                  <a:extLst>
                    <a:ext uri="{FF2B5EF4-FFF2-40B4-BE49-F238E27FC236}">
                      <a16:creationId xmlns:a16="http://schemas.microsoft.com/office/drawing/2014/main" id="{A68FF51D-3646-C1A0-FCD1-804D446ADB5F}"/>
                    </a:ext>
                  </a:extLst>
                </p:cNvPr>
                <p:cNvSpPr txBox="1">
                  <a:spLocks noRot="1" noChangeAspect="1" noMove="1" noResize="1" noEditPoints="1" noAdjustHandles="1" noChangeArrowheads="1" noChangeShapeType="1" noTextEdit="1"/>
                </p:cNvSpPr>
                <p:nvPr/>
              </p:nvSpPr>
              <p:spPr>
                <a:xfrm>
                  <a:off x="3116580" y="3412839"/>
                  <a:ext cx="676195"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7B12032-4083-EF6F-1047-7A1FBFE6179E}"/>
                    </a:ext>
                  </a:extLst>
                </p:cNvPr>
                <p:cNvSpPr txBox="1"/>
                <p:nvPr/>
              </p:nvSpPr>
              <p:spPr>
                <a:xfrm>
                  <a:off x="3100445" y="3937020"/>
                  <a:ext cx="67619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1</m:t>
                        </m:r>
                      </m:oMath>
                    </m:oMathPara>
                  </a14:m>
                  <a:endParaRPr lang="en-US" sz="2000" dirty="0"/>
                </a:p>
              </p:txBody>
            </p:sp>
          </mc:Choice>
          <mc:Fallback xmlns="">
            <p:sp>
              <p:nvSpPr>
                <p:cNvPr id="55" name="TextBox 54">
                  <a:extLst>
                    <a:ext uri="{FF2B5EF4-FFF2-40B4-BE49-F238E27FC236}">
                      <a16:creationId xmlns:a16="http://schemas.microsoft.com/office/drawing/2014/main" id="{F7B12032-4083-EF6F-1047-7A1FBFE6179E}"/>
                    </a:ext>
                  </a:extLst>
                </p:cNvPr>
                <p:cNvSpPr txBox="1">
                  <a:spLocks noRot="1" noChangeAspect="1" noMove="1" noResize="1" noEditPoints="1" noAdjustHandles="1" noChangeArrowheads="1" noChangeShapeType="1" noTextEdit="1"/>
                </p:cNvSpPr>
                <p:nvPr/>
              </p:nvSpPr>
              <p:spPr>
                <a:xfrm>
                  <a:off x="3100445" y="3937020"/>
                  <a:ext cx="676195"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3F013E90-1765-BA33-9105-570378AAAFDB}"/>
                    </a:ext>
                  </a:extLst>
                </p:cNvPr>
                <p:cNvSpPr txBox="1"/>
                <p:nvPr/>
              </p:nvSpPr>
              <p:spPr>
                <a:xfrm>
                  <a:off x="3056156" y="4859618"/>
                  <a:ext cx="6761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0</m:t>
                        </m:r>
                      </m:oMath>
                    </m:oMathPara>
                  </a14:m>
                  <a:endParaRPr lang="en-US" dirty="0"/>
                </a:p>
              </p:txBody>
            </p:sp>
          </mc:Choice>
          <mc:Fallback xmlns="">
            <p:sp>
              <p:nvSpPr>
                <p:cNvPr id="56" name="TextBox 55">
                  <a:extLst>
                    <a:ext uri="{FF2B5EF4-FFF2-40B4-BE49-F238E27FC236}">
                      <a16:creationId xmlns:a16="http://schemas.microsoft.com/office/drawing/2014/main" id="{3F013E90-1765-BA33-9105-570378AAAFDB}"/>
                    </a:ext>
                  </a:extLst>
                </p:cNvPr>
                <p:cNvSpPr txBox="1">
                  <a:spLocks noRot="1" noChangeAspect="1" noMove="1" noResize="1" noEditPoints="1" noAdjustHandles="1" noChangeArrowheads="1" noChangeShapeType="1" noTextEdit="1"/>
                </p:cNvSpPr>
                <p:nvPr/>
              </p:nvSpPr>
              <p:spPr>
                <a:xfrm>
                  <a:off x="3056156" y="4859618"/>
                  <a:ext cx="67619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1361399C-0AB2-6D4A-A060-C7C3207A8546}"/>
                    </a:ext>
                  </a:extLst>
                </p:cNvPr>
                <p:cNvSpPr txBox="1"/>
                <p:nvPr/>
              </p:nvSpPr>
              <p:spPr>
                <a:xfrm>
                  <a:off x="2170476" y="3736059"/>
                  <a:ext cx="43030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2</m:t>
                            </m:r>
                          </m:sub>
                        </m:sSub>
                      </m:oMath>
                    </m:oMathPara>
                  </a14:m>
                  <a:endParaRPr lang="en-US" sz="2400" dirty="0"/>
                </a:p>
              </p:txBody>
            </p:sp>
          </mc:Choice>
          <mc:Fallback xmlns="">
            <p:sp>
              <p:nvSpPr>
                <p:cNvPr id="57" name="TextBox 56">
                  <a:extLst>
                    <a:ext uri="{FF2B5EF4-FFF2-40B4-BE49-F238E27FC236}">
                      <a16:creationId xmlns:a16="http://schemas.microsoft.com/office/drawing/2014/main" id="{1361399C-0AB2-6D4A-A060-C7C3207A8546}"/>
                    </a:ext>
                  </a:extLst>
                </p:cNvPr>
                <p:cNvSpPr txBox="1">
                  <a:spLocks noRot="1" noChangeAspect="1" noMove="1" noResize="1" noEditPoints="1" noAdjustHandles="1" noChangeArrowheads="1" noChangeShapeType="1" noTextEdit="1"/>
                </p:cNvSpPr>
                <p:nvPr/>
              </p:nvSpPr>
              <p:spPr>
                <a:xfrm>
                  <a:off x="2170476" y="3736059"/>
                  <a:ext cx="430306" cy="461665"/>
                </a:xfrm>
                <a:prstGeom prst="rect">
                  <a:avLst/>
                </a:prstGeom>
                <a:blipFill>
                  <a:blip r:embed="rId11"/>
                  <a:stretch>
                    <a:fillRect l="-4286" r="-15714" b="-1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955048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4594-0010-A8A3-E5E0-7858A4D55089}"/>
              </a:ext>
            </a:extLst>
          </p:cNvPr>
          <p:cNvSpPr>
            <a:spLocks noGrp="1"/>
          </p:cNvSpPr>
          <p:nvPr>
            <p:ph type="title"/>
          </p:nvPr>
        </p:nvSpPr>
        <p:spPr/>
        <p:txBody>
          <a:bodyPr/>
          <a:lstStyle/>
          <a:p>
            <a:r>
              <a:rPr lang="fa-IR" dirty="0"/>
              <a:t>نگاه ریسک (3)</a:t>
            </a:r>
            <a:endParaRPr 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43339062-5CBC-2E57-7178-578100348CD4}"/>
                  </a:ext>
                </a:extLst>
              </p:cNvPr>
              <p:cNvSpPr>
                <a:spLocks noGrp="1"/>
              </p:cNvSpPr>
              <p:nvPr>
                <p:ph idx="1"/>
              </p:nvPr>
            </p:nvSpPr>
            <p:spPr>
              <a:xfrm>
                <a:off x="215462" y="1240077"/>
                <a:ext cx="11571530" cy="1937495"/>
              </a:xfrm>
            </p:spPr>
            <p:txBody>
              <a:bodyPr>
                <a:normAutofit fontScale="92500"/>
              </a:bodyPr>
              <a:lstStyle/>
              <a:p>
                <a:pPr algn="l" rtl="0"/>
                <a:r>
                  <a:rPr lang="en-US" dirty="0"/>
                  <a:t>If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7</m:t>
                        </m:r>
                      </m:num>
                      <m:den>
                        <m:r>
                          <a:rPr lang="en-US" b="0" i="1" dirty="0" smtClean="0">
                            <a:latin typeface="Cambria Math" panose="02040503050406030204" pitchFamily="18" charset="0"/>
                          </a:rPr>
                          <m:t>12</m:t>
                        </m:r>
                      </m:den>
                    </m:f>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4</m:t>
                    </m:r>
                    <m:r>
                      <a:rPr lang="en-US" i="1" dirty="0" smtClean="0">
                        <a:latin typeface="Cambria Math" panose="02040503050406030204" pitchFamily="18" charset="0"/>
                      </a:rPr>
                      <m:t>) +</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12</m:t>
                        </m:r>
                      </m:den>
                    </m:f>
                    <m:r>
                      <a:rPr lang="en-US" i="1" dirty="0" smtClean="0">
                        <a:latin typeface="Cambria Math" panose="02040503050406030204" pitchFamily="18" charset="0"/>
                      </a:rPr>
                      <m:t> </m:t>
                    </m:r>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16</m:t>
                    </m:r>
                    <m:r>
                      <a:rPr lang="en-US" i="1" dirty="0" smtClean="0">
                        <a:latin typeface="Cambria Math" panose="02040503050406030204" pitchFamily="18" charset="0"/>
                      </a:rPr>
                      <m:t>) &gt; </m:t>
                    </m:r>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9</m:t>
                    </m:r>
                    <m:r>
                      <a:rPr lang="en-US" i="1" dirty="0" smtClean="0">
                        <a:latin typeface="Cambria Math" panose="02040503050406030204" pitchFamily="18" charset="0"/>
                      </a:rPr>
                      <m:t>)</m:t>
                    </m:r>
                  </m:oMath>
                </a14:m>
                <a:r>
                  <a:rPr lang="en-US" dirty="0"/>
                  <a:t>, then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𝑁</m:t>
                        </m:r>
                      </m:e>
                      <m:sub>
                        <m:r>
                          <a:rPr lang="en-US" b="0" i="1" dirty="0" smtClean="0">
                            <a:latin typeface="Cambria Math" panose="02040503050406030204" pitchFamily="18" charset="0"/>
                          </a:rPr>
                          <m:t>1</m:t>
                        </m:r>
                      </m:sub>
                    </m:sSub>
                  </m:oMath>
                </a14:m>
                <a:r>
                  <a:rPr lang="en-US" dirty="0"/>
                  <a:t> will be preferred to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𝑁</m:t>
                        </m:r>
                      </m:e>
                      <m:sub>
                        <m:r>
                          <a:rPr lang="en-US" b="0" i="1" dirty="0" smtClean="0">
                            <a:latin typeface="Cambria Math" panose="02040503050406030204" pitchFamily="18" charset="0"/>
                          </a:rPr>
                          <m:t>2</m:t>
                        </m:r>
                      </m:sub>
                    </m:sSub>
                  </m:oMath>
                </a14:m>
                <a:r>
                  <a:rPr lang="en-US" dirty="0"/>
                  <a:t> , and vice versa</a:t>
                </a:r>
              </a:p>
              <a:p>
                <a:pPr algn="l" rtl="0"/>
                <a:r>
                  <a:rPr lang="en-US" dirty="0"/>
                  <a:t>In this situation there is no risk.</a:t>
                </a:r>
              </a:p>
            </p:txBody>
          </p:sp>
        </mc:Choice>
        <mc:Fallback xmlns="">
          <p:sp>
            <p:nvSpPr>
              <p:cNvPr id="6" name="Content Placeholder 5">
                <a:extLst>
                  <a:ext uri="{FF2B5EF4-FFF2-40B4-BE49-F238E27FC236}">
                    <a16:creationId xmlns:a16="http://schemas.microsoft.com/office/drawing/2014/main" id="{43339062-5CBC-2E57-7178-578100348CD4}"/>
                  </a:ext>
                </a:extLst>
              </p:cNvPr>
              <p:cNvSpPr>
                <a:spLocks noGrp="1" noRot="1" noChangeAspect="1" noMove="1" noResize="1" noEditPoints="1" noAdjustHandles="1" noChangeArrowheads="1" noChangeShapeType="1" noTextEdit="1"/>
              </p:cNvSpPr>
              <p:nvPr>
                <p:ph idx="1"/>
              </p:nvPr>
            </p:nvSpPr>
            <p:spPr>
              <a:xfrm>
                <a:off x="215462" y="1240077"/>
                <a:ext cx="11571530" cy="1937495"/>
              </a:xfrm>
              <a:blipFill>
                <a:blip r:embed="rId2"/>
                <a:stretch>
                  <a:fillRect l="-31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0BE0E36-74EF-2C25-BE55-CC4280ED3BEB}"/>
              </a:ext>
            </a:extLst>
          </p:cNvPr>
          <p:cNvSpPr>
            <a:spLocks noGrp="1"/>
          </p:cNvSpPr>
          <p:nvPr>
            <p:ph type="sldNum" sz="quarter" idx="12"/>
          </p:nvPr>
        </p:nvSpPr>
        <p:spPr/>
        <p:txBody>
          <a:bodyPr/>
          <a:lstStyle/>
          <a:p>
            <a:fld id="{7A24F918-E48B-4CD6-88B4-F48A81EB5FB6}" type="slidenum">
              <a:rPr lang="en-US" smtClean="0"/>
              <a:pPr/>
              <a:t>18</a:t>
            </a:fld>
            <a:endParaRPr lang="en-US"/>
          </a:p>
        </p:txBody>
      </p:sp>
      <p:sp>
        <p:nvSpPr>
          <p:cNvPr id="5" name="Footer Placeholder 4">
            <a:extLst>
              <a:ext uri="{FF2B5EF4-FFF2-40B4-BE49-F238E27FC236}">
                <a16:creationId xmlns:a16="http://schemas.microsoft.com/office/drawing/2014/main" id="{330A4569-7E0D-3981-6214-36A1E7AD5D31}"/>
              </a:ext>
            </a:extLst>
          </p:cNvPr>
          <p:cNvSpPr>
            <a:spLocks noGrp="1"/>
          </p:cNvSpPr>
          <p:nvPr>
            <p:ph type="ftr" sz="quarter" idx="11"/>
          </p:nvPr>
        </p:nvSpPr>
        <p:spPr/>
        <p:txBody>
          <a:bodyPr/>
          <a:lstStyle/>
          <a:p>
            <a:r>
              <a:rPr lang="fa-IR"/>
              <a:t>دانشکده فنی و مهندسی دانشگاه شاهد 1401</a:t>
            </a:r>
            <a:endParaRPr lang="en-US"/>
          </a:p>
        </p:txBody>
      </p:sp>
      <p:grpSp>
        <p:nvGrpSpPr>
          <p:cNvPr id="43" name="Group 42">
            <a:extLst>
              <a:ext uri="{FF2B5EF4-FFF2-40B4-BE49-F238E27FC236}">
                <a16:creationId xmlns:a16="http://schemas.microsoft.com/office/drawing/2014/main" id="{380A32B0-F691-79ED-1C47-873FE86EC6C7}"/>
              </a:ext>
            </a:extLst>
          </p:cNvPr>
          <p:cNvGrpSpPr/>
          <p:nvPr/>
        </p:nvGrpSpPr>
        <p:grpSpPr>
          <a:xfrm>
            <a:off x="186196" y="4198700"/>
            <a:ext cx="4634731" cy="2522832"/>
            <a:chOff x="647701" y="3051939"/>
            <a:chExt cx="4634731" cy="2522832"/>
          </a:xfrm>
        </p:grpSpPr>
        <p:pic>
          <p:nvPicPr>
            <p:cNvPr id="8" name="Picture 7">
              <a:extLst>
                <a:ext uri="{FF2B5EF4-FFF2-40B4-BE49-F238E27FC236}">
                  <a16:creationId xmlns:a16="http://schemas.microsoft.com/office/drawing/2014/main" id="{2F634512-2525-20B7-680F-41D325EC4401}"/>
                </a:ext>
              </a:extLst>
            </p:cNvPr>
            <p:cNvPicPr>
              <a:picLocks noChangeAspect="1"/>
            </p:cNvPicPr>
            <p:nvPr/>
          </p:nvPicPr>
          <p:blipFill rotWithShape="1">
            <a:blip r:embed="rId3"/>
            <a:srcRect l="-1847" t="55748"/>
            <a:stretch/>
          </p:blipFill>
          <p:spPr>
            <a:xfrm>
              <a:off x="2174582" y="4105391"/>
              <a:ext cx="455945" cy="375138"/>
            </a:xfrm>
            <a:prstGeom prst="rect">
              <a:avLst/>
            </a:prstGeom>
          </p:spPr>
        </p:pic>
        <p:sp>
          <p:nvSpPr>
            <p:cNvPr id="10" name="TextBox 9">
              <a:extLst>
                <a:ext uri="{FF2B5EF4-FFF2-40B4-BE49-F238E27FC236}">
                  <a16:creationId xmlns:a16="http://schemas.microsoft.com/office/drawing/2014/main" id="{9634A613-8863-727E-CBD1-025DE1B0F5EB}"/>
                </a:ext>
              </a:extLst>
            </p:cNvPr>
            <p:cNvSpPr txBox="1"/>
            <p:nvPr/>
          </p:nvSpPr>
          <p:spPr>
            <a:xfrm>
              <a:off x="4067982" y="3139869"/>
              <a:ext cx="1137237" cy="461665"/>
            </a:xfrm>
            <a:prstGeom prst="rect">
              <a:avLst/>
            </a:prstGeom>
            <a:noFill/>
          </p:spPr>
          <p:txBody>
            <a:bodyPr wrap="square">
              <a:spAutoFit/>
            </a:bodyPr>
            <a:lstStyle/>
            <a:p>
              <a:r>
                <a:rPr lang="en-US" sz="2400" dirty="0"/>
                <a:t>4$</a:t>
              </a:r>
            </a:p>
          </p:txBody>
        </p:sp>
        <p:cxnSp>
          <p:nvCxnSpPr>
            <p:cNvPr id="12" name="Straight Connector 11">
              <a:extLst>
                <a:ext uri="{FF2B5EF4-FFF2-40B4-BE49-F238E27FC236}">
                  <a16:creationId xmlns:a16="http://schemas.microsoft.com/office/drawing/2014/main" id="{B7F8593D-172C-AC4C-C3F5-8BA1E778FCB5}"/>
                </a:ext>
              </a:extLst>
            </p:cNvPr>
            <p:cNvCxnSpPr>
              <a:cxnSpLocks/>
            </p:cNvCxnSpPr>
            <p:nvPr/>
          </p:nvCxnSpPr>
          <p:spPr>
            <a:xfrm>
              <a:off x="1532646" y="4302024"/>
              <a:ext cx="6963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C705CB-6346-79B2-C91A-26EB00F53387}"/>
                </a:ext>
              </a:extLst>
            </p:cNvPr>
            <p:cNvCxnSpPr>
              <a:cxnSpLocks/>
            </p:cNvCxnSpPr>
            <p:nvPr/>
          </p:nvCxnSpPr>
          <p:spPr>
            <a:xfrm flipV="1">
              <a:off x="2563991" y="3559342"/>
              <a:ext cx="1520288" cy="6707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C271256-16F7-C5ED-406C-AA68DE280494}"/>
                </a:ext>
              </a:extLst>
            </p:cNvPr>
            <p:cNvCxnSpPr>
              <a:cxnSpLocks/>
            </p:cNvCxnSpPr>
            <p:nvPr/>
          </p:nvCxnSpPr>
          <p:spPr>
            <a:xfrm>
              <a:off x="2563991" y="4323688"/>
              <a:ext cx="1470320" cy="25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D52AEC6-E246-4AC1-A359-E3F121F4A55F}"/>
                </a:ext>
              </a:extLst>
            </p:cNvPr>
            <p:cNvCxnSpPr>
              <a:cxnSpLocks/>
            </p:cNvCxnSpPr>
            <p:nvPr/>
          </p:nvCxnSpPr>
          <p:spPr>
            <a:xfrm>
              <a:off x="2524261" y="4414514"/>
              <a:ext cx="1461964" cy="6731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40AF635-B937-E244-FA38-5DC26B1DE905}"/>
                </a:ext>
              </a:extLst>
            </p:cNvPr>
            <p:cNvSpPr txBox="1"/>
            <p:nvPr/>
          </p:nvSpPr>
          <p:spPr>
            <a:xfrm>
              <a:off x="647701" y="4051301"/>
              <a:ext cx="1137237" cy="461665"/>
            </a:xfrm>
            <a:prstGeom prst="rect">
              <a:avLst/>
            </a:prstGeom>
            <a:noFill/>
          </p:spPr>
          <p:txBody>
            <a:bodyPr wrap="square">
              <a:spAutoFit/>
            </a:bodyPr>
            <a:lstStyle/>
            <a:p>
              <a:r>
                <a:rPr lang="en-US" sz="2400" dirty="0"/>
                <a:t>Player</a:t>
              </a:r>
            </a:p>
          </p:txBody>
        </p:sp>
        <p:sp>
          <p:nvSpPr>
            <p:cNvPr id="22" name="TextBox 21">
              <a:extLst>
                <a:ext uri="{FF2B5EF4-FFF2-40B4-BE49-F238E27FC236}">
                  <a16:creationId xmlns:a16="http://schemas.microsoft.com/office/drawing/2014/main" id="{AF9D5494-24AD-C052-D09E-202809100ABD}"/>
                </a:ext>
              </a:extLst>
            </p:cNvPr>
            <p:cNvSpPr txBox="1"/>
            <p:nvPr/>
          </p:nvSpPr>
          <p:spPr>
            <a:xfrm>
              <a:off x="4145195" y="4105391"/>
              <a:ext cx="1137237" cy="461665"/>
            </a:xfrm>
            <a:prstGeom prst="rect">
              <a:avLst/>
            </a:prstGeom>
            <a:noFill/>
          </p:spPr>
          <p:txBody>
            <a:bodyPr wrap="square">
              <a:spAutoFit/>
            </a:bodyPr>
            <a:lstStyle/>
            <a:p>
              <a:r>
                <a:rPr lang="en-US" sz="2400" dirty="0"/>
                <a:t>9$</a:t>
              </a:r>
            </a:p>
          </p:txBody>
        </p:sp>
        <p:sp>
          <p:nvSpPr>
            <p:cNvPr id="23" name="TextBox 22">
              <a:extLst>
                <a:ext uri="{FF2B5EF4-FFF2-40B4-BE49-F238E27FC236}">
                  <a16:creationId xmlns:a16="http://schemas.microsoft.com/office/drawing/2014/main" id="{7837AE19-0411-971B-A4E3-EFA67045CC61}"/>
                </a:ext>
              </a:extLst>
            </p:cNvPr>
            <p:cNvSpPr txBox="1"/>
            <p:nvPr/>
          </p:nvSpPr>
          <p:spPr>
            <a:xfrm>
              <a:off x="3986225" y="5113106"/>
              <a:ext cx="1137237" cy="461665"/>
            </a:xfrm>
            <a:prstGeom prst="rect">
              <a:avLst/>
            </a:prstGeom>
            <a:noFill/>
          </p:spPr>
          <p:txBody>
            <a:bodyPr wrap="square">
              <a:spAutoFit/>
            </a:bodyPr>
            <a:lstStyle/>
            <a:p>
              <a:r>
                <a:rPr lang="en-US" sz="2400" dirty="0"/>
                <a:t>16$</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FF3FBAE-C45B-49F2-D222-673726FB1BB5}"/>
                    </a:ext>
                  </a:extLst>
                </p:cNvPr>
                <p:cNvSpPr txBox="1"/>
                <p:nvPr/>
              </p:nvSpPr>
              <p:spPr>
                <a:xfrm>
                  <a:off x="3033259" y="3051939"/>
                  <a:ext cx="676195" cy="666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rPr>
                              <m:t>7</m:t>
                            </m:r>
                          </m:num>
                          <m:den>
                            <m:r>
                              <a:rPr lang="en-US" sz="2000" i="1" dirty="0">
                                <a:latin typeface="Cambria Math" panose="02040503050406030204" pitchFamily="18" charset="0"/>
                              </a:rPr>
                              <m:t>12</m:t>
                            </m:r>
                          </m:den>
                        </m:f>
                      </m:oMath>
                    </m:oMathPara>
                  </a14:m>
                  <a:endParaRPr lang="en-US" sz="2000" dirty="0"/>
                </a:p>
              </p:txBody>
            </p:sp>
          </mc:Choice>
          <mc:Fallback xmlns="">
            <p:sp>
              <p:nvSpPr>
                <p:cNvPr id="26" name="TextBox 25">
                  <a:extLst>
                    <a:ext uri="{FF2B5EF4-FFF2-40B4-BE49-F238E27FC236}">
                      <a16:creationId xmlns:a16="http://schemas.microsoft.com/office/drawing/2014/main" id="{DFF3FBAE-C45B-49F2-D222-673726FB1BB5}"/>
                    </a:ext>
                  </a:extLst>
                </p:cNvPr>
                <p:cNvSpPr txBox="1">
                  <a:spLocks noRot="1" noChangeAspect="1" noMove="1" noResize="1" noEditPoints="1" noAdjustHandles="1" noChangeArrowheads="1" noChangeShapeType="1" noTextEdit="1"/>
                </p:cNvSpPr>
                <p:nvPr/>
              </p:nvSpPr>
              <p:spPr>
                <a:xfrm>
                  <a:off x="3033259" y="3051939"/>
                  <a:ext cx="676195" cy="6665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9A6E256-4BC2-3D58-6C76-B9177361634E}"/>
                    </a:ext>
                  </a:extLst>
                </p:cNvPr>
                <p:cNvSpPr txBox="1"/>
                <p:nvPr/>
              </p:nvSpPr>
              <p:spPr>
                <a:xfrm>
                  <a:off x="3100445" y="3937020"/>
                  <a:ext cx="67619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0</m:t>
                        </m:r>
                      </m:oMath>
                    </m:oMathPara>
                  </a14:m>
                  <a:endParaRPr lang="en-US" sz="2000" dirty="0"/>
                </a:p>
              </p:txBody>
            </p:sp>
          </mc:Choice>
          <mc:Fallback xmlns="">
            <p:sp>
              <p:nvSpPr>
                <p:cNvPr id="27" name="TextBox 26">
                  <a:extLst>
                    <a:ext uri="{FF2B5EF4-FFF2-40B4-BE49-F238E27FC236}">
                      <a16:creationId xmlns:a16="http://schemas.microsoft.com/office/drawing/2014/main" id="{89A6E256-4BC2-3D58-6C76-B9177361634E}"/>
                    </a:ext>
                  </a:extLst>
                </p:cNvPr>
                <p:cNvSpPr txBox="1">
                  <a:spLocks noRot="1" noChangeAspect="1" noMove="1" noResize="1" noEditPoints="1" noAdjustHandles="1" noChangeArrowheads="1" noChangeShapeType="1" noTextEdit="1"/>
                </p:cNvSpPr>
                <p:nvPr/>
              </p:nvSpPr>
              <p:spPr>
                <a:xfrm>
                  <a:off x="3100445" y="3937020"/>
                  <a:ext cx="676195"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FC2BE39-4BDB-8B9C-7353-7ABFAC87AC42}"/>
                    </a:ext>
                  </a:extLst>
                </p:cNvPr>
                <p:cNvSpPr txBox="1"/>
                <p:nvPr/>
              </p:nvSpPr>
              <p:spPr>
                <a:xfrm>
                  <a:off x="3128656" y="4798630"/>
                  <a:ext cx="676195" cy="616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5</m:t>
                            </m:r>
                          </m:num>
                          <m:den>
                            <m:r>
                              <a:rPr lang="en-US" i="1" dirty="0">
                                <a:latin typeface="Cambria Math" panose="02040503050406030204" pitchFamily="18" charset="0"/>
                              </a:rPr>
                              <m:t>12</m:t>
                            </m:r>
                          </m:den>
                        </m:f>
                      </m:oMath>
                    </m:oMathPara>
                  </a14:m>
                  <a:endParaRPr lang="en-US" dirty="0"/>
                </a:p>
              </p:txBody>
            </p:sp>
          </mc:Choice>
          <mc:Fallback xmlns="">
            <p:sp>
              <p:nvSpPr>
                <p:cNvPr id="28" name="TextBox 27">
                  <a:extLst>
                    <a:ext uri="{FF2B5EF4-FFF2-40B4-BE49-F238E27FC236}">
                      <a16:creationId xmlns:a16="http://schemas.microsoft.com/office/drawing/2014/main" id="{8FC2BE39-4BDB-8B9C-7353-7ABFAC87AC42}"/>
                    </a:ext>
                  </a:extLst>
                </p:cNvPr>
                <p:cNvSpPr txBox="1">
                  <a:spLocks noRot="1" noChangeAspect="1" noMove="1" noResize="1" noEditPoints="1" noAdjustHandles="1" noChangeArrowheads="1" noChangeShapeType="1" noTextEdit="1"/>
                </p:cNvSpPr>
                <p:nvPr/>
              </p:nvSpPr>
              <p:spPr>
                <a:xfrm>
                  <a:off x="3128656" y="4798630"/>
                  <a:ext cx="676195" cy="61651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192F42-38B7-4541-F62C-22BE12CDDC49}"/>
                    </a:ext>
                  </a:extLst>
                </p:cNvPr>
                <p:cNvSpPr txBox="1"/>
                <p:nvPr/>
              </p:nvSpPr>
              <p:spPr>
                <a:xfrm>
                  <a:off x="2170476" y="3736059"/>
                  <a:ext cx="43030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1</m:t>
                            </m:r>
                          </m:sub>
                        </m:sSub>
                      </m:oMath>
                    </m:oMathPara>
                  </a14:m>
                  <a:endParaRPr lang="en-US" sz="2400" dirty="0"/>
                </a:p>
              </p:txBody>
            </p:sp>
          </mc:Choice>
          <mc:Fallback xmlns="">
            <p:sp>
              <p:nvSpPr>
                <p:cNvPr id="7" name="TextBox 6">
                  <a:extLst>
                    <a:ext uri="{FF2B5EF4-FFF2-40B4-BE49-F238E27FC236}">
                      <a16:creationId xmlns:a16="http://schemas.microsoft.com/office/drawing/2014/main" id="{EC192F42-38B7-4541-F62C-22BE12CDDC49}"/>
                    </a:ext>
                  </a:extLst>
                </p:cNvPr>
                <p:cNvSpPr txBox="1">
                  <a:spLocks noRot="1" noChangeAspect="1" noMove="1" noResize="1" noEditPoints="1" noAdjustHandles="1" noChangeArrowheads="1" noChangeShapeType="1" noTextEdit="1"/>
                </p:cNvSpPr>
                <p:nvPr/>
              </p:nvSpPr>
              <p:spPr>
                <a:xfrm>
                  <a:off x="2170476" y="3736059"/>
                  <a:ext cx="430306" cy="461665"/>
                </a:xfrm>
                <a:prstGeom prst="rect">
                  <a:avLst/>
                </a:prstGeom>
                <a:blipFill>
                  <a:blip r:embed="rId7"/>
                  <a:stretch>
                    <a:fillRect l="-2817" r="-12676"/>
                  </a:stretch>
                </a:blipFill>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4CA0100F-0912-3261-4006-07F49923FA45}"/>
              </a:ext>
            </a:extLst>
          </p:cNvPr>
          <p:cNvGrpSpPr/>
          <p:nvPr/>
        </p:nvGrpSpPr>
        <p:grpSpPr>
          <a:xfrm>
            <a:off x="5334585" y="4343824"/>
            <a:ext cx="4634731" cy="2434902"/>
            <a:chOff x="647701" y="3139869"/>
            <a:chExt cx="4634731" cy="2434902"/>
          </a:xfrm>
        </p:grpSpPr>
        <p:pic>
          <p:nvPicPr>
            <p:cNvPr id="45" name="Picture 44">
              <a:extLst>
                <a:ext uri="{FF2B5EF4-FFF2-40B4-BE49-F238E27FC236}">
                  <a16:creationId xmlns:a16="http://schemas.microsoft.com/office/drawing/2014/main" id="{A9F06084-1811-9B39-25A7-0B9B96AC040C}"/>
                </a:ext>
              </a:extLst>
            </p:cNvPr>
            <p:cNvPicPr>
              <a:picLocks noChangeAspect="1"/>
            </p:cNvPicPr>
            <p:nvPr/>
          </p:nvPicPr>
          <p:blipFill rotWithShape="1">
            <a:blip r:embed="rId3"/>
            <a:srcRect l="-1847" t="55748"/>
            <a:stretch/>
          </p:blipFill>
          <p:spPr>
            <a:xfrm>
              <a:off x="2174582" y="4105391"/>
              <a:ext cx="455945" cy="375138"/>
            </a:xfrm>
            <a:prstGeom prst="rect">
              <a:avLst/>
            </a:prstGeom>
          </p:spPr>
        </p:pic>
        <p:sp>
          <p:nvSpPr>
            <p:cNvPr id="46" name="TextBox 45">
              <a:extLst>
                <a:ext uri="{FF2B5EF4-FFF2-40B4-BE49-F238E27FC236}">
                  <a16:creationId xmlns:a16="http://schemas.microsoft.com/office/drawing/2014/main" id="{5E03B896-9B28-6C25-A915-B98C018EFCED}"/>
                </a:ext>
              </a:extLst>
            </p:cNvPr>
            <p:cNvSpPr txBox="1"/>
            <p:nvPr/>
          </p:nvSpPr>
          <p:spPr>
            <a:xfrm>
              <a:off x="4067982" y="3139869"/>
              <a:ext cx="1137237" cy="461665"/>
            </a:xfrm>
            <a:prstGeom prst="rect">
              <a:avLst/>
            </a:prstGeom>
            <a:noFill/>
          </p:spPr>
          <p:txBody>
            <a:bodyPr wrap="square">
              <a:spAutoFit/>
            </a:bodyPr>
            <a:lstStyle/>
            <a:p>
              <a:r>
                <a:rPr lang="en-US" sz="2400" dirty="0"/>
                <a:t>4$</a:t>
              </a:r>
            </a:p>
          </p:txBody>
        </p:sp>
        <p:cxnSp>
          <p:nvCxnSpPr>
            <p:cNvPr id="47" name="Straight Connector 46">
              <a:extLst>
                <a:ext uri="{FF2B5EF4-FFF2-40B4-BE49-F238E27FC236}">
                  <a16:creationId xmlns:a16="http://schemas.microsoft.com/office/drawing/2014/main" id="{484E4FDC-74C2-FFE0-3B82-54071E4BEB7B}"/>
                </a:ext>
              </a:extLst>
            </p:cNvPr>
            <p:cNvCxnSpPr>
              <a:cxnSpLocks/>
            </p:cNvCxnSpPr>
            <p:nvPr/>
          </p:nvCxnSpPr>
          <p:spPr>
            <a:xfrm>
              <a:off x="1532646" y="4302024"/>
              <a:ext cx="6963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35F213-EA32-6E49-7D29-BDC831F12A85}"/>
                </a:ext>
              </a:extLst>
            </p:cNvPr>
            <p:cNvCxnSpPr>
              <a:cxnSpLocks/>
            </p:cNvCxnSpPr>
            <p:nvPr/>
          </p:nvCxnSpPr>
          <p:spPr>
            <a:xfrm flipV="1">
              <a:off x="2563991" y="3559342"/>
              <a:ext cx="1520288" cy="6707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EAFCA6A-A224-810C-3811-40041D229B75}"/>
                </a:ext>
              </a:extLst>
            </p:cNvPr>
            <p:cNvCxnSpPr>
              <a:cxnSpLocks/>
            </p:cNvCxnSpPr>
            <p:nvPr/>
          </p:nvCxnSpPr>
          <p:spPr>
            <a:xfrm>
              <a:off x="2563991" y="4323688"/>
              <a:ext cx="1470320" cy="25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9551E5B-924E-A2D1-ABF7-5DAEA0639C01}"/>
                </a:ext>
              </a:extLst>
            </p:cNvPr>
            <p:cNvCxnSpPr>
              <a:cxnSpLocks/>
            </p:cNvCxnSpPr>
            <p:nvPr/>
          </p:nvCxnSpPr>
          <p:spPr>
            <a:xfrm>
              <a:off x="2524261" y="4414514"/>
              <a:ext cx="1461964" cy="6731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AF6D307-C852-E9B0-9BF3-EE50BB0F2442}"/>
                </a:ext>
              </a:extLst>
            </p:cNvPr>
            <p:cNvSpPr txBox="1"/>
            <p:nvPr/>
          </p:nvSpPr>
          <p:spPr>
            <a:xfrm>
              <a:off x="647701" y="4051301"/>
              <a:ext cx="1137237" cy="461665"/>
            </a:xfrm>
            <a:prstGeom prst="rect">
              <a:avLst/>
            </a:prstGeom>
            <a:noFill/>
          </p:spPr>
          <p:txBody>
            <a:bodyPr wrap="square">
              <a:spAutoFit/>
            </a:bodyPr>
            <a:lstStyle/>
            <a:p>
              <a:r>
                <a:rPr lang="en-US" sz="2400" dirty="0"/>
                <a:t>Player</a:t>
              </a:r>
            </a:p>
          </p:txBody>
        </p:sp>
        <p:sp>
          <p:nvSpPr>
            <p:cNvPr id="52" name="TextBox 51">
              <a:extLst>
                <a:ext uri="{FF2B5EF4-FFF2-40B4-BE49-F238E27FC236}">
                  <a16:creationId xmlns:a16="http://schemas.microsoft.com/office/drawing/2014/main" id="{B788376B-862F-A168-31A4-5D24FB97D8F1}"/>
                </a:ext>
              </a:extLst>
            </p:cNvPr>
            <p:cNvSpPr txBox="1"/>
            <p:nvPr/>
          </p:nvSpPr>
          <p:spPr>
            <a:xfrm>
              <a:off x="4145195" y="4105391"/>
              <a:ext cx="1137237" cy="461665"/>
            </a:xfrm>
            <a:prstGeom prst="rect">
              <a:avLst/>
            </a:prstGeom>
            <a:noFill/>
          </p:spPr>
          <p:txBody>
            <a:bodyPr wrap="square">
              <a:spAutoFit/>
            </a:bodyPr>
            <a:lstStyle/>
            <a:p>
              <a:r>
                <a:rPr lang="en-US" sz="2400" dirty="0"/>
                <a:t>9$</a:t>
              </a:r>
            </a:p>
          </p:txBody>
        </p:sp>
        <p:sp>
          <p:nvSpPr>
            <p:cNvPr id="53" name="TextBox 52">
              <a:extLst>
                <a:ext uri="{FF2B5EF4-FFF2-40B4-BE49-F238E27FC236}">
                  <a16:creationId xmlns:a16="http://schemas.microsoft.com/office/drawing/2014/main" id="{67ADF9DD-C812-6767-DB45-3FC30920A5F1}"/>
                </a:ext>
              </a:extLst>
            </p:cNvPr>
            <p:cNvSpPr txBox="1"/>
            <p:nvPr/>
          </p:nvSpPr>
          <p:spPr>
            <a:xfrm>
              <a:off x="3986225" y="5113106"/>
              <a:ext cx="1137237" cy="461665"/>
            </a:xfrm>
            <a:prstGeom prst="rect">
              <a:avLst/>
            </a:prstGeom>
            <a:noFill/>
          </p:spPr>
          <p:txBody>
            <a:bodyPr wrap="square">
              <a:spAutoFit/>
            </a:bodyPr>
            <a:lstStyle/>
            <a:p>
              <a:r>
                <a:rPr lang="en-US" sz="2400" dirty="0"/>
                <a:t>16$</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68FF51D-3646-C1A0-FCD1-804D446ADB5F}"/>
                    </a:ext>
                  </a:extLst>
                </p:cNvPr>
                <p:cNvSpPr txBox="1"/>
                <p:nvPr/>
              </p:nvSpPr>
              <p:spPr>
                <a:xfrm>
                  <a:off x="3116580" y="3412839"/>
                  <a:ext cx="67619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0</m:t>
                        </m:r>
                      </m:oMath>
                    </m:oMathPara>
                  </a14:m>
                  <a:endParaRPr lang="en-US" sz="2000" dirty="0"/>
                </a:p>
              </p:txBody>
            </p:sp>
          </mc:Choice>
          <mc:Fallback xmlns="">
            <p:sp>
              <p:nvSpPr>
                <p:cNvPr id="54" name="TextBox 53">
                  <a:extLst>
                    <a:ext uri="{FF2B5EF4-FFF2-40B4-BE49-F238E27FC236}">
                      <a16:creationId xmlns:a16="http://schemas.microsoft.com/office/drawing/2014/main" id="{A68FF51D-3646-C1A0-FCD1-804D446ADB5F}"/>
                    </a:ext>
                  </a:extLst>
                </p:cNvPr>
                <p:cNvSpPr txBox="1">
                  <a:spLocks noRot="1" noChangeAspect="1" noMove="1" noResize="1" noEditPoints="1" noAdjustHandles="1" noChangeArrowheads="1" noChangeShapeType="1" noTextEdit="1"/>
                </p:cNvSpPr>
                <p:nvPr/>
              </p:nvSpPr>
              <p:spPr>
                <a:xfrm>
                  <a:off x="3116580" y="3412839"/>
                  <a:ext cx="676195"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7B12032-4083-EF6F-1047-7A1FBFE6179E}"/>
                    </a:ext>
                  </a:extLst>
                </p:cNvPr>
                <p:cNvSpPr txBox="1"/>
                <p:nvPr/>
              </p:nvSpPr>
              <p:spPr>
                <a:xfrm>
                  <a:off x="3100445" y="3937020"/>
                  <a:ext cx="67619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1</m:t>
                        </m:r>
                      </m:oMath>
                    </m:oMathPara>
                  </a14:m>
                  <a:endParaRPr lang="en-US" sz="2000" dirty="0"/>
                </a:p>
              </p:txBody>
            </p:sp>
          </mc:Choice>
          <mc:Fallback xmlns="">
            <p:sp>
              <p:nvSpPr>
                <p:cNvPr id="55" name="TextBox 54">
                  <a:extLst>
                    <a:ext uri="{FF2B5EF4-FFF2-40B4-BE49-F238E27FC236}">
                      <a16:creationId xmlns:a16="http://schemas.microsoft.com/office/drawing/2014/main" id="{F7B12032-4083-EF6F-1047-7A1FBFE6179E}"/>
                    </a:ext>
                  </a:extLst>
                </p:cNvPr>
                <p:cNvSpPr txBox="1">
                  <a:spLocks noRot="1" noChangeAspect="1" noMove="1" noResize="1" noEditPoints="1" noAdjustHandles="1" noChangeArrowheads="1" noChangeShapeType="1" noTextEdit="1"/>
                </p:cNvSpPr>
                <p:nvPr/>
              </p:nvSpPr>
              <p:spPr>
                <a:xfrm>
                  <a:off x="3100445" y="3937020"/>
                  <a:ext cx="676195"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3F013E90-1765-BA33-9105-570378AAAFDB}"/>
                    </a:ext>
                  </a:extLst>
                </p:cNvPr>
                <p:cNvSpPr txBox="1"/>
                <p:nvPr/>
              </p:nvSpPr>
              <p:spPr>
                <a:xfrm>
                  <a:off x="3056156" y="4859618"/>
                  <a:ext cx="6761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0</m:t>
                        </m:r>
                      </m:oMath>
                    </m:oMathPara>
                  </a14:m>
                  <a:endParaRPr lang="en-US" dirty="0"/>
                </a:p>
              </p:txBody>
            </p:sp>
          </mc:Choice>
          <mc:Fallback xmlns="">
            <p:sp>
              <p:nvSpPr>
                <p:cNvPr id="56" name="TextBox 55">
                  <a:extLst>
                    <a:ext uri="{FF2B5EF4-FFF2-40B4-BE49-F238E27FC236}">
                      <a16:creationId xmlns:a16="http://schemas.microsoft.com/office/drawing/2014/main" id="{3F013E90-1765-BA33-9105-570378AAAFDB}"/>
                    </a:ext>
                  </a:extLst>
                </p:cNvPr>
                <p:cNvSpPr txBox="1">
                  <a:spLocks noRot="1" noChangeAspect="1" noMove="1" noResize="1" noEditPoints="1" noAdjustHandles="1" noChangeArrowheads="1" noChangeShapeType="1" noTextEdit="1"/>
                </p:cNvSpPr>
                <p:nvPr/>
              </p:nvSpPr>
              <p:spPr>
                <a:xfrm>
                  <a:off x="3056156" y="4859618"/>
                  <a:ext cx="67619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1361399C-0AB2-6D4A-A060-C7C3207A8546}"/>
                    </a:ext>
                  </a:extLst>
                </p:cNvPr>
                <p:cNvSpPr txBox="1"/>
                <p:nvPr/>
              </p:nvSpPr>
              <p:spPr>
                <a:xfrm>
                  <a:off x="2170476" y="3736059"/>
                  <a:ext cx="43030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2</m:t>
                            </m:r>
                          </m:sub>
                        </m:sSub>
                      </m:oMath>
                    </m:oMathPara>
                  </a14:m>
                  <a:endParaRPr lang="en-US" sz="2400" dirty="0"/>
                </a:p>
              </p:txBody>
            </p:sp>
          </mc:Choice>
          <mc:Fallback xmlns="">
            <p:sp>
              <p:nvSpPr>
                <p:cNvPr id="57" name="TextBox 56">
                  <a:extLst>
                    <a:ext uri="{FF2B5EF4-FFF2-40B4-BE49-F238E27FC236}">
                      <a16:creationId xmlns:a16="http://schemas.microsoft.com/office/drawing/2014/main" id="{1361399C-0AB2-6D4A-A060-C7C3207A8546}"/>
                    </a:ext>
                  </a:extLst>
                </p:cNvPr>
                <p:cNvSpPr txBox="1">
                  <a:spLocks noRot="1" noChangeAspect="1" noMove="1" noResize="1" noEditPoints="1" noAdjustHandles="1" noChangeArrowheads="1" noChangeShapeType="1" noTextEdit="1"/>
                </p:cNvSpPr>
                <p:nvPr/>
              </p:nvSpPr>
              <p:spPr>
                <a:xfrm>
                  <a:off x="2170476" y="3736059"/>
                  <a:ext cx="430306" cy="461665"/>
                </a:xfrm>
                <a:prstGeom prst="rect">
                  <a:avLst/>
                </a:prstGeom>
                <a:blipFill>
                  <a:blip r:embed="rId11"/>
                  <a:stretch>
                    <a:fillRect l="-4286" r="-15714" b="-1316"/>
                  </a:stretch>
                </a:blipFill>
              </p:spPr>
              <p:txBody>
                <a:bodyPr/>
                <a:lstStyle/>
                <a:p>
                  <a:r>
                    <a:rPr lang="en-US">
                      <a:noFill/>
                    </a:rPr>
                    <a:t> </a:t>
                  </a:r>
                </a:p>
              </p:txBody>
            </p:sp>
          </mc:Fallback>
        </mc:AlternateContent>
      </p:grpSp>
    </p:spTree>
    <p:extLst>
      <p:ext uri="{BB962C8B-B14F-4D97-AF65-F5344CB8AC3E}">
        <p14:creationId xmlns:p14="http://schemas.microsoft.com/office/powerpoint/2010/main" val="2605598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4594-0010-A8A3-E5E0-7858A4D55089}"/>
              </a:ext>
            </a:extLst>
          </p:cNvPr>
          <p:cNvSpPr>
            <a:spLocks noGrp="1"/>
          </p:cNvSpPr>
          <p:nvPr>
            <p:ph type="title"/>
          </p:nvPr>
        </p:nvSpPr>
        <p:spPr/>
        <p:txBody>
          <a:bodyPr/>
          <a:lstStyle/>
          <a:p>
            <a:r>
              <a:rPr lang="fa-IR" dirty="0"/>
              <a:t>نگاه ریسک (</a:t>
            </a:r>
            <a:r>
              <a:rPr lang="en-US" dirty="0"/>
              <a:t>4</a:t>
            </a:r>
            <a:r>
              <a:rPr lang="fa-IR" dirty="0"/>
              <a:t>)</a:t>
            </a:r>
            <a:endParaRPr 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43339062-5CBC-2E57-7178-578100348CD4}"/>
                  </a:ext>
                </a:extLst>
              </p:cNvPr>
              <p:cNvSpPr>
                <a:spLocks noGrp="1"/>
              </p:cNvSpPr>
              <p:nvPr>
                <p:ph idx="1"/>
              </p:nvPr>
            </p:nvSpPr>
            <p:spPr>
              <a:xfrm>
                <a:off x="215462" y="1240077"/>
                <a:ext cx="11571530" cy="2351445"/>
              </a:xfrm>
            </p:spPr>
            <p:txBody>
              <a:bodyPr>
                <a:normAutofit/>
              </a:bodyPr>
              <a:lstStyle/>
              <a:p>
                <a:pPr algn="l" rtl="0"/>
                <a:r>
                  <a:rPr lang="en-US" dirty="0"/>
                  <a:t>Suppose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7</m:t>
                        </m:r>
                      </m:num>
                      <m:den>
                        <m:r>
                          <a:rPr lang="en-US" b="0" i="1" dirty="0" smtClean="0">
                            <a:latin typeface="Cambria Math" panose="02040503050406030204" pitchFamily="18" charset="0"/>
                          </a:rPr>
                          <m:t>12</m:t>
                        </m:r>
                      </m:den>
                    </m:f>
                    <m:r>
                      <a:rPr lang="en-US" i="1" dirty="0" smtClean="0">
                        <a:latin typeface="Cambria Math" panose="02040503050406030204" pitchFamily="18" charset="0"/>
                      </a:rPr>
                      <m:t>𝑢</m:t>
                    </m:r>
                    <m:d>
                      <m:dPr>
                        <m:ctrlPr>
                          <a:rPr lang="en-US" i="1" dirty="0" smtClean="0">
                            <a:latin typeface="Cambria Math" panose="02040503050406030204" pitchFamily="18" charset="0"/>
                          </a:rPr>
                        </m:ctrlPr>
                      </m:dPr>
                      <m:e>
                        <m:r>
                          <a:rPr lang="en-US" i="1" dirty="0" smtClean="0">
                            <a:latin typeface="Cambria Math" panose="02040503050406030204" pitchFamily="18" charset="0"/>
                          </a:rPr>
                          <m:t>4</m:t>
                        </m:r>
                      </m:e>
                    </m:d>
                    <m:r>
                      <a:rPr lang="en-US"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12</m:t>
                        </m:r>
                      </m:den>
                    </m:f>
                    <m:r>
                      <a:rPr lang="en-US" i="1" dirty="0" smtClean="0">
                        <a:latin typeface="Cambria Math" panose="02040503050406030204" pitchFamily="18" charset="0"/>
                      </a:rPr>
                      <m:t> </m:t>
                    </m:r>
                    <m:r>
                      <a:rPr lang="en-US" i="1" dirty="0" smtClean="0">
                        <a:latin typeface="Cambria Math" panose="02040503050406030204" pitchFamily="18" charset="0"/>
                      </a:rPr>
                      <m:t>𝑢</m:t>
                    </m:r>
                    <m:d>
                      <m:dPr>
                        <m:ctrlPr>
                          <a:rPr lang="en-US" i="1" dirty="0" smtClean="0">
                            <a:latin typeface="Cambria Math" panose="02040503050406030204" pitchFamily="18" charset="0"/>
                          </a:rPr>
                        </m:ctrlPr>
                      </m:dPr>
                      <m:e>
                        <m:r>
                          <a:rPr lang="en-US" i="1" dirty="0" smtClean="0">
                            <a:latin typeface="Cambria Math" panose="02040503050406030204" pitchFamily="18" charset="0"/>
                          </a:rPr>
                          <m:t>16</m:t>
                        </m:r>
                      </m:e>
                    </m:d>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9</m:t>
                    </m:r>
                    <m:r>
                      <a:rPr lang="en-US" i="1" dirty="0" smtClean="0">
                        <a:latin typeface="Cambria Math" panose="02040503050406030204" pitchFamily="18" charset="0"/>
                      </a:rPr>
                      <m:t>)</m:t>
                    </m:r>
                  </m:oMath>
                </a14:m>
                <a:endParaRPr lang="en-US" dirty="0"/>
              </a:p>
              <a:p>
                <a:pPr algn="l" rtl="0"/>
                <a:r>
                  <a:rPr lang="en-US" dirty="0"/>
                  <a:t>If the player chooses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1</m:t>
                        </m:r>
                      </m:sub>
                    </m:sSub>
                  </m:oMath>
                </a14:m>
                <a:r>
                  <a:rPr lang="en-US" dirty="0"/>
                  <a:t> instead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2</m:t>
                        </m:r>
                      </m:sub>
                    </m:sSub>
                  </m:oMath>
                </a14:m>
                <a:r>
                  <a:rPr lang="en-US" dirty="0"/>
                  <a:t> , he faces the risk of getting $5 less, but he also has the chance of getting $7 more.</a:t>
                </a:r>
              </a:p>
            </p:txBody>
          </p:sp>
        </mc:Choice>
        <mc:Fallback xmlns="">
          <p:sp>
            <p:nvSpPr>
              <p:cNvPr id="6" name="Content Placeholder 5">
                <a:extLst>
                  <a:ext uri="{FF2B5EF4-FFF2-40B4-BE49-F238E27FC236}">
                    <a16:creationId xmlns:a16="http://schemas.microsoft.com/office/drawing/2014/main" id="{43339062-5CBC-2E57-7178-578100348CD4}"/>
                  </a:ext>
                </a:extLst>
              </p:cNvPr>
              <p:cNvSpPr>
                <a:spLocks noGrp="1" noRot="1" noChangeAspect="1" noMove="1" noResize="1" noEditPoints="1" noAdjustHandles="1" noChangeArrowheads="1" noChangeShapeType="1" noTextEdit="1"/>
              </p:cNvSpPr>
              <p:nvPr>
                <p:ph idx="1"/>
              </p:nvPr>
            </p:nvSpPr>
            <p:spPr>
              <a:xfrm>
                <a:off x="215462" y="1240077"/>
                <a:ext cx="11571530" cy="2351445"/>
              </a:xfrm>
              <a:blipFill>
                <a:blip r:embed="rId2"/>
                <a:stretch>
                  <a:fillRect l="-421" b="-72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0BE0E36-74EF-2C25-BE55-CC4280ED3BEB}"/>
              </a:ext>
            </a:extLst>
          </p:cNvPr>
          <p:cNvSpPr>
            <a:spLocks noGrp="1"/>
          </p:cNvSpPr>
          <p:nvPr>
            <p:ph type="sldNum" sz="quarter" idx="12"/>
          </p:nvPr>
        </p:nvSpPr>
        <p:spPr/>
        <p:txBody>
          <a:bodyPr/>
          <a:lstStyle/>
          <a:p>
            <a:fld id="{7A24F918-E48B-4CD6-88B4-F48A81EB5FB6}" type="slidenum">
              <a:rPr lang="en-US" smtClean="0"/>
              <a:pPr/>
              <a:t>19</a:t>
            </a:fld>
            <a:endParaRPr lang="en-US"/>
          </a:p>
        </p:txBody>
      </p:sp>
      <p:sp>
        <p:nvSpPr>
          <p:cNvPr id="5" name="Footer Placeholder 4">
            <a:extLst>
              <a:ext uri="{FF2B5EF4-FFF2-40B4-BE49-F238E27FC236}">
                <a16:creationId xmlns:a16="http://schemas.microsoft.com/office/drawing/2014/main" id="{330A4569-7E0D-3981-6214-36A1E7AD5D31}"/>
              </a:ext>
            </a:extLst>
          </p:cNvPr>
          <p:cNvSpPr>
            <a:spLocks noGrp="1"/>
          </p:cNvSpPr>
          <p:nvPr>
            <p:ph type="ftr" sz="quarter" idx="11"/>
          </p:nvPr>
        </p:nvSpPr>
        <p:spPr/>
        <p:txBody>
          <a:bodyPr/>
          <a:lstStyle/>
          <a:p>
            <a:r>
              <a:rPr lang="fa-IR"/>
              <a:t>دانشکده فنی و مهندسی دانشگاه شاهد 1401</a:t>
            </a:r>
            <a:endParaRPr lang="en-US"/>
          </a:p>
        </p:txBody>
      </p:sp>
      <p:grpSp>
        <p:nvGrpSpPr>
          <p:cNvPr id="43" name="Group 42">
            <a:extLst>
              <a:ext uri="{FF2B5EF4-FFF2-40B4-BE49-F238E27FC236}">
                <a16:creationId xmlns:a16="http://schemas.microsoft.com/office/drawing/2014/main" id="{380A32B0-F691-79ED-1C47-873FE86EC6C7}"/>
              </a:ext>
            </a:extLst>
          </p:cNvPr>
          <p:cNvGrpSpPr/>
          <p:nvPr/>
        </p:nvGrpSpPr>
        <p:grpSpPr>
          <a:xfrm>
            <a:off x="186196" y="4198700"/>
            <a:ext cx="4634731" cy="2522832"/>
            <a:chOff x="647701" y="3051939"/>
            <a:chExt cx="4634731" cy="2522832"/>
          </a:xfrm>
        </p:grpSpPr>
        <p:pic>
          <p:nvPicPr>
            <p:cNvPr id="8" name="Picture 7">
              <a:extLst>
                <a:ext uri="{FF2B5EF4-FFF2-40B4-BE49-F238E27FC236}">
                  <a16:creationId xmlns:a16="http://schemas.microsoft.com/office/drawing/2014/main" id="{2F634512-2525-20B7-680F-41D325EC4401}"/>
                </a:ext>
              </a:extLst>
            </p:cNvPr>
            <p:cNvPicPr>
              <a:picLocks noChangeAspect="1"/>
            </p:cNvPicPr>
            <p:nvPr/>
          </p:nvPicPr>
          <p:blipFill rotWithShape="1">
            <a:blip r:embed="rId3"/>
            <a:srcRect l="-1847" t="55748"/>
            <a:stretch/>
          </p:blipFill>
          <p:spPr>
            <a:xfrm>
              <a:off x="2174582" y="4105391"/>
              <a:ext cx="455945" cy="375138"/>
            </a:xfrm>
            <a:prstGeom prst="rect">
              <a:avLst/>
            </a:prstGeom>
          </p:spPr>
        </p:pic>
        <p:sp>
          <p:nvSpPr>
            <p:cNvPr id="10" name="TextBox 9">
              <a:extLst>
                <a:ext uri="{FF2B5EF4-FFF2-40B4-BE49-F238E27FC236}">
                  <a16:creationId xmlns:a16="http://schemas.microsoft.com/office/drawing/2014/main" id="{9634A613-8863-727E-CBD1-025DE1B0F5EB}"/>
                </a:ext>
              </a:extLst>
            </p:cNvPr>
            <p:cNvSpPr txBox="1"/>
            <p:nvPr/>
          </p:nvSpPr>
          <p:spPr>
            <a:xfrm>
              <a:off x="4067982" y="3139869"/>
              <a:ext cx="1137237" cy="461665"/>
            </a:xfrm>
            <a:prstGeom prst="rect">
              <a:avLst/>
            </a:prstGeom>
            <a:noFill/>
          </p:spPr>
          <p:txBody>
            <a:bodyPr wrap="square">
              <a:spAutoFit/>
            </a:bodyPr>
            <a:lstStyle/>
            <a:p>
              <a:r>
                <a:rPr lang="en-US" sz="2400" dirty="0"/>
                <a:t>4$</a:t>
              </a:r>
            </a:p>
          </p:txBody>
        </p:sp>
        <p:cxnSp>
          <p:nvCxnSpPr>
            <p:cNvPr id="12" name="Straight Connector 11">
              <a:extLst>
                <a:ext uri="{FF2B5EF4-FFF2-40B4-BE49-F238E27FC236}">
                  <a16:creationId xmlns:a16="http://schemas.microsoft.com/office/drawing/2014/main" id="{B7F8593D-172C-AC4C-C3F5-8BA1E778FCB5}"/>
                </a:ext>
              </a:extLst>
            </p:cNvPr>
            <p:cNvCxnSpPr>
              <a:cxnSpLocks/>
            </p:cNvCxnSpPr>
            <p:nvPr/>
          </p:nvCxnSpPr>
          <p:spPr>
            <a:xfrm>
              <a:off x="1532646" y="4302024"/>
              <a:ext cx="6963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C705CB-6346-79B2-C91A-26EB00F53387}"/>
                </a:ext>
              </a:extLst>
            </p:cNvPr>
            <p:cNvCxnSpPr>
              <a:cxnSpLocks/>
            </p:cNvCxnSpPr>
            <p:nvPr/>
          </p:nvCxnSpPr>
          <p:spPr>
            <a:xfrm flipV="1">
              <a:off x="2563991" y="3559342"/>
              <a:ext cx="1520288" cy="6707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C271256-16F7-C5ED-406C-AA68DE280494}"/>
                </a:ext>
              </a:extLst>
            </p:cNvPr>
            <p:cNvCxnSpPr>
              <a:cxnSpLocks/>
            </p:cNvCxnSpPr>
            <p:nvPr/>
          </p:nvCxnSpPr>
          <p:spPr>
            <a:xfrm>
              <a:off x="2563991" y="4323688"/>
              <a:ext cx="1470320" cy="25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D52AEC6-E246-4AC1-A359-E3F121F4A55F}"/>
                </a:ext>
              </a:extLst>
            </p:cNvPr>
            <p:cNvCxnSpPr>
              <a:cxnSpLocks/>
            </p:cNvCxnSpPr>
            <p:nvPr/>
          </p:nvCxnSpPr>
          <p:spPr>
            <a:xfrm>
              <a:off x="2524261" y="4414514"/>
              <a:ext cx="1461964" cy="6731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40AF635-B937-E244-FA38-5DC26B1DE905}"/>
                </a:ext>
              </a:extLst>
            </p:cNvPr>
            <p:cNvSpPr txBox="1"/>
            <p:nvPr/>
          </p:nvSpPr>
          <p:spPr>
            <a:xfrm>
              <a:off x="647701" y="4051301"/>
              <a:ext cx="1137237" cy="461665"/>
            </a:xfrm>
            <a:prstGeom prst="rect">
              <a:avLst/>
            </a:prstGeom>
            <a:noFill/>
          </p:spPr>
          <p:txBody>
            <a:bodyPr wrap="square">
              <a:spAutoFit/>
            </a:bodyPr>
            <a:lstStyle/>
            <a:p>
              <a:r>
                <a:rPr lang="en-US" sz="2400" dirty="0"/>
                <a:t>Player</a:t>
              </a:r>
            </a:p>
          </p:txBody>
        </p:sp>
        <p:sp>
          <p:nvSpPr>
            <p:cNvPr id="22" name="TextBox 21">
              <a:extLst>
                <a:ext uri="{FF2B5EF4-FFF2-40B4-BE49-F238E27FC236}">
                  <a16:creationId xmlns:a16="http://schemas.microsoft.com/office/drawing/2014/main" id="{AF9D5494-24AD-C052-D09E-202809100ABD}"/>
                </a:ext>
              </a:extLst>
            </p:cNvPr>
            <p:cNvSpPr txBox="1"/>
            <p:nvPr/>
          </p:nvSpPr>
          <p:spPr>
            <a:xfrm>
              <a:off x="4145195" y="4105391"/>
              <a:ext cx="1137237" cy="461665"/>
            </a:xfrm>
            <a:prstGeom prst="rect">
              <a:avLst/>
            </a:prstGeom>
            <a:noFill/>
          </p:spPr>
          <p:txBody>
            <a:bodyPr wrap="square">
              <a:spAutoFit/>
            </a:bodyPr>
            <a:lstStyle/>
            <a:p>
              <a:r>
                <a:rPr lang="en-US" sz="2400" dirty="0"/>
                <a:t>9$</a:t>
              </a:r>
            </a:p>
          </p:txBody>
        </p:sp>
        <p:sp>
          <p:nvSpPr>
            <p:cNvPr id="23" name="TextBox 22">
              <a:extLst>
                <a:ext uri="{FF2B5EF4-FFF2-40B4-BE49-F238E27FC236}">
                  <a16:creationId xmlns:a16="http://schemas.microsoft.com/office/drawing/2014/main" id="{7837AE19-0411-971B-A4E3-EFA67045CC61}"/>
                </a:ext>
              </a:extLst>
            </p:cNvPr>
            <p:cNvSpPr txBox="1"/>
            <p:nvPr/>
          </p:nvSpPr>
          <p:spPr>
            <a:xfrm>
              <a:off x="3986225" y="5113106"/>
              <a:ext cx="1137237" cy="461665"/>
            </a:xfrm>
            <a:prstGeom prst="rect">
              <a:avLst/>
            </a:prstGeom>
            <a:noFill/>
          </p:spPr>
          <p:txBody>
            <a:bodyPr wrap="square">
              <a:spAutoFit/>
            </a:bodyPr>
            <a:lstStyle/>
            <a:p>
              <a:r>
                <a:rPr lang="en-US" sz="2400" dirty="0"/>
                <a:t>16$</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FF3FBAE-C45B-49F2-D222-673726FB1BB5}"/>
                    </a:ext>
                  </a:extLst>
                </p:cNvPr>
                <p:cNvSpPr txBox="1"/>
                <p:nvPr/>
              </p:nvSpPr>
              <p:spPr>
                <a:xfrm>
                  <a:off x="3033259" y="3051939"/>
                  <a:ext cx="676195" cy="666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rPr>
                              <m:t>7</m:t>
                            </m:r>
                          </m:num>
                          <m:den>
                            <m:r>
                              <a:rPr lang="en-US" sz="2000" i="1" dirty="0">
                                <a:latin typeface="Cambria Math" panose="02040503050406030204" pitchFamily="18" charset="0"/>
                              </a:rPr>
                              <m:t>12</m:t>
                            </m:r>
                          </m:den>
                        </m:f>
                      </m:oMath>
                    </m:oMathPara>
                  </a14:m>
                  <a:endParaRPr lang="en-US" sz="2000" dirty="0"/>
                </a:p>
              </p:txBody>
            </p:sp>
          </mc:Choice>
          <mc:Fallback xmlns="">
            <p:sp>
              <p:nvSpPr>
                <p:cNvPr id="26" name="TextBox 25">
                  <a:extLst>
                    <a:ext uri="{FF2B5EF4-FFF2-40B4-BE49-F238E27FC236}">
                      <a16:creationId xmlns:a16="http://schemas.microsoft.com/office/drawing/2014/main" id="{DFF3FBAE-C45B-49F2-D222-673726FB1BB5}"/>
                    </a:ext>
                  </a:extLst>
                </p:cNvPr>
                <p:cNvSpPr txBox="1">
                  <a:spLocks noRot="1" noChangeAspect="1" noMove="1" noResize="1" noEditPoints="1" noAdjustHandles="1" noChangeArrowheads="1" noChangeShapeType="1" noTextEdit="1"/>
                </p:cNvSpPr>
                <p:nvPr/>
              </p:nvSpPr>
              <p:spPr>
                <a:xfrm>
                  <a:off x="3033259" y="3051939"/>
                  <a:ext cx="676195" cy="6665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9A6E256-4BC2-3D58-6C76-B9177361634E}"/>
                    </a:ext>
                  </a:extLst>
                </p:cNvPr>
                <p:cNvSpPr txBox="1"/>
                <p:nvPr/>
              </p:nvSpPr>
              <p:spPr>
                <a:xfrm>
                  <a:off x="3100445" y="3937020"/>
                  <a:ext cx="67619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0</m:t>
                        </m:r>
                      </m:oMath>
                    </m:oMathPara>
                  </a14:m>
                  <a:endParaRPr lang="en-US" sz="2000" dirty="0"/>
                </a:p>
              </p:txBody>
            </p:sp>
          </mc:Choice>
          <mc:Fallback xmlns="">
            <p:sp>
              <p:nvSpPr>
                <p:cNvPr id="27" name="TextBox 26">
                  <a:extLst>
                    <a:ext uri="{FF2B5EF4-FFF2-40B4-BE49-F238E27FC236}">
                      <a16:creationId xmlns:a16="http://schemas.microsoft.com/office/drawing/2014/main" id="{89A6E256-4BC2-3D58-6C76-B9177361634E}"/>
                    </a:ext>
                  </a:extLst>
                </p:cNvPr>
                <p:cNvSpPr txBox="1">
                  <a:spLocks noRot="1" noChangeAspect="1" noMove="1" noResize="1" noEditPoints="1" noAdjustHandles="1" noChangeArrowheads="1" noChangeShapeType="1" noTextEdit="1"/>
                </p:cNvSpPr>
                <p:nvPr/>
              </p:nvSpPr>
              <p:spPr>
                <a:xfrm>
                  <a:off x="3100445" y="3937020"/>
                  <a:ext cx="676195"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FC2BE39-4BDB-8B9C-7353-7ABFAC87AC42}"/>
                    </a:ext>
                  </a:extLst>
                </p:cNvPr>
                <p:cNvSpPr txBox="1"/>
                <p:nvPr/>
              </p:nvSpPr>
              <p:spPr>
                <a:xfrm>
                  <a:off x="3128656" y="4798630"/>
                  <a:ext cx="676195" cy="616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5</m:t>
                            </m:r>
                          </m:num>
                          <m:den>
                            <m:r>
                              <a:rPr lang="en-US" i="1" dirty="0">
                                <a:latin typeface="Cambria Math" panose="02040503050406030204" pitchFamily="18" charset="0"/>
                              </a:rPr>
                              <m:t>12</m:t>
                            </m:r>
                          </m:den>
                        </m:f>
                      </m:oMath>
                    </m:oMathPara>
                  </a14:m>
                  <a:endParaRPr lang="en-US" dirty="0"/>
                </a:p>
              </p:txBody>
            </p:sp>
          </mc:Choice>
          <mc:Fallback xmlns="">
            <p:sp>
              <p:nvSpPr>
                <p:cNvPr id="28" name="TextBox 27">
                  <a:extLst>
                    <a:ext uri="{FF2B5EF4-FFF2-40B4-BE49-F238E27FC236}">
                      <a16:creationId xmlns:a16="http://schemas.microsoft.com/office/drawing/2014/main" id="{8FC2BE39-4BDB-8B9C-7353-7ABFAC87AC42}"/>
                    </a:ext>
                  </a:extLst>
                </p:cNvPr>
                <p:cNvSpPr txBox="1">
                  <a:spLocks noRot="1" noChangeAspect="1" noMove="1" noResize="1" noEditPoints="1" noAdjustHandles="1" noChangeArrowheads="1" noChangeShapeType="1" noTextEdit="1"/>
                </p:cNvSpPr>
                <p:nvPr/>
              </p:nvSpPr>
              <p:spPr>
                <a:xfrm>
                  <a:off x="3128656" y="4798630"/>
                  <a:ext cx="676195" cy="61651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192F42-38B7-4541-F62C-22BE12CDDC49}"/>
                    </a:ext>
                  </a:extLst>
                </p:cNvPr>
                <p:cNvSpPr txBox="1"/>
                <p:nvPr/>
              </p:nvSpPr>
              <p:spPr>
                <a:xfrm>
                  <a:off x="2170476" y="3736059"/>
                  <a:ext cx="43030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1</m:t>
                            </m:r>
                          </m:sub>
                        </m:sSub>
                      </m:oMath>
                    </m:oMathPara>
                  </a14:m>
                  <a:endParaRPr lang="en-US" sz="2400" dirty="0"/>
                </a:p>
              </p:txBody>
            </p:sp>
          </mc:Choice>
          <mc:Fallback xmlns="">
            <p:sp>
              <p:nvSpPr>
                <p:cNvPr id="7" name="TextBox 6">
                  <a:extLst>
                    <a:ext uri="{FF2B5EF4-FFF2-40B4-BE49-F238E27FC236}">
                      <a16:creationId xmlns:a16="http://schemas.microsoft.com/office/drawing/2014/main" id="{EC192F42-38B7-4541-F62C-22BE12CDDC49}"/>
                    </a:ext>
                  </a:extLst>
                </p:cNvPr>
                <p:cNvSpPr txBox="1">
                  <a:spLocks noRot="1" noChangeAspect="1" noMove="1" noResize="1" noEditPoints="1" noAdjustHandles="1" noChangeArrowheads="1" noChangeShapeType="1" noTextEdit="1"/>
                </p:cNvSpPr>
                <p:nvPr/>
              </p:nvSpPr>
              <p:spPr>
                <a:xfrm>
                  <a:off x="2170476" y="3736059"/>
                  <a:ext cx="430306" cy="461665"/>
                </a:xfrm>
                <a:prstGeom prst="rect">
                  <a:avLst/>
                </a:prstGeom>
                <a:blipFill>
                  <a:blip r:embed="rId7"/>
                  <a:stretch>
                    <a:fillRect l="-2817" r="-12676"/>
                  </a:stretch>
                </a:blipFill>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4CA0100F-0912-3261-4006-07F49923FA45}"/>
              </a:ext>
            </a:extLst>
          </p:cNvPr>
          <p:cNvGrpSpPr/>
          <p:nvPr/>
        </p:nvGrpSpPr>
        <p:grpSpPr>
          <a:xfrm>
            <a:off x="5334585" y="4343824"/>
            <a:ext cx="4634731" cy="2434902"/>
            <a:chOff x="647701" y="3139869"/>
            <a:chExt cx="4634731" cy="2434902"/>
          </a:xfrm>
        </p:grpSpPr>
        <p:pic>
          <p:nvPicPr>
            <p:cNvPr id="45" name="Picture 44">
              <a:extLst>
                <a:ext uri="{FF2B5EF4-FFF2-40B4-BE49-F238E27FC236}">
                  <a16:creationId xmlns:a16="http://schemas.microsoft.com/office/drawing/2014/main" id="{A9F06084-1811-9B39-25A7-0B9B96AC040C}"/>
                </a:ext>
              </a:extLst>
            </p:cNvPr>
            <p:cNvPicPr>
              <a:picLocks noChangeAspect="1"/>
            </p:cNvPicPr>
            <p:nvPr/>
          </p:nvPicPr>
          <p:blipFill rotWithShape="1">
            <a:blip r:embed="rId3"/>
            <a:srcRect l="-1847" t="55748"/>
            <a:stretch/>
          </p:blipFill>
          <p:spPr>
            <a:xfrm>
              <a:off x="2174582" y="4105391"/>
              <a:ext cx="455945" cy="375138"/>
            </a:xfrm>
            <a:prstGeom prst="rect">
              <a:avLst/>
            </a:prstGeom>
          </p:spPr>
        </p:pic>
        <p:sp>
          <p:nvSpPr>
            <p:cNvPr id="46" name="TextBox 45">
              <a:extLst>
                <a:ext uri="{FF2B5EF4-FFF2-40B4-BE49-F238E27FC236}">
                  <a16:creationId xmlns:a16="http://schemas.microsoft.com/office/drawing/2014/main" id="{5E03B896-9B28-6C25-A915-B98C018EFCED}"/>
                </a:ext>
              </a:extLst>
            </p:cNvPr>
            <p:cNvSpPr txBox="1"/>
            <p:nvPr/>
          </p:nvSpPr>
          <p:spPr>
            <a:xfrm>
              <a:off x="4067982" y="3139869"/>
              <a:ext cx="1137237" cy="461665"/>
            </a:xfrm>
            <a:prstGeom prst="rect">
              <a:avLst/>
            </a:prstGeom>
            <a:noFill/>
          </p:spPr>
          <p:txBody>
            <a:bodyPr wrap="square">
              <a:spAutoFit/>
            </a:bodyPr>
            <a:lstStyle/>
            <a:p>
              <a:r>
                <a:rPr lang="en-US" sz="2400" dirty="0"/>
                <a:t>4$</a:t>
              </a:r>
            </a:p>
          </p:txBody>
        </p:sp>
        <p:cxnSp>
          <p:nvCxnSpPr>
            <p:cNvPr id="47" name="Straight Connector 46">
              <a:extLst>
                <a:ext uri="{FF2B5EF4-FFF2-40B4-BE49-F238E27FC236}">
                  <a16:creationId xmlns:a16="http://schemas.microsoft.com/office/drawing/2014/main" id="{484E4FDC-74C2-FFE0-3B82-54071E4BEB7B}"/>
                </a:ext>
              </a:extLst>
            </p:cNvPr>
            <p:cNvCxnSpPr>
              <a:cxnSpLocks/>
            </p:cNvCxnSpPr>
            <p:nvPr/>
          </p:nvCxnSpPr>
          <p:spPr>
            <a:xfrm>
              <a:off x="1532646" y="4302024"/>
              <a:ext cx="6963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35F213-EA32-6E49-7D29-BDC831F12A85}"/>
                </a:ext>
              </a:extLst>
            </p:cNvPr>
            <p:cNvCxnSpPr>
              <a:cxnSpLocks/>
            </p:cNvCxnSpPr>
            <p:nvPr/>
          </p:nvCxnSpPr>
          <p:spPr>
            <a:xfrm flipV="1">
              <a:off x="2563991" y="3559342"/>
              <a:ext cx="1520288" cy="6707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EAFCA6A-A224-810C-3811-40041D229B75}"/>
                </a:ext>
              </a:extLst>
            </p:cNvPr>
            <p:cNvCxnSpPr>
              <a:cxnSpLocks/>
            </p:cNvCxnSpPr>
            <p:nvPr/>
          </p:nvCxnSpPr>
          <p:spPr>
            <a:xfrm>
              <a:off x="2563991" y="4323688"/>
              <a:ext cx="1470320" cy="25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9551E5B-924E-A2D1-ABF7-5DAEA0639C01}"/>
                </a:ext>
              </a:extLst>
            </p:cNvPr>
            <p:cNvCxnSpPr>
              <a:cxnSpLocks/>
            </p:cNvCxnSpPr>
            <p:nvPr/>
          </p:nvCxnSpPr>
          <p:spPr>
            <a:xfrm>
              <a:off x="2524261" y="4414514"/>
              <a:ext cx="1461964" cy="6731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AF6D307-C852-E9B0-9BF3-EE50BB0F2442}"/>
                </a:ext>
              </a:extLst>
            </p:cNvPr>
            <p:cNvSpPr txBox="1"/>
            <p:nvPr/>
          </p:nvSpPr>
          <p:spPr>
            <a:xfrm>
              <a:off x="647701" y="4051301"/>
              <a:ext cx="1137237" cy="461665"/>
            </a:xfrm>
            <a:prstGeom prst="rect">
              <a:avLst/>
            </a:prstGeom>
            <a:noFill/>
          </p:spPr>
          <p:txBody>
            <a:bodyPr wrap="square">
              <a:spAutoFit/>
            </a:bodyPr>
            <a:lstStyle/>
            <a:p>
              <a:r>
                <a:rPr lang="en-US" sz="2400" dirty="0"/>
                <a:t>Player</a:t>
              </a:r>
            </a:p>
          </p:txBody>
        </p:sp>
        <p:sp>
          <p:nvSpPr>
            <p:cNvPr id="52" name="TextBox 51">
              <a:extLst>
                <a:ext uri="{FF2B5EF4-FFF2-40B4-BE49-F238E27FC236}">
                  <a16:creationId xmlns:a16="http://schemas.microsoft.com/office/drawing/2014/main" id="{B788376B-862F-A168-31A4-5D24FB97D8F1}"/>
                </a:ext>
              </a:extLst>
            </p:cNvPr>
            <p:cNvSpPr txBox="1"/>
            <p:nvPr/>
          </p:nvSpPr>
          <p:spPr>
            <a:xfrm>
              <a:off x="4145195" y="4105391"/>
              <a:ext cx="1137237" cy="461665"/>
            </a:xfrm>
            <a:prstGeom prst="rect">
              <a:avLst/>
            </a:prstGeom>
            <a:noFill/>
          </p:spPr>
          <p:txBody>
            <a:bodyPr wrap="square">
              <a:spAutoFit/>
            </a:bodyPr>
            <a:lstStyle/>
            <a:p>
              <a:r>
                <a:rPr lang="en-US" sz="2400" dirty="0"/>
                <a:t>9$</a:t>
              </a:r>
            </a:p>
          </p:txBody>
        </p:sp>
        <p:sp>
          <p:nvSpPr>
            <p:cNvPr id="53" name="TextBox 52">
              <a:extLst>
                <a:ext uri="{FF2B5EF4-FFF2-40B4-BE49-F238E27FC236}">
                  <a16:creationId xmlns:a16="http://schemas.microsoft.com/office/drawing/2014/main" id="{67ADF9DD-C812-6767-DB45-3FC30920A5F1}"/>
                </a:ext>
              </a:extLst>
            </p:cNvPr>
            <p:cNvSpPr txBox="1"/>
            <p:nvPr/>
          </p:nvSpPr>
          <p:spPr>
            <a:xfrm>
              <a:off x="3986225" y="5113106"/>
              <a:ext cx="1137237" cy="461665"/>
            </a:xfrm>
            <a:prstGeom prst="rect">
              <a:avLst/>
            </a:prstGeom>
            <a:noFill/>
          </p:spPr>
          <p:txBody>
            <a:bodyPr wrap="square">
              <a:spAutoFit/>
            </a:bodyPr>
            <a:lstStyle/>
            <a:p>
              <a:r>
                <a:rPr lang="en-US" sz="2400" dirty="0"/>
                <a:t>16$</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68FF51D-3646-C1A0-FCD1-804D446ADB5F}"/>
                    </a:ext>
                  </a:extLst>
                </p:cNvPr>
                <p:cNvSpPr txBox="1"/>
                <p:nvPr/>
              </p:nvSpPr>
              <p:spPr>
                <a:xfrm>
                  <a:off x="3116580" y="3412839"/>
                  <a:ext cx="67619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0</m:t>
                        </m:r>
                      </m:oMath>
                    </m:oMathPara>
                  </a14:m>
                  <a:endParaRPr lang="en-US" sz="2000" dirty="0"/>
                </a:p>
              </p:txBody>
            </p:sp>
          </mc:Choice>
          <mc:Fallback xmlns="">
            <p:sp>
              <p:nvSpPr>
                <p:cNvPr id="54" name="TextBox 53">
                  <a:extLst>
                    <a:ext uri="{FF2B5EF4-FFF2-40B4-BE49-F238E27FC236}">
                      <a16:creationId xmlns:a16="http://schemas.microsoft.com/office/drawing/2014/main" id="{A68FF51D-3646-C1A0-FCD1-804D446ADB5F}"/>
                    </a:ext>
                  </a:extLst>
                </p:cNvPr>
                <p:cNvSpPr txBox="1">
                  <a:spLocks noRot="1" noChangeAspect="1" noMove="1" noResize="1" noEditPoints="1" noAdjustHandles="1" noChangeArrowheads="1" noChangeShapeType="1" noTextEdit="1"/>
                </p:cNvSpPr>
                <p:nvPr/>
              </p:nvSpPr>
              <p:spPr>
                <a:xfrm>
                  <a:off x="3116580" y="3412839"/>
                  <a:ext cx="676195"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7B12032-4083-EF6F-1047-7A1FBFE6179E}"/>
                    </a:ext>
                  </a:extLst>
                </p:cNvPr>
                <p:cNvSpPr txBox="1"/>
                <p:nvPr/>
              </p:nvSpPr>
              <p:spPr>
                <a:xfrm>
                  <a:off x="3100445" y="3937020"/>
                  <a:ext cx="67619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1</m:t>
                        </m:r>
                      </m:oMath>
                    </m:oMathPara>
                  </a14:m>
                  <a:endParaRPr lang="en-US" sz="2000" dirty="0"/>
                </a:p>
              </p:txBody>
            </p:sp>
          </mc:Choice>
          <mc:Fallback xmlns="">
            <p:sp>
              <p:nvSpPr>
                <p:cNvPr id="55" name="TextBox 54">
                  <a:extLst>
                    <a:ext uri="{FF2B5EF4-FFF2-40B4-BE49-F238E27FC236}">
                      <a16:creationId xmlns:a16="http://schemas.microsoft.com/office/drawing/2014/main" id="{F7B12032-4083-EF6F-1047-7A1FBFE6179E}"/>
                    </a:ext>
                  </a:extLst>
                </p:cNvPr>
                <p:cNvSpPr txBox="1">
                  <a:spLocks noRot="1" noChangeAspect="1" noMove="1" noResize="1" noEditPoints="1" noAdjustHandles="1" noChangeArrowheads="1" noChangeShapeType="1" noTextEdit="1"/>
                </p:cNvSpPr>
                <p:nvPr/>
              </p:nvSpPr>
              <p:spPr>
                <a:xfrm>
                  <a:off x="3100445" y="3937020"/>
                  <a:ext cx="676195"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3F013E90-1765-BA33-9105-570378AAAFDB}"/>
                    </a:ext>
                  </a:extLst>
                </p:cNvPr>
                <p:cNvSpPr txBox="1"/>
                <p:nvPr/>
              </p:nvSpPr>
              <p:spPr>
                <a:xfrm>
                  <a:off x="3056156" y="4859618"/>
                  <a:ext cx="6761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0</m:t>
                        </m:r>
                      </m:oMath>
                    </m:oMathPara>
                  </a14:m>
                  <a:endParaRPr lang="en-US" dirty="0"/>
                </a:p>
              </p:txBody>
            </p:sp>
          </mc:Choice>
          <mc:Fallback xmlns="">
            <p:sp>
              <p:nvSpPr>
                <p:cNvPr id="56" name="TextBox 55">
                  <a:extLst>
                    <a:ext uri="{FF2B5EF4-FFF2-40B4-BE49-F238E27FC236}">
                      <a16:creationId xmlns:a16="http://schemas.microsoft.com/office/drawing/2014/main" id="{3F013E90-1765-BA33-9105-570378AAAFDB}"/>
                    </a:ext>
                  </a:extLst>
                </p:cNvPr>
                <p:cNvSpPr txBox="1">
                  <a:spLocks noRot="1" noChangeAspect="1" noMove="1" noResize="1" noEditPoints="1" noAdjustHandles="1" noChangeArrowheads="1" noChangeShapeType="1" noTextEdit="1"/>
                </p:cNvSpPr>
                <p:nvPr/>
              </p:nvSpPr>
              <p:spPr>
                <a:xfrm>
                  <a:off x="3056156" y="4859618"/>
                  <a:ext cx="67619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1361399C-0AB2-6D4A-A060-C7C3207A8546}"/>
                    </a:ext>
                  </a:extLst>
                </p:cNvPr>
                <p:cNvSpPr txBox="1"/>
                <p:nvPr/>
              </p:nvSpPr>
              <p:spPr>
                <a:xfrm>
                  <a:off x="2170476" y="3736059"/>
                  <a:ext cx="43030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2</m:t>
                            </m:r>
                          </m:sub>
                        </m:sSub>
                      </m:oMath>
                    </m:oMathPara>
                  </a14:m>
                  <a:endParaRPr lang="en-US" sz="2400" dirty="0"/>
                </a:p>
              </p:txBody>
            </p:sp>
          </mc:Choice>
          <mc:Fallback xmlns="">
            <p:sp>
              <p:nvSpPr>
                <p:cNvPr id="57" name="TextBox 56">
                  <a:extLst>
                    <a:ext uri="{FF2B5EF4-FFF2-40B4-BE49-F238E27FC236}">
                      <a16:creationId xmlns:a16="http://schemas.microsoft.com/office/drawing/2014/main" id="{1361399C-0AB2-6D4A-A060-C7C3207A8546}"/>
                    </a:ext>
                  </a:extLst>
                </p:cNvPr>
                <p:cNvSpPr txBox="1">
                  <a:spLocks noRot="1" noChangeAspect="1" noMove="1" noResize="1" noEditPoints="1" noAdjustHandles="1" noChangeArrowheads="1" noChangeShapeType="1" noTextEdit="1"/>
                </p:cNvSpPr>
                <p:nvPr/>
              </p:nvSpPr>
              <p:spPr>
                <a:xfrm>
                  <a:off x="2170476" y="3736059"/>
                  <a:ext cx="430306" cy="461665"/>
                </a:xfrm>
                <a:prstGeom prst="rect">
                  <a:avLst/>
                </a:prstGeom>
                <a:blipFill>
                  <a:blip r:embed="rId11"/>
                  <a:stretch>
                    <a:fillRect l="-4286" r="-15714" b="-1316"/>
                  </a:stretch>
                </a:blipFill>
              </p:spPr>
              <p:txBody>
                <a:bodyPr/>
                <a:lstStyle/>
                <a:p>
                  <a:r>
                    <a:rPr lang="en-US">
                      <a:noFill/>
                    </a:rPr>
                    <a:t> </a:t>
                  </a:r>
                </a:p>
              </p:txBody>
            </p:sp>
          </mc:Fallback>
        </mc:AlternateContent>
      </p:grpSp>
    </p:spTree>
    <p:extLst>
      <p:ext uri="{BB962C8B-B14F-4D97-AF65-F5344CB8AC3E}">
        <p14:creationId xmlns:p14="http://schemas.microsoft.com/office/powerpoint/2010/main" val="278846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a-IR" dirty="0"/>
              <a:t>منابع درسی</a:t>
            </a:r>
            <a:endParaRPr lang="en-US" dirty="0"/>
          </a:p>
        </p:txBody>
      </p:sp>
      <p:sp>
        <p:nvSpPr>
          <p:cNvPr id="12" name="Content Placeholder 11"/>
          <p:cNvSpPr>
            <a:spLocks noGrp="1"/>
          </p:cNvSpPr>
          <p:nvPr>
            <p:ph idx="1"/>
          </p:nvPr>
        </p:nvSpPr>
        <p:spPr>
          <a:xfrm>
            <a:off x="3282076" y="1240077"/>
            <a:ext cx="8504915" cy="5166142"/>
          </a:xfrm>
        </p:spPr>
        <p:txBody>
          <a:bodyPr>
            <a:normAutofit/>
          </a:bodyPr>
          <a:lstStyle/>
          <a:p>
            <a:pPr algn="l" rtl="0"/>
            <a:r>
              <a:rPr lang="en-US" sz="3200" dirty="0"/>
              <a:t> </a:t>
            </a:r>
            <a:r>
              <a:rPr lang="en-US" sz="3200" dirty="0" err="1"/>
              <a:t>Tadelis</a:t>
            </a:r>
            <a:r>
              <a:rPr lang="en-US" sz="3200" dirty="0"/>
              <a:t>, Steven. </a:t>
            </a:r>
            <a:r>
              <a:rPr lang="en-US" sz="3200" i="1" dirty="0">
                <a:solidFill>
                  <a:srgbClr val="C00000"/>
                </a:solidFill>
              </a:rPr>
              <a:t>Game theory: an introduction</a:t>
            </a:r>
            <a:r>
              <a:rPr lang="en-US" sz="3200" dirty="0"/>
              <a:t>. Princeton university press, 2013.</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a:t>
            </a:fld>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94" y="1153421"/>
            <a:ext cx="2950274" cy="4170459"/>
          </a:xfrm>
          <a:prstGeom prst="rect">
            <a:avLst/>
          </a:prstGeom>
        </p:spPr>
      </p:pic>
    </p:spTree>
    <p:extLst>
      <p:ext uri="{BB962C8B-B14F-4D97-AF65-F5344CB8AC3E}">
        <p14:creationId xmlns:p14="http://schemas.microsoft.com/office/powerpoint/2010/main" val="2886576789"/>
      </p:ext>
    </p:extLst>
  </p:cSld>
  <p:clrMapOvr>
    <a:masterClrMapping/>
  </p:clrMapOvr>
  <mc:AlternateContent xmlns:mc="http://schemas.openxmlformats.org/markup-compatibility/2006" xmlns:p14="http://schemas.microsoft.com/office/powerpoint/2010/main">
    <mc:Choice Requires="p14">
      <p:transition spd="slow" p14:dur="2000" advTm="53968"/>
    </mc:Choice>
    <mc:Fallback xmlns="">
      <p:transition spd="slow" advTm="53968"/>
    </mc:Fallback>
  </mc:AlternateContent>
  <p:extLst>
    <p:ext uri="{3A86A75C-4F4B-4683-9AE1-C65F6400EC91}">
      <p14:laserTraceLst xmlns:p14="http://schemas.microsoft.com/office/powerpoint/2010/main">
        <p14:tracePtLst>
          <p14:tracePt t="6815" x="3473450" y="1697038"/>
          <p14:tracePt t="6831" x="3490913" y="1697038"/>
          <p14:tracePt t="6848" x="3500438" y="1697038"/>
          <p14:tracePt t="6864" x="3517900" y="1697038"/>
          <p14:tracePt t="6872" x="3544888" y="1697038"/>
          <p14:tracePt t="6888" x="3554413" y="1697038"/>
          <p14:tracePt t="6919" x="3562350" y="1697038"/>
          <p14:tracePt t="6936" x="3589338" y="1697038"/>
          <p14:tracePt t="6942" x="3598863" y="1697038"/>
          <p14:tracePt t="6950" x="3643313" y="1714500"/>
          <p14:tracePt t="6967" x="3697288" y="1714500"/>
          <p14:tracePt t="6983" x="3724275" y="1724025"/>
          <p14:tracePt t="6999" x="3776663" y="1724025"/>
          <p14:tracePt t="7017" x="3803650" y="1724025"/>
          <p14:tracePt t="7033" x="3875088" y="1741488"/>
          <p14:tracePt t="7050" x="4017963" y="1758950"/>
          <p14:tracePt t="7066" x="4160838" y="1758950"/>
          <p14:tracePt t="7084" x="4276725" y="1758950"/>
          <p14:tracePt t="7099" x="4348163" y="1758950"/>
          <p14:tracePt t="7117" x="4402138" y="1776413"/>
          <p14:tracePt t="7133" x="4510088" y="1776413"/>
          <p14:tracePt t="7150" x="4697413" y="1812925"/>
          <p14:tracePt t="7166" x="4848225" y="1812925"/>
          <p14:tracePt t="7166" x="4911725" y="1812925"/>
          <p14:tracePt t="7184" x="4946650" y="1812925"/>
          <p14:tracePt t="7199" x="5062538" y="1847850"/>
          <p14:tracePt t="7248" x="5089525" y="1847850"/>
          <p14:tracePt t="7256" x="5108575" y="1847850"/>
          <p14:tracePt t="7264" x="5143500" y="1847850"/>
          <p14:tracePt t="7264" x="5160963" y="1847850"/>
          <p14:tracePt t="7272" x="5197475" y="1847850"/>
          <p14:tracePt t="7282" x="5268913" y="1847850"/>
          <p14:tracePt t="7300" x="5303838" y="1847850"/>
          <p14:tracePt t="7317" x="5384800" y="1847850"/>
          <p14:tracePt t="7333" x="5483225" y="1847850"/>
          <p14:tracePt t="7350" x="5616575" y="1847850"/>
          <p14:tracePt t="7366" x="5715000" y="1847850"/>
          <p14:tracePt t="7366" x="5768975" y="1847850"/>
          <p14:tracePt t="7399" x="5830888" y="1847850"/>
          <p14:tracePt t="7400" x="5911850" y="1847850"/>
          <p14:tracePt t="7416" x="5973763" y="1847850"/>
          <p14:tracePt t="7433" x="6037263" y="1847850"/>
          <p14:tracePt t="7449" x="6108700" y="1847850"/>
          <p14:tracePt t="7465" x="6180138" y="1847850"/>
          <p14:tracePt t="7482" x="6232525" y="1847850"/>
          <p14:tracePt t="7499" x="6259513" y="1847850"/>
          <p14:tracePt t="7515" x="6276975" y="1847850"/>
          <p14:tracePt t="7532" x="6296025" y="1847850"/>
          <p14:tracePt t="7549" x="6313488" y="1847850"/>
          <p14:tracePt t="7565" x="6357938" y="1847850"/>
          <p14:tracePt t="7583" x="6438900" y="1847850"/>
          <p14:tracePt t="7599" x="6554788" y="1847850"/>
          <p14:tracePt t="7616" x="6608763" y="1847850"/>
          <p14:tracePt t="7632" x="6626225" y="1847850"/>
          <p14:tracePt t="7649" x="6643688" y="1847850"/>
          <p14:tracePt t="7666" x="6653213" y="1847850"/>
          <p14:tracePt t="7683" x="6697663" y="1847850"/>
          <p14:tracePt t="7698" x="6751638" y="1847850"/>
          <p14:tracePt t="7715" x="6823075" y="1847850"/>
          <p14:tracePt t="7732" x="6875463" y="1847850"/>
          <p14:tracePt t="7749" x="6929438" y="1847850"/>
          <p14:tracePt t="7765" x="6973888" y="1847850"/>
          <p14:tracePt t="7782" x="7010400" y="1847850"/>
          <p14:tracePt t="7798" x="7062788" y="1847850"/>
          <p14:tracePt t="7816" x="7099300" y="1847850"/>
          <p14:tracePt t="7832" x="7134225" y="1830388"/>
          <p14:tracePt t="7849" x="7180263" y="1830388"/>
          <p14:tracePt t="7865" x="7269163" y="1830388"/>
          <p14:tracePt t="7882" x="7296150" y="1830388"/>
          <p14:tracePt t="7898" x="7348538" y="1830388"/>
          <p14:tracePt t="7915" x="7402513" y="1822450"/>
          <p14:tracePt t="7931" x="7446963" y="1822450"/>
          <p14:tracePt t="7948" x="7483475" y="1822450"/>
          <p14:tracePt t="7965" x="7491413" y="1822450"/>
          <p14:tracePt t="8104" x="7483475" y="1822450"/>
          <p14:tracePt t="8112" x="7473950" y="1822450"/>
          <p14:tracePt t="8121" x="7446963" y="1822450"/>
          <p14:tracePt t="8128" x="7419975" y="1822450"/>
          <p14:tracePt t="8132" x="7358063" y="1839913"/>
          <p14:tracePt t="8148" x="7313613" y="1847850"/>
          <p14:tracePt t="8165" x="7232650" y="1847850"/>
          <p14:tracePt t="8181" x="7197725" y="1847850"/>
          <p14:tracePt t="8198" x="7153275" y="1847850"/>
          <p14:tracePt t="8215" x="7072313" y="1847850"/>
          <p14:tracePt t="8232" x="7018338" y="1857375"/>
          <p14:tracePt t="8249" x="6965950" y="1857375"/>
          <p14:tracePt t="8265" x="6911975" y="1857375"/>
          <p14:tracePt t="8281" x="6858000" y="1857375"/>
          <p14:tracePt t="8299" x="6804025" y="1857375"/>
          <p14:tracePt t="8314" x="6742113" y="1857375"/>
          <p14:tracePt t="8332" x="6680200" y="1857375"/>
          <p14:tracePt t="8348" x="6589713" y="1884363"/>
          <p14:tracePt t="8364" x="6491288" y="1901825"/>
          <p14:tracePt t="8381" x="6411913" y="1911350"/>
          <p14:tracePt t="8397" x="6313488" y="1911350"/>
          <p14:tracePt t="8414" x="6232525" y="1911350"/>
          <p14:tracePt t="8414" x="6197600" y="1911350"/>
          <p14:tracePt t="8432" x="6126163" y="1911350"/>
          <p14:tracePt t="8447" x="6054725" y="1911350"/>
          <p14:tracePt t="8465" x="5946775" y="1911350"/>
          <p14:tracePt t="8481" x="5848350" y="1919288"/>
          <p14:tracePt t="8498" x="5768975" y="1919288"/>
          <p14:tracePt t="8514" x="5697538" y="1919288"/>
          <p14:tracePt t="8532" x="5670550" y="1919288"/>
          <p14:tracePt t="8548" x="5616575" y="1919288"/>
          <p14:tracePt t="8565" x="5572125" y="1919288"/>
          <p14:tracePt t="8580" x="5554663" y="1919288"/>
          <p14:tracePt t="8598" x="5500688" y="1919288"/>
          <p14:tracePt t="8614" x="5465763" y="1919288"/>
          <p14:tracePt t="8631" x="5411788" y="1919288"/>
          <p14:tracePt t="8647" x="5330825" y="1919288"/>
          <p14:tracePt t="8665" x="5295900" y="1919288"/>
          <p14:tracePt t="8680" x="5251450" y="1919288"/>
          <p14:tracePt t="8697" x="5214938" y="1919288"/>
          <p14:tracePt t="8714" x="5143500" y="1919288"/>
          <p14:tracePt t="8731" x="5072063" y="1919288"/>
          <p14:tracePt t="8747" x="5010150" y="1919288"/>
          <p14:tracePt t="8764" x="4946650" y="1919288"/>
          <p14:tracePt t="8780" x="4867275" y="1919288"/>
          <p14:tracePt t="8798" x="4786313" y="1919288"/>
          <p14:tracePt t="8814" x="4670425" y="1919288"/>
          <p14:tracePt t="8814" x="4625975" y="1919288"/>
          <p14:tracePt t="8832" x="4562475" y="1938338"/>
          <p14:tracePt t="8847" x="4340225" y="1946275"/>
          <p14:tracePt t="8864" x="4197350" y="1990725"/>
          <p14:tracePt t="8880" x="4037013" y="2009775"/>
          <p14:tracePt t="8898" x="3884613" y="2017713"/>
          <p14:tracePt t="8913" x="3741738" y="2054225"/>
          <p14:tracePt t="8931" x="3643313" y="2062163"/>
          <p14:tracePt t="8947" x="3562350" y="2062163"/>
          <p14:tracePt t="8964" x="3473450" y="2062163"/>
          <p14:tracePt t="8980" x="3411538" y="2081213"/>
          <p14:tracePt t="8997" x="3322638" y="2089150"/>
          <p14:tracePt t="9013" x="3214688" y="2089150"/>
          <p14:tracePt t="9031" x="3098800" y="2089150"/>
          <p14:tracePt t="9046" x="2938463" y="2089150"/>
          <p14:tracePt t="9064" x="2822575" y="2089150"/>
          <p14:tracePt t="9080" x="2697163" y="2089150"/>
          <p14:tracePt t="9096" x="2598738" y="2089150"/>
          <p14:tracePt t="9113" x="2465388" y="2089150"/>
          <p14:tracePt t="9130" x="2357438" y="2089150"/>
          <p14:tracePt t="9146" x="2259013" y="2089150"/>
          <p14:tracePt t="9163" x="2160588" y="2089150"/>
          <p14:tracePt t="9180" x="2062163" y="2116138"/>
          <p14:tracePt t="9197" x="1965325" y="2125663"/>
          <p14:tracePt t="9214" x="1911350" y="2133600"/>
          <p14:tracePt t="9231" x="1812925" y="2152650"/>
          <p14:tracePt t="9247" x="1704975" y="2152650"/>
          <p14:tracePt t="9247" x="1643063" y="2179638"/>
          <p14:tracePt t="9264" x="1544638" y="2187575"/>
          <p14:tracePt t="9279" x="1473200" y="2187575"/>
          <p14:tracePt t="9297" x="1446213" y="2197100"/>
          <p14:tracePt t="9313" x="1419225" y="2205038"/>
          <p14:tracePt t="9330" x="1384300" y="2205038"/>
          <p14:tracePt t="9346" x="1347788" y="2205038"/>
          <p14:tracePt t="9363" x="1330325" y="2205038"/>
          <p14:tracePt t="9379" x="1285875" y="2205038"/>
          <p14:tracePt t="9396" x="1231900" y="2205038"/>
          <p14:tracePt t="9413" x="1196975" y="2232025"/>
          <p14:tracePt t="9430" x="1160463" y="2232025"/>
          <p14:tracePt t="9446" x="1125538" y="2232025"/>
          <p14:tracePt t="9446" x="1081088" y="2232025"/>
          <p14:tracePt t="9465" x="1044575" y="2232025"/>
          <p14:tracePt t="9480" x="1036638" y="2232025"/>
          <p14:tracePt t="9496" x="1017588" y="2232025"/>
          <p14:tracePt t="9513" x="990600" y="2232025"/>
          <p14:tracePt t="9530" x="982663" y="2232025"/>
          <p14:tracePt t="9546" x="965200" y="2232025"/>
          <p14:tracePt t="9562" x="919163" y="2224088"/>
          <p14:tracePt t="9580" x="884238" y="2205038"/>
          <p14:tracePt t="9596" x="822325" y="2187575"/>
          <p14:tracePt t="9612" x="785813" y="2160588"/>
          <p14:tracePt t="9629" x="741363" y="2143125"/>
          <p14:tracePt t="9646" x="714375" y="2108200"/>
          <p14:tracePt t="9663" x="696913" y="2089150"/>
          <p14:tracePt t="9679" x="669925" y="2071688"/>
          <p14:tracePt t="9696" x="660400" y="2062163"/>
          <p14:tracePt t="9751" x="660400" y="2044700"/>
          <p14:tracePt t="9768" x="660400" y="2036763"/>
          <p14:tracePt t="9776" x="660400" y="2027238"/>
          <p14:tracePt t="9780" x="660400" y="2000250"/>
          <p14:tracePt t="9796" x="660400" y="1982788"/>
          <p14:tracePt t="9812" x="660400" y="1946275"/>
          <p14:tracePt t="9830" x="679450" y="1919288"/>
          <p14:tracePt t="9846" x="687388" y="1911350"/>
          <p14:tracePt t="9862" x="714375" y="1874838"/>
          <p14:tracePt t="9880" x="731838" y="1866900"/>
          <p14:tracePt t="9896" x="758825" y="1857375"/>
          <p14:tracePt t="9913" x="785813" y="1847850"/>
          <p14:tracePt t="9928" x="803275" y="1839913"/>
          <p14:tracePt t="9946" x="830263" y="1830388"/>
          <p14:tracePt t="9962" x="884238" y="1822450"/>
          <p14:tracePt t="9979" x="938213" y="1803400"/>
          <p14:tracePt t="9996" x="982663" y="1785938"/>
          <p14:tracePt t="10012" x="1027113" y="1776413"/>
          <p14:tracePt t="10029" x="1044575" y="1776413"/>
          <p14:tracePt t="10046" x="1081088" y="1758950"/>
          <p14:tracePt t="10062" x="1133475" y="1758950"/>
          <p14:tracePt t="10079" x="1179513" y="1758950"/>
          <p14:tracePt t="10079" x="1223963" y="1751013"/>
          <p14:tracePt t="10095" x="1250950" y="1751013"/>
          <p14:tracePt t="10112" x="1312863" y="1731963"/>
          <p14:tracePt t="10128" x="1357313" y="1731963"/>
          <p14:tracePt t="10145" x="1419225" y="1731963"/>
          <p14:tracePt t="10162" x="1465263" y="1731963"/>
          <p14:tracePt t="10179" x="1500188" y="1731963"/>
          <p14:tracePt t="10195" x="1544638" y="1731963"/>
          <p14:tracePt t="10212" x="1598613" y="1731963"/>
          <p14:tracePt t="10228" x="1652588" y="1731963"/>
          <p14:tracePt t="10245" x="1704975" y="1731963"/>
          <p14:tracePt t="10261" x="1731963" y="1731963"/>
          <p14:tracePt t="10278" x="1751013" y="1731963"/>
          <p14:tracePt t="10295" x="1758950" y="1731963"/>
          <p14:tracePt t="10336" x="1776413" y="1731963"/>
          <p14:tracePt t="10338" x="1785938" y="1731963"/>
          <p14:tracePt t="10345" x="1812925" y="1731963"/>
          <p14:tracePt t="10361" x="1866900" y="1731963"/>
          <p14:tracePt t="10379" x="1928813" y="1731963"/>
          <p14:tracePt t="10395" x="2000250" y="1731963"/>
          <p14:tracePt t="10412" x="2054225" y="1731963"/>
          <p14:tracePt t="10428" x="2071688" y="1731963"/>
          <p14:tracePt t="10444" x="2089150" y="1731963"/>
          <p14:tracePt t="10461" x="2133600" y="1731963"/>
          <p14:tracePt t="10478" x="2187575" y="1731963"/>
          <p14:tracePt t="10495" x="2268538" y="1714500"/>
          <p14:tracePt t="10495" x="2303463" y="1704975"/>
          <p14:tracePt t="10512" x="2374900" y="1704975"/>
          <p14:tracePt t="10528" x="2411413" y="1704975"/>
          <p14:tracePt t="10545" x="2455863" y="1704975"/>
          <p14:tracePt t="10561" x="2473325" y="1704975"/>
          <p14:tracePt t="10579" x="2500313" y="1704975"/>
          <p14:tracePt t="10595" x="2517775" y="1704975"/>
          <p14:tracePt t="10611" x="2571750" y="1704975"/>
          <p14:tracePt t="10628" x="2643188" y="1704975"/>
          <p14:tracePt t="10644" x="2724150" y="1704975"/>
          <p14:tracePt t="10661" x="2776538" y="1704975"/>
          <p14:tracePt t="10678" x="2803525" y="1704975"/>
          <p14:tracePt t="10694" x="2822575" y="1704975"/>
          <p14:tracePt t="10694" x="2830513" y="1704975"/>
          <p14:tracePt t="10760" x="2847975" y="1704975"/>
          <p14:tracePt t="10776" x="2857500" y="1704975"/>
          <p14:tracePt t="10792" x="2874963" y="1704975"/>
          <p14:tracePt t="10803" x="2884488" y="1704975"/>
          <p14:tracePt t="10840" x="2894013" y="1704975"/>
          <p14:tracePt t="10856" x="2901950" y="1704975"/>
          <p14:tracePt t="10871" x="2919413" y="1704975"/>
          <p14:tracePt t="10888" x="2938463" y="1697038"/>
          <p14:tracePt t="16845" x="0" y="0"/>
        </p14:tracePtLst>
        <p14:tracePtLst>
          <p14:tracePt t="17799" x="1536700" y="2670175"/>
          <p14:tracePt t="17976" x="1527175" y="2670175"/>
          <p14:tracePt t="17992" x="1517650" y="2670175"/>
          <p14:tracePt t="18008" x="1500188" y="2670175"/>
          <p14:tracePt t="18059" x="1490663" y="2670175"/>
          <p14:tracePt t="18111" x="1482725" y="2670175"/>
          <p14:tracePt t="18120" x="1473200" y="2670175"/>
          <p14:tracePt t="18136" x="1455738" y="2670175"/>
          <p14:tracePt t="18168" x="1446213" y="2670175"/>
          <p14:tracePt t="18175" x="1438275" y="2679700"/>
          <p14:tracePt t="18215" x="1419225" y="2679700"/>
          <p14:tracePt t="18224" x="1393825" y="2687638"/>
          <p14:tracePt t="18264" x="1384300" y="2687638"/>
          <p14:tracePt t="18280" x="1374775" y="2687638"/>
          <p14:tracePt t="18296" x="1357313" y="2687638"/>
          <p14:tracePt t="18303" x="1347788" y="2687638"/>
          <p14:tracePt t="18320" x="1339850" y="2687638"/>
          <p14:tracePt t="18336" x="1330325" y="2687638"/>
          <p14:tracePt t="18350" x="1312863" y="2687638"/>
          <p14:tracePt t="18350" x="1295400" y="2687638"/>
          <p14:tracePt t="18368" x="1276350" y="2687638"/>
          <p14:tracePt t="18383" x="1258888" y="2687638"/>
          <p14:tracePt t="18391" x="1241425" y="2687638"/>
          <p14:tracePt t="18400" x="1214438" y="2687638"/>
          <p14:tracePt t="18417" x="1204913" y="2687638"/>
          <p14:tracePt t="18434" x="1196975" y="2687638"/>
          <p14:tracePt t="18450" x="1169988" y="2687638"/>
          <p14:tracePt t="18467" x="1152525" y="2687638"/>
          <p14:tracePt t="18512" x="1143000" y="2687638"/>
          <p14:tracePt t="18528" x="1116013" y="2687638"/>
          <p14:tracePt t="18544" x="1108075" y="2687638"/>
          <p14:tracePt t="18559" x="1098550" y="2687638"/>
          <p14:tracePt t="18576" x="1089025" y="2687638"/>
          <p14:tracePt t="18576" x="1071563" y="2687638"/>
          <p14:tracePt t="18599" x="1062038" y="2697163"/>
          <p14:tracePt t="18648" x="1054100" y="2697163"/>
          <p14:tracePt t="18655" x="1044575" y="2697163"/>
          <p14:tracePt t="18657" x="1036638" y="2705100"/>
          <p14:tracePt t="18665" x="1027113" y="2714625"/>
          <p14:tracePt t="18711" x="1000125" y="2724150"/>
          <p14:tracePt t="18776" x="990600" y="2732088"/>
          <p14:tracePt t="18792" x="982663" y="2741613"/>
          <p14:tracePt t="18824" x="982663" y="2751138"/>
          <p14:tracePt t="18840" x="965200" y="2786063"/>
          <p14:tracePt t="18879" x="965200" y="2803525"/>
          <p14:tracePt t="18879" x="955675" y="2822575"/>
          <p14:tracePt t="18920" x="955675" y="2830513"/>
          <p14:tracePt t="18927" x="955675" y="2867025"/>
          <p14:tracePt t="18938" x="955675" y="2874963"/>
          <p14:tracePt t="18944" x="946150" y="2894013"/>
          <p14:tracePt t="18952" x="946150" y="2919413"/>
          <p14:tracePt t="18965" x="946150" y="2955925"/>
          <p14:tracePt t="18982" x="928688" y="2982913"/>
          <p14:tracePt t="18982" x="928688" y="3000375"/>
          <p14:tracePt t="19000" x="928688" y="3027363"/>
          <p14:tracePt t="19016" x="928688" y="3054350"/>
          <p14:tracePt t="19034" x="911225" y="3081338"/>
          <p14:tracePt t="19049" x="911225" y="3116263"/>
          <p14:tracePt t="19065" x="911225" y="3133725"/>
          <p14:tracePt t="19082" x="911225" y="3160713"/>
          <p14:tracePt t="19099" x="901700" y="3205163"/>
          <p14:tracePt t="19116" x="893763" y="3232150"/>
          <p14:tracePt t="19132" x="893763" y="3259138"/>
          <p14:tracePt t="19149" x="893763" y="3276600"/>
          <p14:tracePt t="19166" x="893763" y="3322638"/>
          <p14:tracePt t="19182" x="911225" y="3384550"/>
          <p14:tracePt t="19199" x="919163" y="3438525"/>
          <p14:tracePt t="19216" x="928688" y="3473450"/>
          <p14:tracePt t="19232" x="938213" y="3490913"/>
          <p14:tracePt t="19248" x="973138" y="3554413"/>
          <p14:tracePt t="19266" x="982663" y="3589338"/>
          <p14:tracePt t="19282" x="1027113" y="3652838"/>
          <p14:tracePt t="19298" x="1044575" y="3687763"/>
          <p14:tracePt t="19315" x="1081088" y="3724275"/>
          <p14:tracePt t="19333" x="1108075" y="3751263"/>
          <p14:tracePt t="19349" x="1152525" y="3795713"/>
          <p14:tracePt t="19365" x="1187450" y="3830638"/>
          <p14:tracePt t="19382" x="1223963" y="3848100"/>
          <p14:tracePt t="19399" x="1250950" y="3857625"/>
          <p14:tracePt t="19415" x="1339850" y="3884613"/>
          <p14:tracePt t="19433" x="1411288" y="3911600"/>
          <p14:tracePt t="19448" x="1465263" y="3919538"/>
          <p14:tracePt t="19464" x="1509713" y="3938588"/>
          <p14:tracePt t="19481" x="1589088" y="3973513"/>
          <p14:tracePt t="19498" x="1704975" y="4027488"/>
          <p14:tracePt t="19515" x="1822450" y="4054475"/>
          <p14:tracePt t="19531" x="1946275" y="4108450"/>
          <p14:tracePt t="19548" x="2108200" y="4133850"/>
          <p14:tracePt t="19565" x="2268538" y="4187825"/>
          <p14:tracePt t="19581" x="2411413" y="4197350"/>
          <p14:tracePt t="19598" x="2544763" y="4214813"/>
          <p14:tracePt t="19614" x="2732088" y="4259263"/>
          <p14:tracePt t="19631" x="2884488" y="4268788"/>
          <p14:tracePt t="19649" x="3062288" y="4268788"/>
          <p14:tracePt t="19664" x="3276600" y="4268788"/>
          <p14:tracePt t="19681" x="3517900" y="4286250"/>
          <p14:tracePt t="19698" x="3714750" y="4286250"/>
          <p14:tracePt t="19715" x="3840163" y="4322763"/>
          <p14:tracePt t="19731" x="3911600" y="4322763"/>
          <p14:tracePt t="19748" x="3973513" y="4322763"/>
          <p14:tracePt t="19764" x="4044950" y="4322763"/>
          <p14:tracePt t="19781" x="4143375" y="4322763"/>
          <p14:tracePt t="19797" x="4224338" y="4303713"/>
          <p14:tracePt t="19814" x="4340225" y="4286250"/>
          <p14:tracePt t="19814" x="4394200" y="4259263"/>
          <p14:tracePt t="19831" x="4518025" y="4232275"/>
          <p14:tracePt t="19848" x="4581525" y="4224338"/>
          <p14:tracePt t="19864" x="4670425" y="4197350"/>
          <p14:tracePt t="19881" x="4768850" y="4187825"/>
          <p14:tracePt t="19897" x="4929188" y="4143375"/>
          <p14:tracePt t="19930" x="5054600" y="4098925"/>
          <p14:tracePt t="19931" x="5197475" y="4044950"/>
          <p14:tracePt t="19947" x="5348288" y="3983038"/>
          <p14:tracePt t="19964" x="5419725" y="3946525"/>
          <p14:tracePt t="19981" x="5500688" y="3911600"/>
          <p14:tracePt t="19997" x="5581650" y="3857625"/>
          <p14:tracePt t="20014" x="5653088" y="3840163"/>
          <p14:tracePt t="20030" x="5768975" y="3786188"/>
          <p14:tracePt t="20048" x="5822950" y="3768725"/>
          <p14:tracePt t="20064" x="5884863" y="3714750"/>
          <p14:tracePt t="20081" x="5929313" y="3670300"/>
          <p14:tracePt t="20097" x="5973763" y="3625850"/>
          <p14:tracePt t="20114" x="6018213" y="3571875"/>
          <p14:tracePt t="20131" x="6037263" y="3500438"/>
          <p14:tracePt t="20148" x="6037263" y="3465513"/>
          <p14:tracePt t="20164" x="6037263" y="3411538"/>
          <p14:tracePt t="20182" x="6062663" y="3340100"/>
          <p14:tracePt t="20197" x="6072188" y="3251200"/>
          <p14:tracePt t="20214" x="6099175" y="3133725"/>
          <p14:tracePt t="20231" x="6126163" y="3000375"/>
          <p14:tracePt t="20247" x="6126163" y="2894013"/>
          <p14:tracePt t="20264" x="6126163" y="2822575"/>
          <p14:tracePt t="20281" x="6108700" y="2732088"/>
          <p14:tracePt t="20297" x="6108700" y="2679700"/>
          <p14:tracePt t="20314" x="6072188" y="2625725"/>
          <p14:tracePt t="20330" x="6062663" y="2571750"/>
          <p14:tracePt t="20347" x="6054725" y="2536825"/>
          <p14:tracePt t="20363" x="6045200" y="2482850"/>
          <p14:tracePt t="20381" x="6000750" y="2428875"/>
          <p14:tracePt t="20397" x="5965825" y="2374900"/>
          <p14:tracePt t="20414" x="5929313" y="2347913"/>
          <p14:tracePt t="20431" x="5902325" y="2330450"/>
          <p14:tracePt t="20431" x="5894388" y="2322513"/>
          <p14:tracePt t="20449" x="5813425" y="2312988"/>
          <p14:tracePt t="20463" x="5741988" y="2286000"/>
          <p14:tracePt t="20480" x="5661025" y="2259013"/>
          <p14:tracePt t="20496" x="5518150" y="2214563"/>
          <p14:tracePt t="20514" x="5384800" y="2205038"/>
          <p14:tracePt t="20530" x="5224463" y="2205038"/>
          <p14:tracePt t="20547" x="5116513" y="2205038"/>
          <p14:tracePt t="20563" x="5037138" y="2205038"/>
          <p14:tracePt t="20581" x="5000625" y="2205038"/>
          <p14:tracePt t="20596" x="4973638" y="2205038"/>
          <p14:tracePt t="20614" x="4938713" y="2205038"/>
          <p14:tracePt t="20630" x="4875213" y="2205038"/>
          <p14:tracePt t="20647" x="4830763" y="2205038"/>
          <p14:tracePt t="20663" x="4751388" y="2205038"/>
          <p14:tracePt t="20680" x="4687888" y="2205038"/>
          <p14:tracePt t="20696" x="4598988" y="2205038"/>
          <p14:tracePt t="20713" x="4572000" y="2205038"/>
          <p14:tracePt t="20729" x="4537075" y="2205038"/>
          <p14:tracePt t="20746" x="4491038" y="2205038"/>
          <p14:tracePt t="20762" x="4456113" y="2205038"/>
          <p14:tracePt t="20780" x="4419600" y="2205038"/>
          <p14:tracePt t="20796" x="4394200" y="2205038"/>
          <p14:tracePt t="20813" x="4357688" y="2205038"/>
          <p14:tracePt t="20830" x="4313238" y="2214563"/>
          <p14:tracePt t="20847" x="4268788" y="2224088"/>
          <p14:tracePt t="20864" x="4224338" y="2241550"/>
          <p14:tracePt t="20864" x="4197350" y="2259013"/>
          <p14:tracePt t="20911" x="4187825" y="2268538"/>
          <p14:tracePt t="20919" x="4160838" y="2268538"/>
          <p14:tracePt t="20927" x="4143375" y="2268538"/>
          <p14:tracePt t="20933" x="4062413" y="2286000"/>
          <p14:tracePt t="20946" x="3938588" y="2322513"/>
          <p14:tracePt t="20962" x="3848100" y="2347913"/>
          <p14:tracePt t="20979" x="3724275" y="2401888"/>
          <p14:tracePt t="20996" x="3687763" y="2411413"/>
          <p14:tracePt t="21013" x="3616325" y="2419350"/>
          <p14:tracePt t="21030" x="3544888" y="2455863"/>
          <p14:tracePt t="21047" x="3455988" y="2509838"/>
          <p14:tracePt t="21062" x="3367088" y="2544763"/>
          <p14:tracePt t="21080" x="3295650" y="2581275"/>
          <p14:tracePt t="21096" x="3205163" y="2616200"/>
          <p14:tracePt t="21113" x="3170238" y="2643188"/>
          <p14:tracePt t="21129" x="3125788" y="2660650"/>
          <p14:tracePt t="21146" x="3009900" y="2714625"/>
          <p14:tracePt t="21163" x="2938463" y="2751138"/>
          <p14:tracePt t="21179" x="2894013" y="2776538"/>
          <p14:tracePt t="21196" x="2822575" y="2813050"/>
          <p14:tracePt t="21213" x="2803525" y="2830513"/>
          <p14:tracePt t="21229" x="2759075" y="2874963"/>
          <p14:tracePt t="21247" x="2741613" y="2894013"/>
          <p14:tracePt t="21262" x="2670175" y="2955925"/>
          <p14:tracePt t="21280" x="2625725" y="3000375"/>
          <p14:tracePt t="21296" x="2571750" y="3044825"/>
          <p14:tracePt t="21312" x="2544763" y="3089275"/>
          <p14:tracePt t="21329" x="2509838" y="3133725"/>
          <p14:tracePt t="21346" x="2500313" y="3187700"/>
          <p14:tracePt t="21362" x="2482850" y="3232150"/>
          <p14:tracePt t="21379" x="2482850" y="3276600"/>
          <p14:tracePt t="21396" x="2473325" y="3330575"/>
          <p14:tracePt t="21413" x="2465388" y="3357563"/>
          <p14:tracePt t="21430" x="2465388" y="3402013"/>
          <p14:tracePt t="21445" x="2455863" y="3455988"/>
          <p14:tracePt t="21462" x="2455863" y="3527425"/>
          <p14:tracePt t="21479" x="2455863" y="3643313"/>
          <p14:tracePt t="21496" x="2455863" y="3697288"/>
          <p14:tracePt t="21512" x="2455863" y="3751263"/>
          <p14:tracePt t="21529" x="2455863" y="3803650"/>
          <p14:tracePt t="21545" x="2455863" y="3902075"/>
          <p14:tracePt t="21562" x="2455863" y="3973513"/>
          <p14:tracePt t="21578" x="2455863" y="4027488"/>
          <p14:tracePt t="21595" x="2455863" y="4062413"/>
          <p14:tracePt t="21612" x="2455863" y="4098925"/>
          <p14:tracePt t="21629" x="2473325" y="4152900"/>
          <p14:tracePt t="21645" x="2509838" y="4179888"/>
          <p14:tracePt t="21661" x="2562225" y="4214813"/>
          <p14:tracePt t="21678" x="2724150" y="4295775"/>
          <p14:tracePt t="21695" x="2840038" y="4330700"/>
          <p14:tracePt t="21711" x="2982913" y="4348163"/>
          <p14:tracePt t="21729" x="3143250" y="4394200"/>
          <p14:tracePt t="21745" x="3313113" y="4394200"/>
          <p14:tracePt t="21763" x="3490913" y="4394200"/>
          <p14:tracePt t="21779" x="3608388" y="4394200"/>
          <p14:tracePt t="21796" x="3670300" y="4394200"/>
          <p14:tracePt t="21811" x="3786188" y="4394200"/>
          <p14:tracePt t="21829" x="3911600" y="4394200"/>
          <p14:tracePt t="21844" x="4027488" y="4394200"/>
          <p14:tracePt t="21861" x="4160838" y="4375150"/>
          <p14:tracePt t="21878" x="4268788" y="4348163"/>
          <p14:tracePt t="21894" x="4402138" y="4330700"/>
          <p14:tracePt t="21911" x="4473575" y="4322763"/>
          <p14:tracePt t="21928" x="4537075" y="4313238"/>
          <p14:tracePt t="21944" x="4598988" y="4313238"/>
          <p14:tracePt t="21962" x="4652963" y="4303713"/>
          <p14:tracePt t="21977" x="4687888" y="4286250"/>
          <p14:tracePt t="21995" x="4759325" y="4286250"/>
          <p14:tracePt t="22011" x="4822825" y="4268788"/>
          <p14:tracePt t="22028" x="4884738" y="4268788"/>
          <p14:tracePt t="22045" x="4938713" y="4259263"/>
          <p14:tracePt t="22062" x="4983163" y="4259263"/>
          <p14:tracePt t="22077" x="4991100" y="4259263"/>
          <p14:tracePt t="22151" x="5000625" y="4259263"/>
          <p14:tracePt t="22183" x="5027613" y="4259263"/>
          <p14:tracePt t="22191" x="5037138" y="4259263"/>
          <p14:tracePt t="22222" x="0" y="0"/>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4594-0010-A8A3-E5E0-7858A4D55089}"/>
              </a:ext>
            </a:extLst>
          </p:cNvPr>
          <p:cNvSpPr>
            <a:spLocks noGrp="1"/>
          </p:cNvSpPr>
          <p:nvPr>
            <p:ph type="title"/>
          </p:nvPr>
        </p:nvSpPr>
        <p:spPr/>
        <p:txBody>
          <a:bodyPr/>
          <a:lstStyle/>
          <a:p>
            <a:r>
              <a:rPr lang="fa-IR" dirty="0"/>
              <a:t>نگاه ریسک (</a:t>
            </a:r>
            <a:r>
              <a:rPr lang="en-US" dirty="0"/>
              <a:t>5</a:t>
            </a:r>
            <a:r>
              <a:rPr lang="fa-IR" dirty="0"/>
              <a:t>)</a:t>
            </a:r>
            <a:endParaRPr 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43339062-5CBC-2E57-7178-578100348CD4}"/>
                  </a:ext>
                </a:extLst>
              </p:cNvPr>
              <p:cNvSpPr>
                <a:spLocks noGrp="1"/>
              </p:cNvSpPr>
              <p:nvPr>
                <p:ph idx="1"/>
              </p:nvPr>
            </p:nvSpPr>
            <p:spPr>
              <a:xfrm>
                <a:off x="215462" y="1240077"/>
                <a:ext cx="11571530" cy="5106935"/>
              </a:xfrm>
            </p:spPr>
            <p:txBody>
              <a:bodyPr>
                <a:normAutofit/>
              </a:bodyPr>
              <a:lstStyle/>
              <a:p>
                <a:pPr algn="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7</m:t>
                        </m:r>
                      </m:num>
                      <m:den>
                        <m:r>
                          <a:rPr lang="en-US" b="0" i="1" dirty="0" smtClean="0">
                            <a:latin typeface="Cambria Math" panose="02040503050406030204" pitchFamily="18" charset="0"/>
                          </a:rPr>
                          <m:t>12</m:t>
                        </m:r>
                      </m:den>
                    </m:f>
                    <m:r>
                      <a:rPr lang="en-US" i="1" dirty="0" smtClean="0">
                        <a:latin typeface="Cambria Math" panose="02040503050406030204" pitchFamily="18" charset="0"/>
                      </a:rPr>
                      <m:t>𝑢</m:t>
                    </m:r>
                    <m:d>
                      <m:dPr>
                        <m:ctrlPr>
                          <a:rPr lang="en-US" i="1" dirty="0" smtClean="0">
                            <a:latin typeface="Cambria Math" panose="02040503050406030204" pitchFamily="18" charset="0"/>
                          </a:rPr>
                        </m:ctrlPr>
                      </m:dPr>
                      <m:e>
                        <m:r>
                          <a:rPr lang="en-US" i="1" dirty="0" smtClean="0">
                            <a:latin typeface="Cambria Math" panose="02040503050406030204" pitchFamily="18" charset="0"/>
                          </a:rPr>
                          <m:t>4</m:t>
                        </m:r>
                      </m:e>
                    </m:d>
                    <m:r>
                      <a:rPr lang="en-US"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12</m:t>
                        </m:r>
                      </m:den>
                    </m:f>
                    <m:r>
                      <a:rPr lang="en-US" i="1" dirty="0" smtClean="0">
                        <a:latin typeface="Cambria Math" panose="02040503050406030204" pitchFamily="18" charset="0"/>
                      </a:rPr>
                      <m:t> </m:t>
                    </m:r>
                    <m:r>
                      <a:rPr lang="en-US" i="1" dirty="0" smtClean="0">
                        <a:latin typeface="Cambria Math" panose="02040503050406030204" pitchFamily="18" charset="0"/>
                      </a:rPr>
                      <m:t>𝑢</m:t>
                    </m:r>
                    <m:d>
                      <m:dPr>
                        <m:ctrlPr>
                          <a:rPr lang="en-US" i="1" dirty="0" smtClean="0">
                            <a:latin typeface="Cambria Math" panose="02040503050406030204" pitchFamily="18" charset="0"/>
                          </a:rPr>
                        </m:ctrlPr>
                      </m:dPr>
                      <m:e>
                        <m:r>
                          <a:rPr lang="en-US" i="1" dirty="0" smtClean="0">
                            <a:latin typeface="Cambria Math" panose="02040503050406030204" pitchFamily="18" charset="0"/>
                          </a:rPr>
                          <m:t>16</m:t>
                        </m:r>
                      </m:e>
                    </m:d>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9</m:t>
                    </m:r>
                    <m:r>
                      <a:rPr lang="en-US" i="1" dirty="0" smtClean="0">
                        <a:latin typeface="Cambria Math" panose="02040503050406030204" pitchFamily="18" charset="0"/>
                      </a:rPr>
                      <m:t>)</m:t>
                    </m:r>
                  </m:oMath>
                </a14:m>
                <a:endParaRPr lang="en-US" dirty="0"/>
              </a:p>
              <a:p>
                <a:r>
                  <a:rPr lang="fa-IR" dirty="0"/>
                  <a:t>اگر </a:t>
                </a:r>
                <a:r>
                  <a:rPr lang="fa-IR" dirty="0" err="1"/>
                  <a:t>بازیکنی</a:t>
                </a:r>
                <a:r>
                  <a:rPr lang="fa-IR" dirty="0"/>
                  <a:t> مایل باشد هرگونه پرداخت مطمئن را با هر </a:t>
                </a:r>
                <a:r>
                  <a:rPr lang="fa-IR" dirty="0" err="1"/>
                  <a:t>قرعه‌کشی</a:t>
                </a:r>
                <a:r>
                  <a:rPr lang="fa-IR" dirty="0"/>
                  <a:t> که همان سود مورد انتظار را وعده </a:t>
                </a:r>
                <a:r>
                  <a:rPr lang="fa-IR" dirty="0" err="1"/>
                  <a:t>می‌دهد</a:t>
                </a:r>
                <a:r>
                  <a:rPr lang="fa-IR" dirty="0"/>
                  <a:t>، مبادله کند، </a:t>
                </a:r>
                <a:r>
                  <a:rPr lang="fa-IR" dirty="0">
                    <a:solidFill>
                      <a:srgbClr val="C00000"/>
                    </a:solidFill>
                  </a:rPr>
                  <a:t>ریسک خنثی (</a:t>
                </a:r>
                <a:r>
                  <a:rPr lang="en-US" dirty="0">
                    <a:solidFill>
                      <a:srgbClr val="C00000"/>
                    </a:solidFill>
                  </a:rPr>
                  <a:t>neutral  risk</a:t>
                </a:r>
                <a:r>
                  <a:rPr lang="fa-IR" dirty="0">
                    <a:solidFill>
                      <a:srgbClr val="C00000"/>
                    </a:solidFill>
                  </a:rPr>
                  <a:t>) </a:t>
                </a:r>
                <a:r>
                  <a:rPr lang="fa-IR" dirty="0"/>
                  <a:t>است.</a:t>
                </a:r>
              </a:p>
              <a:p>
                <a:endParaRPr lang="fa-IR" dirty="0"/>
              </a:p>
            </p:txBody>
          </p:sp>
        </mc:Choice>
        <mc:Fallback xmlns="">
          <p:sp>
            <p:nvSpPr>
              <p:cNvPr id="6" name="Content Placeholder 5">
                <a:extLst>
                  <a:ext uri="{FF2B5EF4-FFF2-40B4-BE49-F238E27FC236}">
                    <a16:creationId xmlns:a16="http://schemas.microsoft.com/office/drawing/2014/main" id="{43339062-5CBC-2E57-7178-578100348CD4}"/>
                  </a:ext>
                </a:extLst>
              </p:cNvPr>
              <p:cNvSpPr>
                <a:spLocks noGrp="1" noRot="1" noChangeAspect="1" noMove="1" noResize="1" noEditPoints="1" noAdjustHandles="1" noChangeArrowheads="1" noChangeShapeType="1" noTextEdit="1"/>
              </p:cNvSpPr>
              <p:nvPr>
                <p:ph idx="1"/>
              </p:nvPr>
            </p:nvSpPr>
            <p:spPr>
              <a:xfrm>
                <a:off x="215462" y="1240077"/>
                <a:ext cx="11571530" cy="5106935"/>
              </a:xfrm>
              <a:blipFill>
                <a:blip r:embed="rId2"/>
                <a:stretch>
                  <a:fillRect r="-4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0BE0E36-74EF-2C25-BE55-CC4280ED3BEB}"/>
              </a:ext>
            </a:extLst>
          </p:cNvPr>
          <p:cNvSpPr>
            <a:spLocks noGrp="1"/>
          </p:cNvSpPr>
          <p:nvPr>
            <p:ph type="sldNum" sz="quarter" idx="12"/>
          </p:nvPr>
        </p:nvSpPr>
        <p:spPr/>
        <p:txBody>
          <a:bodyPr/>
          <a:lstStyle/>
          <a:p>
            <a:fld id="{7A24F918-E48B-4CD6-88B4-F48A81EB5FB6}" type="slidenum">
              <a:rPr lang="en-US" smtClean="0"/>
              <a:pPr/>
              <a:t>20</a:t>
            </a:fld>
            <a:endParaRPr lang="en-US"/>
          </a:p>
        </p:txBody>
      </p:sp>
      <p:sp>
        <p:nvSpPr>
          <p:cNvPr id="5" name="Footer Placeholder 4">
            <a:extLst>
              <a:ext uri="{FF2B5EF4-FFF2-40B4-BE49-F238E27FC236}">
                <a16:creationId xmlns:a16="http://schemas.microsoft.com/office/drawing/2014/main" id="{330A4569-7E0D-3981-6214-36A1E7AD5D31}"/>
              </a:ext>
            </a:extLst>
          </p:cNvPr>
          <p:cNvSpPr>
            <a:spLocks noGrp="1"/>
          </p:cNvSpPr>
          <p:nvPr>
            <p:ph type="ftr" sz="quarter" idx="11"/>
          </p:nvPr>
        </p:nvSpPr>
        <p:spPr/>
        <p:txBody>
          <a:bodyPr/>
          <a:lstStyle/>
          <a:p>
            <a:r>
              <a:rPr lang="fa-IR"/>
              <a:t>دانشکده فنی و مهندسی دانشگاه شاهد 1401</a:t>
            </a: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A00C89B-C159-21BA-8C61-D76B6AF25AB7}"/>
                  </a:ext>
                </a:extLst>
              </p:cNvPr>
              <p:cNvSpPr txBox="1"/>
              <p:nvPr/>
            </p:nvSpPr>
            <p:spPr>
              <a:xfrm>
                <a:off x="-169049" y="1555202"/>
                <a:ext cx="2950670" cy="4657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rgbClr val="7030A0"/>
                          </a:solidFill>
                          <a:latin typeface="Cambria Math" panose="02040503050406030204" pitchFamily="18" charset="0"/>
                        </a:rPr>
                        <m:t>𝐸𝑔</m:t>
                      </m:r>
                      <m:r>
                        <a:rPr lang="en-US" sz="2400" b="0" i="1" dirty="0" smtClean="0">
                          <a:solidFill>
                            <a:srgbClr val="7030A0"/>
                          </a:solidFill>
                          <a:latin typeface="Cambria Math" panose="02040503050406030204" pitchFamily="18" charset="0"/>
                        </a:rPr>
                        <m:t>.: </m:t>
                      </m:r>
                      <m:r>
                        <a:rPr lang="en-US" sz="2400" i="1" dirty="0" smtClean="0">
                          <a:solidFill>
                            <a:srgbClr val="7030A0"/>
                          </a:solidFill>
                          <a:latin typeface="Cambria Math" panose="02040503050406030204" pitchFamily="18" charset="0"/>
                        </a:rPr>
                        <m:t>𝑢</m:t>
                      </m:r>
                      <m:d>
                        <m:dPr>
                          <m:ctrlPr>
                            <a:rPr lang="en-US" sz="2400" i="1" dirty="0" smtClean="0">
                              <a:solidFill>
                                <a:srgbClr val="7030A0"/>
                              </a:solidFill>
                              <a:latin typeface="Cambria Math" panose="02040503050406030204" pitchFamily="18" charset="0"/>
                            </a:rPr>
                          </m:ctrlPr>
                        </m:dPr>
                        <m:e>
                          <m:r>
                            <a:rPr lang="en-US" sz="2400" b="0" i="1" dirty="0" smtClean="0">
                              <a:solidFill>
                                <a:srgbClr val="7030A0"/>
                              </a:solidFill>
                              <a:latin typeface="Cambria Math" panose="02040503050406030204" pitchFamily="18" charset="0"/>
                            </a:rPr>
                            <m:t>𝑥</m:t>
                          </m:r>
                        </m:e>
                      </m:d>
                      <m:r>
                        <a:rPr lang="en-US" sz="2400" b="0" i="1" dirty="0" smtClean="0">
                          <a:solidFill>
                            <a:srgbClr val="7030A0"/>
                          </a:solidFill>
                          <a:latin typeface="Cambria Math" panose="02040503050406030204" pitchFamily="18" charset="0"/>
                        </a:rPr>
                        <m:t>=</m:t>
                      </m:r>
                      <m:r>
                        <a:rPr lang="en-US" sz="2400" b="0" i="1" dirty="0" smtClean="0">
                          <a:solidFill>
                            <a:srgbClr val="7030A0"/>
                          </a:solidFill>
                          <a:latin typeface="Cambria Math" panose="02040503050406030204" pitchFamily="18" charset="0"/>
                        </a:rPr>
                        <m:t>𝑥</m:t>
                      </m:r>
                    </m:oMath>
                  </m:oMathPara>
                </a14:m>
                <a:endParaRPr lang="en-US" sz="2400" dirty="0">
                  <a:solidFill>
                    <a:srgbClr val="7030A0"/>
                  </a:solidFill>
                </a:endParaRPr>
              </a:p>
            </p:txBody>
          </p:sp>
        </mc:Choice>
        <mc:Fallback xmlns="">
          <p:sp>
            <p:nvSpPr>
              <p:cNvPr id="3" name="TextBox 2">
                <a:extLst>
                  <a:ext uri="{FF2B5EF4-FFF2-40B4-BE49-F238E27FC236}">
                    <a16:creationId xmlns:a16="http://schemas.microsoft.com/office/drawing/2014/main" id="{DA00C89B-C159-21BA-8C61-D76B6AF25AB7}"/>
                  </a:ext>
                </a:extLst>
              </p:cNvPr>
              <p:cNvSpPr txBox="1">
                <a:spLocks noRot="1" noChangeAspect="1" noMove="1" noResize="1" noEditPoints="1" noAdjustHandles="1" noChangeArrowheads="1" noChangeShapeType="1" noTextEdit="1"/>
              </p:cNvSpPr>
              <p:nvPr/>
            </p:nvSpPr>
            <p:spPr>
              <a:xfrm>
                <a:off x="-169049" y="1555202"/>
                <a:ext cx="2950670" cy="465769"/>
              </a:xfrm>
              <a:prstGeom prst="rect">
                <a:avLst/>
              </a:prstGeom>
              <a:blipFill>
                <a:blip r:embed="rId3"/>
                <a:stretch>
                  <a:fillRect b="-15584"/>
                </a:stretch>
              </a:blipFill>
            </p:spPr>
            <p:txBody>
              <a:bodyPr/>
              <a:lstStyle/>
              <a:p>
                <a:r>
                  <a:rPr lang="en-US">
                    <a:noFill/>
                  </a:rPr>
                  <a:t> </a:t>
                </a:r>
              </a:p>
            </p:txBody>
          </p:sp>
        </mc:Fallback>
      </mc:AlternateContent>
    </p:spTree>
    <p:extLst>
      <p:ext uri="{BB962C8B-B14F-4D97-AF65-F5344CB8AC3E}">
        <p14:creationId xmlns:p14="http://schemas.microsoft.com/office/powerpoint/2010/main" val="3801823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4594-0010-A8A3-E5E0-7858A4D55089}"/>
              </a:ext>
            </a:extLst>
          </p:cNvPr>
          <p:cNvSpPr>
            <a:spLocks noGrp="1"/>
          </p:cNvSpPr>
          <p:nvPr>
            <p:ph type="title"/>
          </p:nvPr>
        </p:nvSpPr>
        <p:spPr/>
        <p:txBody>
          <a:bodyPr/>
          <a:lstStyle/>
          <a:p>
            <a:r>
              <a:rPr lang="fa-IR" dirty="0"/>
              <a:t>نگاه ریسک (</a:t>
            </a:r>
            <a:r>
              <a:rPr lang="en-US" dirty="0"/>
              <a:t>5</a:t>
            </a:r>
            <a:r>
              <a:rPr lang="fa-IR" dirty="0"/>
              <a:t>)</a:t>
            </a:r>
            <a:endParaRPr 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43339062-5CBC-2E57-7178-578100348CD4}"/>
                  </a:ext>
                </a:extLst>
              </p:cNvPr>
              <p:cNvSpPr>
                <a:spLocks noGrp="1"/>
              </p:cNvSpPr>
              <p:nvPr>
                <p:ph idx="1"/>
              </p:nvPr>
            </p:nvSpPr>
            <p:spPr>
              <a:xfrm>
                <a:off x="215462" y="1240077"/>
                <a:ext cx="11571530" cy="5106935"/>
              </a:xfrm>
            </p:spPr>
            <p:txBody>
              <a:bodyPr>
                <a:normAutofit/>
              </a:bodyPr>
              <a:lstStyle/>
              <a:p>
                <a:pPr algn="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7</m:t>
                        </m:r>
                      </m:num>
                      <m:den>
                        <m:r>
                          <a:rPr lang="en-US" b="0" i="1" dirty="0" smtClean="0">
                            <a:latin typeface="Cambria Math" panose="02040503050406030204" pitchFamily="18" charset="0"/>
                          </a:rPr>
                          <m:t>12</m:t>
                        </m:r>
                      </m:den>
                    </m:f>
                    <m:r>
                      <a:rPr lang="en-US" i="1" dirty="0" smtClean="0">
                        <a:latin typeface="Cambria Math" panose="02040503050406030204" pitchFamily="18" charset="0"/>
                      </a:rPr>
                      <m:t>𝑢</m:t>
                    </m:r>
                    <m:d>
                      <m:dPr>
                        <m:ctrlPr>
                          <a:rPr lang="en-US" i="1" dirty="0" smtClean="0">
                            <a:latin typeface="Cambria Math" panose="02040503050406030204" pitchFamily="18" charset="0"/>
                          </a:rPr>
                        </m:ctrlPr>
                      </m:dPr>
                      <m:e>
                        <m:r>
                          <a:rPr lang="en-US" i="1" dirty="0" smtClean="0">
                            <a:latin typeface="Cambria Math" panose="02040503050406030204" pitchFamily="18" charset="0"/>
                          </a:rPr>
                          <m:t>4</m:t>
                        </m:r>
                      </m:e>
                    </m:d>
                    <m:r>
                      <a:rPr lang="en-US"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12</m:t>
                        </m:r>
                      </m:den>
                    </m:f>
                    <m:r>
                      <a:rPr lang="en-US" i="1" dirty="0" smtClean="0">
                        <a:latin typeface="Cambria Math" panose="02040503050406030204" pitchFamily="18" charset="0"/>
                      </a:rPr>
                      <m:t> </m:t>
                    </m:r>
                    <m:r>
                      <a:rPr lang="en-US" i="1" dirty="0" smtClean="0">
                        <a:latin typeface="Cambria Math" panose="02040503050406030204" pitchFamily="18" charset="0"/>
                      </a:rPr>
                      <m:t>𝑢</m:t>
                    </m:r>
                    <m:d>
                      <m:dPr>
                        <m:ctrlPr>
                          <a:rPr lang="en-US" i="1" dirty="0" smtClean="0">
                            <a:latin typeface="Cambria Math" panose="02040503050406030204" pitchFamily="18" charset="0"/>
                          </a:rPr>
                        </m:ctrlPr>
                      </m:dPr>
                      <m:e>
                        <m:r>
                          <a:rPr lang="en-US" i="1" dirty="0" smtClean="0">
                            <a:latin typeface="Cambria Math" panose="02040503050406030204" pitchFamily="18" charset="0"/>
                          </a:rPr>
                          <m:t>16</m:t>
                        </m:r>
                      </m:e>
                    </m:d>
                    <m:r>
                      <a:rPr lang="fa-IR" b="0" i="1" dirty="0" smtClean="0">
                        <a:latin typeface="Cambria Math" panose="02040503050406030204" pitchFamily="18" charset="0"/>
                      </a:rPr>
                      <m:t>&lt;</m:t>
                    </m:r>
                    <m:r>
                      <a:rPr lang="en-US" i="1" dirty="0" smtClean="0">
                        <a:latin typeface="Cambria Math" panose="02040503050406030204" pitchFamily="18" charset="0"/>
                      </a:rPr>
                      <m:t> </m:t>
                    </m:r>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9</m:t>
                    </m:r>
                    <m:r>
                      <a:rPr lang="en-US" i="1" dirty="0" smtClean="0">
                        <a:latin typeface="Cambria Math" panose="02040503050406030204" pitchFamily="18" charset="0"/>
                      </a:rPr>
                      <m:t>)</m:t>
                    </m:r>
                  </m:oMath>
                </a14:m>
                <a:endParaRPr lang="en-US" dirty="0"/>
              </a:p>
              <a:p>
                <a:r>
                  <a:rPr lang="fa-IR" dirty="0"/>
                  <a:t>در این حالت می گوییم که </a:t>
                </a:r>
                <a:r>
                  <a:rPr lang="fa-IR" dirty="0" err="1"/>
                  <a:t>بازیکن</a:t>
                </a:r>
                <a:r>
                  <a:rPr lang="fa-IR" dirty="0"/>
                  <a:t> </a:t>
                </a:r>
                <a:r>
                  <a:rPr lang="fa-IR" dirty="0">
                    <a:solidFill>
                      <a:srgbClr val="C00000"/>
                    </a:solidFill>
                  </a:rPr>
                  <a:t>ریسک گریز (</a:t>
                </a:r>
                <a:r>
                  <a:rPr lang="en-US" dirty="0">
                    <a:solidFill>
                      <a:srgbClr val="C00000"/>
                    </a:solidFill>
                  </a:rPr>
                  <a:t>risk averse</a:t>
                </a:r>
                <a:r>
                  <a:rPr lang="fa-IR" dirty="0">
                    <a:solidFill>
                      <a:srgbClr val="C00000"/>
                    </a:solidFill>
                  </a:rPr>
                  <a:t>) </a:t>
                </a:r>
                <a:r>
                  <a:rPr lang="fa-IR" dirty="0"/>
                  <a:t>است. </a:t>
                </a:r>
                <a:r>
                  <a:rPr lang="fa-IR" dirty="0" err="1"/>
                  <a:t>به‌طور</a:t>
                </a:r>
                <a:r>
                  <a:rPr lang="fa-IR" dirty="0"/>
                  <a:t> </a:t>
                </a:r>
                <a:r>
                  <a:rPr lang="fa-IR" dirty="0" err="1"/>
                  <a:t>دقیق‌تر</a:t>
                </a:r>
                <a:r>
                  <a:rPr lang="fa-IR" dirty="0"/>
                  <a:t>، اگر </a:t>
                </a:r>
                <a:r>
                  <a:rPr lang="fa-IR" dirty="0" err="1"/>
                  <a:t>بازیکنی</a:t>
                </a:r>
                <a:r>
                  <a:rPr lang="fa-IR" dirty="0"/>
                  <a:t> حاضر به مبادله پرداخت مطمئن با </a:t>
                </a:r>
                <a:r>
                  <a:rPr lang="fa-IR" dirty="0" err="1"/>
                  <a:t>قرعه‌کشی</a:t>
                </a:r>
                <a:r>
                  <a:rPr lang="fa-IR" dirty="0"/>
                  <a:t> (غیر منحط) که همان پرداخت پولی مورد انتظار را بدهد، ریسک گریز است. </a:t>
                </a:r>
                <a:endParaRPr lang="en-US" dirty="0"/>
              </a:p>
              <a:p>
                <a:r>
                  <a:rPr lang="fa-IR" dirty="0"/>
                  <a:t>در نهایت یک </a:t>
                </a:r>
                <a:r>
                  <a:rPr lang="fa-IR" dirty="0" err="1"/>
                  <a:t>بازیکن</a:t>
                </a:r>
                <a:r>
                  <a:rPr lang="fa-IR" dirty="0"/>
                  <a:t> </a:t>
                </a:r>
                <a:r>
                  <a:rPr lang="fa-IR" dirty="0">
                    <a:solidFill>
                      <a:srgbClr val="C00000"/>
                    </a:solidFill>
                  </a:rPr>
                  <a:t>ریسک پذیر (</a:t>
                </a:r>
                <a:r>
                  <a:rPr lang="en-US" dirty="0">
                    <a:solidFill>
                      <a:srgbClr val="C00000"/>
                    </a:solidFill>
                  </a:rPr>
                  <a:t>risk loving</a:t>
                </a:r>
                <a:r>
                  <a:rPr lang="fa-IR" dirty="0">
                    <a:solidFill>
                      <a:srgbClr val="C00000"/>
                    </a:solidFill>
                  </a:rPr>
                  <a:t>) </a:t>
                </a:r>
                <a:r>
                  <a:rPr lang="fa-IR" dirty="0"/>
                  <a:t>است اگر برعکس باشد: او به شدت هر قرعه کشی را ترجیح می دهد که همان پرداخت پولی مورد انتظار را بدهد.</a:t>
                </a:r>
              </a:p>
            </p:txBody>
          </p:sp>
        </mc:Choice>
        <mc:Fallback xmlns="">
          <p:sp>
            <p:nvSpPr>
              <p:cNvPr id="6" name="Content Placeholder 5">
                <a:extLst>
                  <a:ext uri="{FF2B5EF4-FFF2-40B4-BE49-F238E27FC236}">
                    <a16:creationId xmlns:a16="http://schemas.microsoft.com/office/drawing/2014/main" id="{43339062-5CBC-2E57-7178-578100348CD4}"/>
                  </a:ext>
                </a:extLst>
              </p:cNvPr>
              <p:cNvSpPr>
                <a:spLocks noGrp="1" noRot="1" noChangeAspect="1" noMove="1" noResize="1" noEditPoints="1" noAdjustHandles="1" noChangeArrowheads="1" noChangeShapeType="1" noTextEdit="1"/>
              </p:cNvSpPr>
              <p:nvPr>
                <p:ph idx="1"/>
              </p:nvPr>
            </p:nvSpPr>
            <p:spPr>
              <a:xfrm>
                <a:off x="215462" y="1240077"/>
                <a:ext cx="11571530" cy="5106935"/>
              </a:xfrm>
              <a:blipFill>
                <a:blip r:embed="rId2"/>
                <a:stretch>
                  <a:fillRect l="-895" r="-4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0BE0E36-74EF-2C25-BE55-CC4280ED3BEB}"/>
              </a:ext>
            </a:extLst>
          </p:cNvPr>
          <p:cNvSpPr>
            <a:spLocks noGrp="1"/>
          </p:cNvSpPr>
          <p:nvPr>
            <p:ph type="sldNum" sz="quarter" idx="12"/>
          </p:nvPr>
        </p:nvSpPr>
        <p:spPr/>
        <p:txBody>
          <a:bodyPr/>
          <a:lstStyle/>
          <a:p>
            <a:fld id="{7A24F918-E48B-4CD6-88B4-F48A81EB5FB6}" type="slidenum">
              <a:rPr lang="en-US" smtClean="0"/>
              <a:pPr/>
              <a:t>21</a:t>
            </a:fld>
            <a:endParaRPr lang="en-US"/>
          </a:p>
        </p:txBody>
      </p:sp>
      <p:sp>
        <p:nvSpPr>
          <p:cNvPr id="5" name="Footer Placeholder 4">
            <a:extLst>
              <a:ext uri="{FF2B5EF4-FFF2-40B4-BE49-F238E27FC236}">
                <a16:creationId xmlns:a16="http://schemas.microsoft.com/office/drawing/2014/main" id="{330A4569-7E0D-3981-6214-36A1E7AD5D31}"/>
              </a:ext>
            </a:extLst>
          </p:cNvPr>
          <p:cNvSpPr>
            <a:spLocks noGrp="1"/>
          </p:cNvSpPr>
          <p:nvPr>
            <p:ph type="ftr" sz="quarter" idx="11"/>
          </p:nvPr>
        </p:nvSpPr>
        <p:spPr/>
        <p:txBody>
          <a:bodyPr/>
          <a:lstStyle/>
          <a:p>
            <a:r>
              <a:rPr lang="fa-IR"/>
              <a:t>دانشکده فنی و مهندسی دانشگاه شاهد 1401</a:t>
            </a: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1DBE62-C5AA-00E9-2AF7-2487DBF77F2C}"/>
                  </a:ext>
                </a:extLst>
              </p:cNvPr>
              <p:cNvSpPr txBox="1"/>
              <p:nvPr/>
            </p:nvSpPr>
            <p:spPr>
              <a:xfrm>
                <a:off x="-169049" y="1555202"/>
                <a:ext cx="2950670" cy="4657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rgbClr val="7030A0"/>
                          </a:solidFill>
                          <a:latin typeface="Cambria Math" panose="02040503050406030204" pitchFamily="18" charset="0"/>
                        </a:rPr>
                        <m:t>𝐸𝑔</m:t>
                      </m:r>
                      <m:r>
                        <a:rPr lang="en-US" sz="2400" b="0" i="1" dirty="0" smtClean="0">
                          <a:solidFill>
                            <a:srgbClr val="7030A0"/>
                          </a:solidFill>
                          <a:latin typeface="Cambria Math" panose="02040503050406030204" pitchFamily="18" charset="0"/>
                        </a:rPr>
                        <m:t>.: </m:t>
                      </m:r>
                      <m:r>
                        <a:rPr lang="en-US" sz="2400" i="1" dirty="0" smtClean="0">
                          <a:solidFill>
                            <a:srgbClr val="7030A0"/>
                          </a:solidFill>
                          <a:latin typeface="Cambria Math" panose="02040503050406030204" pitchFamily="18" charset="0"/>
                        </a:rPr>
                        <m:t>𝑢</m:t>
                      </m:r>
                      <m:d>
                        <m:dPr>
                          <m:ctrlPr>
                            <a:rPr lang="en-US" sz="2400" i="1" dirty="0" smtClean="0">
                              <a:solidFill>
                                <a:srgbClr val="7030A0"/>
                              </a:solidFill>
                              <a:latin typeface="Cambria Math" panose="02040503050406030204" pitchFamily="18" charset="0"/>
                            </a:rPr>
                          </m:ctrlPr>
                        </m:dPr>
                        <m:e>
                          <m:r>
                            <a:rPr lang="en-US" sz="2400" b="0" i="1" dirty="0" smtClean="0">
                              <a:solidFill>
                                <a:srgbClr val="7030A0"/>
                              </a:solidFill>
                              <a:latin typeface="Cambria Math" panose="02040503050406030204" pitchFamily="18" charset="0"/>
                            </a:rPr>
                            <m:t>𝑥</m:t>
                          </m:r>
                        </m:e>
                      </m:d>
                      <m:r>
                        <a:rPr lang="en-US" sz="2400" b="0" i="1" dirty="0" smtClean="0">
                          <a:solidFill>
                            <a:srgbClr val="7030A0"/>
                          </a:solidFill>
                          <a:latin typeface="Cambria Math" panose="02040503050406030204" pitchFamily="18" charset="0"/>
                        </a:rPr>
                        <m:t>=</m:t>
                      </m:r>
                      <m:rad>
                        <m:radPr>
                          <m:degHide m:val="on"/>
                          <m:ctrlPr>
                            <a:rPr lang="en-US" sz="2400" b="0" i="1" dirty="0" smtClean="0">
                              <a:solidFill>
                                <a:srgbClr val="7030A0"/>
                              </a:solidFill>
                              <a:latin typeface="Cambria Math" panose="02040503050406030204" pitchFamily="18" charset="0"/>
                            </a:rPr>
                          </m:ctrlPr>
                        </m:radPr>
                        <m:deg/>
                        <m:e>
                          <m:r>
                            <a:rPr lang="en-US" sz="2400" b="0" i="1" dirty="0" smtClean="0">
                              <a:solidFill>
                                <a:srgbClr val="7030A0"/>
                              </a:solidFill>
                              <a:latin typeface="Cambria Math" panose="02040503050406030204" pitchFamily="18" charset="0"/>
                            </a:rPr>
                            <m:t>𝑥</m:t>
                          </m:r>
                        </m:e>
                      </m:rad>
                    </m:oMath>
                  </m:oMathPara>
                </a14:m>
                <a:endParaRPr lang="en-US" sz="2400" dirty="0">
                  <a:solidFill>
                    <a:srgbClr val="7030A0"/>
                  </a:solidFill>
                </a:endParaRPr>
              </a:p>
            </p:txBody>
          </p:sp>
        </mc:Choice>
        <mc:Fallback xmlns="">
          <p:sp>
            <p:nvSpPr>
              <p:cNvPr id="7" name="TextBox 6">
                <a:extLst>
                  <a:ext uri="{FF2B5EF4-FFF2-40B4-BE49-F238E27FC236}">
                    <a16:creationId xmlns:a16="http://schemas.microsoft.com/office/drawing/2014/main" id="{921DBE62-C5AA-00E9-2AF7-2487DBF77F2C}"/>
                  </a:ext>
                </a:extLst>
              </p:cNvPr>
              <p:cNvSpPr txBox="1">
                <a:spLocks noRot="1" noChangeAspect="1" noMove="1" noResize="1" noEditPoints="1" noAdjustHandles="1" noChangeArrowheads="1" noChangeShapeType="1" noTextEdit="1"/>
              </p:cNvSpPr>
              <p:nvPr/>
            </p:nvSpPr>
            <p:spPr>
              <a:xfrm>
                <a:off x="-169049" y="1555202"/>
                <a:ext cx="2950670" cy="465769"/>
              </a:xfrm>
              <a:prstGeom prst="rect">
                <a:avLst/>
              </a:prstGeom>
              <a:blipFill>
                <a:blip r:embed="rId3"/>
                <a:stretch>
                  <a:fillRect b="-16883"/>
                </a:stretch>
              </a:blipFill>
            </p:spPr>
            <p:txBody>
              <a:bodyPr/>
              <a:lstStyle/>
              <a:p>
                <a:r>
                  <a:rPr lang="en-US">
                    <a:noFill/>
                  </a:rPr>
                  <a:t> </a:t>
                </a:r>
              </a:p>
            </p:txBody>
          </p:sp>
        </mc:Fallback>
      </mc:AlternateContent>
    </p:spTree>
    <p:extLst>
      <p:ext uri="{BB962C8B-B14F-4D97-AF65-F5344CB8AC3E}">
        <p14:creationId xmlns:p14="http://schemas.microsoft.com/office/powerpoint/2010/main" val="1150043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C3C97-8508-FE3B-86A2-EF0481A8786C}"/>
              </a:ext>
            </a:extLst>
          </p:cNvPr>
          <p:cNvSpPr>
            <a:spLocks noGrp="1"/>
          </p:cNvSpPr>
          <p:nvPr>
            <p:ph type="title"/>
          </p:nvPr>
        </p:nvSpPr>
        <p:spPr/>
        <p:txBody>
          <a:bodyPr>
            <a:normAutofit fontScale="90000"/>
          </a:bodyPr>
          <a:lstStyle/>
          <a:p>
            <a:pPr algn="l" rtl="0"/>
            <a:r>
              <a:rPr lang="en-US" dirty="0"/>
              <a:t>The St. Petersburg Paradox (</a:t>
            </a:r>
            <a:r>
              <a:rPr lang="fa-IR" dirty="0"/>
              <a:t>پارادوکس </a:t>
            </a:r>
            <a:r>
              <a:rPr lang="fa-IR" dirty="0" err="1"/>
              <a:t>سنت‌پترزبورگ</a:t>
            </a:r>
            <a:r>
              <a:rPr lang="en-US" dirty="0"/>
              <a:t>)</a:t>
            </a:r>
          </a:p>
        </p:txBody>
      </p:sp>
      <p:sp>
        <p:nvSpPr>
          <p:cNvPr id="3" name="Content Placeholder 2">
            <a:extLst>
              <a:ext uri="{FF2B5EF4-FFF2-40B4-BE49-F238E27FC236}">
                <a16:creationId xmlns:a16="http://schemas.microsoft.com/office/drawing/2014/main" id="{8915B6AE-D939-1628-82E1-626B4A03C28E}"/>
              </a:ext>
            </a:extLst>
          </p:cNvPr>
          <p:cNvSpPr>
            <a:spLocks noGrp="1"/>
          </p:cNvSpPr>
          <p:nvPr>
            <p:ph idx="1"/>
          </p:nvPr>
        </p:nvSpPr>
        <p:spPr>
          <a:xfrm>
            <a:off x="215462" y="1240077"/>
            <a:ext cx="11571530" cy="3923594"/>
          </a:xfrm>
        </p:spPr>
        <p:txBody>
          <a:bodyPr>
            <a:normAutofit fontScale="85000" lnSpcReduction="20000"/>
          </a:bodyPr>
          <a:lstStyle/>
          <a:p>
            <a:r>
              <a:rPr lang="fa-IR" dirty="0"/>
              <a:t>پارادوکس سنت </a:t>
            </a:r>
            <a:r>
              <a:rPr lang="fa-IR" dirty="0" err="1"/>
              <a:t>پترزبورگ</a:t>
            </a:r>
            <a:r>
              <a:rPr lang="fa-IR" dirty="0"/>
              <a:t> بر اساس یک بازی ساده با پرتاب یک سکه سالم شکل میگرد. میزان برد در این بازی یک متغیر تصادفی </a:t>
            </a:r>
            <a:r>
              <a:rPr lang="fa-IR" dirty="0">
                <a:solidFill>
                  <a:srgbClr val="C00000"/>
                </a:solidFill>
              </a:rPr>
              <a:t>با امید ریاضی </a:t>
            </a:r>
            <a:r>
              <a:rPr lang="fa-IR" dirty="0" err="1">
                <a:solidFill>
                  <a:srgbClr val="C00000"/>
                </a:solidFill>
              </a:rPr>
              <a:t>بی‌نهایت</a:t>
            </a:r>
            <a:r>
              <a:rPr lang="fa-IR" dirty="0">
                <a:solidFill>
                  <a:srgbClr val="C00000"/>
                </a:solidFill>
              </a:rPr>
              <a:t> </a:t>
            </a:r>
            <a:r>
              <a:rPr lang="fa-IR" dirty="0"/>
              <a:t>است</a:t>
            </a:r>
            <a:endParaRPr lang="en-US" dirty="0"/>
          </a:p>
          <a:p>
            <a:r>
              <a:rPr lang="fa-IR" dirty="0"/>
              <a:t>این پارادوکس زمانی </a:t>
            </a:r>
            <a:r>
              <a:rPr lang="fa-IR" dirty="0" err="1"/>
              <a:t>برمی‌خیزد</a:t>
            </a:r>
            <a:r>
              <a:rPr lang="fa-IR" dirty="0"/>
              <a:t> که با وجود </a:t>
            </a:r>
            <a:r>
              <a:rPr lang="fa-IR" dirty="0" err="1"/>
              <a:t>نامتناهی</a:t>
            </a:r>
            <a:r>
              <a:rPr lang="fa-IR" dirty="0"/>
              <a:t> بودن آن، بیشتر مردم حاضر نیستند مبلغ زیادی را برای ورود به این بازی بپردازند.</a:t>
            </a:r>
          </a:p>
          <a:p>
            <a:endParaRPr lang="fa-IR" dirty="0"/>
          </a:p>
          <a:p>
            <a:r>
              <a:rPr lang="fa-IR" dirty="0"/>
              <a:t>این معمای فلسفی و اقتصادی توسط </a:t>
            </a:r>
            <a:r>
              <a:rPr lang="fa-IR" dirty="0" err="1"/>
              <a:t>نیکولاس</a:t>
            </a:r>
            <a:r>
              <a:rPr lang="fa-IR" dirty="0"/>
              <a:t> </a:t>
            </a:r>
            <a:r>
              <a:rPr lang="fa-IR" dirty="0" err="1"/>
              <a:t>برنولی</a:t>
            </a:r>
            <a:r>
              <a:rPr lang="fa-IR" dirty="0"/>
              <a:t> در سال ۱۷۱۳ مطرح شد و </a:t>
            </a:r>
            <a:r>
              <a:rPr lang="fa-IR" dirty="0" err="1"/>
              <a:t>دانیل</a:t>
            </a:r>
            <a:r>
              <a:rPr lang="fa-IR" dirty="0"/>
              <a:t> </a:t>
            </a:r>
            <a:r>
              <a:rPr lang="fa-IR" dirty="0" err="1"/>
              <a:t>برنولی</a:t>
            </a:r>
            <a:r>
              <a:rPr lang="fa-IR" dirty="0"/>
              <a:t> اولین کسی بود که در سال ۱۷۳۸ این پارادوکس را مورد بحث و بررسی قرار داد.</a:t>
            </a:r>
            <a:endParaRPr lang="en-US" dirty="0"/>
          </a:p>
        </p:txBody>
      </p:sp>
      <p:sp>
        <p:nvSpPr>
          <p:cNvPr id="4" name="Slide Number Placeholder 3">
            <a:extLst>
              <a:ext uri="{FF2B5EF4-FFF2-40B4-BE49-F238E27FC236}">
                <a16:creationId xmlns:a16="http://schemas.microsoft.com/office/drawing/2014/main" id="{83ACC438-CC2A-F72D-F37C-8A47A5CC74F0}"/>
              </a:ext>
            </a:extLst>
          </p:cNvPr>
          <p:cNvSpPr>
            <a:spLocks noGrp="1"/>
          </p:cNvSpPr>
          <p:nvPr>
            <p:ph type="sldNum" sz="quarter" idx="12"/>
          </p:nvPr>
        </p:nvSpPr>
        <p:spPr/>
        <p:txBody>
          <a:bodyPr/>
          <a:lstStyle/>
          <a:p>
            <a:fld id="{7A24F918-E48B-4CD6-88B4-F48A81EB5FB6}" type="slidenum">
              <a:rPr lang="en-US" smtClean="0"/>
              <a:pPr/>
              <a:t>22</a:t>
            </a:fld>
            <a:endParaRPr lang="en-US"/>
          </a:p>
        </p:txBody>
      </p:sp>
      <p:sp>
        <p:nvSpPr>
          <p:cNvPr id="5" name="Footer Placeholder 4">
            <a:extLst>
              <a:ext uri="{FF2B5EF4-FFF2-40B4-BE49-F238E27FC236}">
                <a16:creationId xmlns:a16="http://schemas.microsoft.com/office/drawing/2014/main" id="{C00ECD90-0A13-8261-3903-92C4106001A1}"/>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113106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5F53-012E-A55A-5C9F-148955661D21}"/>
              </a:ext>
            </a:extLst>
          </p:cNvPr>
          <p:cNvSpPr>
            <a:spLocks noGrp="1"/>
          </p:cNvSpPr>
          <p:nvPr>
            <p:ph type="title"/>
          </p:nvPr>
        </p:nvSpPr>
        <p:spPr/>
        <p:txBody>
          <a:bodyPr/>
          <a:lstStyle/>
          <a:p>
            <a:r>
              <a:rPr lang="en-US" dirty="0"/>
              <a:t>Rational Decision Making with Uncertainty</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758532B9-950F-7177-23C2-3D6993C91F3B}"/>
                  </a:ext>
                </a:extLst>
              </p:cNvPr>
              <p:cNvSpPr>
                <a:spLocks noGrp="1"/>
              </p:cNvSpPr>
              <p:nvPr>
                <p:ph idx="1"/>
              </p:nvPr>
            </p:nvSpPr>
            <p:spPr/>
            <p:txBody>
              <a:bodyPr/>
              <a:lstStyle/>
              <a:p>
                <a:r>
                  <a:rPr lang="en-US" sz="2600" b="1" u="sng" dirty="0">
                    <a:solidFill>
                      <a:srgbClr val="7030A0"/>
                    </a:solidFill>
                  </a:rPr>
                  <a:t>Definition 2.5 </a:t>
                </a:r>
                <a:r>
                  <a:rPr lang="en-US" dirty="0"/>
                  <a:t>A player facing a decision problem with a payoff function </a:t>
                </a:r>
                <a14:m>
                  <m:oMath xmlns:m="http://schemas.openxmlformats.org/officeDocument/2006/math">
                    <m:r>
                      <a:rPr lang="en-US" i="1" dirty="0" smtClean="0">
                        <a:solidFill>
                          <a:srgbClr val="C00000"/>
                        </a:solidFill>
                        <a:latin typeface="Cambria Math" panose="02040503050406030204" pitchFamily="18" charset="0"/>
                      </a:rPr>
                      <m:t>𝑢</m:t>
                    </m:r>
                    <m:r>
                      <a:rPr lang="en-US" i="1" dirty="0" smtClean="0">
                        <a:solidFill>
                          <a:srgbClr val="C00000"/>
                        </a:solidFill>
                        <a:latin typeface="Cambria Math" panose="02040503050406030204" pitchFamily="18" charset="0"/>
                      </a:rPr>
                      <m:t>(.) </m:t>
                    </m:r>
                  </m:oMath>
                </a14:m>
                <a:r>
                  <a:rPr lang="en-US" dirty="0"/>
                  <a:t>over outcomes is rational if he chooses an action </a:t>
                </a:r>
                <a14:m>
                  <m:oMath xmlns:m="http://schemas.openxmlformats.org/officeDocument/2006/math">
                    <m:r>
                      <a:rPr lang="en-US" i="1" dirty="0" smtClean="0">
                        <a:solidFill>
                          <a:srgbClr val="C00000"/>
                        </a:solidFill>
                        <a:latin typeface="Cambria Math" panose="02040503050406030204" pitchFamily="18" charset="0"/>
                      </a:rPr>
                      <m:t>𝑎</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𝐴</m:t>
                    </m:r>
                    <m:r>
                      <a:rPr lang="en-US" i="1" dirty="0" smtClean="0">
                        <a:solidFill>
                          <a:srgbClr val="C00000"/>
                        </a:solidFill>
                        <a:latin typeface="Cambria Math" panose="02040503050406030204" pitchFamily="18" charset="0"/>
                      </a:rPr>
                      <m:t> </m:t>
                    </m:r>
                  </m:oMath>
                </a14:m>
                <a:r>
                  <a:rPr lang="en-US" dirty="0"/>
                  <a:t>that maximizes his </a:t>
                </a:r>
                <a:r>
                  <a:rPr lang="en-US" dirty="0">
                    <a:solidFill>
                      <a:srgbClr val="C00000"/>
                    </a:solidFill>
                  </a:rPr>
                  <a:t>expected payoff</a:t>
                </a:r>
                <a:r>
                  <a:rPr lang="en-US" dirty="0"/>
                  <a:t>.</a:t>
                </a:r>
              </a:p>
              <a:p>
                <a:r>
                  <a:rPr lang="en-US" dirty="0"/>
                  <a:t>That is, </a:t>
                </a:r>
                <a14:m>
                  <m:oMath xmlns:m="http://schemas.openxmlformats.org/officeDocument/2006/math">
                    <m:sSup>
                      <m:sSupPr>
                        <m:ctrlPr>
                          <a:rPr lang="en-US" i="1" dirty="0" smtClean="0">
                            <a:solidFill>
                              <a:srgbClr val="C00000"/>
                            </a:solidFill>
                            <a:latin typeface="Cambria Math" panose="02040503050406030204" pitchFamily="18" charset="0"/>
                          </a:rPr>
                        </m:ctrlPr>
                      </m:sSupPr>
                      <m:e>
                        <m:r>
                          <a:rPr lang="en-US" i="1" dirty="0" smtClean="0">
                            <a:solidFill>
                              <a:srgbClr val="C00000"/>
                            </a:solidFill>
                            <a:latin typeface="Cambria Math" panose="02040503050406030204" pitchFamily="18" charset="0"/>
                          </a:rPr>
                          <m:t>𝑎</m:t>
                        </m:r>
                      </m:e>
                      <m:sup>
                        <m:r>
                          <a:rPr lang="en-US" i="1" dirty="0" smtClean="0">
                            <a:solidFill>
                              <a:srgbClr val="C00000"/>
                            </a:solidFill>
                            <a:latin typeface="Cambria Math" panose="02040503050406030204" pitchFamily="18" charset="0"/>
                          </a:rPr>
                          <m:t>∗</m:t>
                        </m:r>
                      </m:sup>
                    </m:sSup>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𝐴</m:t>
                    </m:r>
                  </m:oMath>
                </a14:m>
                <a:r>
                  <a:rPr lang="en-US" dirty="0">
                    <a:solidFill>
                      <a:srgbClr val="C00000"/>
                    </a:solidFill>
                  </a:rPr>
                  <a:t> </a:t>
                </a:r>
                <a:r>
                  <a:rPr lang="en-US" dirty="0"/>
                  <a:t>is chosen if and only if</a:t>
                </a:r>
              </a:p>
              <a:p>
                <a:r>
                  <a:rPr lang="en-US" dirty="0"/>
                  <a:t> </a:t>
                </a:r>
                <a14:m>
                  <m:oMath xmlns:m="http://schemas.openxmlformats.org/officeDocument/2006/math">
                    <m:r>
                      <a:rPr lang="en-US" i="1" dirty="0" smtClean="0">
                        <a:solidFill>
                          <a:srgbClr val="C00000"/>
                        </a:solidFill>
                        <a:latin typeface="Cambria Math" panose="02040503050406030204" pitchFamily="18" charset="0"/>
                      </a:rPr>
                      <m:t>𝑣</m:t>
                    </m:r>
                    <m:r>
                      <a:rPr lang="en-US"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en-US" i="1" dirty="0" smtClean="0">
                            <a:solidFill>
                              <a:srgbClr val="C00000"/>
                            </a:solidFill>
                            <a:latin typeface="Cambria Math" panose="02040503050406030204" pitchFamily="18" charset="0"/>
                          </a:rPr>
                          <m:t>𝑎</m:t>
                        </m:r>
                      </m:e>
                      <m:sup>
                        <m:r>
                          <a:rPr lang="en-US" i="1" dirty="0" smtClean="0">
                            <a:solidFill>
                              <a:srgbClr val="C00000"/>
                            </a:solidFill>
                            <a:latin typeface="Cambria Math" panose="02040503050406030204" pitchFamily="18" charset="0"/>
                          </a:rPr>
                          <m:t>∗</m:t>
                        </m:r>
                      </m:sup>
                    </m:sSup>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𝐸</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𝑢</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en-US" i="1" dirty="0" smtClean="0">
                            <a:solidFill>
                              <a:srgbClr val="C00000"/>
                            </a:solidFill>
                            <a:latin typeface="Cambria Math" panose="02040503050406030204" pitchFamily="18" charset="0"/>
                          </a:rPr>
                          <m:t>𝑎</m:t>
                        </m:r>
                      </m:e>
                      <m:sup>
                        <m:r>
                          <a:rPr lang="en-US" i="1" dirty="0" smtClean="0">
                            <a:solidFill>
                              <a:srgbClr val="C00000"/>
                            </a:solidFill>
                            <a:latin typeface="Cambria Math" panose="02040503050406030204" pitchFamily="18" charset="0"/>
                          </a:rPr>
                          <m:t>∗</m:t>
                        </m:r>
                      </m:sup>
                    </m:sSup>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𝐸</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𝑢</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𝑎</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𝑣</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𝑎</m:t>
                    </m:r>
                    <m:r>
                      <a:rPr lang="en-US" i="1" dirty="0" smtClean="0">
                        <a:solidFill>
                          <a:srgbClr val="C00000"/>
                        </a:solidFill>
                        <a:latin typeface="Cambria Math" panose="02040503050406030204" pitchFamily="18" charset="0"/>
                      </a:rPr>
                      <m:t>) </m:t>
                    </m:r>
                  </m:oMath>
                </a14:m>
                <a:r>
                  <a:rPr lang="en-US" dirty="0"/>
                  <a:t>for all </a:t>
                </a:r>
                <a14:m>
                  <m:oMath xmlns:m="http://schemas.openxmlformats.org/officeDocument/2006/math">
                    <m:r>
                      <a:rPr lang="en-US" i="1" dirty="0" smtClean="0">
                        <a:solidFill>
                          <a:srgbClr val="C00000"/>
                        </a:solidFill>
                        <a:latin typeface="Cambria Math" panose="02040503050406030204" pitchFamily="18" charset="0"/>
                      </a:rPr>
                      <m:t>𝑎</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𝐴</m:t>
                    </m:r>
                  </m:oMath>
                </a14:m>
                <a:r>
                  <a:rPr lang="en-US" dirty="0"/>
                  <a:t>.</a:t>
                </a:r>
              </a:p>
            </p:txBody>
          </p:sp>
        </mc:Choice>
        <mc:Fallback xmlns="">
          <p:sp>
            <p:nvSpPr>
              <p:cNvPr id="6" name="Content Placeholder 5">
                <a:extLst>
                  <a:ext uri="{FF2B5EF4-FFF2-40B4-BE49-F238E27FC236}">
                    <a16:creationId xmlns:a16="http://schemas.microsoft.com/office/drawing/2014/main" id="{758532B9-950F-7177-23C2-3D6993C91F3B}"/>
                  </a:ext>
                </a:extLst>
              </p:cNvPr>
              <p:cNvSpPr>
                <a:spLocks noGrp="1" noRot="1" noChangeAspect="1" noMove="1" noResize="1" noEditPoints="1" noAdjustHandles="1" noChangeArrowheads="1" noChangeShapeType="1" noTextEdit="1"/>
              </p:cNvSpPr>
              <p:nvPr>
                <p:ph idx="1"/>
              </p:nvPr>
            </p:nvSpPr>
            <p:spPr>
              <a:blipFill>
                <a:blip r:embed="rId2"/>
                <a:stretch>
                  <a:fillRect l="-421" r="-110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E2B4A82-ECE5-EAEE-B818-E1B60D800312}"/>
              </a:ext>
            </a:extLst>
          </p:cNvPr>
          <p:cNvSpPr>
            <a:spLocks noGrp="1"/>
          </p:cNvSpPr>
          <p:nvPr>
            <p:ph type="sldNum" sz="quarter" idx="12"/>
          </p:nvPr>
        </p:nvSpPr>
        <p:spPr/>
        <p:txBody>
          <a:bodyPr/>
          <a:lstStyle/>
          <a:p>
            <a:fld id="{7A24F918-E48B-4CD6-88B4-F48A81EB5FB6}" type="slidenum">
              <a:rPr lang="en-US" smtClean="0"/>
              <a:pPr/>
              <a:t>23</a:t>
            </a:fld>
            <a:endParaRPr lang="en-US"/>
          </a:p>
        </p:txBody>
      </p:sp>
      <p:sp>
        <p:nvSpPr>
          <p:cNvPr id="5" name="Footer Placeholder 4">
            <a:extLst>
              <a:ext uri="{FF2B5EF4-FFF2-40B4-BE49-F238E27FC236}">
                <a16:creationId xmlns:a16="http://schemas.microsoft.com/office/drawing/2014/main" id="{28D8ED8A-A944-CCF4-19BE-06E305942629}"/>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963912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29E2-8F72-F8EF-F173-1EF3B5F9A155}"/>
              </a:ext>
            </a:extLst>
          </p:cNvPr>
          <p:cNvSpPr>
            <a:spLocks noGrp="1"/>
          </p:cNvSpPr>
          <p:nvPr>
            <p:ph type="title"/>
          </p:nvPr>
        </p:nvSpPr>
        <p:spPr/>
        <p:txBody>
          <a:bodyPr/>
          <a:lstStyle/>
          <a:p>
            <a:r>
              <a:rPr lang="en-US" dirty="0"/>
              <a:t>Maximizing Expected Payoffs</a:t>
            </a:r>
          </a:p>
        </p:txBody>
      </p:sp>
      <p:sp>
        <p:nvSpPr>
          <p:cNvPr id="3" name="Content Placeholder 2">
            <a:extLst>
              <a:ext uri="{FF2B5EF4-FFF2-40B4-BE49-F238E27FC236}">
                <a16:creationId xmlns:a16="http://schemas.microsoft.com/office/drawing/2014/main" id="{98028C14-6CDD-CCB5-B26B-49556C48E2E2}"/>
              </a:ext>
            </a:extLst>
          </p:cNvPr>
          <p:cNvSpPr>
            <a:spLocks noGrp="1"/>
          </p:cNvSpPr>
          <p:nvPr>
            <p:ph idx="1"/>
          </p:nvPr>
        </p:nvSpPr>
        <p:spPr/>
        <p:txBody>
          <a:bodyPr>
            <a:normAutofit fontScale="70000" lnSpcReduction="20000"/>
          </a:bodyPr>
          <a:lstStyle/>
          <a:p>
            <a:r>
              <a:rPr lang="fa-IR" dirty="0"/>
              <a:t>تصور کنید که بعد از فراغت از تحصیل، مشغول به کار شده </a:t>
            </a:r>
            <a:r>
              <a:rPr lang="fa-IR" dirty="0" err="1"/>
              <a:t>اید</a:t>
            </a:r>
            <a:r>
              <a:rPr lang="fa-IR" dirty="0"/>
              <a:t> و اکنون با تصمیم گرفتن یا عدم دریافت </a:t>
            </a:r>
            <a:r>
              <a:rPr lang="en-US" dirty="0"/>
              <a:t>MBA </a:t>
            </a:r>
            <a:r>
              <a:rPr lang="fa-IR" dirty="0"/>
              <a:t>در یک موسسه معتبر روبرو هستید. </a:t>
            </a:r>
          </a:p>
          <a:p>
            <a:r>
              <a:rPr lang="fa-IR" dirty="0"/>
              <a:t>هزینه گرفتن </a:t>
            </a:r>
            <a:r>
              <a:rPr lang="en-US" dirty="0"/>
              <a:t>MBA</a:t>
            </a:r>
            <a:r>
              <a:rPr lang="fa-IR" dirty="0"/>
              <a:t>،</a:t>
            </a:r>
            <a:r>
              <a:rPr lang="en-US" dirty="0"/>
              <a:t> 10 </a:t>
            </a:r>
            <a:r>
              <a:rPr lang="fa-IR" dirty="0"/>
              <a:t>است. (دوباره، می توانید در مورد مبلغ تصمیم بگیرید، اما مطمئن باشید که این مبلغ شامل درآمد از دست رفته در طول دو سالی است که در حال تحصیل هستید!)</a:t>
            </a:r>
          </a:p>
          <a:p>
            <a:r>
              <a:rPr lang="fa-IR" dirty="0"/>
              <a:t>ارزش آینده شما جریان درآمد شما است. که به قدرت بازار کار در دهه آینده بستگی دارد. اگر بازار کار خوب باشد، ارزش درآمد شما از داشتن </a:t>
            </a:r>
            <a:r>
              <a:rPr lang="en-US" dirty="0"/>
              <a:t>MBA</a:t>
            </a:r>
            <a:r>
              <a:rPr lang="fa-IR" dirty="0"/>
              <a:t>،</a:t>
            </a:r>
            <a:r>
              <a:rPr lang="en-US" dirty="0"/>
              <a:t> 32 </a:t>
            </a:r>
            <a:r>
              <a:rPr lang="fa-IR" dirty="0"/>
              <a:t>است، در حالی که ارزش درآمد شما در وضعیت فعلی 12 است.</a:t>
            </a:r>
          </a:p>
          <a:p>
            <a:r>
              <a:rPr lang="fa-IR" dirty="0"/>
              <a:t>اگر بازار کار باشد، ارزش درآمد شما از داشتن </a:t>
            </a:r>
            <a:r>
              <a:rPr lang="en-US" dirty="0"/>
              <a:t>MBA</a:t>
            </a:r>
            <a:r>
              <a:rPr lang="fa-IR" dirty="0"/>
              <a:t>،</a:t>
            </a:r>
            <a:r>
              <a:rPr lang="en-US" dirty="0"/>
              <a:t> 16 </a:t>
            </a:r>
            <a:r>
              <a:rPr lang="fa-IR" dirty="0"/>
              <a:t>است، در حالی که ارزش درآمد شما در وضعیت فعلی 8 است. </a:t>
            </a:r>
          </a:p>
          <a:p>
            <a:r>
              <a:rPr lang="fa-IR" dirty="0"/>
              <a:t>اگر بازار کار ضعیف باشد، ارزش درآمد شما از داشتن مدرک </a:t>
            </a:r>
            <a:r>
              <a:rPr lang="en-US" dirty="0"/>
              <a:t>MBA</a:t>
            </a:r>
            <a:r>
              <a:rPr lang="fa-IR" dirty="0"/>
              <a:t>،</a:t>
            </a:r>
            <a:r>
              <a:rPr lang="en-US" dirty="0"/>
              <a:t> 12 </a:t>
            </a:r>
            <a:r>
              <a:rPr lang="fa-IR" dirty="0"/>
              <a:t>است، در حالی که ارزش درآمد شما در وضعیت فعلی شما 4 است. </a:t>
            </a:r>
          </a:p>
          <a:p>
            <a:r>
              <a:rPr lang="fa-IR" dirty="0"/>
              <a:t>پس از گذراندن مدتی برای تحقیق در مورد موضوع، متوجه می شوید که بازار کار قوی  با احتمال 0.25، متوسط با احتمال 0.5 و ضعیف با احتمال 0.25 خواهد بود. آیا باید </a:t>
            </a:r>
            <a:r>
              <a:rPr lang="en-US" dirty="0"/>
              <a:t>MBA </a:t>
            </a:r>
            <a:r>
              <a:rPr lang="fa-IR" dirty="0"/>
              <a:t>بگیرید؟</a:t>
            </a:r>
            <a:endParaRPr lang="en-US" dirty="0"/>
          </a:p>
        </p:txBody>
      </p:sp>
      <p:sp>
        <p:nvSpPr>
          <p:cNvPr id="4" name="Slide Number Placeholder 3">
            <a:extLst>
              <a:ext uri="{FF2B5EF4-FFF2-40B4-BE49-F238E27FC236}">
                <a16:creationId xmlns:a16="http://schemas.microsoft.com/office/drawing/2014/main" id="{6CCFB538-21E1-2C86-62EA-67DAADCB7C9B}"/>
              </a:ext>
            </a:extLst>
          </p:cNvPr>
          <p:cNvSpPr>
            <a:spLocks noGrp="1"/>
          </p:cNvSpPr>
          <p:nvPr>
            <p:ph type="sldNum" sz="quarter" idx="12"/>
          </p:nvPr>
        </p:nvSpPr>
        <p:spPr/>
        <p:txBody>
          <a:bodyPr/>
          <a:lstStyle/>
          <a:p>
            <a:fld id="{7A24F918-E48B-4CD6-88B4-F48A81EB5FB6}" type="slidenum">
              <a:rPr lang="en-US" smtClean="0"/>
              <a:pPr/>
              <a:t>24</a:t>
            </a:fld>
            <a:endParaRPr lang="en-US"/>
          </a:p>
        </p:txBody>
      </p:sp>
      <p:sp>
        <p:nvSpPr>
          <p:cNvPr id="5" name="Footer Placeholder 4">
            <a:extLst>
              <a:ext uri="{FF2B5EF4-FFF2-40B4-BE49-F238E27FC236}">
                <a16:creationId xmlns:a16="http://schemas.microsoft.com/office/drawing/2014/main" id="{20E65D5B-CD7F-DC27-6384-C5FB70345A93}"/>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968426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DF4A244-AEB5-48D1-8C1E-8FFDCA8FA82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8AC198D-CF92-E3BE-E096-556862D0F735}"/>
              </a:ext>
            </a:extLst>
          </p:cNvPr>
          <p:cNvSpPr>
            <a:spLocks noGrp="1"/>
          </p:cNvSpPr>
          <p:nvPr>
            <p:ph type="sldNum" sz="quarter" idx="12"/>
          </p:nvPr>
        </p:nvSpPr>
        <p:spPr/>
        <p:txBody>
          <a:bodyPr/>
          <a:lstStyle/>
          <a:p>
            <a:fld id="{7A24F918-E48B-4CD6-88B4-F48A81EB5FB6}" type="slidenum">
              <a:rPr lang="en-US" smtClean="0"/>
              <a:pPr/>
              <a:t>25</a:t>
            </a:fld>
            <a:endParaRPr lang="en-US"/>
          </a:p>
        </p:txBody>
      </p:sp>
      <p:sp>
        <p:nvSpPr>
          <p:cNvPr id="5" name="Footer Placeholder 4">
            <a:extLst>
              <a:ext uri="{FF2B5EF4-FFF2-40B4-BE49-F238E27FC236}">
                <a16:creationId xmlns:a16="http://schemas.microsoft.com/office/drawing/2014/main" id="{68D903D1-D881-FF6F-A7BD-9071D9ADACB7}"/>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4A4511DC-6BF0-5CC7-30A2-C2E51C719980}"/>
              </a:ext>
            </a:extLst>
          </p:cNvPr>
          <p:cNvPicPr>
            <a:picLocks noChangeAspect="1"/>
          </p:cNvPicPr>
          <p:nvPr/>
        </p:nvPicPr>
        <p:blipFill>
          <a:blip r:embed="rId2"/>
          <a:stretch>
            <a:fillRect/>
          </a:stretch>
        </p:blipFill>
        <p:spPr>
          <a:xfrm>
            <a:off x="2778920" y="0"/>
            <a:ext cx="5734990" cy="4870109"/>
          </a:xfrm>
          <a:prstGeom prst="rect">
            <a:avLst/>
          </a:prstGeom>
        </p:spPr>
      </p:pic>
      <p:pic>
        <p:nvPicPr>
          <p:cNvPr id="10" name="Picture 9">
            <a:extLst>
              <a:ext uri="{FF2B5EF4-FFF2-40B4-BE49-F238E27FC236}">
                <a16:creationId xmlns:a16="http://schemas.microsoft.com/office/drawing/2014/main" id="{DF4B2A12-A51D-BB0A-CCE3-F068C83DD5FA}"/>
              </a:ext>
            </a:extLst>
          </p:cNvPr>
          <p:cNvPicPr>
            <a:picLocks noChangeAspect="1"/>
          </p:cNvPicPr>
          <p:nvPr/>
        </p:nvPicPr>
        <p:blipFill>
          <a:blip r:embed="rId3"/>
          <a:stretch>
            <a:fillRect/>
          </a:stretch>
        </p:blipFill>
        <p:spPr>
          <a:xfrm>
            <a:off x="-51963" y="5143761"/>
            <a:ext cx="10548353" cy="1483136"/>
          </a:xfrm>
          <a:prstGeom prst="rect">
            <a:avLst/>
          </a:prstGeom>
        </p:spPr>
      </p:pic>
    </p:spTree>
    <p:extLst>
      <p:ext uri="{BB962C8B-B14F-4D97-AF65-F5344CB8AC3E}">
        <p14:creationId xmlns:p14="http://schemas.microsoft.com/office/powerpoint/2010/main" val="104471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DDCE93-0B92-71BB-BC22-1212582F7712}"/>
              </a:ext>
            </a:extLst>
          </p:cNvPr>
          <p:cNvSpPr>
            <a:spLocks noGrp="1"/>
          </p:cNvSpPr>
          <p:nvPr>
            <p:ph type="title"/>
          </p:nvPr>
        </p:nvSpPr>
        <p:spPr/>
        <p:txBody>
          <a:bodyPr>
            <a:normAutofit fontScale="90000"/>
          </a:bodyPr>
          <a:lstStyle/>
          <a:p>
            <a:r>
              <a:rPr lang="en-US" dirty="0"/>
              <a:t>Maximizing Expected Payoffs (continuous set of actions)</a:t>
            </a:r>
          </a:p>
        </p:txBody>
      </p:sp>
      <p:sp>
        <p:nvSpPr>
          <p:cNvPr id="6" name="Content Placeholder 5">
            <a:extLst>
              <a:ext uri="{FF2B5EF4-FFF2-40B4-BE49-F238E27FC236}">
                <a16:creationId xmlns:a16="http://schemas.microsoft.com/office/drawing/2014/main" id="{113330F5-B718-FFAE-AA10-5E0D311C82E6}"/>
              </a:ext>
            </a:extLst>
          </p:cNvPr>
          <p:cNvSpPr>
            <a:spLocks noGrp="1"/>
          </p:cNvSpPr>
          <p:nvPr>
            <p:ph idx="1"/>
          </p:nvPr>
        </p:nvSpPr>
        <p:spPr/>
        <p:txBody>
          <a:bodyPr/>
          <a:lstStyle/>
          <a:p>
            <a:r>
              <a:rPr lang="fa-IR" dirty="0"/>
              <a:t>برای نشان دادن به حداکثر رساندن بازده مورد انتظار در صورت وجود مجموعه ای پیوسته از اقدامات و نتایج، مثال زیر را در نظر بگیرید:</a:t>
            </a:r>
          </a:p>
          <a:p>
            <a:r>
              <a:rPr lang="fa-IR" dirty="0"/>
              <a:t>بر اساس مساله رشد گوجه فرنگی از با </a:t>
            </a:r>
            <a:r>
              <a:rPr lang="pt-BR" dirty="0"/>
              <a:t>A = [0, 50], X = [0, 100]</a:t>
            </a:r>
            <a:r>
              <a:rPr lang="fa-IR" dirty="0"/>
              <a:t> و توزیع </a:t>
            </a:r>
            <a:r>
              <a:rPr lang="en-US" dirty="0"/>
              <a:t>x </a:t>
            </a:r>
            <a:r>
              <a:rPr lang="fa-IR" dirty="0"/>
              <a:t>مشروط بر </a:t>
            </a:r>
            <a:r>
              <a:rPr lang="en-US" dirty="0"/>
              <a:t>a </a:t>
            </a:r>
            <a:r>
              <a:rPr lang="fa-IR" dirty="0"/>
              <a:t> </a:t>
            </a:r>
            <a:r>
              <a:rPr lang="fa-IR" dirty="0" err="1"/>
              <a:t>بصورت</a:t>
            </a:r>
            <a:r>
              <a:rPr lang="fa-IR" dirty="0"/>
              <a:t> </a:t>
            </a:r>
            <a:r>
              <a:rPr lang="en-US" dirty="0" err="1"/>
              <a:t>x|a</a:t>
            </a:r>
            <a:r>
              <a:rPr lang="en-US" dirty="0"/>
              <a:t> ∼ U[0, 2a]</a:t>
            </a:r>
            <a:r>
              <a:rPr lang="fa-IR" dirty="0"/>
              <a:t> یکنواخت است. </a:t>
            </a:r>
          </a:p>
          <a:p>
            <a:r>
              <a:rPr lang="fa-IR" dirty="0"/>
              <a:t>ما در مثال قبل نشان دادیم که</a:t>
            </a:r>
            <a:endParaRPr lang="en-US" dirty="0"/>
          </a:p>
        </p:txBody>
      </p:sp>
      <p:sp>
        <p:nvSpPr>
          <p:cNvPr id="3" name="Slide Number Placeholder 2">
            <a:extLst>
              <a:ext uri="{FF2B5EF4-FFF2-40B4-BE49-F238E27FC236}">
                <a16:creationId xmlns:a16="http://schemas.microsoft.com/office/drawing/2014/main" id="{64355DDB-80DB-D54C-AA69-C2B25ADDEBEC}"/>
              </a:ext>
            </a:extLst>
          </p:cNvPr>
          <p:cNvSpPr>
            <a:spLocks noGrp="1"/>
          </p:cNvSpPr>
          <p:nvPr>
            <p:ph type="sldNum" sz="quarter" idx="12"/>
          </p:nvPr>
        </p:nvSpPr>
        <p:spPr/>
        <p:txBody>
          <a:bodyPr/>
          <a:lstStyle/>
          <a:p>
            <a:fld id="{7A24F918-E48B-4CD6-88B4-F48A81EB5FB6}" type="slidenum">
              <a:rPr lang="en-US" smtClean="0"/>
              <a:pPr/>
              <a:t>26</a:t>
            </a:fld>
            <a:endParaRPr lang="en-US"/>
          </a:p>
        </p:txBody>
      </p:sp>
      <p:sp>
        <p:nvSpPr>
          <p:cNvPr id="4" name="Footer Placeholder 3">
            <a:extLst>
              <a:ext uri="{FF2B5EF4-FFF2-40B4-BE49-F238E27FC236}">
                <a16:creationId xmlns:a16="http://schemas.microsoft.com/office/drawing/2014/main" id="{9A771955-273C-589A-0D9F-7884CD3ACCB7}"/>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8" name="Picture 7">
            <a:extLst>
              <a:ext uri="{FF2B5EF4-FFF2-40B4-BE49-F238E27FC236}">
                <a16:creationId xmlns:a16="http://schemas.microsoft.com/office/drawing/2014/main" id="{EAB31617-7611-9B4C-D1AF-1FE746AD5150}"/>
              </a:ext>
            </a:extLst>
          </p:cNvPr>
          <p:cNvPicPr>
            <a:picLocks noChangeAspect="1"/>
          </p:cNvPicPr>
          <p:nvPr/>
        </p:nvPicPr>
        <p:blipFill>
          <a:blip r:embed="rId2"/>
          <a:stretch>
            <a:fillRect/>
          </a:stretch>
        </p:blipFill>
        <p:spPr>
          <a:xfrm>
            <a:off x="725862" y="4647557"/>
            <a:ext cx="6550958" cy="1607245"/>
          </a:xfrm>
          <a:prstGeom prst="rect">
            <a:avLst/>
          </a:prstGeom>
        </p:spPr>
      </p:pic>
    </p:spTree>
    <p:extLst>
      <p:ext uri="{BB962C8B-B14F-4D97-AF65-F5344CB8AC3E}">
        <p14:creationId xmlns:p14="http://schemas.microsoft.com/office/powerpoint/2010/main" val="2706510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0F76-8AB4-F7E1-D728-8136967C1E76}"/>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D687B5-7D3B-21D7-6ED2-783B657DEF1C}"/>
                  </a:ext>
                </a:extLst>
              </p:cNvPr>
              <p:cNvSpPr>
                <a:spLocks noGrp="1"/>
              </p:cNvSpPr>
              <p:nvPr>
                <p:ph idx="1"/>
              </p:nvPr>
            </p:nvSpPr>
            <p:spPr>
              <a:xfrm>
                <a:off x="215462" y="1240078"/>
                <a:ext cx="11571530" cy="3892856"/>
              </a:xfrm>
            </p:spPr>
            <p:txBody>
              <a:bodyPr>
                <a:normAutofit fontScale="85000" lnSpcReduction="20000"/>
              </a:bodyPr>
              <a:lstStyle/>
              <a:p>
                <a:r>
                  <a:rPr lang="fa-IR" dirty="0"/>
                  <a:t>برای محاسبه هزینه آب، فرض کنید که انتخاب </a:t>
                </a:r>
                <a:r>
                  <a:rPr lang="en-US" dirty="0"/>
                  <a:t>a ∈ A</a:t>
                </a:r>
                <a:r>
                  <a:rPr lang="fa-IR" dirty="0"/>
                  <a:t> هزینه پرداختی</a:t>
                </a:r>
                <a:r>
                  <a:rPr lang="en-US" dirty="0"/>
                  <a:t>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𝑎</m:t>
                    </m:r>
                  </m:oMath>
                </a14:m>
                <a:r>
                  <a:rPr lang="en-US" dirty="0"/>
                  <a:t> </a:t>
                </a:r>
                <a:r>
                  <a:rPr lang="fa-IR" dirty="0"/>
                  <a:t>را تحمیل می کند</a:t>
                </a:r>
                <a:endParaRPr lang="en-US" dirty="0"/>
              </a:p>
              <a:p>
                <a:pPr lvl="1"/>
                <a:r>
                  <a:rPr lang="fa-IR" dirty="0"/>
                  <a:t> (می توانید فکر کنید 2 هزینه یک گالن آب است). </a:t>
                </a:r>
                <a:endParaRPr lang="en-US" dirty="0"/>
              </a:p>
              <a:p>
                <a:r>
                  <a:rPr lang="fa-IR" dirty="0"/>
                  <a:t>همچنین فرض کنید که </a:t>
                </a:r>
                <a:r>
                  <a:rPr lang="fa-IR" dirty="0" err="1"/>
                  <a:t>مطلوبیت</a:t>
                </a:r>
                <a:r>
                  <a:rPr lang="fa-IR" dirty="0"/>
                  <a:t> حاصل از کمیت </a:t>
                </a:r>
                <a:r>
                  <a:rPr lang="en-US" dirty="0"/>
                  <a:t>x </a:t>
                </a:r>
                <a:r>
                  <a:rPr lang="fa-IR" dirty="0"/>
                  <a:t>با تابع </a:t>
                </a:r>
                <a14:m>
                  <m:oMath xmlns:m="http://schemas.openxmlformats.org/officeDocument/2006/math">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18</m:t>
                    </m:r>
                    <m:rad>
                      <m:radPr>
                        <m:degHide m:val="on"/>
                        <m:ctrlPr>
                          <a:rPr lang="en-US" i="1" dirty="0" smtClean="0">
                            <a:latin typeface="Cambria Math" panose="02040503050406030204" pitchFamily="18" charset="0"/>
                          </a:rPr>
                        </m:ctrlPr>
                      </m:radPr>
                      <m:deg/>
                      <m:e>
                        <m:r>
                          <a:rPr lang="en-US" b="0" i="1" dirty="0" smtClean="0">
                            <a:latin typeface="Cambria Math" panose="02040503050406030204" pitchFamily="18" charset="0"/>
                          </a:rPr>
                          <m:t>𝑥</m:t>
                        </m:r>
                      </m:e>
                    </m:rad>
                  </m:oMath>
                </a14:m>
                <a:r>
                  <a:rPr lang="en-US" dirty="0"/>
                  <a:t> </a:t>
                </a:r>
                <a:r>
                  <a:rPr lang="fa-IR" dirty="0"/>
                  <a:t> داده می شود.</a:t>
                </a:r>
              </a:p>
              <a:p>
                <a:pPr lvl="1"/>
                <a:r>
                  <a:rPr lang="fa-IR" dirty="0"/>
                  <a:t> (تابع ریشه دوم به این معنی است که ارزش افزوده هر واحد اضافی کمتر از ارزش افزوده واحد قبلی است، زیرا این تابع </a:t>
                </a:r>
                <a:r>
                  <a:rPr lang="fa-IR" dirty="0" err="1"/>
                  <a:t>مقعر</a:t>
                </a:r>
                <a:r>
                  <a:rPr lang="fa-IR" dirty="0"/>
                  <a:t> است.)</a:t>
                </a:r>
              </a:p>
              <a:p>
                <a:r>
                  <a:rPr lang="fa-IR" dirty="0"/>
                  <a:t> سپس </a:t>
                </a:r>
                <a:r>
                  <a:rPr lang="fa-IR" dirty="0" err="1"/>
                  <a:t>بازیکن</a:t>
                </a:r>
                <a:r>
                  <a:rPr lang="fa-IR" dirty="0"/>
                  <a:t> می خواهد سود خالص مورد انتظار خود را به حداکثر برساند. </a:t>
                </a:r>
              </a:p>
              <a:p>
                <a:r>
                  <a:rPr lang="fa-IR" dirty="0"/>
                  <a:t>بنابراین نمایش ریاضی </a:t>
                </a:r>
                <a:r>
                  <a:rPr lang="fa-IR" dirty="0" err="1"/>
                  <a:t>بازیکن</a:t>
                </a:r>
                <a:r>
                  <a:rPr lang="fa-IR" dirty="0"/>
                  <a:t> از مسئله تصمیم گیری خواهد بود:</a:t>
                </a:r>
                <a:endParaRPr lang="en-US" dirty="0"/>
              </a:p>
            </p:txBody>
          </p:sp>
        </mc:Choice>
        <mc:Fallback xmlns="">
          <p:sp>
            <p:nvSpPr>
              <p:cNvPr id="3" name="Content Placeholder 2">
                <a:extLst>
                  <a:ext uri="{FF2B5EF4-FFF2-40B4-BE49-F238E27FC236}">
                    <a16:creationId xmlns:a16="http://schemas.microsoft.com/office/drawing/2014/main" id="{FDD687B5-7D3B-21D7-6ED2-783B657DEF1C}"/>
                  </a:ext>
                </a:extLst>
              </p:cNvPr>
              <p:cNvSpPr>
                <a:spLocks noGrp="1" noRot="1" noChangeAspect="1" noMove="1" noResize="1" noEditPoints="1" noAdjustHandles="1" noChangeArrowheads="1" noChangeShapeType="1" noTextEdit="1"/>
              </p:cNvSpPr>
              <p:nvPr>
                <p:ph idx="1"/>
              </p:nvPr>
            </p:nvSpPr>
            <p:spPr>
              <a:xfrm>
                <a:off x="215462" y="1240078"/>
                <a:ext cx="11571530" cy="3892856"/>
              </a:xfrm>
              <a:blipFill>
                <a:blip r:embed="rId2"/>
                <a:stretch>
                  <a:fillRect t="-156" r="-2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6DD96BD-06D7-44C8-B8A6-0106806B2795}"/>
              </a:ext>
            </a:extLst>
          </p:cNvPr>
          <p:cNvSpPr>
            <a:spLocks noGrp="1"/>
          </p:cNvSpPr>
          <p:nvPr>
            <p:ph type="sldNum" sz="quarter" idx="12"/>
          </p:nvPr>
        </p:nvSpPr>
        <p:spPr/>
        <p:txBody>
          <a:bodyPr/>
          <a:lstStyle/>
          <a:p>
            <a:fld id="{7A24F918-E48B-4CD6-88B4-F48A81EB5FB6}" type="slidenum">
              <a:rPr lang="en-US" smtClean="0"/>
              <a:pPr/>
              <a:t>27</a:t>
            </a:fld>
            <a:endParaRPr lang="en-US"/>
          </a:p>
        </p:txBody>
      </p:sp>
      <p:sp>
        <p:nvSpPr>
          <p:cNvPr id="5" name="Footer Placeholder 4">
            <a:extLst>
              <a:ext uri="{FF2B5EF4-FFF2-40B4-BE49-F238E27FC236}">
                <a16:creationId xmlns:a16="http://schemas.microsoft.com/office/drawing/2014/main" id="{A81EEFE0-87F9-AB0D-61C1-87074EBB63DB}"/>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4A5BC9F2-C11E-A1FE-5579-F4F958B87807}"/>
              </a:ext>
            </a:extLst>
          </p:cNvPr>
          <p:cNvPicPr>
            <a:picLocks noChangeAspect="1"/>
          </p:cNvPicPr>
          <p:nvPr/>
        </p:nvPicPr>
        <p:blipFill>
          <a:blip r:embed="rId3"/>
          <a:stretch>
            <a:fillRect/>
          </a:stretch>
        </p:blipFill>
        <p:spPr>
          <a:xfrm>
            <a:off x="215462" y="4915665"/>
            <a:ext cx="5721003" cy="140451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F88A0BB-C315-41CD-B685-4222ACD1F60B}"/>
                  </a:ext>
                </a:extLst>
              </p:cNvPr>
              <p:cNvSpPr txBox="1"/>
              <p:nvPr/>
            </p:nvSpPr>
            <p:spPr>
              <a:xfrm>
                <a:off x="6177963" y="5276594"/>
                <a:ext cx="6101122" cy="9675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0" i="1" dirty="0" smtClean="0">
                          <a:solidFill>
                            <a:srgbClr val="000000"/>
                          </a:solidFill>
                          <a:effectLst/>
                          <a:latin typeface="Cambria Math" panose="02040503050406030204" pitchFamily="18" charset="0"/>
                          <a:ea typeface="Cambria Math" panose="02040503050406030204" pitchFamily="18" charset="0"/>
                        </a:rPr>
                        <m:t>⇒</m:t>
                      </m:r>
                      <m:func>
                        <m:funcPr>
                          <m:ctrlPr>
                            <a:rPr lang="en-US" sz="3600" b="0" i="1" dirty="0" smtClean="0">
                              <a:solidFill>
                                <a:srgbClr val="000000"/>
                              </a:solidFill>
                              <a:effectLst/>
                              <a:latin typeface="Cambria Math" panose="02040503050406030204" pitchFamily="18" charset="0"/>
                            </a:rPr>
                          </m:ctrlPr>
                        </m:funcPr>
                        <m:fName>
                          <m:limLow>
                            <m:limLowPr>
                              <m:ctrlPr>
                                <a:rPr lang="en-US" sz="3600" b="0" i="1" dirty="0" smtClean="0">
                                  <a:solidFill>
                                    <a:srgbClr val="000000"/>
                                  </a:solidFill>
                                  <a:effectLst/>
                                  <a:latin typeface="Cambria Math" panose="02040503050406030204" pitchFamily="18" charset="0"/>
                                </a:rPr>
                              </m:ctrlPr>
                            </m:limLowPr>
                            <m:e>
                              <m:r>
                                <m:rPr>
                                  <m:sty m:val="p"/>
                                </m:rPr>
                                <a:rPr lang="en-US" sz="3600" b="0" i="0" dirty="0" smtClean="0">
                                  <a:solidFill>
                                    <a:srgbClr val="000000"/>
                                  </a:solidFill>
                                  <a:effectLst/>
                                  <a:latin typeface="Cambria Math" panose="02040503050406030204" pitchFamily="18" charset="0"/>
                                </a:rPr>
                                <m:t>max</m:t>
                              </m:r>
                            </m:e>
                            <m:lim>
                              <m:r>
                                <a:rPr lang="en-US" sz="3600" b="0" i="1" dirty="0" smtClean="0">
                                  <a:solidFill>
                                    <a:srgbClr val="000000"/>
                                  </a:solidFill>
                                  <a:effectLst/>
                                  <a:latin typeface="Cambria Math" panose="02040503050406030204" pitchFamily="18" charset="0"/>
                                </a:rPr>
                                <m:t>𝑎</m:t>
                              </m:r>
                              <m:r>
                                <a:rPr lang="en-US" sz="3600" b="0" i="1" dirty="0" smtClean="0">
                                  <a:solidFill>
                                    <a:srgbClr val="000000"/>
                                  </a:solidFill>
                                  <a:effectLst/>
                                  <a:latin typeface="Cambria Math" panose="02040503050406030204" pitchFamily="18" charset="0"/>
                                  <a:ea typeface="Cambria Math" panose="02040503050406030204" pitchFamily="18" charset="0"/>
                                </a:rPr>
                                <m:t>∈[</m:t>
                              </m:r>
                              <m:r>
                                <a:rPr lang="en-US" sz="3600" b="0" i="1" dirty="0" smtClean="0">
                                  <a:solidFill>
                                    <a:srgbClr val="000000"/>
                                  </a:solidFill>
                                  <a:effectLst/>
                                  <a:latin typeface="Cambria Math" panose="02040503050406030204" pitchFamily="18" charset="0"/>
                                  <a:ea typeface="Cambria Math" panose="02040503050406030204" pitchFamily="18" charset="0"/>
                                </a:rPr>
                                <m:t>0</m:t>
                              </m:r>
                              <m:r>
                                <a:rPr lang="en-US" sz="3600" b="0" i="1" dirty="0" smtClean="0">
                                  <a:solidFill>
                                    <a:srgbClr val="000000"/>
                                  </a:solidFill>
                                  <a:effectLst/>
                                  <a:latin typeface="Cambria Math" panose="02040503050406030204" pitchFamily="18" charset="0"/>
                                  <a:ea typeface="Cambria Math" panose="02040503050406030204" pitchFamily="18" charset="0"/>
                                </a:rPr>
                                <m:t>,</m:t>
                              </m:r>
                              <m:r>
                                <a:rPr lang="en-US" sz="3600" b="0" i="1" dirty="0" smtClean="0">
                                  <a:solidFill>
                                    <a:srgbClr val="000000"/>
                                  </a:solidFill>
                                  <a:effectLst/>
                                  <a:latin typeface="Cambria Math" panose="02040503050406030204" pitchFamily="18" charset="0"/>
                                  <a:ea typeface="Cambria Math" panose="02040503050406030204" pitchFamily="18" charset="0"/>
                                </a:rPr>
                                <m:t>50</m:t>
                              </m:r>
                              <m:r>
                                <a:rPr lang="en-US" sz="3600" b="0" i="1" dirty="0" smtClean="0">
                                  <a:solidFill>
                                    <a:srgbClr val="000000"/>
                                  </a:solidFill>
                                  <a:effectLst/>
                                  <a:latin typeface="Cambria Math" panose="02040503050406030204" pitchFamily="18" charset="0"/>
                                  <a:ea typeface="Cambria Math" panose="02040503050406030204" pitchFamily="18" charset="0"/>
                                </a:rPr>
                                <m:t>]</m:t>
                              </m:r>
                            </m:lim>
                          </m:limLow>
                        </m:fName>
                        <m:e>
                          <m:r>
                            <a:rPr lang="en-US" sz="3600" i="1" dirty="0">
                              <a:solidFill>
                                <a:srgbClr val="000000"/>
                              </a:solidFill>
                              <a:latin typeface="Cambria Math" panose="02040503050406030204" pitchFamily="18" charset="0"/>
                            </a:rPr>
                            <m:t>12</m:t>
                          </m:r>
                          <m:rad>
                            <m:radPr>
                              <m:degHide m:val="on"/>
                              <m:ctrlPr>
                                <a:rPr lang="en-US" sz="3600" i="1" dirty="0">
                                  <a:solidFill>
                                    <a:srgbClr val="000000"/>
                                  </a:solidFill>
                                  <a:latin typeface="Cambria Math" panose="02040503050406030204" pitchFamily="18" charset="0"/>
                                </a:rPr>
                              </m:ctrlPr>
                            </m:radPr>
                            <m:deg/>
                            <m:e>
                              <m:r>
                                <a:rPr lang="en-US" sz="3600" i="1" dirty="0">
                                  <a:solidFill>
                                    <a:srgbClr val="000000"/>
                                  </a:solidFill>
                                  <a:latin typeface="Cambria Math" panose="02040503050406030204" pitchFamily="18" charset="0"/>
                                </a:rPr>
                                <m:t>2</m:t>
                              </m:r>
                              <m:r>
                                <a:rPr lang="en-US" sz="3600" i="1" dirty="0">
                                  <a:solidFill>
                                    <a:srgbClr val="000000"/>
                                  </a:solidFill>
                                  <a:latin typeface="Cambria Math" panose="02040503050406030204" pitchFamily="18" charset="0"/>
                                </a:rPr>
                                <m:t>𝑎</m:t>
                              </m:r>
                            </m:e>
                          </m:rad>
                          <m:r>
                            <a:rPr lang="en-US" sz="3600" i="1" dirty="0">
                              <a:solidFill>
                                <a:srgbClr val="000000"/>
                              </a:solidFill>
                              <a:latin typeface="Cambria Math" panose="02040503050406030204" pitchFamily="18" charset="0"/>
                            </a:rPr>
                            <m:t>− </m:t>
                          </m:r>
                          <m:r>
                            <a:rPr lang="en-US" sz="3600" i="1" dirty="0">
                              <a:solidFill>
                                <a:srgbClr val="000000"/>
                              </a:solidFill>
                              <a:latin typeface="Cambria Math" panose="02040503050406030204" pitchFamily="18" charset="0"/>
                            </a:rPr>
                            <m:t>2</m:t>
                          </m:r>
                          <m:r>
                            <a:rPr lang="en-US" sz="3600" i="1" dirty="0">
                              <a:solidFill>
                                <a:srgbClr val="000000"/>
                              </a:solidFill>
                              <a:latin typeface="Cambria Math" panose="02040503050406030204" pitchFamily="18" charset="0"/>
                            </a:rPr>
                            <m:t>𝑎</m:t>
                          </m:r>
                        </m:e>
                      </m:func>
                    </m:oMath>
                  </m:oMathPara>
                </a14:m>
                <a:br>
                  <a:rPr lang="en-US" sz="3600" dirty="0"/>
                </a:br>
                <a:endParaRPr lang="en-US" sz="3600" dirty="0"/>
              </a:p>
            </p:txBody>
          </p:sp>
        </mc:Choice>
        <mc:Fallback xmlns="">
          <p:sp>
            <p:nvSpPr>
              <p:cNvPr id="9" name="TextBox 8">
                <a:extLst>
                  <a:ext uri="{FF2B5EF4-FFF2-40B4-BE49-F238E27FC236}">
                    <a16:creationId xmlns:a16="http://schemas.microsoft.com/office/drawing/2014/main" id="{CF88A0BB-C315-41CD-B685-4222ACD1F60B}"/>
                  </a:ext>
                </a:extLst>
              </p:cNvPr>
              <p:cNvSpPr txBox="1">
                <a:spLocks noRot="1" noChangeAspect="1" noMove="1" noResize="1" noEditPoints="1" noAdjustHandles="1" noChangeArrowheads="1" noChangeShapeType="1" noTextEdit="1"/>
              </p:cNvSpPr>
              <p:nvPr/>
            </p:nvSpPr>
            <p:spPr>
              <a:xfrm>
                <a:off x="6177963" y="5276594"/>
                <a:ext cx="6101122" cy="96757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3479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0F76-8AB4-F7E1-D728-8136967C1E7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6DD96BD-06D7-44C8-B8A6-0106806B2795}"/>
              </a:ext>
            </a:extLst>
          </p:cNvPr>
          <p:cNvSpPr>
            <a:spLocks noGrp="1"/>
          </p:cNvSpPr>
          <p:nvPr>
            <p:ph type="sldNum" sz="quarter" idx="12"/>
          </p:nvPr>
        </p:nvSpPr>
        <p:spPr/>
        <p:txBody>
          <a:bodyPr/>
          <a:lstStyle/>
          <a:p>
            <a:fld id="{7A24F918-E48B-4CD6-88B4-F48A81EB5FB6}" type="slidenum">
              <a:rPr lang="en-US" smtClean="0"/>
              <a:pPr/>
              <a:t>28</a:t>
            </a:fld>
            <a:endParaRPr lang="en-US"/>
          </a:p>
        </p:txBody>
      </p:sp>
      <p:sp>
        <p:nvSpPr>
          <p:cNvPr id="5" name="Footer Placeholder 4">
            <a:extLst>
              <a:ext uri="{FF2B5EF4-FFF2-40B4-BE49-F238E27FC236}">
                <a16:creationId xmlns:a16="http://schemas.microsoft.com/office/drawing/2014/main" id="{A81EEFE0-87F9-AB0D-61C1-87074EBB63DB}"/>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4A5BC9F2-C11E-A1FE-5579-F4F958B87807}"/>
              </a:ext>
            </a:extLst>
          </p:cNvPr>
          <p:cNvPicPr>
            <a:picLocks noChangeAspect="1"/>
          </p:cNvPicPr>
          <p:nvPr/>
        </p:nvPicPr>
        <p:blipFill>
          <a:blip r:embed="rId2"/>
          <a:stretch>
            <a:fillRect/>
          </a:stretch>
        </p:blipFill>
        <p:spPr>
          <a:xfrm>
            <a:off x="196385" y="1112068"/>
            <a:ext cx="5721003" cy="140451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F88A0BB-C315-41CD-B685-4222ACD1F60B}"/>
                  </a:ext>
                </a:extLst>
              </p:cNvPr>
              <p:cNvSpPr txBox="1"/>
              <p:nvPr/>
            </p:nvSpPr>
            <p:spPr>
              <a:xfrm>
                <a:off x="6158886" y="1472997"/>
                <a:ext cx="6101122" cy="9675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0" i="1" dirty="0" smtClean="0">
                          <a:solidFill>
                            <a:srgbClr val="000000"/>
                          </a:solidFill>
                          <a:effectLst/>
                          <a:latin typeface="Cambria Math" panose="02040503050406030204" pitchFamily="18" charset="0"/>
                          <a:ea typeface="Cambria Math" panose="02040503050406030204" pitchFamily="18" charset="0"/>
                        </a:rPr>
                        <m:t>⇒</m:t>
                      </m:r>
                      <m:func>
                        <m:funcPr>
                          <m:ctrlPr>
                            <a:rPr lang="en-US" sz="3600" b="0" i="1" dirty="0" smtClean="0">
                              <a:solidFill>
                                <a:srgbClr val="000000"/>
                              </a:solidFill>
                              <a:effectLst/>
                              <a:latin typeface="Cambria Math" panose="02040503050406030204" pitchFamily="18" charset="0"/>
                            </a:rPr>
                          </m:ctrlPr>
                        </m:funcPr>
                        <m:fName>
                          <m:limLow>
                            <m:limLowPr>
                              <m:ctrlPr>
                                <a:rPr lang="en-US" sz="3600" b="0" i="1" dirty="0" smtClean="0">
                                  <a:solidFill>
                                    <a:srgbClr val="000000"/>
                                  </a:solidFill>
                                  <a:effectLst/>
                                  <a:latin typeface="Cambria Math" panose="02040503050406030204" pitchFamily="18" charset="0"/>
                                </a:rPr>
                              </m:ctrlPr>
                            </m:limLowPr>
                            <m:e>
                              <m:r>
                                <m:rPr>
                                  <m:sty m:val="p"/>
                                </m:rPr>
                                <a:rPr lang="en-US" sz="3600" b="0" i="0" dirty="0" smtClean="0">
                                  <a:solidFill>
                                    <a:srgbClr val="000000"/>
                                  </a:solidFill>
                                  <a:effectLst/>
                                  <a:latin typeface="Cambria Math" panose="02040503050406030204" pitchFamily="18" charset="0"/>
                                </a:rPr>
                                <m:t>max</m:t>
                              </m:r>
                            </m:e>
                            <m:lim>
                              <m:r>
                                <a:rPr lang="en-US" sz="3600" b="0" i="1" dirty="0" smtClean="0">
                                  <a:solidFill>
                                    <a:srgbClr val="000000"/>
                                  </a:solidFill>
                                  <a:effectLst/>
                                  <a:latin typeface="Cambria Math" panose="02040503050406030204" pitchFamily="18" charset="0"/>
                                </a:rPr>
                                <m:t>𝑎</m:t>
                              </m:r>
                              <m:r>
                                <a:rPr lang="en-US" sz="3600" b="0" i="1" dirty="0" smtClean="0">
                                  <a:solidFill>
                                    <a:srgbClr val="000000"/>
                                  </a:solidFill>
                                  <a:effectLst/>
                                  <a:latin typeface="Cambria Math" panose="02040503050406030204" pitchFamily="18" charset="0"/>
                                  <a:ea typeface="Cambria Math" panose="02040503050406030204" pitchFamily="18" charset="0"/>
                                </a:rPr>
                                <m:t>∈[</m:t>
                              </m:r>
                              <m:r>
                                <a:rPr lang="en-US" sz="3600" b="0" i="1" dirty="0" smtClean="0">
                                  <a:solidFill>
                                    <a:srgbClr val="000000"/>
                                  </a:solidFill>
                                  <a:effectLst/>
                                  <a:latin typeface="Cambria Math" panose="02040503050406030204" pitchFamily="18" charset="0"/>
                                  <a:ea typeface="Cambria Math" panose="02040503050406030204" pitchFamily="18" charset="0"/>
                                </a:rPr>
                                <m:t>0</m:t>
                              </m:r>
                              <m:r>
                                <a:rPr lang="en-US" sz="3600" b="0" i="1" dirty="0" smtClean="0">
                                  <a:solidFill>
                                    <a:srgbClr val="000000"/>
                                  </a:solidFill>
                                  <a:effectLst/>
                                  <a:latin typeface="Cambria Math" panose="02040503050406030204" pitchFamily="18" charset="0"/>
                                  <a:ea typeface="Cambria Math" panose="02040503050406030204" pitchFamily="18" charset="0"/>
                                </a:rPr>
                                <m:t>,</m:t>
                              </m:r>
                              <m:r>
                                <a:rPr lang="en-US" sz="3600" b="0" i="1" dirty="0" smtClean="0">
                                  <a:solidFill>
                                    <a:srgbClr val="000000"/>
                                  </a:solidFill>
                                  <a:effectLst/>
                                  <a:latin typeface="Cambria Math" panose="02040503050406030204" pitchFamily="18" charset="0"/>
                                  <a:ea typeface="Cambria Math" panose="02040503050406030204" pitchFamily="18" charset="0"/>
                                </a:rPr>
                                <m:t>50</m:t>
                              </m:r>
                              <m:r>
                                <a:rPr lang="en-US" sz="3600" b="0" i="1" dirty="0" smtClean="0">
                                  <a:solidFill>
                                    <a:srgbClr val="000000"/>
                                  </a:solidFill>
                                  <a:effectLst/>
                                  <a:latin typeface="Cambria Math" panose="02040503050406030204" pitchFamily="18" charset="0"/>
                                  <a:ea typeface="Cambria Math" panose="02040503050406030204" pitchFamily="18" charset="0"/>
                                </a:rPr>
                                <m:t>]</m:t>
                              </m:r>
                            </m:lim>
                          </m:limLow>
                        </m:fName>
                        <m:e>
                          <m:r>
                            <a:rPr lang="en-US" sz="3600" i="1" dirty="0">
                              <a:solidFill>
                                <a:srgbClr val="000000"/>
                              </a:solidFill>
                              <a:latin typeface="Cambria Math" panose="02040503050406030204" pitchFamily="18" charset="0"/>
                            </a:rPr>
                            <m:t>12</m:t>
                          </m:r>
                          <m:rad>
                            <m:radPr>
                              <m:degHide m:val="on"/>
                              <m:ctrlPr>
                                <a:rPr lang="en-US" sz="3600" i="1" dirty="0">
                                  <a:solidFill>
                                    <a:srgbClr val="000000"/>
                                  </a:solidFill>
                                  <a:latin typeface="Cambria Math" panose="02040503050406030204" pitchFamily="18" charset="0"/>
                                </a:rPr>
                              </m:ctrlPr>
                            </m:radPr>
                            <m:deg/>
                            <m:e>
                              <m:r>
                                <a:rPr lang="en-US" sz="3600" i="1" dirty="0">
                                  <a:solidFill>
                                    <a:srgbClr val="000000"/>
                                  </a:solidFill>
                                  <a:latin typeface="Cambria Math" panose="02040503050406030204" pitchFamily="18" charset="0"/>
                                </a:rPr>
                                <m:t>2</m:t>
                              </m:r>
                              <m:r>
                                <a:rPr lang="en-US" sz="3600" i="1" dirty="0">
                                  <a:solidFill>
                                    <a:srgbClr val="000000"/>
                                  </a:solidFill>
                                  <a:latin typeface="Cambria Math" panose="02040503050406030204" pitchFamily="18" charset="0"/>
                                </a:rPr>
                                <m:t>𝑎</m:t>
                              </m:r>
                            </m:e>
                          </m:rad>
                          <m:r>
                            <a:rPr lang="en-US" sz="3600" i="1" dirty="0">
                              <a:solidFill>
                                <a:srgbClr val="000000"/>
                              </a:solidFill>
                              <a:latin typeface="Cambria Math" panose="02040503050406030204" pitchFamily="18" charset="0"/>
                            </a:rPr>
                            <m:t>− </m:t>
                          </m:r>
                          <m:r>
                            <a:rPr lang="en-US" sz="3600" i="1" dirty="0">
                              <a:solidFill>
                                <a:srgbClr val="000000"/>
                              </a:solidFill>
                              <a:latin typeface="Cambria Math" panose="02040503050406030204" pitchFamily="18" charset="0"/>
                            </a:rPr>
                            <m:t>2</m:t>
                          </m:r>
                          <m:r>
                            <a:rPr lang="en-US" sz="3600" i="1" dirty="0">
                              <a:solidFill>
                                <a:srgbClr val="000000"/>
                              </a:solidFill>
                              <a:latin typeface="Cambria Math" panose="02040503050406030204" pitchFamily="18" charset="0"/>
                            </a:rPr>
                            <m:t>𝑎</m:t>
                          </m:r>
                        </m:e>
                      </m:func>
                    </m:oMath>
                  </m:oMathPara>
                </a14:m>
                <a:br>
                  <a:rPr lang="en-US" sz="3600" dirty="0"/>
                </a:br>
                <a:endParaRPr lang="en-US" sz="3600" dirty="0"/>
              </a:p>
            </p:txBody>
          </p:sp>
        </mc:Choice>
        <mc:Fallback xmlns="">
          <p:sp>
            <p:nvSpPr>
              <p:cNvPr id="9" name="TextBox 8">
                <a:extLst>
                  <a:ext uri="{FF2B5EF4-FFF2-40B4-BE49-F238E27FC236}">
                    <a16:creationId xmlns:a16="http://schemas.microsoft.com/office/drawing/2014/main" id="{CF88A0BB-C315-41CD-B685-4222ACD1F60B}"/>
                  </a:ext>
                </a:extLst>
              </p:cNvPr>
              <p:cNvSpPr txBox="1">
                <a:spLocks noRot="1" noChangeAspect="1" noMove="1" noResize="1" noEditPoints="1" noAdjustHandles="1" noChangeArrowheads="1" noChangeShapeType="1" noTextEdit="1"/>
              </p:cNvSpPr>
              <p:nvPr/>
            </p:nvSpPr>
            <p:spPr>
              <a:xfrm>
                <a:off x="6158886" y="1472997"/>
                <a:ext cx="6101122" cy="967573"/>
              </a:xfrm>
              <a:prstGeom prst="rect">
                <a:avLst/>
              </a:prstGeom>
              <a:blipFill>
                <a:blip r:embed="rId3"/>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CAFD12BF-C0CD-15A6-074F-DA3A45CBB98F}"/>
              </a:ext>
            </a:extLst>
          </p:cNvPr>
          <p:cNvSpPr txBox="1"/>
          <p:nvPr/>
        </p:nvSpPr>
        <p:spPr>
          <a:xfrm>
            <a:off x="323851" y="3021432"/>
            <a:ext cx="6135700" cy="523220"/>
          </a:xfrm>
          <a:prstGeom prst="rect">
            <a:avLst/>
          </a:prstGeom>
          <a:noFill/>
        </p:spPr>
        <p:txBody>
          <a:bodyPr wrap="square">
            <a:spAutoFit/>
          </a:bodyPr>
          <a:lstStyle/>
          <a:p>
            <a:r>
              <a:rPr lang="en-US" sz="2800" dirty="0"/>
              <a:t>Differentiating this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5947273-0B50-28D5-611B-50553B9386DA}"/>
                  </a:ext>
                </a:extLst>
              </p:cNvPr>
              <p:cNvSpPr txBox="1"/>
              <p:nvPr/>
            </p:nvSpPr>
            <p:spPr>
              <a:xfrm>
                <a:off x="2465214" y="2738659"/>
                <a:ext cx="5879645" cy="9823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dirty="0" smtClean="0">
                              <a:solidFill>
                                <a:srgbClr val="000000"/>
                              </a:solidFill>
                              <a:latin typeface="Cambria Math" panose="02040503050406030204" pitchFamily="18" charset="0"/>
                            </a:rPr>
                          </m:ctrlPr>
                        </m:fPr>
                        <m:num>
                          <m:r>
                            <a:rPr lang="en-US" sz="2800" i="1" dirty="0">
                              <a:solidFill>
                                <a:srgbClr val="000000"/>
                              </a:solidFill>
                              <a:latin typeface="Cambria Math" panose="02040503050406030204" pitchFamily="18" charset="0"/>
                            </a:rPr>
                            <m:t>12</m:t>
                          </m:r>
                        </m:num>
                        <m:den>
                          <m:rad>
                            <m:radPr>
                              <m:degHide m:val="on"/>
                              <m:ctrlPr>
                                <a:rPr lang="en-US" sz="2800" i="1" dirty="0">
                                  <a:solidFill>
                                    <a:srgbClr val="000000"/>
                                  </a:solidFill>
                                  <a:latin typeface="Cambria Math" panose="02040503050406030204" pitchFamily="18" charset="0"/>
                                </a:rPr>
                              </m:ctrlPr>
                            </m:radPr>
                            <m:deg/>
                            <m:e>
                              <m:r>
                                <a:rPr lang="en-US" sz="2800" i="1" dirty="0">
                                  <a:solidFill>
                                    <a:srgbClr val="000000"/>
                                  </a:solidFill>
                                  <a:latin typeface="Cambria Math" panose="02040503050406030204" pitchFamily="18" charset="0"/>
                                </a:rPr>
                                <m:t>2</m:t>
                              </m:r>
                              <m:r>
                                <a:rPr lang="en-US" sz="2800" i="1" dirty="0">
                                  <a:solidFill>
                                    <a:srgbClr val="000000"/>
                                  </a:solidFill>
                                  <a:latin typeface="Cambria Math" panose="02040503050406030204" pitchFamily="18" charset="0"/>
                                </a:rPr>
                                <m:t>𝑎</m:t>
                              </m:r>
                            </m:e>
                          </m:rad>
                        </m:den>
                      </m:f>
                      <m:r>
                        <a:rPr lang="en-US" sz="2800" i="1" dirty="0">
                          <a:solidFill>
                            <a:srgbClr val="000000"/>
                          </a:solidFill>
                          <a:latin typeface="Cambria Math" panose="02040503050406030204" pitchFamily="18" charset="0"/>
                        </a:rPr>
                        <m:t>−</m:t>
                      </m:r>
                      <m:r>
                        <a:rPr lang="en-US" sz="2800" i="1" dirty="0">
                          <a:solidFill>
                            <a:srgbClr val="000000"/>
                          </a:solidFill>
                          <a:latin typeface="Cambria Math" panose="02040503050406030204" pitchFamily="18" charset="0"/>
                        </a:rPr>
                        <m:t>2</m:t>
                      </m:r>
                      <m:r>
                        <a:rPr lang="en-US" sz="2800" i="1" dirty="0">
                          <a:solidFill>
                            <a:srgbClr val="000000"/>
                          </a:solidFill>
                          <a:latin typeface="Cambria Math" panose="02040503050406030204" pitchFamily="18" charset="0"/>
                        </a:rPr>
                        <m:t>=</m:t>
                      </m:r>
                      <m:r>
                        <a:rPr lang="en-US" sz="2800" i="1" dirty="0">
                          <a:solidFill>
                            <a:srgbClr val="000000"/>
                          </a:solidFill>
                          <a:latin typeface="Cambria Math" panose="02040503050406030204" pitchFamily="18" charset="0"/>
                        </a:rPr>
                        <m:t>0</m:t>
                      </m:r>
                      <m:r>
                        <a:rPr lang="en-US" sz="2800" i="1" dirty="0">
                          <a:solidFill>
                            <a:srgbClr val="000000"/>
                          </a:solidFill>
                          <a:latin typeface="Cambria Math" panose="02040503050406030204" pitchFamily="18" charset="0"/>
                          <a:ea typeface="Cambria Math" panose="02040503050406030204" pitchFamily="18" charset="0"/>
                        </a:rPr>
                        <m:t>⇒</m:t>
                      </m:r>
                      <m:r>
                        <a:rPr lang="en-US" sz="2800" b="0" i="1" dirty="0" smtClean="0">
                          <a:solidFill>
                            <a:srgbClr val="000000"/>
                          </a:solidFill>
                          <a:latin typeface="Cambria Math" panose="02040503050406030204" pitchFamily="18" charset="0"/>
                          <a:ea typeface="Cambria Math" panose="02040503050406030204" pitchFamily="18" charset="0"/>
                        </a:rPr>
                        <m:t>𝑎</m:t>
                      </m:r>
                      <m:r>
                        <a:rPr lang="en-US" sz="2800" b="0" i="1" dirty="0" smtClean="0">
                          <a:solidFill>
                            <a:srgbClr val="000000"/>
                          </a:solidFill>
                          <a:latin typeface="Cambria Math" panose="02040503050406030204" pitchFamily="18" charset="0"/>
                          <a:ea typeface="Cambria Math" panose="02040503050406030204" pitchFamily="18" charset="0"/>
                        </a:rPr>
                        <m:t>=</m:t>
                      </m:r>
                      <m:r>
                        <a:rPr lang="en-US" sz="2800" b="0" i="1" dirty="0" smtClean="0">
                          <a:solidFill>
                            <a:srgbClr val="000000"/>
                          </a:solidFill>
                          <a:latin typeface="Cambria Math" panose="02040503050406030204" pitchFamily="18" charset="0"/>
                          <a:ea typeface="Cambria Math" panose="02040503050406030204" pitchFamily="18" charset="0"/>
                        </a:rPr>
                        <m:t>18</m:t>
                      </m:r>
                    </m:oMath>
                  </m:oMathPara>
                </a14:m>
                <a:endParaRPr lang="en-US" sz="2800" dirty="0"/>
              </a:p>
            </p:txBody>
          </p:sp>
        </mc:Choice>
        <mc:Fallback xmlns="">
          <p:sp>
            <p:nvSpPr>
              <p:cNvPr id="15" name="TextBox 14">
                <a:extLst>
                  <a:ext uri="{FF2B5EF4-FFF2-40B4-BE49-F238E27FC236}">
                    <a16:creationId xmlns:a16="http://schemas.microsoft.com/office/drawing/2014/main" id="{C5947273-0B50-28D5-611B-50553B9386DA}"/>
                  </a:ext>
                </a:extLst>
              </p:cNvPr>
              <p:cNvSpPr txBox="1">
                <a:spLocks noRot="1" noChangeAspect="1" noMove="1" noResize="1" noEditPoints="1" noAdjustHandles="1" noChangeArrowheads="1" noChangeShapeType="1" noTextEdit="1"/>
              </p:cNvSpPr>
              <p:nvPr/>
            </p:nvSpPr>
            <p:spPr>
              <a:xfrm>
                <a:off x="2465214" y="2738659"/>
                <a:ext cx="5879645" cy="9823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85F558A-75C3-8395-820A-B8890C41FCB4}"/>
                  </a:ext>
                </a:extLst>
              </p:cNvPr>
              <p:cNvSpPr txBox="1"/>
              <p:nvPr/>
            </p:nvSpPr>
            <p:spPr>
              <a:xfrm>
                <a:off x="196384" y="4466164"/>
                <a:ext cx="8056267" cy="563744"/>
              </a:xfrm>
              <a:prstGeom prst="rect">
                <a:avLst/>
              </a:prstGeom>
              <a:noFill/>
            </p:spPr>
            <p:txBody>
              <a:bodyPr wrap="square">
                <a:spAutoFit/>
              </a:bodyPr>
              <a:lstStyle/>
              <a:p>
                <a:r>
                  <a:rPr lang="en-US" sz="2800" dirty="0"/>
                  <a:t>The expected net payoff :</a:t>
                </a:r>
                <a14:m>
                  <m:oMath xmlns:m="http://schemas.openxmlformats.org/officeDocument/2006/math">
                    <m:r>
                      <a:rPr lang="en-US" sz="2800" i="1" dirty="0">
                        <a:solidFill>
                          <a:srgbClr val="000000"/>
                        </a:solidFill>
                        <a:latin typeface="Cambria Math" panose="02040503050406030204" pitchFamily="18" charset="0"/>
                      </a:rPr>
                      <m:t>12</m:t>
                    </m:r>
                    <m:rad>
                      <m:radPr>
                        <m:degHide m:val="on"/>
                        <m:ctrlPr>
                          <a:rPr lang="en-US" sz="2800" i="1" dirty="0">
                            <a:solidFill>
                              <a:srgbClr val="000000"/>
                            </a:solidFill>
                            <a:latin typeface="Cambria Math" panose="02040503050406030204" pitchFamily="18" charset="0"/>
                          </a:rPr>
                        </m:ctrlPr>
                      </m:radPr>
                      <m:deg/>
                      <m:e>
                        <m:r>
                          <a:rPr lang="en-US" sz="2800" i="1" dirty="0">
                            <a:solidFill>
                              <a:srgbClr val="000000"/>
                            </a:solidFill>
                            <a:latin typeface="Cambria Math" panose="02040503050406030204" pitchFamily="18" charset="0"/>
                          </a:rPr>
                          <m:t>2</m:t>
                        </m:r>
                        <m:r>
                          <a:rPr lang="en-US" sz="2800" i="1" dirty="0">
                            <a:solidFill>
                              <a:srgbClr val="000000"/>
                            </a:solidFill>
                            <a:latin typeface="Cambria Math" panose="02040503050406030204" pitchFamily="18" charset="0"/>
                          </a:rPr>
                          <m:t>∗</m:t>
                        </m:r>
                        <m:r>
                          <a:rPr lang="en-US" sz="2800" i="1" dirty="0">
                            <a:solidFill>
                              <a:srgbClr val="000000"/>
                            </a:solidFill>
                            <a:latin typeface="Cambria Math" panose="02040503050406030204" pitchFamily="18" charset="0"/>
                          </a:rPr>
                          <m:t>18</m:t>
                        </m:r>
                      </m:e>
                    </m:rad>
                    <m:r>
                      <a:rPr lang="en-US" sz="2800" i="1" dirty="0">
                        <a:solidFill>
                          <a:srgbClr val="000000"/>
                        </a:solidFill>
                        <a:latin typeface="Cambria Math" panose="02040503050406030204" pitchFamily="18" charset="0"/>
                      </a:rPr>
                      <m:t>− </m:t>
                    </m:r>
                    <m:r>
                      <a:rPr lang="en-US" sz="2800" i="1" dirty="0">
                        <a:solidFill>
                          <a:srgbClr val="000000"/>
                        </a:solidFill>
                        <a:latin typeface="Cambria Math" panose="02040503050406030204" pitchFamily="18" charset="0"/>
                      </a:rPr>
                      <m:t>2</m:t>
                    </m:r>
                    <m:r>
                      <a:rPr lang="en-US" sz="2800" i="1" dirty="0">
                        <a:solidFill>
                          <a:srgbClr val="000000"/>
                        </a:solidFill>
                        <a:latin typeface="Cambria Math" panose="02040503050406030204" pitchFamily="18" charset="0"/>
                      </a:rPr>
                      <m:t>∗</m:t>
                    </m:r>
                    <m:r>
                      <a:rPr lang="en-US" sz="2800" i="1" dirty="0">
                        <a:solidFill>
                          <a:srgbClr val="000000"/>
                        </a:solidFill>
                        <a:latin typeface="Cambria Math" panose="02040503050406030204" pitchFamily="18" charset="0"/>
                      </a:rPr>
                      <m:t>18</m:t>
                    </m:r>
                    <m:r>
                      <a:rPr lang="en-US" sz="2800" b="0" i="1" dirty="0" smtClean="0">
                        <a:solidFill>
                          <a:srgbClr val="000000"/>
                        </a:solidFill>
                        <a:latin typeface="Cambria Math" panose="02040503050406030204" pitchFamily="18" charset="0"/>
                      </a:rPr>
                      <m:t>=</m:t>
                    </m:r>
                    <m:r>
                      <a:rPr lang="en-US" sz="2800" b="0" i="1" dirty="0" smtClean="0">
                        <a:solidFill>
                          <a:srgbClr val="000000"/>
                        </a:solidFill>
                        <a:latin typeface="Cambria Math" panose="02040503050406030204" pitchFamily="18" charset="0"/>
                      </a:rPr>
                      <m:t>36</m:t>
                    </m:r>
                  </m:oMath>
                </a14:m>
                <a:endParaRPr lang="en-US" sz="2800" dirty="0"/>
              </a:p>
            </p:txBody>
          </p:sp>
        </mc:Choice>
        <mc:Fallback xmlns="">
          <p:sp>
            <p:nvSpPr>
              <p:cNvPr id="21" name="TextBox 20">
                <a:extLst>
                  <a:ext uri="{FF2B5EF4-FFF2-40B4-BE49-F238E27FC236}">
                    <a16:creationId xmlns:a16="http://schemas.microsoft.com/office/drawing/2014/main" id="{885F558A-75C3-8395-820A-B8890C41FCB4}"/>
                  </a:ext>
                </a:extLst>
              </p:cNvPr>
              <p:cNvSpPr txBox="1">
                <a:spLocks noRot="1" noChangeAspect="1" noMove="1" noResize="1" noEditPoints="1" noAdjustHandles="1" noChangeArrowheads="1" noChangeShapeType="1" noTextEdit="1"/>
              </p:cNvSpPr>
              <p:nvPr/>
            </p:nvSpPr>
            <p:spPr>
              <a:xfrm>
                <a:off x="196384" y="4466164"/>
                <a:ext cx="8056267" cy="563744"/>
              </a:xfrm>
              <a:prstGeom prst="rect">
                <a:avLst/>
              </a:prstGeom>
              <a:blipFill>
                <a:blip r:embed="rId5"/>
                <a:stretch>
                  <a:fillRect l="-1513" t="-3261" b="-31522"/>
                </a:stretch>
              </a:blipFill>
            </p:spPr>
            <p:txBody>
              <a:bodyPr/>
              <a:lstStyle/>
              <a:p>
                <a:r>
                  <a:rPr lang="en-US">
                    <a:noFill/>
                  </a:rPr>
                  <a:t> </a:t>
                </a:r>
              </a:p>
            </p:txBody>
          </p:sp>
        </mc:Fallback>
      </mc:AlternateContent>
    </p:spTree>
    <p:extLst>
      <p:ext uri="{BB962C8B-B14F-4D97-AF65-F5344CB8AC3E}">
        <p14:creationId xmlns:p14="http://schemas.microsoft.com/office/powerpoint/2010/main" val="673720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A27D-2A71-93BE-E7FD-B226119750CA}"/>
              </a:ext>
            </a:extLst>
          </p:cNvPr>
          <p:cNvSpPr>
            <a:spLocks noGrp="1"/>
          </p:cNvSpPr>
          <p:nvPr>
            <p:ph type="title"/>
          </p:nvPr>
        </p:nvSpPr>
        <p:spPr/>
        <p:txBody>
          <a:bodyPr/>
          <a:lstStyle/>
          <a:p>
            <a:r>
              <a:rPr lang="en-US" dirty="0"/>
              <a:t>Decisions over Time</a:t>
            </a:r>
          </a:p>
        </p:txBody>
      </p:sp>
      <p:sp>
        <p:nvSpPr>
          <p:cNvPr id="3" name="Content Placeholder 2">
            <a:extLst>
              <a:ext uri="{FF2B5EF4-FFF2-40B4-BE49-F238E27FC236}">
                <a16:creationId xmlns:a16="http://schemas.microsoft.com/office/drawing/2014/main" id="{7562FC10-EAD4-7619-267E-74D38DC3B097}"/>
              </a:ext>
            </a:extLst>
          </p:cNvPr>
          <p:cNvSpPr>
            <a:spLocks noGrp="1"/>
          </p:cNvSpPr>
          <p:nvPr>
            <p:ph idx="1"/>
          </p:nvPr>
        </p:nvSpPr>
        <p:spPr/>
        <p:txBody>
          <a:bodyPr>
            <a:normAutofit fontScale="92500" lnSpcReduction="10000"/>
          </a:bodyPr>
          <a:lstStyle/>
          <a:p>
            <a:r>
              <a:rPr lang="fa-IR" dirty="0"/>
              <a:t>مدلی که ما تاکنون استفاده </a:t>
            </a:r>
            <a:r>
              <a:rPr lang="fa-IR" dirty="0" err="1"/>
              <a:t>کرده‌ایم</a:t>
            </a:r>
            <a:r>
              <a:rPr lang="fa-IR" dirty="0"/>
              <a:t>، عملاً با هر مساله </a:t>
            </a:r>
            <a:r>
              <a:rPr lang="fa-IR" dirty="0" err="1"/>
              <a:t>تصمیم‌گیری</a:t>
            </a:r>
            <a:r>
              <a:rPr lang="fa-IR" dirty="0"/>
              <a:t> که در آن باید اقدامی را انتخاب کنید که </a:t>
            </a:r>
            <a:r>
              <a:rPr lang="fa-IR" dirty="0" err="1"/>
              <a:t>پیامدهایی</a:t>
            </a:r>
            <a:r>
              <a:rPr lang="fa-IR" dirty="0"/>
              <a:t> برای رفاه شما دارد، مطابقت دارد. </a:t>
            </a:r>
          </a:p>
          <a:p>
            <a:r>
              <a:rPr lang="fa-IR" dirty="0"/>
              <a:t>با این حال، توجه داشته باشید که رویکردی که ما استفاده </a:t>
            </a:r>
            <a:r>
              <a:rPr lang="fa-IR" dirty="0" err="1"/>
              <a:t>کرده‌ایم</a:t>
            </a:r>
            <a:r>
              <a:rPr lang="fa-IR" dirty="0"/>
              <a:t> ساختاری </a:t>
            </a:r>
            <a:r>
              <a:rPr lang="fa-IR" dirty="0" err="1"/>
              <a:t>بی‌زمان</a:t>
            </a:r>
            <a:r>
              <a:rPr lang="fa-IR" dirty="0"/>
              <a:t> و ایستا دارد. </a:t>
            </a:r>
          </a:p>
          <a:p>
            <a:r>
              <a:rPr lang="fa-IR" dirty="0"/>
              <a:t>مسائل </a:t>
            </a:r>
            <a:r>
              <a:rPr lang="fa-IR" dirty="0" err="1"/>
              <a:t>تصمیم‌گیری</a:t>
            </a:r>
            <a:r>
              <a:rPr lang="fa-IR" dirty="0"/>
              <a:t> ما اغلب این ویژگی را دارند که شما باید انتخاب کنید، پس از آن برخی از نتایج محقق </a:t>
            </a:r>
            <a:r>
              <a:rPr lang="fa-IR" dirty="0" err="1"/>
              <a:t>می‌شوند</a:t>
            </a:r>
            <a:r>
              <a:rPr lang="fa-IR" dirty="0"/>
              <a:t> و بازده حاصل </a:t>
            </a:r>
            <a:r>
              <a:rPr lang="fa-IR" dirty="0" err="1"/>
              <a:t>می‌شود</a:t>
            </a:r>
            <a:r>
              <a:rPr lang="fa-IR" dirty="0"/>
              <a:t>. </a:t>
            </a:r>
          </a:p>
          <a:p>
            <a:r>
              <a:rPr lang="fa-IR" dirty="0"/>
              <a:t>با این حال، بسیاری از مسائل تصمیم گیری هستند که آنها مستلزم برخی تصمیمات برای پیروی از تصمیمات دیگر هستند، و توالی تصمیم گیری توسط مساله تحمیل می شود</a:t>
            </a:r>
            <a:endParaRPr lang="en-US" dirty="0"/>
          </a:p>
        </p:txBody>
      </p:sp>
      <p:sp>
        <p:nvSpPr>
          <p:cNvPr id="4" name="Slide Number Placeholder 3">
            <a:extLst>
              <a:ext uri="{FF2B5EF4-FFF2-40B4-BE49-F238E27FC236}">
                <a16:creationId xmlns:a16="http://schemas.microsoft.com/office/drawing/2014/main" id="{48844EB3-50A3-F306-509E-9748FEC872ED}"/>
              </a:ext>
            </a:extLst>
          </p:cNvPr>
          <p:cNvSpPr>
            <a:spLocks noGrp="1"/>
          </p:cNvSpPr>
          <p:nvPr>
            <p:ph type="sldNum" sz="quarter" idx="12"/>
          </p:nvPr>
        </p:nvSpPr>
        <p:spPr/>
        <p:txBody>
          <a:bodyPr/>
          <a:lstStyle/>
          <a:p>
            <a:fld id="{7A24F918-E48B-4CD6-88B4-F48A81EB5FB6}" type="slidenum">
              <a:rPr lang="en-US" smtClean="0"/>
              <a:pPr/>
              <a:t>29</a:t>
            </a:fld>
            <a:endParaRPr lang="en-US"/>
          </a:p>
        </p:txBody>
      </p:sp>
      <p:sp>
        <p:nvSpPr>
          <p:cNvPr id="5" name="Footer Placeholder 4">
            <a:extLst>
              <a:ext uri="{FF2B5EF4-FFF2-40B4-BE49-F238E27FC236}">
                <a16:creationId xmlns:a16="http://schemas.microsoft.com/office/drawing/2014/main" id="{D92665E4-EBCF-4FE3-F368-4CD005789793}"/>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229733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مقدمه</a:t>
            </a:r>
            <a:endParaRPr lang="en-US" dirty="0"/>
          </a:p>
        </p:txBody>
      </p:sp>
      <p:sp>
        <p:nvSpPr>
          <p:cNvPr id="3" name="Content Placeholder 2"/>
          <p:cNvSpPr>
            <a:spLocks noGrp="1"/>
          </p:cNvSpPr>
          <p:nvPr>
            <p:ph idx="1"/>
          </p:nvPr>
        </p:nvSpPr>
        <p:spPr/>
        <p:txBody>
          <a:bodyPr>
            <a:normAutofit fontScale="62500" lnSpcReduction="20000"/>
          </a:bodyPr>
          <a:lstStyle/>
          <a:p>
            <a:r>
              <a:rPr lang="fa-IR" dirty="0"/>
              <a:t>اکنون با چند نماد مناسب برای توصیف مشکلات تصمیم گیری آشنایی پیدا کردیم.</a:t>
            </a:r>
          </a:p>
          <a:p>
            <a:r>
              <a:rPr lang="fa-IR" dirty="0"/>
              <a:t>مثال غلات برای نشان دادن یک مشکل تصمیم گیری ساده و عادت کردن به زبان رسمی ما خوب بود، اما </a:t>
            </a:r>
            <a:r>
              <a:rPr lang="fa-IR" dirty="0" err="1"/>
              <a:t>مطمئناً</a:t>
            </a:r>
            <a:r>
              <a:rPr lang="fa-IR" dirty="0"/>
              <a:t> چندان جالب نیست.</a:t>
            </a:r>
          </a:p>
          <a:p>
            <a:r>
              <a:rPr lang="fa-IR" dirty="0"/>
              <a:t>یک مدیر بخش را در نظر بگیرید که باید تصمیم بگیرد که آیا یک پروژه تحقیق و توسعه (</a:t>
            </a:r>
            <a:r>
              <a:rPr lang="en-US" dirty="0"/>
              <a:t>R&amp;D</a:t>
            </a:r>
            <a:r>
              <a:rPr lang="fa-IR" dirty="0"/>
              <a:t>)</a:t>
            </a:r>
            <a:r>
              <a:rPr lang="en-US" dirty="0"/>
              <a:t> </a:t>
            </a:r>
            <a:r>
              <a:rPr lang="fa-IR" dirty="0"/>
              <a:t>ارزشمند است یا خیر. اگر او به آن ادامه ندهد چه اتفاقی می افتد؟ شاید با گذشت زمان محصول اصلی او منسوخ شود و سودآوری او دیگر پایدار نباشد یا شاید سود دهی به جریان خود ادامه دهد. </a:t>
            </a:r>
          </a:p>
          <a:p>
            <a:r>
              <a:rPr lang="fa-IR" dirty="0"/>
              <a:t>به عبارت دیگر، نتایج هر دو انتخاب، نامطمئن هستند. به این معنی که انتخاب بهترین اقدام به اندازه نمونه غلات واضح نیست.</a:t>
            </a:r>
          </a:p>
          <a:p>
            <a:r>
              <a:rPr lang="fa-IR" dirty="0"/>
              <a:t>همانطور که </a:t>
            </a:r>
            <a:r>
              <a:rPr lang="fa-IR" dirty="0" err="1"/>
              <a:t>می‌توانید</a:t>
            </a:r>
            <a:r>
              <a:rPr lang="fa-IR" dirty="0"/>
              <a:t> تصور کنید، استفاده از زبانی مانند «شاید این اتفاق بیفتد، یا شاید آن اتفاق بیفتد» برای یک </a:t>
            </a:r>
            <a:r>
              <a:rPr lang="fa-IR" dirty="0" err="1"/>
              <a:t>بازیکن</a:t>
            </a:r>
            <a:r>
              <a:rPr lang="fa-IR" dirty="0"/>
              <a:t> منطقی که سعی </a:t>
            </a:r>
            <a:r>
              <a:rPr lang="fa-IR" dirty="0" err="1"/>
              <a:t>می‌کند</a:t>
            </a:r>
            <a:r>
              <a:rPr lang="fa-IR" dirty="0"/>
              <a:t> ساختاری روی مشکل </a:t>
            </a:r>
            <a:r>
              <a:rPr lang="fa-IR" dirty="0" err="1"/>
              <a:t>تصمیم‌گیری</a:t>
            </a:r>
            <a:r>
              <a:rPr lang="fa-IR" dirty="0"/>
              <a:t> خود بگذارد، چندان مفید نیست. ما باید روشی را معرفی کنیم که از طریق آن </a:t>
            </a:r>
            <a:r>
              <a:rPr lang="fa-IR" dirty="0" err="1"/>
              <a:t>بازیکن</a:t>
            </a:r>
            <a:r>
              <a:rPr lang="fa-IR" dirty="0"/>
              <a:t> بتواند پیامدهای نامشخص را به روشی معنادار مقایسه کند. </a:t>
            </a:r>
          </a:p>
          <a:p>
            <a:r>
              <a:rPr lang="fa-IR" dirty="0"/>
              <a:t>برای این رویکرد، از مفهوم نتایج و احتمالات تصادفی (تصادفی) استفاده خواهیم کرد و چارچوبی را توصیف خواهیم کرد که در آن بازده بر روی نتایج تصادفی تعریف </a:t>
            </a:r>
            <a:r>
              <a:rPr lang="fa-IR" dirty="0" err="1"/>
              <a:t>می‌شود</a:t>
            </a:r>
            <a:r>
              <a:rPr lang="fa-IR" dirty="0"/>
              <a:t>.</a:t>
            </a:r>
          </a:p>
        </p:txBody>
      </p:sp>
      <p:sp>
        <p:nvSpPr>
          <p:cNvPr id="4" name="Slide Number Placeholder 3"/>
          <p:cNvSpPr>
            <a:spLocks noGrp="1"/>
          </p:cNvSpPr>
          <p:nvPr>
            <p:ph type="sldNum" sz="quarter" idx="12"/>
          </p:nvPr>
        </p:nvSpPr>
        <p:spPr/>
        <p:txBody>
          <a:bodyPr/>
          <a:lstStyle/>
          <a:p>
            <a:fld id="{7A24F918-E48B-4CD6-88B4-F48A81EB5FB6}" type="slidenum">
              <a:rPr lang="en-US" smtClean="0"/>
              <a:pPr/>
              <a:t>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6515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A27D-2A71-93BE-E7FD-B226119750CA}"/>
              </a:ext>
            </a:extLst>
          </p:cNvPr>
          <p:cNvSpPr>
            <a:spLocks noGrp="1"/>
          </p:cNvSpPr>
          <p:nvPr>
            <p:ph type="title"/>
          </p:nvPr>
        </p:nvSpPr>
        <p:spPr/>
        <p:txBody>
          <a:bodyPr/>
          <a:lstStyle/>
          <a:p>
            <a:r>
              <a:rPr lang="en-US" dirty="0"/>
              <a:t>Backward Induction</a:t>
            </a:r>
            <a:r>
              <a:rPr lang="fa-IR" dirty="0"/>
              <a:t> (استنتاج معکوس)</a:t>
            </a:r>
            <a:endParaRPr lang="en-US" dirty="0"/>
          </a:p>
        </p:txBody>
      </p:sp>
      <p:sp>
        <p:nvSpPr>
          <p:cNvPr id="4" name="Slide Number Placeholder 3">
            <a:extLst>
              <a:ext uri="{FF2B5EF4-FFF2-40B4-BE49-F238E27FC236}">
                <a16:creationId xmlns:a16="http://schemas.microsoft.com/office/drawing/2014/main" id="{48844EB3-50A3-F306-509E-9748FEC872ED}"/>
              </a:ext>
            </a:extLst>
          </p:cNvPr>
          <p:cNvSpPr>
            <a:spLocks noGrp="1"/>
          </p:cNvSpPr>
          <p:nvPr>
            <p:ph type="sldNum" sz="quarter" idx="12"/>
          </p:nvPr>
        </p:nvSpPr>
        <p:spPr/>
        <p:txBody>
          <a:bodyPr/>
          <a:lstStyle/>
          <a:p>
            <a:fld id="{7A24F918-E48B-4CD6-88B4-F48A81EB5FB6}" type="slidenum">
              <a:rPr lang="en-US" smtClean="0"/>
              <a:pPr/>
              <a:t>30</a:t>
            </a:fld>
            <a:endParaRPr lang="en-US"/>
          </a:p>
        </p:txBody>
      </p:sp>
      <p:sp>
        <p:nvSpPr>
          <p:cNvPr id="5" name="Footer Placeholder 4">
            <a:extLst>
              <a:ext uri="{FF2B5EF4-FFF2-40B4-BE49-F238E27FC236}">
                <a16:creationId xmlns:a16="http://schemas.microsoft.com/office/drawing/2014/main" id="{D92665E4-EBCF-4FE3-F368-4CD005789793}"/>
              </a:ext>
            </a:extLst>
          </p:cNvPr>
          <p:cNvSpPr>
            <a:spLocks noGrp="1"/>
          </p:cNvSpPr>
          <p:nvPr>
            <p:ph type="ftr" sz="quarter" idx="11"/>
          </p:nvPr>
        </p:nvSpPr>
        <p:spPr/>
        <p:txBody>
          <a:bodyPr/>
          <a:lstStyle/>
          <a:p>
            <a:r>
              <a:rPr lang="fa-IR"/>
              <a:t>دانشکده فنی و مهندسی دانشگاه شاهد 1401</a:t>
            </a:r>
            <a:endParaRPr lang="en-US"/>
          </a:p>
        </p:txBody>
      </p:sp>
      <p:grpSp>
        <p:nvGrpSpPr>
          <p:cNvPr id="14" name="Group 13">
            <a:extLst>
              <a:ext uri="{FF2B5EF4-FFF2-40B4-BE49-F238E27FC236}">
                <a16:creationId xmlns:a16="http://schemas.microsoft.com/office/drawing/2014/main" id="{F8861448-4730-EA6E-DAD1-BBFA591D3FEC}"/>
              </a:ext>
            </a:extLst>
          </p:cNvPr>
          <p:cNvGrpSpPr/>
          <p:nvPr/>
        </p:nvGrpSpPr>
        <p:grpSpPr>
          <a:xfrm>
            <a:off x="5751728" y="1103609"/>
            <a:ext cx="6173572" cy="5617923"/>
            <a:chOff x="6018427" y="1103609"/>
            <a:chExt cx="6173572" cy="5617923"/>
          </a:xfrm>
        </p:grpSpPr>
        <p:pic>
          <p:nvPicPr>
            <p:cNvPr id="7" name="Picture 6">
              <a:extLst>
                <a:ext uri="{FF2B5EF4-FFF2-40B4-BE49-F238E27FC236}">
                  <a16:creationId xmlns:a16="http://schemas.microsoft.com/office/drawing/2014/main" id="{CFF1C3E8-6940-CCE1-9320-4AE5836F0042}"/>
                </a:ext>
              </a:extLst>
            </p:cNvPr>
            <p:cNvPicPr>
              <a:picLocks noChangeAspect="1"/>
            </p:cNvPicPr>
            <p:nvPr/>
          </p:nvPicPr>
          <p:blipFill>
            <a:blip r:embed="rId2"/>
            <a:stretch>
              <a:fillRect/>
            </a:stretch>
          </p:blipFill>
          <p:spPr>
            <a:xfrm>
              <a:off x="6018427" y="1103609"/>
              <a:ext cx="6018430" cy="5617923"/>
            </a:xfrm>
            <a:prstGeom prst="rect">
              <a:avLst/>
            </a:prstGeom>
          </p:spPr>
        </p:pic>
        <p:sp>
          <p:nvSpPr>
            <p:cNvPr id="9" name="TextBox 8">
              <a:extLst>
                <a:ext uri="{FF2B5EF4-FFF2-40B4-BE49-F238E27FC236}">
                  <a16:creationId xmlns:a16="http://schemas.microsoft.com/office/drawing/2014/main" id="{BC990697-186A-D6B7-3E02-4C7D6F2CD69D}"/>
                </a:ext>
              </a:extLst>
            </p:cNvPr>
            <p:cNvSpPr txBox="1"/>
            <p:nvPr/>
          </p:nvSpPr>
          <p:spPr>
            <a:xfrm>
              <a:off x="6095999" y="1190265"/>
              <a:ext cx="6096000" cy="369332"/>
            </a:xfrm>
            <a:prstGeom prst="rect">
              <a:avLst/>
            </a:prstGeom>
            <a:noFill/>
          </p:spPr>
          <p:txBody>
            <a:bodyPr wrap="square">
              <a:spAutoFit/>
            </a:bodyPr>
            <a:lstStyle/>
            <a:p>
              <a:r>
                <a:rPr lang="en-US" sz="1800" b="0" i="0" dirty="0">
                  <a:solidFill>
                    <a:srgbClr val="000000"/>
                  </a:solidFill>
                  <a:effectLst/>
                  <a:latin typeface="Times-Roman"/>
                </a:rPr>
                <a:t>marketing campaign (</a:t>
              </a:r>
              <a:r>
                <a:rPr lang="en-US" sz="1800" b="0" i="1" dirty="0">
                  <a:solidFill>
                    <a:srgbClr val="FF0000"/>
                  </a:solidFill>
                  <a:effectLst/>
                  <a:latin typeface="MTMIZ"/>
                </a:rPr>
                <a:t>m</a:t>
              </a:r>
              <a:r>
                <a:rPr lang="en-US" sz="1800" b="0" i="0" dirty="0">
                  <a:solidFill>
                    <a:srgbClr val="000000"/>
                  </a:solidFill>
                  <a:effectLst/>
                  <a:latin typeface="Times-Roman"/>
                </a:rPr>
                <a:t>) or do nothing (</a:t>
              </a:r>
              <a:r>
                <a:rPr lang="en-US" sz="1800" b="0" i="1" dirty="0">
                  <a:solidFill>
                    <a:srgbClr val="FF0000"/>
                  </a:solidFill>
                  <a:effectLst/>
                  <a:latin typeface="MTMIZ"/>
                </a:rPr>
                <a:t>d</a:t>
              </a:r>
              <a:r>
                <a:rPr lang="en-US" sz="1800" b="0" i="0" dirty="0">
                  <a:solidFill>
                    <a:srgbClr val="000000"/>
                  </a:solidFill>
                  <a:effectLst/>
                  <a:latin typeface="Times-Roman"/>
                </a:rPr>
                <a:t>)</a:t>
              </a:r>
              <a:r>
                <a:rPr lang="en-US" dirty="0"/>
                <a:t> </a:t>
              </a:r>
            </a:p>
          </p:txBody>
        </p:sp>
      </p:grpSp>
      <p:pic>
        <p:nvPicPr>
          <p:cNvPr id="13" name="Picture 12">
            <a:extLst>
              <a:ext uri="{FF2B5EF4-FFF2-40B4-BE49-F238E27FC236}">
                <a16:creationId xmlns:a16="http://schemas.microsoft.com/office/drawing/2014/main" id="{D675C19A-3167-18A2-3C49-0DFA82CFDB5C}"/>
              </a:ext>
            </a:extLst>
          </p:cNvPr>
          <p:cNvPicPr>
            <a:picLocks noChangeAspect="1"/>
          </p:cNvPicPr>
          <p:nvPr/>
        </p:nvPicPr>
        <p:blipFill>
          <a:blip r:embed="rId3"/>
          <a:stretch>
            <a:fillRect/>
          </a:stretch>
        </p:blipFill>
        <p:spPr>
          <a:xfrm>
            <a:off x="80962" y="1733551"/>
            <a:ext cx="5206747" cy="4161478"/>
          </a:xfrm>
          <a:prstGeom prst="rect">
            <a:avLst/>
          </a:prstGeom>
        </p:spPr>
      </p:pic>
    </p:spTree>
    <p:extLst>
      <p:ext uri="{BB962C8B-B14F-4D97-AF65-F5344CB8AC3E}">
        <p14:creationId xmlns:p14="http://schemas.microsoft.com/office/powerpoint/2010/main" val="2238760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A27D-2A71-93BE-E7FD-B226119750CA}"/>
              </a:ext>
            </a:extLst>
          </p:cNvPr>
          <p:cNvSpPr>
            <a:spLocks noGrp="1"/>
          </p:cNvSpPr>
          <p:nvPr>
            <p:ph type="title"/>
          </p:nvPr>
        </p:nvSpPr>
        <p:spPr/>
        <p:txBody>
          <a:bodyPr/>
          <a:lstStyle/>
          <a:p>
            <a:r>
              <a:rPr lang="en-US" dirty="0"/>
              <a:t>Backward Induction</a:t>
            </a:r>
            <a:r>
              <a:rPr lang="fa-IR" dirty="0"/>
              <a:t> (استنتاج معکوس)</a:t>
            </a:r>
            <a:endParaRPr lang="en-US" dirty="0"/>
          </a:p>
        </p:txBody>
      </p:sp>
      <p:sp>
        <p:nvSpPr>
          <p:cNvPr id="3" name="Content Placeholder 2">
            <a:extLst>
              <a:ext uri="{FF2B5EF4-FFF2-40B4-BE49-F238E27FC236}">
                <a16:creationId xmlns:a16="http://schemas.microsoft.com/office/drawing/2014/main" id="{7562FC10-EAD4-7619-267E-74D38DC3B097}"/>
              </a:ext>
            </a:extLst>
          </p:cNvPr>
          <p:cNvSpPr>
            <a:spLocks noGrp="1"/>
          </p:cNvSpPr>
          <p:nvPr>
            <p:ph idx="1"/>
          </p:nvPr>
        </p:nvSpPr>
        <p:spPr>
          <a:xfrm>
            <a:off x="6096000" y="1240077"/>
            <a:ext cx="5690992" cy="5166142"/>
          </a:xfrm>
        </p:spPr>
        <p:txBody>
          <a:bodyPr>
            <a:normAutofit fontScale="77500" lnSpcReduction="20000"/>
          </a:bodyPr>
          <a:lstStyle/>
          <a:p>
            <a:r>
              <a:rPr lang="fa-IR" dirty="0"/>
              <a:t>این </a:t>
            </a:r>
            <a:r>
              <a:rPr lang="fa-IR" dirty="0" err="1"/>
              <a:t>کمپین</a:t>
            </a:r>
            <a:r>
              <a:rPr lang="fa-IR" dirty="0"/>
              <a:t> تنها در صورتی می تواند راه اندازی شود که پروژه تحقیق و توسعه اجرا شده باشد. اگر خط محصول جدید موفقیت آمیز باشد، </a:t>
            </a:r>
            <a:r>
              <a:rPr lang="fa-IR" dirty="0" err="1"/>
              <a:t>کمپین</a:t>
            </a:r>
            <a:r>
              <a:rPr lang="fa-IR" dirty="0"/>
              <a:t> بازاریابی سود را دوبرابر خواهد کرد.</a:t>
            </a:r>
          </a:p>
          <a:p>
            <a:r>
              <a:rPr lang="fa-IR" dirty="0"/>
              <a:t>شرکت در </a:t>
            </a:r>
            <a:r>
              <a:rPr lang="fa-IR" dirty="0" err="1"/>
              <a:t>کمپین</a:t>
            </a:r>
            <a:r>
              <a:rPr lang="fa-IR" dirty="0"/>
              <a:t> 6 واحد هزینه دارد.</a:t>
            </a:r>
          </a:p>
          <a:p>
            <a:r>
              <a:rPr lang="fa-IR" dirty="0"/>
              <a:t>به عنوان مثال، اگر تلاش تحقیق و توسعه موفقیت آمیز باشد و </a:t>
            </a:r>
            <a:r>
              <a:rPr lang="fa-IR" dirty="0" err="1"/>
              <a:t>کمپین</a:t>
            </a:r>
            <a:r>
              <a:rPr lang="fa-IR" dirty="0"/>
              <a:t> بازاریابی راه اندازی شود، سود حاصل از خط تولید 20 خواهد بود (دو برابر 10)، اما هزینه </a:t>
            </a:r>
            <a:r>
              <a:rPr lang="fa-IR" dirty="0" err="1"/>
              <a:t>کمپین</a:t>
            </a:r>
            <a:r>
              <a:rPr lang="fa-IR" dirty="0"/>
              <a:t>، معادل 6، باید در نظر گرفته شود. این نتیجه 20-6 = 14 را توضیح می دهد.</a:t>
            </a:r>
            <a:endParaRPr lang="en-US" dirty="0"/>
          </a:p>
        </p:txBody>
      </p:sp>
      <p:sp>
        <p:nvSpPr>
          <p:cNvPr id="4" name="Slide Number Placeholder 3">
            <a:extLst>
              <a:ext uri="{FF2B5EF4-FFF2-40B4-BE49-F238E27FC236}">
                <a16:creationId xmlns:a16="http://schemas.microsoft.com/office/drawing/2014/main" id="{48844EB3-50A3-F306-509E-9748FEC872ED}"/>
              </a:ext>
            </a:extLst>
          </p:cNvPr>
          <p:cNvSpPr>
            <a:spLocks noGrp="1"/>
          </p:cNvSpPr>
          <p:nvPr>
            <p:ph type="sldNum" sz="quarter" idx="12"/>
          </p:nvPr>
        </p:nvSpPr>
        <p:spPr/>
        <p:txBody>
          <a:bodyPr/>
          <a:lstStyle/>
          <a:p>
            <a:fld id="{7A24F918-E48B-4CD6-88B4-F48A81EB5FB6}" type="slidenum">
              <a:rPr lang="en-US" smtClean="0"/>
              <a:pPr/>
              <a:t>31</a:t>
            </a:fld>
            <a:endParaRPr lang="en-US"/>
          </a:p>
        </p:txBody>
      </p:sp>
      <p:sp>
        <p:nvSpPr>
          <p:cNvPr id="5" name="Footer Placeholder 4">
            <a:extLst>
              <a:ext uri="{FF2B5EF4-FFF2-40B4-BE49-F238E27FC236}">
                <a16:creationId xmlns:a16="http://schemas.microsoft.com/office/drawing/2014/main" id="{D92665E4-EBCF-4FE3-F368-4CD005789793}"/>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CFF1C3E8-6940-CCE1-9320-4AE5836F0042}"/>
              </a:ext>
            </a:extLst>
          </p:cNvPr>
          <p:cNvPicPr>
            <a:picLocks noChangeAspect="1"/>
          </p:cNvPicPr>
          <p:nvPr/>
        </p:nvPicPr>
        <p:blipFill>
          <a:blip r:embed="rId2"/>
          <a:stretch>
            <a:fillRect/>
          </a:stretch>
        </p:blipFill>
        <p:spPr>
          <a:xfrm>
            <a:off x="0" y="1153421"/>
            <a:ext cx="6018430" cy="5617923"/>
          </a:xfrm>
          <a:prstGeom prst="rect">
            <a:avLst/>
          </a:prstGeom>
        </p:spPr>
      </p:pic>
      <p:sp>
        <p:nvSpPr>
          <p:cNvPr id="9" name="TextBox 8">
            <a:extLst>
              <a:ext uri="{FF2B5EF4-FFF2-40B4-BE49-F238E27FC236}">
                <a16:creationId xmlns:a16="http://schemas.microsoft.com/office/drawing/2014/main" id="{BC990697-186A-D6B7-3E02-4C7D6F2CD69D}"/>
              </a:ext>
            </a:extLst>
          </p:cNvPr>
          <p:cNvSpPr txBox="1"/>
          <p:nvPr/>
        </p:nvSpPr>
        <p:spPr>
          <a:xfrm>
            <a:off x="77572" y="1240077"/>
            <a:ext cx="6096000" cy="369332"/>
          </a:xfrm>
          <a:prstGeom prst="rect">
            <a:avLst/>
          </a:prstGeom>
          <a:noFill/>
        </p:spPr>
        <p:txBody>
          <a:bodyPr wrap="square">
            <a:spAutoFit/>
          </a:bodyPr>
          <a:lstStyle/>
          <a:p>
            <a:r>
              <a:rPr lang="en-US" sz="1800" b="0" i="0" dirty="0">
                <a:solidFill>
                  <a:srgbClr val="000000"/>
                </a:solidFill>
                <a:effectLst/>
                <a:latin typeface="Times-Roman"/>
              </a:rPr>
              <a:t>marketing campaign (</a:t>
            </a:r>
            <a:r>
              <a:rPr lang="en-US" sz="1800" b="0" i="1" dirty="0">
                <a:solidFill>
                  <a:srgbClr val="FF0000"/>
                </a:solidFill>
                <a:effectLst/>
                <a:latin typeface="MTMIZ"/>
              </a:rPr>
              <a:t>m</a:t>
            </a:r>
            <a:r>
              <a:rPr lang="en-US" sz="1800" b="0" i="0" dirty="0">
                <a:solidFill>
                  <a:srgbClr val="000000"/>
                </a:solidFill>
                <a:effectLst/>
                <a:latin typeface="Times-Roman"/>
              </a:rPr>
              <a:t>) or do nothing (</a:t>
            </a:r>
            <a:r>
              <a:rPr lang="en-US" sz="1800" b="0" i="1" dirty="0">
                <a:solidFill>
                  <a:srgbClr val="FF0000"/>
                </a:solidFill>
                <a:effectLst/>
                <a:latin typeface="MTMIZ"/>
              </a:rPr>
              <a:t>d</a:t>
            </a:r>
            <a:r>
              <a:rPr lang="en-US" sz="1800" b="0" i="0" dirty="0">
                <a:solidFill>
                  <a:srgbClr val="000000"/>
                </a:solidFill>
                <a:effectLst/>
                <a:latin typeface="Times-Roman"/>
              </a:rPr>
              <a:t>)</a:t>
            </a:r>
            <a:r>
              <a:rPr lang="en-US" dirty="0"/>
              <a:t> </a:t>
            </a:r>
          </a:p>
        </p:txBody>
      </p:sp>
    </p:spTree>
    <p:extLst>
      <p:ext uri="{BB962C8B-B14F-4D97-AF65-F5344CB8AC3E}">
        <p14:creationId xmlns:p14="http://schemas.microsoft.com/office/powerpoint/2010/main" val="612094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A27D-2A71-93BE-E7FD-B226119750CA}"/>
              </a:ext>
            </a:extLst>
          </p:cNvPr>
          <p:cNvSpPr>
            <a:spLocks noGrp="1"/>
          </p:cNvSpPr>
          <p:nvPr>
            <p:ph type="title"/>
          </p:nvPr>
        </p:nvSpPr>
        <p:spPr/>
        <p:txBody>
          <a:bodyPr/>
          <a:lstStyle/>
          <a:p>
            <a:r>
              <a:rPr lang="en-US" dirty="0"/>
              <a:t>Backward Induction</a:t>
            </a:r>
            <a:r>
              <a:rPr lang="fa-IR" dirty="0"/>
              <a:t> (استنتاج معکوس)</a:t>
            </a:r>
            <a:endParaRPr lang="en-US" dirty="0"/>
          </a:p>
        </p:txBody>
      </p:sp>
      <p:sp>
        <p:nvSpPr>
          <p:cNvPr id="3" name="Content Placeholder 2">
            <a:extLst>
              <a:ext uri="{FF2B5EF4-FFF2-40B4-BE49-F238E27FC236}">
                <a16:creationId xmlns:a16="http://schemas.microsoft.com/office/drawing/2014/main" id="{7562FC10-EAD4-7619-267E-74D38DC3B097}"/>
              </a:ext>
            </a:extLst>
          </p:cNvPr>
          <p:cNvSpPr>
            <a:spLocks noGrp="1"/>
          </p:cNvSpPr>
          <p:nvPr>
            <p:ph idx="1"/>
          </p:nvPr>
        </p:nvSpPr>
        <p:spPr>
          <a:xfrm>
            <a:off x="352425" y="1240077"/>
            <a:ext cx="11434567" cy="5166142"/>
          </a:xfrm>
        </p:spPr>
        <p:txBody>
          <a:bodyPr>
            <a:normAutofit fontScale="92500" lnSpcReduction="20000"/>
          </a:bodyPr>
          <a:lstStyle/>
          <a:p>
            <a:pPr algn="l" rtl="0"/>
            <a:r>
              <a:rPr lang="en-US" dirty="0"/>
              <a:t>Now the question of whether the player should choose </a:t>
            </a:r>
            <a:r>
              <a:rPr lang="en-US" dirty="0">
                <a:solidFill>
                  <a:srgbClr val="FF0000"/>
                </a:solidFill>
              </a:rPr>
              <a:t>g</a:t>
            </a:r>
            <a:r>
              <a:rPr lang="en-US" dirty="0"/>
              <a:t> or </a:t>
            </a:r>
            <a:r>
              <a:rPr lang="en-US" dirty="0">
                <a:solidFill>
                  <a:srgbClr val="FF0000"/>
                </a:solidFill>
              </a:rPr>
              <a:t>s</a:t>
            </a:r>
            <a:r>
              <a:rPr lang="en-US" dirty="0"/>
              <a:t> </a:t>
            </a:r>
            <a:r>
              <a:rPr lang="en-US" b="1" i="1" dirty="0"/>
              <a:t>is not as simple as before</a:t>
            </a:r>
            <a:r>
              <a:rPr lang="en-US" dirty="0"/>
              <a:t>, </a:t>
            </a:r>
          </a:p>
          <a:p>
            <a:pPr lvl="1" algn="l" rtl="0"/>
            <a:r>
              <a:rPr lang="en-US" dirty="0"/>
              <a:t>because it may depend on what he will do later, after the fate of the R&amp;D project is determined by Nature. </a:t>
            </a:r>
          </a:p>
          <a:p>
            <a:pPr algn="l" rtl="0"/>
            <a:r>
              <a:rPr lang="en-US" dirty="0"/>
              <a:t>Our assumption that </a:t>
            </a:r>
            <a:r>
              <a:rPr lang="en-US" b="1" dirty="0">
                <a:solidFill>
                  <a:srgbClr val="FF0000"/>
                </a:solidFill>
              </a:rPr>
              <a:t>the player is rational</a:t>
            </a:r>
            <a:r>
              <a:rPr lang="en-US" dirty="0"/>
              <a:t> has some strong implications</a:t>
            </a:r>
          </a:p>
          <a:p>
            <a:pPr algn="l" rtl="0"/>
            <a:r>
              <a:rPr lang="en-US" dirty="0"/>
              <a:t>At every stage, the player knows that he will </a:t>
            </a:r>
            <a:r>
              <a:rPr lang="en-US" b="1" dirty="0">
                <a:solidFill>
                  <a:srgbClr val="FF0000"/>
                </a:solidFill>
              </a:rPr>
              <a:t>act optimally to maximize his expected payoff</a:t>
            </a:r>
            <a:r>
              <a:rPr lang="en-US" dirty="0"/>
              <a:t>.</a:t>
            </a:r>
          </a:p>
          <a:p>
            <a:pPr algn="l" rtl="0"/>
            <a:r>
              <a:rPr lang="en-US" dirty="0"/>
              <a:t>This logic is the simple idea behind the optimization procedure known as </a:t>
            </a:r>
            <a:r>
              <a:rPr lang="en-US" b="1" dirty="0">
                <a:solidFill>
                  <a:srgbClr val="FF0000"/>
                </a:solidFill>
              </a:rPr>
              <a:t>dynamic programming</a:t>
            </a:r>
            <a:r>
              <a:rPr lang="en-US" dirty="0"/>
              <a:t> or </a:t>
            </a:r>
            <a:r>
              <a:rPr lang="en-US" b="1" dirty="0">
                <a:solidFill>
                  <a:srgbClr val="FF0000"/>
                </a:solidFill>
              </a:rPr>
              <a:t>backward induction</a:t>
            </a:r>
            <a:r>
              <a:rPr lang="en-US" dirty="0"/>
              <a:t>.</a:t>
            </a:r>
          </a:p>
        </p:txBody>
      </p:sp>
      <p:sp>
        <p:nvSpPr>
          <p:cNvPr id="4" name="Slide Number Placeholder 3">
            <a:extLst>
              <a:ext uri="{FF2B5EF4-FFF2-40B4-BE49-F238E27FC236}">
                <a16:creationId xmlns:a16="http://schemas.microsoft.com/office/drawing/2014/main" id="{48844EB3-50A3-F306-509E-9748FEC872ED}"/>
              </a:ext>
            </a:extLst>
          </p:cNvPr>
          <p:cNvSpPr>
            <a:spLocks noGrp="1"/>
          </p:cNvSpPr>
          <p:nvPr>
            <p:ph type="sldNum" sz="quarter" idx="12"/>
          </p:nvPr>
        </p:nvSpPr>
        <p:spPr/>
        <p:txBody>
          <a:bodyPr/>
          <a:lstStyle/>
          <a:p>
            <a:fld id="{7A24F918-E48B-4CD6-88B4-F48A81EB5FB6}" type="slidenum">
              <a:rPr lang="en-US" smtClean="0"/>
              <a:pPr/>
              <a:t>32</a:t>
            </a:fld>
            <a:endParaRPr lang="en-US"/>
          </a:p>
        </p:txBody>
      </p:sp>
      <p:sp>
        <p:nvSpPr>
          <p:cNvPr id="5" name="Footer Placeholder 4">
            <a:extLst>
              <a:ext uri="{FF2B5EF4-FFF2-40B4-BE49-F238E27FC236}">
                <a16:creationId xmlns:a16="http://schemas.microsoft.com/office/drawing/2014/main" id="{D92665E4-EBCF-4FE3-F368-4CD005789793}"/>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924130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A27D-2A71-93BE-E7FD-B226119750CA}"/>
              </a:ext>
            </a:extLst>
          </p:cNvPr>
          <p:cNvSpPr>
            <a:spLocks noGrp="1"/>
          </p:cNvSpPr>
          <p:nvPr>
            <p:ph type="title"/>
          </p:nvPr>
        </p:nvSpPr>
        <p:spPr/>
        <p:txBody>
          <a:bodyPr/>
          <a:lstStyle/>
          <a:p>
            <a:r>
              <a:rPr lang="en-US" dirty="0"/>
              <a:t>Backward Induction</a:t>
            </a:r>
            <a:r>
              <a:rPr lang="fa-IR" dirty="0"/>
              <a:t> (استنتاج معکوس)</a:t>
            </a:r>
            <a:endParaRPr lang="en-US" dirty="0"/>
          </a:p>
        </p:txBody>
      </p:sp>
      <p:sp>
        <p:nvSpPr>
          <p:cNvPr id="4" name="Slide Number Placeholder 3">
            <a:extLst>
              <a:ext uri="{FF2B5EF4-FFF2-40B4-BE49-F238E27FC236}">
                <a16:creationId xmlns:a16="http://schemas.microsoft.com/office/drawing/2014/main" id="{48844EB3-50A3-F306-509E-9748FEC872ED}"/>
              </a:ext>
            </a:extLst>
          </p:cNvPr>
          <p:cNvSpPr>
            <a:spLocks noGrp="1"/>
          </p:cNvSpPr>
          <p:nvPr>
            <p:ph type="sldNum" sz="quarter" idx="12"/>
          </p:nvPr>
        </p:nvSpPr>
        <p:spPr/>
        <p:txBody>
          <a:bodyPr/>
          <a:lstStyle/>
          <a:p>
            <a:fld id="{7A24F918-E48B-4CD6-88B4-F48A81EB5FB6}" type="slidenum">
              <a:rPr lang="en-US" smtClean="0"/>
              <a:pPr/>
              <a:t>33</a:t>
            </a:fld>
            <a:endParaRPr lang="en-US"/>
          </a:p>
        </p:txBody>
      </p:sp>
      <p:sp>
        <p:nvSpPr>
          <p:cNvPr id="5" name="Footer Placeholder 4">
            <a:extLst>
              <a:ext uri="{FF2B5EF4-FFF2-40B4-BE49-F238E27FC236}">
                <a16:creationId xmlns:a16="http://schemas.microsoft.com/office/drawing/2014/main" id="{D92665E4-EBCF-4FE3-F368-4CD005789793}"/>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CFF1C3E8-6940-CCE1-9320-4AE5836F0042}"/>
              </a:ext>
            </a:extLst>
          </p:cNvPr>
          <p:cNvPicPr>
            <a:picLocks noChangeAspect="1"/>
          </p:cNvPicPr>
          <p:nvPr/>
        </p:nvPicPr>
        <p:blipFill>
          <a:blip r:embed="rId2"/>
          <a:stretch>
            <a:fillRect/>
          </a:stretch>
        </p:blipFill>
        <p:spPr>
          <a:xfrm>
            <a:off x="0" y="1153421"/>
            <a:ext cx="6018430" cy="5617923"/>
          </a:xfrm>
          <a:prstGeom prst="rect">
            <a:avLst/>
          </a:prstGeom>
        </p:spPr>
      </p:pic>
      <p:sp>
        <p:nvSpPr>
          <p:cNvPr id="9" name="TextBox 8">
            <a:extLst>
              <a:ext uri="{FF2B5EF4-FFF2-40B4-BE49-F238E27FC236}">
                <a16:creationId xmlns:a16="http://schemas.microsoft.com/office/drawing/2014/main" id="{BC990697-186A-D6B7-3E02-4C7D6F2CD69D}"/>
              </a:ext>
            </a:extLst>
          </p:cNvPr>
          <p:cNvSpPr txBox="1"/>
          <p:nvPr/>
        </p:nvSpPr>
        <p:spPr>
          <a:xfrm>
            <a:off x="77572" y="1240077"/>
            <a:ext cx="6096000" cy="369332"/>
          </a:xfrm>
          <a:prstGeom prst="rect">
            <a:avLst/>
          </a:prstGeom>
          <a:noFill/>
        </p:spPr>
        <p:txBody>
          <a:bodyPr wrap="square">
            <a:spAutoFit/>
          </a:bodyPr>
          <a:lstStyle/>
          <a:p>
            <a:r>
              <a:rPr lang="en-US" sz="1800" b="0" i="0" dirty="0">
                <a:solidFill>
                  <a:srgbClr val="000000"/>
                </a:solidFill>
                <a:effectLst/>
                <a:latin typeface="Times-Roman"/>
              </a:rPr>
              <a:t>marketing campaign (</a:t>
            </a:r>
            <a:r>
              <a:rPr lang="en-US" sz="1800" b="0" i="1" dirty="0">
                <a:solidFill>
                  <a:srgbClr val="FF0000"/>
                </a:solidFill>
                <a:effectLst/>
                <a:latin typeface="MTMIZ"/>
              </a:rPr>
              <a:t>m</a:t>
            </a:r>
            <a:r>
              <a:rPr lang="en-US" sz="1800" b="0" i="0" dirty="0">
                <a:solidFill>
                  <a:srgbClr val="000000"/>
                </a:solidFill>
                <a:effectLst/>
                <a:latin typeface="Times-Roman"/>
              </a:rPr>
              <a:t>) or do nothing (</a:t>
            </a:r>
            <a:r>
              <a:rPr lang="en-US" sz="1800" b="0" i="1" dirty="0">
                <a:solidFill>
                  <a:srgbClr val="FF0000"/>
                </a:solidFill>
                <a:effectLst/>
                <a:latin typeface="MTMIZ"/>
              </a:rPr>
              <a:t>d</a:t>
            </a:r>
            <a:r>
              <a:rPr lang="en-US" sz="1800" b="0" i="0" dirty="0">
                <a:solidFill>
                  <a:srgbClr val="000000"/>
                </a:solidFill>
                <a:effectLst/>
                <a:latin typeface="Times-Roman"/>
              </a:rPr>
              <a:t>)</a:t>
            </a:r>
            <a:r>
              <a:rPr lang="en-US" dirty="0"/>
              <a:t> </a:t>
            </a:r>
          </a:p>
        </p:txBody>
      </p:sp>
      <p:sp>
        <p:nvSpPr>
          <p:cNvPr id="10" name="Oval 9">
            <a:extLst>
              <a:ext uri="{FF2B5EF4-FFF2-40B4-BE49-F238E27FC236}">
                <a16:creationId xmlns:a16="http://schemas.microsoft.com/office/drawing/2014/main" id="{33FC4BF7-84D2-A388-3E1F-A24AD51BEA46}"/>
              </a:ext>
            </a:extLst>
          </p:cNvPr>
          <p:cNvSpPr>
            <a:spLocks noChangeAspect="1"/>
          </p:cNvSpPr>
          <p:nvPr/>
        </p:nvSpPr>
        <p:spPr>
          <a:xfrm>
            <a:off x="4396037" y="1604625"/>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2251DB1-B7A8-DD99-C3EC-4DC252C6EF86}"/>
              </a:ext>
            </a:extLst>
          </p:cNvPr>
          <p:cNvSpPr>
            <a:spLocks noChangeAspect="1"/>
          </p:cNvSpPr>
          <p:nvPr/>
        </p:nvSpPr>
        <p:spPr>
          <a:xfrm>
            <a:off x="4396037" y="2656056"/>
            <a:ext cx="182880"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3743D94-68A3-DCCB-A450-6DD4A2E54FC8}"/>
              </a:ext>
            </a:extLst>
          </p:cNvPr>
          <p:cNvSpPr>
            <a:spLocks noChangeAspect="1"/>
          </p:cNvSpPr>
          <p:nvPr/>
        </p:nvSpPr>
        <p:spPr>
          <a:xfrm>
            <a:off x="4396037" y="3707487"/>
            <a:ext cx="182880" cy="1828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70204B9-1F49-6A6B-D821-62729E325A5C}"/>
              </a:ext>
            </a:extLst>
          </p:cNvPr>
          <p:cNvSpPr>
            <a:spLocks noChangeAspect="1"/>
          </p:cNvSpPr>
          <p:nvPr/>
        </p:nvSpPr>
        <p:spPr>
          <a:xfrm>
            <a:off x="4396037" y="469053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546DD7A-2D91-2EB5-480C-A292B8282682}"/>
              </a:ext>
            </a:extLst>
          </p:cNvPr>
          <p:cNvSpPr>
            <a:spLocks noChangeAspect="1"/>
          </p:cNvSpPr>
          <p:nvPr/>
        </p:nvSpPr>
        <p:spPr>
          <a:xfrm>
            <a:off x="6100605" y="1242197"/>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42C7D7-32B2-134C-0AD2-3D0AD7015E62}"/>
              </a:ext>
            </a:extLst>
          </p:cNvPr>
          <p:cNvSpPr>
            <a:spLocks noChangeAspect="1"/>
          </p:cNvSpPr>
          <p:nvPr/>
        </p:nvSpPr>
        <p:spPr>
          <a:xfrm>
            <a:off x="6100605" y="1901744"/>
            <a:ext cx="182880"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5072740-D64B-2161-FFF6-265FE69B480C}"/>
              </a:ext>
            </a:extLst>
          </p:cNvPr>
          <p:cNvSpPr>
            <a:spLocks noChangeAspect="1"/>
          </p:cNvSpPr>
          <p:nvPr/>
        </p:nvSpPr>
        <p:spPr>
          <a:xfrm>
            <a:off x="6100605" y="2522871"/>
            <a:ext cx="182880" cy="1828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D019EBC-C035-9006-196B-57948996633D}"/>
              </a:ext>
            </a:extLst>
          </p:cNvPr>
          <p:cNvSpPr>
            <a:spLocks noChangeAspect="1"/>
          </p:cNvSpPr>
          <p:nvPr/>
        </p:nvSpPr>
        <p:spPr>
          <a:xfrm>
            <a:off x="6100605" y="326002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B192A63-9AFB-879D-6305-E3FA465F2FD8}"/>
                  </a:ext>
                </a:extLst>
              </p:cNvPr>
              <p:cNvSpPr txBox="1"/>
              <p:nvPr/>
            </p:nvSpPr>
            <p:spPr>
              <a:xfrm>
                <a:off x="6243431" y="1149589"/>
                <a:ext cx="6018430" cy="45903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600" i="1" dirty="0" smtClean="0">
                          <a:solidFill>
                            <a:srgbClr val="000000"/>
                          </a:solidFill>
                          <a:latin typeface="Cambria Math" panose="02040503050406030204" pitchFamily="18" charset="0"/>
                        </a:rPr>
                        <m:t>𝐸</m:t>
                      </m:r>
                      <m:d>
                        <m:dPr>
                          <m:begChr m:val="["/>
                          <m:endChr m:val="]"/>
                          <m:ctrlPr>
                            <a:rPr lang="en-US" sz="1600" i="1" dirty="0" smtClean="0">
                              <a:solidFill>
                                <a:srgbClr val="000000"/>
                              </a:solidFill>
                              <a:latin typeface="Cambria Math" panose="02040503050406030204" pitchFamily="18" charset="0"/>
                            </a:rPr>
                          </m:ctrlPr>
                        </m:dPr>
                        <m:e>
                          <m:r>
                            <a:rPr lang="en-US" sz="1600" i="1" dirty="0" smtClean="0">
                              <a:solidFill>
                                <a:srgbClr val="000000"/>
                              </a:solidFill>
                              <a:latin typeface="Cambria Math" panose="02040503050406030204" pitchFamily="18" charset="0"/>
                            </a:rPr>
                            <m:t>𝑢</m:t>
                          </m:r>
                          <m:d>
                            <m:dPr>
                              <m:ctrlPr>
                                <a:rPr lang="en-US" sz="1600" i="1" dirty="0" smtClean="0">
                                  <a:solidFill>
                                    <a:srgbClr val="000000"/>
                                  </a:solidFill>
                                  <a:latin typeface="Cambria Math" panose="02040503050406030204" pitchFamily="18" charset="0"/>
                                </a:rPr>
                              </m:ctrlPr>
                            </m:dPr>
                            <m:e>
                              <m:r>
                                <a:rPr lang="en-US" sz="1600" i="1" dirty="0" smtClean="0">
                                  <a:solidFill>
                                    <a:srgbClr val="000000"/>
                                  </a:solidFill>
                                  <a:latin typeface="Cambria Math" panose="02040503050406030204" pitchFamily="18" charset="0"/>
                                </a:rPr>
                                <m:t>𝑥</m:t>
                              </m:r>
                            </m:e>
                          </m:d>
                          <m:r>
                            <a:rPr lang="en-US" sz="1600" i="1" dirty="0" smtClean="0">
                              <a:solidFill>
                                <a:srgbClr val="000000"/>
                              </a:solidFill>
                              <a:latin typeface="Cambria Math" panose="02040503050406030204" pitchFamily="18" charset="0"/>
                            </a:rPr>
                            <m:t>│</m:t>
                          </m:r>
                          <m:r>
                            <a:rPr lang="en-US" sz="1600" i="1" dirty="0" smtClean="0">
                              <a:solidFill>
                                <a:srgbClr val="000000"/>
                              </a:solidFill>
                              <a:latin typeface="Cambria Math" panose="02040503050406030204" pitchFamily="18" charset="0"/>
                            </a:rPr>
                            <m:t>𝑅</m:t>
                          </m:r>
                          <m:r>
                            <a:rPr lang="en-US" sz="1600" i="1" dirty="0" smtClean="0">
                              <a:solidFill>
                                <a:srgbClr val="000000"/>
                              </a:solidFill>
                              <a:latin typeface="Cambria Math" panose="02040503050406030204" pitchFamily="18" charset="0"/>
                            </a:rPr>
                            <m:t>&amp;</m:t>
                          </m:r>
                          <m:r>
                            <a:rPr lang="en-US" sz="1600" i="1" dirty="0" smtClean="0">
                              <a:solidFill>
                                <a:srgbClr val="000000"/>
                              </a:solidFill>
                              <a:latin typeface="Cambria Math" panose="02040503050406030204" pitchFamily="18" charset="0"/>
                            </a:rPr>
                            <m:t>𝐷</m:t>
                          </m:r>
                          <m:r>
                            <a:rPr lang="en-US" sz="1600" i="1" dirty="0" smtClean="0">
                              <a:solidFill>
                                <a:srgbClr val="000000"/>
                              </a:solidFill>
                              <a:latin typeface="Cambria Math" panose="02040503050406030204" pitchFamily="18" charset="0"/>
                            </a:rPr>
                            <m:t> </m:t>
                          </m:r>
                          <m:r>
                            <a:rPr lang="en-US" sz="1600" i="1" dirty="0" smtClean="0">
                              <a:solidFill>
                                <a:srgbClr val="000000"/>
                              </a:solidFill>
                              <a:latin typeface="Cambria Math" panose="02040503050406030204" pitchFamily="18" charset="0"/>
                            </a:rPr>
                            <m:t>𝑠𝑢𝑐𝑐𝑒𝑒𝑑𝑠</m:t>
                          </m:r>
                          <m:r>
                            <a:rPr lang="en-US" sz="1600" i="1" dirty="0" smtClean="0">
                              <a:solidFill>
                                <a:srgbClr val="000000"/>
                              </a:solidFill>
                              <a:latin typeface="Cambria Math" panose="02040503050406030204" pitchFamily="18" charset="0"/>
                            </a:rPr>
                            <m:t> </m:t>
                          </m:r>
                          <m:r>
                            <a:rPr lang="en-US" sz="1600" i="1" dirty="0" smtClean="0">
                              <a:solidFill>
                                <a:srgbClr val="000000"/>
                              </a:solidFill>
                              <a:latin typeface="Cambria Math" panose="02040503050406030204" pitchFamily="18" charset="0"/>
                            </a:rPr>
                            <m:t>𝑎𝑛𝑑</m:t>
                          </m:r>
                          <m:r>
                            <a:rPr lang="en-US" sz="1600" i="1" dirty="0" smtClean="0">
                              <a:solidFill>
                                <a:srgbClr val="000000"/>
                              </a:solidFill>
                              <a:latin typeface="Cambria Math" panose="02040503050406030204" pitchFamily="18" charset="0"/>
                            </a:rPr>
                            <m:t> </m:t>
                          </m:r>
                          <m:r>
                            <a:rPr lang="en-US" sz="1600" i="1" dirty="0" smtClean="0">
                              <a:solidFill>
                                <a:srgbClr val="000000"/>
                              </a:solidFill>
                              <a:latin typeface="Cambria Math" panose="02040503050406030204" pitchFamily="18" charset="0"/>
                            </a:rPr>
                            <m:t>𝑚</m:t>
                          </m:r>
                        </m:e>
                      </m:d>
                      <m:r>
                        <a:rPr lang="en-US" sz="1600" i="1" dirty="0" smtClean="0">
                          <a:solidFill>
                            <a:srgbClr val="000000"/>
                          </a:solidFill>
                          <a:latin typeface="Cambria Math" panose="02040503050406030204" pitchFamily="18" charset="0"/>
                        </a:rPr>
                        <m:t>=</m:t>
                      </m:r>
                      <m:r>
                        <a:rPr lang="en-US" sz="1600" i="1" dirty="0" smtClean="0">
                          <a:solidFill>
                            <a:srgbClr val="000000"/>
                          </a:solidFill>
                          <a:latin typeface="Cambria Math" panose="02040503050406030204" pitchFamily="18" charset="0"/>
                        </a:rPr>
                        <m:t>0</m:t>
                      </m:r>
                      <m:r>
                        <a:rPr lang="en-US" sz="1600" i="1" dirty="0" smtClean="0">
                          <a:solidFill>
                            <a:srgbClr val="000000"/>
                          </a:solidFill>
                          <a:latin typeface="Cambria Math" panose="02040503050406030204" pitchFamily="18" charset="0"/>
                        </a:rPr>
                        <m:t>.</m:t>
                      </m:r>
                      <m:r>
                        <a:rPr lang="en-US" sz="1600" i="1" dirty="0" smtClean="0">
                          <a:solidFill>
                            <a:srgbClr val="000000"/>
                          </a:solidFill>
                          <a:latin typeface="Cambria Math" panose="02040503050406030204" pitchFamily="18" charset="0"/>
                        </a:rPr>
                        <m:t>9</m:t>
                      </m:r>
                      <m:r>
                        <a:rPr lang="en-US" sz="1600" i="1" dirty="0" smtClean="0">
                          <a:solidFill>
                            <a:srgbClr val="000000"/>
                          </a:solidFill>
                          <a:latin typeface="Cambria Math" panose="02040503050406030204" pitchFamily="18" charset="0"/>
                        </a:rPr>
                        <m:t>×(</m:t>
                      </m:r>
                      <m:r>
                        <a:rPr lang="en-US" sz="1600" b="0" i="1" dirty="0" smtClean="0">
                          <a:solidFill>
                            <a:srgbClr val="000000"/>
                          </a:solidFill>
                          <a:latin typeface="Cambria Math" panose="02040503050406030204" pitchFamily="18" charset="0"/>
                        </a:rPr>
                        <m:t>14</m:t>
                      </m:r>
                      <m:r>
                        <a:rPr lang="en-US" sz="1600" i="1" dirty="0">
                          <a:solidFill>
                            <a:srgbClr val="000000"/>
                          </a:solidFill>
                          <a:latin typeface="Cambria Math" panose="02040503050406030204" pitchFamily="18" charset="0"/>
                        </a:rPr>
                        <m:t>)+</m:t>
                      </m:r>
                      <m:r>
                        <a:rPr lang="en-US" sz="1600" i="1" dirty="0">
                          <a:solidFill>
                            <a:srgbClr val="000000"/>
                          </a:solidFill>
                          <a:latin typeface="Cambria Math" panose="02040503050406030204" pitchFamily="18" charset="0"/>
                        </a:rPr>
                        <m:t>0</m:t>
                      </m:r>
                      <m:r>
                        <a:rPr lang="en-US" sz="1600" i="1" dirty="0">
                          <a:solidFill>
                            <a:srgbClr val="000000"/>
                          </a:solidFill>
                          <a:latin typeface="Cambria Math" panose="02040503050406030204" pitchFamily="18" charset="0"/>
                        </a:rPr>
                        <m:t>.</m:t>
                      </m:r>
                      <m:r>
                        <a:rPr lang="en-US" sz="1600" i="1" dirty="0">
                          <a:solidFill>
                            <a:srgbClr val="000000"/>
                          </a:solidFill>
                          <a:latin typeface="Cambria Math" panose="02040503050406030204" pitchFamily="18" charset="0"/>
                        </a:rPr>
                        <m:t>1</m:t>
                      </m:r>
                      <m:r>
                        <a:rPr lang="en-US" sz="1600" i="1" dirty="0">
                          <a:solidFill>
                            <a:srgbClr val="000000"/>
                          </a:solidFill>
                          <a:latin typeface="Cambria Math" panose="02040503050406030204" pitchFamily="18" charset="0"/>
                        </a:rPr>
                        <m:t>×(−</m:t>
                      </m:r>
                      <m:r>
                        <a:rPr lang="en-US" sz="1600" i="1" dirty="0">
                          <a:solidFill>
                            <a:srgbClr val="000000"/>
                          </a:solidFill>
                          <a:latin typeface="Cambria Math" panose="02040503050406030204" pitchFamily="18" charset="0"/>
                        </a:rPr>
                        <m:t>6</m:t>
                      </m:r>
                      <m:r>
                        <a:rPr lang="en-US" sz="1600" i="1" dirty="0">
                          <a:solidFill>
                            <a:srgbClr val="000000"/>
                          </a:solidFill>
                          <a:latin typeface="Cambria Math" panose="02040503050406030204" pitchFamily="18" charset="0"/>
                        </a:rPr>
                        <m:t>)=</m:t>
                      </m:r>
                      <m:r>
                        <a:rPr lang="en-US" sz="1600" i="1" dirty="0">
                          <a:solidFill>
                            <a:srgbClr val="000000"/>
                          </a:solidFill>
                          <a:latin typeface="Cambria Math" panose="02040503050406030204" pitchFamily="18" charset="0"/>
                        </a:rPr>
                        <m:t>12</m:t>
                      </m:r>
                    </m:oMath>
                  </m:oMathPara>
                </a14:m>
                <a:endParaRPr lang="en-US" sz="1600" dirty="0"/>
              </a:p>
            </p:txBody>
          </p:sp>
        </mc:Choice>
        <mc:Fallback xmlns="">
          <p:sp>
            <p:nvSpPr>
              <p:cNvPr id="21" name="TextBox 20">
                <a:extLst>
                  <a:ext uri="{FF2B5EF4-FFF2-40B4-BE49-F238E27FC236}">
                    <a16:creationId xmlns:a16="http://schemas.microsoft.com/office/drawing/2014/main" id="{3B192A63-9AFB-879D-6305-E3FA465F2FD8}"/>
                  </a:ext>
                </a:extLst>
              </p:cNvPr>
              <p:cNvSpPr txBox="1">
                <a:spLocks noRot="1" noChangeAspect="1" noMove="1" noResize="1" noEditPoints="1" noAdjustHandles="1" noChangeArrowheads="1" noChangeShapeType="1" noTextEdit="1"/>
              </p:cNvSpPr>
              <p:nvPr/>
            </p:nvSpPr>
            <p:spPr>
              <a:xfrm>
                <a:off x="6243431" y="1149589"/>
                <a:ext cx="6018430" cy="459036"/>
              </a:xfrm>
              <a:prstGeom prst="rect">
                <a:avLst/>
              </a:prstGeom>
              <a:blipFill>
                <a:blip r:embed="rId3"/>
                <a:stretch>
                  <a:fillRect b="-5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87B76E2-00F8-0045-AEF6-0B10875EE43C}"/>
                  </a:ext>
                </a:extLst>
              </p:cNvPr>
              <p:cNvSpPr txBox="1"/>
              <p:nvPr/>
            </p:nvSpPr>
            <p:spPr>
              <a:xfrm>
                <a:off x="6283485" y="1740775"/>
                <a:ext cx="6101122" cy="50481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800" b="0" i="1" dirty="0" smtClean="0">
                          <a:solidFill>
                            <a:srgbClr val="000000"/>
                          </a:solidFill>
                          <a:effectLst/>
                          <a:latin typeface="Cambria Math" panose="02040503050406030204" pitchFamily="18" charset="0"/>
                        </a:rPr>
                        <m:t>𝐸</m:t>
                      </m:r>
                      <m:d>
                        <m:dPr>
                          <m:begChr m:val="["/>
                          <m:endChr m:val="]"/>
                          <m:ctrlPr>
                            <a:rPr lang="en-US" sz="1800" b="0" i="1" dirty="0" smtClean="0">
                              <a:solidFill>
                                <a:srgbClr val="000000"/>
                              </a:solidFill>
                              <a:effectLst/>
                              <a:latin typeface="Cambria Math" panose="02040503050406030204" pitchFamily="18" charset="0"/>
                            </a:rPr>
                          </m:ctrlPr>
                        </m:dPr>
                        <m:e>
                          <m:r>
                            <a:rPr lang="en-US" sz="1800" b="0" i="1" dirty="0" smtClean="0">
                              <a:solidFill>
                                <a:srgbClr val="000000"/>
                              </a:solidFill>
                              <a:effectLst/>
                              <a:latin typeface="Cambria Math" panose="02040503050406030204" pitchFamily="18" charset="0"/>
                            </a:rPr>
                            <m:t>𝑢</m:t>
                          </m:r>
                          <m:d>
                            <m:dPr>
                              <m:ctrlPr>
                                <a:rPr lang="en-US" sz="1800" b="0" i="1" dirty="0" smtClean="0">
                                  <a:solidFill>
                                    <a:srgbClr val="000000"/>
                                  </a:solidFill>
                                  <a:effectLst/>
                                  <a:latin typeface="Cambria Math" panose="02040503050406030204" pitchFamily="18" charset="0"/>
                                </a:rPr>
                              </m:ctrlPr>
                            </m:dPr>
                            <m:e>
                              <m:r>
                                <a:rPr lang="en-US" sz="1800" b="0" i="1" dirty="0" smtClean="0">
                                  <a:solidFill>
                                    <a:srgbClr val="000000"/>
                                  </a:solidFill>
                                  <a:effectLst/>
                                  <a:latin typeface="Cambria Math" panose="02040503050406030204" pitchFamily="18" charset="0"/>
                                </a:rPr>
                                <m:t>𝑥</m:t>
                              </m:r>
                            </m:e>
                          </m:d>
                          <m:r>
                            <a:rPr lang="en-US" sz="1800" b="0" i="1" dirty="0" smtClean="0">
                              <a:solidFill>
                                <a:srgbClr val="000000"/>
                              </a:solidFill>
                              <a:effectLst/>
                              <a:latin typeface="Cambria Math" panose="02040503050406030204" pitchFamily="18" charset="0"/>
                            </a:rPr>
                            <m:t>│</m:t>
                          </m:r>
                          <m:r>
                            <a:rPr lang="en-US" sz="1800" b="0" i="1" dirty="0" smtClean="0">
                              <a:solidFill>
                                <a:srgbClr val="000000"/>
                              </a:solidFill>
                              <a:effectLst/>
                              <a:latin typeface="Cambria Math" panose="02040503050406030204" pitchFamily="18" charset="0"/>
                            </a:rPr>
                            <m:t>𝑅</m:t>
                          </m:r>
                          <m:r>
                            <a:rPr lang="en-US" sz="1800" b="0" i="1" dirty="0" smtClean="0">
                              <a:solidFill>
                                <a:srgbClr val="000000"/>
                              </a:solidFill>
                              <a:effectLst/>
                              <a:latin typeface="Cambria Math" panose="02040503050406030204" pitchFamily="18" charset="0"/>
                            </a:rPr>
                            <m:t>&amp;</m:t>
                          </m:r>
                          <m:r>
                            <a:rPr lang="en-US" sz="1800" b="0" i="1" dirty="0" smtClean="0">
                              <a:solidFill>
                                <a:srgbClr val="000000"/>
                              </a:solidFill>
                              <a:effectLst/>
                              <a:latin typeface="Cambria Math" panose="02040503050406030204" pitchFamily="18" charset="0"/>
                            </a:rPr>
                            <m:t>𝐷</m:t>
                          </m:r>
                          <m:r>
                            <a:rPr lang="en-US" sz="1800" b="0" i="1" dirty="0" smtClean="0">
                              <a:solidFill>
                                <a:srgbClr val="000000"/>
                              </a:solidFill>
                              <a:effectLst/>
                              <a:latin typeface="Cambria Math" panose="02040503050406030204" pitchFamily="18" charset="0"/>
                            </a:rPr>
                            <m:t> </m:t>
                          </m:r>
                          <m:r>
                            <a:rPr lang="en-US" sz="1800" b="0" i="1" dirty="0" smtClean="0">
                              <a:solidFill>
                                <a:srgbClr val="000000"/>
                              </a:solidFill>
                              <a:effectLst/>
                              <a:latin typeface="Cambria Math" panose="02040503050406030204" pitchFamily="18" charset="0"/>
                            </a:rPr>
                            <m:t>𝑠𝑢𝑐𝑐𝑒𝑒𝑑𝑠</m:t>
                          </m:r>
                          <m:r>
                            <a:rPr lang="en-US" sz="1800" b="0" i="1" dirty="0" smtClean="0">
                              <a:solidFill>
                                <a:srgbClr val="000000"/>
                              </a:solidFill>
                              <a:effectLst/>
                              <a:latin typeface="Cambria Math" panose="02040503050406030204" pitchFamily="18" charset="0"/>
                            </a:rPr>
                            <m:t> </m:t>
                          </m:r>
                          <m:r>
                            <a:rPr lang="en-US" sz="1800" b="0" i="1" dirty="0" smtClean="0">
                              <a:solidFill>
                                <a:srgbClr val="000000"/>
                              </a:solidFill>
                              <a:effectLst/>
                              <a:latin typeface="Cambria Math" panose="02040503050406030204" pitchFamily="18" charset="0"/>
                            </a:rPr>
                            <m:t>𝑎𝑛𝑑</m:t>
                          </m:r>
                          <m:r>
                            <a:rPr lang="en-US" sz="1800" b="0" i="1" dirty="0" smtClean="0">
                              <a:solidFill>
                                <a:srgbClr val="000000"/>
                              </a:solidFill>
                              <a:effectLst/>
                              <a:latin typeface="Cambria Math" panose="02040503050406030204" pitchFamily="18" charset="0"/>
                            </a:rPr>
                            <m:t> </m:t>
                          </m:r>
                          <m:r>
                            <a:rPr lang="en-US" sz="1800" b="0" i="1" dirty="0" smtClean="0">
                              <a:solidFill>
                                <a:srgbClr val="000000"/>
                              </a:solidFill>
                              <a:effectLst/>
                              <a:latin typeface="Cambria Math" panose="02040503050406030204" pitchFamily="18" charset="0"/>
                            </a:rPr>
                            <m:t>𝑑</m:t>
                          </m:r>
                        </m:e>
                      </m:d>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0</m:t>
                      </m:r>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9</m:t>
                      </m:r>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10</m:t>
                      </m:r>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0</m:t>
                      </m:r>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1</m:t>
                      </m:r>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0</m:t>
                      </m:r>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9</m:t>
                      </m:r>
                    </m:oMath>
                  </m:oMathPara>
                </a14:m>
                <a:endParaRPr lang="en-US" dirty="0"/>
              </a:p>
            </p:txBody>
          </p:sp>
        </mc:Choice>
        <mc:Fallback xmlns="">
          <p:sp>
            <p:nvSpPr>
              <p:cNvPr id="22" name="TextBox 21">
                <a:extLst>
                  <a:ext uri="{FF2B5EF4-FFF2-40B4-BE49-F238E27FC236}">
                    <a16:creationId xmlns:a16="http://schemas.microsoft.com/office/drawing/2014/main" id="{E87B76E2-00F8-0045-AEF6-0B10875EE43C}"/>
                  </a:ext>
                </a:extLst>
              </p:cNvPr>
              <p:cNvSpPr txBox="1">
                <a:spLocks noRot="1" noChangeAspect="1" noMove="1" noResize="1" noEditPoints="1" noAdjustHandles="1" noChangeArrowheads="1" noChangeShapeType="1" noTextEdit="1"/>
              </p:cNvSpPr>
              <p:nvPr/>
            </p:nvSpPr>
            <p:spPr>
              <a:xfrm>
                <a:off x="6283485" y="1740775"/>
                <a:ext cx="6101122" cy="504818"/>
              </a:xfrm>
              <a:prstGeom prst="rect">
                <a:avLst/>
              </a:prstGeom>
              <a:blipFill>
                <a:blip r:embed="rId4"/>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3D5D462-ED86-0E59-F98A-976718DD5AB4}"/>
                  </a:ext>
                </a:extLst>
              </p:cNvPr>
              <p:cNvSpPr txBox="1"/>
              <p:nvPr/>
            </p:nvSpPr>
            <p:spPr>
              <a:xfrm>
                <a:off x="6268117" y="2383879"/>
                <a:ext cx="6197172" cy="50481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𝐸</m:t>
                      </m:r>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𝑢</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r>
                            <a:rPr lang="en-US" i="1" dirty="0" smtClean="0">
                              <a:latin typeface="Cambria Math" panose="02040503050406030204" pitchFamily="18" charset="0"/>
                            </a:rPr>
                            <m:t>│</m:t>
                          </m:r>
                          <m:r>
                            <a:rPr lang="en-US" i="1" dirty="0" smtClean="0">
                              <a:latin typeface="Cambria Math" panose="02040503050406030204" pitchFamily="18" charset="0"/>
                            </a:rPr>
                            <m:t>𝑅</m:t>
                          </m:r>
                          <m:r>
                            <a:rPr lang="en-US" i="1" dirty="0" smtClean="0">
                              <a:latin typeface="Cambria Math" panose="02040503050406030204" pitchFamily="18" charset="0"/>
                            </a:rPr>
                            <m:t>&amp;</m:t>
                          </m:r>
                          <m:r>
                            <a:rPr lang="en-US" i="1" dirty="0" smtClean="0">
                              <a:latin typeface="Cambria Math" panose="02040503050406030204" pitchFamily="18" charset="0"/>
                            </a:rPr>
                            <m:t>𝐷</m:t>
                          </m:r>
                          <m:r>
                            <a:rPr lang="en-US" i="1" dirty="0" smtClean="0">
                              <a:latin typeface="Cambria Math" panose="02040503050406030204" pitchFamily="18" charset="0"/>
                            </a:rPr>
                            <m:t> </m:t>
                          </m:r>
                          <m:r>
                            <a:rPr lang="en-US" i="1" dirty="0" smtClean="0">
                              <a:latin typeface="Cambria Math" panose="02040503050406030204" pitchFamily="18" charset="0"/>
                            </a:rPr>
                            <m:t>𝑓𝑎𝑖𝑙𝑠</m:t>
                          </m:r>
                          <m:r>
                            <a:rPr lang="en-US" i="1" dirty="0" smtClean="0">
                              <a:latin typeface="Cambria Math" panose="02040503050406030204" pitchFamily="18" charset="0"/>
                            </a:rPr>
                            <m:t> </m:t>
                          </m:r>
                          <m:r>
                            <a:rPr lang="en-US" i="1" dirty="0" smtClean="0">
                              <a:latin typeface="Cambria Math" panose="02040503050406030204" pitchFamily="18" charset="0"/>
                            </a:rPr>
                            <m:t>𝑎𝑛𝑑</m:t>
                          </m:r>
                          <m:r>
                            <a:rPr lang="en-US" i="1" dirty="0" smtClean="0">
                              <a:latin typeface="Cambria Math" panose="02040503050406030204" pitchFamily="18" charset="0"/>
                            </a:rPr>
                            <m:t> </m:t>
                          </m:r>
                          <m:r>
                            <a:rPr lang="en-US" i="1" dirty="0" smtClean="0">
                              <a:latin typeface="Cambria Math" panose="02040503050406030204" pitchFamily="18" charset="0"/>
                            </a:rPr>
                            <m:t>𝑚</m:t>
                          </m:r>
                        </m:e>
                      </m:d>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5</m:t>
                      </m:r>
                      <m:r>
                        <a:rPr lang="en-US" i="1" dirty="0" smtClean="0">
                          <a:latin typeface="Cambria Math" panose="02040503050406030204" pitchFamily="18" charset="0"/>
                        </a:rPr>
                        <m:t>×(</m:t>
                      </m:r>
                      <m:r>
                        <a:rPr lang="en-US" i="1" dirty="0" smtClean="0">
                          <a:latin typeface="Cambria Math" panose="02040503050406030204" pitchFamily="18" charset="0"/>
                        </a:rPr>
                        <m:t>14</m:t>
                      </m:r>
                      <m:r>
                        <a:rPr lang="en-US" i="1" dirty="0" smtClean="0">
                          <a:latin typeface="Cambria Math" panose="02040503050406030204" pitchFamily="18" charset="0"/>
                        </a:rPr>
                        <m:t>)+ </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5</m:t>
                      </m:r>
                      <m:r>
                        <a:rPr lang="en-US" i="1" dirty="0" smtClean="0">
                          <a:latin typeface="Cambria Math" panose="02040503050406030204" pitchFamily="18" charset="0"/>
                        </a:rPr>
                        <m:t>×(−</m:t>
                      </m:r>
                      <m:r>
                        <a:rPr lang="en-US" i="1" dirty="0" smtClean="0">
                          <a:latin typeface="Cambria Math" panose="02040503050406030204" pitchFamily="18" charset="0"/>
                        </a:rPr>
                        <m:t>6</m:t>
                      </m:r>
                      <m:r>
                        <a:rPr lang="en-US" i="1" dirty="0" smtClean="0">
                          <a:latin typeface="Cambria Math" panose="02040503050406030204" pitchFamily="18" charset="0"/>
                        </a:rPr>
                        <m:t>)=</m:t>
                      </m:r>
                      <m:r>
                        <a:rPr lang="en-US" i="1" dirty="0" smtClean="0">
                          <a:latin typeface="Cambria Math" panose="02040503050406030204" pitchFamily="18" charset="0"/>
                        </a:rPr>
                        <m:t>4</m:t>
                      </m:r>
                    </m:oMath>
                  </m:oMathPara>
                </a14:m>
                <a:endParaRPr lang="en-US" dirty="0"/>
              </a:p>
            </p:txBody>
          </p:sp>
        </mc:Choice>
        <mc:Fallback xmlns="">
          <p:sp>
            <p:nvSpPr>
              <p:cNvPr id="24" name="TextBox 23">
                <a:extLst>
                  <a:ext uri="{FF2B5EF4-FFF2-40B4-BE49-F238E27FC236}">
                    <a16:creationId xmlns:a16="http://schemas.microsoft.com/office/drawing/2014/main" id="{93D5D462-ED86-0E59-F98A-976718DD5AB4}"/>
                  </a:ext>
                </a:extLst>
              </p:cNvPr>
              <p:cNvSpPr txBox="1">
                <a:spLocks noRot="1" noChangeAspect="1" noMove="1" noResize="1" noEditPoints="1" noAdjustHandles="1" noChangeArrowheads="1" noChangeShapeType="1" noTextEdit="1"/>
              </p:cNvSpPr>
              <p:nvPr/>
            </p:nvSpPr>
            <p:spPr>
              <a:xfrm>
                <a:off x="6268117" y="2383879"/>
                <a:ext cx="6197172" cy="504818"/>
              </a:xfrm>
              <a:prstGeom prst="rect">
                <a:avLst/>
              </a:prstGeom>
              <a:blipFill>
                <a:blip r:embed="rId5"/>
                <a:stretch>
                  <a:fillRect b="-60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FB7DE7B-DC17-DF24-14F1-D0631C4E3D6D}"/>
                  </a:ext>
                </a:extLst>
              </p:cNvPr>
              <p:cNvSpPr txBox="1"/>
              <p:nvPr/>
            </p:nvSpPr>
            <p:spPr>
              <a:xfrm>
                <a:off x="6283485" y="3143998"/>
                <a:ext cx="6235592" cy="50481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𝐸</m:t>
                      </m:r>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𝑢</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r>
                            <a:rPr lang="en-US" i="1" dirty="0" smtClean="0">
                              <a:latin typeface="Cambria Math" panose="02040503050406030204" pitchFamily="18" charset="0"/>
                            </a:rPr>
                            <m:t>│</m:t>
                          </m:r>
                          <m:r>
                            <a:rPr lang="en-US" i="1" dirty="0" smtClean="0">
                              <a:latin typeface="Cambria Math" panose="02040503050406030204" pitchFamily="18" charset="0"/>
                            </a:rPr>
                            <m:t>𝑅</m:t>
                          </m:r>
                          <m:r>
                            <a:rPr lang="en-US" i="1" dirty="0" smtClean="0">
                              <a:latin typeface="Cambria Math" panose="02040503050406030204" pitchFamily="18" charset="0"/>
                            </a:rPr>
                            <m:t>&amp;</m:t>
                          </m:r>
                          <m:r>
                            <a:rPr lang="en-US" i="1" dirty="0" smtClean="0">
                              <a:latin typeface="Cambria Math" panose="02040503050406030204" pitchFamily="18" charset="0"/>
                            </a:rPr>
                            <m:t>𝐷</m:t>
                          </m:r>
                          <m:r>
                            <a:rPr lang="en-US" i="1" dirty="0" smtClean="0">
                              <a:latin typeface="Cambria Math" panose="02040503050406030204" pitchFamily="18" charset="0"/>
                            </a:rPr>
                            <m:t> </m:t>
                          </m:r>
                          <m:r>
                            <a:rPr lang="en-US" i="1" dirty="0" smtClean="0">
                              <a:latin typeface="Cambria Math" panose="02040503050406030204" pitchFamily="18" charset="0"/>
                            </a:rPr>
                            <m:t>𝑓𝑎𝑖𝑙𝑠</m:t>
                          </m:r>
                          <m:r>
                            <a:rPr lang="en-US" i="1" dirty="0" smtClean="0">
                              <a:latin typeface="Cambria Math" panose="02040503050406030204" pitchFamily="18" charset="0"/>
                            </a:rPr>
                            <m:t> </m:t>
                          </m:r>
                          <m:r>
                            <a:rPr lang="en-US" i="1" dirty="0" smtClean="0">
                              <a:latin typeface="Cambria Math" panose="02040503050406030204" pitchFamily="18" charset="0"/>
                            </a:rPr>
                            <m:t>𝑎𝑛𝑑</m:t>
                          </m:r>
                          <m:r>
                            <a:rPr lang="en-US" i="1" dirty="0" smtClean="0">
                              <a:latin typeface="Cambria Math" panose="02040503050406030204" pitchFamily="18" charset="0"/>
                            </a:rPr>
                            <m:t> </m:t>
                          </m:r>
                          <m:r>
                            <a:rPr lang="en-US" i="1" dirty="0" smtClean="0">
                              <a:latin typeface="Cambria Math" panose="02040503050406030204" pitchFamily="18" charset="0"/>
                            </a:rPr>
                            <m:t>𝑑</m:t>
                          </m:r>
                        </m:e>
                      </m:d>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5</m:t>
                      </m:r>
                      <m:r>
                        <a:rPr lang="en-US" i="1" dirty="0" smtClean="0">
                          <a:latin typeface="Cambria Math" panose="02040503050406030204" pitchFamily="18" charset="0"/>
                        </a:rPr>
                        <m:t>×</m:t>
                      </m:r>
                      <m:r>
                        <a:rPr lang="en-US" i="1" dirty="0" smtClean="0">
                          <a:latin typeface="Cambria Math" panose="02040503050406030204" pitchFamily="18" charset="0"/>
                        </a:rPr>
                        <m:t>10</m:t>
                      </m:r>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5</m:t>
                      </m:r>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5</m:t>
                      </m:r>
                    </m:oMath>
                  </m:oMathPara>
                </a14:m>
                <a:endParaRPr lang="en-US" dirty="0"/>
              </a:p>
            </p:txBody>
          </p:sp>
        </mc:Choice>
        <mc:Fallback xmlns="">
          <p:sp>
            <p:nvSpPr>
              <p:cNvPr id="26" name="TextBox 25">
                <a:extLst>
                  <a:ext uri="{FF2B5EF4-FFF2-40B4-BE49-F238E27FC236}">
                    <a16:creationId xmlns:a16="http://schemas.microsoft.com/office/drawing/2014/main" id="{DFB7DE7B-DC17-DF24-14F1-D0631C4E3D6D}"/>
                  </a:ext>
                </a:extLst>
              </p:cNvPr>
              <p:cNvSpPr txBox="1">
                <a:spLocks noRot="1" noChangeAspect="1" noMove="1" noResize="1" noEditPoints="1" noAdjustHandles="1" noChangeArrowheads="1" noChangeShapeType="1" noTextEdit="1"/>
              </p:cNvSpPr>
              <p:nvPr/>
            </p:nvSpPr>
            <p:spPr>
              <a:xfrm>
                <a:off x="6283485" y="3143998"/>
                <a:ext cx="6235592" cy="504818"/>
              </a:xfrm>
              <a:prstGeom prst="rect">
                <a:avLst/>
              </a:prstGeom>
              <a:blipFill>
                <a:blip r:embed="rId6"/>
                <a:stretch>
                  <a:fillRect b="-6024"/>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4060AB16-2F1A-2BD1-462D-E28C73747A83}"/>
              </a:ext>
            </a:extLst>
          </p:cNvPr>
          <p:cNvSpPr/>
          <p:nvPr/>
        </p:nvSpPr>
        <p:spPr>
          <a:xfrm>
            <a:off x="5994674" y="1133491"/>
            <a:ext cx="392813" cy="39790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865460F-D56A-C7C4-EC6D-9DEC64545438}"/>
              </a:ext>
            </a:extLst>
          </p:cNvPr>
          <p:cNvSpPr/>
          <p:nvPr/>
        </p:nvSpPr>
        <p:spPr>
          <a:xfrm>
            <a:off x="6001078" y="3153103"/>
            <a:ext cx="392813" cy="39790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0D4CB581-B92E-F2CF-2634-FD9BDB0EEF16}"/>
              </a:ext>
            </a:extLst>
          </p:cNvPr>
          <p:cNvPicPr>
            <a:picLocks noChangeAspect="1"/>
          </p:cNvPicPr>
          <p:nvPr/>
        </p:nvPicPr>
        <p:blipFill>
          <a:blip r:embed="rId7"/>
          <a:stretch>
            <a:fillRect/>
          </a:stretch>
        </p:blipFill>
        <p:spPr>
          <a:xfrm>
            <a:off x="7405253" y="3884450"/>
            <a:ext cx="3009214" cy="2973549"/>
          </a:xfrm>
          <a:prstGeom prst="rect">
            <a:avLst/>
          </a:prstGeom>
        </p:spPr>
      </p:pic>
    </p:spTree>
    <p:extLst>
      <p:ext uri="{BB962C8B-B14F-4D97-AF65-F5344CB8AC3E}">
        <p14:creationId xmlns:p14="http://schemas.microsoft.com/office/powerpoint/2010/main" val="326621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edg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A27D-2A71-93BE-E7FD-B226119750CA}"/>
              </a:ext>
            </a:extLst>
          </p:cNvPr>
          <p:cNvSpPr>
            <a:spLocks noGrp="1"/>
          </p:cNvSpPr>
          <p:nvPr>
            <p:ph type="title"/>
          </p:nvPr>
        </p:nvSpPr>
        <p:spPr/>
        <p:txBody>
          <a:bodyPr/>
          <a:lstStyle/>
          <a:p>
            <a:r>
              <a:rPr lang="en-US" dirty="0"/>
              <a:t>Backward Induction</a:t>
            </a:r>
            <a:r>
              <a:rPr lang="fa-IR" dirty="0"/>
              <a:t> (استنتاج معکوس)</a:t>
            </a:r>
            <a:endParaRPr lang="en-US" dirty="0"/>
          </a:p>
        </p:txBody>
      </p:sp>
      <p:sp>
        <p:nvSpPr>
          <p:cNvPr id="4" name="Slide Number Placeholder 3">
            <a:extLst>
              <a:ext uri="{FF2B5EF4-FFF2-40B4-BE49-F238E27FC236}">
                <a16:creationId xmlns:a16="http://schemas.microsoft.com/office/drawing/2014/main" id="{48844EB3-50A3-F306-509E-9748FEC872ED}"/>
              </a:ext>
            </a:extLst>
          </p:cNvPr>
          <p:cNvSpPr>
            <a:spLocks noGrp="1"/>
          </p:cNvSpPr>
          <p:nvPr>
            <p:ph type="sldNum" sz="quarter" idx="12"/>
          </p:nvPr>
        </p:nvSpPr>
        <p:spPr/>
        <p:txBody>
          <a:bodyPr/>
          <a:lstStyle/>
          <a:p>
            <a:fld id="{7A24F918-E48B-4CD6-88B4-F48A81EB5FB6}" type="slidenum">
              <a:rPr lang="en-US" smtClean="0"/>
              <a:pPr/>
              <a:t>34</a:t>
            </a:fld>
            <a:endParaRPr lang="en-US"/>
          </a:p>
        </p:txBody>
      </p:sp>
      <p:sp>
        <p:nvSpPr>
          <p:cNvPr id="5" name="Footer Placeholder 4">
            <a:extLst>
              <a:ext uri="{FF2B5EF4-FFF2-40B4-BE49-F238E27FC236}">
                <a16:creationId xmlns:a16="http://schemas.microsoft.com/office/drawing/2014/main" id="{D92665E4-EBCF-4FE3-F368-4CD005789793}"/>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30" name="Picture 29">
            <a:extLst>
              <a:ext uri="{FF2B5EF4-FFF2-40B4-BE49-F238E27FC236}">
                <a16:creationId xmlns:a16="http://schemas.microsoft.com/office/drawing/2014/main" id="{0D4CB581-B92E-F2CF-2634-FD9BDB0EEF16}"/>
              </a:ext>
            </a:extLst>
          </p:cNvPr>
          <p:cNvPicPr>
            <a:picLocks noChangeAspect="1"/>
          </p:cNvPicPr>
          <p:nvPr/>
        </p:nvPicPr>
        <p:blipFill>
          <a:blip r:embed="rId2"/>
          <a:stretch>
            <a:fillRect/>
          </a:stretch>
        </p:blipFill>
        <p:spPr>
          <a:xfrm>
            <a:off x="82369" y="1318048"/>
            <a:ext cx="5035198" cy="497552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91A42BD-0FA1-6CD7-89EB-21378F33DF86}"/>
                  </a:ext>
                </a:extLst>
              </p:cNvPr>
              <p:cNvSpPr txBox="1"/>
              <p:nvPr/>
            </p:nvSpPr>
            <p:spPr>
              <a:xfrm>
                <a:off x="5148303" y="1929277"/>
                <a:ext cx="7192256" cy="5232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nn-NO" sz="2800" b="0" i="1" dirty="0" smtClean="0">
                          <a:solidFill>
                            <a:srgbClr val="7030A0"/>
                          </a:solidFill>
                          <a:effectLst/>
                          <a:latin typeface="Cambria Math" panose="02040503050406030204" pitchFamily="18" charset="0"/>
                        </a:rPr>
                        <m:t>𝑣</m:t>
                      </m:r>
                      <m:r>
                        <a:rPr lang="nn-NO" sz="2800" b="0" i="1" dirty="0">
                          <a:solidFill>
                            <a:srgbClr val="7030A0"/>
                          </a:solidFill>
                          <a:effectLst/>
                          <a:latin typeface="Cambria Math" panose="02040503050406030204" pitchFamily="18" charset="0"/>
                        </a:rPr>
                        <m:t>(</m:t>
                      </m:r>
                      <m:r>
                        <a:rPr lang="nn-NO" sz="2800" b="0" i="1" dirty="0">
                          <a:solidFill>
                            <a:srgbClr val="7030A0"/>
                          </a:solidFill>
                          <a:effectLst/>
                          <a:latin typeface="Cambria Math" panose="02040503050406030204" pitchFamily="18" charset="0"/>
                        </a:rPr>
                        <m:t>𝑔</m:t>
                      </m:r>
                      <m:r>
                        <a:rPr lang="nn-NO" sz="2800" b="0" i="1" dirty="0">
                          <a:solidFill>
                            <a:srgbClr val="7030A0"/>
                          </a:solidFill>
                          <a:effectLst/>
                          <a:latin typeface="Cambria Math" panose="02040503050406030204" pitchFamily="18" charset="0"/>
                        </a:rPr>
                        <m:t>)=</m:t>
                      </m:r>
                      <m:r>
                        <a:rPr lang="nn-NO" sz="2800" b="0" i="1" dirty="0">
                          <a:solidFill>
                            <a:srgbClr val="7030A0"/>
                          </a:solidFill>
                          <a:effectLst/>
                          <a:latin typeface="Cambria Math" panose="02040503050406030204" pitchFamily="18" charset="0"/>
                        </a:rPr>
                        <m:t>0</m:t>
                      </m:r>
                      <m:r>
                        <a:rPr lang="nn-NO" sz="2800" b="0" i="1" dirty="0">
                          <a:solidFill>
                            <a:srgbClr val="7030A0"/>
                          </a:solidFill>
                          <a:effectLst/>
                          <a:latin typeface="Cambria Math" panose="02040503050406030204" pitchFamily="18" charset="0"/>
                        </a:rPr>
                        <m:t>.</m:t>
                      </m:r>
                      <m:r>
                        <a:rPr lang="nn-NO" sz="2800" b="0" i="1" dirty="0">
                          <a:solidFill>
                            <a:srgbClr val="7030A0"/>
                          </a:solidFill>
                          <a:effectLst/>
                          <a:latin typeface="Cambria Math" panose="02040503050406030204" pitchFamily="18" charset="0"/>
                        </a:rPr>
                        <m:t>625</m:t>
                      </m:r>
                      <m:r>
                        <a:rPr lang="nn-NO" sz="2800" b="0" i="1" dirty="0">
                          <a:solidFill>
                            <a:srgbClr val="7030A0"/>
                          </a:solidFill>
                          <a:effectLst/>
                          <a:latin typeface="Cambria Math" panose="02040503050406030204" pitchFamily="18" charset="0"/>
                        </a:rPr>
                        <m:t>×</m:t>
                      </m:r>
                      <m:r>
                        <a:rPr lang="nn-NO" sz="2800" b="0" i="1" dirty="0">
                          <a:solidFill>
                            <a:srgbClr val="7030A0"/>
                          </a:solidFill>
                          <a:effectLst/>
                          <a:latin typeface="Cambria Math" panose="02040503050406030204" pitchFamily="18" charset="0"/>
                        </a:rPr>
                        <m:t>12</m:t>
                      </m:r>
                      <m:r>
                        <a:rPr lang="nn-NO" sz="2800" b="0" i="1" dirty="0">
                          <a:solidFill>
                            <a:srgbClr val="7030A0"/>
                          </a:solidFill>
                          <a:effectLst/>
                          <a:latin typeface="Cambria Math" panose="02040503050406030204" pitchFamily="18" charset="0"/>
                        </a:rPr>
                        <m:t>+</m:t>
                      </m:r>
                      <m:r>
                        <a:rPr lang="nn-NO" sz="2800" b="0" i="1" dirty="0">
                          <a:solidFill>
                            <a:srgbClr val="7030A0"/>
                          </a:solidFill>
                          <a:effectLst/>
                          <a:latin typeface="Cambria Math" panose="02040503050406030204" pitchFamily="18" charset="0"/>
                        </a:rPr>
                        <m:t>0</m:t>
                      </m:r>
                      <m:r>
                        <a:rPr lang="nn-NO" sz="2800" b="0" i="1" dirty="0">
                          <a:solidFill>
                            <a:srgbClr val="7030A0"/>
                          </a:solidFill>
                          <a:effectLst/>
                          <a:latin typeface="Cambria Math" panose="02040503050406030204" pitchFamily="18" charset="0"/>
                        </a:rPr>
                        <m:t>.</m:t>
                      </m:r>
                      <m:r>
                        <a:rPr lang="nn-NO" sz="2800" b="0" i="1" dirty="0">
                          <a:solidFill>
                            <a:srgbClr val="7030A0"/>
                          </a:solidFill>
                          <a:effectLst/>
                          <a:latin typeface="Cambria Math" panose="02040503050406030204" pitchFamily="18" charset="0"/>
                        </a:rPr>
                        <m:t>375</m:t>
                      </m:r>
                      <m:r>
                        <a:rPr lang="nn-NO" sz="2800" b="0" i="1" dirty="0">
                          <a:solidFill>
                            <a:srgbClr val="7030A0"/>
                          </a:solidFill>
                          <a:effectLst/>
                          <a:latin typeface="Cambria Math" panose="02040503050406030204" pitchFamily="18" charset="0"/>
                        </a:rPr>
                        <m:t>×</m:t>
                      </m:r>
                      <m:r>
                        <a:rPr lang="nn-NO" sz="2800" b="0" i="1" dirty="0">
                          <a:solidFill>
                            <a:srgbClr val="7030A0"/>
                          </a:solidFill>
                          <a:effectLst/>
                          <a:latin typeface="Cambria Math" panose="02040503050406030204" pitchFamily="18" charset="0"/>
                        </a:rPr>
                        <m:t>5</m:t>
                      </m:r>
                      <m:r>
                        <a:rPr lang="nn-NO" sz="2800" b="0" i="1" dirty="0">
                          <a:solidFill>
                            <a:srgbClr val="7030A0"/>
                          </a:solidFill>
                          <a:effectLst/>
                          <a:latin typeface="Cambria Math" panose="02040503050406030204" pitchFamily="18" charset="0"/>
                        </a:rPr>
                        <m:t>=</m:t>
                      </m:r>
                      <m:r>
                        <a:rPr lang="nn-NO" sz="2800" b="0" i="1" dirty="0">
                          <a:solidFill>
                            <a:srgbClr val="7030A0"/>
                          </a:solidFill>
                          <a:effectLst/>
                          <a:latin typeface="Cambria Math" panose="02040503050406030204" pitchFamily="18" charset="0"/>
                        </a:rPr>
                        <m:t>9</m:t>
                      </m:r>
                      <m:r>
                        <a:rPr lang="nn-NO" sz="2800" b="0" i="1" dirty="0">
                          <a:solidFill>
                            <a:srgbClr val="7030A0"/>
                          </a:solidFill>
                          <a:effectLst/>
                          <a:latin typeface="Cambria Math" panose="02040503050406030204" pitchFamily="18" charset="0"/>
                        </a:rPr>
                        <m:t>.</m:t>
                      </m:r>
                      <m:r>
                        <a:rPr lang="nn-NO" sz="2800" b="0" i="1" dirty="0">
                          <a:solidFill>
                            <a:srgbClr val="7030A0"/>
                          </a:solidFill>
                          <a:effectLst/>
                          <a:latin typeface="Cambria Math" panose="02040503050406030204" pitchFamily="18" charset="0"/>
                        </a:rPr>
                        <m:t>375</m:t>
                      </m:r>
                      <m:r>
                        <a:rPr lang="nn-NO" sz="2800" i="1" dirty="0">
                          <a:solidFill>
                            <a:srgbClr val="7030A0"/>
                          </a:solidFill>
                          <a:latin typeface="Cambria Math" panose="02040503050406030204" pitchFamily="18" charset="0"/>
                        </a:rPr>
                        <m:t> </m:t>
                      </m:r>
                    </m:oMath>
                  </m:oMathPara>
                </a14:m>
                <a:br>
                  <a:rPr lang="nn-NO" sz="2800" dirty="0">
                    <a:solidFill>
                      <a:srgbClr val="7030A0"/>
                    </a:solidFill>
                  </a:rPr>
                </a:br>
                <a:endParaRPr lang="en-US" sz="2800" dirty="0">
                  <a:solidFill>
                    <a:srgbClr val="7030A0"/>
                  </a:solidFill>
                </a:endParaRPr>
              </a:p>
            </p:txBody>
          </p:sp>
        </mc:Choice>
        <mc:Fallback xmlns="">
          <p:sp>
            <p:nvSpPr>
              <p:cNvPr id="6" name="TextBox 5">
                <a:extLst>
                  <a:ext uri="{FF2B5EF4-FFF2-40B4-BE49-F238E27FC236}">
                    <a16:creationId xmlns:a16="http://schemas.microsoft.com/office/drawing/2014/main" id="{591A42BD-0FA1-6CD7-89EB-21378F33DF86}"/>
                  </a:ext>
                </a:extLst>
              </p:cNvPr>
              <p:cNvSpPr txBox="1">
                <a:spLocks noRot="1" noChangeAspect="1" noMove="1" noResize="1" noEditPoints="1" noAdjustHandles="1" noChangeArrowheads="1" noChangeShapeType="1" noTextEdit="1"/>
              </p:cNvSpPr>
              <p:nvPr/>
            </p:nvSpPr>
            <p:spPr>
              <a:xfrm>
                <a:off x="5148303" y="1929277"/>
                <a:ext cx="7192256" cy="5232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FF5FF7-46CE-61DC-9E69-960753E1A527}"/>
                  </a:ext>
                </a:extLst>
              </p:cNvPr>
              <p:cNvSpPr txBox="1"/>
              <p:nvPr/>
            </p:nvSpPr>
            <p:spPr>
              <a:xfrm>
                <a:off x="5451822" y="2791828"/>
                <a:ext cx="6423852" cy="5232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nn-NO" sz="2800" b="0" i="1" dirty="0" smtClean="0">
                          <a:solidFill>
                            <a:srgbClr val="7030A0"/>
                          </a:solidFill>
                          <a:effectLst/>
                          <a:latin typeface="Cambria Math" panose="02040503050406030204" pitchFamily="18" charset="0"/>
                        </a:rPr>
                        <m:t>𝑣</m:t>
                      </m:r>
                      <m:r>
                        <a:rPr lang="nn-NO" sz="2800" b="0" i="1" dirty="0">
                          <a:solidFill>
                            <a:srgbClr val="7030A0"/>
                          </a:solidFill>
                          <a:effectLst/>
                          <a:latin typeface="Cambria Math" panose="02040503050406030204" pitchFamily="18" charset="0"/>
                        </a:rPr>
                        <m:t>(</m:t>
                      </m:r>
                      <m:r>
                        <a:rPr lang="en-US" sz="2800" b="0" i="1" dirty="0" smtClean="0">
                          <a:solidFill>
                            <a:srgbClr val="7030A0"/>
                          </a:solidFill>
                          <a:effectLst/>
                          <a:latin typeface="Cambria Math" panose="02040503050406030204" pitchFamily="18" charset="0"/>
                        </a:rPr>
                        <m:t>𝑠</m:t>
                      </m:r>
                      <m:r>
                        <a:rPr lang="nn-NO" sz="2800" b="0" i="1" dirty="0">
                          <a:solidFill>
                            <a:srgbClr val="7030A0"/>
                          </a:solidFill>
                          <a:effectLst/>
                          <a:latin typeface="Cambria Math" panose="02040503050406030204" pitchFamily="18" charset="0"/>
                        </a:rPr>
                        <m:t>) = </m:t>
                      </m:r>
                      <m:r>
                        <a:rPr lang="nn-NO" sz="2800" b="0" i="1" dirty="0">
                          <a:solidFill>
                            <a:srgbClr val="7030A0"/>
                          </a:solidFill>
                          <a:effectLst/>
                          <a:latin typeface="Cambria Math" panose="02040503050406030204" pitchFamily="18" charset="0"/>
                        </a:rPr>
                        <m:t>0</m:t>
                      </m:r>
                      <m:r>
                        <a:rPr lang="nn-NO" sz="2800" b="0" i="1" dirty="0">
                          <a:solidFill>
                            <a:srgbClr val="7030A0"/>
                          </a:solidFill>
                          <a:effectLst/>
                          <a:latin typeface="Cambria Math" panose="02040503050406030204" pitchFamily="18" charset="0"/>
                        </a:rPr>
                        <m:t>.</m:t>
                      </m:r>
                      <m:r>
                        <a:rPr lang="en-US" sz="2800" b="0" i="1" dirty="0" smtClean="0">
                          <a:solidFill>
                            <a:srgbClr val="7030A0"/>
                          </a:solidFill>
                          <a:effectLst/>
                          <a:latin typeface="Cambria Math" panose="02040503050406030204" pitchFamily="18" charset="0"/>
                        </a:rPr>
                        <m:t>5</m:t>
                      </m:r>
                      <m:r>
                        <a:rPr lang="nn-NO" sz="2800" b="0" i="1" dirty="0">
                          <a:solidFill>
                            <a:srgbClr val="7030A0"/>
                          </a:solidFill>
                          <a:effectLst/>
                          <a:latin typeface="Cambria Math" panose="02040503050406030204" pitchFamily="18" charset="0"/>
                        </a:rPr>
                        <m:t> × </m:t>
                      </m:r>
                      <m:r>
                        <a:rPr lang="nn-NO" sz="2800" b="0" i="1" dirty="0">
                          <a:solidFill>
                            <a:srgbClr val="7030A0"/>
                          </a:solidFill>
                          <a:effectLst/>
                          <a:latin typeface="Cambria Math" panose="02040503050406030204" pitchFamily="18" charset="0"/>
                        </a:rPr>
                        <m:t>10</m:t>
                      </m:r>
                      <m:r>
                        <a:rPr lang="nn-NO" sz="2800" b="0" i="1" dirty="0">
                          <a:solidFill>
                            <a:srgbClr val="7030A0"/>
                          </a:solidFill>
                          <a:effectLst/>
                          <a:latin typeface="Cambria Math" panose="02040503050406030204" pitchFamily="18" charset="0"/>
                        </a:rPr>
                        <m:t> + </m:t>
                      </m:r>
                      <m:r>
                        <a:rPr lang="nn-NO" sz="2800" b="0" i="1" dirty="0">
                          <a:solidFill>
                            <a:srgbClr val="7030A0"/>
                          </a:solidFill>
                          <a:effectLst/>
                          <a:latin typeface="Cambria Math" panose="02040503050406030204" pitchFamily="18" charset="0"/>
                        </a:rPr>
                        <m:t>0</m:t>
                      </m:r>
                      <m:r>
                        <a:rPr lang="nn-NO" sz="2800" b="0" i="1" dirty="0">
                          <a:solidFill>
                            <a:srgbClr val="7030A0"/>
                          </a:solidFill>
                          <a:effectLst/>
                          <a:latin typeface="Cambria Math" panose="02040503050406030204" pitchFamily="18" charset="0"/>
                        </a:rPr>
                        <m:t>.</m:t>
                      </m:r>
                      <m:r>
                        <a:rPr lang="en-US" sz="2800" b="0" i="1" dirty="0" smtClean="0">
                          <a:solidFill>
                            <a:srgbClr val="7030A0"/>
                          </a:solidFill>
                          <a:effectLst/>
                          <a:latin typeface="Cambria Math" panose="02040503050406030204" pitchFamily="18" charset="0"/>
                        </a:rPr>
                        <m:t>5</m:t>
                      </m:r>
                      <m:r>
                        <a:rPr lang="nn-NO" sz="2800" b="0" i="1" dirty="0">
                          <a:solidFill>
                            <a:srgbClr val="7030A0"/>
                          </a:solidFill>
                          <a:effectLst/>
                          <a:latin typeface="Cambria Math" panose="02040503050406030204" pitchFamily="18" charset="0"/>
                        </a:rPr>
                        <m:t> ×</m:t>
                      </m:r>
                      <m:r>
                        <a:rPr lang="en-US" sz="2800" b="0" i="1" dirty="0" smtClean="0">
                          <a:solidFill>
                            <a:srgbClr val="7030A0"/>
                          </a:solidFill>
                          <a:effectLst/>
                          <a:latin typeface="Cambria Math" panose="02040503050406030204" pitchFamily="18" charset="0"/>
                        </a:rPr>
                        <m:t>0</m:t>
                      </m:r>
                      <m:r>
                        <a:rPr lang="nn-NO" sz="2800" b="0" i="1" dirty="0">
                          <a:solidFill>
                            <a:srgbClr val="7030A0"/>
                          </a:solidFill>
                          <a:effectLst/>
                          <a:latin typeface="Cambria Math" panose="02040503050406030204" pitchFamily="18" charset="0"/>
                        </a:rPr>
                        <m:t> =</m:t>
                      </m:r>
                      <m:r>
                        <a:rPr lang="en-US" sz="2800" b="0" i="1" dirty="0" smtClean="0">
                          <a:solidFill>
                            <a:srgbClr val="7030A0"/>
                          </a:solidFill>
                          <a:effectLst/>
                          <a:latin typeface="Cambria Math" panose="02040503050406030204" pitchFamily="18" charset="0"/>
                        </a:rPr>
                        <m:t>5</m:t>
                      </m:r>
                      <m:r>
                        <a:rPr lang="nn-NO" sz="2800" i="1" dirty="0">
                          <a:solidFill>
                            <a:srgbClr val="7030A0"/>
                          </a:solidFill>
                          <a:latin typeface="Cambria Math" panose="02040503050406030204" pitchFamily="18" charset="0"/>
                        </a:rPr>
                        <m:t> </m:t>
                      </m:r>
                    </m:oMath>
                  </m:oMathPara>
                </a14:m>
                <a:br>
                  <a:rPr lang="nn-NO" sz="2800" dirty="0">
                    <a:solidFill>
                      <a:srgbClr val="7030A0"/>
                    </a:solidFill>
                  </a:rPr>
                </a:br>
                <a:endParaRPr lang="en-US" sz="2800" dirty="0">
                  <a:solidFill>
                    <a:srgbClr val="7030A0"/>
                  </a:solidFill>
                </a:endParaRPr>
              </a:p>
            </p:txBody>
          </p:sp>
        </mc:Choice>
        <mc:Fallback xmlns="">
          <p:sp>
            <p:nvSpPr>
              <p:cNvPr id="8" name="TextBox 7">
                <a:extLst>
                  <a:ext uri="{FF2B5EF4-FFF2-40B4-BE49-F238E27FC236}">
                    <a16:creationId xmlns:a16="http://schemas.microsoft.com/office/drawing/2014/main" id="{5FFF5FF7-46CE-61DC-9E69-960753E1A527}"/>
                  </a:ext>
                </a:extLst>
              </p:cNvPr>
              <p:cNvSpPr txBox="1">
                <a:spLocks noRot="1" noChangeAspect="1" noMove="1" noResize="1" noEditPoints="1" noAdjustHandles="1" noChangeArrowheads="1" noChangeShapeType="1" noTextEdit="1"/>
              </p:cNvSpPr>
              <p:nvPr/>
            </p:nvSpPr>
            <p:spPr>
              <a:xfrm>
                <a:off x="5451822" y="2791828"/>
                <a:ext cx="6423852" cy="5232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96E16E3-3D64-9959-F1C4-1CC1015CCFD8}"/>
                  </a:ext>
                </a:extLst>
              </p:cNvPr>
              <p:cNvSpPr txBox="1"/>
              <p:nvPr/>
            </p:nvSpPr>
            <p:spPr>
              <a:xfrm>
                <a:off x="5532505" y="4662797"/>
                <a:ext cx="6262486" cy="1938992"/>
              </a:xfrm>
              <a:prstGeom prst="rect">
                <a:avLst/>
              </a:prstGeom>
              <a:noFill/>
            </p:spPr>
            <p:txBody>
              <a:bodyPr wrap="square">
                <a:spAutoFit/>
              </a:bodyPr>
              <a:lstStyle/>
              <a:p>
                <a:r>
                  <a:rPr lang="en-US" sz="2400" b="0" i="0" dirty="0">
                    <a:solidFill>
                      <a:srgbClr val="000000"/>
                    </a:solidFill>
                    <a:effectLst/>
                    <a:latin typeface="Times-Roman"/>
                  </a:rPr>
                  <a:t>Because his expected payoff from choosing </a:t>
                </a:r>
                <a14:m>
                  <m:oMath xmlns:m="http://schemas.openxmlformats.org/officeDocument/2006/math">
                    <m:r>
                      <a:rPr lang="en-US" sz="2400" b="1" i="1" dirty="0" smtClean="0">
                        <a:solidFill>
                          <a:srgbClr val="7030A0"/>
                        </a:solidFill>
                        <a:effectLst/>
                        <a:latin typeface="Cambria Math" panose="02040503050406030204" pitchFamily="18" charset="0"/>
                      </a:rPr>
                      <m:t>𝒔</m:t>
                    </m:r>
                  </m:oMath>
                </a14:m>
                <a:r>
                  <a:rPr lang="en-US" sz="2400" b="0" i="1" dirty="0">
                    <a:solidFill>
                      <a:srgbClr val="000000"/>
                    </a:solidFill>
                    <a:effectLst/>
                    <a:latin typeface="MTMIZ"/>
                  </a:rPr>
                  <a:t> </a:t>
                </a:r>
                <a:r>
                  <a:rPr lang="en-US" sz="2400" b="0" i="0" dirty="0">
                    <a:solidFill>
                      <a:srgbClr val="000000"/>
                    </a:solidFill>
                    <a:effectLst/>
                    <a:latin typeface="Times-Roman"/>
                  </a:rPr>
                  <a:t>is lower than </a:t>
                </a:r>
                <a14:m>
                  <m:oMath xmlns:m="http://schemas.openxmlformats.org/officeDocument/2006/math">
                    <m:r>
                      <a:rPr lang="en-US" sz="2400" b="1" i="1" dirty="0">
                        <a:solidFill>
                          <a:srgbClr val="7030A0"/>
                        </a:solidFill>
                        <a:latin typeface="Cambria Math" panose="02040503050406030204" pitchFamily="18" charset="0"/>
                      </a:rPr>
                      <m:t>𝒈</m:t>
                    </m:r>
                  </m:oMath>
                </a14:m>
                <a:r>
                  <a:rPr lang="en-US" sz="2400" b="0" i="0" dirty="0">
                    <a:solidFill>
                      <a:srgbClr val="000000"/>
                    </a:solidFill>
                    <a:effectLst/>
                    <a:latin typeface="Times-Roman"/>
                  </a:rPr>
                  <a:t>, it is clear that, anticipating his future decisions, his first decision should be to choose </a:t>
                </a:r>
                <a14:m>
                  <m:oMath xmlns:m="http://schemas.openxmlformats.org/officeDocument/2006/math">
                    <m:r>
                      <a:rPr lang="en-US" sz="2400" b="1" i="1" dirty="0" smtClean="0">
                        <a:solidFill>
                          <a:srgbClr val="FF0000"/>
                        </a:solidFill>
                        <a:effectLst/>
                        <a:latin typeface="Cambria Math" panose="02040503050406030204" pitchFamily="18" charset="0"/>
                      </a:rPr>
                      <m:t>𝒈</m:t>
                    </m:r>
                  </m:oMath>
                </a14:m>
                <a:r>
                  <a:rPr lang="en-US" sz="2400" b="0" i="0" dirty="0">
                    <a:solidFill>
                      <a:srgbClr val="000000"/>
                    </a:solidFill>
                    <a:effectLst/>
                    <a:latin typeface="Times-Roman"/>
                  </a:rPr>
                  <a:t>.</a:t>
                </a:r>
                <a:r>
                  <a:rPr lang="en-US" sz="2400" dirty="0"/>
                  <a:t> </a:t>
                </a:r>
                <a:br>
                  <a:rPr lang="en-US" sz="2400" dirty="0"/>
                </a:br>
                <a:endParaRPr lang="en-US" sz="2400" dirty="0"/>
              </a:p>
            </p:txBody>
          </p:sp>
        </mc:Choice>
        <mc:Fallback xmlns="">
          <p:sp>
            <p:nvSpPr>
              <p:cNvPr id="12" name="TextBox 11">
                <a:extLst>
                  <a:ext uri="{FF2B5EF4-FFF2-40B4-BE49-F238E27FC236}">
                    <a16:creationId xmlns:a16="http://schemas.microsoft.com/office/drawing/2014/main" id="{C96E16E3-3D64-9959-F1C4-1CC1015CCFD8}"/>
                  </a:ext>
                </a:extLst>
              </p:cNvPr>
              <p:cNvSpPr txBox="1">
                <a:spLocks noRot="1" noChangeAspect="1" noMove="1" noResize="1" noEditPoints="1" noAdjustHandles="1" noChangeArrowheads="1" noChangeShapeType="1" noTextEdit="1"/>
              </p:cNvSpPr>
              <p:nvPr/>
            </p:nvSpPr>
            <p:spPr>
              <a:xfrm>
                <a:off x="5532505" y="4662797"/>
                <a:ext cx="6262486" cy="1938992"/>
              </a:xfrm>
              <a:prstGeom prst="rect">
                <a:avLst/>
              </a:prstGeom>
              <a:blipFill>
                <a:blip r:embed="rId5"/>
                <a:stretch>
                  <a:fillRect l="-1558" t="-2830"/>
                </a:stretch>
              </a:blipFill>
            </p:spPr>
            <p:txBody>
              <a:bodyPr/>
              <a:lstStyle/>
              <a:p>
                <a:r>
                  <a:rPr lang="en-US">
                    <a:noFill/>
                  </a:rPr>
                  <a:t> </a:t>
                </a:r>
              </a:p>
            </p:txBody>
          </p:sp>
        </mc:Fallback>
      </mc:AlternateContent>
    </p:spTree>
    <p:extLst>
      <p:ext uri="{BB962C8B-B14F-4D97-AF65-F5344CB8AC3E}">
        <p14:creationId xmlns:p14="http://schemas.microsoft.com/office/powerpoint/2010/main" val="96154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DD67-3A8A-3134-27A1-98A7BD6F5562}"/>
              </a:ext>
            </a:extLst>
          </p:cNvPr>
          <p:cNvSpPr>
            <a:spLocks noGrp="1"/>
          </p:cNvSpPr>
          <p:nvPr>
            <p:ph type="title"/>
          </p:nvPr>
        </p:nvSpPr>
        <p:spPr/>
        <p:txBody>
          <a:bodyPr/>
          <a:lstStyle/>
          <a:p>
            <a:r>
              <a:rPr lang="fa-IR" dirty="0"/>
              <a:t>تمرینات</a:t>
            </a:r>
            <a:endParaRPr lang="en-US" dirty="0"/>
          </a:p>
        </p:txBody>
      </p:sp>
      <p:sp>
        <p:nvSpPr>
          <p:cNvPr id="3" name="Content Placeholder 2">
            <a:extLst>
              <a:ext uri="{FF2B5EF4-FFF2-40B4-BE49-F238E27FC236}">
                <a16:creationId xmlns:a16="http://schemas.microsoft.com/office/drawing/2014/main" id="{F2D67B78-9020-F942-57F2-909CAFD65828}"/>
              </a:ext>
            </a:extLst>
          </p:cNvPr>
          <p:cNvSpPr>
            <a:spLocks noGrp="1"/>
          </p:cNvSpPr>
          <p:nvPr>
            <p:ph idx="1"/>
          </p:nvPr>
        </p:nvSpPr>
        <p:spPr/>
        <p:txBody>
          <a:bodyPr/>
          <a:lstStyle/>
          <a:p>
            <a:r>
              <a:rPr lang="fa-IR" dirty="0"/>
              <a:t>از 13 تمرین آورده شده در پایان فصل دوم کتاب (صفحه 33)، 8 مورد را به انتخاب خود، حل و در سامانه </a:t>
            </a:r>
            <a:r>
              <a:rPr lang="fa-IR" dirty="0" err="1"/>
              <a:t>بارگزاری</a:t>
            </a:r>
            <a:r>
              <a:rPr lang="fa-IR" dirty="0"/>
              <a:t> نمایید</a:t>
            </a:r>
            <a:endParaRPr lang="en-US" dirty="0"/>
          </a:p>
        </p:txBody>
      </p:sp>
      <p:sp>
        <p:nvSpPr>
          <p:cNvPr id="4" name="Slide Number Placeholder 3">
            <a:extLst>
              <a:ext uri="{FF2B5EF4-FFF2-40B4-BE49-F238E27FC236}">
                <a16:creationId xmlns:a16="http://schemas.microsoft.com/office/drawing/2014/main" id="{C2C956C9-864E-48C0-056A-C6D8D0348838}"/>
              </a:ext>
            </a:extLst>
          </p:cNvPr>
          <p:cNvSpPr>
            <a:spLocks noGrp="1"/>
          </p:cNvSpPr>
          <p:nvPr>
            <p:ph type="sldNum" sz="quarter" idx="12"/>
          </p:nvPr>
        </p:nvSpPr>
        <p:spPr/>
        <p:txBody>
          <a:bodyPr/>
          <a:lstStyle/>
          <a:p>
            <a:fld id="{7A24F918-E48B-4CD6-88B4-F48A81EB5FB6}" type="slidenum">
              <a:rPr lang="en-US" smtClean="0"/>
              <a:pPr/>
              <a:t>35</a:t>
            </a:fld>
            <a:endParaRPr lang="en-US"/>
          </a:p>
        </p:txBody>
      </p:sp>
      <p:sp>
        <p:nvSpPr>
          <p:cNvPr id="5" name="Footer Placeholder 4">
            <a:extLst>
              <a:ext uri="{FF2B5EF4-FFF2-40B4-BE49-F238E27FC236}">
                <a16:creationId xmlns:a16="http://schemas.microsoft.com/office/drawing/2014/main" id="{36C3E9F3-82BC-C6A7-075D-6D3680460CCB}"/>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397916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47B37F-61C9-DA54-B5FC-AE4C580B2CA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4BE9782-88E2-383C-FA0E-B647EA101338}"/>
              </a:ext>
            </a:extLst>
          </p:cNvPr>
          <p:cNvSpPr>
            <a:spLocks noGrp="1"/>
          </p:cNvSpPr>
          <p:nvPr>
            <p:ph idx="1"/>
          </p:nvPr>
        </p:nvSpPr>
        <p:spPr/>
        <p:txBody>
          <a:bodyPr>
            <a:normAutofit fontScale="77500" lnSpcReduction="20000"/>
          </a:bodyPr>
          <a:lstStyle/>
          <a:p>
            <a:r>
              <a:rPr lang="en-US" dirty="0"/>
              <a:t>When prospects are uncertain, a rational decision maker needs to put structure on the problem in the form of </a:t>
            </a:r>
            <a:r>
              <a:rPr lang="en-US" dirty="0">
                <a:solidFill>
                  <a:srgbClr val="FF0000"/>
                </a:solidFill>
              </a:rPr>
              <a:t>probability distributions over outcomes that we call lotteries</a:t>
            </a:r>
            <a:r>
              <a:rPr lang="en-US" dirty="0"/>
              <a:t>.</a:t>
            </a:r>
          </a:p>
          <a:p>
            <a:r>
              <a:rPr lang="en-US" dirty="0"/>
              <a:t>Whether the acts of Nature evolve over time or whether they are chosen once and for all, a rational player cares only about the distribution over final outcomes. Hence </a:t>
            </a:r>
            <a:r>
              <a:rPr lang="en-US" dirty="0">
                <a:solidFill>
                  <a:srgbClr val="FF0000"/>
                </a:solidFill>
              </a:rPr>
              <a:t>any series of compound lotteries can be compressed to its equivalent simple lottery</a:t>
            </a:r>
            <a:r>
              <a:rPr lang="en-US" dirty="0"/>
              <a:t>.</a:t>
            </a:r>
          </a:p>
          <a:p>
            <a:r>
              <a:rPr lang="en-US" dirty="0"/>
              <a:t>When evaluating lotteries, </a:t>
            </a:r>
            <a:r>
              <a:rPr lang="en-US" dirty="0">
                <a:solidFill>
                  <a:srgbClr val="FF0000"/>
                </a:solidFill>
              </a:rPr>
              <a:t>we use the expected payoff criterion</a:t>
            </a:r>
            <a:r>
              <a:rPr lang="en-US" dirty="0"/>
              <a:t>. Hence every lottery is evaluated by the expected payoff it offers the player.</a:t>
            </a:r>
          </a:p>
          <a:p>
            <a:r>
              <a:rPr lang="en-US" dirty="0">
                <a:solidFill>
                  <a:srgbClr val="0070C0"/>
                </a:solidFill>
              </a:rPr>
              <a:t>Rational players</a:t>
            </a:r>
            <a:r>
              <a:rPr lang="en-US" dirty="0"/>
              <a:t> will always choose the action that offers them the </a:t>
            </a:r>
            <a:r>
              <a:rPr lang="en-US" dirty="0">
                <a:solidFill>
                  <a:srgbClr val="FF0000"/>
                </a:solidFill>
              </a:rPr>
              <a:t>highest expected payoff</a:t>
            </a:r>
            <a:r>
              <a:rPr lang="en-US" dirty="0"/>
              <a:t>.</a:t>
            </a:r>
          </a:p>
          <a:p>
            <a:r>
              <a:rPr lang="en-US" dirty="0"/>
              <a:t>When decisions need to be made over time, a rational player will solve his problem “</a:t>
            </a:r>
            <a:r>
              <a:rPr lang="en-US" dirty="0">
                <a:solidFill>
                  <a:srgbClr val="FF0000"/>
                </a:solidFill>
              </a:rPr>
              <a:t>backwards</a:t>
            </a:r>
            <a:r>
              <a:rPr lang="en-US" dirty="0"/>
              <a:t>” so that early decisions take into account later decisions.</a:t>
            </a:r>
          </a:p>
          <a:p>
            <a:endParaRPr lang="en-US" dirty="0"/>
          </a:p>
        </p:txBody>
      </p:sp>
      <p:sp>
        <p:nvSpPr>
          <p:cNvPr id="4" name="Slide Number Placeholder 3">
            <a:extLst>
              <a:ext uri="{FF2B5EF4-FFF2-40B4-BE49-F238E27FC236}">
                <a16:creationId xmlns:a16="http://schemas.microsoft.com/office/drawing/2014/main" id="{42CCC551-E031-6CEF-3990-8ECE1D2717B2}"/>
              </a:ext>
            </a:extLst>
          </p:cNvPr>
          <p:cNvSpPr>
            <a:spLocks noGrp="1"/>
          </p:cNvSpPr>
          <p:nvPr>
            <p:ph type="sldNum" sz="quarter" idx="12"/>
          </p:nvPr>
        </p:nvSpPr>
        <p:spPr/>
        <p:txBody>
          <a:bodyPr/>
          <a:lstStyle/>
          <a:p>
            <a:fld id="{7A24F918-E48B-4CD6-88B4-F48A81EB5FB6}" type="slidenum">
              <a:rPr lang="en-US" smtClean="0"/>
              <a:pPr/>
              <a:t>36</a:t>
            </a:fld>
            <a:endParaRPr lang="en-US"/>
          </a:p>
        </p:txBody>
      </p:sp>
      <p:sp>
        <p:nvSpPr>
          <p:cNvPr id="5" name="Footer Placeholder 4">
            <a:extLst>
              <a:ext uri="{FF2B5EF4-FFF2-40B4-BE49-F238E27FC236}">
                <a16:creationId xmlns:a16="http://schemas.microsoft.com/office/drawing/2014/main" id="{E4A280A8-45C2-9D2E-AF54-96F4DAEAE0B8}"/>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077148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6244C5-2350-2C6F-383E-7E815672772F}"/>
              </a:ext>
            </a:extLst>
          </p:cNvPr>
          <p:cNvSpPr>
            <a:spLocks noGrp="1"/>
          </p:cNvSpPr>
          <p:nvPr>
            <p:ph type="ctrTitle"/>
          </p:nvPr>
        </p:nvSpPr>
        <p:spPr>
          <a:xfrm>
            <a:off x="1776248" y="1379482"/>
            <a:ext cx="8250621" cy="2539375"/>
          </a:xfrm>
        </p:spPr>
        <p:txBody>
          <a:bodyPr>
            <a:normAutofit fontScale="90000"/>
          </a:bodyPr>
          <a:lstStyle/>
          <a:p>
            <a:r>
              <a:rPr lang="en-US" b="1" dirty="0">
                <a:solidFill>
                  <a:srgbClr val="C00000"/>
                </a:solidFill>
                <a:cs typeface="B Titr" panose="00000700000000000000" pitchFamily="2" charset="-78"/>
              </a:rPr>
              <a:t>End of </a:t>
            </a:r>
            <a:r>
              <a:rPr lang="en-US" b="1">
                <a:solidFill>
                  <a:srgbClr val="C00000"/>
                </a:solidFill>
                <a:cs typeface="B Titr" panose="00000700000000000000" pitchFamily="2" charset="-78"/>
              </a:rPr>
              <a:t>Chapter 2) </a:t>
            </a:r>
            <a:r>
              <a:rPr lang="en-US" b="1" dirty="0">
                <a:solidFill>
                  <a:srgbClr val="C00000"/>
                </a:solidFill>
                <a:cs typeface="B Titr" panose="00000700000000000000" pitchFamily="2" charset="-78"/>
              </a:rPr>
              <a:t>Introducing Uncertainty and Time</a:t>
            </a:r>
            <a:br>
              <a:rPr lang="en-US" b="1" dirty="0">
                <a:solidFill>
                  <a:srgbClr val="C00000"/>
                </a:solidFill>
                <a:cs typeface="B Titr" panose="00000700000000000000" pitchFamily="2" charset="-78"/>
              </a:rPr>
            </a:br>
            <a:endParaRPr lang="en-US" b="1" dirty="0">
              <a:solidFill>
                <a:srgbClr val="C00000"/>
              </a:solidFill>
              <a:cs typeface="B Titr" panose="00000700000000000000" pitchFamily="2" charset="-78"/>
            </a:endParaRPr>
          </a:p>
        </p:txBody>
      </p:sp>
      <p:sp>
        <p:nvSpPr>
          <p:cNvPr id="7" name="Subtitle 6">
            <a:extLst>
              <a:ext uri="{FF2B5EF4-FFF2-40B4-BE49-F238E27FC236}">
                <a16:creationId xmlns:a16="http://schemas.microsoft.com/office/drawing/2014/main" id="{C1EF3F1C-86D5-B2DC-58D9-E86700528049}"/>
              </a:ext>
            </a:extLst>
          </p:cNvPr>
          <p:cNvSpPr>
            <a:spLocks noGrp="1"/>
          </p:cNvSpPr>
          <p:nvPr>
            <p:ph type="subTitle" idx="1"/>
          </p:nvPr>
        </p:nvSpPr>
        <p:spPr/>
        <p:txBody>
          <a:bodyPr>
            <a:normAutofit fontScale="92500" lnSpcReduction="10000"/>
          </a:bodyPr>
          <a:lstStyle/>
          <a:p>
            <a:endParaRPr lang="en-US"/>
          </a:p>
        </p:txBody>
      </p:sp>
      <p:sp>
        <p:nvSpPr>
          <p:cNvPr id="5" name="Footer Placeholder 4">
            <a:extLst>
              <a:ext uri="{FF2B5EF4-FFF2-40B4-BE49-F238E27FC236}">
                <a16:creationId xmlns:a16="http://schemas.microsoft.com/office/drawing/2014/main" id="{81A6E410-288F-7276-CFFF-3B7DF42BBF8E}"/>
              </a:ext>
            </a:extLst>
          </p:cNvPr>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a:extLst>
              <a:ext uri="{FF2B5EF4-FFF2-40B4-BE49-F238E27FC236}">
                <a16:creationId xmlns:a16="http://schemas.microsoft.com/office/drawing/2014/main" id="{139C4E55-64A5-9C80-5ABC-5C853E906E56}"/>
              </a:ext>
            </a:extLst>
          </p:cNvPr>
          <p:cNvSpPr>
            <a:spLocks noGrp="1"/>
          </p:cNvSpPr>
          <p:nvPr>
            <p:ph type="sldNum" sz="quarter" idx="12"/>
          </p:nvPr>
        </p:nvSpPr>
        <p:spPr/>
        <p:txBody>
          <a:bodyPr/>
          <a:lstStyle/>
          <a:p>
            <a:fld id="{7A24F918-E48B-4CD6-88B4-F48A81EB5FB6}" type="slidenum">
              <a:rPr lang="en-US" smtClean="0"/>
              <a:pPr/>
              <a:t>37</a:t>
            </a:fld>
            <a:endParaRPr lang="en-US"/>
          </a:p>
        </p:txBody>
      </p:sp>
    </p:spTree>
    <p:extLst>
      <p:ext uri="{BB962C8B-B14F-4D97-AF65-F5344CB8AC3E}">
        <p14:creationId xmlns:p14="http://schemas.microsoft.com/office/powerpoint/2010/main" val="410446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9B0E-5B33-D1F3-D21E-3344D47CE598}"/>
              </a:ext>
            </a:extLst>
          </p:cNvPr>
          <p:cNvSpPr>
            <a:spLocks noGrp="1"/>
          </p:cNvSpPr>
          <p:nvPr>
            <p:ph type="title"/>
          </p:nvPr>
        </p:nvSpPr>
        <p:spPr/>
        <p:txBody>
          <a:bodyPr/>
          <a:lstStyle/>
          <a:p>
            <a:r>
              <a:rPr lang="fa-IR" dirty="0"/>
              <a:t>مثال</a:t>
            </a:r>
            <a:endParaRPr lang="en-US" dirty="0"/>
          </a:p>
        </p:txBody>
      </p:sp>
      <p:sp>
        <p:nvSpPr>
          <p:cNvPr id="3" name="Content Placeholder 2">
            <a:extLst>
              <a:ext uri="{FF2B5EF4-FFF2-40B4-BE49-F238E27FC236}">
                <a16:creationId xmlns:a16="http://schemas.microsoft.com/office/drawing/2014/main" id="{D4CA6100-B3B1-C363-CFC5-47EAF38DDAF8}"/>
              </a:ext>
            </a:extLst>
          </p:cNvPr>
          <p:cNvSpPr>
            <a:spLocks noGrp="1"/>
          </p:cNvSpPr>
          <p:nvPr>
            <p:ph idx="1"/>
          </p:nvPr>
        </p:nvSpPr>
        <p:spPr>
          <a:xfrm>
            <a:off x="215462" y="1240077"/>
            <a:ext cx="11571530" cy="2548152"/>
          </a:xfrm>
        </p:spPr>
        <p:txBody>
          <a:bodyPr>
            <a:normAutofit fontScale="77500" lnSpcReduction="20000"/>
          </a:bodyPr>
          <a:lstStyle/>
          <a:p>
            <a:r>
              <a:rPr lang="fa-IR" dirty="0"/>
              <a:t>مثال تحقیق و توسعه را در نظر بگیرید، تصور کنید که اگر </a:t>
            </a:r>
            <a:r>
              <a:rPr lang="fa-IR" dirty="0" err="1"/>
              <a:t>بازیکن</a:t>
            </a:r>
            <a:r>
              <a:rPr lang="fa-IR" dirty="0"/>
              <a:t> بخواهد پروژه تحقیق و توسعه را ادامه دهد، احتمال ایجاد یک خط محصول موفق بیشتر است، در حالی که اگر این کار را نکند، احتمال کمتری ایجاد </a:t>
            </a:r>
            <a:r>
              <a:rPr lang="fa-IR" dirty="0" err="1"/>
              <a:t>می‌شود</a:t>
            </a:r>
            <a:r>
              <a:rPr lang="fa-IR" dirty="0"/>
              <a:t>.</a:t>
            </a:r>
          </a:p>
          <a:p>
            <a:r>
              <a:rPr lang="fa-IR" dirty="0"/>
              <a:t>به طور دقیق تر، شانس 3 به 1 است </a:t>
            </a:r>
          </a:p>
          <a:p>
            <a:r>
              <a:rPr lang="fa-IR" dirty="0"/>
              <a:t>با استفاده از زبان احتمالات، ما شرح زیر از نتایج اقدامات زیر را داریم: </a:t>
            </a:r>
          </a:p>
        </p:txBody>
      </p:sp>
      <p:sp>
        <p:nvSpPr>
          <p:cNvPr id="4" name="Slide Number Placeholder 3">
            <a:extLst>
              <a:ext uri="{FF2B5EF4-FFF2-40B4-BE49-F238E27FC236}">
                <a16:creationId xmlns:a16="http://schemas.microsoft.com/office/drawing/2014/main" id="{5B713C07-1D49-F124-FA27-5F80F9388FE8}"/>
              </a:ext>
            </a:extLst>
          </p:cNvPr>
          <p:cNvSpPr>
            <a:spLocks noGrp="1"/>
          </p:cNvSpPr>
          <p:nvPr>
            <p:ph type="sldNum" sz="quarter" idx="12"/>
          </p:nvPr>
        </p:nvSpPr>
        <p:spPr/>
        <p:txBody>
          <a:bodyPr/>
          <a:lstStyle/>
          <a:p>
            <a:fld id="{7A24F918-E48B-4CD6-88B4-F48A81EB5FB6}" type="slidenum">
              <a:rPr lang="en-US" smtClean="0"/>
              <a:pPr/>
              <a:t>4</a:t>
            </a:fld>
            <a:endParaRPr lang="en-US"/>
          </a:p>
        </p:txBody>
      </p:sp>
      <p:sp>
        <p:nvSpPr>
          <p:cNvPr id="5" name="Footer Placeholder 4">
            <a:extLst>
              <a:ext uri="{FF2B5EF4-FFF2-40B4-BE49-F238E27FC236}">
                <a16:creationId xmlns:a16="http://schemas.microsoft.com/office/drawing/2014/main" id="{88CA067E-8149-BDEE-8F17-F9631F2D929C}"/>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9BDD17CC-2BBA-DE29-FE71-5F13811BCA51}"/>
              </a:ext>
            </a:extLst>
          </p:cNvPr>
          <p:cNvPicPr>
            <a:picLocks noChangeAspect="1"/>
          </p:cNvPicPr>
          <p:nvPr/>
        </p:nvPicPr>
        <p:blipFill>
          <a:blip r:embed="rId2"/>
          <a:stretch>
            <a:fillRect/>
          </a:stretch>
        </p:blipFill>
        <p:spPr>
          <a:xfrm>
            <a:off x="55389" y="3334232"/>
            <a:ext cx="4900813" cy="3523768"/>
          </a:xfrm>
          <a:prstGeom prst="rect">
            <a:avLst/>
          </a:prstGeom>
        </p:spPr>
      </p:pic>
      <p:sp>
        <p:nvSpPr>
          <p:cNvPr id="9" name="TextBox 8">
            <a:extLst>
              <a:ext uri="{FF2B5EF4-FFF2-40B4-BE49-F238E27FC236}">
                <a16:creationId xmlns:a16="http://schemas.microsoft.com/office/drawing/2014/main" id="{3943277C-E8E1-B3E0-9350-1EDDD1591013}"/>
              </a:ext>
            </a:extLst>
          </p:cNvPr>
          <p:cNvSpPr txBox="1"/>
          <p:nvPr/>
        </p:nvSpPr>
        <p:spPr>
          <a:xfrm>
            <a:off x="5685870" y="3788229"/>
            <a:ext cx="6101122" cy="1200329"/>
          </a:xfrm>
          <a:prstGeom prst="rect">
            <a:avLst/>
          </a:prstGeom>
          <a:noFill/>
        </p:spPr>
        <p:txBody>
          <a:bodyPr wrap="square">
            <a:spAutoFit/>
          </a:bodyPr>
          <a:lstStyle/>
          <a:p>
            <a:pPr algn="r" rtl="1"/>
            <a:r>
              <a:rPr lang="en-US" sz="2400" dirty="0">
                <a:cs typeface="B Yekan" panose="00000400000000000000" pitchFamily="2" charset="-78"/>
              </a:rPr>
              <a:t>g</a:t>
            </a:r>
            <a:r>
              <a:rPr lang="fa-IR" sz="2400" dirty="0">
                <a:cs typeface="B Yekan" panose="00000400000000000000" pitchFamily="2" charset="-78"/>
              </a:rPr>
              <a:t>: انتخاب ادامه تحقیق</a:t>
            </a:r>
            <a:endParaRPr lang="en-US" sz="2400" dirty="0">
              <a:cs typeface="B Yekan" panose="00000400000000000000" pitchFamily="2" charset="-78"/>
            </a:endParaRPr>
          </a:p>
          <a:p>
            <a:pPr algn="r" rtl="1"/>
            <a:r>
              <a:rPr lang="en-US" sz="2400" dirty="0">
                <a:cs typeface="B Yekan" panose="00000400000000000000" pitchFamily="2" charset="-78"/>
              </a:rPr>
              <a:t>s</a:t>
            </a:r>
            <a:r>
              <a:rPr lang="fa-IR" sz="2400" dirty="0">
                <a:cs typeface="B Yekan" panose="00000400000000000000" pitchFamily="2" charset="-78"/>
              </a:rPr>
              <a:t>: توقف تحقیق</a:t>
            </a:r>
          </a:p>
          <a:p>
            <a:pPr algn="r" rtl="1"/>
            <a:r>
              <a:rPr lang="en-US" sz="2400" dirty="0">
                <a:cs typeface="B Yekan" panose="00000400000000000000" pitchFamily="2" charset="-78"/>
              </a:rPr>
              <a:t>N</a:t>
            </a:r>
            <a:r>
              <a:rPr lang="fa-IR" sz="2400" dirty="0">
                <a:cs typeface="B Yekan" panose="00000400000000000000" pitchFamily="2" charset="-78"/>
              </a:rPr>
              <a:t>: طبیعت</a:t>
            </a:r>
            <a:endParaRPr lang="en-US" sz="2400" dirty="0">
              <a:cs typeface="B Yekan" panose="00000400000000000000" pitchFamily="2" charset="-78"/>
            </a:endParaRPr>
          </a:p>
        </p:txBody>
      </p:sp>
    </p:spTree>
    <p:extLst>
      <p:ext uri="{BB962C8B-B14F-4D97-AF65-F5344CB8AC3E}">
        <p14:creationId xmlns:p14="http://schemas.microsoft.com/office/powerpoint/2010/main" val="197490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9B0E-5B33-D1F3-D21E-3344D47CE5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CA6100-B3B1-C363-CFC5-47EAF38DDAF8}"/>
              </a:ext>
            </a:extLst>
          </p:cNvPr>
          <p:cNvSpPr>
            <a:spLocks noGrp="1"/>
          </p:cNvSpPr>
          <p:nvPr>
            <p:ph idx="1"/>
          </p:nvPr>
        </p:nvSpPr>
        <p:spPr>
          <a:xfrm>
            <a:off x="215462" y="1240077"/>
            <a:ext cx="11571530" cy="1745289"/>
          </a:xfrm>
        </p:spPr>
        <p:txBody>
          <a:bodyPr>
            <a:normAutofit fontScale="92500" lnSpcReduction="10000"/>
          </a:bodyPr>
          <a:lstStyle/>
          <a:p>
            <a:r>
              <a:rPr lang="fa-IR" dirty="0" err="1"/>
              <a:t>باتوجه</a:t>
            </a:r>
            <a:r>
              <a:rPr lang="fa-IR" dirty="0"/>
              <a:t> به عدم قطعیت در تصمیمات که </a:t>
            </a:r>
            <a:r>
              <a:rPr lang="fa-IR" dirty="0" err="1"/>
              <a:t>بدلیل</a:t>
            </a:r>
            <a:r>
              <a:rPr lang="fa-IR" dirty="0"/>
              <a:t> عدم شناخت از آینده است ما یک تصمیم </a:t>
            </a:r>
            <a:r>
              <a:rPr lang="fa-IR" dirty="0" err="1"/>
              <a:t>گیرینده</a:t>
            </a:r>
            <a:r>
              <a:rPr lang="fa-IR" dirty="0"/>
              <a:t> دیگر به نام </a:t>
            </a:r>
            <a:r>
              <a:rPr lang="en-US" dirty="0"/>
              <a:t>Nature</a:t>
            </a:r>
            <a:r>
              <a:rPr lang="fa-IR" dirty="0"/>
              <a:t> (طبیعت)</a:t>
            </a:r>
            <a:r>
              <a:rPr lang="en-US" dirty="0"/>
              <a:t> </a:t>
            </a:r>
            <a:r>
              <a:rPr lang="fa-IR" dirty="0"/>
              <a:t> را در انتخاب ها در نظر میگیریم که مشابه یک قرعه کشی است.</a:t>
            </a:r>
          </a:p>
        </p:txBody>
      </p:sp>
      <p:sp>
        <p:nvSpPr>
          <p:cNvPr id="4" name="Slide Number Placeholder 3">
            <a:extLst>
              <a:ext uri="{FF2B5EF4-FFF2-40B4-BE49-F238E27FC236}">
                <a16:creationId xmlns:a16="http://schemas.microsoft.com/office/drawing/2014/main" id="{5B713C07-1D49-F124-FA27-5F80F9388FE8}"/>
              </a:ext>
            </a:extLst>
          </p:cNvPr>
          <p:cNvSpPr>
            <a:spLocks noGrp="1"/>
          </p:cNvSpPr>
          <p:nvPr>
            <p:ph type="sldNum" sz="quarter" idx="12"/>
          </p:nvPr>
        </p:nvSpPr>
        <p:spPr/>
        <p:txBody>
          <a:bodyPr/>
          <a:lstStyle/>
          <a:p>
            <a:fld id="{7A24F918-E48B-4CD6-88B4-F48A81EB5FB6}" type="slidenum">
              <a:rPr lang="en-US" smtClean="0"/>
              <a:pPr/>
              <a:t>5</a:t>
            </a:fld>
            <a:endParaRPr lang="en-US"/>
          </a:p>
        </p:txBody>
      </p:sp>
      <p:sp>
        <p:nvSpPr>
          <p:cNvPr id="5" name="Footer Placeholder 4">
            <a:extLst>
              <a:ext uri="{FF2B5EF4-FFF2-40B4-BE49-F238E27FC236}">
                <a16:creationId xmlns:a16="http://schemas.microsoft.com/office/drawing/2014/main" id="{88CA067E-8149-BDEE-8F17-F9631F2D929C}"/>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9BDD17CC-2BBA-DE29-FE71-5F13811BCA51}"/>
              </a:ext>
            </a:extLst>
          </p:cNvPr>
          <p:cNvPicPr>
            <a:picLocks noChangeAspect="1"/>
          </p:cNvPicPr>
          <p:nvPr/>
        </p:nvPicPr>
        <p:blipFill>
          <a:blip r:embed="rId2"/>
          <a:stretch>
            <a:fillRect/>
          </a:stretch>
        </p:blipFill>
        <p:spPr>
          <a:xfrm>
            <a:off x="2852377" y="3263692"/>
            <a:ext cx="4900813" cy="3523768"/>
          </a:xfrm>
          <a:prstGeom prst="rect">
            <a:avLst/>
          </a:prstGeom>
        </p:spPr>
      </p:pic>
    </p:spTree>
    <p:extLst>
      <p:ext uri="{BB962C8B-B14F-4D97-AF65-F5344CB8AC3E}">
        <p14:creationId xmlns:p14="http://schemas.microsoft.com/office/powerpoint/2010/main" val="139176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F0B836-81B9-C90C-4F4D-A0251E87411B}"/>
              </a:ext>
            </a:extLst>
          </p:cNvPr>
          <p:cNvSpPr>
            <a:spLocks noGrp="1"/>
          </p:cNvSpPr>
          <p:nvPr>
            <p:ph type="title"/>
          </p:nvPr>
        </p:nvSpPr>
        <p:spPr/>
        <p:txBody>
          <a:bodyPr/>
          <a:lstStyle/>
          <a:p>
            <a:r>
              <a:rPr lang="en-US" dirty="0"/>
              <a:t>Definition 2.1: The lottery of Nature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CA6100-B3B1-C363-CFC5-47EAF38DDAF8}"/>
                  </a:ext>
                </a:extLst>
              </p:cNvPr>
              <p:cNvSpPr>
                <a:spLocks noGrp="1"/>
              </p:cNvSpPr>
              <p:nvPr>
                <p:ph idx="1"/>
              </p:nvPr>
            </p:nvSpPr>
            <p:spPr/>
            <p:txBody>
              <a:bodyPr>
                <a:normAutofit/>
              </a:bodyPr>
              <a:lstStyle/>
              <a:p>
                <a:r>
                  <a:rPr lang="en-US" sz="3200" dirty="0"/>
                  <a:t>A simple lottery over outcomes </a:t>
                </a:r>
                <a14:m>
                  <m:oMath xmlns:m="http://schemas.openxmlformats.org/officeDocument/2006/math">
                    <m:r>
                      <a:rPr lang="en-US" sz="3200" i="1" dirty="0" smtClean="0">
                        <a:solidFill>
                          <a:srgbClr val="C00000"/>
                        </a:solidFill>
                        <a:latin typeface="Cambria Math" panose="02040503050406030204" pitchFamily="18" charset="0"/>
                      </a:rPr>
                      <m:t>𝑋</m:t>
                    </m:r>
                    <m:r>
                      <a:rPr lang="en-US" sz="3200" i="1" dirty="0" smtClean="0">
                        <a:solidFill>
                          <a:srgbClr val="C00000"/>
                        </a:solidFill>
                        <a:latin typeface="Cambria Math" panose="02040503050406030204" pitchFamily="18" charset="0"/>
                      </a:rPr>
                      <m:t> = {</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𝑥</m:t>
                        </m:r>
                      </m:e>
                      <m:sub>
                        <m:r>
                          <a:rPr lang="en-US" sz="3200" i="1" dirty="0" smtClean="0">
                            <a:solidFill>
                              <a:srgbClr val="C00000"/>
                            </a:solidFill>
                            <a:latin typeface="Cambria Math" panose="02040503050406030204" pitchFamily="18" charset="0"/>
                          </a:rPr>
                          <m:t>1</m:t>
                        </m:r>
                      </m:sub>
                    </m:sSub>
                    <m:r>
                      <a:rPr lang="en-US" sz="3200" i="1" dirty="0" smtClean="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𝑥</m:t>
                        </m:r>
                      </m:e>
                      <m:sub>
                        <m:r>
                          <a:rPr lang="en-US" sz="3200" i="1" dirty="0" smtClean="0">
                            <a:solidFill>
                              <a:srgbClr val="C00000"/>
                            </a:solidFill>
                            <a:latin typeface="Cambria Math" panose="02040503050406030204" pitchFamily="18" charset="0"/>
                          </a:rPr>
                          <m:t>2</m:t>
                        </m:r>
                      </m:sub>
                    </m:sSub>
                    <m:r>
                      <a:rPr lang="en-US" sz="3200" i="1" dirty="0" smtClean="0">
                        <a:solidFill>
                          <a:srgbClr val="C00000"/>
                        </a:solidFill>
                        <a:latin typeface="Cambria Math" panose="02040503050406030204" pitchFamily="18" charset="0"/>
                      </a:rPr>
                      <m:t>, . . . , </m:t>
                    </m:r>
                    <m:sSub>
                      <m:sSubPr>
                        <m:ctrlPr>
                          <a:rPr lang="en-US" sz="3200" b="0" i="1" dirty="0" smtClean="0">
                            <a:solidFill>
                              <a:srgbClr val="C00000"/>
                            </a:solidFill>
                            <a:latin typeface="Cambria Math" panose="02040503050406030204" pitchFamily="18" charset="0"/>
                          </a:rPr>
                        </m:ctrlPr>
                      </m:sSubPr>
                      <m:e>
                        <m:r>
                          <a:rPr lang="en-US" sz="3200" i="1" dirty="0" err="1" smtClean="0">
                            <a:solidFill>
                              <a:srgbClr val="C00000"/>
                            </a:solidFill>
                            <a:latin typeface="Cambria Math" panose="02040503050406030204" pitchFamily="18" charset="0"/>
                          </a:rPr>
                          <m:t>𝑥</m:t>
                        </m:r>
                      </m:e>
                      <m:sub>
                        <m:r>
                          <a:rPr lang="en-US" sz="3200" i="1" dirty="0" err="1" smtClean="0">
                            <a:solidFill>
                              <a:srgbClr val="C00000"/>
                            </a:solidFill>
                            <a:latin typeface="Cambria Math" panose="02040503050406030204" pitchFamily="18" charset="0"/>
                          </a:rPr>
                          <m:t>𝑛</m:t>
                        </m:r>
                      </m:sub>
                    </m:sSub>
                    <m:r>
                      <a:rPr lang="en-US" sz="3200" i="1" dirty="0" smtClean="0">
                        <a:solidFill>
                          <a:srgbClr val="C00000"/>
                        </a:solidFill>
                        <a:latin typeface="Cambria Math" panose="02040503050406030204" pitchFamily="18" charset="0"/>
                      </a:rPr>
                      <m:t>} </m:t>
                    </m:r>
                  </m:oMath>
                </a14:m>
                <a:r>
                  <a:rPr lang="en-US" sz="3200" dirty="0"/>
                  <a:t>is defined as a probability distribution </a:t>
                </a:r>
                <a14:m>
                  <m:oMath xmlns:m="http://schemas.openxmlformats.org/officeDocument/2006/math">
                    <m:r>
                      <a:rPr lang="en-US" sz="3200" i="1" dirty="0" smtClean="0">
                        <a:solidFill>
                          <a:srgbClr val="C00000"/>
                        </a:solidFill>
                        <a:latin typeface="Cambria Math" panose="02040503050406030204" pitchFamily="18" charset="0"/>
                      </a:rPr>
                      <m:t>𝑝</m:t>
                    </m:r>
                    <m:r>
                      <a:rPr lang="en-US" sz="3200" i="1" dirty="0" smtClean="0">
                        <a:solidFill>
                          <a:srgbClr val="C00000"/>
                        </a:solidFill>
                        <a:latin typeface="Cambria Math" panose="02040503050406030204" pitchFamily="18" charset="0"/>
                      </a:rPr>
                      <m:t> = (</m:t>
                    </m:r>
                    <m:r>
                      <a:rPr lang="en-US" sz="3200" i="1" dirty="0" smtClean="0">
                        <a:solidFill>
                          <a:srgbClr val="C00000"/>
                        </a:solidFill>
                        <a:latin typeface="Cambria Math" panose="02040503050406030204" pitchFamily="18" charset="0"/>
                      </a:rPr>
                      <m:t>𝑝</m:t>
                    </m:r>
                    <m:r>
                      <a:rPr lang="en-US"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𝑥</m:t>
                        </m:r>
                      </m:e>
                      <m:sub>
                        <m:r>
                          <a:rPr lang="en-US" sz="3200" i="1" dirty="0" smtClean="0">
                            <a:solidFill>
                              <a:srgbClr val="C00000"/>
                            </a:solidFill>
                            <a:latin typeface="Cambria Math" panose="02040503050406030204" pitchFamily="18" charset="0"/>
                          </a:rPr>
                          <m:t>1</m:t>
                        </m:r>
                      </m:sub>
                    </m:sSub>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𝑝</m:t>
                    </m:r>
                    <m:r>
                      <a:rPr lang="en-US"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𝑥</m:t>
                        </m:r>
                      </m:e>
                      <m:sub>
                        <m:r>
                          <a:rPr lang="en-US" sz="3200" i="1" dirty="0" smtClean="0">
                            <a:solidFill>
                              <a:srgbClr val="C00000"/>
                            </a:solidFill>
                            <a:latin typeface="Cambria Math" panose="02040503050406030204" pitchFamily="18" charset="0"/>
                          </a:rPr>
                          <m:t>2</m:t>
                        </m:r>
                      </m:sub>
                    </m:sSub>
                    <m:r>
                      <a:rPr lang="en-US" sz="3200" i="1" dirty="0" smtClean="0">
                        <a:solidFill>
                          <a:srgbClr val="C00000"/>
                        </a:solidFill>
                        <a:latin typeface="Cambria Math" panose="02040503050406030204" pitchFamily="18" charset="0"/>
                      </a:rPr>
                      <m:t>), . . . , </m:t>
                    </m:r>
                    <m:r>
                      <a:rPr lang="en-US" sz="3200" i="1" dirty="0" smtClean="0">
                        <a:solidFill>
                          <a:srgbClr val="C00000"/>
                        </a:solidFill>
                        <a:latin typeface="Cambria Math" panose="02040503050406030204" pitchFamily="18" charset="0"/>
                      </a:rPr>
                      <m:t>𝑝</m:t>
                    </m:r>
                    <m:r>
                      <a:rPr lang="en-US"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err="1" smtClean="0">
                            <a:solidFill>
                              <a:srgbClr val="C00000"/>
                            </a:solidFill>
                            <a:latin typeface="Cambria Math" panose="02040503050406030204" pitchFamily="18" charset="0"/>
                          </a:rPr>
                          <m:t>𝑥</m:t>
                        </m:r>
                      </m:e>
                      <m:sub>
                        <m:r>
                          <a:rPr lang="en-US" sz="3200" i="1" dirty="0" err="1" smtClean="0">
                            <a:solidFill>
                              <a:srgbClr val="C00000"/>
                            </a:solidFill>
                            <a:latin typeface="Cambria Math" panose="02040503050406030204" pitchFamily="18" charset="0"/>
                          </a:rPr>
                          <m:t>𝑛</m:t>
                        </m:r>
                      </m:sub>
                    </m:sSub>
                    <m:r>
                      <a:rPr lang="en-US" sz="3200" i="1" dirty="0" smtClean="0">
                        <a:solidFill>
                          <a:srgbClr val="C00000"/>
                        </a:solidFill>
                        <a:latin typeface="Cambria Math" panose="02040503050406030204" pitchFamily="18" charset="0"/>
                      </a:rPr>
                      <m:t>))</m:t>
                    </m:r>
                  </m:oMath>
                </a14:m>
                <a:r>
                  <a:rPr lang="en-US" sz="3200" dirty="0"/>
                  <a:t>, where </a:t>
                </a:r>
                <a14:m>
                  <m:oMath xmlns:m="http://schemas.openxmlformats.org/officeDocument/2006/math">
                    <m:r>
                      <a:rPr lang="en-US" sz="3200" i="1" dirty="0" smtClean="0">
                        <a:solidFill>
                          <a:srgbClr val="C00000"/>
                        </a:solidFill>
                        <a:latin typeface="Cambria Math" panose="02040503050406030204" pitchFamily="18" charset="0"/>
                      </a:rPr>
                      <m:t>𝑝</m:t>
                    </m:r>
                    <m:r>
                      <a:rPr lang="en-US"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err="1" smtClean="0">
                            <a:solidFill>
                              <a:srgbClr val="C00000"/>
                            </a:solidFill>
                            <a:latin typeface="Cambria Math" panose="02040503050406030204" pitchFamily="18" charset="0"/>
                          </a:rPr>
                          <m:t>𝑥</m:t>
                        </m:r>
                      </m:e>
                      <m:sub>
                        <m:r>
                          <a:rPr lang="en-US" sz="3200" i="1" dirty="0" err="1" smtClean="0">
                            <a:solidFill>
                              <a:srgbClr val="C00000"/>
                            </a:solidFill>
                            <a:latin typeface="Cambria Math" panose="02040503050406030204" pitchFamily="18" charset="0"/>
                          </a:rPr>
                          <m:t>𝑘</m:t>
                        </m:r>
                      </m:sub>
                    </m:sSub>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0</m:t>
                    </m:r>
                    <m:r>
                      <a:rPr lang="en-US" sz="3200" i="1" dirty="0" smtClean="0">
                        <a:solidFill>
                          <a:srgbClr val="C00000"/>
                        </a:solidFill>
                        <a:latin typeface="Cambria Math" panose="02040503050406030204" pitchFamily="18" charset="0"/>
                      </a:rPr>
                      <m:t> </m:t>
                    </m:r>
                  </m:oMath>
                </a14:m>
                <a:r>
                  <a:rPr lang="en-US" sz="3200" dirty="0"/>
                  <a:t>is the probability that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𝑥</m:t>
                        </m:r>
                      </m:e>
                      <m:sub>
                        <m:r>
                          <a:rPr lang="en-US" sz="3200" i="1" dirty="0" smtClean="0">
                            <a:solidFill>
                              <a:srgbClr val="C00000"/>
                            </a:solidFill>
                            <a:latin typeface="Cambria Math" panose="02040503050406030204" pitchFamily="18" charset="0"/>
                          </a:rPr>
                          <m:t>𝑘</m:t>
                        </m:r>
                      </m:sub>
                    </m:sSub>
                  </m:oMath>
                </a14:m>
                <a:r>
                  <a:rPr lang="en-US" sz="3200" dirty="0"/>
                  <a:t> occurs and </a:t>
                </a:r>
                <a14:m>
                  <m:oMath xmlns:m="http://schemas.openxmlformats.org/officeDocument/2006/math">
                    <m:nary>
                      <m:naryPr>
                        <m:chr m:val="∑"/>
                        <m:ctrlPr>
                          <a:rPr lang="en-US" sz="3200" i="1" dirty="0" smtClean="0">
                            <a:solidFill>
                              <a:srgbClr val="C00000"/>
                            </a:solidFill>
                            <a:latin typeface="Cambria Math" panose="02040503050406030204" pitchFamily="18" charset="0"/>
                          </a:rPr>
                        </m:ctrlPr>
                      </m:naryPr>
                      <m:sub>
                        <m:r>
                          <m:rPr>
                            <m:brk m:alnAt="23"/>
                          </m:rPr>
                          <a:rPr lang="en-US" sz="3200" b="0" i="1" dirty="0" smtClean="0">
                            <a:solidFill>
                              <a:srgbClr val="C00000"/>
                            </a:solidFill>
                            <a:latin typeface="Cambria Math" panose="02040503050406030204" pitchFamily="18" charset="0"/>
                          </a:rPr>
                          <m:t>𝑘</m:t>
                        </m:r>
                        <m:r>
                          <a:rPr lang="en-US" sz="3200" b="0" i="1" dirty="0" smtClean="0">
                            <a:solidFill>
                              <a:srgbClr val="C00000"/>
                            </a:solidFill>
                            <a:latin typeface="Cambria Math" panose="02040503050406030204" pitchFamily="18" charset="0"/>
                          </a:rPr>
                          <m:t>=</m:t>
                        </m:r>
                        <m:r>
                          <m:rPr>
                            <m:brk m:alnAt="23"/>
                          </m:rPr>
                          <a:rPr lang="en-US" sz="3200" b="0" i="1" dirty="0" smtClean="0">
                            <a:solidFill>
                              <a:srgbClr val="C00000"/>
                            </a:solidFill>
                            <a:latin typeface="Cambria Math" panose="02040503050406030204" pitchFamily="18" charset="0"/>
                          </a:rPr>
                          <m:t>1</m:t>
                        </m:r>
                      </m:sub>
                      <m:sup>
                        <m:r>
                          <a:rPr lang="en-US" sz="3200" b="0" i="1" dirty="0" smtClean="0">
                            <a:solidFill>
                              <a:srgbClr val="C00000"/>
                            </a:solidFill>
                            <a:latin typeface="Cambria Math" panose="02040503050406030204" pitchFamily="18" charset="0"/>
                          </a:rPr>
                          <m:t>𝑛</m:t>
                        </m:r>
                      </m:sup>
                      <m:e>
                        <m:r>
                          <a:rPr lang="en-US" sz="3200" i="1" dirty="0">
                            <a:solidFill>
                              <a:srgbClr val="C00000"/>
                            </a:solidFill>
                            <a:latin typeface="Cambria Math" panose="02040503050406030204" pitchFamily="18" charset="0"/>
                          </a:rPr>
                          <m:t>𝑝</m:t>
                        </m:r>
                        <m:r>
                          <a:rPr lang="en-US" sz="3200" i="1" dirty="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𝑥</m:t>
                            </m:r>
                          </m:e>
                          <m:sub>
                            <m:r>
                              <a:rPr lang="en-US" sz="3200" b="0" i="1" dirty="0" smtClean="0">
                                <a:solidFill>
                                  <a:srgbClr val="C00000"/>
                                </a:solidFill>
                                <a:latin typeface="Cambria Math" panose="02040503050406030204" pitchFamily="18" charset="0"/>
                              </a:rPr>
                              <m:t>𝑘</m:t>
                            </m:r>
                          </m:sub>
                        </m:sSub>
                        <m:r>
                          <a:rPr lang="en-US" sz="3200" i="1" dirty="0">
                            <a:solidFill>
                              <a:srgbClr val="C00000"/>
                            </a:solidFill>
                            <a:latin typeface="Cambria Math" panose="02040503050406030204" pitchFamily="18" charset="0"/>
                          </a:rPr>
                          <m:t>)</m:t>
                        </m:r>
                      </m:e>
                    </m:nary>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1</m:t>
                    </m:r>
                  </m:oMath>
                </a14:m>
                <a:r>
                  <a:rPr lang="en-US" sz="3200" dirty="0"/>
                  <a:t>.</a:t>
                </a:r>
                <a:endParaRPr lang="fa-IR" sz="3200" dirty="0"/>
              </a:p>
            </p:txBody>
          </p:sp>
        </mc:Choice>
        <mc:Fallback xmlns="">
          <p:sp>
            <p:nvSpPr>
              <p:cNvPr id="3" name="Content Placeholder 2">
                <a:extLst>
                  <a:ext uri="{FF2B5EF4-FFF2-40B4-BE49-F238E27FC236}">
                    <a16:creationId xmlns:a16="http://schemas.microsoft.com/office/drawing/2014/main" id="{D4CA6100-B3B1-C363-CFC5-47EAF38DDAF8}"/>
                  </a:ext>
                </a:extLst>
              </p:cNvPr>
              <p:cNvSpPr>
                <a:spLocks noGrp="1" noRot="1" noChangeAspect="1" noMove="1" noResize="1" noEditPoints="1" noAdjustHandles="1" noChangeArrowheads="1" noChangeShapeType="1" noTextEdit="1"/>
              </p:cNvSpPr>
              <p:nvPr>
                <p:ph idx="1"/>
              </p:nvPr>
            </p:nvSpPr>
            <p:spPr>
              <a:blipFill>
                <a:blip r:embed="rId2"/>
                <a:stretch>
                  <a:fillRect l="-579" r="-17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B713C07-1D49-F124-FA27-5F80F9388FE8}"/>
              </a:ext>
            </a:extLst>
          </p:cNvPr>
          <p:cNvSpPr>
            <a:spLocks noGrp="1"/>
          </p:cNvSpPr>
          <p:nvPr>
            <p:ph type="sldNum" sz="quarter" idx="12"/>
          </p:nvPr>
        </p:nvSpPr>
        <p:spPr/>
        <p:txBody>
          <a:bodyPr/>
          <a:lstStyle/>
          <a:p>
            <a:fld id="{7A24F918-E48B-4CD6-88B4-F48A81EB5FB6}" type="slidenum">
              <a:rPr lang="en-US" smtClean="0"/>
              <a:pPr/>
              <a:t>6</a:t>
            </a:fld>
            <a:endParaRPr lang="en-US"/>
          </a:p>
        </p:txBody>
      </p:sp>
      <p:sp>
        <p:nvSpPr>
          <p:cNvPr id="5" name="Footer Placeholder 4">
            <a:extLst>
              <a:ext uri="{FF2B5EF4-FFF2-40B4-BE49-F238E27FC236}">
                <a16:creationId xmlns:a16="http://schemas.microsoft.com/office/drawing/2014/main" id="{88CA067E-8149-BDEE-8F17-F9631F2D929C}"/>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77073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F0B836-81B9-C90C-4F4D-A0251E87411B}"/>
              </a:ext>
            </a:extLst>
          </p:cNvPr>
          <p:cNvSpPr>
            <a:spLocks noGrp="1"/>
          </p:cNvSpPr>
          <p:nvPr>
            <p:ph type="title"/>
          </p:nvPr>
        </p:nvSpPr>
        <p:spPr/>
        <p:txBody>
          <a:bodyPr/>
          <a:lstStyle/>
          <a:p>
            <a:r>
              <a:rPr lang="en-US" dirty="0"/>
              <a:t>Definition 2.1: The lottery of Nature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CA6100-B3B1-C363-CFC5-47EAF38DDAF8}"/>
                  </a:ext>
                </a:extLst>
              </p:cNvPr>
              <p:cNvSpPr>
                <a:spLocks noGrp="1"/>
              </p:cNvSpPr>
              <p:nvPr>
                <p:ph idx="1"/>
              </p:nvPr>
            </p:nvSpPr>
            <p:spPr>
              <a:xfrm>
                <a:off x="215462" y="1240077"/>
                <a:ext cx="11571530" cy="4000434"/>
              </a:xfrm>
            </p:spPr>
            <p:txBody>
              <a:bodyPr>
                <a:normAutofit fontScale="92500" lnSpcReduction="20000"/>
              </a:bodyPr>
              <a:lstStyle/>
              <a:p>
                <a:r>
                  <a:rPr lang="en-US" dirty="0"/>
                  <a:t>In our R&amp;D example, following a choice of </a:t>
                </a:r>
                <a:r>
                  <a:rPr lang="en-US" dirty="0">
                    <a:solidFill>
                      <a:srgbClr val="0070C0"/>
                    </a:solidFill>
                  </a:rPr>
                  <a:t>g</a:t>
                </a:r>
                <a:r>
                  <a:rPr lang="en-US" dirty="0"/>
                  <a:t>, the lottery that </a:t>
                </a:r>
                <a:r>
                  <a:rPr lang="en-US" dirty="0">
                    <a:solidFill>
                      <a:srgbClr val="0070C0"/>
                    </a:solidFill>
                  </a:rPr>
                  <a:t>Nature chooses </a:t>
                </a:r>
                <a:r>
                  <a:rPr lang="en-US" dirty="0"/>
                  <a:t>is p(10) = 0.75 and p(0) = 0.25. Similarly, following a choice of </a:t>
                </a:r>
                <a:r>
                  <a:rPr lang="en-US" dirty="0">
                    <a:solidFill>
                      <a:srgbClr val="0070C0"/>
                    </a:solidFill>
                  </a:rPr>
                  <a:t>s</a:t>
                </a:r>
                <a:r>
                  <a:rPr lang="en-US" dirty="0"/>
                  <a:t>, the lottery that Nature chooses is p(10) = p(0) = 0.5.</a:t>
                </a:r>
              </a:p>
              <a:p>
                <a:r>
                  <a:rPr lang="en-US" b="1" u="sng" dirty="0">
                    <a:solidFill>
                      <a:srgbClr val="C00000"/>
                    </a:solidFill>
                  </a:rPr>
                  <a:t>Remark</a:t>
                </a:r>
                <a:r>
                  <a:rPr lang="en-US" dirty="0"/>
                  <a:t> To be precise, the lottery that Nature chooses is conditional on the action taken by the player. Hence, given an action </a:t>
                </a:r>
                <a14:m>
                  <m:oMath xmlns:m="http://schemas.openxmlformats.org/officeDocument/2006/math">
                    <m:r>
                      <a:rPr lang="en-US" i="1" dirty="0" smtClean="0">
                        <a:solidFill>
                          <a:srgbClr val="C00000"/>
                        </a:solidFill>
                        <a:latin typeface="Cambria Math" panose="02040503050406030204" pitchFamily="18" charset="0"/>
                      </a:rPr>
                      <m:t>𝑎</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𝐴</m:t>
                    </m:r>
                  </m:oMath>
                </a14:m>
                <a:r>
                  <a:rPr lang="en-US" dirty="0"/>
                  <a:t>, the conditional probability that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𝑥</m:t>
                        </m:r>
                      </m:e>
                      <m:sub>
                        <m:r>
                          <a:rPr lang="en-US" i="1" dirty="0" smtClean="0">
                            <a:solidFill>
                              <a:srgbClr val="C00000"/>
                            </a:solidFill>
                            <a:latin typeface="Cambria Math" panose="02040503050406030204" pitchFamily="18" charset="0"/>
                          </a:rPr>
                          <m:t>𝑘</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𝑋</m:t>
                    </m:r>
                  </m:oMath>
                </a14:m>
                <a:r>
                  <a:rPr lang="en-US" dirty="0"/>
                  <a:t> occurs is given by </a:t>
                </a:r>
                <a14:m>
                  <m:oMath xmlns:m="http://schemas.openxmlformats.org/officeDocument/2006/math">
                    <m:r>
                      <a:rPr lang="en-US" i="1" dirty="0" smtClean="0">
                        <a:solidFill>
                          <a:srgbClr val="C00000"/>
                        </a:solidFill>
                        <a:latin typeface="Cambria Math" panose="02040503050406030204" pitchFamily="18" charset="0"/>
                      </a:rPr>
                      <m:t>𝑝</m:t>
                    </m:r>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err="1" smtClean="0">
                            <a:solidFill>
                              <a:srgbClr val="C00000"/>
                            </a:solidFill>
                            <a:latin typeface="Cambria Math" panose="02040503050406030204" pitchFamily="18" charset="0"/>
                          </a:rPr>
                          <m:t>𝑥</m:t>
                        </m:r>
                      </m:e>
                      <m:sub>
                        <m:r>
                          <a:rPr lang="en-US" i="1" dirty="0" err="1" smtClean="0">
                            <a:solidFill>
                              <a:srgbClr val="C00000"/>
                            </a:solidFill>
                            <a:latin typeface="Cambria Math" panose="02040503050406030204" pitchFamily="18" charset="0"/>
                          </a:rPr>
                          <m:t>𝑘</m:t>
                        </m:r>
                      </m:sub>
                    </m:sSub>
                    <m:r>
                      <a:rPr lang="en-US" i="1" dirty="0" err="1" smtClean="0">
                        <a:solidFill>
                          <a:srgbClr val="C00000"/>
                        </a:solidFill>
                        <a:latin typeface="Cambria Math" panose="02040503050406030204" pitchFamily="18" charset="0"/>
                      </a:rPr>
                      <m:t>|</m:t>
                    </m:r>
                    <m:r>
                      <a:rPr lang="en-US" i="1" dirty="0" err="1" smtClean="0">
                        <a:solidFill>
                          <a:srgbClr val="C00000"/>
                        </a:solidFill>
                        <a:latin typeface="Cambria Math" panose="02040503050406030204" pitchFamily="18" charset="0"/>
                      </a:rPr>
                      <m:t>𝑎</m:t>
                    </m:r>
                    <m:r>
                      <a:rPr lang="en-US" i="1" dirty="0" smtClean="0">
                        <a:solidFill>
                          <a:srgbClr val="C00000"/>
                        </a:solidFill>
                        <a:latin typeface="Cambria Math" panose="02040503050406030204" pitchFamily="18" charset="0"/>
                      </a:rPr>
                      <m:t>)</m:t>
                    </m:r>
                  </m:oMath>
                </a14:m>
                <a:r>
                  <a:rPr lang="en-US" dirty="0"/>
                  <a:t>, where </a:t>
                </a:r>
                <a14:m>
                  <m:oMath xmlns:m="http://schemas.openxmlformats.org/officeDocument/2006/math">
                    <m:r>
                      <a:rPr lang="en-US" i="1" dirty="0">
                        <a:solidFill>
                          <a:srgbClr val="C00000"/>
                        </a:solidFill>
                        <a:latin typeface="Cambria Math" panose="02040503050406030204" pitchFamily="18" charset="0"/>
                      </a:rPr>
                      <m:t>𝑝</m:t>
                    </m:r>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𝑥</m:t>
                        </m:r>
                      </m:e>
                      <m:sub>
                        <m:r>
                          <a:rPr lang="en-US" i="1" dirty="0" err="1">
                            <a:solidFill>
                              <a:srgbClr val="C00000"/>
                            </a:solidFill>
                            <a:latin typeface="Cambria Math" panose="02040503050406030204" pitchFamily="18" charset="0"/>
                          </a:rPr>
                          <m:t>𝑘</m:t>
                        </m:r>
                      </m:sub>
                    </m:sSub>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0</m:t>
                    </m:r>
                  </m:oMath>
                </a14:m>
                <a:r>
                  <a:rPr lang="en-US" dirty="0"/>
                  <a:t>, and </a:t>
                </a:r>
                <a14:m>
                  <m:oMath xmlns:m="http://schemas.openxmlformats.org/officeDocument/2006/math">
                    <m:nary>
                      <m:naryPr>
                        <m:chr m:val="∑"/>
                        <m:ctrlPr>
                          <a:rPr lang="en-US" i="1" dirty="0">
                            <a:solidFill>
                              <a:srgbClr val="C00000"/>
                            </a:solidFill>
                            <a:latin typeface="Cambria Math" panose="02040503050406030204" pitchFamily="18" charset="0"/>
                          </a:rPr>
                        </m:ctrlPr>
                      </m:naryPr>
                      <m:sub>
                        <m:r>
                          <m:rPr>
                            <m:brk m:alnAt="23"/>
                          </m:rPr>
                          <a:rPr lang="en-US" i="1" dirty="0">
                            <a:solidFill>
                              <a:srgbClr val="C00000"/>
                            </a:solidFill>
                            <a:latin typeface="Cambria Math" panose="02040503050406030204" pitchFamily="18" charset="0"/>
                          </a:rPr>
                          <m:t>𝑘</m:t>
                        </m:r>
                        <m:r>
                          <a:rPr lang="en-US" i="1" dirty="0">
                            <a:solidFill>
                              <a:srgbClr val="C00000"/>
                            </a:solidFill>
                            <a:latin typeface="Cambria Math" panose="02040503050406030204" pitchFamily="18" charset="0"/>
                          </a:rPr>
                          <m:t>=</m:t>
                        </m:r>
                        <m:r>
                          <m:rPr>
                            <m:brk m:alnAt="23"/>
                          </m:rPr>
                          <a:rPr lang="en-US" i="1" dirty="0">
                            <a:solidFill>
                              <a:srgbClr val="C00000"/>
                            </a:solidFill>
                            <a:latin typeface="Cambria Math" panose="02040503050406030204" pitchFamily="18" charset="0"/>
                          </a:rPr>
                          <m:t>1</m:t>
                        </m:r>
                      </m:sub>
                      <m:sup>
                        <m:r>
                          <a:rPr lang="en-US" i="1" dirty="0">
                            <a:solidFill>
                              <a:srgbClr val="C00000"/>
                            </a:solidFill>
                            <a:latin typeface="Cambria Math" panose="02040503050406030204" pitchFamily="18" charset="0"/>
                          </a:rPr>
                          <m:t>𝑛</m:t>
                        </m:r>
                      </m:sup>
                      <m:e>
                        <m:r>
                          <a:rPr lang="en-US" i="1" dirty="0">
                            <a:solidFill>
                              <a:srgbClr val="C00000"/>
                            </a:solidFill>
                            <a:latin typeface="Cambria Math" panose="02040503050406030204" pitchFamily="18" charset="0"/>
                          </a:rPr>
                          <m:t>𝑝</m:t>
                        </m:r>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𝑥</m:t>
                            </m:r>
                          </m:e>
                          <m:sub>
                            <m:r>
                              <a:rPr lang="en-US" i="1" dirty="0" err="1">
                                <a:solidFill>
                                  <a:srgbClr val="C00000"/>
                                </a:solidFill>
                                <a:latin typeface="Cambria Math" panose="02040503050406030204" pitchFamily="18" charset="0"/>
                              </a:rPr>
                              <m:t>𝑘</m:t>
                            </m:r>
                          </m:sub>
                        </m:sSub>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e>
                    </m:nary>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m:t>
                    </m:r>
                  </m:oMath>
                </a14:m>
                <a:r>
                  <a:rPr lang="en-US" dirty="0"/>
                  <a:t> for all </a:t>
                </a:r>
                <a14:m>
                  <m:oMath xmlns:m="http://schemas.openxmlformats.org/officeDocument/2006/math">
                    <m:r>
                      <a:rPr lang="en-US" i="1" dirty="0" smtClean="0">
                        <a:solidFill>
                          <a:srgbClr val="C00000"/>
                        </a:solidFill>
                        <a:latin typeface="Cambria Math" panose="02040503050406030204" pitchFamily="18" charset="0"/>
                      </a:rPr>
                      <m:t>𝑎</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𝐴</m:t>
                    </m:r>
                  </m:oMath>
                </a14:m>
                <a:r>
                  <a:rPr lang="en-US" dirty="0"/>
                  <a:t>.</a:t>
                </a:r>
                <a:endParaRPr lang="fa-IR" dirty="0"/>
              </a:p>
            </p:txBody>
          </p:sp>
        </mc:Choice>
        <mc:Fallback xmlns="">
          <p:sp>
            <p:nvSpPr>
              <p:cNvPr id="3" name="Content Placeholder 2">
                <a:extLst>
                  <a:ext uri="{FF2B5EF4-FFF2-40B4-BE49-F238E27FC236}">
                    <a16:creationId xmlns:a16="http://schemas.microsoft.com/office/drawing/2014/main" id="{D4CA6100-B3B1-C363-CFC5-47EAF38DDAF8}"/>
                  </a:ext>
                </a:extLst>
              </p:cNvPr>
              <p:cNvSpPr>
                <a:spLocks noGrp="1" noRot="1" noChangeAspect="1" noMove="1" noResize="1" noEditPoints="1" noAdjustHandles="1" noChangeArrowheads="1" noChangeShapeType="1" noTextEdit="1"/>
              </p:cNvSpPr>
              <p:nvPr>
                <p:ph idx="1"/>
              </p:nvPr>
            </p:nvSpPr>
            <p:spPr>
              <a:xfrm>
                <a:off x="215462" y="1240077"/>
                <a:ext cx="11571530" cy="4000434"/>
              </a:xfrm>
              <a:blipFill>
                <a:blip r:embed="rId2"/>
                <a:stretch>
                  <a:fillRect l="-316" r="-53" b="-59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B713C07-1D49-F124-FA27-5F80F9388FE8}"/>
              </a:ext>
            </a:extLst>
          </p:cNvPr>
          <p:cNvSpPr>
            <a:spLocks noGrp="1"/>
          </p:cNvSpPr>
          <p:nvPr>
            <p:ph type="sldNum" sz="quarter" idx="12"/>
          </p:nvPr>
        </p:nvSpPr>
        <p:spPr/>
        <p:txBody>
          <a:bodyPr/>
          <a:lstStyle/>
          <a:p>
            <a:fld id="{7A24F918-E48B-4CD6-88B4-F48A81EB5FB6}" type="slidenum">
              <a:rPr lang="en-US" smtClean="0"/>
              <a:pPr/>
              <a:t>7</a:t>
            </a:fld>
            <a:endParaRPr lang="en-US"/>
          </a:p>
        </p:txBody>
      </p:sp>
      <p:sp>
        <p:nvSpPr>
          <p:cNvPr id="5" name="Footer Placeholder 4">
            <a:extLst>
              <a:ext uri="{FF2B5EF4-FFF2-40B4-BE49-F238E27FC236}">
                <a16:creationId xmlns:a16="http://schemas.microsoft.com/office/drawing/2014/main" id="{88CA067E-8149-BDEE-8F17-F9631F2D929C}"/>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8" name="Picture 7">
            <a:extLst>
              <a:ext uri="{FF2B5EF4-FFF2-40B4-BE49-F238E27FC236}">
                <a16:creationId xmlns:a16="http://schemas.microsoft.com/office/drawing/2014/main" id="{6CDAD34B-D3A3-3569-6DE0-62EBDA39A269}"/>
              </a:ext>
            </a:extLst>
          </p:cNvPr>
          <p:cNvPicPr>
            <a:picLocks noChangeAspect="1"/>
          </p:cNvPicPr>
          <p:nvPr/>
        </p:nvPicPr>
        <p:blipFill>
          <a:blip r:embed="rId3"/>
          <a:stretch>
            <a:fillRect/>
          </a:stretch>
        </p:blipFill>
        <p:spPr>
          <a:xfrm>
            <a:off x="8709784" y="4605015"/>
            <a:ext cx="3177416" cy="2284616"/>
          </a:xfrm>
          <a:prstGeom prst="rect">
            <a:avLst/>
          </a:prstGeom>
        </p:spPr>
      </p:pic>
    </p:spTree>
    <p:extLst>
      <p:ext uri="{BB962C8B-B14F-4D97-AF65-F5344CB8AC3E}">
        <p14:creationId xmlns:p14="http://schemas.microsoft.com/office/powerpoint/2010/main" val="131589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2F79-F82B-0CC2-1EA9-F3D5E7F16E0A}"/>
              </a:ext>
            </a:extLst>
          </p:cNvPr>
          <p:cNvSpPr>
            <a:spLocks noGrp="1"/>
          </p:cNvSpPr>
          <p:nvPr>
            <p:ph type="title"/>
          </p:nvPr>
        </p:nvSpPr>
        <p:spPr/>
        <p:txBody>
          <a:bodyPr/>
          <a:lstStyle/>
          <a:p>
            <a:r>
              <a:rPr lang="en-US" dirty="0"/>
              <a:t>Compound Lotteries</a:t>
            </a:r>
          </a:p>
        </p:txBody>
      </p:sp>
      <p:sp>
        <p:nvSpPr>
          <p:cNvPr id="8" name="Content Placeholder 7">
            <a:extLst>
              <a:ext uri="{FF2B5EF4-FFF2-40B4-BE49-F238E27FC236}">
                <a16:creationId xmlns:a16="http://schemas.microsoft.com/office/drawing/2014/main" id="{77713EFB-D7C9-1E61-1C2F-2CF7931BB55B}"/>
              </a:ext>
            </a:extLst>
          </p:cNvPr>
          <p:cNvSpPr>
            <a:spLocks noGrp="1"/>
          </p:cNvSpPr>
          <p:nvPr>
            <p:ph idx="1"/>
          </p:nvPr>
        </p:nvSpPr>
        <p:spPr>
          <a:xfrm>
            <a:off x="6254800" y="1240077"/>
            <a:ext cx="5532191" cy="5176091"/>
          </a:xfrm>
        </p:spPr>
        <p:txBody>
          <a:bodyPr>
            <a:normAutofit fontScale="77500" lnSpcReduction="20000"/>
          </a:bodyPr>
          <a:lstStyle/>
          <a:p>
            <a:r>
              <a:rPr lang="fa-IR" dirty="0"/>
              <a:t>مانند قبل، اگر </a:t>
            </a:r>
            <a:r>
              <a:rPr lang="fa-IR" dirty="0" err="1"/>
              <a:t>بازیکن</a:t>
            </a:r>
            <a:r>
              <a:rPr lang="fa-IR" dirty="0"/>
              <a:t> تصمیم بگیرد که پروژه (های) تحقیق و توسعه را آغاز نکند، خط تولید با احتمال 0.5 موفق است. اگر او تصمیم بگیرد که با تحقیق و توسعه </a:t>
            </a:r>
            <a:r>
              <a:rPr lang="en-US" dirty="0"/>
              <a:t>g</a:t>
            </a:r>
            <a:r>
              <a:rPr lang="fa-IR" dirty="0"/>
              <a:t> پیش برود، دو مرحله دیگر آشکار می شود.</a:t>
            </a:r>
          </a:p>
          <a:p>
            <a:r>
              <a:rPr lang="fa-IR" dirty="0"/>
              <a:t>اگر تلاش تحقیق و توسعه موفق باشد (به احتمال </a:t>
            </a:r>
            <a:r>
              <a:rPr lang="en-US" dirty="0"/>
              <a:t>0.625</a:t>
            </a:r>
            <a:r>
              <a:rPr lang="fa-IR" dirty="0"/>
              <a:t>) امکان موفقیت محصول </a:t>
            </a:r>
            <a:r>
              <a:rPr lang="en-US" dirty="0"/>
              <a:t>0.9</a:t>
            </a:r>
            <a:r>
              <a:rPr lang="fa-IR" dirty="0"/>
              <a:t> و در غیر اینصورت </a:t>
            </a:r>
            <a:r>
              <a:rPr lang="en-US" dirty="0"/>
              <a:t>0.1</a:t>
            </a:r>
            <a:r>
              <a:rPr lang="fa-IR" dirty="0"/>
              <a:t> است.</a:t>
            </a:r>
          </a:p>
          <a:p>
            <a:r>
              <a:rPr lang="fa-IR" dirty="0"/>
              <a:t>اگر تلاش تحقیق و توسعه موفق نباشد (به احتمال </a:t>
            </a:r>
            <a:r>
              <a:rPr lang="en-US" dirty="0"/>
              <a:t>0.375</a:t>
            </a:r>
            <a:r>
              <a:rPr lang="fa-IR" dirty="0"/>
              <a:t>)، همان شرایط گذشته یعنی انتخاب </a:t>
            </a:r>
            <a:r>
              <a:rPr lang="en-US" dirty="0"/>
              <a:t>s</a:t>
            </a:r>
            <a:r>
              <a:rPr lang="fa-IR" dirty="0"/>
              <a:t> را خواهیم داشت.</a:t>
            </a:r>
          </a:p>
        </p:txBody>
      </p:sp>
      <p:sp>
        <p:nvSpPr>
          <p:cNvPr id="4" name="Slide Number Placeholder 3">
            <a:extLst>
              <a:ext uri="{FF2B5EF4-FFF2-40B4-BE49-F238E27FC236}">
                <a16:creationId xmlns:a16="http://schemas.microsoft.com/office/drawing/2014/main" id="{C1F7B3FB-A9C0-1FC5-C041-A7047EBE9CBB}"/>
              </a:ext>
            </a:extLst>
          </p:cNvPr>
          <p:cNvSpPr>
            <a:spLocks noGrp="1"/>
          </p:cNvSpPr>
          <p:nvPr>
            <p:ph type="sldNum" sz="quarter" idx="12"/>
          </p:nvPr>
        </p:nvSpPr>
        <p:spPr/>
        <p:txBody>
          <a:bodyPr/>
          <a:lstStyle/>
          <a:p>
            <a:fld id="{7A24F918-E48B-4CD6-88B4-F48A81EB5FB6}" type="slidenum">
              <a:rPr lang="en-US" smtClean="0"/>
              <a:pPr/>
              <a:t>8</a:t>
            </a:fld>
            <a:endParaRPr lang="en-US"/>
          </a:p>
        </p:txBody>
      </p:sp>
      <p:sp>
        <p:nvSpPr>
          <p:cNvPr id="5" name="Footer Placeholder 4">
            <a:extLst>
              <a:ext uri="{FF2B5EF4-FFF2-40B4-BE49-F238E27FC236}">
                <a16:creationId xmlns:a16="http://schemas.microsoft.com/office/drawing/2014/main" id="{D531992F-089D-9536-ADA6-F31F4CAEE069}"/>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398ACED3-AD74-D98B-7458-4980E803D128}"/>
              </a:ext>
            </a:extLst>
          </p:cNvPr>
          <p:cNvPicPr>
            <a:picLocks noChangeAspect="1"/>
          </p:cNvPicPr>
          <p:nvPr/>
        </p:nvPicPr>
        <p:blipFill rotWithShape="1">
          <a:blip r:embed="rId2"/>
          <a:srcRect b="11509"/>
          <a:stretch/>
        </p:blipFill>
        <p:spPr>
          <a:xfrm>
            <a:off x="215462" y="60859"/>
            <a:ext cx="5132625" cy="3677704"/>
          </a:xfrm>
          <a:prstGeom prst="rect">
            <a:avLst/>
          </a:prstGeom>
        </p:spPr>
      </p:pic>
      <p:sp>
        <p:nvSpPr>
          <p:cNvPr id="10" name="TextBox 9">
            <a:extLst>
              <a:ext uri="{FF2B5EF4-FFF2-40B4-BE49-F238E27FC236}">
                <a16:creationId xmlns:a16="http://schemas.microsoft.com/office/drawing/2014/main" id="{07AA0676-1A9F-840C-649B-F2CBEDA4E705}"/>
              </a:ext>
            </a:extLst>
          </p:cNvPr>
          <p:cNvSpPr txBox="1"/>
          <p:nvPr/>
        </p:nvSpPr>
        <p:spPr>
          <a:xfrm>
            <a:off x="153678" y="4154668"/>
            <a:ext cx="6101122" cy="2308324"/>
          </a:xfrm>
          <a:prstGeom prst="rect">
            <a:avLst/>
          </a:prstGeom>
          <a:noFill/>
        </p:spPr>
        <p:txBody>
          <a:bodyPr wrap="square">
            <a:spAutoFit/>
          </a:bodyPr>
          <a:lstStyle/>
          <a:p>
            <a:r>
              <a:rPr lang="en-US" sz="1800" b="0" i="0" dirty="0">
                <a:solidFill>
                  <a:srgbClr val="0070C0"/>
                </a:solidFill>
                <a:effectLst/>
                <a:latin typeface="Times-Roman"/>
              </a:rPr>
              <a:t>There are two ways that 10 can be obtained </a:t>
            </a:r>
            <a:r>
              <a:rPr lang="en-US" sz="1800" b="0" i="0" dirty="0">
                <a:solidFill>
                  <a:srgbClr val="000000"/>
                </a:solidFill>
                <a:effectLst/>
                <a:latin typeface="Times-Roman"/>
              </a:rPr>
              <a:t>after the choice of </a:t>
            </a:r>
            <a:r>
              <a:rPr lang="en-US" sz="1800" b="0" i="1" dirty="0">
                <a:solidFill>
                  <a:srgbClr val="000000"/>
                </a:solidFill>
                <a:effectLst/>
                <a:latin typeface="MTMIZ"/>
              </a:rPr>
              <a:t>g</a:t>
            </a:r>
            <a:r>
              <a:rPr lang="en-US" sz="1800" b="0" i="1" dirty="0">
                <a:solidFill>
                  <a:srgbClr val="000000"/>
                </a:solidFill>
                <a:effectLst/>
                <a:latin typeface="Times-Italic"/>
              </a:rPr>
              <a:t>: </a:t>
            </a:r>
            <a:r>
              <a:rPr lang="en-US" sz="1800" b="0" i="0" dirty="0">
                <a:solidFill>
                  <a:srgbClr val="000000"/>
                </a:solidFill>
                <a:effectLst/>
                <a:latin typeface="Times-Roman"/>
              </a:rPr>
              <a:t>First, the probability of </a:t>
            </a:r>
            <a:r>
              <a:rPr lang="en-US" sz="1800" b="0" i="0" dirty="0">
                <a:solidFill>
                  <a:srgbClr val="0070C0"/>
                </a:solidFill>
                <a:effectLst/>
                <a:latin typeface="Times-Roman"/>
              </a:rPr>
              <a:t>“R&amp;D success followed by 10” </a:t>
            </a:r>
            <a:r>
              <a:rPr lang="en-US" sz="1800" b="0" i="0" dirty="0">
                <a:solidFill>
                  <a:srgbClr val="000000"/>
                </a:solidFill>
                <a:effectLst/>
                <a:latin typeface="Times-Roman"/>
              </a:rPr>
              <a:t>is equal to 0</a:t>
            </a:r>
            <a:r>
              <a:rPr lang="en-US" sz="1800" b="0" i="1" dirty="0">
                <a:solidFill>
                  <a:srgbClr val="000000"/>
                </a:solidFill>
                <a:effectLst/>
                <a:latin typeface="MTMIZ"/>
              </a:rPr>
              <a:t>.</a:t>
            </a:r>
            <a:r>
              <a:rPr lang="en-US" sz="1800" b="0" i="0" dirty="0">
                <a:solidFill>
                  <a:srgbClr val="000000"/>
                </a:solidFill>
                <a:effectLst/>
                <a:latin typeface="Times-Roman"/>
              </a:rPr>
              <a:t>625 </a:t>
            </a:r>
            <a:r>
              <a:rPr lang="en-US" sz="1800" b="0" i="0" dirty="0">
                <a:solidFill>
                  <a:srgbClr val="000000"/>
                </a:solidFill>
                <a:effectLst/>
                <a:latin typeface="MTSYN"/>
              </a:rPr>
              <a:t>× </a:t>
            </a:r>
            <a:r>
              <a:rPr lang="en-US" sz="1800" b="0" i="0" dirty="0">
                <a:solidFill>
                  <a:srgbClr val="000000"/>
                </a:solidFill>
                <a:effectLst/>
                <a:latin typeface="Times-Roman"/>
              </a:rPr>
              <a:t>0</a:t>
            </a:r>
            <a:r>
              <a:rPr lang="en-US" sz="1800" b="0" i="1" dirty="0">
                <a:solidFill>
                  <a:srgbClr val="000000"/>
                </a:solidFill>
                <a:effectLst/>
                <a:latin typeface="MTMIZ"/>
              </a:rPr>
              <a:t>.</a:t>
            </a:r>
            <a:r>
              <a:rPr lang="en-US" sz="1800" b="0" i="0" dirty="0">
                <a:solidFill>
                  <a:srgbClr val="000000"/>
                </a:solidFill>
                <a:effectLst/>
                <a:latin typeface="Times-Roman"/>
              </a:rPr>
              <a:t>9 </a:t>
            </a:r>
            <a:r>
              <a:rPr lang="en-US" sz="1800" b="0" i="0" dirty="0">
                <a:solidFill>
                  <a:srgbClr val="000000"/>
                </a:solidFill>
                <a:effectLst/>
                <a:latin typeface="MTSYN"/>
              </a:rPr>
              <a:t>= </a:t>
            </a:r>
            <a:r>
              <a:rPr lang="en-US" sz="1800" b="0" i="0" dirty="0">
                <a:solidFill>
                  <a:srgbClr val="000000"/>
                </a:solidFill>
                <a:effectLst/>
                <a:latin typeface="Times-Roman"/>
              </a:rPr>
              <a:t>0</a:t>
            </a:r>
            <a:r>
              <a:rPr lang="en-US" sz="1800" b="0" i="1" dirty="0">
                <a:solidFill>
                  <a:srgbClr val="000000"/>
                </a:solidFill>
                <a:effectLst/>
                <a:latin typeface="MTMIZ"/>
              </a:rPr>
              <a:t>.</a:t>
            </a:r>
            <a:r>
              <a:rPr lang="en-US" sz="1800" b="0" i="0" dirty="0">
                <a:solidFill>
                  <a:srgbClr val="000000"/>
                </a:solidFill>
                <a:effectLst/>
                <a:latin typeface="Times-Roman"/>
              </a:rPr>
              <a:t>5625. Second, the probability of “R&amp;D failure followed by 10” is equal to 0</a:t>
            </a:r>
            <a:r>
              <a:rPr lang="en-US" sz="1800" b="0" i="1" dirty="0">
                <a:solidFill>
                  <a:srgbClr val="000000"/>
                </a:solidFill>
                <a:effectLst/>
                <a:latin typeface="MTMIZ"/>
              </a:rPr>
              <a:t>.</a:t>
            </a:r>
            <a:r>
              <a:rPr lang="en-US" sz="1800" b="0" i="0" dirty="0">
                <a:solidFill>
                  <a:srgbClr val="000000"/>
                </a:solidFill>
                <a:effectLst/>
                <a:latin typeface="Times-Roman"/>
              </a:rPr>
              <a:t>375 </a:t>
            </a:r>
            <a:r>
              <a:rPr lang="en-US" sz="1800" b="0" i="0" dirty="0">
                <a:solidFill>
                  <a:srgbClr val="000000"/>
                </a:solidFill>
                <a:effectLst/>
                <a:latin typeface="MTSYN"/>
              </a:rPr>
              <a:t>× </a:t>
            </a:r>
            <a:r>
              <a:rPr lang="en-US" sz="1800" b="0" i="0" dirty="0">
                <a:solidFill>
                  <a:srgbClr val="000000"/>
                </a:solidFill>
                <a:effectLst/>
                <a:latin typeface="Times-Roman"/>
              </a:rPr>
              <a:t>0</a:t>
            </a:r>
            <a:r>
              <a:rPr lang="en-US" sz="1800" b="0" i="1" dirty="0">
                <a:solidFill>
                  <a:srgbClr val="000000"/>
                </a:solidFill>
                <a:effectLst/>
                <a:latin typeface="MTMIZ"/>
              </a:rPr>
              <a:t>.</a:t>
            </a:r>
            <a:r>
              <a:rPr lang="en-US" sz="1800" b="0" i="0" dirty="0">
                <a:solidFill>
                  <a:srgbClr val="000000"/>
                </a:solidFill>
                <a:effectLst/>
                <a:latin typeface="Times-Roman"/>
              </a:rPr>
              <a:t>5 </a:t>
            </a:r>
            <a:r>
              <a:rPr lang="en-US" sz="1800" b="0" i="0" dirty="0">
                <a:solidFill>
                  <a:srgbClr val="000000"/>
                </a:solidFill>
                <a:effectLst/>
                <a:latin typeface="MTSYN"/>
              </a:rPr>
              <a:t>= </a:t>
            </a:r>
            <a:r>
              <a:rPr lang="en-US" sz="1800" b="0" i="0" dirty="0">
                <a:solidFill>
                  <a:srgbClr val="000000"/>
                </a:solidFill>
                <a:effectLst/>
                <a:latin typeface="Times-Roman"/>
              </a:rPr>
              <a:t>0</a:t>
            </a:r>
            <a:r>
              <a:rPr lang="en-US" sz="1800" b="0" i="1" dirty="0">
                <a:solidFill>
                  <a:srgbClr val="000000"/>
                </a:solidFill>
                <a:effectLst/>
                <a:latin typeface="MTMIZ"/>
              </a:rPr>
              <a:t>.</a:t>
            </a:r>
            <a:r>
              <a:rPr lang="en-US" sz="1800" b="0" i="0" dirty="0">
                <a:solidFill>
                  <a:srgbClr val="000000"/>
                </a:solidFill>
                <a:effectLst/>
                <a:latin typeface="Times-Roman"/>
              </a:rPr>
              <a:t>1875. </a:t>
            </a:r>
          </a:p>
          <a:p>
            <a:r>
              <a:rPr lang="en-US" sz="1800" b="0" i="0" dirty="0">
                <a:solidFill>
                  <a:srgbClr val="000000"/>
                </a:solidFill>
                <a:effectLst/>
                <a:latin typeface="Times-Roman"/>
              </a:rPr>
              <a:t>Thus if the player chooses </a:t>
            </a:r>
            <a:r>
              <a:rPr lang="en-US" sz="1800" b="0" i="1" dirty="0">
                <a:solidFill>
                  <a:srgbClr val="000000"/>
                </a:solidFill>
                <a:effectLst/>
                <a:latin typeface="MTMIZ"/>
              </a:rPr>
              <a:t>g </a:t>
            </a:r>
            <a:r>
              <a:rPr lang="en-US" sz="1800" b="0" i="0" dirty="0">
                <a:solidFill>
                  <a:srgbClr val="000000"/>
                </a:solidFill>
                <a:effectLst/>
                <a:latin typeface="Times-Roman"/>
              </a:rPr>
              <a:t>then the probability of obtaining 10 is just the sum of the probabilities of these two </a:t>
            </a:r>
            <a:r>
              <a:rPr lang="en-US" sz="1800" b="0" i="1" dirty="0">
                <a:solidFill>
                  <a:srgbClr val="000000"/>
                </a:solidFill>
                <a:effectLst/>
                <a:latin typeface="Times-Italic"/>
              </a:rPr>
              <a:t>exclusive events, </a:t>
            </a:r>
            <a:r>
              <a:rPr lang="en-US" sz="1800" b="0" i="0" dirty="0">
                <a:solidFill>
                  <a:srgbClr val="000000"/>
                </a:solidFill>
                <a:effectLst/>
                <a:latin typeface="Times-Roman"/>
              </a:rPr>
              <a:t>which equals 0</a:t>
            </a:r>
            <a:r>
              <a:rPr lang="en-US" sz="1800" b="0" i="1" dirty="0">
                <a:solidFill>
                  <a:srgbClr val="000000"/>
                </a:solidFill>
                <a:effectLst/>
                <a:latin typeface="MTMIZ"/>
              </a:rPr>
              <a:t>.</a:t>
            </a:r>
            <a:r>
              <a:rPr lang="en-US" sz="1800" b="0" i="0" dirty="0">
                <a:solidFill>
                  <a:srgbClr val="000000"/>
                </a:solidFill>
                <a:effectLst/>
                <a:latin typeface="Times-Roman"/>
              </a:rPr>
              <a:t>5625 </a:t>
            </a:r>
            <a:r>
              <a:rPr lang="en-US" sz="1800" b="0" i="0" dirty="0">
                <a:solidFill>
                  <a:srgbClr val="000000"/>
                </a:solidFill>
                <a:effectLst/>
                <a:latin typeface="MTSYN"/>
              </a:rPr>
              <a:t>+ </a:t>
            </a:r>
            <a:r>
              <a:rPr lang="en-US" sz="1800" b="0" i="0" dirty="0">
                <a:solidFill>
                  <a:srgbClr val="000000"/>
                </a:solidFill>
                <a:effectLst/>
                <a:latin typeface="Times-Roman"/>
              </a:rPr>
              <a:t>0</a:t>
            </a:r>
            <a:r>
              <a:rPr lang="en-US" sz="1800" b="0" i="1" dirty="0">
                <a:solidFill>
                  <a:srgbClr val="000000"/>
                </a:solidFill>
                <a:effectLst/>
                <a:latin typeface="MTMIZ"/>
              </a:rPr>
              <a:t>.</a:t>
            </a:r>
            <a:r>
              <a:rPr lang="en-US" sz="1800" b="0" i="0" dirty="0">
                <a:solidFill>
                  <a:srgbClr val="000000"/>
                </a:solidFill>
                <a:effectLst/>
                <a:latin typeface="Times-Roman"/>
              </a:rPr>
              <a:t>1875 </a:t>
            </a:r>
            <a:r>
              <a:rPr lang="en-US" sz="1800" b="0" i="0" dirty="0">
                <a:solidFill>
                  <a:srgbClr val="000000"/>
                </a:solidFill>
                <a:effectLst/>
                <a:latin typeface="MTSYN"/>
              </a:rPr>
              <a:t>= </a:t>
            </a:r>
            <a:r>
              <a:rPr lang="en-US" sz="1800" b="0" i="0" dirty="0">
                <a:solidFill>
                  <a:srgbClr val="000000"/>
                </a:solidFill>
                <a:effectLst/>
                <a:latin typeface="Times-Roman"/>
              </a:rPr>
              <a:t>0</a:t>
            </a:r>
            <a:r>
              <a:rPr lang="en-US" sz="1800" b="0" i="1" dirty="0">
                <a:solidFill>
                  <a:srgbClr val="000000"/>
                </a:solidFill>
                <a:effectLst/>
                <a:latin typeface="MTMIZ"/>
              </a:rPr>
              <a:t>.</a:t>
            </a:r>
            <a:r>
              <a:rPr lang="en-US" sz="1800" b="0" i="0" dirty="0">
                <a:solidFill>
                  <a:srgbClr val="000000"/>
                </a:solidFill>
                <a:effectLst/>
                <a:latin typeface="Times-Roman"/>
              </a:rPr>
              <a:t>75</a:t>
            </a:r>
            <a:r>
              <a:rPr lang="en-US" dirty="0"/>
              <a:t> </a:t>
            </a:r>
            <a:br>
              <a:rPr lang="en-US" dirty="0"/>
            </a:br>
            <a:endParaRPr lang="en-US" dirty="0"/>
          </a:p>
        </p:txBody>
      </p:sp>
    </p:spTree>
    <p:extLst>
      <p:ext uri="{BB962C8B-B14F-4D97-AF65-F5344CB8AC3E}">
        <p14:creationId xmlns:p14="http://schemas.microsoft.com/office/powerpoint/2010/main" val="116603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A256-4ADC-F3AF-3DFC-70D26C0261E0}"/>
              </a:ext>
            </a:extLst>
          </p:cNvPr>
          <p:cNvSpPr>
            <a:spLocks noGrp="1"/>
          </p:cNvSpPr>
          <p:nvPr>
            <p:ph type="title"/>
          </p:nvPr>
        </p:nvSpPr>
        <p:spPr/>
        <p:txBody>
          <a:bodyPr/>
          <a:lstStyle/>
          <a:p>
            <a:r>
              <a:rPr lang="en-US" dirty="0"/>
              <a:t>Lotteries over Continuous Outcomes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7EE4807B-4DEC-E29F-6AD4-81CE988C9058}"/>
                  </a:ext>
                </a:extLst>
              </p:cNvPr>
              <p:cNvSpPr>
                <a:spLocks noGrp="1"/>
              </p:cNvSpPr>
              <p:nvPr>
                <p:ph idx="1"/>
              </p:nvPr>
            </p:nvSpPr>
            <p:spPr>
              <a:xfrm>
                <a:off x="215462" y="1240077"/>
                <a:ext cx="11571530" cy="5099251"/>
              </a:xfrm>
            </p:spPr>
            <p:txBody>
              <a:bodyPr>
                <a:normAutofit fontScale="92500" lnSpcReduction="20000"/>
              </a:bodyPr>
              <a:lstStyle/>
              <a:p>
                <a:r>
                  <a:rPr lang="en-US" dirty="0"/>
                  <a:t>cumulative distribution function (CDF) (</a:t>
                </a:r>
                <a:r>
                  <a:rPr lang="fa-IR" dirty="0"/>
                  <a:t>تابع احتمال </a:t>
                </a:r>
                <a:r>
                  <a:rPr lang="fa-IR" dirty="0" err="1"/>
                  <a:t>تجمعی</a:t>
                </a:r>
                <a:r>
                  <a:rPr lang="en-US" dirty="0"/>
                  <a:t>)</a:t>
                </a:r>
              </a:p>
              <a:p>
                <a:r>
                  <a:rPr lang="en-US" b="1" u="sng" dirty="0">
                    <a:solidFill>
                      <a:srgbClr val="7030A0"/>
                    </a:solidFill>
                  </a:rPr>
                  <a:t>Definition 2.2 </a:t>
                </a:r>
                <a:r>
                  <a:rPr lang="en-US" dirty="0"/>
                  <a:t>A simple lottery over an interval </a:t>
                </a:r>
                <a14:m>
                  <m:oMath xmlns:m="http://schemas.openxmlformats.org/officeDocument/2006/math">
                    <m:r>
                      <a:rPr lang="en-US" i="1" dirty="0" smtClean="0">
                        <a:solidFill>
                          <a:srgbClr val="C00000"/>
                        </a:solidFill>
                        <a:latin typeface="Cambria Math" panose="02040503050406030204" pitchFamily="18" charset="0"/>
                      </a:rPr>
                      <m:t>𝑋</m:t>
                    </m:r>
                    <m:r>
                      <a:rPr lang="en-US" i="1" dirty="0" smtClean="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rPr>
                      <m:t>[</m:t>
                    </m:r>
                    <m:bar>
                      <m:barPr>
                        <m:ctrlPr>
                          <a:rPr lang="en-US" i="1" dirty="0" smtClean="0">
                            <a:solidFill>
                              <a:srgbClr val="C00000"/>
                            </a:solidFill>
                            <a:latin typeface="Cambria Math" panose="02040503050406030204" pitchFamily="18" charset="0"/>
                          </a:rPr>
                        </m:ctrlPr>
                      </m:barPr>
                      <m:e>
                        <m:r>
                          <a:rPr lang="en-US" b="0" i="1" dirty="0" smtClean="0">
                            <a:solidFill>
                              <a:srgbClr val="C00000"/>
                            </a:solidFill>
                            <a:latin typeface="Cambria Math" panose="02040503050406030204" pitchFamily="18" charset="0"/>
                          </a:rPr>
                          <m:t>𝑥</m:t>
                        </m:r>
                      </m:e>
                    </m:bar>
                    <m:r>
                      <a:rPr lang="en-US" i="1" dirty="0" smtClean="0">
                        <a:solidFill>
                          <a:srgbClr val="C00000"/>
                        </a:solidFill>
                        <a:latin typeface="Cambria Math" panose="02040503050406030204" pitchFamily="18" charset="0"/>
                      </a:rPr>
                      <m:t>, </m:t>
                    </m:r>
                    <m:bar>
                      <m:barPr>
                        <m:pos m:val="top"/>
                        <m:ctrlPr>
                          <a:rPr lang="en-US" i="1" dirty="0" smtClean="0">
                            <a:solidFill>
                              <a:srgbClr val="C00000"/>
                            </a:solidFill>
                            <a:latin typeface="Cambria Math" panose="02040503050406030204" pitchFamily="18" charset="0"/>
                          </a:rPr>
                        </m:ctrlPr>
                      </m:barPr>
                      <m:e>
                        <m:r>
                          <a:rPr lang="en-US" b="0" i="1" dirty="0" smtClean="0">
                            <a:solidFill>
                              <a:srgbClr val="C00000"/>
                            </a:solidFill>
                            <a:latin typeface="Cambria Math" panose="02040503050406030204" pitchFamily="18" charset="0"/>
                          </a:rPr>
                          <m:t>𝑥</m:t>
                        </m:r>
                      </m:e>
                    </m:bar>
                    <m:r>
                      <a:rPr lang="en-US" i="1" dirty="0" smtClean="0">
                        <a:solidFill>
                          <a:srgbClr val="C00000"/>
                        </a:solidFill>
                        <a:latin typeface="Cambria Math" panose="02040503050406030204" pitchFamily="18" charset="0"/>
                      </a:rPr>
                      <m:t>] </m:t>
                    </m:r>
                  </m:oMath>
                </a14:m>
                <a:r>
                  <a:rPr lang="en-US" dirty="0"/>
                  <a:t>is given by a cumulative distribution function </a:t>
                </a:r>
                <a14:m>
                  <m:oMath xmlns:m="http://schemas.openxmlformats.org/officeDocument/2006/math">
                    <m:r>
                      <a:rPr lang="en-US" i="1" dirty="0" smtClean="0">
                        <a:solidFill>
                          <a:srgbClr val="C00000"/>
                        </a:solidFill>
                        <a:latin typeface="Cambria Math" panose="02040503050406030204" pitchFamily="18" charset="0"/>
                      </a:rPr>
                      <m:t>𝐹</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𝑋</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0</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1</m:t>
                    </m:r>
                    <m:r>
                      <a:rPr lang="en-US" i="1" dirty="0" smtClean="0">
                        <a:solidFill>
                          <a:srgbClr val="C00000"/>
                        </a:solidFill>
                        <a:latin typeface="Cambria Math" panose="02040503050406030204" pitchFamily="18" charset="0"/>
                      </a:rPr>
                      <m:t>]</m:t>
                    </m:r>
                  </m:oMath>
                </a14:m>
                <a:r>
                  <a:rPr lang="en-US" dirty="0"/>
                  <a:t>, where </a:t>
                </a:r>
                <a14:m>
                  <m:oMath xmlns:m="http://schemas.openxmlformats.org/officeDocument/2006/math">
                    <m:r>
                      <a:rPr lang="en-US" i="1" dirty="0" smtClean="0">
                        <a:solidFill>
                          <a:srgbClr val="C00000"/>
                        </a:solidFill>
                        <a:latin typeface="Cambria Math" panose="02040503050406030204" pitchFamily="18" charset="0"/>
                      </a:rPr>
                      <m:t>𝐹</m:t>
                    </m:r>
                    <m:r>
                      <a:rPr lang="en-US" i="1" dirty="0" smtClean="0">
                        <a:solidFill>
                          <a:srgbClr val="C00000"/>
                        </a:solidFill>
                        <a:latin typeface="Cambria Math" panose="02040503050406030204" pitchFamily="18" charset="0"/>
                      </a:rPr>
                      <m:t>(</m:t>
                    </m:r>
                    <m:acc>
                      <m:accPr>
                        <m:chr m:val="̂"/>
                        <m:ctrlPr>
                          <a:rPr lang="en-US" i="1" dirty="0" smtClean="0">
                            <a:solidFill>
                              <a:srgbClr val="C00000"/>
                            </a:solidFill>
                            <a:latin typeface="Cambria Math" panose="02040503050406030204" pitchFamily="18" charset="0"/>
                          </a:rPr>
                        </m:ctrlPr>
                      </m:accPr>
                      <m:e>
                        <m:r>
                          <a:rPr lang="en-US" b="0" i="1" dirty="0" smtClean="0">
                            <a:solidFill>
                              <a:srgbClr val="C00000"/>
                            </a:solidFill>
                            <a:latin typeface="Cambria Math" panose="02040503050406030204" pitchFamily="18" charset="0"/>
                          </a:rPr>
                          <m:t>𝑥</m:t>
                        </m:r>
                      </m:e>
                    </m:acc>
                    <m:r>
                      <a:rPr lang="en-US" i="1" dirty="0" smtClean="0">
                        <a:solidFill>
                          <a:srgbClr val="C00000"/>
                        </a:solidFill>
                        <a:latin typeface="Cambria Math" panose="02040503050406030204" pitchFamily="18" charset="0"/>
                      </a:rPr>
                      <m:t>)=</m:t>
                    </m:r>
                    <m:r>
                      <m:rPr>
                        <m:sty m:val="p"/>
                      </m:rPr>
                      <a:rPr lang="en-US" i="1" dirty="0" err="1" smtClean="0">
                        <a:solidFill>
                          <a:srgbClr val="C00000"/>
                        </a:solidFill>
                        <a:latin typeface="Cambria Math" panose="02040503050406030204" pitchFamily="18" charset="0"/>
                      </a:rPr>
                      <m:t>Pr</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m:t>
                    </m:r>
                    <m:acc>
                      <m:accPr>
                        <m:chr m:val="̂"/>
                        <m:ctrlPr>
                          <a:rPr lang="en-US" i="1" dirty="0">
                            <a:solidFill>
                              <a:srgbClr val="C00000"/>
                            </a:solidFill>
                            <a:latin typeface="Cambria Math" panose="02040503050406030204" pitchFamily="18" charset="0"/>
                          </a:rPr>
                        </m:ctrlPr>
                      </m:accPr>
                      <m:e>
                        <m:r>
                          <a:rPr lang="en-US" i="1" dirty="0">
                            <a:solidFill>
                              <a:srgbClr val="C00000"/>
                            </a:solidFill>
                            <a:latin typeface="Cambria Math" panose="02040503050406030204" pitchFamily="18" charset="0"/>
                          </a:rPr>
                          <m:t>𝑥</m:t>
                        </m:r>
                      </m:e>
                    </m:acc>
                    <m:r>
                      <a:rPr lang="en-US" i="1" dirty="0" smtClean="0">
                        <a:solidFill>
                          <a:srgbClr val="C00000"/>
                        </a:solidFill>
                        <a:latin typeface="Cambria Math" panose="02040503050406030204" pitchFamily="18" charset="0"/>
                      </a:rPr>
                      <m:t>} </m:t>
                    </m:r>
                  </m:oMath>
                </a14:m>
                <a:r>
                  <a:rPr lang="en-US" dirty="0"/>
                  <a:t>is the probability that the outcome is less than or equal to </a:t>
                </a:r>
                <a14:m>
                  <m:oMath xmlns:m="http://schemas.openxmlformats.org/officeDocument/2006/math">
                    <m:acc>
                      <m:accPr>
                        <m:chr m:val="̂"/>
                        <m:ctrlPr>
                          <a:rPr lang="en-US" i="1" dirty="0">
                            <a:solidFill>
                              <a:srgbClr val="C00000"/>
                            </a:solidFill>
                            <a:latin typeface="Cambria Math" panose="02040503050406030204" pitchFamily="18" charset="0"/>
                          </a:rPr>
                        </m:ctrlPr>
                      </m:accPr>
                      <m:e>
                        <m:r>
                          <a:rPr lang="en-US" i="1" dirty="0">
                            <a:solidFill>
                              <a:srgbClr val="C00000"/>
                            </a:solidFill>
                            <a:latin typeface="Cambria Math" panose="02040503050406030204" pitchFamily="18" charset="0"/>
                          </a:rPr>
                          <m:t>𝑥</m:t>
                        </m:r>
                      </m:e>
                    </m:acc>
                  </m:oMath>
                </a14:m>
                <a:r>
                  <a:rPr lang="en-US" dirty="0"/>
                  <a:t>.</a:t>
                </a:r>
              </a:p>
              <a:p>
                <a:pPr algn="r" rtl="1"/>
                <a:r>
                  <a:rPr lang="fa-IR" dirty="0"/>
                  <a:t>از آنجایی که ما بی نهایت نتایج ممکن داریم، صحبت در مورد احتمال یک خروجی خاص (مثلاً وزن دقیق گوجه فرنگی) تا حدودی بی معنی است. در واقع درست است که بگوییم احتمال تولید هر وزن از پیش تعریف شده خاصی صفر است. با این حال، صحبت در مورد احتمال زیر یک وزن معین </a:t>
                </a:r>
                <a:r>
                  <a:rPr lang="en-US" dirty="0"/>
                  <a:t>x، </a:t>
                </a:r>
                <a:r>
                  <a:rPr lang="fa-IR" dirty="0"/>
                  <a:t>که توسط </a:t>
                </a:r>
                <a:r>
                  <a:rPr lang="en-US" dirty="0"/>
                  <a:t>CDF F(x) </a:t>
                </a:r>
                <a:r>
                  <a:rPr lang="fa-IR" dirty="0"/>
                  <a:t>داده می شود، یا به طور مشابه احتمال بالای یک وزن خاص </a:t>
                </a:r>
                <a:r>
                  <a:rPr lang="en-US" dirty="0"/>
                  <a:t>x، </a:t>
                </a:r>
                <a:r>
                  <a:rPr lang="fa-IR" dirty="0"/>
                  <a:t>که توسط مکمل </a:t>
                </a:r>
                <a:r>
                  <a:rPr lang="en-US" dirty="0"/>
                  <a:t>1-F(x)</a:t>
                </a:r>
                <a:r>
                  <a:rPr lang="fa-IR" dirty="0"/>
                  <a:t> داده می شود، معنی دار است.</a:t>
                </a:r>
                <a:endParaRPr lang="en-US" dirty="0"/>
              </a:p>
            </p:txBody>
          </p:sp>
        </mc:Choice>
        <mc:Fallback xmlns="">
          <p:sp>
            <p:nvSpPr>
              <p:cNvPr id="6" name="Content Placeholder 5">
                <a:extLst>
                  <a:ext uri="{FF2B5EF4-FFF2-40B4-BE49-F238E27FC236}">
                    <a16:creationId xmlns:a16="http://schemas.microsoft.com/office/drawing/2014/main" id="{7EE4807B-4DEC-E29F-6AD4-81CE988C9058}"/>
                  </a:ext>
                </a:extLst>
              </p:cNvPr>
              <p:cNvSpPr>
                <a:spLocks noGrp="1" noRot="1" noChangeAspect="1" noMove="1" noResize="1" noEditPoints="1" noAdjustHandles="1" noChangeArrowheads="1" noChangeShapeType="1" noTextEdit="1"/>
              </p:cNvSpPr>
              <p:nvPr>
                <p:ph idx="1"/>
              </p:nvPr>
            </p:nvSpPr>
            <p:spPr>
              <a:xfrm>
                <a:off x="215462" y="1240077"/>
                <a:ext cx="11571530" cy="5099251"/>
              </a:xfrm>
              <a:blipFill>
                <a:blip r:embed="rId2"/>
                <a:stretch>
                  <a:fillRect l="-1580" r="-369" b="-95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20658E4-5101-57B4-B813-3633CD8E5495}"/>
              </a:ext>
            </a:extLst>
          </p:cNvPr>
          <p:cNvSpPr>
            <a:spLocks noGrp="1"/>
          </p:cNvSpPr>
          <p:nvPr>
            <p:ph type="sldNum" sz="quarter" idx="12"/>
          </p:nvPr>
        </p:nvSpPr>
        <p:spPr/>
        <p:txBody>
          <a:bodyPr/>
          <a:lstStyle/>
          <a:p>
            <a:fld id="{7A24F918-E48B-4CD6-88B4-F48A81EB5FB6}" type="slidenum">
              <a:rPr lang="en-US" smtClean="0"/>
              <a:pPr/>
              <a:t>9</a:t>
            </a:fld>
            <a:endParaRPr lang="en-US"/>
          </a:p>
        </p:txBody>
      </p:sp>
      <p:sp>
        <p:nvSpPr>
          <p:cNvPr id="5" name="Footer Placeholder 4">
            <a:extLst>
              <a:ext uri="{FF2B5EF4-FFF2-40B4-BE49-F238E27FC236}">
                <a16:creationId xmlns:a16="http://schemas.microsoft.com/office/drawing/2014/main" id="{C114E81B-31CB-24B8-C5D9-68ACA524325C}"/>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101962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7711</TotalTime>
  <Words>3634</Words>
  <Application>Microsoft Office PowerPoint</Application>
  <PresentationFormat>Widescreen</PresentationFormat>
  <Paragraphs>287</Paragraphs>
  <Slides>37</Slides>
  <Notes>3</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Arial</vt:lpstr>
      <vt:lpstr>Calibri</vt:lpstr>
      <vt:lpstr>Calibri Light</vt:lpstr>
      <vt:lpstr>Cambria Math</vt:lpstr>
      <vt:lpstr>MTMIZ</vt:lpstr>
      <vt:lpstr>MTSYN</vt:lpstr>
      <vt:lpstr>Times New Roman</vt:lpstr>
      <vt:lpstr>Times-Italic</vt:lpstr>
      <vt:lpstr>Times-Roman</vt:lpstr>
      <vt:lpstr>Wingdings</vt:lpstr>
      <vt:lpstr>Office Theme</vt:lpstr>
      <vt:lpstr>1_Office Theme</vt:lpstr>
      <vt:lpstr>Game Theory</vt:lpstr>
      <vt:lpstr>منابع درسی</vt:lpstr>
      <vt:lpstr>مقدمه</vt:lpstr>
      <vt:lpstr>مثال</vt:lpstr>
      <vt:lpstr>PowerPoint Presentation</vt:lpstr>
      <vt:lpstr>Definition 2.1: The lottery of Nature</vt:lpstr>
      <vt:lpstr>Definition 2.1: The lottery of Nature</vt:lpstr>
      <vt:lpstr>Compound Lotteries</vt:lpstr>
      <vt:lpstr>Lotteries over Continuous Outcomes</vt:lpstr>
      <vt:lpstr>Expected Payoff (بازده مورد انتظار)</vt:lpstr>
      <vt:lpstr>Expected Payoff: The Finite Case</vt:lpstr>
      <vt:lpstr>PowerPoint Presentation</vt:lpstr>
      <vt:lpstr>Expected Payoff: The Continuous Case</vt:lpstr>
      <vt:lpstr>E.g:Continuous actions and outcomes The tomato growing problem</vt:lpstr>
      <vt:lpstr>E.g:Continuous actions and outcomes The tomato growing problem</vt:lpstr>
      <vt:lpstr>نگاه ریسک (1)</vt:lpstr>
      <vt:lpstr>نگاه ریسک (2)</vt:lpstr>
      <vt:lpstr>نگاه ریسک (3)</vt:lpstr>
      <vt:lpstr>نگاه ریسک (4)</vt:lpstr>
      <vt:lpstr>نگاه ریسک (5)</vt:lpstr>
      <vt:lpstr>نگاه ریسک (5)</vt:lpstr>
      <vt:lpstr>The St. Petersburg Paradox (پارادوکس سنت‌پترزبورگ)</vt:lpstr>
      <vt:lpstr>Rational Decision Making with Uncertainty</vt:lpstr>
      <vt:lpstr>Maximizing Expected Payoffs</vt:lpstr>
      <vt:lpstr>PowerPoint Presentation</vt:lpstr>
      <vt:lpstr>Maximizing Expected Payoffs (continuous set of actions)</vt:lpstr>
      <vt:lpstr>PowerPoint Presentation</vt:lpstr>
      <vt:lpstr>PowerPoint Presentation</vt:lpstr>
      <vt:lpstr>Decisions over Time</vt:lpstr>
      <vt:lpstr>Backward Induction (استنتاج معکوس)</vt:lpstr>
      <vt:lpstr>Backward Induction (استنتاج معکوس)</vt:lpstr>
      <vt:lpstr>Backward Induction (استنتاج معکوس)</vt:lpstr>
      <vt:lpstr>Backward Induction (استنتاج معکوس)</vt:lpstr>
      <vt:lpstr>Backward Induction (استنتاج معکوس)</vt:lpstr>
      <vt:lpstr>تمرینات</vt:lpstr>
      <vt:lpstr>Summary</vt:lpstr>
      <vt:lpstr>End of Chapter 2) Introducing Uncertainty and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ICT-SURFACE</cp:lastModifiedBy>
  <cp:revision>118</cp:revision>
  <dcterms:created xsi:type="dcterms:W3CDTF">2021-08-11T10:34:58Z</dcterms:created>
  <dcterms:modified xsi:type="dcterms:W3CDTF">2023-04-08T08:31:10Z</dcterms:modified>
</cp:coreProperties>
</file>