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9" r:id="rId4"/>
    <p:sldId id="260" r:id="rId5"/>
    <p:sldId id="264"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8"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1" autoAdjust="0"/>
    <p:restoredTop sz="76641" autoAdjust="0"/>
  </p:normalViewPr>
  <p:slideViewPr>
    <p:cSldViewPr snapToGrid="0">
      <p:cViewPr varScale="1">
        <p:scale>
          <a:sx n="62" d="100"/>
          <a:sy n="62" d="100"/>
        </p:scale>
        <p:origin x="1224" y="3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3/26/2023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63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Roman"/>
              </a:rPr>
              <a:t>This chapter develops a </a:t>
            </a:r>
            <a:r>
              <a:rPr lang="en-US" sz="1800" b="0" i="1" dirty="0">
                <a:solidFill>
                  <a:srgbClr val="000000"/>
                </a:solidFill>
                <a:effectLst/>
                <a:latin typeface="Times-Italic"/>
              </a:rPr>
              <a:t>language </a:t>
            </a:r>
            <a:r>
              <a:rPr lang="en-US" sz="1800" b="0" i="0" dirty="0">
                <a:solidFill>
                  <a:srgbClr val="000000"/>
                </a:solidFill>
                <a:effectLst/>
                <a:latin typeface="Times-Roman"/>
              </a:rPr>
              <a:t>that will be useful in laying out rigorous foundations to support many of the ideas underlying strategic interaction in games. The</a:t>
            </a:r>
            <a:br>
              <a:rPr lang="en-US" sz="1800" b="0" i="0" dirty="0">
                <a:solidFill>
                  <a:srgbClr val="000000"/>
                </a:solidFill>
                <a:effectLst/>
                <a:latin typeface="Times-Roman"/>
              </a:rPr>
            </a:br>
            <a:r>
              <a:rPr lang="en-US" sz="1800" b="0" i="0" dirty="0">
                <a:solidFill>
                  <a:srgbClr val="000000"/>
                </a:solidFill>
                <a:effectLst/>
                <a:latin typeface="Times-Roman"/>
              </a:rPr>
              <a:t>language will be formal, having the benefit of being able to represent a host of different problems and provide a set of tools that will lend structure to the way in which</a:t>
            </a:r>
            <a:br>
              <a:rPr lang="en-US" sz="1800" b="0" i="0" dirty="0">
                <a:solidFill>
                  <a:srgbClr val="000000"/>
                </a:solidFill>
                <a:effectLst/>
                <a:latin typeface="Times-Roman"/>
              </a:rPr>
            </a:br>
            <a:r>
              <a:rPr lang="en-US" sz="1800" b="0" i="0" dirty="0">
                <a:solidFill>
                  <a:srgbClr val="000000"/>
                </a:solidFill>
                <a:effectLst/>
                <a:latin typeface="Times-Roman"/>
              </a:rPr>
              <a:t>we think about decision problems. The formalities are a vehicle that will help make</a:t>
            </a:r>
            <a:br>
              <a:rPr lang="en-US" sz="1800" b="0" i="0" dirty="0">
                <a:solidFill>
                  <a:srgbClr val="000000"/>
                </a:solidFill>
                <a:effectLst/>
                <a:latin typeface="Times-Roman"/>
              </a:rPr>
            </a:br>
            <a:r>
              <a:rPr lang="en-US" sz="1800" b="0" i="0" dirty="0">
                <a:solidFill>
                  <a:srgbClr val="000000"/>
                </a:solidFill>
                <a:effectLst/>
                <a:latin typeface="Times-Roman"/>
              </a:rPr>
              <a:t>ideas precise and clear, yet in no way will they overwhelm our ability and intent to</a:t>
            </a:r>
            <a:br>
              <a:rPr lang="en-US" sz="1800" b="0" i="0" dirty="0">
                <a:solidFill>
                  <a:srgbClr val="000000"/>
                </a:solidFill>
                <a:effectLst/>
                <a:latin typeface="Times-Roman"/>
              </a:rPr>
            </a:br>
            <a:r>
              <a:rPr lang="en-US" sz="1800" b="0" i="0" dirty="0">
                <a:solidFill>
                  <a:srgbClr val="000000"/>
                </a:solidFill>
                <a:effectLst/>
                <a:latin typeface="Times-Roman"/>
              </a:rPr>
              <a:t>keep the more practical aspect of our problems at the forefront of the analysis.</a:t>
            </a:r>
            <a:br>
              <a:rPr lang="en-US" sz="1800" b="0" i="0" dirty="0">
                <a:solidFill>
                  <a:srgbClr val="000000"/>
                </a:solidFill>
                <a:effectLst/>
                <a:latin typeface="Times-Roman"/>
              </a:rPr>
            </a:br>
            <a:r>
              <a:rPr lang="en-US" sz="1800" b="0" i="0" dirty="0">
                <a:solidFill>
                  <a:srgbClr val="000000"/>
                </a:solidFill>
                <a:effectLst/>
                <a:latin typeface="Times-Roman"/>
              </a:rPr>
              <a:t>In developing this formal language, we will be forced to specify a set of assumptions about the behavior of decision makers or players. These assumptions will, at</a:t>
            </a:r>
            <a:br>
              <a:rPr lang="en-US" sz="1800" b="0" i="0" dirty="0">
                <a:solidFill>
                  <a:srgbClr val="000000"/>
                </a:solidFill>
                <a:effectLst/>
                <a:latin typeface="Times-Roman"/>
              </a:rPr>
            </a:br>
            <a:r>
              <a:rPr lang="en-US" sz="1800" b="0" i="0" dirty="0">
                <a:solidFill>
                  <a:srgbClr val="000000"/>
                </a:solidFill>
                <a:effectLst/>
                <a:latin typeface="Times-Roman"/>
              </a:rPr>
              <a:t>times, seem both acceptable and innocuous. At other times, however, the assumptions will be almost offensive in that they will require a significant leap of faith. Still,</a:t>
            </a:r>
            <a:br>
              <a:rPr lang="en-US" sz="1800" b="0" i="0" dirty="0">
                <a:solidFill>
                  <a:srgbClr val="000000"/>
                </a:solidFill>
                <a:effectLst/>
                <a:latin typeface="Times-Roman"/>
              </a:rPr>
            </a:br>
            <a:r>
              <a:rPr lang="en-US" sz="1800" b="0" i="0" dirty="0">
                <a:solidFill>
                  <a:srgbClr val="000000"/>
                </a:solidFill>
                <a:effectLst/>
                <a:latin typeface="Times-Roman"/>
              </a:rPr>
              <a:t>as the analysis unfolds, we will see the conclusions that derive from the assumptions</a:t>
            </a:r>
            <a:r>
              <a:rPr lang="en-US" sz="2800" dirty="0"/>
              <a:t> </a:t>
            </a:r>
            <a:r>
              <a:rPr lang="en-US" sz="1800" b="0" i="0" dirty="0">
                <a:solidFill>
                  <a:srgbClr val="000000"/>
                </a:solidFill>
                <a:effectLst/>
                <a:latin typeface="Times-Roman"/>
              </a:rPr>
              <a:t>that we make, and we will come to appreciate how sensitive the conclusions are to</a:t>
            </a:r>
            <a:br>
              <a:rPr lang="en-US" sz="1800" b="0" i="0" dirty="0">
                <a:solidFill>
                  <a:srgbClr val="000000"/>
                </a:solidFill>
                <a:effectLst/>
                <a:latin typeface="Times-Roman"/>
              </a:rPr>
            </a:br>
            <a:r>
              <a:rPr lang="en-US" sz="1800" b="0" i="0" dirty="0">
                <a:solidFill>
                  <a:srgbClr val="000000"/>
                </a:solidFill>
                <a:effectLst/>
                <a:latin typeface="Times-Roman"/>
              </a:rPr>
              <a:t>these assumptions.</a:t>
            </a:r>
            <a:br>
              <a:rPr lang="en-US" sz="1800" b="0" i="0" dirty="0">
                <a:solidFill>
                  <a:srgbClr val="000000"/>
                </a:solidFill>
                <a:effectLst/>
                <a:latin typeface="Times-Roman"/>
              </a:rPr>
            </a:br>
            <a:r>
              <a:rPr lang="en-US" sz="1800" b="0" i="0" dirty="0">
                <a:solidFill>
                  <a:srgbClr val="000000"/>
                </a:solidFill>
                <a:effectLst/>
                <a:latin typeface="Times-Roman"/>
              </a:rPr>
              <a:t>As with any theoretical framework, the value of our conclusions will be only as good as the sensibility of our assumptions. There is a famous saying in computer science—“garbage in, garbage out”—meaning that if invalid data are entered into a system, the resulting output will also be invalid. Although originally applied to computer software, this statement holds true more generally, being applicable, for example, to decision-making theories like the one developed herein. Hence we will at</a:t>
            </a:r>
            <a:br>
              <a:rPr lang="en-US" sz="1800" b="0" i="0" dirty="0">
                <a:solidFill>
                  <a:srgbClr val="000000"/>
                </a:solidFill>
                <a:effectLst/>
                <a:latin typeface="Times-Roman"/>
              </a:rPr>
            </a:br>
            <a:r>
              <a:rPr lang="en-US" sz="1800" b="0" i="0" dirty="0">
                <a:solidFill>
                  <a:srgbClr val="000000"/>
                </a:solidFill>
                <a:effectLst/>
                <a:latin typeface="Times-Roman"/>
              </a:rPr>
              <a:t>times challenge our assumptions with facts and question the validity of our analysis. Nevertheless we will argue in favor of the framework developed here as a useful benchmark.</a:t>
            </a:r>
            <a:r>
              <a:rPr lang="en-US" sz="4000" dirty="0"/>
              <a:t> </a:t>
            </a:r>
            <a:br>
              <a:rPr lang="en-US" sz="4000" dirty="0"/>
            </a:br>
            <a:br>
              <a:rPr lang="en-US" sz="2800" dirty="0"/>
            </a:br>
            <a:endParaRPr lang="en-US" sz="1800" b="0" i="0" dirty="0">
              <a:solidFill>
                <a:srgbClr val="000000"/>
              </a:solidFill>
              <a:effectLst/>
              <a:latin typeface="Times-Roman"/>
            </a:endParaRPr>
          </a:p>
        </p:txBody>
      </p:sp>
    </p:spTree>
    <p:extLst>
      <p:ext uri="{BB962C8B-B14F-4D97-AF65-F5344CB8AC3E}">
        <p14:creationId xmlns:p14="http://schemas.microsoft.com/office/powerpoint/2010/main" val="248087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23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22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88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539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i="0" dirty="0">
                <a:solidFill>
                  <a:srgbClr val="FFFFFF"/>
                </a:solidFill>
                <a:effectLst/>
                <a:latin typeface="Roboto" panose="02000000000000000000" pitchFamily="2" charset="0"/>
              </a:rPr>
              <a:t>یک مسئله تصمیم گیری ساده دارای سه جزء است: اقدامات، نتایج و </a:t>
            </a:r>
            <a:r>
              <a:rPr lang="fa-IR" b="0" i="0" dirty="0" err="1">
                <a:solidFill>
                  <a:srgbClr val="FFFFFF"/>
                </a:solidFill>
                <a:effectLst/>
                <a:latin typeface="Roboto" panose="02000000000000000000" pitchFamily="2" charset="0"/>
              </a:rPr>
              <a:t>ترجیحات</a:t>
            </a:r>
            <a:r>
              <a:rPr lang="fa-IR" b="0" i="0" dirty="0">
                <a:solidFill>
                  <a:srgbClr val="FFFFFF"/>
                </a:solidFill>
                <a:effectLst/>
                <a:latin typeface="Roboto" panose="02000000000000000000" pitchFamily="2" charset="0"/>
              </a:rPr>
              <a:t> نسبت به نتایج.</a:t>
            </a:r>
          </a:p>
          <a:p>
            <a:pPr algn="r" rtl="1"/>
            <a:r>
              <a:rPr lang="fa-IR" b="0" i="0" dirty="0">
                <a:solidFill>
                  <a:srgbClr val="FFFFFF"/>
                </a:solidFill>
                <a:effectLst/>
                <a:latin typeface="Roboto" panose="02000000000000000000" pitchFamily="2" charset="0"/>
              </a:rPr>
              <a:t>یک </a:t>
            </a:r>
            <a:r>
              <a:rPr lang="fa-IR" b="0" i="0" dirty="0" err="1">
                <a:solidFill>
                  <a:srgbClr val="FFFFFF"/>
                </a:solidFill>
                <a:effectLst/>
                <a:latin typeface="Roboto" panose="02000000000000000000" pitchFamily="2" charset="0"/>
              </a:rPr>
              <a:t>بازیکن</a:t>
            </a:r>
            <a:r>
              <a:rPr lang="fa-IR" b="0" i="0" dirty="0">
                <a:solidFill>
                  <a:srgbClr val="FFFFFF"/>
                </a:solidFill>
                <a:effectLst/>
                <a:latin typeface="Roboto" panose="02000000000000000000" pitchFamily="2" charset="0"/>
              </a:rPr>
              <a:t> منطقی </a:t>
            </a:r>
            <a:r>
              <a:rPr lang="fa-IR" b="0" i="0" dirty="0" err="1">
                <a:solidFill>
                  <a:srgbClr val="FFFFFF"/>
                </a:solidFill>
                <a:effectLst/>
                <a:latin typeface="Roboto" panose="02000000000000000000" pitchFamily="2" charset="0"/>
              </a:rPr>
              <a:t>ترجیحات</a:t>
            </a:r>
            <a:r>
              <a:rPr lang="fa-IR" b="0" i="0" dirty="0">
                <a:solidFill>
                  <a:srgbClr val="FFFFFF"/>
                </a:solidFill>
                <a:effectLst/>
                <a:latin typeface="Roboto" panose="02000000000000000000" pitchFamily="2" charset="0"/>
              </a:rPr>
              <a:t> </a:t>
            </a:r>
            <a:r>
              <a:rPr lang="en-US" dirty="0"/>
              <a:t>complete and transitive </a:t>
            </a:r>
            <a:r>
              <a:rPr lang="fa-IR" dirty="0"/>
              <a:t> </a:t>
            </a:r>
            <a:r>
              <a:rPr lang="fa-IR" b="0" i="0" dirty="0">
                <a:solidFill>
                  <a:srgbClr val="FFFFFF"/>
                </a:solidFill>
                <a:effectLst/>
                <a:latin typeface="Roboto" panose="02000000000000000000" pitchFamily="2" charset="0"/>
              </a:rPr>
              <a:t>نسبت به نتایج دارد و از این رو همیشه می تواند بهترین گزینه را از میان اقدامات ممکن خود شناسایی کند.</a:t>
            </a:r>
          </a:p>
          <a:p>
            <a:pPr algn="r" rtl="1"/>
            <a:r>
              <a:rPr lang="fa-IR" b="0" i="0" dirty="0">
                <a:solidFill>
                  <a:srgbClr val="FFFFFF"/>
                </a:solidFill>
                <a:effectLst/>
                <a:latin typeface="Roboto" panose="02000000000000000000" pitchFamily="2" charset="0"/>
              </a:rPr>
              <a:t>این </a:t>
            </a:r>
            <a:r>
              <a:rPr lang="fa-IR" b="0" i="0" dirty="0" err="1">
                <a:solidFill>
                  <a:srgbClr val="FFFFFF"/>
                </a:solidFill>
                <a:effectLst/>
                <a:latin typeface="Roboto" panose="02000000000000000000" pitchFamily="2" charset="0"/>
              </a:rPr>
              <a:t>ترجیحات</a:t>
            </a:r>
            <a:r>
              <a:rPr lang="fa-IR" b="0" i="0" dirty="0">
                <a:solidFill>
                  <a:srgbClr val="FFFFFF"/>
                </a:solidFill>
                <a:effectLst/>
                <a:latin typeface="Roboto" panose="02000000000000000000" pitchFamily="2" charset="0"/>
              </a:rPr>
              <a:t> را می توان با یک تابع بازده (یا سود) نسبت به نتایج و بازده مربوطه نسبت به اقدامات نشان داد.</a:t>
            </a:r>
          </a:p>
          <a:p>
            <a:pPr algn="r" rtl="1"/>
            <a:r>
              <a:rPr lang="fa-IR" b="0" i="0" dirty="0">
                <a:solidFill>
                  <a:srgbClr val="FFFFFF"/>
                </a:solidFill>
                <a:effectLst/>
                <a:latin typeface="Roboto" panose="02000000000000000000" pitchFamily="2" charset="0"/>
              </a:rPr>
              <a:t>یک </a:t>
            </a:r>
            <a:r>
              <a:rPr lang="fa-IR" b="0" i="0" dirty="0" err="1">
                <a:solidFill>
                  <a:srgbClr val="FFFFFF"/>
                </a:solidFill>
                <a:effectLst/>
                <a:latin typeface="Roboto" panose="02000000000000000000" pitchFamily="2" charset="0"/>
              </a:rPr>
              <a:t>بازیکن</a:t>
            </a:r>
            <a:r>
              <a:rPr lang="fa-IR" b="0" i="0" dirty="0">
                <a:solidFill>
                  <a:srgbClr val="FFFFFF"/>
                </a:solidFill>
                <a:effectLst/>
                <a:latin typeface="Roboto" panose="02000000000000000000" pitchFamily="2" charset="0"/>
              </a:rPr>
              <a:t> منطقی اقدامی را انتخاب می کند که بالاترین بازده ممکن را از میا</a:t>
            </a:r>
            <a:r>
              <a:rPr lang="en-US" b="0" i="0" dirty="0">
                <a:solidFill>
                  <a:srgbClr val="FFFFFF"/>
                </a:solidFill>
                <a:effectLst/>
                <a:latin typeface="Roboto" panose="02000000000000000000" pitchFamily="2" charset="0"/>
              </a:rPr>
              <a:t>'</a:t>
            </a:r>
            <a:r>
              <a:rPr lang="fa-IR" b="0" i="0" dirty="0">
                <a:solidFill>
                  <a:srgbClr val="FFFFFF"/>
                </a:solidFill>
                <a:effectLst/>
                <a:latin typeface="Roboto" panose="02000000000000000000" pitchFamily="2" charset="0"/>
              </a:rPr>
              <a:t>ن مجموعه اقدامات ممکن در اختیارش قرار دهد. از این رو با به حداکثر رساندن عملکرد بازده خود نسبت به مجموعه اقدامات جایگزین خود، یک </a:t>
            </a:r>
            <a:r>
              <a:rPr lang="fa-IR" b="0" i="0" dirty="0" err="1">
                <a:solidFill>
                  <a:srgbClr val="FFFFFF"/>
                </a:solidFill>
                <a:effectLst/>
                <a:latin typeface="Roboto" panose="02000000000000000000" pitchFamily="2" charset="0"/>
              </a:rPr>
              <a:t>بازیکن</a:t>
            </a:r>
            <a:r>
              <a:rPr lang="fa-IR" b="0" i="0" dirty="0">
                <a:solidFill>
                  <a:srgbClr val="FFFFFF"/>
                </a:solidFill>
                <a:effectLst/>
                <a:latin typeface="Roboto" panose="02000000000000000000" pitchFamily="2" charset="0"/>
              </a:rPr>
              <a:t> منطقی تصمیم بهینه خود را انتخاب خواهد کرد.</a:t>
            </a:r>
          </a:p>
          <a:p>
            <a:pPr algn="r" rtl="1"/>
            <a:r>
              <a:rPr lang="fa-IR" b="0" i="0" dirty="0">
                <a:solidFill>
                  <a:srgbClr val="FFFFFF"/>
                </a:solidFill>
                <a:effectLst/>
                <a:latin typeface="Roboto" panose="02000000000000000000" pitchFamily="2" charset="0"/>
              </a:rPr>
              <a:t>درخت تصمیم یک نمایش </a:t>
            </a:r>
            <a:r>
              <a:rPr lang="fa-IR" b="0" i="0" dirty="0" err="1">
                <a:solidFill>
                  <a:srgbClr val="FFFFFF"/>
                </a:solidFill>
                <a:effectLst/>
                <a:latin typeface="Roboto" panose="02000000000000000000" pitchFamily="2" charset="0"/>
              </a:rPr>
              <a:t>گرافیکی</a:t>
            </a:r>
            <a:r>
              <a:rPr lang="fa-IR" b="0" i="0" dirty="0">
                <a:solidFill>
                  <a:srgbClr val="FFFFFF"/>
                </a:solidFill>
                <a:effectLst/>
                <a:latin typeface="Roboto" panose="02000000000000000000" pitchFamily="2" charset="0"/>
              </a:rPr>
              <a:t> ساده برای مسائل تصمیم گیری است</a:t>
            </a:r>
            <a:endParaRPr lang="en-US" dirty="0"/>
          </a:p>
        </p:txBody>
      </p:sp>
    </p:spTree>
    <p:extLst>
      <p:ext uri="{BB962C8B-B14F-4D97-AF65-F5344CB8AC3E}">
        <p14:creationId xmlns:p14="http://schemas.microsoft.com/office/powerpoint/2010/main" val="209473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E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199785"/>
            <a:ext cx="11756262" cy="6206433"/>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373892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en-US" sz="6600" b="1" dirty="0">
                <a:solidFill>
                  <a:srgbClr val="C00000"/>
                </a:solidFill>
                <a:latin typeface="Times New Roman" pitchFamily="18" charset="0"/>
                <a:cs typeface="B Titr" panose="00000700000000000000" pitchFamily="2" charset="-78"/>
              </a:rPr>
              <a:t>Game Theory</a:t>
            </a:r>
            <a:endParaRPr lang="en-US" sz="6600" b="1"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015311"/>
            <a:ext cx="8459438"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3600" b="1" dirty="0">
                <a:solidFill>
                  <a:schemeClr val="accent6">
                    <a:lumMod val="50000"/>
                  </a:schemeClr>
                </a:solidFill>
                <a:latin typeface="Times New Roman" pitchFamily="18" charset="0"/>
                <a:cs typeface="B Titr" panose="00000700000000000000" pitchFamily="2" charset="-78"/>
              </a:rPr>
              <a:t>Part I) Rational Decision Making</a:t>
            </a: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sp>
        <p:nvSpPr>
          <p:cNvPr id="9" name="Rectangle 8"/>
          <p:cNvSpPr/>
          <p:nvPr/>
        </p:nvSpPr>
        <p:spPr>
          <a:xfrm>
            <a:off x="1885208" y="3751477"/>
            <a:ext cx="6590882" cy="369332"/>
          </a:xfrm>
          <a:prstGeom prst="rect">
            <a:avLst/>
          </a:prstGeom>
        </p:spPr>
        <p:txBody>
          <a:bodyPr wrap="square">
            <a:spAutoFit/>
          </a:bodyPr>
          <a:lstStyle/>
          <a:p>
            <a:r>
              <a:rPr lang="en-US" dirty="0">
                <a:solidFill>
                  <a:srgbClr val="002060"/>
                </a:solidFill>
                <a:latin typeface="Times New Roman" pitchFamily="18" charset="0"/>
                <a:cs typeface="B Titr" panose="00000700000000000000" pitchFamily="2" charset="-78"/>
              </a:rPr>
              <a:t>1.1- The Single-Person Decision Problem</a:t>
            </a:r>
            <a:endParaRPr lang="en-US" dirty="0">
              <a:solidFill>
                <a:srgbClr val="00206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1662-B603-1C85-60C9-60C55C388732}"/>
              </a:ext>
            </a:extLst>
          </p:cNvPr>
          <p:cNvSpPr>
            <a:spLocks noGrp="1"/>
          </p:cNvSpPr>
          <p:nvPr>
            <p:ph type="title"/>
          </p:nvPr>
        </p:nvSpPr>
        <p:spPr/>
        <p:txBody>
          <a:bodyPr/>
          <a:lstStyle/>
          <a:p>
            <a:r>
              <a:rPr lang="en-US" dirty="0"/>
              <a:t>The Preference relation Condition</a:t>
            </a:r>
          </a:p>
        </p:txBody>
      </p:sp>
      <p:sp>
        <p:nvSpPr>
          <p:cNvPr id="3" name="Content Placeholder 2">
            <a:extLst>
              <a:ext uri="{FF2B5EF4-FFF2-40B4-BE49-F238E27FC236}">
                <a16:creationId xmlns:a16="http://schemas.microsoft.com/office/drawing/2014/main" id="{A4CC804A-166C-089C-C24D-1E480CBE7C96}"/>
              </a:ext>
            </a:extLst>
          </p:cNvPr>
          <p:cNvSpPr>
            <a:spLocks noGrp="1"/>
          </p:cNvSpPr>
          <p:nvPr>
            <p:ph idx="1"/>
          </p:nvPr>
        </p:nvSpPr>
        <p:spPr/>
        <p:txBody>
          <a:bodyPr>
            <a:normAutofit/>
          </a:bodyPr>
          <a:lstStyle/>
          <a:p>
            <a:r>
              <a:rPr lang="en-US" dirty="0"/>
              <a:t>Before proceeding with a useful way to represent a player’s preferences over various outcomes, it is important to stress that we will make two important assumptions about the player’s ability to think through the decision problem.</a:t>
            </a:r>
          </a:p>
          <a:p>
            <a:r>
              <a:rPr lang="en-US" dirty="0"/>
              <a:t>First, we require the player to be able to </a:t>
            </a:r>
            <a:r>
              <a:rPr lang="en-US" dirty="0">
                <a:solidFill>
                  <a:srgbClr val="FF0000"/>
                </a:solidFill>
              </a:rPr>
              <a:t>rank any two outcomes </a:t>
            </a:r>
            <a:r>
              <a:rPr lang="en-US" dirty="0"/>
              <a:t>from the set of outcomes. (</a:t>
            </a:r>
            <a:r>
              <a:rPr lang="en-US" dirty="0">
                <a:solidFill>
                  <a:srgbClr val="0070C0"/>
                </a:solidFill>
              </a:rPr>
              <a:t>Completeness</a:t>
            </a:r>
            <a:r>
              <a:rPr lang="en-US" dirty="0"/>
              <a:t>)</a:t>
            </a:r>
          </a:p>
          <a:p>
            <a:r>
              <a:rPr lang="en-US" dirty="0"/>
              <a:t>The second assumption we make guarantees that a player can rank all of the outcomes. (</a:t>
            </a:r>
            <a:r>
              <a:rPr lang="en-US" dirty="0">
                <a:solidFill>
                  <a:srgbClr val="0070C0"/>
                </a:solidFill>
              </a:rPr>
              <a:t>Transitivity</a:t>
            </a:r>
            <a:r>
              <a:rPr lang="en-US" dirty="0"/>
              <a:t>)</a:t>
            </a:r>
          </a:p>
        </p:txBody>
      </p:sp>
      <p:sp>
        <p:nvSpPr>
          <p:cNvPr id="4" name="Slide Number Placeholder 3">
            <a:extLst>
              <a:ext uri="{FF2B5EF4-FFF2-40B4-BE49-F238E27FC236}">
                <a16:creationId xmlns:a16="http://schemas.microsoft.com/office/drawing/2014/main" id="{DFA94625-EC24-C865-F872-35BADBBED2AF}"/>
              </a:ext>
            </a:extLst>
          </p:cNvPr>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a:extLst>
              <a:ext uri="{FF2B5EF4-FFF2-40B4-BE49-F238E27FC236}">
                <a16:creationId xmlns:a16="http://schemas.microsoft.com/office/drawing/2014/main" id="{31BDB3C2-9586-AACC-2809-5E7701355404}"/>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6936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2818A55B-0C93-0924-073A-2A71D82A379A}"/>
                  </a:ext>
                </a:extLst>
              </p:cNvPr>
              <p:cNvSpPr>
                <a:spLocks noGrp="1"/>
              </p:cNvSpPr>
              <p:nvPr>
                <p:ph idx="1"/>
              </p:nvPr>
            </p:nvSpPr>
            <p:spPr/>
            <p:txBody>
              <a:bodyPr/>
              <a:lstStyle/>
              <a:p>
                <a:r>
                  <a:rPr lang="en-US" dirty="0"/>
                  <a:t>The preference relation </a:t>
                </a:r>
                <a14:m>
                  <m:oMath xmlns:m="http://schemas.openxmlformats.org/officeDocument/2006/math">
                    <m:r>
                      <a:rPr lang="en-US" b="0" i="1" dirty="0" smtClean="0">
                        <a:solidFill>
                          <a:srgbClr val="C00000"/>
                        </a:solidFill>
                        <a:effectLst/>
                        <a:latin typeface="Cambria Math" panose="02040503050406030204" pitchFamily="18" charset="0"/>
                        <a:ea typeface="Cambria Math" panose="02040503050406030204" pitchFamily="18" charset="0"/>
                      </a:rPr>
                      <m:t>≿</m:t>
                    </m:r>
                  </m:oMath>
                </a14:m>
                <a:r>
                  <a:rPr lang="en-US" dirty="0"/>
                  <a:t> is complete: </a:t>
                </a:r>
              </a:p>
              <a:p>
                <a:pPr lvl="1"/>
                <a:r>
                  <a:rPr lang="en-US" dirty="0"/>
                  <a:t>Any two outcomes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𝑦</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𝑋</m:t>
                    </m:r>
                  </m:oMath>
                </a14:m>
                <a:r>
                  <a:rPr lang="en-US" dirty="0"/>
                  <a:t> can be ranked by the preference relation, so that either </a:t>
                </a:r>
                <a14:m>
                  <m:oMath xmlns:m="http://schemas.openxmlformats.org/officeDocument/2006/math">
                    <m:r>
                      <a:rPr lang="en-US" i="1" smtClean="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ea typeface="Cambria Math" panose="02040503050406030204" pitchFamily="18" charset="0"/>
                      </a:rPr>
                      <m:t>≿</m:t>
                    </m:r>
                    <m:r>
                      <a:rPr lang="en-US" i="1" smtClean="0">
                        <a:solidFill>
                          <a:srgbClr val="C00000"/>
                        </a:solidFill>
                        <a:latin typeface="Cambria Math" panose="02040503050406030204" pitchFamily="18" charset="0"/>
                      </a:rPr>
                      <m:t>𝑦</m:t>
                    </m:r>
                    <m:r>
                      <a:rPr lang="en-US" i="1" smtClean="0">
                        <a:solidFill>
                          <a:srgbClr val="C00000"/>
                        </a:solidFill>
                        <a:latin typeface="Cambria Math" panose="02040503050406030204" pitchFamily="18" charset="0"/>
                      </a:rPr>
                      <m:t> </m:t>
                    </m:r>
                  </m:oMath>
                </a14:m>
                <a:r>
                  <a:rPr lang="en-US" dirty="0"/>
                  <a:t>or </a:t>
                </a:r>
                <a14:m>
                  <m:oMath xmlns:m="http://schemas.openxmlformats.org/officeDocument/2006/math">
                    <m:r>
                      <a:rPr lang="en-US" i="1" dirty="0" smtClean="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𝑥</m:t>
                    </m:r>
                  </m:oMath>
                </a14:m>
                <a:r>
                  <a:rPr lang="en-US" dirty="0"/>
                  <a:t>.</a:t>
                </a:r>
              </a:p>
              <a:p>
                <a:pPr lvl="1"/>
                <a:r>
                  <a:rPr lang="en-US" dirty="0"/>
                  <a:t>If I offer you two cars, you should be able to rank them according to how much you enjoy driving them, their safety	specifications, and so forth. </a:t>
                </a:r>
              </a:p>
              <a:p>
                <a:pPr lvl="1"/>
                <a:r>
                  <a:rPr lang="en-US" dirty="0"/>
                  <a:t>If I offer you two investment portfolios, you should be able to rank them according to the extent to which you are willing to balance risk and return.</a:t>
                </a:r>
              </a:p>
              <a:p>
                <a:pPr lvl="1"/>
                <a:r>
                  <a:rPr lang="en-US" dirty="0"/>
                  <a:t>In other words, the completeness axiom </a:t>
                </a:r>
                <a:r>
                  <a:rPr lang="en-US" dirty="0">
                    <a:solidFill>
                      <a:srgbClr val="C00000"/>
                    </a:solidFill>
                  </a:rPr>
                  <a:t>does not let you be indecisive between any two outcomes</a:t>
                </a:r>
                <a:r>
                  <a:rPr lang="en-US" dirty="0"/>
                  <a:t>.</a:t>
                </a:r>
              </a:p>
            </p:txBody>
          </p:sp>
        </mc:Choice>
        <mc:Fallback xmlns="">
          <p:sp>
            <p:nvSpPr>
              <p:cNvPr id="8" name="Content Placeholder 7">
                <a:extLst>
                  <a:ext uri="{FF2B5EF4-FFF2-40B4-BE49-F238E27FC236}">
                    <a16:creationId xmlns:a16="http://schemas.microsoft.com/office/drawing/2014/main" id="{2818A55B-0C93-0924-073A-2A71D82A379A}"/>
                  </a:ext>
                </a:extLst>
              </p:cNvPr>
              <p:cNvSpPr>
                <a:spLocks noGrp="1" noRot="1" noChangeAspect="1" noMove="1" noResize="1" noEditPoints="1" noAdjustHandles="1" noChangeArrowheads="1" noChangeShapeType="1" noTextEdit="1"/>
              </p:cNvSpPr>
              <p:nvPr>
                <p:ph idx="1"/>
              </p:nvPr>
            </p:nvSpPr>
            <p:spPr>
              <a:blipFill>
                <a:blip r:embed="rId2"/>
                <a:stretch>
                  <a:fillRect l="-4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8E9C43-E306-DCC5-A2BF-2B00B9E4B28A}"/>
              </a:ext>
            </a:extLst>
          </p:cNvPr>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a:extLst>
              <a:ext uri="{FF2B5EF4-FFF2-40B4-BE49-F238E27FC236}">
                <a16:creationId xmlns:a16="http://schemas.microsoft.com/office/drawing/2014/main" id="{FEBFC5D9-3AEF-5A74-AC84-388B9D03DD25}"/>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57744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7E756A-FC62-0D02-AC87-2858BA855441}"/>
                  </a:ext>
                </a:extLst>
              </p:cNvPr>
              <p:cNvSpPr>
                <a:spLocks noGrp="1"/>
              </p:cNvSpPr>
              <p:nvPr>
                <p:ph idx="1"/>
              </p:nvPr>
            </p:nvSpPr>
            <p:spPr/>
            <p:txBody>
              <a:bodyPr/>
              <a:lstStyle/>
              <a:p>
                <a:r>
                  <a:rPr lang="en-US" dirty="0"/>
                  <a:t>The preference relation </a:t>
                </a:r>
                <a14:m>
                  <m:oMath xmlns:m="http://schemas.openxmlformats.org/officeDocument/2006/math">
                    <m:r>
                      <a:rPr lang="en-US" b="0" i="1" dirty="0" smtClean="0">
                        <a:solidFill>
                          <a:srgbClr val="C00000"/>
                        </a:solidFill>
                        <a:effectLst/>
                        <a:latin typeface="Cambria Math" panose="02040503050406030204" pitchFamily="18" charset="0"/>
                        <a:ea typeface="Cambria Math" panose="02040503050406030204" pitchFamily="18" charset="0"/>
                      </a:rPr>
                      <m:t>≿</m:t>
                    </m:r>
                  </m:oMath>
                </a14:m>
                <a:r>
                  <a:rPr lang="en-US" dirty="0"/>
                  <a:t> is transitive: </a:t>
                </a:r>
              </a:p>
              <a:p>
                <a:r>
                  <a:rPr lang="en-US" dirty="0"/>
                  <a:t>for any three outcomes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𝑦</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𝑋</m:t>
                    </m:r>
                  </m:oMath>
                </a14:m>
                <a:r>
                  <a:rPr lang="en-US" dirty="0"/>
                  <a:t>, if </a:t>
                </a:r>
                <a14:m>
                  <m:oMath xmlns:m="http://schemas.openxmlformats.org/officeDocument/2006/math">
                    <m:r>
                      <a:rPr lang="en-US" i="1" dirty="0" smtClean="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𝑦</m:t>
                    </m:r>
                    <m:r>
                      <a:rPr lang="en-US" i="1" dirty="0" smtClean="0">
                        <a:solidFill>
                          <a:srgbClr val="C00000"/>
                        </a:solidFill>
                        <a:latin typeface="Cambria Math" panose="02040503050406030204" pitchFamily="18" charset="0"/>
                      </a:rPr>
                      <m:t> </m:t>
                    </m:r>
                  </m:oMath>
                </a14:m>
                <a:r>
                  <a:rPr lang="en-US" dirty="0"/>
                  <a:t>and </a:t>
                </a:r>
                <a14:m>
                  <m:oMath xmlns:m="http://schemas.openxmlformats.org/officeDocument/2006/math">
                    <m:r>
                      <a:rPr lang="en-US" i="1" dirty="0" smtClean="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𝑧</m:t>
                    </m:r>
                  </m:oMath>
                </a14:m>
                <a:r>
                  <a:rPr lang="en-US" dirty="0"/>
                  <a:t> then </a:t>
                </a:r>
                <a14:m>
                  <m:oMath xmlns:m="http://schemas.openxmlformats.org/officeDocument/2006/math">
                    <m:r>
                      <a:rPr lang="en-US" i="1" dirty="0" smtClean="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𝑧</m:t>
                    </m:r>
                  </m:oMath>
                </a14:m>
                <a:endParaRPr lang="en-US" dirty="0">
                  <a:solidFill>
                    <a:srgbClr val="C00000"/>
                  </a:solidFill>
                </a:endParaRPr>
              </a:p>
            </p:txBody>
          </p:sp>
        </mc:Choice>
        <mc:Fallback xmlns="">
          <p:sp>
            <p:nvSpPr>
              <p:cNvPr id="2" name="Content Placeholder 1">
                <a:extLst>
                  <a:ext uri="{FF2B5EF4-FFF2-40B4-BE49-F238E27FC236}">
                    <a16:creationId xmlns:a16="http://schemas.microsoft.com/office/drawing/2014/main" id="{D47E756A-FC62-0D02-AC87-2858BA855441}"/>
                  </a:ext>
                </a:extLst>
              </p:cNvPr>
              <p:cNvSpPr>
                <a:spLocks noGrp="1" noRot="1" noChangeAspect="1" noMove="1" noResize="1" noEditPoints="1" noAdjustHandles="1" noChangeArrowheads="1" noChangeShapeType="1" noTextEdit="1"/>
              </p:cNvSpPr>
              <p:nvPr>
                <p:ph idx="1"/>
              </p:nvPr>
            </p:nvSpPr>
            <p:spPr>
              <a:blipFill>
                <a:blip r:embed="rId2"/>
                <a:stretch>
                  <a:fillRect l="-41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A22CEE2-32BC-E4F6-5BB2-E404201E8795}"/>
              </a:ext>
            </a:extLst>
          </p:cNvPr>
          <p:cNvSpPr>
            <a:spLocks noGrp="1"/>
          </p:cNvSpPr>
          <p:nvPr>
            <p:ph type="sldNum" sz="quarter" idx="12"/>
          </p:nvPr>
        </p:nvSpPr>
        <p:spPr/>
        <p:txBody>
          <a:bodyPr/>
          <a:lstStyle/>
          <a:p>
            <a:fld id="{7A24F918-E48B-4CD6-88B4-F48A81EB5FB6}" type="slidenum">
              <a:rPr lang="en-US" smtClean="0"/>
              <a:pPr/>
              <a:t>12</a:t>
            </a:fld>
            <a:endParaRPr lang="en-US"/>
          </a:p>
        </p:txBody>
      </p:sp>
      <p:sp>
        <p:nvSpPr>
          <p:cNvPr id="4" name="Footer Placeholder 3">
            <a:extLst>
              <a:ext uri="{FF2B5EF4-FFF2-40B4-BE49-F238E27FC236}">
                <a16:creationId xmlns:a16="http://schemas.microsoft.com/office/drawing/2014/main" id="{36E0E9B4-0B26-3D2B-176D-71CF2E8B0866}"/>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08681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0D81C-70C8-458F-92B9-D1FDEABF4FBC}"/>
              </a:ext>
            </a:extLst>
          </p:cNvPr>
          <p:cNvSpPr>
            <a:spLocks noGrp="1"/>
          </p:cNvSpPr>
          <p:nvPr>
            <p:ph type="title"/>
          </p:nvPr>
        </p:nvSpPr>
        <p:spPr/>
        <p:txBody>
          <a:bodyPr/>
          <a:lstStyle/>
          <a:p>
            <a:r>
              <a:rPr lang="en-US" dirty="0"/>
              <a:t>Rational preference relation</a:t>
            </a:r>
          </a:p>
        </p:txBody>
      </p:sp>
      <p:sp>
        <p:nvSpPr>
          <p:cNvPr id="6" name="Content Placeholder 5">
            <a:extLst>
              <a:ext uri="{FF2B5EF4-FFF2-40B4-BE49-F238E27FC236}">
                <a16:creationId xmlns:a16="http://schemas.microsoft.com/office/drawing/2014/main" id="{07209ECC-C4C7-764D-F3BD-EF5F92569B41}"/>
              </a:ext>
            </a:extLst>
          </p:cNvPr>
          <p:cNvSpPr>
            <a:spLocks noGrp="1"/>
          </p:cNvSpPr>
          <p:nvPr>
            <p:ph idx="1"/>
          </p:nvPr>
        </p:nvSpPr>
        <p:spPr/>
        <p:txBody>
          <a:bodyPr>
            <a:normAutofit/>
          </a:bodyPr>
          <a:lstStyle/>
          <a:p>
            <a:r>
              <a:rPr lang="en-US" dirty="0"/>
              <a:t>By requiring that the player have complete and transitive preferences, we basically guarantee that among any set of outcomes, he will always </a:t>
            </a:r>
            <a:r>
              <a:rPr lang="en-US" dirty="0">
                <a:solidFill>
                  <a:srgbClr val="C00000"/>
                </a:solidFill>
              </a:rPr>
              <a:t>have at least one best outcome</a:t>
            </a:r>
            <a:r>
              <a:rPr lang="en-US" dirty="0"/>
              <a:t> that is </a:t>
            </a:r>
            <a:r>
              <a:rPr lang="en-US" dirty="0">
                <a:solidFill>
                  <a:srgbClr val="C00000"/>
                </a:solidFill>
              </a:rPr>
              <a:t>as good as or better than </a:t>
            </a:r>
            <a:r>
              <a:rPr lang="en-US" dirty="0"/>
              <a:t>any other outcome in that set.</a:t>
            </a:r>
          </a:p>
          <a:p>
            <a:r>
              <a:rPr lang="en-US" dirty="0"/>
              <a:t>A preference relation that is </a:t>
            </a:r>
            <a:r>
              <a:rPr lang="en-US" dirty="0">
                <a:solidFill>
                  <a:srgbClr val="0070C0"/>
                </a:solidFill>
              </a:rPr>
              <a:t>complete</a:t>
            </a:r>
            <a:r>
              <a:rPr lang="en-US" dirty="0"/>
              <a:t> and </a:t>
            </a:r>
            <a:r>
              <a:rPr lang="en-US" dirty="0">
                <a:solidFill>
                  <a:srgbClr val="0070C0"/>
                </a:solidFill>
              </a:rPr>
              <a:t>transitive</a:t>
            </a:r>
            <a:r>
              <a:rPr lang="en-US" dirty="0"/>
              <a:t> is called a </a:t>
            </a:r>
            <a:r>
              <a:rPr lang="en-US" dirty="0">
                <a:solidFill>
                  <a:srgbClr val="C00000"/>
                </a:solidFill>
              </a:rPr>
              <a:t>rational preference relation</a:t>
            </a:r>
            <a:r>
              <a:rPr lang="en-US" dirty="0"/>
              <a:t>. </a:t>
            </a:r>
          </a:p>
        </p:txBody>
      </p:sp>
      <p:sp>
        <p:nvSpPr>
          <p:cNvPr id="3" name="Slide Number Placeholder 2">
            <a:extLst>
              <a:ext uri="{FF2B5EF4-FFF2-40B4-BE49-F238E27FC236}">
                <a16:creationId xmlns:a16="http://schemas.microsoft.com/office/drawing/2014/main" id="{B64884C5-2873-8BF2-4CF9-724D7833390A}"/>
              </a:ext>
            </a:extLst>
          </p:cNvPr>
          <p:cNvSpPr>
            <a:spLocks noGrp="1"/>
          </p:cNvSpPr>
          <p:nvPr>
            <p:ph type="sldNum" sz="quarter" idx="12"/>
          </p:nvPr>
        </p:nvSpPr>
        <p:spPr/>
        <p:txBody>
          <a:bodyPr/>
          <a:lstStyle/>
          <a:p>
            <a:fld id="{7A24F918-E48B-4CD6-88B4-F48A81EB5FB6}" type="slidenum">
              <a:rPr lang="en-US" smtClean="0"/>
              <a:pPr/>
              <a:t>13</a:t>
            </a:fld>
            <a:endParaRPr lang="en-US"/>
          </a:p>
        </p:txBody>
      </p:sp>
      <p:sp>
        <p:nvSpPr>
          <p:cNvPr id="4" name="Footer Placeholder 3">
            <a:extLst>
              <a:ext uri="{FF2B5EF4-FFF2-40B4-BE49-F238E27FC236}">
                <a16:creationId xmlns:a16="http://schemas.microsoft.com/office/drawing/2014/main" id="{F57C851A-D559-061D-EFD2-2A7A3E59F34D}"/>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41551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879C-C96F-6F90-23D3-4A8B7B4AB0C2}"/>
              </a:ext>
            </a:extLst>
          </p:cNvPr>
          <p:cNvSpPr>
            <a:spLocks noGrp="1"/>
          </p:cNvSpPr>
          <p:nvPr>
            <p:ph type="title"/>
          </p:nvPr>
        </p:nvSpPr>
        <p:spPr/>
        <p:txBody>
          <a:bodyPr>
            <a:normAutofit/>
          </a:bodyPr>
          <a:lstStyle/>
          <a:p>
            <a:r>
              <a:rPr lang="fa-IR" dirty="0"/>
              <a:t>گروه غیر منطقی </a:t>
            </a:r>
            <a:r>
              <a:rPr lang="en-US" dirty="0"/>
              <a:t>“irrational” group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8A4554-8915-22CF-3A04-ABF75E9236E2}"/>
                  </a:ext>
                </a:extLst>
              </p:cNvPr>
              <p:cNvSpPr>
                <a:spLocks noGrp="1"/>
              </p:cNvSpPr>
              <p:nvPr>
                <p:ph idx="1"/>
              </p:nvPr>
            </p:nvSpPr>
            <p:spPr/>
            <p:txBody>
              <a:bodyPr>
                <a:normAutofit fontScale="92500" lnSpcReduction="10000"/>
              </a:bodyPr>
              <a:lstStyle/>
              <a:p>
                <a:r>
                  <a:rPr lang="fa-IR" sz="2000" dirty="0"/>
                  <a:t>به عنوان مثال، سه هم اتاقی به نام بازیکنان 1، 2 و 3 را تصور کنید که باید یک جعبه غلات را برای آشپزخانه آپارتمان خود انتخاب کنند.</a:t>
                </a:r>
              </a:p>
              <a:p>
                <a:r>
                  <a:rPr lang="fa-IR" sz="2000" dirty="0" err="1"/>
                  <a:t>ترجیحات</a:t>
                </a:r>
                <a:r>
                  <a:rPr lang="fa-IR" sz="2000" dirty="0"/>
                  <a:t> </a:t>
                </a:r>
                <a:r>
                  <a:rPr lang="fa-IR" sz="2000" dirty="0" err="1"/>
                  <a:t>بازیکن</a:t>
                </a:r>
                <a:r>
                  <a:rPr lang="fa-IR" sz="2000" dirty="0"/>
                  <a:t> 1 </a:t>
                </a:r>
                <a:r>
                  <a:rPr lang="fa-IR" sz="2000" dirty="0" err="1"/>
                  <a:t>بصورت</a:t>
                </a:r>
                <a:r>
                  <a:rPr lang="fa-IR" sz="2000" dirty="0"/>
                  <a:t>  </a:t>
                </a:r>
                <a14:m>
                  <m:oMath xmlns:m="http://schemas.openxmlformats.org/officeDocument/2006/math">
                    <m:r>
                      <a:rPr lang="en-US" sz="2000" i="1" dirty="0" smtClean="0">
                        <a:latin typeface="Cambria Math" panose="02040503050406030204" pitchFamily="18" charset="0"/>
                      </a:rPr>
                      <m:t>𝑎</m:t>
                    </m:r>
                    <m:sSub>
                      <m:sSubPr>
                        <m:ctrlPr>
                          <a:rPr lang="fa-IR" sz="2000" b="0" i="1" dirty="0" smtClean="0">
                            <a:latin typeface="Cambria Math" panose="02040503050406030204" pitchFamily="18" charset="0"/>
                            <a:ea typeface="Cambria Math" panose="02040503050406030204" pitchFamily="18" charset="0"/>
                          </a:rPr>
                        </m:ctrlPr>
                      </m:sSubPr>
                      <m:e>
                        <m:r>
                          <a:rPr lang="en-US" sz="2000" i="1" dirty="0" smtClean="0">
                            <a:latin typeface="Cambria Math" panose="02040503050406030204" pitchFamily="18" charset="0"/>
                            <a:ea typeface="Cambria Math" panose="02040503050406030204" pitchFamily="18" charset="0"/>
                          </a:rPr>
                          <m:t>≻</m:t>
                        </m:r>
                      </m:e>
                      <m:sub>
                        <m:r>
                          <a:rPr lang="fa-IR" sz="2000" b="0" i="1" dirty="0" smtClean="0">
                            <a:latin typeface="Cambria Math" panose="02040503050406030204" pitchFamily="18" charset="0"/>
                            <a:ea typeface="Cambria Math" panose="02040503050406030204" pitchFamily="18" charset="0"/>
                          </a:rPr>
                          <m:t>1</m:t>
                        </m:r>
                      </m:sub>
                    </m:sSub>
                    <m:r>
                      <a:rPr lang="en-US" sz="2000" i="1" dirty="0" smtClean="0">
                        <a:latin typeface="Cambria Math" panose="02040503050406030204" pitchFamily="18" charset="0"/>
                      </a:rPr>
                      <m:t>𝑐</m:t>
                    </m:r>
                    <m:sSub>
                      <m:sSubPr>
                        <m:ctrlPr>
                          <a:rPr lang="fa-IR"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m:t>
                        </m:r>
                      </m:e>
                      <m:sub>
                        <m:r>
                          <a:rPr lang="fa-IR" sz="2000" i="1" dirty="0">
                            <a:latin typeface="Cambria Math" panose="02040503050406030204" pitchFamily="18" charset="0"/>
                            <a:ea typeface="Cambria Math" panose="02040503050406030204" pitchFamily="18" charset="0"/>
                          </a:rPr>
                          <m:t>1</m:t>
                        </m:r>
                      </m:sub>
                    </m:sSub>
                    <m:r>
                      <a:rPr lang="en-US" sz="2000" i="1" dirty="0" smtClean="0">
                        <a:latin typeface="Cambria Math" panose="02040503050406030204" pitchFamily="18" charset="0"/>
                      </a:rPr>
                      <m:t>𝑏</m:t>
                    </m:r>
                  </m:oMath>
                </a14:m>
                <a:r>
                  <a:rPr lang="en-US" sz="2000" dirty="0"/>
                  <a:t>، </a:t>
                </a:r>
                <a:r>
                  <a:rPr lang="fa-IR" sz="2000" dirty="0" err="1"/>
                  <a:t>بازیکن</a:t>
                </a:r>
                <a:r>
                  <a:rPr lang="fa-IR" sz="2000" dirty="0"/>
                  <a:t> 2 </a:t>
                </a:r>
                <a:r>
                  <a:rPr lang="fa-IR" sz="2000" dirty="0" err="1"/>
                  <a:t>بصورت</a:t>
                </a:r>
                <a:r>
                  <a:rPr lang="fa-IR" sz="2000" dirty="0"/>
                  <a:t> </a:t>
                </a:r>
                <a14:m>
                  <m:oMath xmlns:m="http://schemas.openxmlformats.org/officeDocument/2006/math">
                    <m:r>
                      <a:rPr lang="en-US" sz="2000" i="1" dirty="0" smtClean="0">
                        <a:latin typeface="Cambria Math" panose="02040503050406030204" pitchFamily="18" charset="0"/>
                      </a:rPr>
                      <m:t>𝑐</m:t>
                    </m:r>
                    <m:sSub>
                      <m:sSubPr>
                        <m:ctrlPr>
                          <a:rPr lang="fa-IR"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m:t>
                        </m:r>
                      </m:e>
                      <m:sub>
                        <m:r>
                          <a:rPr lang="fa-IR" sz="2000" b="0" i="1" dirty="0" smtClean="0">
                            <a:latin typeface="Cambria Math" panose="02040503050406030204" pitchFamily="18" charset="0"/>
                            <a:ea typeface="Cambria Math" panose="02040503050406030204" pitchFamily="18" charset="0"/>
                          </a:rPr>
                          <m:t>2</m:t>
                        </m:r>
                      </m:sub>
                    </m:sSub>
                    <m:r>
                      <a:rPr lang="en-US" sz="2000" i="1" dirty="0" smtClean="0">
                        <a:latin typeface="Cambria Math" panose="02040503050406030204" pitchFamily="18" charset="0"/>
                      </a:rPr>
                      <m:t>𝑏</m:t>
                    </m:r>
                    <m:sSub>
                      <m:sSubPr>
                        <m:ctrlPr>
                          <a:rPr lang="fa-IR"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m:t>
                        </m:r>
                      </m:e>
                      <m:sub>
                        <m:r>
                          <a:rPr lang="fa-IR" sz="2000" b="0" i="1" dirty="0" smtClean="0">
                            <a:latin typeface="Cambria Math" panose="02040503050406030204" pitchFamily="18" charset="0"/>
                            <a:ea typeface="Cambria Math" panose="02040503050406030204" pitchFamily="18" charset="0"/>
                          </a:rPr>
                          <m:t>2</m:t>
                        </m:r>
                      </m:sub>
                    </m:sSub>
                    <m:r>
                      <a:rPr lang="en-US" sz="2000" i="1" dirty="0" smtClean="0">
                        <a:latin typeface="Cambria Math" panose="02040503050406030204" pitchFamily="18" charset="0"/>
                      </a:rPr>
                      <m:t>𝑎</m:t>
                    </m:r>
                  </m:oMath>
                </a14:m>
                <a:r>
                  <a:rPr lang="en-US" sz="2000" dirty="0"/>
                  <a:t>، </a:t>
                </a:r>
                <a:r>
                  <a:rPr lang="fa-IR" sz="2000" dirty="0"/>
                  <a:t>و </a:t>
                </a:r>
                <a:r>
                  <a:rPr lang="fa-IR" sz="2000" dirty="0" err="1"/>
                  <a:t>بازیکن</a:t>
                </a:r>
                <a:r>
                  <a:rPr lang="fa-IR" sz="2000" dirty="0"/>
                  <a:t> 3 به شکل </a:t>
                </a:r>
                <a14:m>
                  <m:oMath xmlns:m="http://schemas.openxmlformats.org/officeDocument/2006/math">
                    <m:r>
                      <a:rPr lang="en-US" sz="2000" i="1" dirty="0" smtClean="0">
                        <a:latin typeface="Cambria Math" panose="02040503050406030204" pitchFamily="18" charset="0"/>
                      </a:rPr>
                      <m:t>𝑏</m:t>
                    </m:r>
                    <m:sSub>
                      <m:sSubPr>
                        <m:ctrlPr>
                          <a:rPr lang="fa-IR"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m:t>
                        </m:r>
                      </m:e>
                      <m:sub>
                        <m:r>
                          <a:rPr lang="fa-IR" sz="2000" b="0" i="1" dirty="0" smtClean="0">
                            <a:latin typeface="Cambria Math" panose="02040503050406030204" pitchFamily="18" charset="0"/>
                            <a:ea typeface="Cambria Math" panose="02040503050406030204" pitchFamily="18" charset="0"/>
                          </a:rPr>
                          <m:t>3</m:t>
                        </m:r>
                      </m:sub>
                    </m:sSub>
                    <m:r>
                      <a:rPr lang="en-US" sz="2000" i="1" dirty="0" smtClean="0">
                        <a:latin typeface="Cambria Math" panose="02040503050406030204" pitchFamily="18" charset="0"/>
                      </a:rPr>
                      <m:t>𝑎</m:t>
                    </m:r>
                    <m:sSub>
                      <m:sSubPr>
                        <m:ctrlPr>
                          <a:rPr lang="fa-IR"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m:t>
                        </m:r>
                      </m:e>
                      <m:sub>
                        <m:r>
                          <a:rPr lang="fa-IR" sz="2000" b="0" i="1" dirty="0" smtClean="0">
                            <a:latin typeface="Cambria Math" panose="02040503050406030204" pitchFamily="18" charset="0"/>
                            <a:ea typeface="Cambria Math" panose="02040503050406030204" pitchFamily="18" charset="0"/>
                          </a:rPr>
                          <m:t>3</m:t>
                        </m:r>
                      </m:sub>
                    </m:sSub>
                    <m:r>
                      <a:rPr lang="en-US" sz="2000" i="1" dirty="0" smtClean="0">
                        <a:latin typeface="Cambria Math" panose="02040503050406030204" pitchFamily="18" charset="0"/>
                      </a:rPr>
                      <m:t>𝑐</m:t>
                    </m:r>
                    <m:r>
                      <a:rPr lang="en-US" sz="2000" i="1" dirty="0" smtClean="0">
                        <a:latin typeface="Cambria Math" panose="02040503050406030204" pitchFamily="18" charset="0"/>
                      </a:rPr>
                      <m:t> </m:t>
                    </m:r>
                  </m:oMath>
                </a14:m>
                <a:r>
                  <a:rPr lang="fa-IR" sz="2000" dirty="0"/>
                  <a:t> میباشد.</a:t>
                </a:r>
              </a:p>
              <a:p>
                <a:r>
                  <a:rPr lang="fa-IR" sz="2000" dirty="0"/>
                  <a:t>تصور کنید که سه </a:t>
                </a:r>
                <a:r>
                  <a:rPr lang="fa-IR" sz="2000" dirty="0" err="1"/>
                  <a:t>بازیکن</a:t>
                </a:r>
                <a:r>
                  <a:rPr lang="fa-IR" sz="2000" dirty="0"/>
                  <a:t> ما به روشی دموکراتیک انتخاب می کنند و از رای اکثریت برای رسیدن به یک تصمیم استفاده می کنند. </a:t>
                </a:r>
              </a:p>
              <a:p>
                <a:r>
                  <a:rPr lang="fa-IR" sz="2000" dirty="0" err="1"/>
                  <a:t>ترجیحات</a:t>
                </a:r>
                <a:r>
                  <a:rPr lang="fa-IR" sz="2000" dirty="0"/>
                  <a:t> حاصل از گروه </a:t>
                </a:r>
                <a:r>
                  <a:rPr lang="en-US" sz="2000" dirty="0"/>
                  <a:t>G </a:t>
                </a:r>
                <a:r>
                  <a:rPr lang="fa-IR" sz="2000" dirty="0"/>
                  <a:t>چه خواهد بود؟ </a:t>
                </a:r>
              </a:p>
              <a:p>
                <a:r>
                  <a:rPr lang="fa-IR" sz="2000" dirty="0"/>
                  <a:t>جفت </a:t>
                </a:r>
                <a:r>
                  <a:rPr lang="en-US" sz="2000" dirty="0"/>
                  <a:t>a </a:t>
                </a:r>
                <a:r>
                  <a:rPr lang="fa-IR" sz="2000" dirty="0"/>
                  <a:t>و </a:t>
                </a:r>
                <a:r>
                  <a:rPr lang="en-US" sz="2000" dirty="0"/>
                  <a:t>c </a:t>
                </a:r>
                <a:r>
                  <a:rPr lang="fa-IR" sz="2000" dirty="0"/>
                  <a:t> (بازیکنان 1 و 3)</a:t>
                </a:r>
                <a:r>
                  <a:rPr lang="en-US" sz="2000" dirty="0"/>
                  <a:t> </a:t>
                </a:r>
                <a:r>
                  <a:rPr lang="fa-IR" sz="2000" dirty="0"/>
                  <a:t>به </a:t>
                </a:r>
                <a:r>
                  <a:rPr lang="en-US" sz="2000" dirty="0"/>
                  <a:t>a</a:t>
                </a:r>
                <a:r>
                  <a:rPr lang="fa-IR" sz="2000" dirty="0"/>
                  <a:t> رای میدهند: </a:t>
                </a:r>
                <a14:m>
                  <m:oMath xmlns:m="http://schemas.openxmlformats.org/officeDocument/2006/math">
                    <m:r>
                      <a:rPr lang="en-US" sz="2000" i="1" dirty="0" smtClean="0">
                        <a:latin typeface="Cambria Math" panose="02040503050406030204" pitchFamily="18" charset="0"/>
                      </a:rPr>
                      <m:t>𝑎</m:t>
                    </m:r>
                    <m:sSub>
                      <m:sSubPr>
                        <m:ctrlPr>
                          <a:rPr lang="fa-IR" sz="2000" b="0" i="1" dirty="0" smtClean="0">
                            <a:latin typeface="Cambria Math" panose="02040503050406030204" pitchFamily="18" charset="0"/>
                            <a:ea typeface="Cambria Math" panose="02040503050406030204" pitchFamily="18" charset="0"/>
                          </a:rPr>
                        </m:ctrlPr>
                      </m:sSubPr>
                      <m:e>
                        <m:r>
                          <a:rPr lang="en-US" sz="2000" i="1" dirty="0" smtClean="0">
                            <a:latin typeface="Cambria Math" panose="02040503050406030204" pitchFamily="18" charset="0"/>
                            <a:ea typeface="Cambria Math" panose="02040503050406030204" pitchFamily="18" charset="0"/>
                          </a:rPr>
                          <m:t>≻</m:t>
                        </m:r>
                      </m:e>
                      <m:sub>
                        <m:r>
                          <a:rPr lang="en-US" sz="2000" b="0" i="1" dirty="0" smtClean="0">
                            <a:latin typeface="Cambria Math" panose="02040503050406030204" pitchFamily="18" charset="0"/>
                            <a:ea typeface="Cambria Math" panose="02040503050406030204" pitchFamily="18" charset="0"/>
                          </a:rPr>
                          <m:t>𝐺</m:t>
                        </m:r>
                      </m:sub>
                    </m:sSub>
                    <m:r>
                      <a:rPr lang="en-US" sz="2000" i="1" dirty="0" smtClean="0">
                        <a:latin typeface="Cambria Math" panose="02040503050406030204" pitchFamily="18" charset="0"/>
                      </a:rPr>
                      <m:t>𝑐</m:t>
                    </m:r>
                  </m:oMath>
                </a14:m>
                <a:r>
                  <a:rPr lang="fa-IR" sz="2000" dirty="0"/>
                  <a:t> </a:t>
                </a:r>
              </a:p>
              <a:p>
                <a:r>
                  <a:rPr lang="fa-IR" sz="2000" dirty="0"/>
                  <a:t>جفت </a:t>
                </a:r>
                <a:r>
                  <a:rPr lang="en-US" sz="2000" dirty="0"/>
                  <a:t>c </a:t>
                </a:r>
                <a:r>
                  <a:rPr lang="fa-IR" sz="2000" dirty="0"/>
                  <a:t>و </a:t>
                </a:r>
                <a:r>
                  <a:rPr lang="en-US" sz="2000" dirty="0"/>
                  <a:t>b </a:t>
                </a:r>
                <a:r>
                  <a:rPr lang="fa-IR" sz="2000" dirty="0"/>
                  <a:t> (بازیکنان 1 و 2) به </a:t>
                </a:r>
                <a:r>
                  <a:rPr lang="en-US" sz="2000" dirty="0"/>
                  <a:t>c</a:t>
                </a:r>
                <a:r>
                  <a:rPr lang="fa-IR" sz="2000" dirty="0"/>
                  <a:t> رای می دهند: </a:t>
                </a:r>
                <a14:m>
                  <m:oMath xmlns:m="http://schemas.openxmlformats.org/officeDocument/2006/math">
                    <m:r>
                      <a:rPr lang="en-US" sz="2000" b="0" i="1" dirty="0" smtClean="0">
                        <a:latin typeface="Cambria Math" panose="02040503050406030204" pitchFamily="18" charset="0"/>
                      </a:rPr>
                      <m:t>𝑐</m:t>
                    </m:r>
                    <m:sSub>
                      <m:sSubPr>
                        <m:ctrlPr>
                          <a:rPr lang="fa-IR" sz="2000" b="0" i="1" dirty="0" smtClean="0">
                            <a:latin typeface="Cambria Math" panose="02040503050406030204" pitchFamily="18" charset="0"/>
                            <a:ea typeface="Cambria Math" panose="02040503050406030204" pitchFamily="18" charset="0"/>
                          </a:rPr>
                        </m:ctrlPr>
                      </m:sSubPr>
                      <m:e>
                        <m:r>
                          <a:rPr lang="en-US" sz="2000" i="1" dirty="0" smtClean="0">
                            <a:latin typeface="Cambria Math" panose="02040503050406030204" pitchFamily="18" charset="0"/>
                            <a:ea typeface="Cambria Math" panose="02040503050406030204" pitchFamily="18" charset="0"/>
                          </a:rPr>
                          <m:t>≻</m:t>
                        </m:r>
                      </m:e>
                      <m:sub>
                        <m:r>
                          <a:rPr lang="en-US" sz="2000" b="0" i="1" dirty="0" smtClean="0">
                            <a:latin typeface="Cambria Math" panose="02040503050406030204" pitchFamily="18" charset="0"/>
                            <a:ea typeface="Cambria Math" panose="02040503050406030204" pitchFamily="18" charset="0"/>
                          </a:rPr>
                          <m:t>𝐺</m:t>
                        </m:r>
                      </m:sub>
                    </m:sSub>
                    <m:r>
                      <a:rPr lang="en-US" sz="2000" b="0" i="1" dirty="0" smtClean="0">
                        <a:latin typeface="Cambria Math" panose="02040503050406030204" pitchFamily="18" charset="0"/>
                      </a:rPr>
                      <m:t>𝑏</m:t>
                    </m:r>
                  </m:oMath>
                </a14:m>
                <a:r>
                  <a:rPr lang="fa-IR" sz="2000" dirty="0"/>
                  <a:t> </a:t>
                </a:r>
              </a:p>
              <a:p>
                <a:r>
                  <a:rPr lang="fa-IR" sz="2000" dirty="0"/>
                  <a:t>جفت </a:t>
                </a:r>
                <a:r>
                  <a:rPr lang="en-US" sz="2000" dirty="0"/>
                  <a:t>a </a:t>
                </a:r>
                <a:r>
                  <a:rPr lang="fa-IR" sz="2000" dirty="0"/>
                  <a:t>و </a:t>
                </a:r>
                <a:r>
                  <a:rPr lang="en-US" sz="2000" dirty="0"/>
                  <a:t>b </a:t>
                </a:r>
                <a:r>
                  <a:rPr lang="fa-IR" sz="2000" dirty="0"/>
                  <a:t> (بازیکنان 2 و 3) به </a:t>
                </a:r>
                <a:r>
                  <a:rPr lang="en-US" sz="2000" dirty="0"/>
                  <a:t>b</a:t>
                </a:r>
                <a:r>
                  <a:rPr lang="fa-IR" sz="2000" dirty="0"/>
                  <a:t> رای می دهند: </a:t>
                </a:r>
                <a14:m>
                  <m:oMath xmlns:m="http://schemas.openxmlformats.org/officeDocument/2006/math">
                    <m:r>
                      <a:rPr lang="en-US" sz="2000" b="0" i="1" dirty="0" smtClean="0">
                        <a:latin typeface="Cambria Math" panose="02040503050406030204" pitchFamily="18" charset="0"/>
                      </a:rPr>
                      <m:t>𝑏</m:t>
                    </m:r>
                    <m:sSub>
                      <m:sSubPr>
                        <m:ctrlPr>
                          <a:rPr lang="fa-IR" sz="2000" b="0" i="1" dirty="0" smtClean="0">
                            <a:latin typeface="Cambria Math" panose="02040503050406030204" pitchFamily="18" charset="0"/>
                            <a:ea typeface="Cambria Math" panose="02040503050406030204" pitchFamily="18" charset="0"/>
                          </a:rPr>
                        </m:ctrlPr>
                      </m:sSubPr>
                      <m:e>
                        <m:r>
                          <a:rPr lang="en-US" sz="2000" i="1" dirty="0" smtClean="0">
                            <a:latin typeface="Cambria Math" panose="02040503050406030204" pitchFamily="18" charset="0"/>
                            <a:ea typeface="Cambria Math" panose="02040503050406030204" pitchFamily="18" charset="0"/>
                          </a:rPr>
                          <m:t>≻</m:t>
                        </m:r>
                      </m:e>
                      <m:sub>
                        <m:r>
                          <a:rPr lang="en-US" sz="2000" b="0" i="1" dirty="0" smtClean="0">
                            <a:latin typeface="Cambria Math" panose="02040503050406030204" pitchFamily="18" charset="0"/>
                            <a:ea typeface="Cambria Math" panose="02040503050406030204" pitchFamily="18" charset="0"/>
                          </a:rPr>
                          <m:t>𝐺</m:t>
                        </m:r>
                      </m:sub>
                    </m:sSub>
                    <m:r>
                      <a:rPr lang="en-US" sz="2000" b="0" i="1" dirty="0" smtClean="0">
                        <a:latin typeface="Cambria Math" panose="02040503050406030204" pitchFamily="18" charset="0"/>
                      </a:rPr>
                      <m:t>𝑎</m:t>
                    </m:r>
                  </m:oMath>
                </a14:m>
                <a:r>
                  <a:rPr lang="fa-IR" sz="2000" dirty="0"/>
                  <a:t> </a:t>
                </a:r>
              </a:p>
              <a:p>
                <a:r>
                  <a:rPr lang="fa-IR" sz="2000" dirty="0"/>
                  <a:t>  بنابراین سه </a:t>
                </a:r>
                <a:r>
                  <a:rPr lang="fa-IR" sz="2000" dirty="0" err="1"/>
                  <a:t>بازیکن</a:t>
                </a:r>
                <a:r>
                  <a:rPr lang="fa-IR" sz="2000" dirty="0"/>
                  <a:t> منطقی ما </a:t>
                </a:r>
                <a:r>
                  <a:rPr lang="fa-IR" sz="2000" dirty="0" err="1"/>
                  <a:t>نمی</a:t>
                </a:r>
                <a:r>
                  <a:rPr lang="fa-IR" sz="2000" dirty="0"/>
                  <a:t> توانند با استفاده از </a:t>
                </a:r>
                <a:r>
                  <a:rPr lang="fa-IR" sz="2000" dirty="0" err="1"/>
                  <a:t>ترجیحات</a:t>
                </a:r>
                <a:r>
                  <a:rPr lang="fa-IR" sz="2000" dirty="0"/>
                  <a:t> گروهی که از رای اکثریت حاصل می شود، به یک تصمیم قطعی برسند!</a:t>
                </a:r>
                <a:endParaRPr lang="en-US" sz="2000" dirty="0"/>
              </a:p>
            </p:txBody>
          </p:sp>
        </mc:Choice>
        <mc:Fallback xmlns="">
          <p:sp>
            <p:nvSpPr>
              <p:cNvPr id="3" name="Content Placeholder 2">
                <a:extLst>
                  <a:ext uri="{FF2B5EF4-FFF2-40B4-BE49-F238E27FC236}">
                    <a16:creationId xmlns:a16="http://schemas.microsoft.com/office/drawing/2014/main" id="{508A4554-8915-22CF-3A04-ABF75E9236E2}"/>
                  </a:ext>
                </a:extLst>
              </p:cNvPr>
              <p:cNvSpPr>
                <a:spLocks noGrp="1" noRot="1" noChangeAspect="1" noMove="1" noResize="1" noEditPoints="1" noAdjustHandles="1" noChangeArrowheads="1" noChangeShapeType="1" noTextEdit="1"/>
              </p:cNvSpPr>
              <p:nvPr>
                <p:ph idx="1"/>
              </p:nvPr>
            </p:nvSpPr>
            <p:spPr>
              <a:blipFill>
                <a:blip r:embed="rId3"/>
                <a:stretch>
                  <a:fillRect l="-948" r="-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1CFFCE8-4FBF-F2D9-4280-221867D13DFC}"/>
              </a:ext>
            </a:extLst>
          </p:cNvPr>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a:extLst>
              <a:ext uri="{FF2B5EF4-FFF2-40B4-BE49-F238E27FC236}">
                <a16:creationId xmlns:a16="http://schemas.microsoft.com/office/drawing/2014/main" id="{1170E88D-7BB4-BFF9-C3B6-9247286FAA04}"/>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90516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879C-C96F-6F90-23D3-4A8B7B4AB0C2}"/>
              </a:ext>
            </a:extLst>
          </p:cNvPr>
          <p:cNvSpPr>
            <a:spLocks noGrp="1"/>
          </p:cNvSpPr>
          <p:nvPr>
            <p:ph type="title"/>
          </p:nvPr>
        </p:nvSpPr>
        <p:spPr/>
        <p:txBody>
          <a:bodyPr>
            <a:noAutofit/>
          </a:bodyPr>
          <a:lstStyle/>
          <a:p>
            <a:r>
              <a:rPr lang="fa-IR" sz="3600" dirty="0"/>
              <a:t>پارادوکس </a:t>
            </a:r>
            <a:r>
              <a:rPr lang="fa-IR" sz="3600" dirty="0" err="1"/>
              <a:t>رأی‌گیری</a:t>
            </a:r>
            <a:r>
              <a:rPr lang="fa-IR" sz="3600" dirty="0"/>
              <a:t> یا پارادوکس </a:t>
            </a:r>
            <a:r>
              <a:rPr lang="fa-IR" sz="3600" dirty="0" err="1"/>
              <a:t>کندورسه</a:t>
            </a:r>
            <a:br>
              <a:rPr lang="fa-IR" sz="3600" dirty="0"/>
            </a:br>
            <a:r>
              <a:rPr lang="fa-IR" sz="3200" dirty="0"/>
              <a:t>(</a:t>
            </a:r>
            <a:r>
              <a:rPr lang="en-US" sz="3200" dirty="0"/>
              <a:t>Condorcet Paradox</a:t>
            </a:r>
            <a:r>
              <a:rPr lang="fa-IR" sz="3200" dirty="0"/>
              <a:t>)</a:t>
            </a:r>
            <a:endParaRPr lang="en-US" sz="3600" dirty="0"/>
          </a:p>
        </p:txBody>
      </p:sp>
      <p:sp>
        <p:nvSpPr>
          <p:cNvPr id="3" name="Content Placeholder 2">
            <a:extLst>
              <a:ext uri="{FF2B5EF4-FFF2-40B4-BE49-F238E27FC236}">
                <a16:creationId xmlns:a16="http://schemas.microsoft.com/office/drawing/2014/main" id="{508A4554-8915-22CF-3A04-ABF75E9236E2}"/>
              </a:ext>
            </a:extLst>
          </p:cNvPr>
          <p:cNvSpPr>
            <a:spLocks noGrp="1"/>
          </p:cNvSpPr>
          <p:nvPr>
            <p:ph idx="1"/>
          </p:nvPr>
        </p:nvSpPr>
        <p:spPr>
          <a:xfrm>
            <a:off x="215462" y="1240077"/>
            <a:ext cx="11571530" cy="1888367"/>
          </a:xfrm>
        </p:spPr>
        <p:txBody>
          <a:bodyPr>
            <a:normAutofit fontScale="92500" lnSpcReduction="10000"/>
          </a:bodyPr>
          <a:lstStyle/>
          <a:p>
            <a:r>
              <a:rPr lang="fa-IR" dirty="0"/>
              <a:t>این نوع عدم تصمیم گیری گروهی ناشی از رای اکثریت اغلب به عنوان پارادوکس </a:t>
            </a:r>
            <a:r>
              <a:rPr lang="fa-IR" dirty="0" err="1"/>
              <a:t>کندورسه</a:t>
            </a:r>
            <a:r>
              <a:rPr lang="fa-IR" dirty="0"/>
              <a:t> (</a:t>
            </a:r>
            <a:r>
              <a:rPr lang="en-US" dirty="0"/>
              <a:t>Condorcet Paradox</a:t>
            </a:r>
            <a:r>
              <a:rPr lang="fa-IR" dirty="0"/>
              <a:t>) نامیده می شود. </a:t>
            </a:r>
          </a:p>
          <a:p>
            <a:r>
              <a:rPr lang="fa-IR" dirty="0"/>
              <a:t>اعمال عقلانیت فردی به معنای «عقلانیت گروهی» نیست.</a:t>
            </a:r>
            <a:endParaRPr lang="en-US" dirty="0"/>
          </a:p>
        </p:txBody>
      </p:sp>
      <p:sp>
        <p:nvSpPr>
          <p:cNvPr id="4" name="Slide Number Placeholder 3">
            <a:extLst>
              <a:ext uri="{FF2B5EF4-FFF2-40B4-BE49-F238E27FC236}">
                <a16:creationId xmlns:a16="http://schemas.microsoft.com/office/drawing/2014/main" id="{D1CFFCE8-4FBF-F2D9-4280-221867D13DFC}"/>
              </a:ext>
            </a:extLst>
          </p:cNvPr>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a:extLst>
              <a:ext uri="{FF2B5EF4-FFF2-40B4-BE49-F238E27FC236}">
                <a16:creationId xmlns:a16="http://schemas.microsoft.com/office/drawing/2014/main" id="{1170E88D-7BB4-BFF9-C3B6-9247286FAA04}"/>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133ED9D2-AFC1-72EA-DE0D-21E7ECC0B2A3}"/>
              </a:ext>
            </a:extLst>
          </p:cNvPr>
          <p:cNvPicPr>
            <a:picLocks noChangeAspect="1"/>
          </p:cNvPicPr>
          <p:nvPr/>
        </p:nvPicPr>
        <p:blipFill>
          <a:blip r:embed="rId3"/>
          <a:stretch>
            <a:fillRect/>
          </a:stretch>
        </p:blipFill>
        <p:spPr>
          <a:xfrm>
            <a:off x="727422" y="3334750"/>
            <a:ext cx="7150271" cy="1972489"/>
          </a:xfrm>
          <a:prstGeom prst="rect">
            <a:avLst/>
          </a:prstGeom>
        </p:spPr>
      </p:pic>
      <p:pic>
        <p:nvPicPr>
          <p:cNvPr id="9" name="Picture 8">
            <a:extLst>
              <a:ext uri="{FF2B5EF4-FFF2-40B4-BE49-F238E27FC236}">
                <a16:creationId xmlns:a16="http://schemas.microsoft.com/office/drawing/2014/main" id="{F6AD130A-E42F-F4D6-9C1F-5AB41D9B946A}"/>
              </a:ext>
            </a:extLst>
          </p:cNvPr>
          <p:cNvPicPr>
            <a:picLocks noChangeAspect="1"/>
          </p:cNvPicPr>
          <p:nvPr/>
        </p:nvPicPr>
        <p:blipFill>
          <a:blip r:embed="rId4"/>
          <a:stretch>
            <a:fillRect/>
          </a:stretch>
        </p:blipFill>
        <p:spPr>
          <a:xfrm>
            <a:off x="8718176" y="3333163"/>
            <a:ext cx="2746402" cy="2954989"/>
          </a:xfrm>
          <a:prstGeom prst="rect">
            <a:avLst/>
          </a:prstGeom>
        </p:spPr>
      </p:pic>
      <p:sp>
        <p:nvSpPr>
          <p:cNvPr id="11" name="TextBox 10">
            <a:extLst>
              <a:ext uri="{FF2B5EF4-FFF2-40B4-BE49-F238E27FC236}">
                <a16:creationId xmlns:a16="http://schemas.microsoft.com/office/drawing/2014/main" id="{BF9D27EC-1137-0532-18C6-F2D181FDB5FF}"/>
              </a:ext>
            </a:extLst>
          </p:cNvPr>
          <p:cNvSpPr txBox="1"/>
          <p:nvPr/>
        </p:nvSpPr>
        <p:spPr>
          <a:xfrm>
            <a:off x="215462" y="5455748"/>
            <a:ext cx="8413708"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Voters (blue) and candidates (red) plotted in a 2-dimensional preference space. Each voter prefers a closer candidate over a farther. Arrows show the order in which voters prefer the candidates.</a:t>
            </a:r>
            <a:endParaRPr lang="en-US" dirty="0"/>
          </a:p>
        </p:txBody>
      </p:sp>
    </p:spTree>
    <p:extLst>
      <p:ext uri="{BB962C8B-B14F-4D97-AF65-F5344CB8AC3E}">
        <p14:creationId xmlns:p14="http://schemas.microsoft.com/office/powerpoint/2010/main" val="394949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4893AF-A5FF-DB1A-D7F1-C892077293D1}"/>
              </a:ext>
            </a:extLst>
          </p:cNvPr>
          <p:cNvSpPr>
            <a:spLocks noGrp="1"/>
          </p:cNvSpPr>
          <p:nvPr>
            <p:ph type="title"/>
          </p:nvPr>
        </p:nvSpPr>
        <p:spPr/>
        <p:txBody>
          <a:bodyPr/>
          <a:lstStyle/>
          <a:p>
            <a:r>
              <a:rPr lang="en-US" dirty="0"/>
              <a:t>Definition 1.1: Payoff Functions</a:t>
            </a:r>
            <a:r>
              <a:rPr lang="fa-IR" dirty="0"/>
              <a:t> </a:t>
            </a:r>
            <a:r>
              <a:rPr lang="en-US" dirty="0"/>
              <a:t>(</a:t>
            </a:r>
            <a:r>
              <a:rPr lang="fa-IR" dirty="0"/>
              <a:t>تابع </a:t>
            </a:r>
            <a:r>
              <a:rPr lang="fa-IR" dirty="0" err="1"/>
              <a:t>مطلوبیت</a:t>
            </a:r>
            <a:r>
              <a:rPr lang="en-US" dirty="0"/>
              <a:t>)</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B04B06C-3DF6-EAEE-BFF6-EBB80CFFCFDE}"/>
                  </a:ext>
                </a:extLst>
              </p:cNvPr>
              <p:cNvSpPr>
                <a:spLocks noGrp="1"/>
              </p:cNvSpPr>
              <p:nvPr>
                <p:ph idx="1"/>
              </p:nvPr>
            </p:nvSpPr>
            <p:spPr/>
            <p:txBody>
              <a:bodyPr>
                <a:normAutofit/>
              </a:bodyPr>
              <a:lstStyle/>
              <a:p>
                <a:r>
                  <a:rPr lang="en-US" dirty="0"/>
                  <a:t>In particular we can define the profit function in the obvious way: every action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 </m:t>
                    </m:r>
                    <m:r>
                      <a:rPr lang="en-US" i="1" dirty="0" smtClean="0">
                        <a:latin typeface="Cambria Math" panose="02040503050406030204" pitchFamily="18" charset="0"/>
                      </a:rPr>
                      <m:t>𝐴</m:t>
                    </m:r>
                    <m:r>
                      <a:rPr lang="en-US" i="1" dirty="0" smtClean="0">
                        <a:latin typeface="Cambria Math" panose="02040503050406030204" pitchFamily="18" charset="0"/>
                      </a:rPr>
                      <m:t> </m:t>
                    </m:r>
                  </m:oMath>
                </a14:m>
                <a:r>
                  <a:rPr lang="en-US" dirty="0"/>
                  <a:t>yields a profit </a:t>
                </a:r>
                <a14:m>
                  <m:oMath xmlns:m="http://schemas.openxmlformats.org/officeDocument/2006/math">
                    <m:r>
                      <a:rPr lang="en-US" i="1" dirty="0" smtClean="0">
                        <a:latin typeface="Cambria Math" panose="02040503050406030204" pitchFamily="18" charset="0"/>
                      </a:rPr>
                      <m:t>𝜋</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a14:m>
                <a:r>
                  <a:rPr lang="en-US" dirty="0"/>
                  <a:t>. Then, instead of considering a preference relation over profit outcomes, we can just look at the profit from each action directly and choose an action that maximizes profits. In other words, </a:t>
                </a:r>
                <a:r>
                  <a:rPr lang="en-US" dirty="0">
                    <a:solidFill>
                      <a:srgbClr val="0070C0"/>
                    </a:solidFill>
                  </a:rPr>
                  <a:t>we can use the profit function to evaluate actions and outcomes</a:t>
                </a:r>
                <a:r>
                  <a:rPr lang="en-US" dirty="0"/>
                  <a:t>.</a:t>
                </a:r>
              </a:p>
              <a:p>
                <a:r>
                  <a:rPr lang="en-US" b="1" dirty="0">
                    <a:solidFill>
                      <a:srgbClr val="C00000"/>
                    </a:solidFill>
                  </a:rPr>
                  <a:t>Definition 1.1 </a:t>
                </a:r>
                <a:r>
                  <a:rPr lang="en-US" dirty="0"/>
                  <a:t>A payoff function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 :</m:t>
                    </m:r>
                    <m:r>
                      <a:rPr lang="en-US" i="1" dirty="0" smtClean="0">
                        <a:latin typeface="Cambria Math" panose="02040503050406030204" pitchFamily="18" charset="0"/>
                      </a:rPr>
                      <m:t>𝑋</m:t>
                    </m:r>
                    <m:r>
                      <a:rPr lang="en-US" i="1" dirty="0" smtClean="0">
                        <a:latin typeface="Cambria Math" panose="02040503050406030204" pitchFamily="18" charset="0"/>
                      </a:rPr>
                      <m:t> → </m:t>
                    </m:r>
                    <m:r>
                      <a:rPr lang="en-US" i="1" dirty="0" smtClean="0">
                        <a:latin typeface="Cambria Math" panose="02040503050406030204" pitchFamily="18" charset="0"/>
                      </a:rPr>
                      <m:t>𝑅</m:t>
                    </m:r>
                  </m:oMath>
                </a14:m>
                <a:r>
                  <a:rPr lang="en-US" dirty="0"/>
                  <a:t> represents the preference relation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if for any pair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if and only if </a:t>
                </a:r>
                <a14:m>
                  <m:oMath xmlns:m="http://schemas.openxmlformats.org/officeDocument/2006/math">
                    <m:r>
                      <a:rPr lang="en-US" i="1" dirty="0" smtClean="0">
                        <a:latin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𝑦</m:t>
                    </m:r>
                  </m:oMath>
                </a14:m>
                <a:r>
                  <a:rPr lang="en-US" dirty="0"/>
                  <a:t>.</a:t>
                </a:r>
              </a:p>
            </p:txBody>
          </p:sp>
        </mc:Choice>
        <mc:Fallback xmlns="">
          <p:sp>
            <p:nvSpPr>
              <p:cNvPr id="7" name="Content Placeholder 6">
                <a:extLst>
                  <a:ext uri="{FF2B5EF4-FFF2-40B4-BE49-F238E27FC236}">
                    <a16:creationId xmlns:a16="http://schemas.microsoft.com/office/drawing/2014/main" id="{FB04B06C-3DF6-EAEE-BFF6-EBB80CFFCFDE}"/>
                  </a:ext>
                </a:extLst>
              </p:cNvPr>
              <p:cNvSpPr>
                <a:spLocks noGrp="1" noRot="1" noChangeAspect="1" noMove="1" noResize="1" noEditPoints="1" noAdjustHandles="1" noChangeArrowheads="1" noChangeShapeType="1" noTextEdit="1"/>
              </p:cNvSpPr>
              <p:nvPr>
                <p:ph idx="1"/>
              </p:nvPr>
            </p:nvSpPr>
            <p:spPr>
              <a:blipFill>
                <a:blip r:embed="rId2"/>
                <a:stretch>
                  <a:fillRect l="-421" r="-8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05F43A-01B0-C3CD-F1D1-F33E5328CF3D}"/>
              </a:ext>
            </a:extLst>
          </p:cNvPr>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a:extLst>
              <a:ext uri="{FF2B5EF4-FFF2-40B4-BE49-F238E27FC236}">
                <a16:creationId xmlns:a16="http://schemas.microsoft.com/office/drawing/2014/main" id="{895BCD7A-BE08-A8DD-1755-F661D1A3AA0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82389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E24F-5E18-8998-2E33-A0D9301202CD}"/>
              </a:ext>
            </a:extLst>
          </p:cNvPr>
          <p:cNvSpPr>
            <a:spLocks noGrp="1"/>
          </p:cNvSpPr>
          <p:nvPr>
            <p:ph type="title"/>
          </p:nvPr>
        </p:nvSpPr>
        <p:spPr/>
        <p:txBody>
          <a:bodyPr/>
          <a:lstStyle/>
          <a:p>
            <a:r>
              <a:rPr lang="fa-IR" dirty="0"/>
              <a:t>قضیه 1.1</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7F4831-93C7-96F6-6D42-BDE65517811B}"/>
                  </a:ext>
                </a:extLst>
              </p:cNvPr>
              <p:cNvSpPr>
                <a:spLocks noGrp="1"/>
              </p:cNvSpPr>
              <p:nvPr>
                <p:ph idx="1"/>
              </p:nvPr>
            </p:nvSpPr>
            <p:spPr/>
            <p:txBody>
              <a:bodyPr>
                <a:normAutofit fontScale="77500" lnSpcReduction="20000"/>
              </a:bodyPr>
              <a:lstStyle/>
              <a:p>
                <a:r>
                  <a:rPr lang="fa-IR" sz="3600" dirty="0">
                    <a:solidFill>
                      <a:srgbClr val="7030A0"/>
                    </a:solidFill>
                  </a:rPr>
                  <a:t>اگر مجموعه نتایج </a:t>
                </a:r>
                <a14:m>
                  <m:oMath xmlns:m="http://schemas.openxmlformats.org/officeDocument/2006/math">
                    <m:r>
                      <a:rPr lang="fa-IR" sz="3600" i="1" dirty="0" smtClean="0">
                        <a:solidFill>
                          <a:srgbClr val="7030A0"/>
                        </a:solidFill>
                        <a:latin typeface="Cambria Math" panose="02040503050406030204" pitchFamily="18" charset="0"/>
                      </a:rPr>
                      <m:t>𝑋</m:t>
                    </m:r>
                  </m:oMath>
                </a14:m>
                <a:r>
                  <a:rPr lang="fa-IR" sz="3600" dirty="0">
                    <a:solidFill>
                      <a:srgbClr val="7030A0"/>
                    </a:solidFill>
                  </a:rPr>
                  <a:t> متناهی باشد، هر رابطه ترجیح منطقی نسبت به </a:t>
                </a:r>
                <a14:m>
                  <m:oMath xmlns:m="http://schemas.openxmlformats.org/officeDocument/2006/math">
                    <m:r>
                      <a:rPr lang="fa-IR" sz="3600" i="1" dirty="0" smtClean="0">
                        <a:solidFill>
                          <a:srgbClr val="7030A0"/>
                        </a:solidFill>
                        <a:latin typeface="Cambria Math" panose="02040503050406030204" pitchFamily="18" charset="0"/>
                      </a:rPr>
                      <m:t>𝑋</m:t>
                    </m:r>
                  </m:oMath>
                </a14:m>
                <a:r>
                  <a:rPr lang="fa-IR" sz="3600" dirty="0">
                    <a:solidFill>
                      <a:srgbClr val="7030A0"/>
                    </a:solidFill>
                  </a:rPr>
                  <a:t> را می توان با یک تابع </a:t>
                </a:r>
                <a:r>
                  <a:rPr lang="fa-IR" sz="3600" dirty="0" err="1">
                    <a:solidFill>
                      <a:srgbClr val="7030A0"/>
                    </a:solidFill>
                  </a:rPr>
                  <a:t>مطلوبیت</a:t>
                </a:r>
                <a:r>
                  <a:rPr lang="fa-IR" sz="3600" dirty="0">
                    <a:solidFill>
                      <a:srgbClr val="7030A0"/>
                    </a:solidFill>
                  </a:rPr>
                  <a:t> نمایش داد.</a:t>
                </a:r>
                <a:endParaRPr lang="en-US" sz="3600" dirty="0">
                  <a:solidFill>
                    <a:srgbClr val="7030A0"/>
                  </a:solidFill>
                </a:endParaRPr>
              </a:p>
              <a:p>
                <a:r>
                  <a:rPr lang="fa-IR" u="sng" dirty="0">
                    <a:solidFill>
                      <a:srgbClr val="FF0000"/>
                    </a:solidFill>
                  </a:rPr>
                  <a:t>اثبات</a:t>
                </a:r>
                <a:endParaRPr lang="en-US" u="sng" dirty="0">
                  <a:solidFill>
                    <a:srgbClr val="FF0000"/>
                  </a:solidFill>
                </a:endParaRPr>
              </a:p>
              <a:p>
                <a:pPr algn="r" rtl="1"/>
                <a:r>
                  <a:rPr lang="fa-IR" dirty="0"/>
                  <a:t>از آنجایی که رابطه </a:t>
                </a:r>
                <a:r>
                  <a:rPr lang="fa-IR" dirty="0" err="1"/>
                  <a:t>ترجیحی</a:t>
                </a:r>
                <a:r>
                  <a:rPr lang="fa-IR" dirty="0"/>
                  <a:t> کامل و گذرا است، </a:t>
                </a:r>
                <a:r>
                  <a:rPr lang="fa-IR" dirty="0" err="1"/>
                  <a:t>می‌توانیم</a:t>
                </a:r>
                <a:r>
                  <a:rPr lang="fa-IR" dirty="0"/>
                  <a:t> </a:t>
                </a:r>
                <a:r>
                  <a:rPr lang="fa-IR" dirty="0" err="1"/>
                  <a:t>نتیجه‌ای</a:t>
                </a:r>
                <a:r>
                  <a:rPr lang="fa-IR" dirty="0"/>
                  <a:t> با حداقل ترجیح</a:t>
                </a:r>
                <a14:m>
                  <m:oMath xmlns:m="http://schemas.openxmlformats.org/officeDocument/2006/math">
                    <m:bar>
                      <m:barPr>
                        <m:ctrlPr>
                          <a:rPr lang="en-US" i="1" dirty="0">
                            <a:latin typeface="Cambria Math" panose="02040503050406030204" pitchFamily="18" charset="0"/>
                          </a:rPr>
                        </m:ctrlPr>
                      </m:barPr>
                      <m:e>
                        <m:r>
                          <a:rPr lang="en-US" i="1" dirty="0">
                            <a:latin typeface="Cambria Math" panose="02040503050406030204" pitchFamily="18" charset="0"/>
                          </a:rPr>
                          <m:t>𝑥</m:t>
                        </m:r>
                      </m:e>
                    </m:bar>
                    <m:r>
                      <a:rPr lang="en-US" i="1" dirty="0" smtClean="0">
                        <a:latin typeface="Cambria Math" panose="02040503050406030204" pitchFamily="18" charset="0"/>
                      </a:rPr>
                      <m:t>∈</m:t>
                    </m:r>
                    <m:r>
                      <a:rPr lang="en-US" i="1" dirty="0" smtClean="0">
                        <a:latin typeface="Cambria Math" panose="02040503050406030204" pitchFamily="18" charset="0"/>
                      </a:rPr>
                      <m:t>𝑋</m:t>
                    </m:r>
                  </m:oMath>
                </a14:m>
                <a:r>
                  <a:rPr lang="fa-IR" dirty="0"/>
                  <a:t>  پیدا کنیم به طوری که همه نتایج دیگر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fa-IR" dirty="0"/>
                  <a:t> حداقل به خوبی</a:t>
                </a:r>
                <a14:m>
                  <m:oMath xmlns:m="http://schemas.openxmlformats.org/officeDocument/2006/math">
                    <m:bar>
                      <m:barPr>
                        <m:ctrlPr>
                          <a:rPr lang="en-US" i="1" dirty="0">
                            <a:latin typeface="Cambria Math" panose="02040503050406030204" pitchFamily="18" charset="0"/>
                          </a:rPr>
                        </m:ctrlPr>
                      </m:barPr>
                      <m:e>
                        <m:r>
                          <a:rPr lang="en-US" i="1" dirty="0">
                            <a:latin typeface="Cambria Math" panose="02040503050406030204" pitchFamily="18" charset="0"/>
                          </a:rPr>
                          <m:t>𝑥</m:t>
                        </m:r>
                      </m:e>
                    </m:bar>
                  </m:oMath>
                </a14:m>
                <a:r>
                  <a:rPr lang="en-US" dirty="0"/>
                  <a:t> </a:t>
                </a:r>
                <a:r>
                  <a:rPr lang="fa-IR" dirty="0"/>
                  <a:t>  باشند، یعنی برای همه </a:t>
                </a: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𝑋</m:t>
                    </m:r>
                  </m:oMath>
                </a14:m>
                <a:r>
                  <a:rPr lang="en-US" dirty="0"/>
                  <a:t> </a:t>
                </a:r>
                <a:r>
                  <a:rPr lang="fa-IR" dirty="0"/>
                  <a:t> دیگر  </a:t>
                </a:r>
                <a14:m>
                  <m:oMath xmlns:m="http://schemas.openxmlformats.org/officeDocument/2006/math">
                    <m:r>
                      <a:rPr lang="en-US" i="1" dirty="0" smtClean="0">
                        <a:latin typeface="Cambria Math" panose="02040503050406030204" pitchFamily="18" charset="0"/>
                      </a:rPr>
                      <m:t>𝑦</m:t>
                    </m:r>
                    <m:r>
                      <a:rPr lang="en-US" i="1" dirty="0">
                        <a:latin typeface="Cambria Math" panose="02040503050406030204" pitchFamily="18" charset="0"/>
                        <a:ea typeface="Cambria Math" panose="02040503050406030204" pitchFamily="18" charset="0"/>
                      </a:rPr>
                      <m:t>≿</m:t>
                    </m:r>
                    <m:bar>
                      <m:barPr>
                        <m:ctrlPr>
                          <a:rPr lang="en-US" i="1" dirty="0">
                            <a:latin typeface="Cambria Math" panose="02040503050406030204" pitchFamily="18" charset="0"/>
                          </a:rPr>
                        </m:ctrlPr>
                      </m:barPr>
                      <m:e>
                        <m:r>
                          <a:rPr lang="en-US" i="1" dirty="0">
                            <a:latin typeface="Cambria Math" panose="02040503050406030204" pitchFamily="18" charset="0"/>
                          </a:rPr>
                          <m:t>𝑥</m:t>
                        </m:r>
                      </m:e>
                    </m:bar>
                  </m:oMath>
                </a14:m>
                <a:r>
                  <a:rPr lang="fa-IR" dirty="0"/>
                  <a:t>.</a:t>
                </a:r>
              </a:p>
              <a:p>
                <a:pPr algn="r" rtl="1"/>
                <a:r>
                  <a:rPr lang="fa-IR" dirty="0">
                    <a:solidFill>
                      <a:schemeClr val="accent1">
                        <a:lumMod val="50000"/>
                      </a:schemeClr>
                    </a:solidFill>
                  </a:rPr>
                  <a:t> «مجموعه هم ارزی بدترین نتیجه» </a:t>
                </a:r>
                <a:r>
                  <a:rPr lang="fa-IR" dirty="0"/>
                  <a:t>با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oMath>
                </a14:m>
                <a:r>
                  <a:rPr lang="en-US" dirty="0"/>
                  <a:t> </a:t>
                </a:r>
                <a:r>
                  <a:rPr lang="fa-IR" dirty="0"/>
                  <a:t> نشان داده میشود که  شامل </a:t>
                </a:r>
                <a14:m>
                  <m:oMath xmlns:m="http://schemas.openxmlformats.org/officeDocument/2006/math">
                    <m:bar>
                      <m:barPr>
                        <m:ctrlPr>
                          <a:rPr lang="en-US" i="1" dirty="0">
                            <a:latin typeface="Cambria Math" panose="02040503050406030204" pitchFamily="18" charset="0"/>
                          </a:rPr>
                        </m:ctrlPr>
                      </m:barPr>
                      <m:e>
                        <m:r>
                          <a:rPr lang="en-US" i="1" dirty="0">
                            <a:latin typeface="Cambria Math" panose="02040503050406030204" pitchFamily="18" charset="0"/>
                          </a:rPr>
                          <m:t>𝑥</m:t>
                        </m:r>
                      </m:e>
                    </m:bar>
                  </m:oMath>
                </a14:m>
                <a:r>
                  <a:rPr lang="fa-IR" dirty="0"/>
                  <a:t> شده و هر انتخاب دیگری را در آن، </a:t>
                </a:r>
                <a:r>
                  <a:rPr lang="fa-IR" dirty="0" err="1"/>
                  <a:t>بازیکن</a:t>
                </a:r>
                <a:r>
                  <a:rPr lang="fa-IR" dirty="0"/>
                  <a:t> بین آن و </a:t>
                </a:r>
                <a14:m>
                  <m:oMath xmlns:m="http://schemas.openxmlformats.org/officeDocument/2006/math">
                    <m:bar>
                      <m:barPr>
                        <m:ctrlPr>
                          <a:rPr lang="en-US" i="1" dirty="0">
                            <a:latin typeface="Cambria Math" panose="02040503050406030204" pitchFamily="18" charset="0"/>
                          </a:rPr>
                        </m:ctrlPr>
                      </m:barPr>
                      <m:e>
                        <m:r>
                          <a:rPr lang="en-US" i="1" dirty="0">
                            <a:latin typeface="Cambria Math" panose="02040503050406030204" pitchFamily="18" charset="0"/>
                          </a:rPr>
                          <m:t>𝑥</m:t>
                        </m:r>
                      </m:e>
                    </m:bar>
                  </m:oMath>
                </a14:m>
                <a:r>
                  <a:rPr lang="en-US" dirty="0"/>
                  <a:t> </a:t>
                </a:r>
                <a:r>
                  <a:rPr lang="fa-IR" dirty="0"/>
                  <a:t> بی تفاوت است در آن قرار میگیرد.</a:t>
                </a:r>
              </a:p>
              <a:p>
                <a:pPr algn="r" rtl="1"/>
                <a:r>
                  <a:rPr lang="fa-IR" dirty="0"/>
                  <a:t>سپس، از عناصر </a:t>
                </a:r>
                <a:r>
                  <a:rPr lang="fa-IR" dirty="0" err="1"/>
                  <a:t>باقی‌مانده</a:t>
                </a:r>
                <a:r>
                  <a:rPr lang="fa-IR" dirty="0"/>
                  <a:t>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i="1" dirty="0" smtClean="0">
                            <a:latin typeface="Cambria Math" panose="02040503050406030204" pitchFamily="18" charset="0"/>
                          </a:rPr>
                          <m:t>X</m:t>
                        </m:r>
                      </m:e>
                      <m:sub>
                        <m:r>
                          <a:rPr lang="en-US" i="1" dirty="0" smtClean="0">
                            <a:latin typeface="Cambria Math" panose="02040503050406030204" pitchFamily="18" charset="0"/>
                          </a:rPr>
                          <m:t>1</m:t>
                        </m:r>
                      </m:sub>
                    </m:sSub>
                  </m:oMath>
                </a14:m>
                <a:r>
                  <a:rPr lang="en-US" dirty="0"/>
                  <a:t>، </a:t>
                </a:r>
                <a:r>
                  <a:rPr lang="fa-IR" dirty="0">
                    <a:solidFill>
                      <a:schemeClr val="accent1">
                        <a:lumMod val="50000"/>
                      </a:schemeClr>
                    </a:solidFill>
                  </a:rPr>
                  <a:t>«</a:t>
                </a:r>
                <a:r>
                  <a:rPr lang="en-US" dirty="0">
                    <a:solidFill>
                      <a:schemeClr val="accent1">
                        <a:lumMod val="50000"/>
                      </a:schemeClr>
                    </a:solidFill>
                  </a:rPr>
                  <a:t> </a:t>
                </a:r>
                <a:r>
                  <a:rPr lang="fa-IR" dirty="0">
                    <a:solidFill>
                      <a:schemeClr val="accent1">
                        <a:lumMod val="50000"/>
                      </a:schemeClr>
                    </a:solidFill>
                  </a:rPr>
                  <a:t>دومین مجموعه </a:t>
                </a:r>
                <a:r>
                  <a:rPr lang="fa-IR" sz="2900" dirty="0">
                    <a:solidFill>
                      <a:schemeClr val="accent1">
                        <a:lumMod val="50000"/>
                      </a:schemeClr>
                    </a:solidFill>
                  </a:rPr>
                  <a:t>هم ارزی بدترین نتیجه»</a:t>
                </a:r>
                <a:r>
                  <a:rPr lang="fa-IR" dirty="0"/>
                  <a:t>، را با نام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oMath>
                </a14:m>
                <a:r>
                  <a:rPr lang="en-US" dirty="0"/>
                  <a:t> </a:t>
                </a:r>
                <a:r>
                  <a:rPr lang="fa-IR" dirty="0"/>
                  <a:t> می سازیم.</a:t>
                </a:r>
              </a:p>
              <a:p>
                <a:pPr algn="r" rtl="1"/>
                <a:r>
                  <a:rPr lang="fa-IR" dirty="0"/>
                  <a:t>و به همین ترتیب ادامه میدهیم تا </a:t>
                </a:r>
                <a:r>
                  <a:rPr lang="fa-IR" sz="3200" dirty="0">
                    <a:solidFill>
                      <a:schemeClr val="accent1">
                        <a:lumMod val="50000"/>
                      </a:schemeClr>
                    </a:solidFill>
                  </a:rPr>
                  <a:t>«مجموعه هم ارزی بهترین نتیجه»</a:t>
                </a:r>
                <a:r>
                  <a:rPr lang="fa-IR"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𝑛</m:t>
                        </m:r>
                      </m:sub>
                    </m:sSub>
                  </m:oMath>
                </a14:m>
                <a:r>
                  <a:rPr lang="en-US" dirty="0"/>
                  <a:t>، </a:t>
                </a:r>
                <a:r>
                  <a:rPr lang="fa-IR" dirty="0"/>
                  <a:t>ایجاد شود.</a:t>
                </a:r>
                <a:endParaRPr lang="en-US" dirty="0"/>
              </a:p>
            </p:txBody>
          </p:sp>
        </mc:Choice>
        <mc:Fallback xmlns="">
          <p:sp>
            <p:nvSpPr>
              <p:cNvPr id="3" name="Content Placeholder 2">
                <a:extLst>
                  <a:ext uri="{FF2B5EF4-FFF2-40B4-BE49-F238E27FC236}">
                    <a16:creationId xmlns:a16="http://schemas.microsoft.com/office/drawing/2014/main" id="{407F4831-93C7-96F6-6D42-BDE65517811B}"/>
                  </a:ext>
                </a:extLst>
              </p:cNvPr>
              <p:cNvSpPr>
                <a:spLocks noGrp="1" noRot="1" noChangeAspect="1" noMove="1" noResize="1" noEditPoints="1" noAdjustHandles="1" noChangeArrowheads="1" noChangeShapeType="1" noTextEdit="1"/>
              </p:cNvSpPr>
              <p:nvPr>
                <p:ph idx="1"/>
              </p:nvPr>
            </p:nvSpPr>
            <p:spPr>
              <a:blipFill>
                <a:blip r:embed="rId3"/>
                <a:stretch>
                  <a:fillRect l="-843" r="-474" b="-2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956E175-E691-644C-D9C8-835CF23AC801}"/>
              </a:ext>
            </a:extLst>
          </p:cNvPr>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a:extLst>
              <a:ext uri="{FF2B5EF4-FFF2-40B4-BE49-F238E27FC236}">
                <a16:creationId xmlns:a16="http://schemas.microsoft.com/office/drawing/2014/main" id="{37FD4B0C-A4B6-61C9-AAC9-C611FDD2D517}"/>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9453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E24F-5E18-8998-2E33-A0D9301202CD}"/>
              </a:ext>
            </a:extLst>
          </p:cNvPr>
          <p:cNvSpPr>
            <a:spLocks noGrp="1"/>
          </p:cNvSpPr>
          <p:nvPr>
            <p:ph type="title"/>
          </p:nvPr>
        </p:nvSpPr>
        <p:spPr/>
        <p:txBody>
          <a:bodyPr/>
          <a:lstStyle/>
          <a:p>
            <a:r>
              <a:rPr lang="fa-IR" dirty="0"/>
              <a:t>ادامه اثبات</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7F4831-93C7-96F6-6D42-BDE65517811B}"/>
                  </a:ext>
                </a:extLst>
              </p:cNvPr>
              <p:cNvSpPr>
                <a:spLocks noGrp="1"/>
              </p:cNvSpPr>
              <p:nvPr>
                <p:ph idx="1"/>
              </p:nvPr>
            </p:nvSpPr>
            <p:spPr/>
            <p:txBody>
              <a:bodyPr>
                <a:normAutofit/>
              </a:bodyPr>
              <a:lstStyle/>
              <a:p>
                <a:r>
                  <a:rPr lang="fa-IR" dirty="0"/>
                  <a:t>از آنجا که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fa-IR" dirty="0"/>
                  <a:t> متناهی است و </a:t>
                </a:r>
                <a:r>
                  <a:rPr lang="fa-IR" dirty="0" err="1"/>
                  <a:t>عملگر</a:t>
                </a:r>
                <a:r>
                  <a:rPr lang="fa-IR"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fa-IR" dirty="0"/>
                  <a:t> عقلانی است، لذا مجموعه محدودی از </a:t>
                </a:r>
                <a14:m>
                  <m:oMath xmlns:m="http://schemas.openxmlformats.org/officeDocument/2006/math">
                    <m:r>
                      <a:rPr lang="en-US" i="1" dirty="0" smtClean="0">
                        <a:latin typeface="Cambria Math" panose="02040503050406030204" pitchFamily="18" charset="0"/>
                      </a:rPr>
                      <m:t>𝑛</m:t>
                    </m:r>
                  </m:oMath>
                </a14:m>
                <a:r>
                  <a:rPr lang="en-US" dirty="0"/>
                  <a:t> </a:t>
                </a:r>
                <a:r>
                  <a:rPr lang="fa-IR" dirty="0"/>
                  <a:t> مجموعه هم ارز طبق روال عنوان شده وجود دارد.</a:t>
                </a:r>
              </a:p>
              <a:p>
                <a:r>
                  <a:rPr lang="fa-IR" dirty="0"/>
                  <a:t>اکنون </a:t>
                </a:r>
                <a14:m>
                  <m:oMath xmlns:m="http://schemas.openxmlformats.org/officeDocument/2006/math">
                    <m:r>
                      <a:rPr lang="en-US" i="1" dirty="0" smtClean="0">
                        <a:latin typeface="Cambria Math" panose="02040503050406030204" pitchFamily="18" charset="0"/>
                      </a:rPr>
                      <m:t>𝑛</m:t>
                    </m:r>
                  </m:oMath>
                </a14:m>
                <a:r>
                  <a:rPr lang="fa-IR" dirty="0"/>
                  <a:t> مقدار عددی دلخواه </a:t>
                </a:r>
                <a14:m>
                  <m:oMath xmlns:m="http://schemas.openxmlformats.org/officeDocument/2006/math">
                    <m:sSub>
                      <m:sSubPr>
                        <m:ctrlPr>
                          <a:rPr lang="fa-IR" b="0" i="1" dirty="0" smtClean="0">
                            <a:latin typeface="Cambria Math" panose="02040503050406030204" pitchFamily="18" charset="0"/>
                          </a:rPr>
                        </m:ctrlPr>
                      </m:sSubPr>
                      <m:e>
                        <m:r>
                          <a:rPr lang="en-US" i="1" dirty="0" smtClean="0">
                            <a:latin typeface="Cambria Math" panose="02040503050406030204" pitchFamily="18" charset="0"/>
                          </a:rPr>
                          <m:t>𝑢</m:t>
                        </m:r>
                      </m:e>
                      <m:sub>
                        <m:r>
                          <a:rPr lang="fa-IR" b="0" i="1" dirty="0" smtClean="0">
                            <a:latin typeface="Cambria Math" panose="02040503050406030204" pitchFamily="18" charset="0"/>
                          </a:rPr>
                          <m:t>1</m:t>
                        </m:r>
                      </m:sub>
                    </m:sSub>
                    <m:r>
                      <a:rPr lang="fa-IR" b="0" i="1" dirty="0" smtClean="0">
                        <a:latin typeface="Cambria Math" panose="02040503050406030204" pitchFamily="18" charset="0"/>
                      </a:rPr>
                      <m:t>&lt;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&lt;…&lt;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𝑛</m:t>
                        </m:r>
                      </m:sub>
                    </m:sSub>
                    <m:r>
                      <a:rPr lang="en-US" b="0" i="1" dirty="0" smtClean="0">
                        <a:latin typeface="Cambria Math" panose="02040503050406030204" pitchFamily="18" charset="0"/>
                      </a:rPr>
                      <m:t> </m:t>
                    </m:r>
                  </m:oMath>
                </a14:m>
                <a:r>
                  <a:rPr lang="fa-IR" dirty="0"/>
                  <a:t>را در نظر بگیرید.</a:t>
                </a:r>
                <a:endParaRPr lang="en-US" dirty="0"/>
              </a:p>
              <a:p>
                <a:r>
                  <a:rPr lang="fa-IR" dirty="0"/>
                  <a:t>حال مقدار توابع </a:t>
                </a:r>
                <a:r>
                  <a:rPr lang="fa-IR" dirty="0" err="1"/>
                  <a:t>مطلوبیت</a:t>
                </a:r>
                <a:r>
                  <a:rPr lang="fa-IR" dirty="0"/>
                  <a:t> را </a:t>
                </a:r>
                <a:r>
                  <a:rPr lang="fa-IR" dirty="0" err="1"/>
                  <a:t>بصورت</a:t>
                </a:r>
                <a:r>
                  <a:rPr lang="fa-IR" dirty="0"/>
                  <a:t> زیر تخصیص میدهیم:</a:t>
                </a:r>
              </a:p>
              <a:p>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𝑋</m:t>
                        </m:r>
                      </m:e>
                      <m:sub>
                        <m:r>
                          <a:rPr lang="en-US" i="1" dirty="0" err="1">
                            <a:latin typeface="Cambria Math" panose="02040503050406030204" pitchFamily="18" charset="0"/>
                          </a:rPr>
                          <m:t>𝑘</m:t>
                        </m:r>
                      </m:sub>
                    </m:sSub>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𝑢</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𝑢</m:t>
                        </m:r>
                      </m:e>
                      <m:sub>
                        <m:r>
                          <a:rPr lang="en-US" i="1" dirty="0" err="1">
                            <a:latin typeface="Cambria Math" panose="02040503050406030204" pitchFamily="18" charset="0"/>
                          </a:rPr>
                          <m:t>𝑘</m:t>
                        </m:r>
                      </m:sub>
                    </m:sSub>
                  </m:oMath>
                </a14:m>
                <a:endParaRPr lang="en-US" dirty="0"/>
              </a:p>
              <a:p>
                <a:r>
                  <a:rPr lang="fa-IR" dirty="0"/>
                  <a:t>این تابع </a:t>
                </a:r>
                <a:r>
                  <a:rPr lang="fa-IR" dirty="0" err="1"/>
                  <a:t>مطلوبیت</a:t>
                </a:r>
                <a:r>
                  <a:rPr lang="fa-IR" dirty="0"/>
                  <a:t>، ارائه دهنده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fa-IR" dirty="0"/>
                  <a:t> است. بدین ترتیب یک تابع </a:t>
                </a:r>
                <a:r>
                  <a:rPr lang="fa-IR" dirty="0" err="1"/>
                  <a:t>مطلوبیت</a:t>
                </a:r>
                <a:r>
                  <a:rPr lang="fa-IR" dirty="0"/>
                  <a:t> تعریف شد.</a:t>
                </a:r>
              </a:p>
              <a:p>
                <a:r>
                  <a:rPr lang="fa-IR"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407F4831-93C7-96F6-6D42-BDE65517811B}"/>
                  </a:ext>
                </a:extLst>
              </p:cNvPr>
              <p:cNvSpPr>
                <a:spLocks noGrp="1" noRot="1" noChangeAspect="1" noMove="1" noResize="1" noEditPoints="1" noAdjustHandles="1" noChangeArrowheads="1" noChangeShapeType="1" noTextEdit="1"/>
              </p:cNvSpPr>
              <p:nvPr>
                <p:ph idx="1"/>
              </p:nvPr>
            </p:nvSpPr>
            <p:spPr>
              <a:blipFill>
                <a:blip r:embed="rId3"/>
                <a:stretch>
                  <a:fillRect l="-263" r="-474" b="-24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956E175-E691-644C-D9C8-835CF23AC801}"/>
              </a:ext>
            </a:extLst>
          </p:cNvPr>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a:extLst>
              <a:ext uri="{FF2B5EF4-FFF2-40B4-BE49-F238E27FC236}">
                <a16:creationId xmlns:a16="http://schemas.microsoft.com/office/drawing/2014/main" id="{37FD4B0C-A4B6-61C9-AAC9-C611FDD2D517}"/>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7" name="TextBox 6">
            <a:extLst>
              <a:ext uri="{FF2B5EF4-FFF2-40B4-BE49-F238E27FC236}">
                <a16:creationId xmlns:a16="http://schemas.microsoft.com/office/drawing/2014/main" id="{9E979879-D4D8-624B-90B7-454614BF7E02}"/>
              </a:ext>
            </a:extLst>
          </p:cNvPr>
          <p:cNvSpPr txBox="1"/>
          <p:nvPr/>
        </p:nvSpPr>
        <p:spPr>
          <a:xfrm>
            <a:off x="109818" y="5798202"/>
            <a:ext cx="10309731" cy="646331"/>
          </a:xfrm>
          <a:prstGeom prst="rect">
            <a:avLst/>
          </a:prstGeom>
          <a:noFill/>
        </p:spPr>
        <p:txBody>
          <a:bodyPr wrap="square">
            <a:spAutoFit/>
          </a:bodyPr>
          <a:lstStyle/>
          <a:p>
            <a:r>
              <a:rPr lang="en-US" sz="1800" b="1" i="0" dirty="0">
                <a:solidFill>
                  <a:schemeClr val="accent2">
                    <a:lumMod val="75000"/>
                  </a:schemeClr>
                </a:solidFill>
                <a:effectLst/>
                <a:latin typeface="Times-Roman"/>
              </a:rPr>
              <a:t>“representation theorems.” (See, e.g., Kreps [1990a, pp. 18–37, and 1988])</a:t>
            </a:r>
            <a:r>
              <a:rPr lang="en-US" b="1" dirty="0">
                <a:solidFill>
                  <a:schemeClr val="accent2">
                    <a:lumMod val="75000"/>
                  </a:schemeClr>
                </a:solidFill>
              </a:rPr>
              <a:t> </a:t>
            </a:r>
            <a:br>
              <a:rPr lang="en-US" b="1" dirty="0">
                <a:solidFill>
                  <a:schemeClr val="accent2">
                    <a:lumMod val="75000"/>
                  </a:schemeClr>
                </a:solidFill>
              </a:rPr>
            </a:br>
            <a:endParaRPr lang="en-US" b="1" dirty="0">
              <a:solidFill>
                <a:schemeClr val="accent2">
                  <a:lumMod val="75000"/>
                </a:schemeClr>
              </a:solidFill>
            </a:endParaRPr>
          </a:p>
        </p:txBody>
      </p:sp>
    </p:spTree>
    <p:extLst>
      <p:ext uri="{BB962C8B-B14F-4D97-AF65-F5344CB8AC3E}">
        <p14:creationId xmlns:p14="http://schemas.microsoft.com/office/powerpoint/2010/main" val="56742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3FEF-40AD-BCB5-A8A1-896309916CE5}"/>
              </a:ext>
            </a:extLst>
          </p:cNvPr>
          <p:cNvSpPr>
            <a:spLocks noGrp="1"/>
          </p:cNvSpPr>
          <p:nvPr>
            <p:ph type="title"/>
          </p:nvPr>
        </p:nvSpPr>
        <p:spPr/>
        <p:txBody>
          <a:bodyPr/>
          <a:lstStyle/>
          <a:p>
            <a:r>
              <a:rPr lang="fa-IR" dirty="0"/>
              <a:t>نمایش درختی</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CB0383-855B-A013-7E89-2F915BC1003A}"/>
                  </a:ext>
                </a:extLst>
              </p:cNvPr>
              <p:cNvSpPr>
                <a:spLocks noGrp="1"/>
              </p:cNvSpPr>
              <p:nvPr>
                <p:ph idx="1"/>
              </p:nvPr>
            </p:nvSpPr>
            <p:spPr>
              <a:xfrm>
                <a:off x="215462" y="1240078"/>
                <a:ext cx="11571530" cy="3185926"/>
              </a:xfrm>
            </p:spPr>
            <p:txBody>
              <a:bodyPr>
                <a:normAutofit fontScale="77500" lnSpcReduction="20000"/>
              </a:bodyPr>
              <a:lstStyle/>
              <a:p>
                <a:r>
                  <a:rPr lang="fa-IR" dirty="0"/>
                  <a:t>تصور کنید که علاوه بر سیب </a:t>
                </a:r>
                <a:r>
                  <a:rPr lang="en-US" dirty="0"/>
                  <a:t> a</a:t>
                </a:r>
                <a:r>
                  <a:rPr lang="fa-IR" dirty="0"/>
                  <a:t> و</a:t>
                </a:r>
                <a:r>
                  <a:rPr lang="en-US" dirty="0"/>
                  <a:t> </a:t>
                </a:r>
                <a:r>
                  <a:rPr lang="fa-IR" dirty="0"/>
                  <a:t> نان سبوس </a:t>
                </a:r>
                <a:r>
                  <a:rPr lang="en-US" dirty="0"/>
                  <a:t>b، </a:t>
                </a:r>
                <a:r>
                  <a:rPr lang="fa-IR" dirty="0" err="1"/>
                  <a:t>گزینه‌های</a:t>
                </a:r>
                <a:r>
                  <a:rPr lang="fa-IR" dirty="0"/>
                  <a:t> صبحانه شما شامل کلوچه </a:t>
                </a:r>
                <a:r>
                  <a:rPr lang="en-US" dirty="0"/>
                  <a:t>m</a:t>
                </a:r>
                <a:r>
                  <a:rPr lang="fa-IR" dirty="0"/>
                  <a:t> و بیسکویت</a:t>
                </a:r>
                <a:r>
                  <a:rPr lang="en-US" dirty="0"/>
                  <a:t> s </a:t>
                </a:r>
                <a:r>
                  <a:rPr lang="fa-IR" dirty="0"/>
                  <a:t>باشد.</a:t>
                </a:r>
              </a:p>
              <a:p>
                <a:r>
                  <a:rPr lang="fa-IR" dirty="0"/>
                  <a:t> گزینه های برگزیده شما به صورت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𝑚</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  </m:t>
                    </m:r>
                  </m:oMath>
                </a14:m>
                <a:r>
                  <a:rPr lang="fa-IR" dirty="0"/>
                  <a:t> داده شده است.</a:t>
                </a:r>
              </a:p>
              <a:p>
                <a:pPr lvl="1"/>
                <a:r>
                  <a:rPr lang="fa-IR" dirty="0"/>
                  <a:t>اکنون </a:t>
                </a:r>
                <a:r>
                  <a:rPr lang="fa-IR" dirty="0" err="1"/>
                  <a:t>ترجیحات</a:t>
                </a:r>
                <a:r>
                  <a:rPr lang="fa-IR" dirty="0"/>
                  <a:t> بر نتایج را مستقیماً نسبت به اقدامات در نظر می گیریم.</a:t>
                </a:r>
              </a:p>
              <a:p>
                <a:r>
                  <a:rPr lang="fa-IR" dirty="0"/>
                  <a:t> بازنمایی تابع </a:t>
                </a:r>
                <a:r>
                  <a:rPr lang="fa-IR" dirty="0" err="1"/>
                  <a:t>مطلوبیت</a:t>
                </a:r>
                <a:r>
                  <a:rPr lang="fa-IR" dirty="0"/>
                  <a:t> زیر را در نظر بگیرید:</a:t>
                </a:r>
              </a:p>
              <a:p>
                <a:r>
                  <a:rPr lang="fa-IR" dirty="0"/>
                  <a:t> </a:t>
                </a:r>
                <a14:m>
                  <m:oMath xmlns:m="http://schemas.openxmlformats.org/officeDocument/2006/math">
                    <m:r>
                      <a:rPr lang="en-US" i="1" dirty="0" smtClean="0">
                        <a:latin typeface="Cambria Math" panose="02040503050406030204" pitchFamily="18" charset="0"/>
                      </a:rPr>
                      <m:t>𝑣</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e>
                    </m:d>
                    <m:r>
                      <a:rPr lang="en-US" i="1" dirty="0" smtClean="0">
                        <a:latin typeface="Cambria Math" panose="02040503050406030204" pitchFamily="18" charset="0"/>
                      </a:rPr>
                      <m:t>= </m:t>
                    </m:r>
                    <m:r>
                      <a:rPr lang="en-US" i="1" dirty="0" smtClean="0">
                        <a:latin typeface="Cambria Math" panose="02040503050406030204" pitchFamily="18" charset="0"/>
                      </a:rPr>
                      <m:t>4</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𝑣</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𝑎</m:t>
                        </m:r>
                      </m:e>
                    </m:d>
                    <m:r>
                      <a:rPr lang="en-US" i="1" dirty="0" smtClean="0">
                        <a:latin typeface="Cambria Math" panose="02040503050406030204" pitchFamily="18" charset="0"/>
                      </a:rPr>
                      <m:t>= </m:t>
                    </m:r>
                    <m:r>
                      <a:rPr lang="en-US" i="1" dirty="0" smtClean="0">
                        <a:latin typeface="Cambria Math" panose="02040503050406030204" pitchFamily="18" charset="0"/>
                      </a:rPr>
                      <m:t>3</m:t>
                    </m:r>
                    <m:r>
                      <a:rPr lang="en-US" b="0" i="1" dirty="0" smtClean="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𝑣</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𝑚</m:t>
                        </m:r>
                      </m:e>
                    </m:d>
                    <m:r>
                      <a:rPr lang="en-US" i="1" dirty="0" smtClean="0">
                        <a:latin typeface="Cambria Math" panose="02040503050406030204" pitchFamily="18" charset="0"/>
                      </a:rPr>
                      <m:t>= </m:t>
                    </m:r>
                    <m:r>
                      <a:rPr lang="en-US" i="1" dirty="0" smtClean="0">
                        <a:latin typeface="Cambria Math" panose="02040503050406030204" pitchFamily="18" charset="0"/>
                      </a:rPr>
                      <m:t>2</m:t>
                    </m:r>
                    <m:r>
                      <a:rPr lang="en-US" b="0" i="1" dirty="0" smtClean="0">
                        <a:latin typeface="Cambria Math" panose="02040503050406030204" pitchFamily="18" charset="0"/>
                      </a:rPr>
                      <m:t>,</m:t>
                    </m:r>
                    <m:r>
                      <a:rPr lang="fa-IR"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𝑣</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 = </m:t>
                    </m:r>
                    <m:r>
                      <a:rPr lang="en-US"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0CB0383-855B-A013-7E89-2F915BC1003A}"/>
                  </a:ext>
                </a:extLst>
              </p:cNvPr>
              <p:cNvSpPr>
                <a:spLocks noGrp="1" noRot="1" noChangeAspect="1" noMove="1" noResize="1" noEditPoints="1" noAdjustHandles="1" noChangeArrowheads="1" noChangeShapeType="1" noTextEdit="1"/>
              </p:cNvSpPr>
              <p:nvPr>
                <p:ph idx="1"/>
              </p:nvPr>
            </p:nvSpPr>
            <p:spPr>
              <a:xfrm>
                <a:off x="215462" y="1240078"/>
                <a:ext cx="11571530" cy="3185926"/>
              </a:xfrm>
              <a:blipFill>
                <a:blip r:embed="rId2"/>
                <a:stretch>
                  <a:fillRect r="-2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F6D52D7-D949-4F9F-048D-4F01A5B2BC56}"/>
              </a:ext>
            </a:extLst>
          </p:cNvPr>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a:extLst>
              <a:ext uri="{FF2B5EF4-FFF2-40B4-BE49-F238E27FC236}">
                <a16:creationId xmlns:a16="http://schemas.microsoft.com/office/drawing/2014/main" id="{E0963177-79AB-F821-25D0-561603DD026D}"/>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EFFBEDED-A00B-6E11-5DB4-60EA1887EB8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7237" y="2867618"/>
            <a:ext cx="5244617" cy="3546182"/>
          </a:xfrm>
          <a:prstGeom prst="rect">
            <a:avLst/>
          </a:prstGeom>
        </p:spPr>
      </p:pic>
      <p:sp>
        <p:nvSpPr>
          <p:cNvPr id="9" name="TextBox 8">
            <a:extLst>
              <a:ext uri="{FF2B5EF4-FFF2-40B4-BE49-F238E27FC236}">
                <a16:creationId xmlns:a16="http://schemas.microsoft.com/office/drawing/2014/main" id="{66B0EEDF-5952-D380-B2C3-797CF76FD693}"/>
              </a:ext>
            </a:extLst>
          </p:cNvPr>
          <p:cNvSpPr txBox="1"/>
          <p:nvPr/>
        </p:nvSpPr>
        <p:spPr>
          <a:xfrm>
            <a:off x="5786078" y="4704331"/>
            <a:ext cx="6101122" cy="1938992"/>
          </a:xfrm>
          <a:prstGeom prst="rect">
            <a:avLst/>
          </a:prstGeom>
          <a:noFill/>
        </p:spPr>
        <p:txBody>
          <a:bodyPr wrap="square">
            <a:spAutoFit/>
          </a:bodyPr>
          <a:lstStyle/>
          <a:p>
            <a:r>
              <a:rPr lang="en-US" sz="2400" b="0" i="0" dirty="0">
                <a:solidFill>
                  <a:srgbClr val="000000"/>
                </a:solidFill>
                <a:effectLst/>
                <a:latin typeface="Times-Roman"/>
              </a:rPr>
              <a:t>The node at which the player has to make a choice is called a </a:t>
            </a:r>
            <a:r>
              <a:rPr lang="en-US" sz="2400" b="1" i="0" dirty="0">
                <a:solidFill>
                  <a:srgbClr val="C00000"/>
                </a:solidFill>
                <a:effectLst/>
                <a:latin typeface="Times-Bold"/>
              </a:rPr>
              <a:t>decision node</a:t>
            </a:r>
            <a:r>
              <a:rPr lang="en-US" sz="2400" b="1" i="0" dirty="0">
                <a:solidFill>
                  <a:srgbClr val="000000"/>
                </a:solidFill>
                <a:effectLst/>
                <a:latin typeface="Times-Bold"/>
              </a:rPr>
              <a:t>. </a:t>
            </a:r>
            <a:r>
              <a:rPr lang="en-US" sz="2400" b="0" i="0" dirty="0">
                <a:solidFill>
                  <a:srgbClr val="000000"/>
                </a:solidFill>
                <a:effectLst/>
                <a:latin typeface="Times-Roman"/>
              </a:rPr>
              <a:t>The nodes at the end of the tree where payoffs are attached are called </a:t>
            </a:r>
            <a:r>
              <a:rPr lang="en-US" sz="2400" b="1" i="0" dirty="0">
                <a:solidFill>
                  <a:srgbClr val="C00000"/>
                </a:solidFill>
                <a:effectLst/>
                <a:latin typeface="Times-Bold"/>
              </a:rPr>
              <a:t>terminal nodes</a:t>
            </a:r>
            <a:r>
              <a:rPr lang="en-US" sz="2400" b="1" i="0" dirty="0">
                <a:solidFill>
                  <a:srgbClr val="000000"/>
                </a:solidFill>
                <a:effectLst/>
                <a:latin typeface="Times-Bold"/>
              </a:rPr>
              <a:t>.</a:t>
            </a:r>
            <a:r>
              <a:rPr lang="en-US" sz="2400" dirty="0"/>
              <a:t> </a:t>
            </a:r>
            <a:br>
              <a:rPr lang="en-US" sz="2400" dirty="0"/>
            </a:br>
            <a:endParaRPr lang="en-US" sz="2400" dirty="0"/>
          </a:p>
        </p:txBody>
      </p:sp>
    </p:spTree>
    <p:extLst>
      <p:ext uri="{BB962C8B-B14F-4D97-AF65-F5344CB8AC3E}">
        <p14:creationId xmlns:p14="http://schemas.microsoft.com/office/powerpoint/2010/main" val="142525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3282076" y="1240077"/>
            <a:ext cx="8504915" cy="5166142"/>
          </a:xfrm>
        </p:spPr>
        <p:txBody>
          <a:bodyPr>
            <a:normAutofit/>
          </a:bodyPr>
          <a:lstStyle/>
          <a:p>
            <a:pPr algn="l" rtl="0"/>
            <a:r>
              <a:rPr lang="en-US" sz="3200" dirty="0"/>
              <a:t> </a:t>
            </a:r>
            <a:r>
              <a:rPr lang="en-US" sz="3200" dirty="0" err="1"/>
              <a:t>Tadelis</a:t>
            </a:r>
            <a:r>
              <a:rPr lang="en-US" sz="3200" dirty="0"/>
              <a:t>, Steven. </a:t>
            </a:r>
            <a:r>
              <a:rPr lang="en-US" sz="3200" i="1" dirty="0">
                <a:solidFill>
                  <a:srgbClr val="C00000"/>
                </a:solidFill>
              </a:rPr>
              <a:t>Game theory: an introduction</a:t>
            </a:r>
            <a:r>
              <a:rPr lang="en-US" sz="3200" dirty="0"/>
              <a:t>. Princeton university press, 2013.</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a:t>
            </a:fld>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94" y="1153421"/>
            <a:ext cx="2950274" cy="4170459"/>
          </a:xfrm>
          <a:prstGeom prst="rect">
            <a:avLst/>
          </a:prstGeom>
        </p:spPr>
      </p:pic>
    </p:spTree>
    <p:extLst>
      <p:ext uri="{BB962C8B-B14F-4D97-AF65-F5344CB8AC3E}">
        <p14:creationId xmlns:p14="http://schemas.microsoft.com/office/powerpoint/2010/main" val="2886576789"/>
      </p:ext>
    </p:extLst>
  </p:cSld>
  <p:clrMapOvr>
    <a:masterClrMapping/>
  </p:clrMapOvr>
  <mc:AlternateContent xmlns:mc="http://schemas.openxmlformats.org/markup-compatibility/2006" xmlns:p14="http://schemas.microsoft.com/office/powerpoint/2010/main">
    <mc:Choice Requires="p14">
      <p:transition spd="slow" p14:dur="2000" advTm="53968"/>
    </mc:Choice>
    <mc:Fallback xmlns="">
      <p:transition spd="slow" advTm="53968"/>
    </mc:Fallback>
  </mc:AlternateContent>
  <p:extLst>
    <p:ext uri="{3A86A75C-4F4B-4683-9AE1-C65F6400EC91}">
      <p14:laserTraceLst xmlns:p14="http://schemas.microsoft.com/office/powerpoint/2010/main">
        <p14:tracePtLst>
          <p14:tracePt t="6815" x="3473450" y="1697038"/>
          <p14:tracePt t="6831" x="3490913" y="1697038"/>
          <p14:tracePt t="6848" x="3500438" y="1697038"/>
          <p14:tracePt t="6864" x="3517900" y="1697038"/>
          <p14:tracePt t="6872" x="3544888" y="1697038"/>
          <p14:tracePt t="6888" x="3554413" y="1697038"/>
          <p14:tracePt t="6919" x="3562350" y="1697038"/>
          <p14:tracePt t="6936" x="3589338" y="1697038"/>
          <p14:tracePt t="6942" x="3598863" y="1697038"/>
          <p14:tracePt t="6950" x="3643313" y="1714500"/>
          <p14:tracePt t="6967" x="3697288" y="1714500"/>
          <p14:tracePt t="6983" x="3724275" y="1724025"/>
          <p14:tracePt t="6999" x="3776663" y="1724025"/>
          <p14:tracePt t="7017" x="3803650" y="1724025"/>
          <p14:tracePt t="7033" x="3875088" y="1741488"/>
          <p14:tracePt t="7050" x="4017963" y="1758950"/>
          <p14:tracePt t="7066" x="4160838" y="1758950"/>
          <p14:tracePt t="7084" x="4276725" y="1758950"/>
          <p14:tracePt t="7099" x="4348163" y="1758950"/>
          <p14:tracePt t="7117" x="4402138" y="1776413"/>
          <p14:tracePt t="7133" x="4510088" y="1776413"/>
          <p14:tracePt t="7150" x="4697413" y="1812925"/>
          <p14:tracePt t="7166" x="4848225" y="1812925"/>
          <p14:tracePt t="7166" x="4911725" y="1812925"/>
          <p14:tracePt t="7184" x="4946650" y="1812925"/>
          <p14:tracePt t="7199" x="5062538" y="1847850"/>
          <p14:tracePt t="7248" x="5089525" y="1847850"/>
          <p14:tracePt t="7256" x="5108575" y="1847850"/>
          <p14:tracePt t="7264" x="5143500" y="1847850"/>
          <p14:tracePt t="7264" x="5160963" y="1847850"/>
          <p14:tracePt t="7272" x="5197475" y="1847850"/>
          <p14:tracePt t="7282" x="5268913" y="1847850"/>
          <p14:tracePt t="7300" x="5303838" y="1847850"/>
          <p14:tracePt t="7317" x="5384800" y="1847850"/>
          <p14:tracePt t="7333" x="5483225" y="1847850"/>
          <p14:tracePt t="7350" x="5616575" y="1847850"/>
          <p14:tracePt t="7366" x="5715000" y="1847850"/>
          <p14:tracePt t="7366" x="5768975" y="1847850"/>
          <p14:tracePt t="7399" x="5830888" y="1847850"/>
          <p14:tracePt t="7400" x="5911850" y="1847850"/>
          <p14:tracePt t="7416" x="5973763" y="1847850"/>
          <p14:tracePt t="7433" x="6037263" y="1847850"/>
          <p14:tracePt t="7449" x="6108700" y="1847850"/>
          <p14:tracePt t="7465" x="6180138" y="1847850"/>
          <p14:tracePt t="7482" x="6232525" y="1847850"/>
          <p14:tracePt t="7499" x="6259513" y="1847850"/>
          <p14:tracePt t="7515" x="6276975" y="1847850"/>
          <p14:tracePt t="7532" x="6296025" y="1847850"/>
          <p14:tracePt t="7549" x="6313488" y="1847850"/>
          <p14:tracePt t="7565" x="6357938" y="1847850"/>
          <p14:tracePt t="7583" x="6438900" y="1847850"/>
          <p14:tracePt t="7599" x="6554788" y="1847850"/>
          <p14:tracePt t="7616" x="6608763" y="1847850"/>
          <p14:tracePt t="7632" x="6626225" y="1847850"/>
          <p14:tracePt t="7649" x="6643688" y="1847850"/>
          <p14:tracePt t="7666" x="6653213" y="1847850"/>
          <p14:tracePt t="7683" x="6697663" y="1847850"/>
          <p14:tracePt t="7698" x="6751638" y="1847850"/>
          <p14:tracePt t="7715" x="6823075" y="1847850"/>
          <p14:tracePt t="7732" x="6875463" y="1847850"/>
          <p14:tracePt t="7749" x="6929438" y="1847850"/>
          <p14:tracePt t="7765" x="6973888" y="1847850"/>
          <p14:tracePt t="7782" x="7010400" y="1847850"/>
          <p14:tracePt t="7798" x="7062788" y="1847850"/>
          <p14:tracePt t="7816" x="7099300" y="1847850"/>
          <p14:tracePt t="7832" x="7134225" y="1830388"/>
          <p14:tracePt t="7849" x="7180263" y="1830388"/>
          <p14:tracePt t="7865" x="7269163" y="1830388"/>
          <p14:tracePt t="7882" x="7296150" y="1830388"/>
          <p14:tracePt t="7898" x="7348538" y="1830388"/>
          <p14:tracePt t="7915" x="7402513" y="1822450"/>
          <p14:tracePt t="7931" x="7446963" y="1822450"/>
          <p14:tracePt t="7948" x="7483475" y="1822450"/>
          <p14:tracePt t="7965" x="7491413" y="1822450"/>
          <p14:tracePt t="8104" x="7483475" y="1822450"/>
          <p14:tracePt t="8112" x="7473950" y="1822450"/>
          <p14:tracePt t="8121" x="7446963" y="1822450"/>
          <p14:tracePt t="8128" x="7419975" y="1822450"/>
          <p14:tracePt t="8132" x="7358063" y="1839913"/>
          <p14:tracePt t="8148" x="7313613" y="1847850"/>
          <p14:tracePt t="8165" x="7232650" y="1847850"/>
          <p14:tracePt t="8181" x="7197725" y="1847850"/>
          <p14:tracePt t="8198" x="7153275" y="1847850"/>
          <p14:tracePt t="8215" x="7072313" y="1847850"/>
          <p14:tracePt t="8232" x="7018338" y="1857375"/>
          <p14:tracePt t="8249" x="6965950" y="1857375"/>
          <p14:tracePt t="8265" x="6911975" y="1857375"/>
          <p14:tracePt t="8281" x="6858000" y="1857375"/>
          <p14:tracePt t="8299" x="6804025" y="1857375"/>
          <p14:tracePt t="8314" x="6742113" y="1857375"/>
          <p14:tracePt t="8332" x="6680200" y="1857375"/>
          <p14:tracePt t="8348" x="6589713" y="1884363"/>
          <p14:tracePt t="8364" x="6491288" y="1901825"/>
          <p14:tracePt t="8381" x="6411913" y="1911350"/>
          <p14:tracePt t="8397" x="6313488" y="1911350"/>
          <p14:tracePt t="8414" x="6232525" y="1911350"/>
          <p14:tracePt t="8414" x="6197600" y="1911350"/>
          <p14:tracePt t="8432" x="6126163" y="1911350"/>
          <p14:tracePt t="8447" x="6054725" y="1911350"/>
          <p14:tracePt t="8465" x="5946775" y="1911350"/>
          <p14:tracePt t="8481" x="5848350" y="1919288"/>
          <p14:tracePt t="8498" x="5768975" y="1919288"/>
          <p14:tracePt t="8514" x="5697538" y="1919288"/>
          <p14:tracePt t="8532" x="5670550" y="1919288"/>
          <p14:tracePt t="8548" x="5616575" y="1919288"/>
          <p14:tracePt t="8565" x="5572125" y="1919288"/>
          <p14:tracePt t="8580" x="5554663" y="1919288"/>
          <p14:tracePt t="8598" x="5500688" y="1919288"/>
          <p14:tracePt t="8614" x="5465763" y="1919288"/>
          <p14:tracePt t="8631" x="5411788" y="1919288"/>
          <p14:tracePt t="8647" x="5330825" y="1919288"/>
          <p14:tracePt t="8665" x="5295900" y="1919288"/>
          <p14:tracePt t="8680" x="5251450" y="1919288"/>
          <p14:tracePt t="8697" x="5214938" y="1919288"/>
          <p14:tracePt t="8714" x="5143500" y="1919288"/>
          <p14:tracePt t="8731" x="5072063" y="1919288"/>
          <p14:tracePt t="8747" x="5010150" y="1919288"/>
          <p14:tracePt t="8764" x="4946650" y="1919288"/>
          <p14:tracePt t="8780" x="4867275" y="1919288"/>
          <p14:tracePt t="8798" x="4786313" y="1919288"/>
          <p14:tracePt t="8814" x="4670425" y="1919288"/>
          <p14:tracePt t="8814" x="4625975" y="1919288"/>
          <p14:tracePt t="8832" x="4562475" y="1938338"/>
          <p14:tracePt t="8847" x="4340225" y="1946275"/>
          <p14:tracePt t="8864" x="4197350" y="1990725"/>
          <p14:tracePt t="8880" x="4037013" y="2009775"/>
          <p14:tracePt t="8898" x="3884613" y="2017713"/>
          <p14:tracePt t="8913" x="3741738" y="2054225"/>
          <p14:tracePt t="8931" x="3643313" y="2062163"/>
          <p14:tracePt t="8947" x="3562350" y="2062163"/>
          <p14:tracePt t="8964" x="3473450" y="2062163"/>
          <p14:tracePt t="8980" x="3411538" y="2081213"/>
          <p14:tracePt t="8997" x="3322638" y="2089150"/>
          <p14:tracePt t="9013" x="3214688" y="2089150"/>
          <p14:tracePt t="9031" x="3098800" y="2089150"/>
          <p14:tracePt t="9046" x="2938463" y="2089150"/>
          <p14:tracePt t="9064" x="2822575" y="2089150"/>
          <p14:tracePt t="9080" x="2697163" y="2089150"/>
          <p14:tracePt t="9096" x="2598738" y="2089150"/>
          <p14:tracePt t="9113" x="2465388" y="2089150"/>
          <p14:tracePt t="9130" x="2357438" y="2089150"/>
          <p14:tracePt t="9146" x="2259013" y="2089150"/>
          <p14:tracePt t="9163" x="2160588" y="2089150"/>
          <p14:tracePt t="9180" x="2062163" y="2116138"/>
          <p14:tracePt t="9197" x="1965325" y="2125663"/>
          <p14:tracePt t="9214" x="1911350" y="2133600"/>
          <p14:tracePt t="9231" x="1812925" y="2152650"/>
          <p14:tracePt t="9247" x="1704975" y="2152650"/>
          <p14:tracePt t="9247" x="1643063" y="2179638"/>
          <p14:tracePt t="9264" x="1544638" y="2187575"/>
          <p14:tracePt t="9279" x="1473200" y="2187575"/>
          <p14:tracePt t="9297" x="1446213" y="2197100"/>
          <p14:tracePt t="9313" x="1419225" y="2205038"/>
          <p14:tracePt t="9330" x="1384300" y="2205038"/>
          <p14:tracePt t="9346" x="1347788" y="2205038"/>
          <p14:tracePt t="9363" x="1330325" y="2205038"/>
          <p14:tracePt t="9379" x="1285875" y="2205038"/>
          <p14:tracePt t="9396" x="1231900" y="2205038"/>
          <p14:tracePt t="9413" x="1196975" y="2232025"/>
          <p14:tracePt t="9430" x="1160463" y="2232025"/>
          <p14:tracePt t="9446" x="1125538" y="2232025"/>
          <p14:tracePt t="9446" x="1081088" y="2232025"/>
          <p14:tracePt t="9465" x="1044575" y="2232025"/>
          <p14:tracePt t="9480" x="1036638" y="2232025"/>
          <p14:tracePt t="9496" x="1017588" y="2232025"/>
          <p14:tracePt t="9513" x="990600" y="2232025"/>
          <p14:tracePt t="9530" x="982663" y="2232025"/>
          <p14:tracePt t="9546" x="965200" y="2232025"/>
          <p14:tracePt t="9562" x="919163" y="2224088"/>
          <p14:tracePt t="9580" x="884238" y="2205038"/>
          <p14:tracePt t="9596" x="822325" y="2187575"/>
          <p14:tracePt t="9612" x="785813" y="2160588"/>
          <p14:tracePt t="9629" x="741363" y="2143125"/>
          <p14:tracePt t="9646" x="714375" y="2108200"/>
          <p14:tracePt t="9663" x="696913" y="2089150"/>
          <p14:tracePt t="9679" x="669925" y="2071688"/>
          <p14:tracePt t="9696" x="660400" y="2062163"/>
          <p14:tracePt t="9751" x="660400" y="2044700"/>
          <p14:tracePt t="9768" x="660400" y="2036763"/>
          <p14:tracePt t="9776" x="660400" y="2027238"/>
          <p14:tracePt t="9780" x="660400" y="2000250"/>
          <p14:tracePt t="9796" x="660400" y="1982788"/>
          <p14:tracePt t="9812" x="660400" y="1946275"/>
          <p14:tracePt t="9830" x="679450" y="1919288"/>
          <p14:tracePt t="9846" x="687388" y="1911350"/>
          <p14:tracePt t="9862" x="714375" y="1874838"/>
          <p14:tracePt t="9880" x="731838" y="1866900"/>
          <p14:tracePt t="9896" x="758825" y="1857375"/>
          <p14:tracePt t="9913" x="785813" y="1847850"/>
          <p14:tracePt t="9928" x="803275" y="1839913"/>
          <p14:tracePt t="9946" x="830263" y="1830388"/>
          <p14:tracePt t="9962" x="884238" y="1822450"/>
          <p14:tracePt t="9979" x="938213" y="1803400"/>
          <p14:tracePt t="9996" x="982663" y="1785938"/>
          <p14:tracePt t="10012" x="1027113" y="1776413"/>
          <p14:tracePt t="10029" x="1044575" y="1776413"/>
          <p14:tracePt t="10046" x="1081088" y="1758950"/>
          <p14:tracePt t="10062" x="1133475" y="1758950"/>
          <p14:tracePt t="10079" x="1179513" y="1758950"/>
          <p14:tracePt t="10079" x="1223963" y="1751013"/>
          <p14:tracePt t="10095" x="1250950" y="1751013"/>
          <p14:tracePt t="10112" x="1312863" y="1731963"/>
          <p14:tracePt t="10128" x="1357313" y="1731963"/>
          <p14:tracePt t="10145" x="1419225" y="1731963"/>
          <p14:tracePt t="10162" x="1465263" y="1731963"/>
          <p14:tracePt t="10179" x="1500188" y="1731963"/>
          <p14:tracePt t="10195" x="1544638" y="1731963"/>
          <p14:tracePt t="10212" x="1598613" y="1731963"/>
          <p14:tracePt t="10228" x="1652588" y="1731963"/>
          <p14:tracePt t="10245" x="1704975" y="1731963"/>
          <p14:tracePt t="10261" x="1731963" y="1731963"/>
          <p14:tracePt t="10278" x="1751013" y="1731963"/>
          <p14:tracePt t="10295" x="1758950" y="1731963"/>
          <p14:tracePt t="10336" x="1776413" y="1731963"/>
          <p14:tracePt t="10338" x="1785938" y="1731963"/>
          <p14:tracePt t="10345" x="1812925" y="1731963"/>
          <p14:tracePt t="10361" x="1866900" y="1731963"/>
          <p14:tracePt t="10379" x="1928813" y="1731963"/>
          <p14:tracePt t="10395" x="2000250" y="1731963"/>
          <p14:tracePt t="10412" x="2054225" y="1731963"/>
          <p14:tracePt t="10428" x="2071688" y="1731963"/>
          <p14:tracePt t="10444" x="2089150" y="1731963"/>
          <p14:tracePt t="10461" x="2133600" y="1731963"/>
          <p14:tracePt t="10478" x="2187575" y="1731963"/>
          <p14:tracePt t="10495" x="2268538" y="1714500"/>
          <p14:tracePt t="10495" x="2303463" y="1704975"/>
          <p14:tracePt t="10512" x="2374900" y="1704975"/>
          <p14:tracePt t="10528" x="2411413" y="1704975"/>
          <p14:tracePt t="10545" x="2455863" y="1704975"/>
          <p14:tracePt t="10561" x="2473325" y="1704975"/>
          <p14:tracePt t="10579" x="2500313" y="1704975"/>
          <p14:tracePt t="10595" x="2517775" y="1704975"/>
          <p14:tracePt t="10611" x="2571750" y="1704975"/>
          <p14:tracePt t="10628" x="2643188" y="1704975"/>
          <p14:tracePt t="10644" x="2724150" y="1704975"/>
          <p14:tracePt t="10661" x="2776538" y="1704975"/>
          <p14:tracePt t="10678" x="2803525" y="1704975"/>
          <p14:tracePt t="10694" x="2822575" y="1704975"/>
          <p14:tracePt t="10694" x="2830513" y="1704975"/>
          <p14:tracePt t="10760" x="2847975" y="1704975"/>
          <p14:tracePt t="10776" x="2857500" y="1704975"/>
          <p14:tracePt t="10792" x="2874963" y="1704975"/>
          <p14:tracePt t="10803" x="2884488" y="1704975"/>
          <p14:tracePt t="10840" x="2894013" y="1704975"/>
          <p14:tracePt t="10856" x="2901950" y="1704975"/>
          <p14:tracePt t="10871" x="2919413" y="1704975"/>
          <p14:tracePt t="10888" x="2938463" y="1697038"/>
          <p14:tracePt t="16845" x="0" y="0"/>
        </p14:tracePtLst>
        <p14:tracePtLst>
          <p14:tracePt t="17799" x="1536700" y="2670175"/>
          <p14:tracePt t="17976" x="1527175" y="2670175"/>
          <p14:tracePt t="17992" x="1517650" y="2670175"/>
          <p14:tracePt t="18008" x="1500188" y="2670175"/>
          <p14:tracePt t="18059" x="1490663" y="2670175"/>
          <p14:tracePt t="18111" x="1482725" y="2670175"/>
          <p14:tracePt t="18120" x="1473200" y="2670175"/>
          <p14:tracePt t="18136" x="1455738" y="2670175"/>
          <p14:tracePt t="18168" x="1446213" y="2670175"/>
          <p14:tracePt t="18175" x="1438275" y="2679700"/>
          <p14:tracePt t="18215" x="1419225" y="2679700"/>
          <p14:tracePt t="18224" x="1393825" y="2687638"/>
          <p14:tracePt t="18264" x="1384300" y="2687638"/>
          <p14:tracePt t="18280" x="1374775" y="2687638"/>
          <p14:tracePt t="18296" x="1357313" y="2687638"/>
          <p14:tracePt t="18303" x="1347788" y="2687638"/>
          <p14:tracePt t="18320" x="1339850" y="2687638"/>
          <p14:tracePt t="18336" x="1330325" y="2687638"/>
          <p14:tracePt t="18350" x="1312863" y="2687638"/>
          <p14:tracePt t="18350" x="1295400" y="2687638"/>
          <p14:tracePt t="18368" x="1276350" y="2687638"/>
          <p14:tracePt t="18383" x="1258888" y="2687638"/>
          <p14:tracePt t="18391" x="1241425" y="2687638"/>
          <p14:tracePt t="18400" x="1214438" y="2687638"/>
          <p14:tracePt t="18417" x="1204913" y="2687638"/>
          <p14:tracePt t="18434" x="1196975" y="2687638"/>
          <p14:tracePt t="18450" x="1169988" y="2687638"/>
          <p14:tracePt t="18467" x="1152525" y="2687638"/>
          <p14:tracePt t="18512" x="1143000" y="2687638"/>
          <p14:tracePt t="18528" x="1116013" y="2687638"/>
          <p14:tracePt t="18544" x="1108075" y="2687638"/>
          <p14:tracePt t="18559" x="1098550" y="2687638"/>
          <p14:tracePt t="18576" x="1089025" y="2687638"/>
          <p14:tracePt t="18576" x="1071563" y="2687638"/>
          <p14:tracePt t="18599" x="1062038" y="2697163"/>
          <p14:tracePt t="18648" x="1054100" y="2697163"/>
          <p14:tracePt t="18655" x="1044575" y="2697163"/>
          <p14:tracePt t="18657" x="1036638" y="2705100"/>
          <p14:tracePt t="18665" x="1027113" y="2714625"/>
          <p14:tracePt t="18711" x="1000125" y="2724150"/>
          <p14:tracePt t="18776" x="990600" y="2732088"/>
          <p14:tracePt t="18792" x="982663" y="2741613"/>
          <p14:tracePt t="18824" x="982663" y="2751138"/>
          <p14:tracePt t="18840" x="965200" y="2786063"/>
          <p14:tracePt t="18879" x="965200" y="2803525"/>
          <p14:tracePt t="18879" x="955675" y="2822575"/>
          <p14:tracePt t="18920" x="955675" y="2830513"/>
          <p14:tracePt t="18927" x="955675" y="2867025"/>
          <p14:tracePt t="18938" x="955675" y="2874963"/>
          <p14:tracePt t="18944" x="946150" y="2894013"/>
          <p14:tracePt t="18952" x="946150" y="2919413"/>
          <p14:tracePt t="18965" x="946150" y="2955925"/>
          <p14:tracePt t="18982" x="928688" y="2982913"/>
          <p14:tracePt t="18982" x="928688" y="3000375"/>
          <p14:tracePt t="19000" x="928688" y="3027363"/>
          <p14:tracePt t="19016" x="928688" y="3054350"/>
          <p14:tracePt t="19034" x="911225" y="3081338"/>
          <p14:tracePt t="19049" x="911225" y="3116263"/>
          <p14:tracePt t="19065" x="911225" y="3133725"/>
          <p14:tracePt t="19082" x="911225" y="3160713"/>
          <p14:tracePt t="19099" x="901700" y="3205163"/>
          <p14:tracePt t="19116" x="893763" y="3232150"/>
          <p14:tracePt t="19132" x="893763" y="3259138"/>
          <p14:tracePt t="19149" x="893763" y="3276600"/>
          <p14:tracePt t="19166" x="893763" y="3322638"/>
          <p14:tracePt t="19182" x="911225" y="3384550"/>
          <p14:tracePt t="19199" x="919163" y="3438525"/>
          <p14:tracePt t="19216" x="928688" y="3473450"/>
          <p14:tracePt t="19232" x="938213" y="3490913"/>
          <p14:tracePt t="19248" x="973138" y="3554413"/>
          <p14:tracePt t="19266" x="982663" y="3589338"/>
          <p14:tracePt t="19282" x="1027113" y="3652838"/>
          <p14:tracePt t="19298" x="1044575" y="3687763"/>
          <p14:tracePt t="19315" x="1081088" y="3724275"/>
          <p14:tracePt t="19333" x="1108075" y="3751263"/>
          <p14:tracePt t="19349" x="1152525" y="3795713"/>
          <p14:tracePt t="19365" x="1187450" y="3830638"/>
          <p14:tracePt t="19382" x="1223963" y="3848100"/>
          <p14:tracePt t="19399" x="1250950" y="3857625"/>
          <p14:tracePt t="19415" x="1339850" y="3884613"/>
          <p14:tracePt t="19433" x="1411288" y="3911600"/>
          <p14:tracePt t="19448" x="1465263" y="3919538"/>
          <p14:tracePt t="19464" x="1509713" y="3938588"/>
          <p14:tracePt t="19481" x="1589088" y="3973513"/>
          <p14:tracePt t="19498" x="1704975" y="4027488"/>
          <p14:tracePt t="19515" x="1822450" y="4054475"/>
          <p14:tracePt t="19531" x="1946275" y="4108450"/>
          <p14:tracePt t="19548" x="2108200" y="4133850"/>
          <p14:tracePt t="19565" x="2268538" y="4187825"/>
          <p14:tracePt t="19581" x="2411413" y="4197350"/>
          <p14:tracePt t="19598" x="2544763" y="4214813"/>
          <p14:tracePt t="19614" x="2732088" y="4259263"/>
          <p14:tracePt t="19631" x="2884488" y="4268788"/>
          <p14:tracePt t="19649" x="3062288" y="4268788"/>
          <p14:tracePt t="19664" x="3276600" y="4268788"/>
          <p14:tracePt t="19681" x="3517900" y="4286250"/>
          <p14:tracePt t="19698" x="3714750" y="4286250"/>
          <p14:tracePt t="19715" x="3840163" y="4322763"/>
          <p14:tracePt t="19731" x="3911600" y="4322763"/>
          <p14:tracePt t="19748" x="3973513" y="4322763"/>
          <p14:tracePt t="19764" x="4044950" y="4322763"/>
          <p14:tracePt t="19781" x="4143375" y="4322763"/>
          <p14:tracePt t="19797" x="4224338" y="4303713"/>
          <p14:tracePt t="19814" x="4340225" y="4286250"/>
          <p14:tracePt t="19814" x="4394200" y="4259263"/>
          <p14:tracePt t="19831" x="4518025" y="4232275"/>
          <p14:tracePt t="19848" x="4581525" y="4224338"/>
          <p14:tracePt t="19864" x="4670425" y="4197350"/>
          <p14:tracePt t="19881" x="4768850" y="4187825"/>
          <p14:tracePt t="19897" x="4929188" y="4143375"/>
          <p14:tracePt t="19930" x="5054600" y="4098925"/>
          <p14:tracePt t="19931" x="5197475" y="4044950"/>
          <p14:tracePt t="19947" x="5348288" y="3983038"/>
          <p14:tracePt t="19964" x="5419725" y="3946525"/>
          <p14:tracePt t="19981" x="5500688" y="3911600"/>
          <p14:tracePt t="19997" x="5581650" y="3857625"/>
          <p14:tracePt t="20014" x="5653088" y="3840163"/>
          <p14:tracePt t="20030" x="5768975" y="3786188"/>
          <p14:tracePt t="20048" x="5822950" y="3768725"/>
          <p14:tracePt t="20064" x="5884863" y="3714750"/>
          <p14:tracePt t="20081" x="5929313" y="3670300"/>
          <p14:tracePt t="20097" x="5973763" y="3625850"/>
          <p14:tracePt t="20114" x="6018213" y="3571875"/>
          <p14:tracePt t="20131" x="6037263" y="3500438"/>
          <p14:tracePt t="20148" x="6037263" y="3465513"/>
          <p14:tracePt t="20164" x="6037263" y="3411538"/>
          <p14:tracePt t="20182" x="6062663" y="3340100"/>
          <p14:tracePt t="20197" x="6072188" y="3251200"/>
          <p14:tracePt t="20214" x="6099175" y="3133725"/>
          <p14:tracePt t="20231" x="6126163" y="3000375"/>
          <p14:tracePt t="20247" x="6126163" y="2894013"/>
          <p14:tracePt t="20264" x="6126163" y="2822575"/>
          <p14:tracePt t="20281" x="6108700" y="2732088"/>
          <p14:tracePt t="20297" x="6108700" y="2679700"/>
          <p14:tracePt t="20314" x="6072188" y="2625725"/>
          <p14:tracePt t="20330" x="6062663" y="2571750"/>
          <p14:tracePt t="20347" x="6054725" y="2536825"/>
          <p14:tracePt t="20363" x="6045200" y="2482850"/>
          <p14:tracePt t="20381" x="6000750" y="2428875"/>
          <p14:tracePt t="20397" x="5965825" y="2374900"/>
          <p14:tracePt t="20414" x="5929313" y="2347913"/>
          <p14:tracePt t="20431" x="5902325" y="2330450"/>
          <p14:tracePt t="20431" x="5894388" y="2322513"/>
          <p14:tracePt t="20449" x="5813425" y="2312988"/>
          <p14:tracePt t="20463" x="5741988" y="2286000"/>
          <p14:tracePt t="20480" x="5661025" y="2259013"/>
          <p14:tracePt t="20496" x="5518150" y="2214563"/>
          <p14:tracePt t="20514" x="5384800" y="2205038"/>
          <p14:tracePt t="20530" x="5224463" y="2205038"/>
          <p14:tracePt t="20547" x="5116513" y="2205038"/>
          <p14:tracePt t="20563" x="5037138" y="2205038"/>
          <p14:tracePt t="20581" x="5000625" y="2205038"/>
          <p14:tracePt t="20596" x="4973638" y="2205038"/>
          <p14:tracePt t="20614" x="4938713" y="2205038"/>
          <p14:tracePt t="20630" x="4875213" y="2205038"/>
          <p14:tracePt t="20647" x="4830763" y="2205038"/>
          <p14:tracePt t="20663" x="4751388" y="2205038"/>
          <p14:tracePt t="20680" x="4687888" y="2205038"/>
          <p14:tracePt t="20696" x="4598988" y="2205038"/>
          <p14:tracePt t="20713" x="4572000" y="2205038"/>
          <p14:tracePt t="20729" x="4537075" y="2205038"/>
          <p14:tracePt t="20746" x="4491038" y="2205038"/>
          <p14:tracePt t="20762" x="4456113" y="2205038"/>
          <p14:tracePt t="20780" x="4419600" y="2205038"/>
          <p14:tracePt t="20796" x="4394200" y="2205038"/>
          <p14:tracePt t="20813" x="4357688" y="2205038"/>
          <p14:tracePt t="20830" x="4313238" y="2214563"/>
          <p14:tracePt t="20847" x="4268788" y="2224088"/>
          <p14:tracePt t="20864" x="4224338" y="2241550"/>
          <p14:tracePt t="20864" x="4197350" y="2259013"/>
          <p14:tracePt t="20911" x="4187825" y="2268538"/>
          <p14:tracePt t="20919" x="4160838" y="2268538"/>
          <p14:tracePt t="20927" x="4143375" y="2268538"/>
          <p14:tracePt t="20933" x="4062413" y="2286000"/>
          <p14:tracePt t="20946" x="3938588" y="2322513"/>
          <p14:tracePt t="20962" x="3848100" y="2347913"/>
          <p14:tracePt t="20979" x="3724275" y="2401888"/>
          <p14:tracePt t="20996" x="3687763" y="2411413"/>
          <p14:tracePt t="21013" x="3616325" y="2419350"/>
          <p14:tracePt t="21030" x="3544888" y="2455863"/>
          <p14:tracePt t="21047" x="3455988" y="2509838"/>
          <p14:tracePt t="21062" x="3367088" y="2544763"/>
          <p14:tracePt t="21080" x="3295650" y="2581275"/>
          <p14:tracePt t="21096" x="3205163" y="2616200"/>
          <p14:tracePt t="21113" x="3170238" y="2643188"/>
          <p14:tracePt t="21129" x="3125788" y="2660650"/>
          <p14:tracePt t="21146" x="3009900" y="2714625"/>
          <p14:tracePt t="21163" x="2938463" y="2751138"/>
          <p14:tracePt t="21179" x="2894013" y="2776538"/>
          <p14:tracePt t="21196" x="2822575" y="2813050"/>
          <p14:tracePt t="21213" x="2803525" y="2830513"/>
          <p14:tracePt t="21229" x="2759075" y="2874963"/>
          <p14:tracePt t="21247" x="2741613" y="2894013"/>
          <p14:tracePt t="21262" x="2670175" y="2955925"/>
          <p14:tracePt t="21280" x="2625725" y="3000375"/>
          <p14:tracePt t="21296" x="2571750" y="3044825"/>
          <p14:tracePt t="21312" x="2544763" y="3089275"/>
          <p14:tracePt t="21329" x="2509838" y="3133725"/>
          <p14:tracePt t="21346" x="2500313" y="3187700"/>
          <p14:tracePt t="21362" x="2482850" y="3232150"/>
          <p14:tracePt t="21379" x="2482850" y="3276600"/>
          <p14:tracePt t="21396" x="2473325" y="3330575"/>
          <p14:tracePt t="21413" x="2465388" y="3357563"/>
          <p14:tracePt t="21430" x="2465388" y="3402013"/>
          <p14:tracePt t="21445" x="2455863" y="3455988"/>
          <p14:tracePt t="21462" x="2455863" y="3527425"/>
          <p14:tracePt t="21479" x="2455863" y="3643313"/>
          <p14:tracePt t="21496" x="2455863" y="3697288"/>
          <p14:tracePt t="21512" x="2455863" y="3751263"/>
          <p14:tracePt t="21529" x="2455863" y="3803650"/>
          <p14:tracePt t="21545" x="2455863" y="3902075"/>
          <p14:tracePt t="21562" x="2455863" y="3973513"/>
          <p14:tracePt t="21578" x="2455863" y="4027488"/>
          <p14:tracePt t="21595" x="2455863" y="4062413"/>
          <p14:tracePt t="21612" x="2455863" y="4098925"/>
          <p14:tracePt t="21629" x="2473325" y="4152900"/>
          <p14:tracePt t="21645" x="2509838" y="4179888"/>
          <p14:tracePt t="21661" x="2562225" y="4214813"/>
          <p14:tracePt t="21678" x="2724150" y="4295775"/>
          <p14:tracePt t="21695" x="2840038" y="4330700"/>
          <p14:tracePt t="21711" x="2982913" y="4348163"/>
          <p14:tracePt t="21729" x="3143250" y="4394200"/>
          <p14:tracePt t="21745" x="3313113" y="4394200"/>
          <p14:tracePt t="21763" x="3490913" y="4394200"/>
          <p14:tracePt t="21779" x="3608388" y="4394200"/>
          <p14:tracePt t="21796" x="3670300" y="4394200"/>
          <p14:tracePt t="21811" x="3786188" y="4394200"/>
          <p14:tracePt t="21829" x="3911600" y="4394200"/>
          <p14:tracePt t="21844" x="4027488" y="4394200"/>
          <p14:tracePt t="21861" x="4160838" y="4375150"/>
          <p14:tracePt t="21878" x="4268788" y="4348163"/>
          <p14:tracePt t="21894" x="4402138" y="4330700"/>
          <p14:tracePt t="21911" x="4473575" y="4322763"/>
          <p14:tracePt t="21928" x="4537075" y="4313238"/>
          <p14:tracePt t="21944" x="4598988" y="4313238"/>
          <p14:tracePt t="21962" x="4652963" y="4303713"/>
          <p14:tracePt t="21977" x="4687888" y="4286250"/>
          <p14:tracePt t="21995" x="4759325" y="4286250"/>
          <p14:tracePt t="22011" x="4822825" y="4268788"/>
          <p14:tracePt t="22028" x="4884738" y="4268788"/>
          <p14:tracePt t="22045" x="4938713" y="4259263"/>
          <p14:tracePt t="22062" x="4983163" y="4259263"/>
          <p14:tracePt t="22077" x="4991100" y="4259263"/>
          <p14:tracePt t="22151" x="5000625" y="4259263"/>
          <p14:tracePt t="22183" x="5027613" y="4259263"/>
          <p14:tracePt t="22191" x="5037138" y="4259263"/>
          <p14:tracePt t="22222"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A3E-9F09-6852-54A5-E112E34548D0}"/>
              </a:ext>
            </a:extLst>
          </p:cNvPr>
          <p:cNvSpPr>
            <a:spLocks noGrp="1"/>
          </p:cNvSpPr>
          <p:nvPr>
            <p:ph type="title"/>
          </p:nvPr>
        </p:nvSpPr>
        <p:spPr/>
        <p:txBody>
          <a:bodyPr>
            <a:normAutofit fontScale="90000"/>
          </a:bodyPr>
          <a:lstStyle/>
          <a:p>
            <a:r>
              <a:rPr lang="fa-IR" dirty="0"/>
              <a:t>پارادایم انتخاب منطقی</a:t>
            </a:r>
            <a:r>
              <a:rPr lang="en-US" dirty="0"/>
              <a:t>  </a:t>
            </a:r>
            <a:r>
              <a:rPr lang="fa-IR" dirty="0"/>
              <a:t> (</a:t>
            </a:r>
            <a:r>
              <a:rPr lang="en-US" dirty="0"/>
              <a:t>The Rational Choice Paradigm</a:t>
            </a:r>
            <a:r>
              <a:rPr lang="fa-IR" dirty="0"/>
              <a:t>)</a:t>
            </a:r>
            <a:endParaRPr lang="en-US" dirty="0"/>
          </a:p>
        </p:txBody>
      </p:sp>
      <p:sp>
        <p:nvSpPr>
          <p:cNvPr id="3" name="Content Placeholder 2">
            <a:extLst>
              <a:ext uri="{FF2B5EF4-FFF2-40B4-BE49-F238E27FC236}">
                <a16:creationId xmlns:a16="http://schemas.microsoft.com/office/drawing/2014/main" id="{4FEA2803-09DE-E637-F820-284CD02484BB}"/>
              </a:ext>
            </a:extLst>
          </p:cNvPr>
          <p:cNvSpPr>
            <a:spLocks noGrp="1"/>
          </p:cNvSpPr>
          <p:nvPr>
            <p:ph idx="1"/>
          </p:nvPr>
        </p:nvSpPr>
        <p:spPr/>
        <p:txBody>
          <a:bodyPr>
            <a:normAutofit fontScale="85000" lnSpcReduction="10000"/>
          </a:bodyPr>
          <a:lstStyle/>
          <a:p>
            <a:r>
              <a:rPr lang="fa-IR" dirty="0"/>
              <a:t>در اینجا </a:t>
            </a:r>
            <a:r>
              <a:rPr lang="fa-IR" dirty="0" err="1"/>
              <a:t>هومو</a:t>
            </a:r>
            <a:r>
              <a:rPr lang="fa-IR" dirty="0"/>
              <a:t> </a:t>
            </a:r>
            <a:r>
              <a:rPr lang="fa-IR" dirty="0" err="1"/>
              <a:t>اکونومیکوس</a:t>
            </a:r>
            <a:r>
              <a:rPr lang="fa-IR" dirty="0"/>
              <a:t> (</a:t>
            </a:r>
            <a:r>
              <a:rPr lang="en-US" dirty="0"/>
              <a:t>Homo economicus</a:t>
            </a:r>
            <a:r>
              <a:rPr lang="fa-IR" dirty="0"/>
              <a:t>) یا </a:t>
            </a:r>
            <a:r>
              <a:rPr lang="fa-IR" dirty="0">
                <a:solidFill>
                  <a:srgbClr val="C00000"/>
                </a:solidFill>
              </a:rPr>
              <a:t>«انسان اقتصادی» </a:t>
            </a:r>
            <a:r>
              <a:rPr lang="fa-IR" dirty="0"/>
              <a:t>را معرفی می کنیم. </a:t>
            </a:r>
          </a:p>
          <a:p>
            <a:r>
              <a:rPr lang="fa-IR" dirty="0"/>
              <a:t>انسان اقتصادی از این جهت «عقلانی» است که اقداماتی را انتخاب </a:t>
            </a:r>
            <a:r>
              <a:rPr lang="fa-IR" dirty="0" err="1"/>
              <a:t>می‌کند</a:t>
            </a:r>
            <a:r>
              <a:rPr lang="fa-IR" dirty="0"/>
              <a:t> که منفعت او را براساس تابع </a:t>
            </a:r>
            <a:r>
              <a:rPr lang="fa-IR" dirty="0" err="1"/>
              <a:t>مطلوبیت</a:t>
            </a:r>
            <a:r>
              <a:rPr lang="fa-IR" dirty="0"/>
              <a:t> بر نتایج حاصله، به حداکثر </a:t>
            </a:r>
            <a:r>
              <a:rPr lang="fa-IR" dirty="0" err="1"/>
              <a:t>می‌رساند</a:t>
            </a:r>
            <a:r>
              <a:rPr lang="fa-IR" dirty="0"/>
              <a:t> (</a:t>
            </a:r>
            <a:r>
              <a:rPr lang="en-US" dirty="0"/>
              <a:t>maximize his payoff function</a:t>
            </a:r>
            <a:r>
              <a:rPr lang="fa-IR" dirty="0"/>
              <a:t>).</a:t>
            </a:r>
          </a:p>
          <a:p>
            <a:r>
              <a:rPr lang="fa-IR" dirty="0"/>
              <a:t>این فرض که </a:t>
            </a:r>
            <a:r>
              <a:rPr lang="fa-IR" dirty="0" err="1"/>
              <a:t>بازیکن</a:t>
            </a:r>
            <a:r>
              <a:rPr lang="fa-IR" dirty="0"/>
              <a:t> عقلانی عمل میکند به عنوان پارادایم انتخاب عقلانی شناخته </a:t>
            </a:r>
            <a:r>
              <a:rPr lang="fa-IR" dirty="0" err="1"/>
              <a:t>می‌شود</a:t>
            </a:r>
            <a:r>
              <a:rPr lang="fa-IR" dirty="0"/>
              <a:t>.</a:t>
            </a:r>
          </a:p>
          <a:p>
            <a:r>
              <a:rPr lang="fa-IR" dirty="0"/>
              <a:t>تئوری انتخاب عقلانی ادعا می کند که وقتی تصمیم گیرنده در حال انتخاب بین اقدامات بالقوه است، بهترین اقدام آن توسط عقلانیت هدایت می شود.</a:t>
            </a:r>
          </a:p>
          <a:p>
            <a:r>
              <a:rPr lang="fa-IR" dirty="0"/>
              <a:t>این رفتار را می توان در مورد رفتار فردی انسان و همچنین برای رفتار سایر نهادها، مانند شرکت ها، کمیته ها یا دولت-ملت ها درست فرض کرد.</a:t>
            </a:r>
            <a:endParaRPr lang="en-US" dirty="0"/>
          </a:p>
        </p:txBody>
      </p:sp>
      <p:sp>
        <p:nvSpPr>
          <p:cNvPr id="4" name="Slide Number Placeholder 3">
            <a:extLst>
              <a:ext uri="{FF2B5EF4-FFF2-40B4-BE49-F238E27FC236}">
                <a16:creationId xmlns:a16="http://schemas.microsoft.com/office/drawing/2014/main" id="{B0B81BDC-0927-A906-1778-A9E132E8FAC2}"/>
              </a:ext>
            </a:extLst>
          </p:cNvPr>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a:extLst>
              <a:ext uri="{FF2B5EF4-FFF2-40B4-BE49-F238E27FC236}">
                <a16:creationId xmlns:a16="http://schemas.microsoft.com/office/drawing/2014/main" id="{AB542C60-D61F-3C78-F2DB-6E3B997F5CE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78790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F29E-D6AE-0F45-8E4D-6E79701FDA9C}"/>
              </a:ext>
            </a:extLst>
          </p:cNvPr>
          <p:cNvSpPr>
            <a:spLocks noGrp="1"/>
          </p:cNvSpPr>
          <p:nvPr>
            <p:ph type="title"/>
          </p:nvPr>
        </p:nvSpPr>
        <p:spPr/>
        <p:txBody>
          <a:bodyPr/>
          <a:lstStyle/>
          <a:p>
            <a:r>
              <a:rPr lang="fa-IR" dirty="0"/>
              <a:t>انتخاب عقلانی</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F73368-2AFF-828D-5F53-DCB2E9F2A526}"/>
                  </a:ext>
                </a:extLst>
              </p:cNvPr>
              <p:cNvSpPr>
                <a:spLocks noGrp="1"/>
              </p:cNvSpPr>
              <p:nvPr>
                <p:ph idx="1"/>
              </p:nvPr>
            </p:nvSpPr>
            <p:spPr/>
            <p:txBody>
              <a:bodyPr/>
              <a:lstStyle/>
              <a:p>
                <a:r>
                  <a:rPr lang="fa-IR" dirty="0"/>
                  <a:t>مفروضات انتخاب عقلانی</a:t>
                </a:r>
              </a:p>
              <a:p>
                <a:r>
                  <a:rPr lang="fa-IR" dirty="0" err="1"/>
                  <a:t>بازیکن</a:t>
                </a:r>
                <a:r>
                  <a:rPr lang="fa-IR" dirty="0"/>
                  <a:t> به طور کامل مساله تصمیم گیری را با دانستن موارد زیر، میداند:</a:t>
                </a:r>
              </a:p>
              <a:p>
                <a:r>
                  <a:rPr lang="fa-IR" dirty="0"/>
                  <a:t>1. تمام اقدامات ممکن </a:t>
                </a:r>
                <a14:m>
                  <m:oMath xmlns:m="http://schemas.openxmlformats.org/officeDocument/2006/math">
                    <m:r>
                      <a:rPr lang="en-US" i="1" dirty="0" smtClean="0">
                        <a:latin typeface="Cambria Math" panose="02040503050406030204" pitchFamily="18" charset="0"/>
                      </a:rPr>
                      <m:t>𝐴</m:t>
                    </m:r>
                  </m:oMath>
                </a14:m>
                <a:r>
                  <a:rPr lang="fa-IR" dirty="0"/>
                  <a:t> ؛</a:t>
                </a:r>
              </a:p>
              <a:p>
                <a:r>
                  <a:rPr lang="fa-IR" dirty="0"/>
                  <a:t>2. تمام نتایج ممکن </a:t>
                </a:r>
                <a14:m>
                  <m:oMath xmlns:m="http://schemas.openxmlformats.org/officeDocument/2006/math">
                    <m:r>
                      <a:rPr lang="en-US" i="1" dirty="0" smtClean="0">
                        <a:latin typeface="Cambria Math" panose="02040503050406030204" pitchFamily="18" charset="0"/>
                      </a:rPr>
                      <m:t>𝑋</m:t>
                    </m:r>
                  </m:oMath>
                </a14:m>
                <a:r>
                  <a:rPr lang="fa-IR" dirty="0"/>
                  <a:t> ؛</a:t>
                </a:r>
              </a:p>
              <a:p>
                <a:r>
                  <a:rPr lang="fa-IR" dirty="0"/>
                  <a:t>3. دقیقاً چگونه هر عملی بر نتیجه ای که تحقق خواهد یافت تأثیر می گذارد؛</a:t>
                </a:r>
              </a:p>
              <a:p>
                <a:r>
                  <a:rPr lang="fa-IR" dirty="0"/>
                  <a:t> و4. </a:t>
                </a:r>
                <a:r>
                  <a:rPr lang="fa-IR" dirty="0" err="1"/>
                  <a:t>ترجیحات</a:t>
                </a:r>
                <a:r>
                  <a:rPr lang="fa-IR" dirty="0"/>
                  <a:t> منطقی او (</a:t>
                </a:r>
                <a:r>
                  <a:rPr lang="fa-IR" dirty="0" err="1"/>
                  <a:t>مطلوبیت</a:t>
                </a:r>
                <a:r>
                  <a:rPr lang="fa-IR" dirty="0"/>
                  <a:t>) بر نتایج.</a:t>
                </a:r>
                <a:endParaRPr lang="en-US" dirty="0"/>
              </a:p>
            </p:txBody>
          </p:sp>
        </mc:Choice>
        <mc:Fallback xmlns="">
          <p:sp>
            <p:nvSpPr>
              <p:cNvPr id="3" name="Content Placeholder 2">
                <a:extLst>
                  <a:ext uri="{FF2B5EF4-FFF2-40B4-BE49-F238E27FC236}">
                    <a16:creationId xmlns:a16="http://schemas.microsoft.com/office/drawing/2014/main" id="{AEF73368-2AFF-828D-5F53-DCB2E9F2A526}"/>
                  </a:ext>
                </a:extLst>
              </p:cNvPr>
              <p:cNvSpPr>
                <a:spLocks noGrp="1" noRot="1" noChangeAspect="1" noMove="1" noResize="1" noEditPoints="1" noAdjustHandles="1" noChangeArrowheads="1" noChangeShapeType="1" noTextEdit="1"/>
              </p:cNvSpPr>
              <p:nvPr>
                <p:ph idx="1"/>
              </p:nvPr>
            </p:nvSpPr>
            <p:spPr>
              <a:blipFill>
                <a:blip r:embed="rId2"/>
                <a:stretch>
                  <a:fillRect r="-4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F20126-BF87-E9C2-0E41-6FAE6053AAC3}"/>
              </a:ext>
            </a:extLst>
          </p:cNvPr>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a:extLst>
              <a:ext uri="{FF2B5EF4-FFF2-40B4-BE49-F238E27FC236}">
                <a16:creationId xmlns:a16="http://schemas.microsoft.com/office/drawing/2014/main" id="{FF2E33EF-3492-1854-EC99-9E4E5A89A75F}"/>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2120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7E2A-D82F-218B-1481-58AC0E68A06E}"/>
              </a:ext>
            </a:extLst>
          </p:cNvPr>
          <p:cNvSpPr>
            <a:spLocks noGrp="1"/>
          </p:cNvSpPr>
          <p:nvPr>
            <p:ph type="title"/>
          </p:nvPr>
        </p:nvSpPr>
        <p:spPr/>
        <p:txBody>
          <a:bodyPr/>
          <a:lstStyle/>
          <a:p>
            <a:r>
              <a:rPr lang="fa-IR" dirty="0"/>
              <a:t>تعریف 1.2: بهترین انتخاب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496226-4621-7368-541F-94587D26B13E}"/>
                  </a:ext>
                </a:extLst>
              </p:cNvPr>
              <p:cNvSpPr>
                <a:spLocks noGrp="1"/>
              </p:cNvSpPr>
              <p:nvPr>
                <p:ph idx="1"/>
              </p:nvPr>
            </p:nvSpPr>
            <p:spPr/>
            <p:txBody>
              <a:bodyPr>
                <a:normAutofit/>
              </a:bodyPr>
              <a:lstStyle/>
              <a:p>
                <a:r>
                  <a:rPr lang="fa-IR" dirty="0" err="1"/>
                  <a:t>بازیکنی</a:t>
                </a:r>
                <a:r>
                  <a:rPr lang="fa-IR" dirty="0"/>
                  <a:t> که با مساله تصمیم گیری با تابع </a:t>
                </a:r>
                <a:r>
                  <a:rPr lang="fa-IR" dirty="0" err="1"/>
                  <a:t>مطلوبیت</a:t>
                </a:r>
                <a:r>
                  <a:rPr lang="fa-IR" dirty="0"/>
                  <a:t> </a:t>
                </a:r>
                <a14:m>
                  <m:oMath xmlns:m="http://schemas.openxmlformats.org/officeDocument/2006/math">
                    <m:r>
                      <a:rPr lang="en-US" i="1" dirty="0" smtClean="0">
                        <a:latin typeface="Cambria Math" panose="02040503050406030204" pitchFamily="18" charset="0"/>
                      </a:rPr>
                      <m:t>𝑣</m:t>
                    </m:r>
                    <m:r>
                      <a:rPr lang="en-US" i="1" dirty="0" smtClean="0">
                        <a:latin typeface="Cambria Math" panose="02040503050406030204" pitchFamily="18" charset="0"/>
                      </a:rPr>
                      <m:t>(.) </m:t>
                    </m:r>
                  </m:oMath>
                </a14:m>
                <a:r>
                  <a:rPr lang="fa-IR" dirty="0"/>
                  <a:t>بر روی تصمیمات روبرو می شود، اگر اقدامی را انتخاب کند که سود او را به حداکثر می رساند، تصمیم عقلانی گرفته است.</a:t>
                </a:r>
              </a:p>
              <a:p>
                <a:r>
                  <a:rPr lang="fa-IR" dirty="0"/>
                  <a:t>یعنی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m:t>
                        </m:r>
                      </m:sup>
                    </m:sSup>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m:t>
                    </m:r>
                  </m:oMath>
                </a14:m>
                <a:r>
                  <a:rPr lang="fa-IR" dirty="0"/>
                  <a:t>انتخاب می شود اگر و فقط اگر </a:t>
                </a:r>
                <a14:m>
                  <m:oMath xmlns:m="http://schemas.openxmlformats.org/officeDocument/2006/math">
                    <m:r>
                      <a:rPr lang="en-US" i="1" dirty="0">
                        <a:latin typeface="Cambria Math" panose="02040503050406030204" pitchFamily="18" charset="0"/>
                      </a:rPr>
                      <m:t>𝑣</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m:t>
                        </m:r>
                      </m:sup>
                    </m:sSup>
                    <m:r>
                      <a:rPr lang="en-US" i="1" dirty="0">
                        <a:latin typeface="Cambria Math" panose="02040503050406030204" pitchFamily="18" charset="0"/>
                      </a:rPr>
                      <m:t>) ≥ </m:t>
                    </m:r>
                    <m:r>
                      <a:rPr lang="en-US" i="1" dirty="0">
                        <a:latin typeface="Cambria Math" panose="02040503050406030204" pitchFamily="18" charset="0"/>
                      </a:rPr>
                      <m:t>𝑣</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 </m:t>
                    </m:r>
                  </m:oMath>
                </a14:m>
                <a:r>
                  <a:rPr lang="en-US" dirty="0"/>
                  <a:t>for all </a:t>
                </a:r>
                <a14:m>
                  <m:oMath xmlns:m="http://schemas.openxmlformats.org/officeDocument/2006/math">
                    <m:r>
                      <a:rPr lang="en-US" i="1" dirty="0">
                        <a:latin typeface="Cambria Math" panose="02040503050406030204" pitchFamily="18" charset="0"/>
                      </a:rPr>
                      <m:t>𝑎</m:t>
                    </m:r>
                    <m:r>
                      <a:rPr lang="en-US" i="1" dirty="0">
                        <a:latin typeface="Cambria Math" panose="02040503050406030204" pitchFamily="18" charset="0"/>
                      </a:rPr>
                      <m:t> ∈ </m:t>
                    </m:r>
                    <m:r>
                      <a:rPr lang="en-US" i="1" dirty="0">
                        <a:latin typeface="Cambria Math" panose="02040503050406030204" pitchFamily="18" charset="0"/>
                      </a:rPr>
                      <m:t>𝐴</m:t>
                    </m:r>
                  </m:oMath>
                </a14:m>
                <a:r>
                  <a:rPr lang="fa-IR" dirty="0"/>
                  <a:t>.</a:t>
                </a:r>
                <a:endParaRPr lang="en-US" dirty="0"/>
              </a:p>
            </p:txBody>
          </p:sp>
        </mc:Choice>
        <mc:Fallback xmlns="">
          <p:sp>
            <p:nvSpPr>
              <p:cNvPr id="3" name="Content Placeholder 2">
                <a:extLst>
                  <a:ext uri="{FF2B5EF4-FFF2-40B4-BE49-F238E27FC236}">
                    <a16:creationId xmlns:a16="http://schemas.microsoft.com/office/drawing/2014/main" id="{76496226-4621-7368-541F-94587D26B13E}"/>
                  </a:ext>
                </a:extLst>
              </p:cNvPr>
              <p:cNvSpPr>
                <a:spLocks noGrp="1" noRot="1" noChangeAspect="1" noMove="1" noResize="1" noEditPoints="1" noAdjustHandles="1" noChangeArrowheads="1" noChangeShapeType="1" noTextEdit="1"/>
              </p:cNvSpPr>
              <p:nvPr>
                <p:ph idx="1"/>
              </p:nvPr>
            </p:nvSpPr>
            <p:spPr>
              <a:blipFill>
                <a:blip r:embed="rId2"/>
                <a:stretch>
                  <a:fillRect l="-1264" r="-4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CF263CE-DC6B-26B3-F6BC-10980ED1C69E}"/>
              </a:ext>
            </a:extLst>
          </p:cNvPr>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a:extLst>
              <a:ext uri="{FF2B5EF4-FFF2-40B4-BE49-F238E27FC236}">
                <a16:creationId xmlns:a16="http://schemas.microsoft.com/office/drawing/2014/main" id="{3445367B-DB7E-28BA-C9BE-06AE6068C769}"/>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78466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850B44D-0B31-7E77-5C4F-AD49372BCA9D}"/>
              </a:ext>
            </a:extLst>
          </p:cNvPr>
          <p:cNvSpPr>
            <a:spLocks noGrp="1"/>
          </p:cNvSpPr>
          <p:nvPr>
            <p:ph idx="1"/>
          </p:nvPr>
        </p:nvSpPr>
        <p:spPr/>
        <p:txBody>
          <a:bodyPr>
            <a:normAutofit fontScale="92500"/>
          </a:bodyPr>
          <a:lstStyle/>
          <a:p>
            <a:r>
              <a:rPr lang="en-US" dirty="0"/>
              <a:t>Consider instead an example with a continuous action space, which requires some calculus. Imagine that you’re at a party and are considering engaging in social drinking. Given your physique, you’d prefer some wine, both for taste and for the relaxed feeling it gives you, but too much will make you sick. There is a one-liter bottle of wine, so your action set is A = [0, 1], where a ∈ A is how much you choose to drink. Your preferences are represented by the following payoff function over actions: v(a) = 2a − 4a2, which is depicted in Figure 1.2. As you can see, some wine is better than no wine (0.1 liter gives you some positive payoff, while drinking nothing gives you zero), but drinking a whole bottle will be worse than not drinking at all (v(1) = −2). How much should you drink? Your maximization problem is</a:t>
            </a:r>
          </a:p>
        </p:txBody>
      </p:sp>
      <p:sp>
        <p:nvSpPr>
          <p:cNvPr id="4" name="Slide Number Placeholder 3">
            <a:extLst>
              <a:ext uri="{FF2B5EF4-FFF2-40B4-BE49-F238E27FC236}">
                <a16:creationId xmlns:a16="http://schemas.microsoft.com/office/drawing/2014/main" id="{130AFC6F-F015-AED1-7F2B-82DF8381FACF}"/>
              </a:ext>
            </a:extLst>
          </p:cNvPr>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a:extLst>
              <a:ext uri="{FF2B5EF4-FFF2-40B4-BE49-F238E27FC236}">
                <a16:creationId xmlns:a16="http://schemas.microsoft.com/office/drawing/2014/main" id="{2C04BA47-E230-402B-087C-AC03BBA2E28C}"/>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12441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220A3-FC60-6ABA-F42A-E86616466A0A}"/>
              </a:ext>
            </a:extLst>
          </p:cNvPr>
          <p:cNvSpPr>
            <a:spLocks noGrp="1"/>
          </p:cNvSpPr>
          <p:nvPr>
            <p:ph idx="1"/>
          </p:nvPr>
        </p:nvSpPr>
        <p:spPr>
          <a:xfrm>
            <a:off x="215462" y="4326111"/>
            <a:ext cx="11756262" cy="2220686"/>
          </a:xfrm>
        </p:spPr>
        <p:txBody>
          <a:bodyPr>
            <a:normAutofit fontScale="92500" lnSpcReduction="20000"/>
          </a:bodyPr>
          <a:lstStyle/>
          <a:p>
            <a:r>
              <a:rPr lang="en-US" dirty="0"/>
              <a:t>Taking the derivative of this function and equating it to zero to find the solution, we obtain that 2 - 8a = 0, or a = 0.25, which is a bit more than two normal glasses of wine.</a:t>
            </a:r>
            <a:br>
              <a:rPr lang="en-US" dirty="0"/>
            </a:br>
            <a:endParaRPr lang="en-US" dirty="0"/>
          </a:p>
        </p:txBody>
      </p:sp>
      <p:sp>
        <p:nvSpPr>
          <p:cNvPr id="3" name="Slide Number Placeholder 2">
            <a:extLst>
              <a:ext uri="{FF2B5EF4-FFF2-40B4-BE49-F238E27FC236}">
                <a16:creationId xmlns:a16="http://schemas.microsoft.com/office/drawing/2014/main" id="{6A58FBE3-4CFB-ED9B-E857-8A1D0DBA2724}"/>
              </a:ext>
            </a:extLst>
          </p:cNvPr>
          <p:cNvSpPr>
            <a:spLocks noGrp="1"/>
          </p:cNvSpPr>
          <p:nvPr>
            <p:ph type="sldNum" sz="quarter" idx="12"/>
          </p:nvPr>
        </p:nvSpPr>
        <p:spPr/>
        <p:txBody>
          <a:bodyPr/>
          <a:lstStyle/>
          <a:p>
            <a:fld id="{7A24F918-E48B-4CD6-88B4-F48A81EB5FB6}" type="slidenum">
              <a:rPr lang="en-US" smtClean="0"/>
              <a:pPr/>
              <a:t>24</a:t>
            </a:fld>
            <a:endParaRPr lang="en-US"/>
          </a:p>
        </p:txBody>
      </p:sp>
      <p:sp>
        <p:nvSpPr>
          <p:cNvPr id="4" name="Footer Placeholder 3">
            <a:extLst>
              <a:ext uri="{FF2B5EF4-FFF2-40B4-BE49-F238E27FC236}">
                <a16:creationId xmlns:a16="http://schemas.microsoft.com/office/drawing/2014/main" id="{D9E54F00-D35E-8E79-0792-831933363300}"/>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89A4F7D5-3C43-E451-4551-0F2D4F71D0BE}"/>
              </a:ext>
            </a:extLst>
          </p:cNvPr>
          <p:cNvPicPr>
            <a:picLocks noChangeAspect="1"/>
          </p:cNvPicPr>
          <p:nvPr/>
        </p:nvPicPr>
        <p:blipFill>
          <a:blip r:embed="rId2"/>
          <a:stretch>
            <a:fillRect/>
          </a:stretch>
        </p:blipFill>
        <p:spPr>
          <a:xfrm>
            <a:off x="385402" y="451782"/>
            <a:ext cx="4705350" cy="1838325"/>
          </a:xfrm>
          <a:prstGeom prst="rect">
            <a:avLst/>
          </a:prstGeom>
        </p:spPr>
      </p:pic>
      <p:pic>
        <p:nvPicPr>
          <p:cNvPr id="8" name="Picture 7">
            <a:extLst>
              <a:ext uri="{FF2B5EF4-FFF2-40B4-BE49-F238E27FC236}">
                <a16:creationId xmlns:a16="http://schemas.microsoft.com/office/drawing/2014/main" id="{EA068D11-29B5-B355-9F8A-BA72FFA37DF2}"/>
              </a:ext>
            </a:extLst>
          </p:cNvPr>
          <p:cNvPicPr>
            <a:picLocks noChangeAspect="1"/>
          </p:cNvPicPr>
          <p:nvPr/>
        </p:nvPicPr>
        <p:blipFill>
          <a:blip r:embed="rId3"/>
          <a:stretch>
            <a:fillRect/>
          </a:stretch>
        </p:blipFill>
        <p:spPr>
          <a:xfrm>
            <a:off x="6814905" y="131211"/>
            <a:ext cx="4991693" cy="3710806"/>
          </a:xfrm>
          <a:prstGeom prst="rect">
            <a:avLst/>
          </a:prstGeom>
        </p:spPr>
      </p:pic>
    </p:spTree>
    <p:extLst>
      <p:ext uri="{BB962C8B-B14F-4D97-AF65-F5344CB8AC3E}">
        <p14:creationId xmlns:p14="http://schemas.microsoft.com/office/powerpoint/2010/main" val="337774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D67-3A8A-3134-27A1-98A7BD6F5562}"/>
              </a:ext>
            </a:extLst>
          </p:cNvPr>
          <p:cNvSpPr>
            <a:spLocks noGrp="1"/>
          </p:cNvSpPr>
          <p:nvPr>
            <p:ph type="title"/>
          </p:nvPr>
        </p:nvSpPr>
        <p:spPr/>
        <p:txBody>
          <a:bodyPr/>
          <a:lstStyle/>
          <a:p>
            <a:r>
              <a:rPr lang="fa-IR" dirty="0"/>
              <a:t>تمرینات</a:t>
            </a:r>
            <a:endParaRPr lang="en-US" dirty="0"/>
          </a:p>
        </p:txBody>
      </p:sp>
      <p:sp>
        <p:nvSpPr>
          <p:cNvPr id="3" name="Content Placeholder 2">
            <a:extLst>
              <a:ext uri="{FF2B5EF4-FFF2-40B4-BE49-F238E27FC236}">
                <a16:creationId xmlns:a16="http://schemas.microsoft.com/office/drawing/2014/main" id="{F2D67B78-9020-F942-57F2-909CAFD65828}"/>
              </a:ext>
            </a:extLst>
          </p:cNvPr>
          <p:cNvSpPr>
            <a:spLocks noGrp="1"/>
          </p:cNvSpPr>
          <p:nvPr>
            <p:ph idx="1"/>
          </p:nvPr>
        </p:nvSpPr>
        <p:spPr/>
        <p:txBody>
          <a:bodyPr/>
          <a:lstStyle/>
          <a:p>
            <a:pPr algn="r" rtl="1"/>
            <a:r>
              <a:rPr lang="fa-IR" dirty="0"/>
              <a:t>از 7 تمرین آورده شده در پایان فصل اول کتاب 3 مورد را به انتخاب خود، حل و در سامانه </a:t>
            </a:r>
            <a:r>
              <a:rPr lang="fa-IR"/>
              <a:t>بارگزاری</a:t>
            </a:r>
            <a:r>
              <a:rPr lang="fa-IR" dirty="0"/>
              <a:t> نمایید</a:t>
            </a:r>
            <a:endParaRPr lang="en-US" dirty="0"/>
          </a:p>
        </p:txBody>
      </p:sp>
      <p:sp>
        <p:nvSpPr>
          <p:cNvPr id="4" name="Slide Number Placeholder 3">
            <a:extLst>
              <a:ext uri="{FF2B5EF4-FFF2-40B4-BE49-F238E27FC236}">
                <a16:creationId xmlns:a16="http://schemas.microsoft.com/office/drawing/2014/main" id="{C2C956C9-864E-48C0-056A-C6D8D0348838}"/>
              </a:ext>
            </a:extLst>
          </p:cNvPr>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a:extLst>
              <a:ext uri="{FF2B5EF4-FFF2-40B4-BE49-F238E27FC236}">
                <a16:creationId xmlns:a16="http://schemas.microsoft.com/office/drawing/2014/main" id="{36C3E9F3-82BC-C6A7-075D-6D3680460CC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791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6119B-B887-65DF-2C8E-4C2C24D3F53B}"/>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09426E6E-25AE-0382-FE62-8E80463A1FD8}"/>
              </a:ext>
            </a:extLst>
          </p:cNvPr>
          <p:cNvSpPr>
            <a:spLocks noGrp="1"/>
          </p:cNvSpPr>
          <p:nvPr>
            <p:ph idx="1"/>
          </p:nvPr>
        </p:nvSpPr>
        <p:spPr/>
        <p:txBody>
          <a:bodyPr>
            <a:normAutofit fontScale="77500" lnSpcReduction="20000"/>
          </a:bodyPr>
          <a:lstStyle/>
          <a:p>
            <a:r>
              <a:rPr lang="en-US" dirty="0"/>
              <a:t>A simple decision problem has three components: actions, outcomes, and preferences over outcomes.</a:t>
            </a:r>
          </a:p>
          <a:p>
            <a:r>
              <a:rPr lang="en-US" dirty="0"/>
              <a:t>A rational player has complete and transitive preferences over outcomes and hence can always identify a best alternative from among his possible actions.</a:t>
            </a:r>
          </a:p>
          <a:p>
            <a:r>
              <a:rPr lang="en-US" dirty="0"/>
              <a:t>These preferences can be represented by a payoff (or profit) function over outcomes and the corresponding payoffs over actions.</a:t>
            </a:r>
          </a:p>
          <a:p>
            <a:r>
              <a:rPr lang="en-US" dirty="0"/>
              <a:t>A rational player chooses the action that gives him the highest possible payoff from the possible set of actions at his disposal. Hence by maximizing his payoff function over his set of alternative actions, a rational player will choose his optimal decision.</a:t>
            </a:r>
          </a:p>
          <a:p>
            <a:r>
              <a:rPr lang="en-US" dirty="0"/>
              <a:t>A decision tree is a simple graphic representation for decision problems</a:t>
            </a:r>
          </a:p>
        </p:txBody>
      </p:sp>
      <p:sp>
        <p:nvSpPr>
          <p:cNvPr id="3" name="Slide Number Placeholder 2">
            <a:extLst>
              <a:ext uri="{FF2B5EF4-FFF2-40B4-BE49-F238E27FC236}">
                <a16:creationId xmlns:a16="http://schemas.microsoft.com/office/drawing/2014/main" id="{56494DDD-2D3F-384D-0AAA-ED2D08750360}"/>
              </a:ext>
            </a:extLst>
          </p:cNvPr>
          <p:cNvSpPr>
            <a:spLocks noGrp="1"/>
          </p:cNvSpPr>
          <p:nvPr>
            <p:ph type="sldNum" sz="quarter" idx="12"/>
          </p:nvPr>
        </p:nvSpPr>
        <p:spPr/>
        <p:txBody>
          <a:bodyPr/>
          <a:lstStyle/>
          <a:p>
            <a:fld id="{7A24F918-E48B-4CD6-88B4-F48A81EB5FB6}" type="slidenum">
              <a:rPr lang="en-US" smtClean="0"/>
              <a:pPr/>
              <a:t>26</a:t>
            </a:fld>
            <a:endParaRPr lang="en-US"/>
          </a:p>
        </p:txBody>
      </p:sp>
      <p:sp>
        <p:nvSpPr>
          <p:cNvPr id="4" name="Footer Placeholder 3">
            <a:extLst>
              <a:ext uri="{FF2B5EF4-FFF2-40B4-BE49-F238E27FC236}">
                <a16:creationId xmlns:a16="http://schemas.microsoft.com/office/drawing/2014/main" id="{7099C310-2AE8-A2C4-5457-1ABB0390E665}"/>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50033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244C5-2350-2C6F-383E-7E815672772F}"/>
              </a:ext>
            </a:extLst>
          </p:cNvPr>
          <p:cNvSpPr>
            <a:spLocks noGrp="1"/>
          </p:cNvSpPr>
          <p:nvPr>
            <p:ph type="ctrTitle"/>
          </p:nvPr>
        </p:nvSpPr>
        <p:spPr>
          <a:xfrm>
            <a:off x="1776248" y="1379482"/>
            <a:ext cx="8250621" cy="2539375"/>
          </a:xfrm>
        </p:spPr>
        <p:txBody>
          <a:bodyPr>
            <a:normAutofit/>
          </a:bodyPr>
          <a:lstStyle/>
          <a:p>
            <a:r>
              <a:rPr lang="en-US" b="1" dirty="0">
                <a:solidFill>
                  <a:srgbClr val="C00000"/>
                </a:solidFill>
                <a:cs typeface="B Titr" panose="00000700000000000000" pitchFamily="2" charset="-78"/>
              </a:rPr>
              <a:t>End of Part I) Rational Decision Making</a:t>
            </a:r>
          </a:p>
        </p:txBody>
      </p:sp>
      <p:sp>
        <p:nvSpPr>
          <p:cNvPr id="7" name="Subtitle 6">
            <a:extLst>
              <a:ext uri="{FF2B5EF4-FFF2-40B4-BE49-F238E27FC236}">
                <a16:creationId xmlns:a16="http://schemas.microsoft.com/office/drawing/2014/main" id="{C1EF3F1C-86D5-B2DC-58D9-E86700528049}"/>
              </a:ext>
            </a:extLst>
          </p:cNvPr>
          <p:cNvSpPr>
            <a:spLocks noGrp="1"/>
          </p:cNvSpPr>
          <p:nvPr>
            <p:ph type="subTitle" idx="1"/>
          </p:nvPr>
        </p:nvSpPr>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81A6E410-288F-7276-CFFF-3B7DF42BBF8E}"/>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a:extLst>
              <a:ext uri="{FF2B5EF4-FFF2-40B4-BE49-F238E27FC236}">
                <a16:creationId xmlns:a16="http://schemas.microsoft.com/office/drawing/2014/main" id="{139C4E55-64A5-9C80-5ABC-5C853E906E56}"/>
              </a:ext>
            </a:extLst>
          </p:cNvPr>
          <p:cNvSpPr>
            <a:spLocks noGrp="1"/>
          </p:cNvSpPr>
          <p:nvPr>
            <p:ph type="sldNum" sz="quarter" idx="12"/>
          </p:nvPr>
        </p:nvSpPr>
        <p:spPr/>
        <p:txBody>
          <a:bodyPr/>
          <a:lstStyle/>
          <a:p>
            <a:fld id="{7A24F918-E48B-4CD6-88B4-F48A81EB5FB6}" type="slidenum">
              <a:rPr lang="en-US" smtClean="0"/>
              <a:pPr/>
              <a:t>27</a:t>
            </a:fld>
            <a:endParaRPr lang="en-US"/>
          </a:p>
        </p:txBody>
      </p:sp>
    </p:spTree>
    <p:extLst>
      <p:ext uri="{BB962C8B-B14F-4D97-AF65-F5344CB8AC3E}">
        <p14:creationId xmlns:p14="http://schemas.microsoft.com/office/powerpoint/2010/main" val="410446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fontScale="77500" lnSpcReduction="20000"/>
          </a:bodyPr>
          <a:lstStyle/>
          <a:p>
            <a:r>
              <a:rPr lang="fa-IR" dirty="0"/>
              <a:t>هر روز، افراد و گروه ها (مانند شرکت ها و سایر سازمان ها) با مشکلات تصمیم گیری، مواجه می شوند.</a:t>
            </a:r>
          </a:p>
          <a:p>
            <a:pPr lvl="1"/>
            <a:r>
              <a:rPr lang="fa-IR" dirty="0"/>
              <a:t>به عنوان مثال می توان به یک مدیر بخش در یک شرکت اشاره کرد که تصمیم می گیرد یک پروژه تحقیق و توسعه جدید را آغاز کند یا نه. </a:t>
            </a:r>
          </a:p>
          <a:p>
            <a:pPr lvl="1"/>
            <a:r>
              <a:rPr lang="fa-IR" dirty="0"/>
              <a:t>یک نماینده کنگره که تصمیم می گیرد به یک لایحه رای دهد یا نه. </a:t>
            </a:r>
          </a:p>
          <a:p>
            <a:pPr lvl="1"/>
            <a:r>
              <a:rPr lang="fa-IR" dirty="0"/>
              <a:t>یک دانشجوی کارشناسی در حال تصمیم گیری در مورد یک رشته؛ </a:t>
            </a:r>
          </a:p>
          <a:p>
            <a:pPr lvl="1"/>
            <a:r>
              <a:rPr lang="fa-IR" dirty="0"/>
              <a:t>یا گروهی از کوهنوردان گمشده در مورد اینکه کدام جهت را انتخاب کنند سردرگم شده اند. </a:t>
            </a:r>
          </a:p>
          <a:p>
            <a:pPr lvl="1"/>
            <a:r>
              <a:rPr lang="fa-IR" dirty="0"/>
              <a:t>... این لیست بی پایان است.</a:t>
            </a:r>
          </a:p>
          <a:p>
            <a:r>
              <a:rPr lang="fa-IR" dirty="0"/>
              <a:t>برخی از مشکلات تصمیم گیری بی اهمیت هستند، مانند انتخاب صبحانه. در مقابل، انتخاب یک مدیر برای شروع یا عدم شروع یک کار مخاطره آمیز پروژه تحقیق و توسعه یا تصمیم قانونگذار در مورد یک لایحه مشکلات تصمیم گیری پیچیده تری هستند.</a:t>
            </a:r>
          </a:p>
          <a:p>
            <a:endParaRPr lang="fa-IR"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515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Language</a:t>
            </a:r>
          </a:p>
        </p:txBody>
      </p:sp>
      <p:sp>
        <p:nvSpPr>
          <p:cNvPr id="3" name="Content Placeholder 2"/>
          <p:cNvSpPr>
            <a:spLocks noGrp="1"/>
          </p:cNvSpPr>
          <p:nvPr>
            <p:ph idx="1"/>
          </p:nvPr>
        </p:nvSpPr>
        <p:spPr/>
        <p:txBody>
          <a:bodyPr>
            <a:normAutofit fontScale="70000" lnSpcReduction="20000"/>
          </a:bodyPr>
          <a:lstStyle/>
          <a:p>
            <a:r>
              <a:rPr lang="fa-IR" dirty="0"/>
              <a:t>این فصل زبانی را توسعه می‌دهد که در ایجاد پایه‌های دقیق برای حمایت از بسیاری از ایده‌های زیربنایی تعامل استراتژیک در بازی‌ها مفید خواهد بود. </a:t>
            </a:r>
          </a:p>
          <a:p>
            <a:r>
              <a:rPr lang="fa-IR" dirty="0"/>
              <a:t>زبانهای رسمی، ابزارهایی برای دقیق و شفاف کردن </a:t>
            </a:r>
            <a:r>
              <a:rPr lang="fa-IR" dirty="0" err="1"/>
              <a:t>ایده‌ها</a:t>
            </a:r>
            <a:r>
              <a:rPr lang="fa-IR" dirty="0"/>
              <a:t>، هستند.</a:t>
            </a:r>
          </a:p>
          <a:p>
            <a:r>
              <a:rPr lang="fa-IR" dirty="0"/>
              <a:t>در توسعه این زبان رسمی، ما مجبور خواهیم شد مجموعه ای از فرضیات را در مورد رفتار تصمیم گیرندگان یا بازیکنان مشخص کنیم. </a:t>
            </a:r>
          </a:p>
          <a:p>
            <a:r>
              <a:rPr lang="fa-IR" dirty="0"/>
              <a:t>این مفروضات در مواقعی هم قابل قبول و هم بی ضرر به نظر می رسند. </a:t>
            </a:r>
          </a:p>
          <a:p>
            <a:r>
              <a:rPr lang="fa-IR" dirty="0"/>
              <a:t>با این حال، همانطور که تجزیه و تحلیل ها متوجه خواهیم شد که نتایج چقدر نسبت به این فرضیات حساس هستند.</a:t>
            </a:r>
          </a:p>
          <a:p>
            <a:r>
              <a:rPr lang="fa-IR" dirty="0"/>
              <a:t>مانند هر چارچوب نظری، ارزش نتیجه‌گیری‌های ما فقط به اندازه حساسیت مفروضات ما خواهد بود. </a:t>
            </a:r>
          </a:p>
          <a:p>
            <a:r>
              <a:rPr lang="fa-IR" dirty="0"/>
              <a:t>یک ضرب المثل معروف در علوم کامپیوتر وجود دارد - " </a:t>
            </a:r>
            <a:r>
              <a:rPr lang="en-US" dirty="0"/>
              <a:t>garbage in, garbage out</a:t>
            </a:r>
            <a:r>
              <a:rPr lang="fa-IR" dirty="0"/>
              <a:t>" - به این معنی که اگر داده های نامعتبر به سیستم وارد شوند، خروجی حاصل نیز نامعتبر خواهد بود.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89067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FD0B-55A4-A221-E114-8F366C13E664}"/>
              </a:ext>
            </a:extLst>
          </p:cNvPr>
          <p:cNvSpPr>
            <a:spLocks noGrp="1"/>
          </p:cNvSpPr>
          <p:nvPr>
            <p:ph type="title"/>
          </p:nvPr>
        </p:nvSpPr>
        <p:spPr/>
        <p:txBody>
          <a:bodyPr/>
          <a:lstStyle/>
          <a:p>
            <a:r>
              <a:rPr lang="en-US" dirty="0"/>
              <a:t>Actions, Outcomes, and Preferences</a:t>
            </a:r>
          </a:p>
        </p:txBody>
      </p:sp>
      <p:sp>
        <p:nvSpPr>
          <p:cNvPr id="3" name="Content Placeholder 2">
            <a:extLst>
              <a:ext uri="{FF2B5EF4-FFF2-40B4-BE49-F238E27FC236}">
                <a16:creationId xmlns:a16="http://schemas.microsoft.com/office/drawing/2014/main" id="{A4794CBC-0FF3-97CB-19CC-388269375E8E}"/>
              </a:ext>
            </a:extLst>
          </p:cNvPr>
          <p:cNvSpPr>
            <a:spLocks noGrp="1"/>
          </p:cNvSpPr>
          <p:nvPr>
            <p:ph idx="1"/>
          </p:nvPr>
        </p:nvSpPr>
        <p:spPr/>
        <p:txBody>
          <a:bodyPr>
            <a:normAutofit fontScale="92500" lnSpcReduction="10000"/>
          </a:bodyPr>
          <a:lstStyle/>
          <a:p>
            <a:r>
              <a:rPr lang="fa-IR" dirty="0"/>
              <a:t>در </a:t>
            </a:r>
            <a:r>
              <a:rPr lang="fa-IR" dirty="0" err="1"/>
              <a:t>مثالهایی</a:t>
            </a:r>
            <a:r>
              <a:rPr lang="fa-IR" dirty="0"/>
              <a:t> که داشتیم، انتخاب یک صبحانه، تصمیم گیری در مورد یک پروژه تحقیقاتی، یا رای دادن به یک لایحه. همه این  مسائل ساختار مشابهی دارند:</a:t>
            </a:r>
          </a:p>
          <a:p>
            <a:pPr lvl="1"/>
            <a:r>
              <a:rPr lang="fa-IR" dirty="0"/>
              <a:t>یک فرد یا </a:t>
            </a:r>
            <a:r>
              <a:rPr lang="fa-IR" dirty="0" err="1"/>
              <a:t>بازیکن</a:t>
            </a:r>
            <a:r>
              <a:rPr lang="fa-IR" dirty="0"/>
              <a:t> با موقعیتی روبرو می شود که در آن باید یکی از چندین گزینه را انتخاب کند. </a:t>
            </a:r>
          </a:p>
          <a:p>
            <a:pPr lvl="1"/>
            <a:r>
              <a:rPr lang="fa-IR" dirty="0"/>
              <a:t>هر انتخابی به نتیجه ای منجر می شود و عواقب آن نتیجه بر عهده خود </a:t>
            </a:r>
            <a:r>
              <a:rPr lang="fa-IR" dirty="0" err="1"/>
              <a:t>بازیکن</a:t>
            </a:r>
            <a:r>
              <a:rPr lang="fa-IR" dirty="0"/>
              <a:t> (و گاهی اوقات دیگر بازیکنان) نیز خواهد بود.</a:t>
            </a:r>
          </a:p>
          <a:p>
            <a:pPr lvl="1"/>
            <a:r>
              <a:rPr lang="fa-IR" dirty="0"/>
              <a:t>برای اینکه </a:t>
            </a:r>
            <a:r>
              <a:rPr lang="fa-IR" dirty="0" err="1"/>
              <a:t>بازیکن</a:t>
            </a:r>
            <a:r>
              <a:rPr lang="fa-IR" dirty="0"/>
              <a:t> به روشی هوشمندانه با این مشکل برخورد کند، باید از سه ویژگی اساسی مساله آگاه باشد: </a:t>
            </a:r>
          </a:p>
          <a:p>
            <a:pPr lvl="2"/>
            <a:r>
              <a:rPr lang="fa-IR" dirty="0"/>
              <a:t>انتخاب های احتمالی او چیست؟ </a:t>
            </a:r>
          </a:p>
          <a:p>
            <a:pPr lvl="2"/>
            <a:r>
              <a:rPr lang="fa-IR" dirty="0"/>
              <a:t>نتیجه هر یک از آن انتخاب ها چیست؟ </a:t>
            </a:r>
          </a:p>
          <a:p>
            <a:pPr lvl="2"/>
            <a:r>
              <a:rPr lang="fa-IR" dirty="0"/>
              <a:t>هر نتیجه چگونه بر رفاه او تأثیر می گذارد؟</a:t>
            </a:r>
          </a:p>
        </p:txBody>
      </p:sp>
      <p:sp>
        <p:nvSpPr>
          <p:cNvPr id="4" name="Slide Number Placeholder 3">
            <a:extLst>
              <a:ext uri="{FF2B5EF4-FFF2-40B4-BE49-F238E27FC236}">
                <a16:creationId xmlns:a16="http://schemas.microsoft.com/office/drawing/2014/main" id="{353813BF-8506-9E3B-7C21-848C108D9212}"/>
              </a:ext>
            </a:extLst>
          </p:cNvPr>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a:extLst>
              <a:ext uri="{FF2B5EF4-FFF2-40B4-BE49-F238E27FC236}">
                <a16:creationId xmlns:a16="http://schemas.microsoft.com/office/drawing/2014/main" id="{89235267-09B9-F04C-CAB2-BD0494CA846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91709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FD0B-55A4-A221-E114-8F366C13E664}"/>
              </a:ext>
            </a:extLst>
          </p:cNvPr>
          <p:cNvSpPr>
            <a:spLocks noGrp="1"/>
          </p:cNvSpPr>
          <p:nvPr>
            <p:ph type="title"/>
          </p:nvPr>
        </p:nvSpPr>
        <p:spPr/>
        <p:txBody>
          <a:bodyPr/>
          <a:lstStyle/>
          <a:p>
            <a:r>
              <a:rPr lang="en-US" dirty="0"/>
              <a:t>Actions, Outcomes, and Preferences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794CBC-0FF3-97CB-19CC-388269375E8E}"/>
                  </a:ext>
                </a:extLst>
              </p:cNvPr>
              <p:cNvSpPr>
                <a:spLocks noGrp="1"/>
              </p:cNvSpPr>
              <p:nvPr>
                <p:ph idx="1"/>
              </p:nvPr>
            </p:nvSpPr>
            <p:spPr/>
            <p:txBody>
              <a:bodyPr>
                <a:normAutofit fontScale="92500"/>
              </a:bodyPr>
              <a:lstStyle/>
              <a:p>
                <a:r>
                  <a:rPr lang="en-US" b="1" i="0" dirty="0">
                    <a:solidFill>
                      <a:srgbClr val="000000"/>
                    </a:solidFill>
                    <a:effectLst/>
                  </a:rPr>
                  <a:t>The Decision Problem </a:t>
                </a:r>
                <a:r>
                  <a:rPr lang="en-US" b="0" i="0" dirty="0">
                    <a:solidFill>
                      <a:srgbClr val="000000"/>
                    </a:solidFill>
                    <a:effectLst/>
                  </a:rPr>
                  <a:t>A </a:t>
                </a:r>
                <a:r>
                  <a:rPr lang="en-US" b="1" i="0" dirty="0">
                    <a:solidFill>
                      <a:srgbClr val="C00000"/>
                    </a:solidFill>
                    <a:effectLst/>
                  </a:rPr>
                  <a:t>decision problem </a:t>
                </a:r>
                <a:r>
                  <a:rPr lang="en-US" b="0" i="0" dirty="0">
                    <a:solidFill>
                      <a:srgbClr val="000000"/>
                    </a:solidFill>
                    <a:effectLst/>
                  </a:rPr>
                  <a:t>consists of three features:</a:t>
                </a:r>
                <a:br>
                  <a:rPr lang="en-US" b="0" i="0" dirty="0">
                    <a:solidFill>
                      <a:srgbClr val="000000"/>
                    </a:solidFill>
                    <a:effectLst/>
                  </a:rPr>
                </a:br>
                <a:r>
                  <a:rPr lang="en-US" b="0" i="0" dirty="0">
                    <a:solidFill>
                      <a:srgbClr val="000000"/>
                    </a:solidFill>
                    <a:effectLst/>
                  </a:rPr>
                  <a:t>1. </a:t>
                </a:r>
                <a:r>
                  <a:rPr lang="en-US" b="1" i="0" dirty="0">
                    <a:solidFill>
                      <a:srgbClr val="C00000"/>
                    </a:solidFill>
                    <a:effectLst/>
                  </a:rPr>
                  <a:t>Actions</a:t>
                </a:r>
                <a:r>
                  <a:rPr lang="en-US" b="1" i="0" dirty="0">
                    <a:solidFill>
                      <a:srgbClr val="000000"/>
                    </a:solidFill>
                    <a:effectLst/>
                  </a:rPr>
                  <a:t> </a:t>
                </a:r>
                <a:r>
                  <a:rPr lang="en-US" b="0" i="0" dirty="0">
                    <a:solidFill>
                      <a:srgbClr val="000000"/>
                    </a:solidFill>
                    <a:effectLst/>
                  </a:rPr>
                  <a:t>are all the alternatives from which the player can choose.</a:t>
                </a:r>
                <a:br>
                  <a:rPr lang="en-US" b="0" i="0" dirty="0">
                    <a:solidFill>
                      <a:srgbClr val="000000"/>
                    </a:solidFill>
                    <a:effectLst/>
                  </a:rPr>
                </a:br>
                <a:r>
                  <a:rPr lang="en-US" b="0" i="0" dirty="0">
                    <a:solidFill>
                      <a:srgbClr val="000000"/>
                    </a:solidFill>
                    <a:effectLst/>
                  </a:rPr>
                  <a:t>2. </a:t>
                </a:r>
                <a:r>
                  <a:rPr lang="en-US" b="1" i="0" dirty="0">
                    <a:solidFill>
                      <a:srgbClr val="C00000"/>
                    </a:solidFill>
                    <a:effectLst/>
                  </a:rPr>
                  <a:t>Outcomes</a:t>
                </a:r>
                <a:r>
                  <a:rPr lang="en-US" b="1" i="0" dirty="0">
                    <a:solidFill>
                      <a:srgbClr val="000000"/>
                    </a:solidFill>
                    <a:effectLst/>
                  </a:rPr>
                  <a:t> </a:t>
                </a:r>
                <a:r>
                  <a:rPr lang="en-US" b="0" i="0" dirty="0">
                    <a:solidFill>
                      <a:srgbClr val="000000"/>
                    </a:solidFill>
                    <a:effectLst/>
                  </a:rPr>
                  <a:t>are the possible consequences that can result from any of the</a:t>
                </a:r>
                <a:br>
                  <a:rPr lang="en-US" b="0" i="0" dirty="0">
                    <a:solidFill>
                      <a:srgbClr val="000000"/>
                    </a:solidFill>
                    <a:effectLst/>
                  </a:rPr>
                </a:br>
                <a:r>
                  <a:rPr lang="en-US" b="0" i="0" dirty="0">
                    <a:solidFill>
                      <a:srgbClr val="000000"/>
                    </a:solidFill>
                    <a:effectLst/>
                  </a:rPr>
                  <a:t>actions.</a:t>
                </a:r>
                <a:br>
                  <a:rPr lang="en-US" b="0" i="0" dirty="0">
                    <a:solidFill>
                      <a:srgbClr val="000000"/>
                    </a:solidFill>
                    <a:effectLst/>
                  </a:rPr>
                </a:br>
                <a:r>
                  <a:rPr lang="en-US" b="0" i="0" dirty="0">
                    <a:solidFill>
                      <a:srgbClr val="000000"/>
                    </a:solidFill>
                    <a:effectLst/>
                  </a:rPr>
                  <a:t>3. </a:t>
                </a:r>
                <a:r>
                  <a:rPr lang="en-US" b="1" i="0" dirty="0">
                    <a:solidFill>
                      <a:srgbClr val="C00000"/>
                    </a:solidFill>
                    <a:effectLst/>
                  </a:rPr>
                  <a:t>Preferences</a:t>
                </a:r>
                <a:r>
                  <a:rPr lang="en-US" b="1" i="0" dirty="0">
                    <a:solidFill>
                      <a:srgbClr val="000000"/>
                    </a:solidFill>
                    <a:effectLst/>
                  </a:rPr>
                  <a:t> </a:t>
                </a:r>
                <a:r>
                  <a:rPr lang="en-US" b="0" i="0" dirty="0">
                    <a:solidFill>
                      <a:srgbClr val="000000"/>
                    </a:solidFill>
                    <a:effectLst/>
                  </a:rPr>
                  <a:t>describe how the player ranks the set of possible outcomes, from</a:t>
                </a:r>
                <a:br>
                  <a:rPr lang="en-US" b="0" i="0" dirty="0">
                    <a:solidFill>
                      <a:srgbClr val="000000"/>
                    </a:solidFill>
                    <a:effectLst/>
                  </a:rPr>
                </a:br>
                <a:r>
                  <a:rPr lang="en-US" b="0" i="0" dirty="0">
                    <a:solidFill>
                      <a:srgbClr val="000000"/>
                    </a:solidFill>
                    <a:effectLst/>
                  </a:rPr>
                  <a:t>most desired to least desired. The </a:t>
                </a:r>
                <a:r>
                  <a:rPr lang="en-US" b="1" i="0" dirty="0">
                    <a:solidFill>
                      <a:srgbClr val="C00000"/>
                    </a:solidFill>
                    <a:effectLst/>
                  </a:rPr>
                  <a:t>preference relation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m:t>
                    </m:r>
                  </m:oMath>
                </a14:m>
                <a:r>
                  <a:rPr lang="en-US" b="0" i="0" dirty="0">
                    <a:solidFill>
                      <a:srgbClr val="C00000"/>
                    </a:solidFill>
                    <a:effectLst/>
                  </a:rPr>
                  <a:t> </a:t>
                </a:r>
                <a:r>
                  <a:rPr lang="en-US" b="0" i="0" dirty="0">
                    <a:solidFill>
                      <a:srgbClr val="000000"/>
                    </a:solidFill>
                    <a:effectLst/>
                  </a:rPr>
                  <a:t>describes the player’s</a:t>
                </a:r>
                <a:br>
                  <a:rPr lang="en-US" b="0" i="0" dirty="0">
                    <a:solidFill>
                      <a:srgbClr val="000000"/>
                    </a:solidFill>
                    <a:effectLst/>
                  </a:rPr>
                </a:br>
                <a:r>
                  <a:rPr lang="en-US" b="0" i="0" dirty="0">
                    <a:solidFill>
                      <a:srgbClr val="000000"/>
                    </a:solidFill>
                    <a:effectLst/>
                  </a:rPr>
                  <a:t>preferences, and the notation </a:t>
                </a:r>
                <a14:m>
                  <m:oMath xmlns:m="http://schemas.openxmlformats.org/officeDocument/2006/math">
                    <m:r>
                      <a:rPr lang="en-US" b="0" i="1" dirty="0" smtClean="0">
                        <a:solidFill>
                          <a:srgbClr val="C00000"/>
                        </a:solidFill>
                        <a:effectLst/>
                        <a:latin typeface="Cambria Math" panose="02040503050406030204" pitchFamily="18" charset="0"/>
                      </a:rPr>
                      <m:t>𝑥</m:t>
                    </m:r>
                    <m:r>
                      <a:rPr lang="en-US" b="0" i="1" dirty="0" smtClean="0">
                        <a:solidFill>
                          <a:srgbClr val="C00000"/>
                        </a:solidFill>
                        <a:effectLst/>
                        <a:latin typeface="Cambria Math" panose="02040503050406030204" pitchFamily="18" charset="0"/>
                        <a:ea typeface="Cambria Math" panose="02040503050406030204" pitchFamily="18" charset="0"/>
                      </a:rPr>
                      <m:t>≿</m:t>
                    </m:r>
                    <m:r>
                      <a:rPr lang="en-US" b="0" i="1" dirty="0" smtClean="0">
                        <a:solidFill>
                          <a:srgbClr val="C00000"/>
                        </a:solidFill>
                        <a:effectLst/>
                        <a:latin typeface="Cambria Math" panose="02040503050406030204" pitchFamily="18" charset="0"/>
                      </a:rPr>
                      <m:t>𝑦</m:t>
                    </m:r>
                    <m:r>
                      <a:rPr lang="en-US" b="0" i="1" dirty="0" smtClean="0">
                        <a:solidFill>
                          <a:srgbClr val="C00000"/>
                        </a:solidFill>
                        <a:effectLst/>
                        <a:latin typeface="Cambria Math" panose="02040503050406030204" pitchFamily="18" charset="0"/>
                      </a:rPr>
                      <m:t> </m:t>
                    </m:r>
                  </m:oMath>
                </a14:m>
                <a:r>
                  <a:rPr lang="en-US" b="0" i="0" dirty="0">
                    <a:solidFill>
                      <a:srgbClr val="000000"/>
                    </a:solidFill>
                    <a:effectLst/>
                  </a:rPr>
                  <a:t>means </a:t>
                </a:r>
                <a:r>
                  <a:rPr lang="en-US" b="0" i="0" dirty="0">
                    <a:solidFill>
                      <a:srgbClr val="0070C0"/>
                    </a:solidFill>
                    <a:effectLst/>
                  </a:rPr>
                  <a:t>“</a:t>
                </a:r>
                <a:r>
                  <a:rPr lang="en-US" b="0" i="1" dirty="0">
                    <a:solidFill>
                      <a:srgbClr val="0070C0"/>
                    </a:solidFill>
                    <a:effectLst/>
                  </a:rPr>
                  <a:t>x </a:t>
                </a:r>
                <a:r>
                  <a:rPr lang="en-US" b="0" i="0" dirty="0">
                    <a:solidFill>
                      <a:srgbClr val="0070C0"/>
                    </a:solidFill>
                    <a:effectLst/>
                  </a:rPr>
                  <a:t>is at least as good as </a:t>
                </a:r>
                <a:r>
                  <a:rPr lang="en-US" b="0" i="1" dirty="0">
                    <a:solidFill>
                      <a:srgbClr val="0070C0"/>
                    </a:solidFill>
                    <a:effectLst/>
                  </a:rPr>
                  <a:t>y</a:t>
                </a:r>
                <a:r>
                  <a:rPr lang="en-US" b="0" i="0" dirty="0">
                    <a:solidFill>
                      <a:srgbClr val="0070C0"/>
                    </a:solidFill>
                    <a:effectLst/>
                  </a:rPr>
                  <a:t>.”</a:t>
                </a:r>
                <a:r>
                  <a:rPr lang="en-US" sz="4000" dirty="0"/>
                  <a:t> </a:t>
                </a:r>
                <a:endParaRPr lang="fa-IR" sz="4000" dirty="0"/>
              </a:p>
            </p:txBody>
          </p:sp>
        </mc:Choice>
        <mc:Fallback xmlns="">
          <p:sp>
            <p:nvSpPr>
              <p:cNvPr id="3" name="Content Placeholder 2">
                <a:extLst>
                  <a:ext uri="{FF2B5EF4-FFF2-40B4-BE49-F238E27FC236}">
                    <a16:creationId xmlns:a16="http://schemas.microsoft.com/office/drawing/2014/main" id="{A4794CBC-0FF3-97CB-19CC-388269375E8E}"/>
                  </a:ext>
                </a:extLst>
              </p:cNvPr>
              <p:cNvSpPr>
                <a:spLocks noGrp="1" noRot="1" noChangeAspect="1" noMove="1" noResize="1" noEditPoints="1" noAdjustHandles="1" noChangeArrowheads="1" noChangeShapeType="1" noTextEdit="1"/>
              </p:cNvSpPr>
              <p:nvPr>
                <p:ph idx="1"/>
              </p:nvPr>
            </p:nvSpPr>
            <p:spPr>
              <a:blipFill>
                <a:blip r:embed="rId2"/>
                <a:stretch>
                  <a:fillRect l="-3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53813BF-8506-9E3B-7C21-848C108D9212}"/>
              </a:ext>
            </a:extLst>
          </p:cNvPr>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a:extLst>
              <a:ext uri="{FF2B5EF4-FFF2-40B4-BE49-F238E27FC236}">
                <a16:creationId xmlns:a16="http://schemas.microsoft.com/office/drawing/2014/main" id="{89235267-09B9-F04C-CAB2-BD0494CA846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5412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gnature SELECT Cereal Bran Flakes - 17.3 Oz - Safeway">
            <a:extLst>
              <a:ext uri="{FF2B5EF4-FFF2-40B4-BE49-F238E27FC236}">
                <a16:creationId xmlns:a16="http://schemas.microsoft.com/office/drawing/2014/main" id="{ABF7DA9D-3854-6098-CCB2-65C861895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903" y="471133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36FD0B-55A4-A221-E114-8F366C13E664}"/>
              </a:ext>
            </a:extLst>
          </p:cNvPr>
          <p:cNvSpPr>
            <a:spLocks noGrp="1"/>
          </p:cNvSpPr>
          <p:nvPr>
            <p:ph type="title"/>
          </p:nvPr>
        </p:nvSpPr>
        <p:spPr/>
        <p:txBody>
          <a:bodyPr/>
          <a:lstStyle/>
          <a:p>
            <a:r>
              <a:rPr lang="en-US" dirty="0"/>
              <a:t>Example:</a:t>
            </a:r>
            <a:r>
              <a:rPr lang="fa-IR" dirty="0"/>
              <a:t> انتخاب غلات صبحانه</a:t>
            </a:r>
            <a:endParaRPr lang="en-US" dirty="0"/>
          </a:p>
        </p:txBody>
      </p:sp>
      <p:sp>
        <p:nvSpPr>
          <p:cNvPr id="4" name="Slide Number Placeholder 3">
            <a:extLst>
              <a:ext uri="{FF2B5EF4-FFF2-40B4-BE49-F238E27FC236}">
                <a16:creationId xmlns:a16="http://schemas.microsoft.com/office/drawing/2014/main" id="{353813BF-8506-9E3B-7C21-848C108D9212}"/>
              </a:ext>
            </a:extLst>
          </p:cNvPr>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a:extLst>
              <a:ext uri="{FF2B5EF4-FFF2-40B4-BE49-F238E27FC236}">
                <a16:creationId xmlns:a16="http://schemas.microsoft.com/office/drawing/2014/main" id="{89235267-09B9-F04C-CAB2-BD0494CA846A}"/>
              </a:ext>
            </a:extLst>
          </p:cNvPr>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8EAEACD-7E84-C552-04A7-5D4F304FEF8E}"/>
                  </a:ext>
                </a:extLst>
              </p:cNvPr>
              <p:cNvSpPr>
                <a:spLocks noGrp="1"/>
              </p:cNvSpPr>
              <p:nvPr>
                <p:ph idx="1"/>
              </p:nvPr>
            </p:nvSpPr>
            <p:spPr/>
            <p:txBody>
              <a:bodyPr>
                <a:normAutofit fontScale="92500" lnSpcReduction="10000"/>
              </a:bodyPr>
              <a:lstStyle/>
              <a:p>
                <a:r>
                  <a:rPr lang="en-US" dirty="0"/>
                  <a:t>problem of choosing between Apple Jacks and Bran Flakes.</a:t>
                </a:r>
              </a:p>
              <a:p>
                <a:r>
                  <a:rPr lang="en-US" dirty="0"/>
                  <a:t>Actions: Choosing between Apple Jacks and Bran Flakes. </a:t>
                </a:r>
                <a14:m>
                  <m:oMath xmlns:m="http://schemas.openxmlformats.org/officeDocument/2006/math">
                    <m:r>
                      <a:rPr lang="en-US" i="1" dirty="0" smtClean="0">
                        <a:solidFill>
                          <a:srgbClr val="C00000"/>
                        </a:solidFill>
                        <a:latin typeface="Cambria Math" panose="02040503050406030204" pitchFamily="18" charset="0"/>
                      </a:rPr>
                      <m:t>𝐴</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𝑎</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𝑏</m:t>
                    </m:r>
                    <m:r>
                      <a:rPr lang="en-US" i="1" dirty="0" smtClean="0">
                        <a:solidFill>
                          <a:srgbClr val="C00000"/>
                        </a:solidFill>
                        <a:latin typeface="Cambria Math" panose="02040503050406030204" pitchFamily="18" charset="0"/>
                      </a:rPr>
                      <m:t>}</m:t>
                    </m:r>
                  </m:oMath>
                </a14:m>
                <a:endParaRPr lang="en-US" dirty="0">
                  <a:solidFill>
                    <a:srgbClr val="C00000"/>
                  </a:solidFill>
                </a:endParaRPr>
              </a:p>
              <a:p>
                <a:r>
                  <a:rPr lang="en-US" dirty="0"/>
                  <a:t>Outcomes: </a:t>
                </a:r>
                <a14:m>
                  <m:oMath xmlns:m="http://schemas.openxmlformats.org/officeDocument/2006/math">
                    <m:r>
                      <a:rPr lang="en-US" i="1" dirty="0" smtClean="0">
                        <a:solidFill>
                          <a:srgbClr val="C00000"/>
                        </a:solidFill>
                        <a:latin typeface="Cambria Math" panose="02040503050406030204" pitchFamily="18" charset="0"/>
                      </a:rPr>
                      <m:t>𝑋</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𝑦</m:t>
                    </m:r>
                    <m:r>
                      <a:rPr lang="en-US" i="1" dirty="0" smtClean="0">
                        <a:solidFill>
                          <a:srgbClr val="C00000"/>
                        </a:solidFill>
                        <a:latin typeface="Cambria Math" panose="02040503050406030204" pitchFamily="18" charset="0"/>
                      </a:rPr>
                      <m:t>}</m:t>
                    </m:r>
                  </m:oMath>
                </a14:m>
                <a:r>
                  <a:rPr lang="en-US" dirty="0"/>
                  <a:t>, where x denotes eating Apple Jacks (the consequence of choosing Apple Jacks) and y denotes eating Bran Flakes.</a:t>
                </a:r>
              </a:p>
              <a:p>
                <a:r>
                  <a:rPr lang="en-US" dirty="0"/>
                  <a:t>imagine that you prefer eating Apple Jacks to Bran Flakes, hence </a:t>
                </a:r>
                <a14:m>
                  <m:oMath xmlns:m="http://schemas.openxmlformats.org/officeDocument/2006/math">
                    <m:r>
                      <a:rPr lang="en-US" b="0" i="1" dirty="0" smtClean="0">
                        <a:solidFill>
                          <a:srgbClr val="C00000"/>
                        </a:solidFill>
                        <a:effectLst/>
                        <a:latin typeface="Cambria Math" panose="02040503050406030204" pitchFamily="18" charset="0"/>
                      </a:rPr>
                      <m:t>𝑥</m:t>
                    </m:r>
                    <m:r>
                      <a:rPr lang="en-US" b="0" i="1" dirty="0" smtClean="0">
                        <a:solidFill>
                          <a:srgbClr val="C00000"/>
                        </a:solidFill>
                        <a:effectLst/>
                        <a:latin typeface="Cambria Math" panose="02040503050406030204" pitchFamily="18" charset="0"/>
                        <a:ea typeface="Cambria Math" panose="02040503050406030204" pitchFamily="18" charset="0"/>
                      </a:rPr>
                      <m:t>≿</m:t>
                    </m:r>
                    <m:r>
                      <a:rPr lang="en-US" b="0" i="1" dirty="0" smtClean="0">
                        <a:solidFill>
                          <a:srgbClr val="C00000"/>
                        </a:solidFill>
                        <a:effectLst/>
                        <a:latin typeface="Cambria Math" panose="02040503050406030204" pitchFamily="18" charset="0"/>
                      </a:rPr>
                      <m:t>𝑦</m:t>
                    </m:r>
                  </m:oMath>
                </a14:m>
                <a:endParaRPr lang="en-US" dirty="0"/>
              </a:p>
              <a:p>
                <a:pPr lvl="1"/>
                <a:r>
                  <a:rPr lang="en-US" dirty="0"/>
                  <a:t>“</a:t>
                </a:r>
                <a14:m>
                  <m:oMath xmlns:m="http://schemas.openxmlformats.org/officeDocument/2006/math">
                    <m:r>
                      <a:rPr lang="en-US" i="1" dirty="0" smtClean="0">
                        <a:latin typeface="Cambria Math" panose="02040503050406030204" pitchFamily="18" charset="0"/>
                      </a:rPr>
                      <m:t>𝑥</m:t>
                    </m:r>
                  </m:oMath>
                </a14:m>
                <a:r>
                  <a:rPr lang="en-US" dirty="0"/>
                  <a:t> is at least as good as </a:t>
                </a:r>
                <a14:m>
                  <m:oMath xmlns:m="http://schemas.openxmlformats.org/officeDocument/2006/math">
                    <m:r>
                      <a:rPr lang="en-US" i="1" dirty="0" smtClean="0">
                        <a:latin typeface="Cambria Math" panose="02040503050406030204" pitchFamily="18" charset="0"/>
                      </a:rPr>
                      <m:t>𝑦</m:t>
                    </m:r>
                  </m:oMath>
                </a14:m>
                <a:r>
                  <a:rPr lang="en-US" dirty="0"/>
                  <a:t>.”</a:t>
                </a:r>
              </a:p>
              <a:p>
                <a:r>
                  <a:rPr lang="en-US" dirty="0"/>
                  <a:t>If instead you prefer Bran Flakes, then we will write </a:t>
                </a:r>
                <a14:m>
                  <m:oMath xmlns:m="http://schemas.openxmlformats.org/officeDocument/2006/math">
                    <m:r>
                      <a:rPr lang="en-US" b="0" i="1" dirty="0" smtClean="0">
                        <a:solidFill>
                          <a:srgbClr val="C00000"/>
                        </a:solidFill>
                        <a:effectLst/>
                        <a:latin typeface="Cambria Math" panose="02040503050406030204" pitchFamily="18" charset="0"/>
                      </a:rPr>
                      <m:t>𝑦</m:t>
                    </m:r>
                    <m:r>
                      <a:rPr lang="en-US" b="0" i="1" dirty="0" smtClean="0">
                        <a:solidFill>
                          <a:srgbClr val="C00000"/>
                        </a:solidFill>
                        <a:effectLst/>
                        <a:latin typeface="Cambria Math" panose="02040503050406030204" pitchFamily="18" charset="0"/>
                        <a:ea typeface="Cambria Math" panose="02040503050406030204" pitchFamily="18" charset="0"/>
                      </a:rPr>
                      <m:t>≿</m:t>
                    </m:r>
                    <m:r>
                      <a:rPr lang="en-US" b="0" i="1" dirty="0" smtClean="0">
                        <a:solidFill>
                          <a:srgbClr val="C00000"/>
                        </a:solidFill>
                        <a:effectLst/>
                        <a:latin typeface="Cambria Math" panose="02040503050406030204" pitchFamily="18" charset="0"/>
                      </a:rPr>
                      <m:t>𝑥</m:t>
                    </m:r>
                  </m:oMath>
                </a14:m>
                <a:r>
                  <a:rPr lang="en-US" dirty="0"/>
                  <a:t>,</a:t>
                </a:r>
              </a:p>
              <a:p>
                <a:r>
                  <a:rPr lang="en-US" dirty="0"/>
                  <a:t>which should be read as “</a:t>
                </a:r>
                <a14:m>
                  <m:oMath xmlns:m="http://schemas.openxmlformats.org/officeDocument/2006/math">
                    <m:r>
                      <a:rPr lang="en-US" i="1" dirty="0" smtClean="0">
                        <a:latin typeface="Cambria Math" panose="02040503050406030204" pitchFamily="18" charset="0"/>
                      </a:rPr>
                      <m:t>𝑦</m:t>
                    </m:r>
                  </m:oMath>
                </a14:m>
                <a:r>
                  <a:rPr lang="en-US" dirty="0"/>
                  <a:t> is at least as good as </a:t>
                </a:r>
                <a14:m>
                  <m:oMath xmlns:m="http://schemas.openxmlformats.org/officeDocument/2006/math">
                    <m:r>
                      <a:rPr lang="en-US" i="1" dirty="0" smtClean="0">
                        <a:latin typeface="Cambria Math" panose="02040503050406030204" pitchFamily="18" charset="0"/>
                      </a:rPr>
                      <m:t>𝑥</m:t>
                    </m:r>
                  </m:oMath>
                </a14:m>
                <a:r>
                  <a:rPr lang="en-US" dirty="0"/>
                  <a:t>.”</a:t>
                </a:r>
              </a:p>
              <a:p>
                <a:endParaRPr lang="en-US" dirty="0"/>
              </a:p>
            </p:txBody>
          </p:sp>
        </mc:Choice>
        <mc:Fallback xmlns="">
          <p:sp>
            <p:nvSpPr>
              <p:cNvPr id="7" name="Content Placeholder 6">
                <a:extLst>
                  <a:ext uri="{FF2B5EF4-FFF2-40B4-BE49-F238E27FC236}">
                    <a16:creationId xmlns:a16="http://schemas.microsoft.com/office/drawing/2014/main" id="{68EAEACD-7E84-C552-04A7-5D4F304FEF8E}"/>
                  </a:ext>
                </a:extLst>
              </p:cNvPr>
              <p:cNvSpPr>
                <a:spLocks noGrp="1" noRot="1" noChangeAspect="1" noMove="1" noResize="1" noEditPoints="1" noAdjustHandles="1" noChangeArrowheads="1" noChangeShapeType="1" noTextEdit="1"/>
              </p:cNvSpPr>
              <p:nvPr>
                <p:ph idx="1"/>
              </p:nvPr>
            </p:nvSpPr>
            <p:spPr>
              <a:blipFill>
                <a:blip r:embed="rId3"/>
                <a:stretch>
                  <a:fillRect l="-316" b="-1651"/>
                </a:stretch>
              </a:blipFill>
            </p:spPr>
            <p:txBody>
              <a:bodyPr/>
              <a:lstStyle/>
              <a:p>
                <a:r>
                  <a:rPr lang="en-US">
                    <a:noFill/>
                  </a:rPr>
                  <a:t> </a:t>
                </a:r>
              </a:p>
            </p:txBody>
          </p:sp>
        </mc:Fallback>
      </mc:AlternateContent>
      <p:pic>
        <p:nvPicPr>
          <p:cNvPr id="1026" name="Picture 2" descr="Kellogg's® Apple Jacks® For Schools">
            <a:extLst>
              <a:ext uri="{FF2B5EF4-FFF2-40B4-BE49-F238E27FC236}">
                <a16:creationId xmlns:a16="http://schemas.microsoft.com/office/drawing/2014/main" id="{982C7870-B583-E6F0-14F2-2061BE227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306" y="4564316"/>
            <a:ext cx="1572361" cy="243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87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598D-EC41-078D-A318-5366E86EA28A}"/>
              </a:ext>
            </a:extLst>
          </p:cNvPr>
          <p:cNvSpPr>
            <a:spLocks noGrp="1"/>
          </p:cNvSpPr>
          <p:nvPr>
            <p:ph type="title"/>
          </p:nvPr>
        </p:nvSpPr>
        <p:spPr/>
        <p:txBody>
          <a:bodyPr/>
          <a:lstStyle/>
          <a:p>
            <a:r>
              <a:rPr lang="en-US" dirty="0"/>
              <a:t>Relation for Actions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1FDEA7-6BF5-080E-B0BB-C2018D34760E}"/>
                  </a:ext>
                </a:extLst>
              </p:cNvPr>
              <p:cNvSpPr>
                <a:spLocks noGrp="1"/>
              </p:cNvSpPr>
              <p:nvPr>
                <p:ph idx="1"/>
              </p:nvPr>
            </p:nvSpPr>
            <p:spPr/>
            <p:txBody>
              <a:bodyPr>
                <a:normAutofit/>
              </a:bodyPr>
              <a:lstStyle/>
              <a:p>
                <a:r>
                  <a:rPr lang="en-US" dirty="0"/>
                  <a:t>Preference relation or “</a:t>
                </a:r>
                <a:r>
                  <a:rPr lang="en-US" dirty="0">
                    <a:solidFill>
                      <a:srgbClr val="0070C0"/>
                    </a:solidFill>
                  </a:rPr>
                  <a:t>Weak preference relation </a:t>
                </a:r>
                <a:r>
                  <a:rPr lang="en-US" dirty="0"/>
                  <a:t>”: </a:t>
                </a:r>
                <a14:m>
                  <m:oMath xmlns:m="http://schemas.openxmlformats.org/officeDocument/2006/math">
                    <m:r>
                      <a:rPr lang="en-US" b="0" i="1" dirty="0" smtClean="0">
                        <a:solidFill>
                          <a:srgbClr val="C00000"/>
                        </a:solidFill>
                        <a:effectLst/>
                        <a:latin typeface="Cambria Math" panose="02040503050406030204" pitchFamily="18" charset="0"/>
                      </a:rPr>
                      <m:t>𝑥</m:t>
                    </m:r>
                    <m:r>
                      <a:rPr lang="en-US" b="0" i="1" dirty="0" smtClean="0">
                        <a:solidFill>
                          <a:srgbClr val="C00000"/>
                        </a:solidFill>
                        <a:effectLst/>
                        <a:latin typeface="Cambria Math" panose="02040503050406030204" pitchFamily="18" charset="0"/>
                        <a:ea typeface="Cambria Math" panose="02040503050406030204" pitchFamily="18" charset="0"/>
                      </a:rPr>
                      <m:t>≿</m:t>
                    </m:r>
                    <m:r>
                      <a:rPr lang="en-US" b="0" i="1" dirty="0" smtClean="0">
                        <a:solidFill>
                          <a:srgbClr val="C00000"/>
                        </a:solidFill>
                        <a:effectLst/>
                        <a:latin typeface="Cambria Math" panose="02040503050406030204" pitchFamily="18" charset="0"/>
                      </a:rPr>
                      <m:t>𝑦</m:t>
                    </m:r>
                  </m:oMath>
                </a14:m>
                <a:endParaRPr lang="en-US" dirty="0"/>
              </a:p>
              <a:p>
                <a:pPr lvl="1"/>
                <a:r>
                  <a:rPr lang="en-US" dirty="0"/>
                  <a:t>“</a:t>
                </a:r>
                <a14:m>
                  <m:oMath xmlns:m="http://schemas.openxmlformats.org/officeDocument/2006/math">
                    <m:r>
                      <a:rPr lang="en-US" i="1" dirty="0" smtClean="0">
                        <a:latin typeface="Cambria Math" panose="02040503050406030204" pitchFamily="18" charset="0"/>
                      </a:rPr>
                      <m:t>𝑥</m:t>
                    </m:r>
                  </m:oMath>
                </a14:m>
                <a:r>
                  <a:rPr lang="en-US" dirty="0"/>
                  <a:t> is at least as good as </a:t>
                </a:r>
                <a14:m>
                  <m:oMath xmlns:m="http://schemas.openxmlformats.org/officeDocument/2006/math">
                    <m:r>
                      <a:rPr lang="en-US" i="1" dirty="0" smtClean="0">
                        <a:latin typeface="Cambria Math" panose="02040503050406030204" pitchFamily="18" charset="0"/>
                      </a:rPr>
                      <m:t>𝑦</m:t>
                    </m:r>
                  </m:oMath>
                </a14:m>
                <a:r>
                  <a:rPr lang="en-US" dirty="0"/>
                  <a:t>.”</a:t>
                </a:r>
              </a:p>
              <a:p>
                <a:r>
                  <a:rPr lang="en-US" dirty="0">
                    <a:solidFill>
                      <a:srgbClr val="0070C0"/>
                    </a:solidFill>
                  </a:rPr>
                  <a:t>Strict preference relation</a:t>
                </a:r>
                <a:r>
                  <a:rPr lang="en-US" dirty="0"/>
                  <a:t>: </a:t>
                </a:r>
                <a14:m>
                  <m:oMath xmlns:m="http://schemas.openxmlformats.org/officeDocument/2006/math">
                    <m:r>
                      <a:rPr lang="en-US" b="0" i="1" dirty="0" smtClean="0">
                        <a:solidFill>
                          <a:srgbClr val="C00000"/>
                        </a:solidFill>
                        <a:effectLst/>
                        <a:latin typeface="Cambria Math" panose="02040503050406030204" pitchFamily="18" charset="0"/>
                      </a:rPr>
                      <m:t>𝑥</m:t>
                    </m:r>
                    <m:r>
                      <a:rPr lang="en-US" b="0" i="1" dirty="0" smtClean="0">
                        <a:solidFill>
                          <a:srgbClr val="C00000"/>
                        </a:solidFill>
                        <a:effectLst/>
                        <a:latin typeface="Cambria Math" panose="02040503050406030204" pitchFamily="18" charset="0"/>
                        <a:ea typeface="Cambria Math" panose="02040503050406030204" pitchFamily="18" charset="0"/>
                      </a:rPr>
                      <m:t>≻</m:t>
                    </m:r>
                    <m:r>
                      <a:rPr lang="en-US" b="0" i="1" dirty="0" smtClean="0">
                        <a:solidFill>
                          <a:srgbClr val="C00000"/>
                        </a:solidFill>
                        <a:effectLst/>
                        <a:latin typeface="Cambria Math" panose="02040503050406030204" pitchFamily="18" charset="0"/>
                      </a:rPr>
                      <m:t>𝑦</m:t>
                    </m:r>
                  </m:oMath>
                </a14:m>
                <a:endParaRPr lang="en-US" dirty="0"/>
              </a:p>
              <a:p>
                <a:pPr lvl="1"/>
                <a:r>
                  <a:rPr lang="en-US" dirty="0"/>
                  <a:t>“x is strictly better than y.”</a:t>
                </a:r>
              </a:p>
              <a:p>
                <a:r>
                  <a:rPr lang="en-US" dirty="0"/>
                  <a:t> and the </a:t>
                </a:r>
                <a:r>
                  <a:rPr lang="en-US" dirty="0">
                    <a:solidFill>
                      <a:srgbClr val="0070C0"/>
                    </a:solidFill>
                  </a:rPr>
                  <a:t>Indifference relation</a:t>
                </a:r>
                <a:r>
                  <a:rPr lang="en-US" dirty="0"/>
                  <a:t>: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𝑦</m:t>
                    </m:r>
                  </m:oMath>
                </a14:m>
                <a:endParaRPr lang="en-US" dirty="0">
                  <a:solidFill>
                    <a:srgbClr val="C00000"/>
                  </a:solidFill>
                </a:endParaRPr>
              </a:p>
              <a:p>
                <a:pPr lvl="1"/>
                <a:r>
                  <a:rPr lang="en-US" dirty="0"/>
                  <a:t>“</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are equally good.”</a:t>
                </a:r>
              </a:p>
            </p:txBody>
          </p:sp>
        </mc:Choice>
        <mc:Fallback xmlns="">
          <p:sp>
            <p:nvSpPr>
              <p:cNvPr id="3" name="Content Placeholder 2">
                <a:extLst>
                  <a:ext uri="{FF2B5EF4-FFF2-40B4-BE49-F238E27FC236}">
                    <a16:creationId xmlns:a16="http://schemas.microsoft.com/office/drawing/2014/main" id="{C11FDEA7-6BF5-080E-B0BB-C2018D34760E}"/>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3D8B62C-B86F-9C5A-C0A0-E88A367B9F19}"/>
              </a:ext>
            </a:extLst>
          </p:cNvPr>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a:extLst>
              <a:ext uri="{FF2B5EF4-FFF2-40B4-BE49-F238E27FC236}">
                <a16:creationId xmlns:a16="http://schemas.microsoft.com/office/drawing/2014/main" id="{B536B9C9-6A31-9AEB-6B5E-8C2792F2803E}"/>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378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3332-D0E0-CDA3-1938-600143A32984}"/>
              </a:ext>
            </a:extLst>
          </p:cNvPr>
          <p:cNvSpPr>
            <a:spLocks noGrp="1"/>
          </p:cNvSpPr>
          <p:nvPr>
            <p:ph type="title"/>
          </p:nvPr>
        </p:nvSpPr>
        <p:spPr/>
        <p:txBody>
          <a:bodyPr/>
          <a:lstStyle/>
          <a:p>
            <a:pPr algn="r" rtl="1"/>
            <a:r>
              <a:rPr lang="fa-IR" dirty="0"/>
              <a:t>ارتباط بین اقدامات و نتایج</a:t>
            </a:r>
            <a:endParaRPr lang="en-US" dirty="0"/>
          </a:p>
        </p:txBody>
      </p:sp>
      <p:sp>
        <p:nvSpPr>
          <p:cNvPr id="3" name="Content Placeholder 2">
            <a:extLst>
              <a:ext uri="{FF2B5EF4-FFF2-40B4-BE49-F238E27FC236}">
                <a16:creationId xmlns:a16="http://schemas.microsoft.com/office/drawing/2014/main" id="{3DA321B1-8B18-B585-31FD-1D14A84AE853}"/>
              </a:ext>
            </a:extLst>
          </p:cNvPr>
          <p:cNvSpPr>
            <a:spLocks noGrp="1"/>
          </p:cNvSpPr>
          <p:nvPr>
            <p:ph idx="1"/>
          </p:nvPr>
        </p:nvSpPr>
        <p:spPr/>
        <p:txBody>
          <a:bodyPr/>
          <a:lstStyle/>
          <a:p>
            <a:pPr algn="r" rtl="1"/>
            <a:r>
              <a:rPr lang="fa-IR" dirty="0"/>
              <a:t>1- ممکن است نتایج مربوط به انتخابهای شما از یک جنس نباشند</a:t>
            </a:r>
          </a:p>
          <a:p>
            <a:pPr lvl="1" algn="r" rtl="1"/>
            <a:r>
              <a:rPr lang="fa-IR" dirty="0"/>
              <a:t>مثلاً سفارش دادن تاکسی برای یک دوست در یک میهمانی</a:t>
            </a:r>
          </a:p>
          <a:p>
            <a:pPr lvl="1" algn="r" rtl="1"/>
            <a:r>
              <a:rPr lang="fa-IR" dirty="0"/>
              <a:t>نتایج تصادف و سالم رسیدن است.</a:t>
            </a:r>
          </a:p>
          <a:p>
            <a:pPr algn="r" rtl="1"/>
            <a:r>
              <a:rPr lang="fa-IR" dirty="0"/>
              <a:t>2- ممکن است </a:t>
            </a:r>
            <a:r>
              <a:rPr lang="fa-IR" dirty="0" err="1"/>
              <a:t>انتخابها</a:t>
            </a:r>
            <a:r>
              <a:rPr lang="fa-IR" dirty="0"/>
              <a:t> گسسته نباشند</a:t>
            </a:r>
          </a:p>
          <a:p>
            <a:pPr lvl="1" algn="r" rtl="1"/>
            <a:r>
              <a:rPr lang="fa-IR" dirty="0"/>
              <a:t>مثلاً انتخاب میزان نوشیدن شما برای رفع تشنگی از یک گالن دو لیتری آب</a:t>
            </a:r>
          </a:p>
          <a:p>
            <a:pPr lvl="1" algn="r" rtl="1"/>
            <a:r>
              <a:rPr lang="fa-IR" dirty="0"/>
              <a:t>شاید نوشیدن یک لیوان برای شما به اندازه کافی رضایت ایجاد کند که نوشیدن زیادی آب که منجر به معده درد میشود، آن نتیجه را نداشته باشد. و شاید شما ترجیح دهید بجای آن یک لیوان شیر بنوشید.</a:t>
            </a:r>
            <a:endParaRPr lang="en-US" dirty="0"/>
          </a:p>
        </p:txBody>
      </p:sp>
      <p:sp>
        <p:nvSpPr>
          <p:cNvPr id="4" name="Slide Number Placeholder 3">
            <a:extLst>
              <a:ext uri="{FF2B5EF4-FFF2-40B4-BE49-F238E27FC236}">
                <a16:creationId xmlns:a16="http://schemas.microsoft.com/office/drawing/2014/main" id="{8603E8B5-48DA-54BF-8A50-52BDBCC76527}"/>
              </a:ext>
            </a:extLst>
          </p:cNvPr>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a:extLst>
              <a:ext uri="{FF2B5EF4-FFF2-40B4-BE49-F238E27FC236}">
                <a16:creationId xmlns:a16="http://schemas.microsoft.com/office/drawing/2014/main" id="{0DD92E20-B454-F83E-84CC-66FEA23A6CD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26312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5045</TotalTime>
  <Words>3261</Words>
  <Application>Microsoft Office PowerPoint</Application>
  <PresentationFormat>Widescreen</PresentationFormat>
  <Paragraphs>196</Paragraphs>
  <Slides>27</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Calibri</vt:lpstr>
      <vt:lpstr>Calibri Light</vt:lpstr>
      <vt:lpstr>Cambria Math</vt:lpstr>
      <vt:lpstr>Roboto</vt:lpstr>
      <vt:lpstr>Times New Roman</vt:lpstr>
      <vt:lpstr>Times-Bold</vt:lpstr>
      <vt:lpstr>Times-Italic</vt:lpstr>
      <vt:lpstr>Times-Roman</vt:lpstr>
      <vt:lpstr>Wingdings</vt:lpstr>
      <vt:lpstr>Office Theme</vt:lpstr>
      <vt:lpstr>1_Office Theme</vt:lpstr>
      <vt:lpstr>Game Theory</vt:lpstr>
      <vt:lpstr>منابع درسی</vt:lpstr>
      <vt:lpstr>مقدمه</vt:lpstr>
      <vt:lpstr>Formal Language</vt:lpstr>
      <vt:lpstr>Actions, Outcomes, and Preferences</vt:lpstr>
      <vt:lpstr>Actions, Outcomes, and Preferences</vt:lpstr>
      <vt:lpstr>Example: انتخاب غلات صبحانه</vt:lpstr>
      <vt:lpstr>Relation for Actions</vt:lpstr>
      <vt:lpstr>ارتباط بین اقدامات و نتایج</vt:lpstr>
      <vt:lpstr>The Preference relation Condition</vt:lpstr>
      <vt:lpstr>PowerPoint Presentation</vt:lpstr>
      <vt:lpstr>PowerPoint Presentation</vt:lpstr>
      <vt:lpstr>Rational preference relation</vt:lpstr>
      <vt:lpstr>گروه غیر منطقی “irrational” group</vt:lpstr>
      <vt:lpstr>پارادوکس رأی‌گیری یا پارادوکس کندورسه (Condorcet Paradox)</vt:lpstr>
      <vt:lpstr>Definition 1.1: Payoff Functions (تابع مطلوبیت)</vt:lpstr>
      <vt:lpstr>قضیه 1.1</vt:lpstr>
      <vt:lpstr>ادامه اثبات</vt:lpstr>
      <vt:lpstr>نمایش درختی</vt:lpstr>
      <vt:lpstr>پارادایم انتخاب منطقی   (The Rational Choice Paradigm)</vt:lpstr>
      <vt:lpstr>انتخاب عقلانی</vt:lpstr>
      <vt:lpstr>تعریف 1.2: بهترین انتخاب </vt:lpstr>
      <vt:lpstr>PowerPoint Presentation</vt:lpstr>
      <vt:lpstr>PowerPoint Presentation</vt:lpstr>
      <vt:lpstr>تمرینات</vt:lpstr>
      <vt:lpstr>Summary</vt:lpstr>
      <vt:lpstr>End of Part I) Rational Decision Making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ICT-SURFACE</cp:lastModifiedBy>
  <cp:revision>96</cp:revision>
  <dcterms:created xsi:type="dcterms:W3CDTF">2021-08-11T10:34:58Z</dcterms:created>
  <dcterms:modified xsi:type="dcterms:W3CDTF">2023-03-26T12:51:18Z</dcterms:modified>
</cp:coreProperties>
</file>