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56" r:id="rId2"/>
    <p:sldId id="257" r:id="rId3"/>
    <p:sldId id="263" r:id="rId4"/>
    <p:sldId id="258" r:id="rId5"/>
    <p:sldId id="259" r:id="rId6"/>
    <p:sldId id="260" r:id="rId7"/>
    <p:sldId id="261" r:id="rId8"/>
    <p:sldId id="26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DA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81" d="100"/>
          <a:sy n="81" d="100"/>
        </p:scale>
        <p:origin x="291" y="48"/>
      </p:cViewPr>
      <p:guideLst/>
    </p:cSldViewPr>
  </p:slid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55145F9-B510-4E4B-A587-42E2A51618C2}" type="datetimeFigureOut">
              <a:rPr lang="en-US" smtClean="0"/>
              <a:t>2/15/2023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US"/>
              <a:t>1</a:t>
            </a: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122E8D4-D96E-4C76-9162-E944717E9214}" type="slidenum">
              <a:rPr lang="en-US" smtClean="0"/>
              <a:t>‹#›</a:t>
            </a:fld>
            <a:endParaRPr lang="en-US"/>
          </a:p>
        </p:txBody>
      </p:sp>
    </p:spTree>
    <p:extLst>
      <p:ext uri="{BB962C8B-B14F-4D97-AF65-F5344CB8AC3E}">
        <p14:creationId xmlns:p14="http://schemas.microsoft.com/office/powerpoint/2010/main" val="3841228532"/>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51D3B1-2C87-4D0A-BDB7-78896F4B0BFA}" type="datetimeFigureOut">
              <a:rPr lang="en-US" smtClean="0"/>
              <a:t>2/15/2023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n-US"/>
              <a:t>1</a:t>
            </a: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7B931B-C9B7-4095-8252-075D908B720D}" type="slidenum">
              <a:rPr lang="en-US" smtClean="0"/>
              <a:t>‹#›</a:t>
            </a:fld>
            <a:endParaRPr lang="en-US"/>
          </a:p>
        </p:txBody>
      </p:sp>
    </p:spTree>
    <p:extLst>
      <p:ext uri="{BB962C8B-B14F-4D97-AF65-F5344CB8AC3E}">
        <p14:creationId xmlns:p14="http://schemas.microsoft.com/office/powerpoint/2010/main" val="2237416016"/>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ounded Rectangle 6"/>
          <p:cNvSpPr/>
          <p:nvPr userDrawn="1"/>
        </p:nvSpPr>
        <p:spPr>
          <a:xfrm>
            <a:off x="1524000" y="1379481"/>
            <a:ext cx="9144000" cy="3003333"/>
          </a:xfrm>
          <a:prstGeom prst="roundRect">
            <a:avLst>
              <a:gd name="adj" fmla="val 3428"/>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776248" y="1379482"/>
            <a:ext cx="8250621" cy="1757855"/>
          </a:xfrm>
        </p:spPr>
        <p:txBody>
          <a:bodyPr anchor="b"/>
          <a:lstStyle>
            <a:lvl1pPr algn="ctr" rtl="1">
              <a:defRPr sz="6000"/>
            </a:lvl1pPr>
          </a:lstStyle>
          <a:p>
            <a:r>
              <a:rPr lang="en-US" dirty="0"/>
              <a:t>Click to edit Master title style</a:t>
            </a:r>
          </a:p>
        </p:txBody>
      </p:sp>
      <p:sp>
        <p:nvSpPr>
          <p:cNvPr id="3" name="Subtitle 2"/>
          <p:cNvSpPr>
            <a:spLocks noGrp="1"/>
          </p:cNvSpPr>
          <p:nvPr>
            <p:ph type="subTitle" idx="1"/>
          </p:nvPr>
        </p:nvSpPr>
        <p:spPr>
          <a:xfrm>
            <a:off x="1524000" y="4382814"/>
            <a:ext cx="9144000" cy="386255"/>
          </a:xfrm>
        </p:spPr>
        <p:txBody>
          <a:bodyPr/>
          <a:lstStyle>
            <a:lvl1pPr marL="0" indent="0" algn="ctr" rtl="1">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a:cs typeface="B Yekan" panose="00000400000000000000" pitchFamily="2" charset="-78"/>
              </a:defRPr>
            </a:lvl1pPr>
          </a:lstStyle>
          <a:p>
            <a:r>
              <a:rPr lang="fa-IR"/>
              <a:t>دانشکده فنی و مهندسی دانشگاه شاهد 1401</a:t>
            </a:r>
            <a:endParaRPr lang="en-US"/>
          </a:p>
        </p:txBody>
      </p:sp>
      <p:sp>
        <p:nvSpPr>
          <p:cNvPr id="6" name="Slide Number Placeholder 5"/>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9819021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fa-IR"/>
              <a:t>دانشکده فنی و مهندسی دانشگاه شاهد 1401</a:t>
            </a:r>
            <a:endParaRPr lang="en-US"/>
          </a:p>
        </p:txBody>
      </p:sp>
      <p:sp>
        <p:nvSpPr>
          <p:cNvPr id="6" name="Slide Number Placeholder 5"/>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553628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fa-IR"/>
              <a:t>دانشکده فنی و مهندسی دانشگاه شاهد 1401</a:t>
            </a:r>
            <a:endParaRPr lang="en-US"/>
          </a:p>
        </p:txBody>
      </p:sp>
      <p:sp>
        <p:nvSpPr>
          <p:cNvPr id="6" name="Slide Number Placeholder 5"/>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3484782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ounded Rectangle 6"/>
          <p:cNvSpPr/>
          <p:nvPr userDrawn="1"/>
        </p:nvSpPr>
        <p:spPr>
          <a:xfrm>
            <a:off x="102476" y="55179"/>
            <a:ext cx="12013324" cy="993228"/>
          </a:xfrm>
          <a:prstGeom prst="roundRect">
            <a:avLst>
              <a:gd name="adj" fmla="val 10318"/>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5462" y="136468"/>
            <a:ext cx="11671738" cy="825283"/>
          </a:xfrm>
        </p:spPr>
        <p:txBody>
          <a:bodyPr/>
          <a:lstStyle>
            <a:lvl1pPr algn="r" rtl="1">
              <a:defRPr b="1">
                <a:solidFill>
                  <a:srgbClr val="002060"/>
                </a:solidFill>
                <a:effectLst>
                  <a:outerShdw blurRad="38100" dist="38100" dir="2700000" algn="tl">
                    <a:srgbClr val="000000">
                      <a:alpha val="43137"/>
                    </a:srgbClr>
                  </a:outerShdw>
                </a:effectLst>
                <a:cs typeface="B Yekan" panose="00000400000000000000" pitchFamily="2" charset="-78"/>
              </a:defRPr>
            </a:lvl1pPr>
          </a:lstStyle>
          <a:p>
            <a:r>
              <a:rPr lang="en-US" dirty="0"/>
              <a:t>Click to edit Master title style</a:t>
            </a:r>
          </a:p>
        </p:txBody>
      </p:sp>
      <p:sp>
        <p:nvSpPr>
          <p:cNvPr id="3" name="Content Placeholder 2"/>
          <p:cNvSpPr>
            <a:spLocks noGrp="1"/>
          </p:cNvSpPr>
          <p:nvPr>
            <p:ph idx="1"/>
          </p:nvPr>
        </p:nvSpPr>
        <p:spPr>
          <a:xfrm>
            <a:off x="215462" y="1240077"/>
            <a:ext cx="11571530" cy="5166142"/>
          </a:xfrm>
        </p:spPr>
        <p:txBody>
          <a:bodyPr/>
          <a:lstStyle>
            <a:lvl1pPr marL="2286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1pPr>
            <a:lvl2pPr marL="6858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2pPr>
            <a:lvl3pPr marL="11430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3pPr>
            <a:lvl4pPr marL="16002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4pPr>
            <a:lvl5pPr marL="20574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1" y="6492875"/>
            <a:ext cx="647700" cy="365125"/>
          </a:xfrm>
        </p:spPr>
        <p:txBody>
          <a:bodyPr/>
          <a:lstStyle>
            <a:lvl1pPr algn="l">
              <a:defRPr/>
            </a:lvl1pPr>
          </a:lstStyle>
          <a:p>
            <a:fld id="{7A24F918-E48B-4CD6-88B4-F48A81EB5FB6}" type="slidenum">
              <a:rPr lang="en-US" smtClean="0"/>
              <a:pPr/>
              <a:t>‹#›</a:t>
            </a:fld>
            <a:endParaRPr lang="en-US"/>
          </a:p>
        </p:txBody>
      </p:sp>
      <p:sp>
        <p:nvSpPr>
          <p:cNvPr id="8" name="Footer Placeholder 4"/>
          <p:cNvSpPr>
            <a:spLocks noGrp="1"/>
          </p:cNvSpPr>
          <p:nvPr>
            <p:ph type="ftr" sz="quarter" idx="11"/>
          </p:nvPr>
        </p:nvSpPr>
        <p:spPr>
          <a:xfrm>
            <a:off x="3822940" y="6492874"/>
            <a:ext cx="4114800" cy="365125"/>
          </a:xfrm>
        </p:spPr>
        <p:txBody>
          <a:bodyPr/>
          <a:lstStyle>
            <a:lvl1pPr>
              <a:defRPr sz="1050">
                <a:cs typeface="B Yekan" panose="00000400000000000000" pitchFamily="2" charset="-78"/>
              </a:defRPr>
            </a:lvl1pPr>
          </a:lstStyle>
          <a:p>
            <a:r>
              <a:rPr lang="fa-IR"/>
              <a:t>دانشکده فنی و مهندسی دانشگاه شاهد 1401</a:t>
            </a:r>
            <a:endParaRPr lang="en-US"/>
          </a:p>
        </p:txBody>
      </p:sp>
    </p:spTree>
    <p:extLst>
      <p:ext uri="{BB962C8B-B14F-4D97-AF65-F5344CB8AC3E}">
        <p14:creationId xmlns:p14="http://schemas.microsoft.com/office/powerpoint/2010/main" val="1848173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fa-IR"/>
              <a:t>دانشکده فنی و مهندسی دانشگاه شاهد 1401</a:t>
            </a:r>
            <a:endParaRPr lang="en-US"/>
          </a:p>
        </p:txBody>
      </p:sp>
      <p:sp>
        <p:nvSpPr>
          <p:cNvPr id="6" name="Slide Number Placeholder 5"/>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177429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fa-IR"/>
              <a:t>دانشکده فنی و مهندسی دانشگاه شاهد 1401</a:t>
            </a:r>
            <a:endParaRPr lang="en-US"/>
          </a:p>
        </p:txBody>
      </p:sp>
      <p:sp>
        <p:nvSpPr>
          <p:cNvPr id="7" name="Slide Number Placeholder 6"/>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2876024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fa-IR"/>
              <a:t>دانشکده فنی و مهندسی دانشگاه شاهد 1401</a:t>
            </a:r>
            <a:endParaRPr lang="en-US"/>
          </a:p>
        </p:txBody>
      </p:sp>
      <p:sp>
        <p:nvSpPr>
          <p:cNvPr id="9" name="Slide Number Placeholder 8"/>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470178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fa-IR"/>
              <a:t>دانشکده فنی و مهندسی دانشگاه شاهد 1401</a:t>
            </a:r>
            <a:endParaRPr lang="en-US"/>
          </a:p>
        </p:txBody>
      </p:sp>
      <p:sp>
        <p:nvSpPr>
          <p:cNvPr id="5" name="Slide Number Placeholder 4"/>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3431645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r>
              <a:rPr lang="fa-IR"/>
              <a:t>دانشکده فنی و مهندسی دانشگاه شاهد 1401</a:t>
            </a:r>
            <a:endParaRPr lang="en-US"/>
          </a:p>
        </p:txBody>
      </p:sp>
      <p:sp>
        <p:nvSpPr>
          <p:cNvPr id="4" name="Slide Number Placeholder 3"/>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9115768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fa-IR"/>
              <a:t>دانشکده فنی و مهندسی دانشگاه شاهد 1401</a:t>
            </a:r>
            <a:endParaRPr lang="en-US"/>
          </a:p>
        </p:txBody>
      </p:sp>
      <p:sp>
        <p:nvSpPr>
          <p:cNvPr id="7" name="Slide Number Placeholder 6"/>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5109578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fa-IR"/>
              <a:t>دانشکده فنی و مهندسی دانشگاه شاهد 1401</a:t>
            </a:r>
            <a:endParaRPr lang="en-US"/>
          </a:p>
        </p:txBody>
      </p:sp>
      <p:sp>
        <p:nvSpPr>
          <p:cNvPr id="7" name="Slide Number Placeholder 6"/>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36323690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a-IR"/>
              <a:t>دانشکده فنی و مهندسی دانشگاه شاهد 1401</a:t>
            </a: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24F918-E48B-4CD6-88B4-F48A81EB5FB6}" type="slidenum">
              <a:rPr lang="en-US" smtClean="0"/>
              <a:t>‹#›</a:t>
            </a:fld>
            <a:endParaRPr lang="en-US"/>
          </a:p>
        </p:txBody>
      </p:sp>
    </p:spTree>
    <p:extLst>
      <p:ext uri="{BB962C8B-B14F-4D97-AF65-F5344CB8AC3E}">
        <p14:creationId xmlns:p14="http://schemas.microsoft.com/office/powerpoint/2010/main" val="32510684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ref.shahed.ac.ir/haghighatdoost" TargetMode="External"/><Relationship Id="rId2" Type="http://schemas.openxmlformats.org/officeDocument/2006/relationships/hyperlink" Target="mailto:haghighatdoost@shahed.ac.ir" TargetMode="Externa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1524000" y="4420805"/>
            <a:ext cx="9144000" cy="1760920"/>
          </a:xfrm>
          <a:prstGeom prst="roundRect">
            <a:avLst>
              <a:gd name="adj" fmla="val 3428"/>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885210" y="1490800"/>
            <a:ext cx="8250621" cy="1895430"/>
          </a:xfrm>
        </p:spPr>
        <p:txBody>
          <a:bodyPr>
            <a:normAutofit/>
          </a:bodyPr>
          <a:lstStyle/>
          <a:p>
            <a:r>
              <a:rPr lang="en-US" sz="6700" b="1" dirty="0">
                <a:solidFill>
                  <a:srgbClr val="C00000"/>
                </a:solidFill>
                <a:latin typeface="Times New Roman" pitchFamily="18" charset="0"/>
                <a:cs typeface="B Titr" panose="00000700000000000000" pitchFamily="2" charset="-78"/>
              </a:rPr>
              <a:t>Game Theory</a:t>
            </a:r>
            <a:br>
              <a:rPr lang="en-US" dirty="0">
                <a:solidFill>
                  <a:srgbClr val="C00000"/>
                </a:solidFill>
                <a:latin typeface="Times New Roman" pitchFamily="18" charset="0"/>
                <a:cs typeface="B Titr" panose="00000700000000000000" pitchFamily="2" charset="-78"/>
              </a:rPr>
            </a:br>
            <a:r>
              <a:rPr lang="fa-IR" sz="4900" dirty="0">
                <a:solidFill>
                  <a:srgbClr val="0070C0"/>
                </a:solidFill>
                <a:latin typeface="Times New Roman" pitchFamily="18" charset="0"/>
                <a:cs typeface="B Titr" panose="00000700000000000000" pitchFamily="2" charset="-78"/>
              </a:rPr>
              <a:t>نظریه </a:t>
            </a:r>
            <a:r>
              <a:rPr lang="fa-IR" sz="4900" dirty="0" err="1">
                <a:solidFill>
                  <a:srgbClr val="0070C0"/>
                </a:solidFill>
                <a:latin typeface="Times New Roman" pitchFamily="18" charset="0"/>
                <a:cs typeface="B Titr" panose="00000700000000000000" pitchFamily="2" charset="-78"/>
              </a:rPr>
              <a:t>الگوریتمی</a:t>
            </a:r>
            <a:r>
              <a:rPr lang="fa-IR" sz="4900" dirty="0">
                <a:solidFill>
                  <a:srgbClr val="0070C0"/>
                </a:solidFill>
                <a:latin typeface="Times New Roman" pitchFamily="18" charset="0"/>
                <a:cs typeface="B Titr" panose="00000700000000000000" pitchFamily="2" charset="-78"/>
              </a:rPr>
              <a:t> بازی ها</a:t>
            </a:r>
            <a:endParaRPr lang="en-US" dirty="0">
              <a:solidFill>
                <a:srgbClr val="0070C0"/>
              </a:solidFill>
            </a:endParaRPr>
          </a:p>
        </p:txBody>
      </p:sp>
      <p:sp>
        <p:nvSpPr>
          <p:cNvPr id="3" name="Subtitle 2"/>
          <p:cNvSpPr>
            <a:spLocks noGrp="1"/>
          </p:cNvSpPr>
          <p:nvPr>
            <p:ph type="subTitle" idx="1"/>
          </p:nvPr>
        </p:nvSpPr>
        <p:spPr>
          <a:xfrm>
            <a:off x="1524000" y="4565694"/>
            <a:ext cx="9144000" cy="1292181"/>
          </a:xfrm>
        </p:spPr>
        <p:txBody>
          <a:bodyPr>
            <a:normAutofit fontScale="70000" lnSpcReduction="20000"/>
          </a:bodyPr>
          <a:lstStyle/>
          <a:p>
            <a:pPr algn="r"/>
            <a:r>
              <a:rPr lang="fa-IR" dirty="0">
                <a:cs typeface="B Yekan" panose="00000400000000000000" pitchFamily="2" charset="-78"/>
              </a:rPr>
              <a:t>وحید حقیقت دوست</a:t>
            </a:r>
            <a:endParaRPr lang="en-US" dirty="0">
              <a:cs typeface="B Yekan" panose="00000400000000000000" pitchFamily="2" charset="-78"/>
            </a:endParaRPr>
          </a:p>
          <a:p>
            <a:pPr algn="r"/>
            <a:r>
              <a:rPr lang="en-US" dirty="0">
                <a:cs typeface="B Yekan" panose="00000400000000000000" pitchFamily="2" charset="-78"/>
                <a:hlinkClick r:id="rId2"/>
              </a:rPr>
              <a:t>haghighatdoost@shahed.ac.ir</a:t>
            </a:r>
            <a:r>
              <a:rPr lang="en-US" dirty="0">
                <a:cs typeface="B Yekan" panose="00000400000000000000" pitchFamily="2" charset="-78"/>
              </a:rPr>
              <a:t> </a:t>
            </a:r>
          </a:p>
          <a:p>
            <a:pPr algn="r"/>
            <a:r>
              <a:rPr lang="en-US" dirty="0">
                <a:cs typeface="B Yekan" panose="00000400000000000000" pitchFamily="2" charset="-78"/>
                <a:hlinkClick r:id="rId3"/>
              </a:rPr>
              <a:t>http://ref.shahed.ac.ir/haghighatdoost</a:t>
            </a:r>
            <a:r>
              <a:rPr lang="en-US" dirty="0">
                <a:cs typeface="B Yekan" panose="00000400000000000000" pitchFamily="2" charset="-78"/>
              </a:rPr>
              <a:t> </a:t>
            </a:r>
          </a:p>
          <a:p>
            <a:pPr algn="r"/>
            <a:r>
              <a:rPr lang="fa-IR" dirty="0">
                <a:cs typeface="B Yekan" panose="00000400000000000000" pitchFamily="2" charset="-78"/>
              </a:rPr>
              <a:t>دانشکده فنی و مهندسی</a:t>
            </a:r>
            <a:endParaRPr lang="en-US" dirty="0">
              <a:cs typeface="B Yekan" panose="00000400000000000000" pitchFamily="2" charset="-78"/>
            </a:endParaRP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179926" y="206735"/>
            <a:ext cx="744176" cy="917326"/>
          </a:xfrm>
          <a:prstGeom prst="rect">
            <a:avLst/>
          </a:prstGeom>
        </p:spPr>
      </p:pic>
      <p:pic>
        <p:nvPicPr>
          <p:cNvPr id="5" name="Picture 4"/>
          <p:cNvPicPr>
            <a:picLocks noChangeAspect="1"/>
          </p:cNvPicPr>
          <p:nvPr/>
        </p:nvPicPr>
        <p:blipFill>
          <a:blip r:embed="rId5"/>
          <a:stretch>
            <a:fillRect/>
          </a:stretch>
        </p:blipFill>
        <p:spPr>
          <a:xfrm>
            <a:off x="5418294" y="89994"/>
            <a:ext cx="1184454" cy="1221971"/>
          </a:xfrm>
          <a:prstGeom prst="rect">
            <a:avLst/>
          </a:prstGeom>
        </p:spPr>
      </p:pic>
      <p:sp>
        <p:nvSpPr>
          <p:cNvPr id="6" name="Title 1"/>
          <p:cNvSpPr txBox="1">
            <a:spLocks/>
          </p:cNvSpPr>
          <p:nvPr/>
        </p:nvSpPr>
        <p:spPr>
          <a:xfrm>
            <a:off x="1885209" y="3471771"/>
            <a:ext cx="8459438" cy="655811"/>
          </a:xfrm>
          <a:prstGeom prst="rect">
            <a:avLst/>
          </a:prstGeom>
        </p:spPr>
        <p:txBody>
          <a:bodyPr vert="horz" lIns="91440" tIns="45720" rIns="91440" bIns="45720" rtlCol="0" anchor="b">
            <a:normAutofit/>
          </a:bodyPr>
          <a:lstStyle>
            <a:lvl1pPr algn="ctr" defTabSz="914400" rtl="1" eaLnBrk="1" latinLnBrk="0" hangingPunct="1">
              <a:lnSpc>
                <a:spcPct val="90000"/>
              </a:lnSpc>
              <a:spcBef>
                <a:spcPct val="0"/>
              </a:spcBef>
              <a:buNone/>
              <a:defRPr sz="6000" kern="1200">
                <a:solidFill>
                  <a:schemeClr val="tx1"/>
                </a:solidFill>
                <a:latin typeface="+mj-lt"/>
                <a:ea typeface="+mj-ea"/>
                <a:cs typeface="+mj-cs"/>
              </a:defRPr>
            </a:lvl1pPr>
          </a:lstStyle>
          <a:p>
            <a:pPr algn="r"/>
            <a:r>
              <a:rPr lang="fa-IR" sz="3600" dirty="0">
                <a:solidFill>
                  <a:schemeClr val="accent6">
                    <a:lumMod val="50000"/>
                  </a:schemeClr>
                </a:solidFill>
                <a:latin typeface="Times New Roman" pitchFamily="18" charset="0"/>
                <a:cs typeface="B Titr" panose="00000700000000000000" pitchFamily="2" charset="-78"/>
              </a:rPr>
              <a:t>فصل اول-مقدمه</a:t>
            </a:r>
            <a:endParaRPr lang="en-US" sz="3600" dirty="0">
              <a:solidFill>
                <a:schemeClr val="accent6">
                  <a:lumMod val="50000"/>
                </a:schemeClr>
              </a:solidFill>
            </a:endParaRPr>
          </a:p>
        </p:txBody>
      </p:sp>
      <p:sp>
        <p:nvSpPr>
          <p:cNvPr id="7" name="Footer Placeholder 6"/>
          <p:cNvSpPr>
            <a:spLocks noGrp="1"/>
          </p:cNvSpPr>
          <p:nvPr>
            <p:ph type="ftr" sz="quarter" idx="11"/>
          </p:nvPr>
        </p:nvSpPr>
        <p:spPr/>
        <p:txBody>
          <a:bodyPr/>
          <a:lstStyle/>
          <a:p>
            <a:r>
              <a:rPr lang="fa-IR" dirty="0"/>
              <a:t>دانشکده فنی و مهندسی دانشگاه شاهد 1401</a:t>
            </a:r>
            <a:endParaRPr lang="en-US" dirty="0"/>
          </a:p>
        </p:txBody>
      </p:sp>
      <p:sp>
        <p:nvSpPr>
          <p:cNvPr id="8" name="Slide Number Placeholder 7"/>
          <p:cNvSpPr>
            <a:spLocks noGrp="1"/>
          </p:cNvSpPr>
          <p:nvPr>
            <p:ph type="sldNum" sz="quarter" idx="12"/>
          </p:nvPr>
        </p:nvSpPr>
        <p:spPr/>
        <p:txBody>
          <a:bodyPr/>
          <a:lstStyle/>
          <a:p>
            <a:fld id="{7A24F918-E48B-4CD6-88B4-F48A81EB5FB6}" type="slidenum">
              <a:rPr lang="en-US" smtClean="0"/>
              <a:t>1</a:t>
            </a:fld>
            <a:endParaRPr lang="en-US"/>
          </a:p>
        </p:txBody>
      </p:sp>
    </p:spTree>
    <p:extLst>
      <p:ext uri="{BB962C8B-B14F-4D97-AF65-F5344CB8AC3E}">
        <p14:creationId xmlns:p14="http://schemas.microsoft.com/office/powerpoint/2010/main" val="638549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بارم بندی</a:t>
            </a:r>
            <a:endParaRPr lang="en-US" dirty="0"/>
          </a:p>
        </p:txBody>
      </p:sp>
      <p:sp>
        <p:nvSpPr>
          <p:cNvPr id="3" name="Content Placeholder 2"/>
          <p:cNvSpPr>
            <a:spLocks noGrp="1"/>
          </p:cNvSpPr>
          <p:nvPr>
            <p:ph idx="1"/>
          </p:nvPr>
        </p:nvSpPr>
        <p:spPr>
          <a:xfrm>
            <a:off x="6074796" y="1240077"/>
            <a:ext cx="5712195" cy="5166142"/>
          </a:xfrm>
        </p:spPr>
        <p:txBody>
          <a:bodyPr>
            <a:normAutofit fontScale="92500" lnSpcReduction="20000"/>
          </a:bodyPr>
          <a:lstStyle/>
          <a:p>
            <a:r>
              <a:rPr lang="fa-IR" dirty="0"/>
              <a:t>آزمون پایان ترم:  11 نمره</a:t>
            </a:r>
          </a:p>
          <a:p>
            <a:r>
              <a:rPr lang="fa-IR" dirty="0"/>
              <a:t>آزمون میان ترم: 5 نمره</a:t>
            </a:r>
          </a:p>
          <a:p>
            <a:r>
              <a:rPr lang="fa-IR" dirty="0"/>
              <a:t>ارائه:4 نمره</a:t>
            </a:r>
          </a:p>
          <a:p>
            <a:pPr lvl="1"/>
            <a:r>
              <a:rPr lang="fa-IR" dirty="0"/>
              <a:t>تعیین موضوع ارائه حداکثر تا نیمه اردیبهشت</a:t>
            </a:r>
          </a:p>
          <a:p>
            <a:pPr lvl="1"/>
            <a:r>
              <a:rPr lang="fa-IR" dirty="0"/>
              <a:t>ارائه ها در جلسات کلاس درسی و برای کلیه دانشجویان کلاس باید انجام شود</a:t>
            </a:r>
          </a:p>
          <a:p>
            <a:r>
              <a:rPr lang="fa-IR" dirty="0">
                <a:solidFill>
                  <a:srgbClr val="00B050"/>
                </a:solidFill>
              </a:rPr>
              <a:t>مقاله: 3 نمره</a:t>
            </a:r>
          </a:p>
          <a:p>
            <a:pPr lvl="1"/>
            <a:r>
              <a:rPr lang="fa-IR" dirty="0">
                <a:solidFill>
                  <a:srgbClr val="00B050"/>
                </a:solidFill>
              </a:rPr>
              <a:t>تا یک هفته پس از آزمون پایان ترم باید مستندات مربوط به ارسال مقاله ارائه شود.</a:t>
            </a:r>
            <a:endParaRPr lang="en-US" dirty="0">
              <a:solidFill>
                <a:srgbClr val="00B050"/>
              </a:solidFill>
            </a:endParaRPr>
          </a:p>
        </p:txBody>
      </p:sp>
      <p:sp>
        <p:nvSpPr>
          <p:cNvPr id="4" name="Slide Number Placeholder 3"/>
          <p:cNvSpPr>
            <a:spLocks noGrp="1"/>
          </p:cNvSpPr>
          <p:nvPr>
            <p:ph type="sldNum" sz="quarter" idx="12"/>
          </p:nvPr>
        </p:nvSpPr>
        <p:spPr/>
        <p:txBody>
          <a:bodyPr/>
          <a:lstStyle/>
          <a:p>
            <a:fld id="{7A24F918-E48B-4CD6-88B4-F48A81EB5FB6}" type="slidenum">
              <a:rPr lang="en-US" smtClean="0"/>
              <a:pPr/>
              <a:t>2</a:t>
            </a:fld>
            <a:endParaRPr lang="en-US"/>
          </a:p>
        </p:txBody>
      </p:sp>
      <p:sp>
        <p:nvSpPr>
          <p:cNvPr id="5" name="Footer Placeholder 4"/>
          <p:cNvSpPr>
            <a:spLocks noGrp="1"/>
          </p:cNvSpPr>
          <p:nvPr>
            <p:ph type="ftr" sz="quarter" idx="11"/>
          </p:nvPr>
        </p:nvSpPr>
        <p:spPr/>
        <p:txBody>
          <a:bodyPr/>
          <a:lstStyle/>
          <a:p>
            <a:r>
              <a:rPr lang="fa-IR"/>
              <a:t>دانشکده فنی و مهندسی دانشگاه شاهد 1401</a:t>
            </a:r>
            <a:endParaRPr lang="en-US"/>
          </a:p>
        </p:txBody>
      </p:sp>
    </p:spTree>
    <p:extLst>
      <p:ext uri="{BB962C8B-B14F-4D97-AF65-F5344CB8AC3E}">
        <p14:creationId xmlns:p14="http://schemas.microsoft.com/office/powerpoint/2010/main" val="27139813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موضوعات ارائه و مقالات تحقیقاتی:</a:t>
            </a:r>
          </a:p>
        </p:txBody>
      </p:sp>
      <p:sp>
        <p:nvSpPr>
          <p:cNvPr id="3" name="Content Placeholder 2"/>
          <p:cNvSpPr>
            <a:spLocks noGrp="1"/>
          </p:cNvSpPr>
          <p:nvPr>
            <p:ph idx="1"/>
          </p:nvPr>
        </p:nvSpPr>
        <p:spPr>
          <a:xfrm>
            <a:off x="772816" y="1240077"/>
            <a:ext cx="11014176" cy="5166142"/>
          </a:xfrm>
        </p:spPr>
        <p:txBody>
          <a:bodyPr>
            <a:normAutofit fontScale="77500" lnSpcReduction="20000"/>
          </a:bodyPr>
          <a:lstStyle/>
          <a:p>
            <a:r>
              <a:rPr lang="fa-IR" dirty="0"/>
              <a:t>تخصیص منابع در شبکه های بی سیم مبتنی بر تئوری باز ها</a:t>
            </a:r>
            <a:endParaRPr lang="en-US" dirty="0"/>
          </a:p>
          <a:p>
            <a:r>
              <a:rPr lang="fa-IR" dirty="0" err="1"/>
              <a:t>الگوریتم</a:t>
            </a:r>
            <a:r>
              <a:rPr lang="fa-IR" dirty="0"/>
              <a:t> های </a:t>
            </a:r>
            <a:r>
              <a:rPr lang="fa-IR" dirty="0" err="1"/>
              <a:t>مسیریابی</a:t>
            </a:r>
            <a:r>
              <a:rPr lang="fa-IR" dirty="0"/>
              <a:t> مبتنی بر تئوری بازی ها در شبکه های </a:t>
            </a:r>
            <a:r>
              <a:rPr lang="fa-IR" dirty="0" err="1"/>
              <a:t>چندگامه</a:t>
            </a:r>
            <a:endParaRPr lang="fa-IR" dirty="0"/>
          </a:p>
          <a:p>
            <a:pPr lvl="1"/>
            <a:r>
              <a:rPr lang="fa-IR" dirty="0"/>
              <a:t>با هدف توزیع بار، کاهش مصرف انرژی، </a:t>
            </a:r>
          </a:p>
          <a:p>
            <a:r>
              <a:rPr lang="fa-IR"/>
              <a:t>چینش </a:t>
            </a:r>
            <a:r>
              <a:rPr lang="fa-IR" dirty="0"/>
              <a:t>بهینه اجزای </a:t>
            </a:r>
            <a:r>
              <a:rPr lang="fa-IR" dirty="0" err="1"/>
              <a:t>مدارات</a:t>
            </a:r>
            <a:r>
              <a:rPr lang="fa-IR" dirty="0"/>
              <a:t> الکترونیکی با استفاده از تئوری بازی ها</a:t>
            </a:r>
          </a:p>
          <a:p>
            <a:r>
              <a:rPr lang="fa-IR" dirty="0"/>
              <a:t>مشارکت در هدایت بسته ها در شبکه های موقتی با استفاده از تئوری بازی ها</a:t>
            </a:r>
          </a:p>
          <a:p>
            <a:r>
              <a:rPr lang="fa-IR" dirty="0"/>
              <a:t>تخصیص طیف به شبکه های بی سیم مختلف با استفاده از تئوری بازی ها</a:t>
            </a:r>
          </a:p>
          <a:p>
            <a:r>
              <a:rPr lang="fa-IR" dirty="0"/>
              <a:t>جابجایی </a:t>
            </a:r>
            <a:r>
              <a:rPr lang="fa-IR" dirty="0" err="1"/>
              <a:t>ماژولهای</a:t>
            </a:r>
            <a:r>
              <a:rPr lang="fa-IR" dirty="0"/>
              <a:t> پویا در صفحات </a:t>
            </a:r>
            <a:r>
              <a:rPr lang="fa-IR" dirty="0" err="1"/>
              <a:t>وب</a:t>
            </a:r>
            <a:r>
              <a:rPr lang="fa-IR" dirty="0"/>
              <a:t> براساس تئوری بازیها </a:t>
            </a:r>
          </a:p>
          <a:p>
            <a:r>
              <a:rPr lang="fa-IR" dirty="0"/>
              <a:t>طراحی سامانه پیشنهاد کتاب براساس پروفایل هر فرد براساس تئوری بازی ها</a:t>
            </a:r>
          </a:p>
          <a:p>
            <a:r>
              <a:rPr lang="fa-IR" dirty="0"/>
              <a:t>...</a:t>
            </a:r>
          </a:p>
        </p:txBody>
      </p:sp>
      <p:sp>
        <p:nvSpPr>
          <p:cNvPr id="4" name="Slide Number Placeholder 3"/>
          <p:cNvSpPr>
            <a:spLocks noGrp="1"/>
          </p:cNvSpPr>
          <p:nvPr>
            <p:ph type="sldNum" sz="quarter" idx="12"/>
          </p:nvPr>
        </p:nvSpPr>
        <p:spPr/>
        <p:txBody>
          <a:bodyPr/>
          <a:lstStyle/>
          <a:p>
            <a:fld id="{7A24F918-E48B-4CD6-88B4-F48A81EB5FB6}" type="slidenum">
              <a:rPr lang="en-US" smtClean="0"/>
              <a:pPr/>
              <a:t>3</a:t>
            </a:fld>
            <a:endParaRPr lang="en-US"/>
          </a:p>
        </p:txBody>
      </p:sp>
      <p:sp>
        <p:nvSpPr>
          <p:cNvPr id="5" name="Footer Placeholder 4"/>
          <p:cNvSpPr>
            <a:spLocks noGrp="1"/>
          </p:cNvSpPr>
          <p:nvPr>
            <p:ph type="ftr" sz="quarter" idx="11"/>
          </p:nvPr>
        </p:nvSpPr>
        <p:spPr/>
        <p:txBody>
          <a:bodyPr/>
          <a:lstStyle/>
          <a:p>
            <a:r>
              <a:rPr lang="fa-IR"/>
              <a:t>دانشکده فنی و مهندسی دانشگاه شاهد 1401</a:t>
            </a:r>
            <a:endParaRPr lang="en-US"/>
          </a:p>
        </p:txBody>
      </p:sp>
    </p:spTree>
    <p:extLst>
      <p:ext uri="{BB962C8B-B14F-4D97-AF65-F5344CB8AC3E}">
        <p14:creationId xmlns:p14="http://schemas.microsoft.com/office/powerpoint/2010/main" val="11690123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طرح کلی دوره</a:t>
            </a:r>
            <a:endParaRPr lang="en-US" dirty="0"/>
          </a:p>
        </p:txBody>
      </p:sp>
      <p:sp>
        <p:nvSpPr>
          <p:cNvPr id="3" name="Content Placeholder 2"/>
          <p:cNvSpPr>
            <a:spLocks noGrp="1"/>
          </p:cNvSpPr>
          <p:nvPr>
            <p:ph idx="1"/>
          </p:nvPr>
        </p:nvSpPr>
        <p:spPr>
          <a:xfrm>
            <a:off x="215462" y="1240077"/>
            <a:ext cx="11571530" cy="5470824"/>
          </a:xfrm>
        </p:spPr>
        <p:txBody>
          <a:bodyPr>
            <a:normAutofit fontScale="55000" lnSpcReduction="20000"/>
          </a:bodyPr>
          <a:lstStyle/>
          <a:p>
            <a:r>
              <a:rPr lang="fa-IR" dirty="0"/>
              <a:t>فصل اول) تصمیم گیری عاقلانه (</a:t>
            </a:r>
            <a:r>
              <a:rPr lang="en-US" dirty="0"/>
              <a:t>Rational Decision Making</a:t>
            </a:r>
            <a:r>
              <a:rPr lang="fa-IR" dirty="0"/>
              <a:t>)  - </a:t>
            </a:r>
            <a:r>
              <a:rPr lang="en-US" sz="2700" dirty="0">
                <a:solidFill>
                  <a:srgbClr val="C00000"/>
                </a:solidFill>
              </a:rPr>
              <a:t>[2 Chapters]</a:t>
            </a:r>
            <a:endParaRPr lang="fa-IR" sz="2700" dirty="0">
              <a:solidFill>
                <a:srgbClr val="C00000"/>
              </a:solidFill>
            </a:endParaRPr>
          </a:p>
          <a:p>
            <a:pPr lvl="1"/>
            <a:r>
              <a:rPr lang="en-US" dirty="0"/>
              <a:t>The Single-Person Decision Problem</a:t>
            </a:r>
            <a:endParaRPr lang="fa-IR" dirty="0"/>
          </a:p>
          <a:p>
            <a:pPr lvl="1"/>
            <a:r>
              <a:rPr lang="en-US" dirty="0"/>
              <a:t>Introducing Uncertainty and Time</a:t>
            </a:r>
            <a:endParaRPr lang="fa-IR" dirty="0"/>
          </a:p>
          <a:p>
            <a:r>
              <a:rPr lang="fa-IR" dirty="0"/>
              <a:t>فصل دوم) بازی های ثابت با اطلاعات کامل (</a:t>
            </a:r>
            <a:r>
              <a:rPr lang="en-US" dirty="0"/>
              <a:t>Static Games of Complete Information</a:t>
            </a:r>
            <a:r>
              <a:rPr lang="fa-IR" dirty="0"/>
              <a:t>)</a:t>
            </a:r>
            <a:r>
              <a:rPr lang="en-US" dirty="0"/>
              <a:t> </a:t>
            </a:r>
            <a:r>
              <a:rPr lang="fa-IR" dirty="0"/>
              <a:t>- </a:t>
            </a:r>
            <a:r>
              <a:rPr lang="en-US" dirty="0">
                <a:solidFill>
                  <a:srgbClr val="C00000"/>
                </a:solidFill>
              </a:rPr>
              <a:t>[4 Chapters]</a:t>
            </a:r>
            <a:endParaRPr lang="fa-IR" dirty="0"/>
          </a:p>
          <a:p>
            <a:pPr lvl="1"/>
            <a:r>
              <a:rPr lang="en-US" dirty="0"/>
              <a:t>Rationality and Common Knowledge</a:t>
            </a:r>
            <a:endParaRPr lang="fa-IR" dirty="0"/>
          </a:p>
          <a:p>
            <a:pPr lvl="1"/>
            <a:r>
              <a:rPr lang="en-US" dirty="0"/>
              <a:t>Nash Equilibrium</a:t>
            </a:r>
            <a:endParaRPr lang="fa-IR" dirty="0"/>
          </a:p>
          <a:p>
            <a:pPr lvl="1"/>
            <a:r>
              <a:rPr lang="en-US" dirty="0"/>
              <a:t>Mixed Strategies</a:t>
            </a:r>
            <a:endParaRPr lang="fa-IR" dirty="0"/>
          </a:p>
          <a:p>
            <a:r>
              <a:rPr lang="fa-IR" dirty="0"/>
              <a:t>فصل سوم) بازی های پویا با اطلاعات کامل (</a:t>
            </a:r>
            <a:r>
              <a:rPr lang="en-US" dirty="0"/>
              <a:t>Dynamic Games of Complete Information</a:t>
            </a:r>
            <a:r>
              <a:rPr lang="fa-IR" dirty="0"/>
              <a:t>)</a:t>
            </a:r>
            <a:r>
              <a:rPr lang="en-US" dirty="0"/>
              <a:t> </a:t>
            </a:r>
            <a:r>
              <a:rPr lang="fa-IR" dirty="0"/>
              <a:t>- </a:t>
            </a:r>
            <a:r>
              <a:rPr lang="en-US" dirty="0">
                <a:solidFill>
                  <a:srgbClr val="C00000"/>
                </a:solidFill>
              </a:rPr>
              <a:t>[5 Chapters]</a:t>
            </a:r>
            <a:endParaRPr lang="fa-IR" dirty="0"/>
          </a:p>
          <a:p>
            <a:pPr lvl="1"/>
            <a:r>
              <a:rPr lang="en-US" dirty="0"/>
              <a:t>The Extensive-Form Game</a:t>
            </a:r>
            <a:endParaRPr lang="fa-IR" dirty="0"/>
          </a:p>
          <a:p>
            <a:pPr lvl="1"/>
            <a:r>
              <a:rPr lang="en-US" dirty="0"/>
              <a:t>Multistage Games</a:t>
            </a:r>
            <a:endParaRPr lang="fa-IR" dirty="0"/>
          </a:p>
          <a:p>
            <a:pPr lvl="1"/>
            <a:r>
              <a:rPr lang="en-US" dirty="0"/>
              <a:t>Repeated Games</a:t>
            </a:r>
            <a:endParaRPr lang="fa-IR" dirty="0"/>
          </a:p>
          <a:p>
            <a:r>
              <a:rPr lang="fa-IR" dirty="0"/>
              <a:t>فصل چهارم) بازی های ثابت با اطلاعات ناقص (</a:t>
            </a:r>
            <a:r>
              <a:rPr lang="en-US" dirty="0"/>
              <a:t>Static Games of Incomplete Information</a:t>
            </a:r>
            <a:r>
              <a:rPr lang="fa-IR" dirty="0"/>
              <a:t>)</a:t>
            </a:r>
            <a:r>
              <a:rPr lang="en-US" dirty="0"/>
              <a:t> </a:t>
            </a:r>
            <a:r>
              <a:rPr lang="fa-IR" dirty="0"/>
              <a:t>- </a:t>
            </a:r>
            <a:r>
              <a:rPr lang="en-US" dirty="0">
                <a:solidFill>
                  <a:srgbClr val="C00000"/>
                </a:solidFill>
              </a:rPr>
              <a:t>[3 Chapters]</a:t>
            </a:r>
            <a:endParaRPr lang="fa-IR" dirty="0"/>
          </a:p>
          <a:p>
            <a:pPr lvl="1"/>
            <a:r>
              <a:rPr lang="en-US" dirty="0"/>
              <a:t>Bayesian Games</a:t>
            </a:r>
            <a:endParaRPr lang="fa-IR" dirty="0"/>
          </a:p>
          <a:p>
            <a:pPr lvl="1"/>
            <a:r>
              <a:rPr lang="en-US" dirty="0"/>
              <a:t>Auctions and Competitive Bidding</a:t>
            </a:r>
            <a:endParaRPr lang="fa-IR" dirty="0"/>
          </a:p>
          <a:p>
            <a:pPr lvl="1"/>
            <a:r>
              <a:rPr lang="en-US" dirty="0"/>
              <a:t>Mechanism Design</a:t>
            </a:r>
            <a:endParaRPr lang="en-US" dirty="0">
              <a:solidFill>
                <a:srgbClr val="C00000"/>
              </a:solidFill>
            </a:endParaRPr>
          </a:p>
        </p:txBody>
      </p:sp>
      <p:sp>
        <p:nvSpPr>
          <p:cNvPr id="4" name="Slide Number Placeholder 3"/>
          <p:cNvSpPr>
            <a:spLocks noGrp="1"/>
          </p:cNvSpPr>
          <p:nvPr>
            <p:ph type="sldNum" sz="quarter" idx="12"/>
          </p:nvPr>
        </p:nvSpPr>
        <p:spPr/>
        <p:txBody>
          <a:bodyPr/>
          <a:lstStyle/>
          <a:p>
            <a:fld id="{7A24F918-E48B-4CD6-88B4-F48A81EB5FB6}" type="slidenum">
              <a:rPr lang="en-US" smtClean="0"/>
              <a:pPr/>
              <a:t>4</a:t>
            </a:fld>
            <a:endParaRPr lang="en-US"/>
          </a:p>
        </p:txBody>
      </p:sp>
      <p:sp>
        <p:nvSpPr>
          <p:cNvPr id="5" name="Footer Placeholder 4"/>
          <p:cNvSpPr>
            <a:spLocks noGrp="1"/>
          </p:cNvSpPr>
          <p:nvPr>
            <p:ph type="ftr" sz="quarter" idx="11"/>
          </p:nvPr>
        </p:nvSpPr>
        <p:spPr/>
        <p:txBody>
          <a:bodyPr/>
          <a:lstStyle/>
          <a:p>
            <a:r>
              <a:rPr lang="fa-IR"/>
              <a:t>دانشکده فنی و مهندسی دانشگاه شاهد 1401</a:t>
            </a:r>
            <a:endParaRPr lang="en-US"/>
          </a:p>
        </p:txBody>
      </p:sp>
    </p:spTree>
    <p:extLst>
      <p:ext uri="{BB962C8B-B14F-4D97-AF65-F5344CB8AC3E}">
        <p14:creationId xmlns:p14="http://schemas.microsoft.com/office/powerpoint/2010/main" val="7729727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fa-IR" dirty="0"/>
              <a:t>منابع درسی</a:t>
            </a:r>
            <a:endParaRPr lang="en-US" dirty="0"/>
          </a:p>
        </p:txBody>
      </p:sp>
      <p:sp>
        <p:nvSpPr>
          <p:cNvPr id="12" name="Content Placeholder 11"/>
          <p:cNvSpPr>
            <a:spLocks noGrp="1"/>
          </p:cNvSpPr>
          <p:nvPr>
            <p:ph idx="1"/>
          </p:nvPr>
        </p:nvSpPr>
        <p:spPr/>
        <p:txBody>
          <a:bodyPr>
            <a:normAutofit/>
          </a:bodyPr>
          <a:lstStyle/>
          <a:p>
            <a:pPr algn="l" rtl="0"/>
            <a:r>
              <a:rPr lang="en-US" sz="3200" dirty="0"/>
              <a:t> </a:t>
            </a:r>
            <a:r>
              <a:rPr lang="en-US" sz="3200" dirty="0" err="1"/>
              <a:t>Tadelis</a:t>
            </a:r>
            <a:r>
              <a:rPr lang="en-US" sz="3200" dirty="0"/>
              <a:t>, Steven. </a:t>
            </a:r>
            <a:r>
              <a:rPr lang="en-US" sz="3200" i="1" dirty="0">
                <a:solidFill>
                  <a:srgbClr val="C00000"/>
                </a:solidFill>
              </a:rPr>
              <a:t>Game theory: an introduction</a:t>
            </a:r>
            <a:r>
              <a:rPr lang="en-US" sz="3200" dirty="0"/>
              <a:t>. Princeton university press, 2013.</a:t>
            </a:r>
          </a:p>
        </p:txBody>
      </p:sp>
      <p:sp>
        <p:nvSpPr>
          <p:cNvPr id="2" name="Slide Number Placeholder 1"/>
          <p:cNvSpPr>
            <a:spLocks noGrp="1"/>
          </p:cNvSpPr>
          <p:nvPr>
            <p:ph type="sldNum" sz="quarter" idx="12"/>
          </p:nvPr>
        </p:nvSpPr>
        <p:spPr/>
        <p:txBody>
          <a:bodyPr/>
          <a:lstStyle/>
          <a:p>
            <a:fld id="{7A24F918-E48B-4CD6-88B4-F48A81EB5FB6}" type="slidenum">
              <a:rPr lang="en-US" smtClean="0"/>
              <a:pPr/>
              <a:t>5</a:t>
            </a:fld>
            <a:endParaRPr lang="en-US"/>
          </a:p>
        </p:txBody>
      </p:sp>
      <p:sp>
        <p:nvSpPr>
          <p:cNvPr id="3" name="Footer Placeholder 2"/>
          <p:cNvSpPr>
            <a:spLocks noGrp="1"/>
          </p:cNvSpPr>
          <p:nvPr>
            <p:ph type="ftr" sz="quarter" idx="11"/>
          </p:nvPr>
        </p:nvSpPr>
        <p:spPr/>
        <p:txBody>
          <a:bodyPr/>
          <a:lstStyle/>
          <a:p>
            <a:r>
              <a:rPr lang="fa-IR"/>
              <a:t>دانشکده فنی و مهندسی دانشگاه شاهد 1401</a:t>
            </a:r>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836718" y="2322415"/>
            <a:ext cx="2950274" cy="4170459"/>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1803" y="3212327"/>
            <a:ext cx="2393742" cy="2544417"/>
          </a:xfrm>
          <a:prstGeom prst="rect">
            <a:avLst/>
          </a:prstGeom>
        </p:spPr>
      </p:pic>
      <p:sp>
        <p:nvSpPr>
          <p:cNvPr id="13" name="Rectangle 12"/>
          <p:cNvSpPr/>
          <p:nvPr/>
        </p:nvSpPr>
        <p:spPr>
          <a:xfrm>
            <a:off x="2725545" y="3212327"/>
            <a:ext cx="4844097" cy="2246769"/>
          </a:xfrm>
          <a:prstGeom prst="rect">
            <a:avLst/>
          </a:prstGeom>
        </p:spPr>
        <p:txBody>
          <a:bodyPr wrap="square">
            <a:spAutoFit/>
          </a:bodyPr>
          <a:lstStyle/>
          <a:p>
            <a:r>
              <a:rPr lang="en-US" sz="1000" b="1" dirty="0"/>
              <a:t>Steve </a:t>
            </a:r>
            <a:r>
              <a:rPr lang="en-US" sz="1000" b="1" dirty="0" err="1"/>
              <a:t>Tadelis</a:t>
            </a:r>
            <a:endParaRPr lang="en-US" sz="1000" b="1" dirty="0"/>
          </a:p>
          <a:p>
            <a:endParaRPr lang="en-US" sz="1000" dirty="0"/>
          </a:p>
          <a:p>
            <a:r>
              <a:rPr lang="en-US" sz="1000" dirty="0"/>
              <a:t>Steve </a:t>
            </a:r>
            <a:r>
              <a:rPr lang="en-US" sz="1000" dirty="0" err="1"/>
              <a:t>Tadelis</a:t>
            </a:r>
            <a:r>
              <a:rPr lang="en-US" sz="1000" dirty="0"/>
              <a:t> is a Professor of Economics, Business and Public Policy at the Haas School of Business where he holds the Sarin Chair in Strategy and Leadership.</a:t>
            </a:r>
          </a:p>
          <a:p>
            <a:r>
              <a:rPr lang="en-US" sz="1000" dirty="0"/>
              <a:t>His research primarily revolves around e-commerce and the economics of the internet. During the 2016-2017 academic year he was on leave at Amazon, where he applied economic research tools to a variety of product and business applications, working with technologists, computer and ML scientists, and business leaders. During the 2011-2013 academic years he was on leave at eBay research labs, where he hired and led a team of research economists who focused on the economics of e-commerce, with particular attention to creating better matches of buyers and sellers, reducing market frictions by increasing trust and safety in eBay's marketplace, understanding the underlying value of different advertising and marketing strategies, and exploring the market benefits of different pricing structures. </a:t>
            </a:r>
          </a:p>
        </p:txBody>
      </p:sp>
    </p:spTree>
    <p:extLst>
      <p:ext uri="{BB962C8B-B14F-4D97-AF65-F5344CB8AC3E}">
        <p14:creationId xmlns:p14="http://schemas.microsoft.com/office/powerpoint/2010/main" val="28865767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مقدمه</a:t>
            </a:r>
            <a:endParaRPr lang="en-US" dirty="0"/>
          </a:p>
        </p:txBody>
      </p:sp>
      <p:sp>
        <p:nvSpPr>
          <p:cNvPr id="3" name="Content Placeholder 2"/>
          <p:cNvSpPr>
            <a:spLocks noGrp="1"/>
          </p:cNvSpPr>
          <p:nvPr>
            <p:ph idx="1"/>
          </p:nvPr>
        </p:nvSpPr>
        <p:spPr/>
        <p:txBody>
          <a:bodyPr>
            <a:normAutofit fontScale="70000" lnSpcReduction="20000"/>
          </a:bodyPr>
          <a:lstStyle/>
          <a:p>
            <a:r>
              <a:rPr lang="fa-IR" dirty="0"/>
              <a:t>مطالعه اقتصاد، علوم سیاسی و به طور کلی تر علوم اجتماعی تلاشی برای درک روش هایی است که افراد (بصورت فردی و یا گروهی) در آن رفتار می کنند و تصمیم می گیرند.</a:t>
            </a:r>
          </a:p>
          <a:p>
            <a:r>
              <a:rPr lang="fa-IR" dirty="0"/>
              <a:t>اغلب هدف این است که درک خود را برای تجزیه و تحلیل مربوط به عملکرد جوامع و نهادها (مانند بازارها، دولت ها و مؤسسات قانونی) به کار ببریم.</a:t>
            </a:r>
          </a:p>
          <a:p>
            <a:r>
              <a:rPr lang="fa-IR" dirty="0"/>
              <a:t>دانشمندان علوم اجتماعی چارچوب ها و مدل های دقیقی را ایجاد کرده اند که انتزاعی هستند و قصد دارند توجه را بر اصل موضوعات مورد نظر متمرکز کنند، و جزئیاتی را که کمتر مرتبط و حاشیه ای به نظر می رسند را نادیده بگیرند.</a:t>
            </a:r>
          </a:p>
          <a:p>
            <a:r>
              <a:rPr lang="fa-IR" dirty="0"/>
              <a:t>ما از این مدل ها نه تنها برای روشن کردن آنچه که می دانیم استفاده می کنیم. بلکه آنگونه که مشاهده خواهید کرد، به ما کمک می کنند آنچه را که هنوز نمی بینیم را پیش بینی کنیم.</a:t>
            </a:r>
          </a:p>
          <a:p>
            <a:r>
              <a:rPr lang="fa-IR" dirty="0"/>
              <a:t>یکی از اهداف نهایی، ارائه توصیه‌های عملیاتی برای بخش‌های خصوصی و عمومی است که بر اساس مدل‌های ساده و در عین حال دقیق میباشند. در این فرآیند، ما باید به این واقعیت توجه داشته باشیم که قدرت نتیجه گیری ما به اعتبار مفروضات ما بستگی دارد، به ویژه آنهایی که در مورد رفتار انسانی و محیطی که افراد در آن عمل می کنند، میباشد.</a:t>
            </a:r>
          </a:p>
        </p:txBody>
      </p:sp>
      <p:sp>
        <p:nvSpPr>
          <p:cNvPr id="4" name="Slide Number Placeholder 3"/>
          <p:cNvSpPr>
            <a:spLocks noGrp="1"/>
          </p:cNvSpPr>
          <p:nvPr>
            <p:ph type="sldNum" sz="quarter" idx="12"/>
          </p:nvPr>
        </p:nvSpPr>
        <p:spPr/>
        <p:txBody>
          <a:bodyPr/>
          <a:lstStyle/>
          <a:p>
            <a:fld id="{7A24F918-E48B-4CD6-88B4-F48A81EB5FB6}" type="slidenum">
              <a:rPr lang="en-US" smtClean="0"/>
              <a:pPr/>
              <a:t>6</a:t>
            </a:fld>
            <a:endParaRPr lang="en-US"/>
          </a:p>
        </p:txBody>
      </p:sp>
      <p:sp>
        <p:nvSpPr>
          <p:cNvPr id="5" name="Footer Placeholder 4"/>
          <p:cNvSpPr>
            <a:spLocks noGrp="1"/>
          </p:cNvSpPr>
          <p:nvPr>
            <p:ph type="ftr" sz="quarter" idx="11"/>
          </p:nvPr>
        </p:nvSpPr>
        <p:spPr/>
        <p:txBody>
          <a:bodyPr/>
          <a:lstStyle/>
          <a:p>
            <a:r>
              <a:rPr lang="fa-IR"/>
              <a:t>دانشکده فنی و مهندسی دانشگاه شاهد 1401</a:t>
            </a:r>
            <a:endParaRPr lang="en-US"/>
          </a:p>
        </p:txBody>
      </p:sp>
    </p:spTree>
    <p:extLst>
      <p:ext uri="{BB962C8B-B14F-4D97-AF65-F5344CB8AC3E}">
        <p14:creationId xmlns:p14="http://schemas.microsoft.com/office/powerpoint/2010/main" val="1651518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مقدمه</a:t>
            </a:r>
            <a:endParaRPr lang="en-US" dirty="0"/>
          </a:p>
        </p:txBody>
      </p:sp>
      <p:sp>
        <p:nvSpPr>
          <p:cNvPr id="3" name="Content Placeholder 2"/>
          <p:cNvSpPr>
            <a:spLocks noGrp="1"/>
          </p:cNvSpPr>
          <p:nvPr>
            <p:ph idx="1"/>
          </p:nvPr>
        </p:nvSpPr>
        <p:spPr/>
        <p:txBody>
          <a:bodyPr>
            <a:normAutofit fontScale="92500" lnSpcReduction="20000"/>
          </a:bodyPr>
          <a:lstStyle/>
          <a:p>
            <a:r>
              <a:rPr lang="fa-IR" dirty="0">
                <a:solidFill>
                  <a:srgbClr val="C00000"/>
                </a:solidFill>
              </a:rPr>
              <a:t>تئوری بازی</a:t>
            </a:r>
            <a:r>
              <a:rPr lang="fa-IR" dirty="0"/>
              <a:t>، چارچوبی را بر اساس ساخت مدل های دقیق ارائه می دهد که </a:t>
            </a:r>
            <a:r>
              <a:rPr lang="fa-IR" dirty="0">
                <a:solidFill>
                  <a:srgbClr val="C00000"/>
                </a:solidFill>
              </a:rPr>
              <a:t>موقعیت های تعارض و همکاری</a:t>
            </a:r>
            <a:r>
              <a:rPr lang="fa-IR" dirty="0"/>
              <a:t> بین </a:t>
            </a:r>
            <a:r>
              <a:rPr lang="fa-IR" dirty="0">
                <a:solidFill>
                  <a:srgbClr val="C00000"/>
                </a:solidFill>
              </a:rPr>
              <a:t>تصمیم گیرندگان منطقی </a:t>
            </a:r>
            <a:r>
              <a:rPr lang="fa-IR" dirty="0"/>
              <a:t>را توصیف می کند.</a:t>
            </a:r>
          </a:p>
          <a:p>
            <a:r>
              <a:rPr lang="fa-IR" dirty="0"/>
              <a:t>با پیروی از تئوری تصمیم گیری و علم اقتصاد، </a:t>
            </a:r>
            <a:r>
              <a:rPr lang="fa-IR" dirty="0">
                <a:solidFill>
                  <a:srgbClr val="C00000"/>
                </a:solidFill>
              </a:rPr>
              <a:t>رفتار عاقلانه </a:t>
            </a:r>
            <a:r>
              <a:rPr lang="fa-IR" dirty="0"/>
              <a:t>به عنوان انتخاب اقداماتی تعریف می شود که </a:t>
            </a:r>
            <a:r>
              <a:rPr lang="fa-IR" dirty="0">
                <a:solidFill>
                  <a:srgbClr val="C00000"/>
                </a:solidFill>
              </a:rPr>
              <a:t>منفعت فرد</a:t>
            </a:r>
            <a:r>
              <a:rPr lang="fa-IR" dirty="0"/>
              <a:t> (یا شکلی از منفعت) را با توجه به محدودیت هایی که فرد با آن مواجه است، </a:t>
            </a:r>
            <a:r>
              <a:rPr lang="fa-IR" dirty="0">
                <a:solidFill>
                  <a:srgbClr val="C00000"/>
                </a:solidFill>
              </a:rPr>
              <a:t>به حداکثر می رساند</a:t>
            </a:r>
            <a:r>
              <a:rPr lang="fa-IR" dirty="0"/>
              <a:t>. </a:t>
            </a:r>
          </a:p>
          <a:p>
            <a:r>
              <a:rPr lang="fa-IR" dirty="0">
                <a:solidFill>
                  <a:srgbClr val="C00000"/>
                </a:solidFill>
              </a:rPr>
              <a:t>تئوری بازی </a:t>
            </a:r>
            <a:r>
              <a:rPr lang="fa-IR" dirty="0"/>
              <a:t>با موفقیت در بسیاری از موقعیت‌های مرتبط، مانند </a:t>
            </a:r>
            <a:r>
              <a:rPr lang="fa-IR" dirty="0">
                <a:solidFill>
                  <a:srgbClr val="0070C0"/>
                </a:solidFill>
              </a:rPr>
              <a:t>رقابت تجاری</a:t>
            </a:r>
            <a:r>
              <a:rPr lang="fa-IR" dirty="0"/>
              <a:t>، </a:t>
            </a:r>
            <a:r>
              <a:rPr lang="fa-IR" dirty="0">
                <a:solidFill>
                  <a:srgbClr val="0070C0"/>
                </a:solidFill>
              </a:rPr>
              <a:t>عملکرد بازارها</a:t>
            </a:r>
            <a:r>
              <a:rPr lang="fa-IR" dirty="0"/>
              <a:t>، </a:t>
            </a:r>
            <a:r>
              <a:rPr lang="fa-IR" dirty="0">
                <a:solidFill>
                  <a:srgbClr val="0070C0"/>
                </a:solidFill>
              </a:rPr>
              <a:t>مبارزات سیاسی</a:t>
            </a:r>
            <a:r>
              <a:rPr lang="fa-IR" dirty="0"/>
              <a:t>، </a:t>
            </a:r>
            <a:r>
              <a:rPr lang="fa-IR" dirty="0">
                <a:solidFill>
                  <a:srgbClr val="0070C0"/>
                </a:solidFill>
              </a:rPr>
              <a:t>رای‌گیری هیئت منصفه</a:t>
            </a:r>
            <a:r>
              <a:rPr lang="fa-IR" dirty="0"/>
              <a:t>، </a:t>
            </a:r>
            <a:r>
              <a:rPr lang="fa-IR" dirty="0">
                <a:solidFill>
                  <a:srgbClr val="0070C0"/>
                </a:solidFill>
              </a:rPr>
              <a:t>مزایده‌ها و قراردادهای تدارکاتی</a:t>
            </a:r>
            <a:r>
              <a:rPr lang="fa-IR" dirty="0"/>
              <a:t>، و </a:t>
            </a:r>
            <a:r>
              <a:rPr lang="fa-IR" dirty="0">
                <a:solidFill>
                  <a:srgbClr val="0070C0"/>
                </a:solidFill>
              </a:rPr>
              <a:t>مذاکرات اتحادیه‌ها </a:t>
            </a:r>
            <a:r>
              <a:rPr lang="fa-IR" dirty="0"/>
              <a:t>به کار گرفته شده است. تئوری بازی‌ها بر روی رشته‌های دیگر علوم مانند زیست‌شناسی تکاملی و روان‌شناسی نیز اثر گذار بوده است.</a:t>
            </a:r>
          </a:p>
        </p:txBody>
      </p:sp>
      <p:sp>
        <p:nvSpPr>
          <p:cNvPr id="4" name="Slide Number Placeholder 3"/>
          <p:cNvSpPr>
            <a:spLocks noGrp="1"/>
          </p:cNvSpPr>
          <p:nvPr>
            <p:ph type="sldNum" sz="quarter" idx="12"/>
          </p:nvPr>
        </p:nvSpPr>
        <p:spPr/>
        <p:txBody>
          <a:bodyPr/>
          <a:lstStyle/>
          <a:p>
            <a:fld id="{7A24F918-E48B-4CD6-88B4-F48A81EB5FB6}" type="slidenum">
              <a:rPr lang="en-US" smtClean="0"/>
              <a:pPr/>
              <a:t>7</a:t>
            </a:fld>
            <a:endParaRPr lang="en-US"/>
          </a:p>
        </p:txBody>
      </p:sp>
      <p:sp>
        <p:nvSpPr>
          <p:cNvPr id="5" name="Footer Placeholder 4"/>
          <p:cNvSpPr>
            <a:spLocks noGrp="1"/>
          </p:cNvSpPr>
          <p:nvPr>
            <p:ph type="ftr" sz="quarter" idx="11"/>
          </p:nvPr>
        </p:nvSpPr>
        <p:spPr/>
        <p:txBody>
          <a:bodyPr/>
          <a:lstStyle/>
          <a:p>
            <a:r>
              <a:rPr lang="fa-IR"/>
              <a:t>دانشکده فنی و مهندسی دانشگاه شاهد 1401</a:t>
            </a:r>
            <a:endParaRPr lang="en-US"/>
          </a:p>
        </p:txBody>
      </p:sp>
    </p:spTree>
    <p:extLst>
      <p:ext uri="{BB962C8B-B14F-4D97-AF65-F5344CB8AC3E}">
        <p14:creationId xmlns:p14="http://schemas.microsoft.com/office/powerpoint/2010/main" val="3252321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فصول درسی </a:t>
            </a:r>
            <a:endParaRPr lang="en-US" dirty="0"/>
          </a:p>
        </p:txBody>
      </p:sp>
      <p:sp>
        <p:nvSpPr>
          <p:cNvPr id="3" name="Content Placeholder 2"/>
          <p:cNvSpPr>
            <a:spLocks noGrp="1"/>
          </p:cNvSpPr>
          <p:nvPr>
            <p:ph idx="1"/>
          </p:nvPr>
        </p:nvSpPr>
        <p:spPr>
          <a:xfrm>
            <a:off x="215462" y="1095555"/>
            <a:ext cx="11792508" cy="5658928"/>
          </a:xfrm>
        </p:spPr>
        <p:txBody>
          <a:bodyPr>
            <a:normAutofit fontScale="55000" lnSpcReduction="20000"/>
          </a:bodyPr>
          <a:lstStyle/>
          <a:p>
            <a:pPr algn="l" rtl="0"/>
            <a:r>
              <a:rPr lang="en-US" dirty="0">
                <a:solidFill>
                  <a:srgbClr val="C00000"/>
                </a:solidFill>
              </a:rPr>
              <a:t>Part I: (Chapters 1–2)</a:t>
            </a:r>
            <a:r>
              <a:rPr lang="fa-IR" dirty="0">
                <a:solidFill>
                  <a:srgbClr val="C00000"/>
                </a:solidFill>
              </a:rPr>
              <a:t> </a:t>
            </a:r>
            <a:r>
              <a:rPr lang="en-US" dirty="0">
                <a:solidFill>
                  <a:srgbClr val="C00000"/>
                </a:solidFill>
              </a:rPr>
              <a:t> Rational Decision Making</a:t>
            </a:r>
            <a:endParaRPr lang="fa-IR" dirty="0">
              <a:solidFill>
                <a:srgbClr val="C00000"/>
              </a:solidFill>
            </a:endParaRPr>
          </a:p>
          <a:p>
            <a:pPr lvl="1" algn="l" rtl="0"/>
            <a:r>
              <a:rPr lang="en-US" dirty="0"/>
              <a:t>This part presents the basic ideas of the </a:t>
            </a:r>
            <a:r>
              <a:rPr lang="en-US" dirty="0">
                <a:solidFill>
                  <a:srgbClr val="0070C0"/>
                </a:solidFill>
              </a:rPr>
              <a:t>rational choice paradigm </a:t>
            </a:r>
            <a:r>
              <a:rPr lang="en-US" dirty="0"/>
              <a:t>used in economics. </a:t>
            </a:r>
            <a:endParaRPr lang="fa-IR" dirty="0"/>
          </a:p>
          <a:p>
            <a:pPr algn="l" rtl="0"/>
            <a:r>
              <a:rPr lang="en-US" dirty="0">
                <a:solidFill>
                  <a:srgbClr val="C00000"/>
                </a:solidFill>
              </a:rPr>
              <a:t>Part II: (Chapters 3–6)</a:t>
            </a:r>
            <a:r>
              <a:rPr lang="fa-IR" dirty="0">
                <a:solidFill>
                  <a:srgbClr val="C00000"/>
                </a:solidFill>
              </a:rPr>
              <a:t> </a:t>
            </a:r>
            <a:r>
              <a:rPr lang="en-US" dirty="0">
                <a:solidFill>
                  <a:srgbClr val="C00000"/>
                </a:solidFill>
              </a:rPr>
              <a:t>Static Games of Complete Information</a:t>
            </a:r>
            <a:endParaRPr lang="fa-IR" dirty="0">
              <a:solidFill>
                <a:srgbClr val="C00000"/>
              </a:solidFill>
            </a:endParaRPr>
          </a:p>
          <a:p>
            <a:pPr lvl="1" algn="l" rtl="0"/>
            <a:r>
              <a:rPr lang="en-US" dirty="0"/>
              <a:t>The most fundamental aspects of game theory and </a:t>
            </a:r>
            <a:r>
              <a:rPr lang="en-US" dirty="0">
                <a:solidFill>
                  <a:srgbClr val="0070C0"/>
                </a:solidFill>
              </a:rPr>
              <a:t>“normal-form” </a:t>
            </a:r>
            <a:r>
              <a:rPr lang="en-US" dirty="0"/>
              <a:t>games are developed in this part of the book. </a:t>
            </a:r>
          </a:p>
          <a:p>
            <a:pPr lvl="1" algn="l" rtl="0"/>
            <a:r>
              <a:rPr lang="en-US" dirty="0"/>
              <a:t>The notions of dominated and </a:t>
            </a:r>
            <a:r>
              <a:rPr lang="en-US" dirty="0">
                <a:solidFill>
                  <a:srgbClr val="0070C0"/>
                </a:solidFill>
              </a:rPr>
              <a:t>dominant strategies</a:t>
            </a:r>
            <a:r>
              <a:rPr lang="en-US" dirty="0"/>
              <a:t>, rationality and common knowledge of rationality, and concept of </a:t>
            </a:r>
            <a:r>
              <a:rPr lang="en-US" dirty="0">
                <a:solidFill>
                  <a:srgbClr val="0070C0"/>
                </a:solidFill>
              </a:rPr>
              <a:t>Nash equilibrium</a:t>
            </a:r>
            <a:r>
              <a:rPr lang="en-US" dirty="0"/>
              <a:t>. </a:t>
            </a:r>
          </a:p>
          <a:p>
            <a:pPr lvl="1" algn="l" rtl="0"/>
            <a:r>
              <a:rPr lang="en-US" dirty="0"/>
              <a:t>The concepts of </a:t>
            </a:r>
            <a:r>
              <a:rPr lang="en-US" dirty="0">
                <a:solidFill>
                  <a:srgbClr val="0070C0"/>
                </a:solidFill>
              </a:rPr>
              <a:t>“pure” strategies</a:t>
            </a:r>
            <a:r>
              <a:rPr lang="en-US" dirty="0"/>
              <a:t>, and </a:t>
            </a:r>
            <a:r>
              <a:rPr lang="en-US" dirty="0">
                <a:solidFill>
                  <a:srgbClr val="0070C0"/>
                </a:solidFill>
              </a:rPr>
              <a:t>“mixed” strategies </a:t>
            </a:r>
            <a:r>
              <a:rPr lang="en-US" dirty="0"/>
              <a:t>are introduced</a:t>
            </a:r>
          </a:p>
          <a:p>
            <a:pPr algn="l" rtl="0"/>
            <a:r>
              <a:rPr lang="en-US" dirty="0">
                <a:solidFill>
                  <a:srgbClr val="C00000"/>
                </a:solidFill>
              </a:rPr>
              <a:t>Part III: (Chapters 7–11)</a:t>
            </a:r>
            <a:r>
              <a:rPr lang="fa-IR" dirty="0">
                <a:solidFill>
                  <a:srgbClr val="C00000"/>
                </a:solidFill>
              </a:rPr>
              <a:t> </a:t>
            </a:r>
            <a:r>
              <a:rPr lang="en-US" dirty="0">
                <a:solidFill>
                  <a:srgbClr val="C00000"/>
                </a:solidFill>
              </a:rPr>
              <a:t>Dynamic Games of Complete Information</a:t>
            </a:r>
            <a:endParaRPr lang="fa-IR" dirty="0">
              <a:solidFill>
                <a:srgbClr val="C00000"/>
              </a:solidFill>
            </a:endParaRPr>
          </a:p>
          <a:p>
            <a:pPr lvl="1" algn="l" rtl="0"/>
            <a:r>
              <a:rPr lang="en-US" dirty="0"/>
              <a:t>The </a:t>
            </a:r>
            <a:r>
              <a:rPr lang="en-US" dirty="0">
                <a:solidFill>
                  <a:srgbClr val="0070C0"/>
                </a:solidFill>
              </a:rPr>
              <a:t>“extensive-form”</a:t>
            </a:r>
            <a:r>
              <a:rPr lang="en-US" dirty="0"/>
              <a:t> game is introduced, as well as the concepts of sequential rationality and </a:t>
            </a:r>
            <a:r>
              <a:rPr lang="en-US" dirty="0">
                <a:solidFill>
                  <a:srgbClr val="0070C0"/>
                </a:solidFill>
              </a:rPr>
              <a:t>subgame-perfect equilibrium</a:t>
            </a:r>
            <a:r>
              <a:rPr lang="en-US" dirty="0"/>
              <a:t>.</a:t>
            </a:r>
          </a:p>
          <a:p>
            <a:pPr lvl="1" algn="l" rtl="0"/>
            <a:r>
              <a:rPr lang="en-US" dirty="0"/>
              <a:t>These concepts are then used to explore </a:t>
            </a:r>
            <a:r>
              <a:rPr lang="en-US" dirty="0">
                <a:solidFill>
                  <a:srgbClr val="0070C0"/>
                </a:solidFill>
              </a:rPr>
              <a:t>multistage and repeated games</a:t>
            </a:r>
            <a:r>
              <a:rPr lang="en-US" dirty="0"/>
              <a:t>, as well as </a:t>
            </a:r>
            <a:r>
              <a:rPr lang="en-US" dirty="0">
                <a:solidFill>
                  <a:srgbClr val="0070C0"/>
                </a:solidFill>
              </a:rPr>
              <a:t>bargaining games</a:t>
            </a:r>
            <a:r>
              <a:rPr lang="en-US" dirty="0"/>
              <a:t>. </a:t>
            </a:r>
          </a:p>
          <a:p>
            <a:pPr lvl="1" algn="l" rtl="0"/>
            <a:r>
              <a:rPr lang="en-US" dirty="0"/>
              <a:t>Applications include </a:t>
            </a:r>
            <a:r>
              <a:rPr lang="en-US" dirty="0">
                <a:solidFill>
                  <a:srgbClr val="0070C0"/>
                </a:solidFill>
              </a:rPr>
              <a:t>collusion between price-setting firms</a:t>
            </a:r>
            <a:r>
              <a:rPr lang="en-US" dirty="0"/>
              <a:t>. </a:t>
            </a:r>
          </a:p>
          <a:p>
            <a:pPr lvl="1" algn="l" rtl="0"/>
            <a:r>
              <a:rPr lang="en-US" dirty="0"/>
              <a:t>The development of institutions that support </a:t>
            </a:r>
            <a:r>
              <a:rPr lang="en-US" dirty="0">
                <a:solidFill>
                  <a:srgbClr val="0070C0"/>
                </a:solidFill>
              </a:rPr>
              <a:t>anonymous trade</a:t>
            </a:r>
            <a:r>
              <a:rPr lang="en-US" dirty="0"/>
              <a:t>, and </a:t>
            </a:r>
            <a:r>
              <a:rPr lang="en-US" dirty="0">
                <a:solidFill>
                  <a:srgbClr val="0070C0"/>
                </a:solidFill>
              </a:rPr>
              <a:t>legislative bargaining</a:t>
            </a:r>
            <a:r>
              <a:rPr lang="en-US" dirty="0"/>
              <a:t>.</a:t>
            </a:r>
          </a:p>
          <a:p>
            <a:pPr algn="l" rtl="0"/>
            <a:r>
              <a:rPr lang="en-US" dirty="0">
                <a:solidFill>
                  <a:srgbClr val="C00000"/>
                </a:solidFill>
              </a:rPr>
              <a:t>Part IV: (Chapters 12–14)</a:t>
            </a:r>
            <a:r>
              <a:rPr lang="fa-IR" dirty="0">
                <a:solidFill>
                  <a:srgbClr val="C00000"/>
                </a:solidFill>
              </a:rPr>
              <a:t> </a:t>
            </a:r>
            <a:r>
              <a:rPr lang="en-US" dirty="0">
                <a:solidFill>
                  <a:srgbClr val="C00000"/>
                </a:solidFill>
              </a:rPr>
              <a:t>Static Games of Incomplete Information</a:t>
            </a:r>
            <a:endParaRPr lang="fa-IR" dirty="0">
              <a:solidFill>
                <a:srgbClr val="C00000"/>
              </a:solidFill>
            </a:endParaRPr>
          </a:p>
          <a:p>
            <a:pPr lvl="1" algn="l" rtl="0"/>
            <a:r>
              <a:rPr lang="en-US" dirty="0"/>
              <a:t>This part expands the concepts introduced in Part II to be able to tackle situations in which </a:t>
            </a:r>
            <a:r>
              <a:rPr lang="en-US" dirty="0">
                <a:solidFill>
                  <a:srgbClr val="0070C0"/>
                </a:solidFill>
              </a:rPr>
              <a:t>players are not exactly aware of the characteristics of the other players </a:t>
            </a:r>
            <a:r>
              <a:rPr lang="en-US" dirty="0"/>
              <a:t>with whom they interact.</a:t>
            </a:r>
          </a:p>
          <a:p>
            <a:pPr lvl="1" algn="l" rtl="0"/>
            <a:r>
              <a:rPr lang="en-US" dirty="0"/>
              <a:t>The concepts of </a:t>
            </a:r>
            <a:r>
              <a:rPr lang="en-US" dirty="0">
                <a:solidFill>
                  <a:srgbClr val="0070C0"/>
                </a:solidFill>
              </a:rPr>
              <a:t>Bayesian games </a:t>
            </a:r>
            <a:r>
              <a:rPr lang="en-US" dirty="0"/>
              <a:t>and </a:t>
            </a:r>
            <a:r>
              <a:rPr lang="en-US" dirty="0">
                <a:solidFill>
                  <a:srgbClr val="0070C0"/>
                </a:solidFill>
              </a:rPr>
              <a:t>Bayesian Nash equilibria </a:t>
            </a:r>
            <a:r>
              <a:rPr lang="en-US" dirty="0"/>
              <a:t>are carefully developed and applied to such important contexts as </a:t>
            </a:r>
            <a:r>
              <a:rPr lang="en-US" dirty="0">
                <a:solidFill>
                  <a:srgbClr val="0070C0"/>
                </a:solidFill>
              </a:rPr>
              <a:t>adverse selection</a:t>
            </a:r>
            <a:r>
              <a:rPr lang="en-US" dirty="0"/>
              <a:t>, </a:t>
            </a:r>
            <a:r>
              <a:rPr lang="en-US" dirty="0">
                <a:solidFill>
                  <a:srgbClr val="0070C0"/>
                </a:solidFill>
              </a:rPr>
              <a:t>jury voting</a:t>
            </a:r>
            <a:r>
              <a:rPr lang="en-US" dirty="0"/>
              <a:t>, and </a:t>
            </a:r>
            <a:r>
              <a:rPr lang="en-US" dirty="0">
                <a:solidFill>
                  <a:srgbClr val="0070C0"/>
                </a:solidFill>
              </a:rPr>
              <a:t>auctions</a:t>
            </a:r>
            <a:r>
              <a:rPr lang="en-US" dirty="0"/>
              <a:t>.</a:t>
            </a:r>
          </a:p>
        </p:txBody>
      </p:sp>
      <p:sp>
        <p:nvSpPr>
          <p:cNvPr id="4" name="Slide Number Placeholder 3"/>
          <p:cNvSpPr>
            <a:spLocks noGrp="1"/>
          </p:cNvSpPr>
          <p:nvPr>
            <p:ph type="sldNum" sz="quarter" idx="12"/>
          </p:nvPr>
        </p:nvSpPr>
        <p:spPr/>
        <p:txBody>
          <a:bodyPr/>
          <a:lstStyle/>
          <a:p>
            <a:fld id="{7A24F918-E48B-4CD6-88B4-F48A81EB5FB6}" type="slidenum">
              <a:rPr lang="en-US" smtClean="0"/>
              <a:pPr/>
              <a:t>8</a:t>
            </a:fld>
            <a:endParaRPr lang="en-US"/>
          </a:p>
        </p:txBody>
      </p:sp>
      <p:sp>
        <p:nvSpPr>
          <p:cNvPr id="5" name="Footer Placeholder 4"/>
          <p:cNvSpPr>
            <a:spLocks noGrp="1"/>
          </p:cNvSpPr>
          <p:nvPr>
            <p:ph type="ftr" sz="quarter" idx="11"/>
          </p:nvPr>
        </p:nvSpPr>
        <p:spPr/>
        <p:txBody>
          <a:bodyPr/>
          <a:lstStyle/>
          <a:p>
            <a:r>
              <a:rPr lang="en-US"/>
              <a:t>Copyright © 2019, Elsevier Inc. All rights Reserved</a:t>
            </a:r>
          </a:p>
        </p:txBody>
      </p:sp>
    </p:spTree>
    <p:extLst>
      <p:ext uri="{BB962C8B-B14F-4D97-AF65-F5344CB8AC3E}">
        <p14:creationId xmlns:p14="http://schemas.microsoft.com/office/powerpoint/2010/main" val="3592649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500"/>
                                        <p:tgtEl>
                                          <p:spTgt spid="3">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500"/>
                                        <p:tgtEl>
                                          <p:spTgt spid="3">
                                            <p:txEl>
                                              <p:pRg st="6" end="6"/>
                                            </p:tx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500"/>
                                        <p:tgtEl>
                                          <p:spTgt spid="3">
                                            <p:txEl>
                                              <p:pRg st="7" end="7"/>
                                            </p:txEl>
                                          </p:spTgt>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fade">
                                      <p:cBhvr>
                                        <p:cTn id="35" dur="500"/>
                                        <p:tgtEl>
                                          <p:spTgt spid="3">
                                            <p:txEl>
                                              <p:pRg st="8" end="8"/>
                                            </p:txEl>
                                          </p:spTgt>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3">
                                            <p:txEl>
                                              <p:pRg st="9" end="9"/>
                                            </p:txEl>
                                          </p:spTgt>
                                        </p:tgtEl>
                                        <p:attrNameLst>
                                          <p:attrName>style.visibility</p:attrName>
                                        </p:attrNameLst>
                                      </p:cBhvr>
                                      <p:to>
                                        <p:strVal val="visible"/>
                                      </p:to>
                                    </p:set>
                                    <p:animEffect transition="in" filter="fade">
                                      <p:cBhvr>
                                        <p:cTn id="38" dur="500"/>
                                        <p:tgtEl>
                                          <p:spTgt spid="3">
                                            <p:txEl>
                                              <p:pRg st="9" end="9"/>
                                            </p:txEl>
                                          </p:spTgt>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3">
                                            <p:txEl>
                                              <p:pRg st="10" end="10"/>
                                            </p:txEl>
                                          </p:spTgt>
                                        </p:tgtEl>
                                        <p:attrNameLst>
                                          <p:attrName>style.visibility</p:attrName>
                                        </p:attrNameLst>
                                      </p:cBhvr>
                                      <p:to>
                                        <p:strVal val="visible"/>
                                      </p:to>
                                    </p:set>
                                    <p:animEffect transition="in" filter="fade">
                                      <p:cBhvr>
                                        <p:cTn id="41" dur="500"/>
                                        <p:tgtEl>
                                          <p:spTgt spid="3">
                                            <p:txEl>
                                              <p:pRg st="10" end="10"/>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3">
                                            <p:txEl>
                                              <p:pRg st="11" end="11"/>
                                            </p:txEl>
                                          </p:spTgt>
                                        </p:tgtEl>
                                        <p:attrNameLst>
                                          <p:attrName>style.visibility</p:attrName>
                                        </p:attrNameLst>
                                      </p:cBhvr>
                                      <p:to>
                                        <p:strVal val="visible"/>
                                      </p:to>
                                    </p:set>
                                    <p:animEffect transition="in" filter="fade">
                                      <p:cBhvr>
                                        <p:cTn id="46" dur="500"/>
                                        <p:tgtEl>
                                          <p:spTgt spid="3">
                                            <p:txEl>
                                              <p:pRg st="11" end="11"/>
                                            </p:txEl>
                                          </p:spTgt>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3">
                                            <p:txEl>
                                              <p:pRg st="12" end="12"/>
                                            </p:txEl>
                                          </p:spTgt>
                                        </p:tgtEl>
                                        <p:attrNameLst>
                                          <p:attrName>style.visibility</p:attrName>
                                        </p:attrNameLst>
                                      </p:cBhvr>
                                      <p:to>
                                        <p:strVal val="visible"/>
                                      </p:to>
                                    </p:set>
                                    <p:animEffect transition="in" filter="fade">
                                      <p:cBhvr>
                                        <p:cTn id="49" dur="500"/>
                                        <p:tgtEl>
                                          <p:spTgt spid="3">
                                            <p:txEl>
                                              <p:pRg st="12" end="12"/>
                                            </p:txEl>
                                          </p:spTgt>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3">
                                            <p:txEl>
                                              <p:pRg st="13" end="13"/>
                                            </p:txEl>
                                          </p:spTgt>
                                        </p:tgtEl>
                                        <p:attrNameLst>
                                          <p:attrName>style.visibility</p:attrName>
                                        </p:attrNameLst>
                                      </p:cBhvr>
                                      <p:to>
                                        <p:strVal val="visible"/>
                                      </p:to>
                                    </p:set>
                                    <p:animEffect transition="in" filter="fade">
                                      <p:cBhvr>
                                        <p:cTn id="52" dur="5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2876</TotalTime>
  <Words>1154</Words>
  <Application>Microsoft Office PowerPoint</Application>
  <PresentationFormat>Widescreen</PresentationFormat>
  <Paragraphs>87</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Times New Roman</vt:lpstr>
      <vt:lpstr>Wingdings</vt:lpstr>
      <vt:lpstr>Office Theme</vt:lpstr>
      <vt:lpstr>Game Theory نظریه الگوریتمی بازی ها</vt:lpstr>
      <vt:lpstr>بارم بندی</vt:lpstr>
      <vt:lpstr>موضوعات ارائه و مقالات تحقیقاتی:</vt:lpstr>
      <vt:lpstr>طرح کلی دوره</vt:lpstr>
      <vt:lpstr>منابع درسی</vt:lpstr>
      <vt:lpstr>مقدمه</vt:lpstr>
      <vt:lpstr>مقدمه</vt:lpstr>
      <vt:lpstr>فصول درسی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Advanced Computer Architecture</dc:title>
  <dc:creator>HaghighatDoost,Vahid</dc:creator>
  <cp:lastModifiedBy>ICT-SURFACE</cp:lastModifiedBy>
  <cp:revision>75</cp:revision>
  <dcterms:created xsi:type="dcterms:W3CDTF">2021-08-11T10:34:58Z</dcterms:created>
  <dcterms:modified xsi:type="dcterms:W3CDTF">2023-02-15T05:07:57Z</dcterms:modified>
</cp:coreProperties>
</file>