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3.xml" ContentType="application/vnd.openxmlformats-officedocument.presentationml.tags+xml"/>
  <Override PartName="/ppt/notesSlides/notesSlide10.xml" ContentType="application/vnd.openxmlformats-officedocument.presentationml.notesSlide+xml"/>
  <Override PartName="/ppt/tags/tag4.xml" ContentType="application/vnd.openxmlformats-officedocument.presentationml.tags+xml"/>
  <Override PartName="/ppt/notesSlides/notesSlide11.xml" ContentType="application/vnd.openxmlformats-officedocument.presentationml.notesSlide+xml"/>
  <Override PartName="/ppt/tags/tag5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6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2" r:id="rId3"/>
    <p:sldId id="258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179" autoAdjust="0"/>
  </p:normalViewPr>
  <p:slideViewPr>
    <p:cSldViewPr snapToGrid="0">
      <p:cViewPr varScale="1">
        <p:scale>
          <a:sx n="82" d="100"/>
          <a:sy n="82" d="100"/>
        </p:scale>
        <p:origin x="25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8244DE-24FA-410F-9EE8-6A8A6BDF62FE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349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218C96C-A268-4A7F-875E-F29323DFF3B8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89670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034CB46-245E-4F76-BBB0-6B4B2CF01D9B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05350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655E37D-A24F-49AD-9E27-5E7A23DB8426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70590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8244DE-24FA-410F-9EE8-6A8A6BDF62FE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429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B8244DE-24FA-410F-9EE8-6A8A6BDF62FE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448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A2533EC-9608-4E95-B2D3-90C34D35FA20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62028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8A3F281-E933-4E6C-A3D1-39F4647C70C0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1261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0CBAE93-06AC-4832-A6F6-170F7BEDB2E9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Copyright © 2019, Elsevier Inc. All rights reserved.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0051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C388C28-8DF4-4E56-B535-CBCE9C66FD46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کارهای دیگری که میتوانیم انجام دهیم تا کارایی کش را افزایش دهیم:</a:t>
            </a:r>
          </a:p>
          <a:p>
            <a:pPr algn="r" rtl="1"/>
            <a:r>
              <a:rPr lang="fa-IR" dirty="0"/>
              <a:t>مواردی که میتوان به آن فکر کرد:</a:t>
            </a:r>
          </a:p>
          <a:p>
            <a:pPr algn="r" rtl="1"/>
            <a:r>
              <a:rPr lang="fa-IR" dirty="0"/>
              <a:t>1- سایز بلوک های کش را بزرگ کنیم</a:t>
            </a:r>
          </a:p>
          <a:p>
            <a:pPr algn="r" rtl="1"/>
            <a:r>
              <a:rPr lang="fa-IR" dirty="0"/>
              <a:t>	کاهش نرخ </a:t>
            </a:r>
            <a:r>
              <a:rPr lang="en-US" sz="1200" dirty="0"/>
              <a:t>compulsory misses</a:t>
            </a:r>
          </a:p>
          <a:p>
            <a:pPr algn="r" rtl="1"/>
            <a:r>
              <a:rPr lang="en-US" sz="1200" dirty="0"/>
              <a:t>	</a:t>
            </a:r>
            <a:r>
              <a:rPr lang="fa-IR" sz="1200" dirty="0"/>
              <a:t>ولی با بزرگ شدن بلاک سایز، تعداد بلاک های کش کاهش می یابد لذا </a:t>
            </a:r>
            <a:r>
              <a:rPr lang="en-US" sz="1200" dirty="0"/>
              <a:t>capacity and conflict misses</a:t>
            </a:r>
            <a:r>
              <a:rPr lang="fa-IR" sz="1200" dirty="0"/>
              <a:t> افزایش می یابند. </a:t>
            </a:r>
          </a:p>
          <a:p>
            <a:pPr algn="r" rtl="1"/>
            <a:r>
              <a:rPr lang="fa-IR" sz="1200" dirty="0"/>
              <a:t>	</a:t>
            </a:r>
            <a:r>
              <a:rPr lang="en-US" sz="1200" dirty="0"/>
              <a:t>miss penalty</a:t>
            </a:r>
            <a:r>
              <a:rPr lang="fa-IR" sz="1200" dirty="0"/>
              <a:t> هم افزایش می یابد. چرا؟</a:t>
            </a:r>
          </a:p>
          <a:p>
            <a:pPr algn="r" rtl="1"/>
            <a:r>
              <a:rPr lang="fa-IR" sz="1200" dirty="0"/>
              <a:t>		بلاک که بزرگ شود، داده بیشتری باید انتقال یابد. لذا هزینه افزایش می یابد</a:t>
            </a:r>
          </a:p>
          <a:p>
            <a:pPr algn="r" rtl="1"/>
            <a:r>
              <a:rPr lang="fa-IR" sz="1200" dirty="0"/>
              <a:t>	پس در اینجا یک مساله بهینه سازی را باید حل کنیم.</a:t>
            </a:r>
          </a:p>
          <a:p>
            <a:pPr algn="r" rtl="1"/>
            <a:r>
              <a:rPr lang="fa-IR" sz="1200" dirty="0"/>
              <a:t>	میدانیم که بلاک سایز 64 بایت است. چرا؟</a:t>
            </a:r>
          </a:p>
          <a:p>
            <a:pPr algn="r" rtl="1"/>
            <a:r>
              <a:rPr lang="fa-IR" sz="1200" dirty="0"/>
              <a:t>2- افزایش سایز کش</a:t>
            </a:r>
          </a:p>
          <a:p>
            <a:pPr algn="r" rtl="1"/>
            <a:r>
              <a:rPr lang="fa-IR" sz="1200" dirty="0"/>
              <a:t>	در حافظه ها، با افزایش حجم حافظه کند تر میشود. باید کاری کنیم که </a:t>
            </a:r>
            <a:r>
              <a:rPr lang="en-US" sz="1200" dirty="0"/>
              <a:t>Hit time</a:t>
            </a:r>
            <a:r>
              <a:rPr lang="fa-IR" sz="1200" dirty="0"/>
              <a:t> به سرعت پردازنده نزدیک شود.</a:t>
            </a:r>
          </a:p>
          <a:p>
            <a:pPr algn="r" rtl="1"/>
            <a:r>
              <a:rPr lang="fa-IR" sz="1200" dirty="0"/>
              <a:t>	بحث مصرف انرژی هم هست</a:t>
            </a:r>
          </a:p>
          <a:p>
            <a:pPr algn="r" rtl="1"/>
            <a:r>
              <a:rPr lang="fa-IR" sz="1200" dirty="0"/>
              <a:t>3- بالا بردن </a:t>
            </a:r>
            <a:r>
              <a:rPr lang="en-US" sz="1200" dirty="0"/>
              <a:t>associativity</a:t>
            </a:r>
            <a:endParaRPr lang="fa-IR" sz="1200" dirty="0"/>
          </a:p>
          <a:p>
            <a:pPr algn="r" rtl="1"/>
            <a:r>
              <a:rPr lang="fa-IR" sz="1200" dirty="0"/>
              <a:t>	تعداد </a:t>
            </a:r>
            <a:r>
              <a:rPr lang="en-US" sz="1200" dirty="0"/>
              <a:t>Set</a:t>
            </a:r>
            <a:r>
              <a:rPr lang="fa-IR" sz="1200" dirty="0"/>
              <a:t> ها کم میشود و تعداد بلاکهای هر </a:t>
            </a:r>
            <a:r>
              <a:rPr lang="en-US" sz="1200" dirty="0"/>
              <a:t>Set</a:t>
            </a:r>
            <a:r>
              <a:rPr lang="fa-IR" sz="1200" dirty="0"/>
              <a:t> افزایش می یابد. </a:t>
            </a:r>
            <a:r>
              <a:rPr lang="en-US" sz="1200" dirty="0"/>
              <a:t>conflict misses</a:t>
            </a:r>
            <a:r>
              <a:rPr lang="fa-IR" sz="1200" dirty="0"/>
              <a:t> کم میشود.</a:t>
            </a:r>
          </a:p>
          <a:p>
            <a:pPr algn="r" rtl="1"/>
            <a:r>
              <a:rPr lang="fa-IR" sz="1200" dirty="0"/>
              <a:t>	مدارات کش پیچیده تر میشود؟ </a:t>
            </a:r>
            <a:r>
              <a:rPr lang="en-US" sz="1200" dirty="0"/>
              <a:t>Hit time</a:t>
            </a:r>
            <a:r>
              <a:rPr lang="fa-IR" sz="1200" dirty="0"/>
              <a:t> بالاتر میرود.</a:t>
            </a:r>
          </a:p>
          <a:p>
            <a:pPr algn="r" rtl="1"/>
            <a:r>
              <a:rPr lang="fa-IR" sz="1200" dirty="0"/>
              <a:t>	سوال: چرا </a:t>
            </a:r>
            <a:r>
              <a:rPr lang="en-US" sz="1200" dirty="0"/>
              <a:t>L1cache</a:t>
            </a:r>
            <a:r>
              <a:rPr lang="fa-IR" sz="1200" dirty="0"/>
              <a:t> </a:t>
            </a:r>
            <a:r>
              <a:rPr lang="en-US" sz="1200" dirty="0"/>
              <a:t>4way-set associativity</a:t>
            </a:r>
            <a:r>
              <a:rPr lang="fa-IR" sz="1200" dirty="0"/>
              <a:t> است؟ چرا </a:t>
            </a:r>
            <a:r>
              <a:rPr lang="en-US" sz="1200" dirty="0"/>
              <a:t>L</a:t>
            </a:r>
            <a:r>
              <a:rPr lang="fa-IR" sz="1200" dirty="0"/>
              <a:t>3</a:t>
            </a:r>
            <a:r>
              <a:rPr lang="en-US" sz="1200" dirty="0"/>
              <a:t>cache</a:t>
            </a:r>
            <a:r>
              <a:rPr lang="fa-IR" sz="1200" dirty="0"/>
              <a:t> </a:t>
            </a:r>
            <a:r>
              <a:rPr lang="en-US" sz="1200" dirty="0"/>
              <a:t>8way-set associativity</a:t>
            </a:r>
            <a:r>
              <a:rPr lang="fa-IR" sz="1200" dirty="0"/>
              <a:t> است؟</a:t>
            </a:r>
          </a:p>
          <a:p>
            <a:pPr algn="r" rtl="1"/>
            <a:endParaRPr lang="fa-IR" sz="1200" dirty="0"/>
          </a:p>
          <a:p>
            <a:pPr algn="r" rtl="1"/>
            <a:r>
              <a:rPr lang="fa-IR" dirty="0"/>
              <a:t>4- تعداد سطوح کش را افزایش دهیم.</a:t>
            </a:r>
          </a:p>
          <a:p>
            <a:pPr algn="r" rtl="1"/>
            <a:r>
              <a:rPr lang="fa-IR" dirty="0"/>
              <a:t>5- اولویت دهی به </a:t>
            </a:r>
            <a:r>
              <a:rPr lang="en-US" dirty="0"/>
              <a:t>Read miss</a:t>
            </a:r>
            <a:r>
              <a:rPr lang="fa-IR" dirty="0"/>
              <a:t> نسبت به </a:t>
            </a:r>
            <a:r>
              <a:rPr lang="en-US" dirty="0"/>
              <a:t>Write miss</a:t>
            </a:r>
          </a:p>
          <a:p>
            <a:pPr algn="r" rtl="1"/>
            <a:r>
              <a:rPr lang="fa-IR" dirty="0"/>
              <a:t>6- ترجمه آدرس را دور بزنیم. بخصوص در </a:t>
            </a:r>
            <a:r>
              <a:rPr lang="en-US" dirty="0"/>
              <a:t>L1</a:t>
            </a:r>
            <a:endParaRPr lang="fa-IR" dirty="0"/>
          </a:p>
          <a:p>
            <a:pPr algn="r" rtl="1"/>
            <a:r>
              <a:rPr lang="fa-IR" dirty="0"/>
              <a:t>	آدرس های تولید شده توسط پردازنده براساس آدرس</a:t>
            </a:r>
            <a:r>
              <a:rPr lang="en-US" dirty="0"/>
              <a:t> </a:t>
            </a:r>
            <a:r>
              <a:rPr lang="fa-IR" dirty="0"/>
              <a:t>های منطقی هستند ولی آدرسهایی که در کش قرار میگیرند بر اساس آدرس فیزیکی در </a:t>
            </a:r>
            <a:r>
              <a:rPr lang="en-US" dirty="0"/>
              <a:t>RAM</a:t>
            </a:r>
            <a:r>
              <a:rPr lang="fa-IR" dirty="0"/>
              <a:t> هستند. </a:t>
            </a:r>
          </a:p>
          <a:p>
            <a:pPr algn="r" rtl="1"/>
            <a:r>
              <a:rPr lang="fa-IR" dirty="0"/>
              <a:t>	آدرسهای تولید شده توسط پردازنده توسط</a:t>
            </a:r>
            <a:r>
              <a:rPr lang="en-US" dirty="0"/>
              <a:t> </a:t>
            </a:r>
            <a:r>
              <a:rPr lang="fa-IR" dirty="0"/>
              <a:t> </a:t>
            </a:r>
            <a:r>
              <a:rPr lang="en-US" dirty="0"/>
              <a:t>page table</a:t>
            </a:r>
            <a:r>
              <a:rPr lang="fa-IR" dirty="0"/>
              <a:t> به آدرس فیزیکی میرسد.</a:t>
            </a:r>
            <a:r>
              <a:rPr lang="en-US" dirty="0"/>
              <a:t> </a:t>
            </a:r>
            <a:endParaRPr lang="fa-IR" dirty="0"/>
          </a:p>
          <a:p>
            <a:pPr algn="r" rtl="1"/>
            <a:r>
              <a:rPr lang="fa-IR" dirty="0"/>
              <a:t>	</a:t>
            </a:r>
            <a:r>
              <a:rPr lang="en-US" dirty="0"/>
              <a:t>TLB: Translate Look aside Buffer</a:t>
            </a:r>
            <a:endParaRPr lang="fa-IR" dirty="0"/>
          </a:p>
          <a:p>
            <a:pPr algn="r" rtl="1"/>
            <a:r>
              <a:rPr lang="fa-IR" dirty="0"/>
              <a:t>	</a:t>
            </a:r>
            <a:r>
              <a:rPr lang="en-US" dirty="0"/>
              <a:t>TLB</a:t>
            </a:r>
            <a:r>
              <a:rPr lang="fa-IR" dirty="0"/>
              <a:t> یک کش مستقل است.</a:t>
            </a:r>
          </a:p>
          <a:p>
            <a:pPr algn="r" rtl="1"/>
            <a:r>
              <a:rPr lang="fa-IR" dirty="0"/>
              <a:t>	اگر بتوانیم این ترجمه را دور بزنیم، گامها کاهش می یابد.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77715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DB30A88-6164-4802-9D83-A75DFB83B012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دیگر اقدامات:</a:t>
            </a:r>
          </a:p>
          <a:p>
            <a:pPr algn="r" rtl="1"/>
            <a:r>
              <a:rPr lang="fa-IR" dirty="0"/>
              <a:t>1- کاهش </a:t>
            </a:r>
            <a:r>
              <a:rPr lang="en-US" dirty="0"/>
              <a:t>Hit time</a:t>
            </a:r>
          </a:p>
          <a:p>
            <a:pPr algn="r" rtl="1"/>
            <a:r>
              <a:rPr lang="en-US" dirty="0"/>
              <a:t>	</a:t>
            </a:r>
            <a:r>
              <a:rPr lang="fa-IR" dirty="0"/>
              <a:t>99% درخواست ها </a:t>
            </a:r>
            <a:r>
              <a:rPr lang="en-US" dirty="0"/>
              <a:t>Hit</a:t>
            </a:r>
            <a:r>
              <a:rPr lang="fa-IR" dirty="0"/>
              <a:t> میشود لذا در </a:t>
            </a:r>
            <a:r>
              <a:rPr lang="en-US" dirty="0"/>
              <a:t>L1</a:t>
            </a:r>
            <a:r>
              <a:rPr lang="fa-IR" dirty="0"/>
              <a:t> تاجایی که میشود کوچک و ساده میسازیم</a:t>
            </a:r>
          </a:p>
          <a:p>
            <a:pPr algn="r" rtl="1"/>
            <a:r>
              <a:rPr lang="fa-IR" dirty="0"/>
              <a:t>	</a:t>
            </a:r>
            <a:r>
              <a:rPr lang="en-US" dirty="0"/>
              <a:t>Way prediction</a:t>
            </a:r>
            <a:r>
              <a:rPr lang="fa-IR" dirty="0"/>
              <a:t>: وقتی یک </a:t>
            </a:r>
            <a:r>
              <a:rPr lang="en-US" dirty="0"/>
              <a:t>Associative cache</a:t>
            </a:r>
            <a:r>
              <a:rPr lang="fa-IR" dirty="0"/>
              <a:t> داریم، باید </a:t>
            </a:r>
            <a:r>
              <a:rPr lang="en-US" dirty="0"/>
              <a:t>TAG</a:t>
            </a:r>
            <a:r>
              <a:rPr lang="fa-IR" dirty="0"/>
              <a:t> را با تمام </a:t>
            </a:r>
            <a:r>
              <a:rPr lang="en-US" dirty="0"/>
              <a:t>Set</a:t>
            </a:r>
            <a:r>
              <a:rPr lang="fa-IR" dirty="0"/>
              <a:t> ها مقایسه کنیم. در اینجا به کش میگوییم خودت حدس بزن که پردازنده کدام یک را میخواهد. پیش بینی کردن براساس اطلاعات گذشته است. </a:t>
            </a:r>
          </a:p>
          <a:p>
            <a:pPr algn="r" rtl="1"/>
            <a:r>
              <a:rPr lang="fa-IR" dirty="0"/>
              <a:t>2- افزایش پهنای باند</a:t>
            </a:r>
          </a:p>
          <a:p>
            <a:pPr algn="r" rtl="1"/>
            <a:r>
              <a:rPr lang="fa-IR" dirty="0"/>
              <a:t>	مورد قبل </a:t>
            </a:r>
            <a:r>
              <a:rPr lang="en-US" dirty="0" err="1"/>
              <a:t>Latancy</a:t>
            </a:r>
            <a:r>
              <a:rPr lang="fa-IR" dirty="0"/>
              <a:t> رو کم کرد. برای بهبود پهنای باند، میتواند با پایپ لاین کردن انجام شود.</a:t>
            </a:r>
          </a:p>
        </p:txBody>
      </p:sp>
    </p:spTree>
    <p:extLst>
      <p:ext uri="{BB962C8B-B14F-4D97-AF65-F5344CB8AC3E}">
        <p14:creationId xmlns:p14="http://schemas.microsoft.com/office/powerpoint/2010/main" val="353739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941795F-4311-492E-839E-ED8E52AE8AFE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1956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A17DF9-94FA-4B52-AF7B-0882844E5767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2572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3392849-FB21-4505-8961-47A20793CC7E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4435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2A41E7A-92F9-4800-A13C-F76FA207A723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9368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59BB51C-A1FD-43DE-AEAF-AD2B58AA388F}" type="datetime3">
              <a:rPr lang="en-US" smtClean="0"/>
              <a:t>25 November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30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24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دوم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Memory Hierarchy Design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Replacement Policy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BE72DE8-8A20-2F3C-0D69-951461151F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36385" y="89994"/>
            <a:ext cx="983995" cy="137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Multibanked</a:t>
            </a:r>
            <a:r>
              <a:rPr lang="en-US" dirty="0"/>
              <a:t> Caches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Organize cache as independent banks to support simultaneous access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ARM Cortex-A8 supports 1-4 banks for L2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Intel i7 supports 4 banks for L1 and 8 banks for L2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Interleave banks according to block address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5520" y="4077073"/>
            <a:ext cx="8371264" cy="159714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09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Nonblocking</a:t>
            </a:r>
            <a:r>
              <a:rPr lang="en-US" dirty="0"/>
              <a:t> Caches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Allow hits before previous misses complete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“Hit under miss”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“Hit under multiple miss”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L2 must support this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 general, processors can hide L1 miss penalty but not L2 miss penalty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2193" y="3284983"/>
            <a:ext cx="7092262" cy="351263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0474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Word First, Early Restart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Critical word first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Request missed word from memory first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Send it to the processor as soon as it arrives</a:t>
            </a:r>
          </a:p>
          <a:p>
            <a:pPr>
              <a:lnSpc>
                <a:spcPct val="90000"/>
              </a:lnSpc>
            </a:pPr>
            <a:r>
              <a:rPr lang="en-US" dirty="0"/>
              <a:t>Early restart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Request words in normal order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Send missed work to the processor as soon as it arrives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Effectiveness of these strategies depends on block size and likelihood of another access to the portion of the block that has not yet been fetched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479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Optimizations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Loop Interchange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Swap nested loops to access memory in sequential order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Blocking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Instead of accessing entire rows or columns, subdivide matrices into blocks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Requires more memory accesses but improves locality of accesses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890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Blocking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1806" y="1240077"/>
            <a:ext cx="6152493" cy="1923537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647701" y="1309150"/>
            <a:ext cx="4320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 (j = 0; j &lt; N; j = j + 1)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{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 = 0;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(k = 0; k &lt; N; k = k + 1)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 = r + y[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][k]*z[k][j];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][j] = r;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537" y="3302881"/>
            <a:ext cx="8239125" cy="2752725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68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Blocking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20910" y="1240077"/>
            <a:ext cx="4523390" cy="230190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404483" y="1266407"/>
            <a:ext cx="64441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B)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B)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for (j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j &lt; min(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jj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B,N); j = j + 1)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{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 = 0;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(k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k &lt; min(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kk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B,N); k = k + 1)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r = r + y[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][k]*z[k][j];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x[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][j] = x[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][j] + r;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584" y="3717033"/>
            <a:ext cx="7411070" cy="2476049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7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</a:t>
            </a:r>
            <a:r>
              <a:rPr lang="en-US" dirty="0" err="1"/>
              <a:t>Prefetching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Fetch two blocks on miss (include next sequential block)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2207568" y="5661249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3399"/>
                </a:solidFill>
              </a:rPr>
              <a:t>Pentium 4 Pre-fetching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166" y="2019187"/>
            <a:ext cx="6526312" cy="356983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54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Prefetching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Insert </a:t>
            </a:r>
            <a:r>
              <a:rPr lang="en-US" dirty="0" err="1"/>
              <a:t>prefetch</a:t>
            </a:r>
            <a:r>
              <a:rPr lang="en-US" dirty="0"/>
              <a:t> instructions before data is needed</a:t>
            </a:r>
          </a:p>
          <a:p>
            <a:pPr>
              <a:lnSpc>
                <a:spcPct val="90000"/>
              </a:lnSpc>
            </a:pPr>
            <a:r>
              <a:rPr lang="en-US" dirty="0"/>
              <a:t>Non-faulting:  </a:t>
            </a:r>
            <a:r>
              <a:rPr lang="en-US" dirty="0" err="1"/>
              <a:t>prefetch</a:t>
            </a:r>
            <a:r>
              <a:rPr lang="en-US" dirty="0"/>
              <a:t> doesn’t cause exceptions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Register </a:t>
            </a:r>
            <a:r>
              <a:rPr lang="en-US" dirty="0" err="1"/>
              <a:t>prefetch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Loads data into register</a:t>
            </a:r>
          </a:p>
          <a:p>
            <a:pPr>
              <a:lnSpc>
                <a:spcPct val="90000"/>
              </a:lnSpc>
            </a:pPr>
            <a:r>
              <a:rPr lang="en-US" dirty="0"/>
              <a:t>Cache </a:t>
            </a:r>
            <a:r>
              <a:rPr lang="en-US" dirty="0" err="1"/>
              <a:t>prefetch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Loads data into cache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Combine with loop unrolling and software pipelining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916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buClr>
                <a:prstClr val="black"/>
              </a:buClr>
            </a:pPr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>
                <a:buClr>
                  <a:prstClr val="black"/>
                </a:buClr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23851" y="1363628"/>
            <a:ext cx="8275627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Computer Architecture: A Quantitative Approach,  5</a:t>
            </a:r>
            <a:r>
              <a:rPr lang="en-US" sz="260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600" dirty="0">
                <a:solidFill>
                  <a:prstClr val="black"/>
                </a:solidFill>
                <a:latin typeface="Calibri"/>
              </a:rPr>
              <a:t> edition, John L. Hennessy,‎ David A. Patterson, MK pub., 2019</a:t>
            </a:r>
            <a:endParaRPr lang="fa-IR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49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4313286" y="-100013"/>
            <a:ext cx="45020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charset="0"/>
              </a:rPr>
              <a:t>A Quantitative Approach, Sixth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214489" y="40110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Hohn</a:t>
            </a:r>
            <a:r>
              <a:rPr lang="en-US" dirty="0"/>
              <a:t> L. Hennessy </a:t>
            </a:r>
          </a:p>
          <a:p>
            <a:r>
              <a:rPr lang="en-US" dirty="0"/>
              <a:t>David A. Patterson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94112" y="1227296"/>
            <a:ext cx="198323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2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694112" y="2033746"/>
            <a:ext cx="58324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 Black" pitchFamily="34" charset="0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rgbClr val="0066FF"/>
                </a:solidFill>
                <a:latin typeface="Arial" charset="0"/>
              </a:rPr>
              <a:t>Memory Hierarchy Design</a:t>
            </a:r>
            <a:endParaRPr lang="en-GB" dirty="0">
              <a:solidFill>
                <a:srgbClr val="0066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23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Hierarchy Basics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Six basic cache optimizations: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Larger block size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Reduces compulsory misses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Increases capacity and conflict misses, increases miss penalty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Larger total cache capacity to reduce miss rate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Increases hit time, increases power consumption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Higher associativity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Reduces conflict misses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Increases hit time, increases power consumption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Higher number of cache levels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Reduces overall memory access time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Giving priority to read misses over writes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Reduces miss penalty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Avoiding address translation in cache indexing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Reduces hit time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631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2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2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26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26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Advanced Optimizations</a:t>
            </a:r>
            <a:endParaRPr lang="en-AU" sz="32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Reduce hit time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Small and simple first-level caches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dirty="0"/>
              <a:t>Way prediction</a:t>
            </a:r>
          </a:p>
          <a:p>
            <a:pPr>
              <a:lnSpc>
                <a:spcPct val="90000"/>
              </a:lnSpc>
            </a:pPr>
            <a:r>
              <a:rPr lang="en-US" dirty="0"/>
              <a:t>Increase bandwidth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Pipelined caches, </a:t>
            </a:r>
            <a:r>
              <a:rPr lang="en-US" dirty="0" err="1"/>
              <a:t>multibanked</a:t>
            </a:r>
            <a:r>
              <a:rPr lang="en-US" dirty="0"/>
              <a:t> caches, non-blocking caches</a:t>
            </a:r>
          </a:p>
          <a:p>
            <a:pPr>
              <a:lnSpc>
                <a:spcPct val="90000"/>
              </a:lnSpc>
            </a:pPr>
            <a:r>
              <a:rPr lang="en-US" dirty="0"/>
              <a:t>Reduce miss penalty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Critical word first, merging write buffers</a:t>
            </a:r>
          </a:p>
          <a:p>
            <a:pPr>
              <a:lnSpc>
                <a:spcPct val="90000"/>
              </a:lnSpc>
            </a:pPr>
            <a:r>
              <a:rPr lang="en-US" dirty="0"/>
              <a:t>Reduce miss rate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Compiler optimizations</a:t>
            </a:r>
          </a:p>
          <a:p>
            <a:pPr>
              <a:lnSpc>
                <a:spcPct val="90000"/>
              </a:lnSpc>
            </a:pPr>
            <a:r>
              <a:rPr lang="en-US" dirty="0"/>
              <a:t>Reduce miss penalty or miss rate via parallelization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Hardware or compiler prefetching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851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648" y="1791746"/>
            <a:ext cx="5969297" cy="4184909"/>
          </a:xfrm>
          <a:prstGeom prst="rect">
            <a:avLst/>
          </a:prstGeom>
        </p:spPr>
      </p:pic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L1 Size and Associativity</a:t>
            </a:r>
            <a:endParaRPr lang="en-AU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292846" y="5976655"/>
            <a:ext cx="827087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defRPr/>
            </a:pPr>
            <a:r>
              <a:rPr lang="en-US" sz="2800" kern="0" dirty="0">
                <a:solidFill>
                  <a:srgbClr val="003399"/>
                </a:solidFill>
              </a:rPr>
              <a:t>Access time vs. size and associativity</a:t>
            </a:r>
            <a:endParaRPr lang="en-US" sz="2400" kern="0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36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L1 Size and Associativity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737865" y="6281936"/>
            <a:ext cx="827087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defRPr/>
            </a:pPr>
            <a:r>
              <a:rPr lang="en-US" sz="2800" kern="0" dirty="0">
                <a:solidFill>
                  <a:srgbClr val="003399"/>
                </a:solidFill>
              </a:rPr>
              <a:t>Energy per read vs. size and associativity</a:t>
            </a:r>
            <a:endParaRPr lang="en-US" sz="2400" kern="0" dirty="0">
              <a:solidFill>
                <a:srgbClr val="0033CC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5887" y="1443104"/>
            <a:ext cx="6548148" cy="4699669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71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Access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519" y="1240077"/>
            <a:ext cx="6749960" cy="4645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47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Pipelined Caches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Pipeline cache access to improve bandwidth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Examples: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Pentium:  1 cycle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Pentium Pro – Pentium III:  2 cycles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Pentium 4 – Core i7:  4 cycles</a:t>
            </a:r>
          </a:p>
          <a:p>
            <a:pPr>
              <a:lnSpc>
                <a:spcPct val="90000"/>
              </a:lnSpc>
            </a:pPr>
            <a:r>
              <a:rPr lang="en-US"/>
              <a:t>Increases </a:t>
            </a:r>
            <a:r>
              <a:rPr lang="en-US" dirty="0"/>
              <a:t>branch </a:t>
            </a:r>
            <a:r>
              <a:rPr lang="en-US" err="1"/>
              <a:t>mis</a:t>
            </a:r>
            <a:r>
              <a:rPr lang="en-US"/>
              <a:t>-prediction penalty</a:t>
            </a:r>
          </a:p>
          <a:p>
            <a:pPr>
              <a:lnSpc>
                <a:spcPct val="90000"/>
              </a:lnSpc>
            </a:pPr>
            <a:r>
              <a:rPr lang="en-US"/>
              <a:t>Makes </a:t>
            </a:r>
            <a:r>
              <a:rPr lang="en-US" dirty="0"/>
              <a:t>it easier to </a:t>
            </a:r>
            <a:r>
              <a:rPr lang="en-US"/>
              <a:t>increase associativity</a:t>
            </a: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58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2|197.6|185|181.5|121.7|5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|182.5|174.7|75.7|6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7.8|43.8|16.1|8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8|46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7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8|85.6|3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4534</TotalTime>
  <Words>1377</Words>
  <Application>Microsoft Office PowerPoint</Application>
  <PresentationFormat>Widescreen</PresentationFormat>
  <Paragraphs>250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معماری کامپیوتر پیشرفته</vt:lpstr>
      <vt:lpstr>Copyright Notice</vt:lpstr>
      <vt:lpstr>PowerPoint Presentation</vt:lpstr>
      <vt:lpstr>Memory Hierarchy Basics</vt:lpstr>
      <vt:lpstr>Advanced Optimizations</vt:lpstr>
      <vt:lpstr>L1 Size and Associativity</vt:lpstr>
      <vt:lpstr>L1 Size and Associativity</vt:lpstr>
      <vt:lpstr>Parallel Access</vt:lpstr>
      <vt:lpstr>Pipelined Caches</vt:lpstr>
      <vt:lpstr>Multibanked Caches</vt:lpstr>
      <vt:lpstr>Nonblocking Caches</vt:lpstr>
      <vt:lpstr>Critical Word First, Early Restart</vt:lpstr>
      <vt:lpstr>Compiler Optimizations</vt:lpstr>
      <vt:lpstr>Blocking</vt:lpstr>
      <vt:lpstr>Blocking</vt:lpstr>
      <vt:lpstr>Hardware Prefetching</vt:lpstr>
      <vt:lpstr>Compiler Prefetching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ICT-SURFACE</cp:lastModifiedBy>
  <cp:revision>172</cp:revision>
  <dcterms:created xsi:type="dcterms:W3CDTF">2021-08-11T10:34:58Z</dcterms:created>
  <dcterms:modified xsi:type="dcterms:W3CDTF">2022-11-25T15:03:00Z</dcterms:modified>
</cp:coreProperties>
</file>