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72" r:id="rId5"/>
    <p:sldId id="280" r:id="rId6"/>
    <p:sldId id="281" r:id="rId7"/>
    <p:sldId id="282" r:id="rId8"/>
    <p:sldId id="260" r:id="rId9"/>
    <p:sldId id="279" r:id="rId10"/>
    <p:sldId id="273" r:id="rId11"/>
    <p:sldId id="275" r:id="rId12"/>
    <p:sldId id="276" r:id="rId13"/>
    <p:sldId id="261" r:id="rId14"/>
    <p:sldId id="262" r:id="rId15"/>
    <p:sldId id="290" r:id="rId16"/>
    <p:sldId id="277" r:id="rId17"/>
    <p:sldId id="283" r:id="rId18"/>
    <p:sldId id="284" r:id="rId19"/>
    <p:sldId id="285" r:id="rId20"/>
    <p:sldId id="288" r:id="rId21"/>
    <p:sldId id="278" r:id="rId22"/>
    <p:sldId id="263" r:id="rId23"/>
    <p:sldId id="289" r:id="rId24"/>
    <p:sldId id="265" r:id="rId25"/>
    <p:sldId id="266" r:id="rId26"/>
    <p:sldId id="291" r:id="rId27"/>
    <p:sldId id="267" r:id="rId28"/>
    <p:sldId id="268" r:id="rId29"/>
    <p:sldId id="269" r:id="rId30"/>
    <p:sldId id="270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CC"/>
    <a:srgbClr val="ED78F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410" autoAdjust="0"/>
  </p:normalViewPr>
  <p:slideViewPr>
    <p:cSldViewPr snapToGrid="0">
      <p:cViewPr varScale="1">
        <p:scale>
          <a:sx n="60" d="100"/>
          <a:sy n="60" d="100"/>
        </p:scale>
        <p:origin x="10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0CBAE93-06AC-4832-A6F6-170F7BEDB2E9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2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051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8228F26-2137-4CF1-8AE9-CC04065D9468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- از سال 2005 که پردازنده ها بهبود نداشتند یعنی در </a:t>
            </a:r>
            <a:r>
              <a:rPr lang="en-US" dirty="0"/>
              <a:t>Single Core</a:t>
            </a:r>
            <a:r>
              <a:rPr lang="fa-IR" dirty="0"/>
              <a:t> بهبود نداشتند. بلکه بهبود پردازنده ها در </a:t>
            </a:r>
            <a:r>
              <a:rPr lang="en-US" dirty="0"/>
              <a:t>Multi Core</a:t>
            </a:r>
            <a:r>
              <a:rPr lang="fa-IR" dirty="0"/>
              <a:t> ادامه پیدا کرده است.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از سال 1980 تا 2015 پردازنده ها ده هزار برابر قوی تر شدند ولی حافظه ها ده برابر.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این نمودار میگوید که تکنولوژی نمیتواند فاصله بین پردازنده و حافظه را پوشش دهد.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این فاصله را بی شک برنامه نویس ها نمیتوانند پوشش دهند.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این فاصله را معمار کامپیوتر باید پر نماید.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575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39531D-FA34-4A31-AD47-EFE34C577A6E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 کنار فاصله ای که بین توسعه پردازنده و حافظه در اسلاید قبل دیدیم، چند هسته شدن پردازنده ها را هم اضافه کنید.</a:t>
            </a:r>
          </a:p>
          <a:p>
            <a:pPr algn="r" rtl="1"/>
            <a:r>
              <a:rPr lang="fa-IR" dirty="0"/>
              <a:t>در این صورت فاصله ایجاد شده را باید ضرب در تعداد هسته ها کنیم.</a:t>
            </a:r>
          </a:p>
          <a:p>
            <a:pPr algn="r" rtl="1"/>
            <a:r>
              <a:rPr lang="fa-IR" dirty="0"/>
              <a:t>برای مثال پردازنده </a:t>
            </a:r>
            <a:r>
              <a:rPr lang="en-US" dirty="0"/>
              <a:t>Core i7</a:t>
            </a:r>
            <a:r>
              <a:rPr lang="fa-IR" dirty="0"/>
              <a:t> اینتل را با 4 هسته در نظر بگیرید.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برای این محدودیت در </a:t>
            </a:r>
            <a:r>
              <a:rPr lang="en-US" dirty="0"/>
              <a:t>RAM</a:t>
            </a:r>
            <a:r>
              <a:rPr lang="fa-IR" dirty="0"/>
              <a:t> چه کار باید کرد. ما را ملزم میکند تا</a:t>
            </a:r>
          </a:p>
          <a:p>
            <a:pPr algn="r" rtl="1"/>
            <a:r>
              <a:rPr lang="fa-IR" dirty="0"/>
              <a:t>1- کش های پایپ لاین شده داشته باشیم.</a:t>
            </a:r>
          </a:p>
          <a:p>
            <a:pPr algn="r" rtl="1"/>
            <a:r>
              <a:rPr lang="fa-IR" dirty="0"/>
              <a:t>2- کش مالتی پورت داشته باشیم. یعنی بیش از یک پورت دیتا و آدرس داشته باشد.</a:t>
            </a:r>
          </a:p>
          <a:p>
            <a:pPr algn="r" rtl="1"/>
            <a:r>
              <a:rPr lang="fa-IR" dirty="0"/>
              <a:t>3-  به ازای هر هسته حداقل دو کش برای هر هسته دارد</a:t>
            </a:r>
          </a:p>
          <a:p>
            <a:pPr algn="r" rtl="1"/>
            <a:r>
              <a:rPr lang="fa-IR" dirty="0"/>
              <a:t>4- و یک کش لایه 3 بصورت مشترک برای همه هسته ها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7628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DA9064D-1DF6-4F3A-AC75-E89D790105F9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rtl="1">
              <a:buFontTx/>
              <a:buChar char="-"/>
            </a:pPr>
            <a:r>
              <a:rPr lang="fa-IR" dirty="0"/>
              <a:t>در واقع بخش زیادی از پردازنده هایی که میخریم مربوط به کش های لایه 1 و 2 و3 هستند. 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تا جایی که میتوان گفت شما یک حافظه کش خریدید و در کنارش یک </a:t>
            </a:r>
            <a:r>
              <a:rPr lang="en-US" dirty="0"/>
              <a:t>ALU</a:t>
            </a:r>
            <a:r>
              <a:rPr lang="fa-IR" dirty="0"/>
              <a:t> هم قرار گرفته است.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به همین نسبت گرمایی که تولید میشود مربوط به این حافظه هاست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بدین ترتیب هزینه زیادی را ما برای حافظه های روی چیپ، انجام میدهیم.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با این همه، میگیم که این هزینه میصرفه. ما ترجیح میدهیم که فاصله بین پردازنده و حافظه بجای چند سانت به چند میکرو سانت کاهش یابد. </a:t>
            </a:r>
          </a:p>
        </p:txBody>
      </p:sp>
    </p:spTree>
    <p:extLst>
      <p:ext uri="{BB962C8B-B14F-4D97-AF65-F5344CB8AC3E}">
        <p14:creationId xmlns:p14="http://schemas.microsoft.com/office/powerpoint/2010/main" val="358590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39531D-FA34-4A31-AD47-EFE34C577A6E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08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DA9064D-1DF6-4F3A-AC75-E89D790105F9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48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42B7D5-5508-4309-8DA0-A063CC04726D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ابتدا باید ببینیم که از حافظه چه میخواهیم:</a:t>
            </a:r>
          </a:p>
          <a:p>
            <a:pPr algn="r" rtl="1"/>
            <a:r>
              <a:rPr lang="fa-IR" dirty="0"/>
              <a:t>1- تاخیر: چقدر طول میکشه تا به داده برسیم. مشکلی است که با قراردادن کش سعی در برطرف کردن آن داریم</a:t>
            </a:r>
          </a:p>
          <a:p>
            <a:pPr algn="r" rtl="1"/>
            <a:r>
              <a:rPr lang="fa-IR" dirty="0"/>
              <a:t>2- پهنای باند: باید در زمان محدود داده بیشتری را انتقال دهیم. مشکلی است که با پردازنده های چند هسته ای بسیار چالش بر انگیز شده</a:t>
            </a:r>
          </a:p>
          <a:p>
            <a:pPr algn="r" rtl="1"/>
            <a:r>
              <a:rPr lang="fa-IR" dirty="0"/>
              <a:t>3- زمان دسترسی: فاصله زمان بین ارسال درخواست تا دریافت داده</a:t>
            </a:r>
          </a:p>
          <a:p>
            <a:pPr algn="r" rtl="1"/>
            <a:r>
              <a:rPr lang="fa-IR" dirty="0"/>
              <a:t>4- فاصله زمانی بین دو درخواست که به هم ارتباطی ندارند</a:t>
            </a:r>
          </a:p>
          <a:p>
            <a:pPr algn="r" rtl="1"/>
            <a:endParaRPr lang="fa-IR" dirty="0"/>
          </a:p>
          <a:p>
            <a:pPr algn="r" rtl="1"/>
            <a:r>
              <a:rPr lang="en-US" dirty="0"/>
              <a:t>Access Time</a:t>
            </a:r>
            <a:r>
              <a:rPr lang="fa-IR" dirty="0"/>
              <a:t> با </a:t>
            </a:r>
            <a:r>
              <a:rPr lang="en-US" dirty="0"/>
              <a:t>Cycle Time</a:t>
            </a:r>
            <a:r>
              <a:rPr lang="fa-IR" dirty="0"/>
              <a:t> شاید به نظر یکسان به نظر برسند. گاهی اوقات ممکن است </a:t>
            </a:r>
            <a:r>
              <a:rPr lang="en-US" dirty="0"/>
              <a:t>Access Time</a:t>
            </a:r>
            <a:r>
              <a:rPr lang="fa-IR" dirty="0"/>
              <a:t> بزرگتر از </a:t>
            </a:r>
            <a:r>
              <a:rPr lang="en-US" dirty="0"/>
              <a:t>Cycle Time</a:t>
            </a:r>
            <a:r>
              <a:rPr lang="fa-IR" dirty="0"/>
              <a:t> باشد و یا بالعکس. برای مثال ممکن است شما یک درخواست را دادید، ولی هنوز داده را نگرفتید ولی اجازه دارید که درخواست بعدی را بدهید.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کاهش </a:t>
            </a:r>
            <a:r>
              <a:rPr lang="en-US" dirty="0"/>
              <a:t>Latency</a:t>
            </a:r>
            <a:r>
              <a:rPr lang="fa-IR" dirty="0"/>
              <a:t> منجر به افزایش </a:t>
            </a:r>
            <a:r>
              <a:rPr lang="en-US" dirty="0"/>
              <a:t>Bandwidth</a:t>
            </a:r>
            <a:r>
              <a:rPr lang="fa-IR" dirty="0"/>
              <a:t> میشود ولی تنها راه افزایش </a:t>
            </a:r>
            <a:r>
              <a:rPr lang="en-US" dirty="0"/>
              <a:t>Bandwidth</a:t>
            </a:r>
            <a:r>
              <a:rPr lang="fa-IR" dirty="0"/>
              <a:t>،</a:t>
            </a:r>
            <a:r>
              <a:rPr lang="fa-IR" baseline="0" dirty="0"/>
              <a:t> کاهش </a:t>
            </a:r>
            <a:r>
              <a:rPr lang="en-US" baseline="0" dirty="0"/>
              <a:t>Latency</a:t>
            </a:r>
            <a:r>
              <a:rPr lang="fa-IR" baseline="0" dirty="0"/>
              <a:t> نیست و در جایی که نتوان </a:t>
            </a:r>
            <a:r>
              <a:rPr lang="en-US" baseline="0" dirty="0"/>
              <a:t>Latency</a:t>
            </a:r>
            <a:r>
              <a:rPr lang="fa-IR" baseline="0" dirty="0"/>
              <a:t> را کاهش داد، معمار کامپیوتر باید از روشهای دیگر برای افزایش </a:t>
            </a:r>
            <a:r>
              <a:rPr lang="en-US" baseline="0" dirty="0"/>
              <a:t>Bandwidth</a:t>
            </a:r>
            <a:r>
              <a:rPr lang="fa-IR" baseline="0" dirty="0"/>
              <a:t> استفاده کند.</a:t>
            </a:r>
            <a:endParaRPr lang="en-US" baseline="0" dirty="0"/>
          </a:p>
          <a:p>
            <a:pPr algn="r" rtl="1"/>
            <a:r>
              <a:rPr lang="fa-IR" baseline="0" dirty="0"/>
              <a:t>از </a:t>
            </a:r>
            <a:r>
              <a:rPr lang="en-US" baseline="0" dirty="0"/>
              <a:t>Static RAM (SRAM)</a:t>
            </a:r>
            <a:r>
              <a:rPr lang="fa-IR" baseline="0" dirty="0"/>
              <a:t> در </a:t>
            </a:r>
            <a:r>
              <a:rPr lang="en-US" baseline="0" dirty="0"/>
              <a:t>cache</a:t>
            </a:r>
            <a:r>
              <a:rPr lang="fa-IR" baseline="0" dirty="0"/>
              <a:t> استفاده میشود و از </a:t>
            </a:r>
            <a:r>
              <a:rPr lang="en-US" baseline="0" dirty="0"/>
              <a:t>Dynamic RAM(DRAM)</a:t>
            </a:r>
            <a:r>
              <a:rPr lang="fa-IR" baseline="0" dirty="0"/>
              <a:t> در حافظه های اصلی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140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3A4930D-B15F-4BEB-9319-4946B80ED7AD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 </a:t>
            </a:r>
            <a:r>
              <a:rPr lang="en-US" dirty="0"/>
              <a:t>DRAM</a:t>
            </a:r>
            <a:r>
              <a:rPr lang="fa-IR" dirty="0"/>
              <a:t> با خواندن اطلاعات باید اطلاعات را در آن بنویسیم.</a:t>
            </a:r>
          </a:p>
          <a:p>
            <a:pPr algn="r" rtl="1"/>
            <a:r>
              <a:rPr lang="fa-IR" dirty="0"/>
              <a:t>	1- مصرف انرژی</a:t>
            </a:r>
          </a:p>
          <a:p>
            <a:pPr algn="r" rtl="1"/>
            <a:r>
              <a:rPr lang="fa-IR" dirty="0"/>
              <a:t>	2- مصرف زمان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یکی دیگر از مزایای </a:t>
            </a:r>
            <a:r>
              <a:rPr lang="en-US" dirty="0"/>
              <a:t>DRAM</a:t>
            </a:r>
            <a:r>
              <a:rPr lang="fa-IR" dirty="0"/>
              <a:t> نسبت به </a:t>
            </a:r>
            <a:r>
              <a:rPr lang="en-US" dirty="0"/>
              <a:t>SRAM</a:t>
            </a:r>
            <a:r>
              <a:rPr lang="fa-IR" dirty="0"/>
              <a:t> چگالتر بودن آن است. الان اگر یک حافظه دو گیگا بایتی میخریم به اندازه 20 سانتی متر، اگر قرار بود </a:t>
            </a:r>
            <a:r>
              <a:rPr lang="en-US" dirty="0"/>
              <a:t>SRAM</a:t>
            </a:r>
            <a:r>
              <a:rPr lang="fa-IR" dirty="0"/>
              <a:t> بگیریم باید یک متر و بیست سانت </a:t>
            </a:r>
            <a:r>
              <a:rPr lang="en-US" dirty="0"/>
              <a:t>RAM</a:t>
            </a:r>
            <a:r>
              <a:rPr lang="fa-IR" dirty="0"/>
              <a:t> میگرفتیم.</a:t>
            </a:r>
          </a:p>
          <a:p>
            <a:pPr algn="r" rt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8694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589F08-0363-4088-8210-EF791861DF51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آقای آمدار میگوید: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ظرفیت حافظه باید بصورت خطی با رشد پردازنده، افزایش یابد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متاسفانه نه ظرفیت و نه سرعت آن با رشد پردازنده همراه نبوده</a:t>
            </a:r>
          </a:p>
          <a:p>
            <a:pPr marL="171450" indent="-171450" algn="r" rtl="1">
              <a:buFontTx/>
              <a:buChar char="-"/>
            </a:pPr>
            <a:endParaRPr lang="fa-IR" dirty="0"/>
          </a:p>
          <a:p>
            <a:pPr marL="0" indent="0" algn="r" rtl="1">
              <a:buFontTx/>
              <a:buNone/>
            </a:pPr>
            <a:r>
              <a:rPr lang="fa-IR" dirty="0"/>
              <a:t>برخی بهینه سازی ها: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خواندن یک بلوک از حافظه در زمان دسترسی به یک خانه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حافظه های قدیمی آسنکرون بود و در پردازنده های جدید، سنکرون هستند.</a:t>
            </a:r>
          </a:p>
          <a:p>
            <a:pPr marL="628650" lvl="1" indent="-171450" algn="r" rtl="1">
              <a:buFontTx/>
              <a:buChar char="-"/>
            </a:pPr>
            <a:r>
              <a:rPr lang="fa-IR" dirty="0"/>
              <a:t>حالت </a:t>
            </a:r>
            <a:r>
              <a:rPr lang="en-US" dirty="0"/>
              <a:t>Burst</a:t>
            </a:r>
            <a:r>
              <a:rPr lang="fa-IR" dirty="0"/>
              <a:t> بجای گرفتن یک بایت، یک بخش بزرگتر میگیرد.</a:t>
            </a:r>
          </a:p>
          <a:p>
            <a:pPr marL="171450" lvl="0" indent="-171450" algn="r" rtl="1">
              <a:buFontTx/>
              <a:buChar char="-"/>
            </a:pPr>
            <a:r>
              <a:rPr lang="fa-IR" dirty="0"/>
              <a:t>عریض تر کردن یعنی قبلاً هر کلمه 32 بیت بود و الان شده 64 بیت.</a:t>
            </a:r>
          </a:p>
          <a:p>
            <a:pPr marL="171450" lvl="0" indent="-171450" algn="r" rtl="1">
              <a:buFontTx/>
              <a:buChar char="-"/>
            </a:pPr>
            <a:r>
              <a:rPr lang="fa-IR" dirty="0"/>
              <a:t>استفاده از چند بانک: </a:t>
            </a:r>
            <a:r>
              <a:rPr lang="fa-IR" sz="1200" dirty="0">
                <a:solidFill>
                  <a:srgbClr val="7030A0"/>
                </a:solidFill>
              </a:rPr>
              <a:t>درخواست ها را بین بانکها توزیع میکنیم و بعد از ارائه آخرین درخواست به آخرین بانک، به بانک اول برگشته و اطلاعات آماده شده را بر میداریم.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6658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69586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4270C9D-B501-4679-8C5F-CA47EAFAC225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 سال 2000 هر تراشه </a:t>
            </a:r>
            <a:r>
              <a:rPr lang="en-US" dirty="0"/>
              <a:t>RAM</a:t>
            </a:r>
            <a:r>
              <a:rPr lang="fa-IR" dirty="0"/>
              <a:t> دارای </a:t>
            </a:r>
            <a:r>
              <a:rPr lang="en-US" dirty="0"/>
              <a:t>256</a:t>
            </a:r>
            <a:r>
              <a:rPr lang="fa-IR" dirty="0"/>
              <a:t> مگابیت بود.</a:t>
            </a:r>
          </a:p>
          <a:p>
            <a:pPr algn="r" rtl="1"/>
            <a:r>
              <a:rPr lang="en-US" dirty="0"/>
              <a:t>RAS: Row Address Strobe </a:t>
            </a:r>
            <a:r>
              <a:rPr lang="fa-IR" dirty="0"/>
              <a:t> </a:t>
            </a:r>
            <a:endParaRPr lang="en-AU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CAS: Column Address Strobe </a:t>
            </a:r>
            <a:r>
              <a:rPr lang="fa-IR" dirty="0"/>
              <a:t> </a:t>
            </a:r>
            <a:endParaRPr lang="en-US" dirty="0"/>
          </a:p>
          <a:p>
            <a:pPr algn="r" rt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885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A72EC6-03E2-4D61-A0EB-E6D7003922C0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5205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80D0A4F-BDE4-4DF1-B3A1-5933C85DB830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 اسلاید قبل دیدیم که تاخیر نصف شده</a:t>
            </a:r>
          </a:p>
          <a:p>
            <a:pPr algn="r" rtl="1"/>
            <a:r>
              <a:rPr lang="fa-IR" dirty="0"/>
              <a:t>ولی در این اسلاید میبینیم که پهنای باند ده برابر شده است.</a:t>
            </a:r>
          </a:p>
          <a:p>
            <a:pPr algn="r" rtl="1"/>
            <a:r>
              <a:rPr lang="fa-IR" dirty="0"/>
              <a:t>دو برابر شدن آن را مدیون بهبود تکنولوژی هستیم</a:t>
            </a:r>
          </a:p>
          <a:p>
            <a:pPr algn="r" rtl="1"/>
            <a:r>
              <a:rPr lang="fa-IR" dirty="0"/>
              <a:t>ولی 5 برابر دیگر را معمار حافظه انجام داده است.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تلاشی که انجام شده، در مقابل بهبود پردازنده هنوز خیلی کم است.</a:t>
            </a:r>
          </a:p>
          <a:p>
            <a:pPr algn="r" rtl="1"/>
            <a:r>
              <a:rPr lang="fa-IR" dirty="0"/>
              <a:t>این فاصله را با چی پر میکنیم؟</a:t>
            </a:r>
          </a:p>
          <a:p>
            <a:pPr algn="r" rtl="1"/>
            <a:r>
              <a:rPr lang="fa-IR" dirty="0"/>
              <a:t>با حافظه کش</a:t>
            </a:r>
          </a:p>
        </p:txBody>
      </p:sp>
    </p:spTree>
    <p:extLst>
      <p:ext uri="{BB962C8B-B14F-4D97-AF65-F5344CB8AC3E}">
        <p14:creationId xmlns:p14="http://schemas.microsoft.com/office/powerpoint/2010/main" val="3267101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803176D-6F42-4A01-B291-BCCE1F21A6A9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5197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B8D5D3-8360-4705-BC19-D13483BB291A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وقتی چند سطح از حافظه داریم.</a:t>
            </a:r>
          </a:p>
          <a:p>
            <a:pPr algn="r" rtl="1"/>
            <a:r>
              <a:rPr lang="fa-IR" dirty="0"/>
              <a:t>دسترسی به حافظه فقط از طریق </a:t>
            </a:r>
            <a:r>
              <a:rPr lang="en-US" dirty="0"/>
              <a:t>L1Cache</a:t>
            </a:r>
            <a:r>
              <a:rPr lang="fa-IR" dirty="0"/>
              <a:t> انجام میدهیم.</a:t>
            </a:r>
          </a:p>
          <a:p>
            <a:pPr algn="r" rtl="1"/>
            <a:r>
              <a:rPr lang="fa-IR" dirty="0"/>
              <a:t>اگر داده در </a:t>
            </a:r>
            <a:r>
              <a:rPr lang="en-US" dirty="0"/>
              <a:t>L1Cache</a:t>
            </a:r>
            <a:r>
              <a:rPr lang="fa-IR" dirty="0"/>
              <a:t> نبود، سراغ طبقه بعد میریم و به این اتفاق </a:t>
            </a:r>
            <a:r>
              <a:rPr lang="en-US" dirty="0"/>
              <a:t>Cache miss</a:t>
            </a:r>
            <a:r>
              <a:rPr lang="fa-IR" dirty="0"/>
              <a:t> میگوییم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/>
              <a:t>وقتی داده ای در کش نبود، میریم از لایه بالاتر یک بلاک از داده را میاریم.</a:t>
            </a:r>
          </a:p>
          <a:p>
            <a:pPr algn="r" rtl="1"/>
            <a:r>
              <a:rPr lang="fa-IR" dirty="0"/>
              <a:t>	بخاطر همجواری مکانی، احتمال میدهیم که داده که الان آوردیم به احتمال زیاد داده مجاور هم لازم خواهیم داشت.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وقتی یک بلوک را میاوریم، بلوک را داخل یکی از مجموعه ها میگذاریم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107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Q1</a:t>
            </a:r>
            <a:r>
              <a:rPr lang="fa-IR" dirty="0"/>
              <a:t> :</a:t>
            </a:r>
            <a:r>
              <a:rPr lang="en-US" dirty="0"/>
              <a:t> </a:t>
            </a:r>
            <a:r>
              <a:rPr lang="fa-IR" dirty="0"/>
              <a:t>وقتی که بلاکی را میاوریم، کجای کش بذاریم؟ (قرار دادن بلوک)</a:t>
            </a:r>
          </a:p>
          <a:p>
            <a:pPr algn="r" rtl="1"/>
            <a:r>
              <a:rPr lang="en-US" dirty="0"/>
              <a:t>Q2</a:t>
            </a:r>
            <a:r>
              <a:rPr lang="fa-IR" dirty="0"/>
              <a:t>:</a:t>
            </a:r>
            <a:r>
              <a:rPr lang="en-US" dirty="0"/>
              <a:t> </a:t>
            </a:r>
            <a:r>
              <a:rPr lang="fa-IR" dirty="0"/>
              <a:t> اگر یک آدرس از حافظه از طرف پردازنده و یا کش لایه پایین درخواست میشود، در کجای کش دنبال آن بگردیم؟ (شناسایی بلوک)</a:t>
            </a:r>
          </a:p>
          <a:p>
            <a:pPr algn="r" rtl="1"/>
            <a:r>
              <a:rPr lang="en-US" dirty="0"/>
              <a:t>Q3</a:t>
            </a:r>
            <a:r>
              <a:rPr lang="fa-IR" dirty="0"/>
              <a:t>:</a:t>
            </a:r>
            <a:r>
              <a:rPr lang="en-US" dirty="0"/>
              <a:t> </a:t>
            </a:r>
            <a:r>
              <a:rPr lang="fa-IR" dirty="0"/>
              <a:t>وقتی داده جدید میاریم به کش، کدام بلوک باید از کش خارج شود؟ (تعویض بلوک)</a:t>
            </a:r>
          </a:p>
          <a:p>
            <a:pPr algn="r" rtl="1"/>
            <a:r>
              <a:rPr lang="en-US" dirty="0"/>
              <a:t>Q4</a:t>
            </a:r>
            <a:r>
              <a:rPr lang="fa-IR" dirty="0"/>
              <a:t>:</a:t>
            </a:r>
            <a:r>
              <a:rPr lang="en-US" dirty="0"/>
              <a:t> </a:t>
            </a:r>
            <a:r>
              <a:rPr lang="fa-IR" dirty="0"/>
              <a:t>زمانی که داده ای را </a:t>
            </a:r>
            <a:r>
              <a:rPr lang="en-US" dirty="0"/>
              <a:t>write  </a:t>
            </a:r>
            <a:r>
              <a:rPr lang="fa-IR"/>
              <a:t> میکنیم در کش، چه اقداماتی باید انجام شود؟ </a:t>
            </a:r>
            <a:r>
              <a:rPr lang="fa-IR" dirty="0"/>
              <a:t>(استراتژی بنویسید)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28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A72EC6-03E2-4D61-A0EB-E6D7003922C0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مجموعه این اقداماتی که انجام میدهیم باعث میشود آرزوهای برنامه نویس را بتوانیم به واقعیت برسانیم.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854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994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091473-3083-42AB-83E0-13783FACE139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65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091473-3083-42AB-83E0-13783FACE139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2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091473-3083-42AB-83E0-13783FACE139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05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091473-3083-42AB-83E0-13783FACE139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92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091473-3083-42AB-83E0-13783FACE139}" type="datetime3">
              <a:rPr lang="en-US" smtClean="0"/>
              <a:t>27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2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9350" y="1412776"/>
            <a:ext cx="2496277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34" y="50801"/>
            <a:ext cx="1638300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929467" y="765176"/>
            <a:ext cx="61384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3412067" y="1195388"/>
            <a:ext cx="61384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3122084" y="1916114"/>
            <a:ext cx="8830733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6"/>
            <a:ext cx="12192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Copyright © 2019, Elsevier Inc. All rights reserved.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4" y="6381751"/>
            <a:ext cx="1056216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11184467" y="6497639"/>
            <a:ext cx="76835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2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معماری کامپیوتر پیشرفته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5209" y="3248655"/>
            <a:ext cx="8459438" cy="99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دوم</a:t>
            </a:r>
            <a:b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</a:br>
            <a:endParaRPr lang="fa-IR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algn="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Memory Hierarchy Design</a:t>
            </a:r>
          </a:p>
          <a:p>
            <a:pPr algn="r"/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A8F17-F164-4F7C-4F84-1DA729EEC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490" y="206735"/>
            <a:ext cx="896612" cy="11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333" r="13523" b="73652"/>
          <a:stretch/>
        </p:blipFill>
        <p:spPr>
          <a:xfrm>
            <a:off x="-182714" y="3858006"/>
            <a:ext cx="7899784" cy="2817430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سلسله مراتب حافظه در موبایلها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3194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Register</a:t>
            </a:r>
            <a:r>
              <a:rPr lang="fa-IR" dirty="0"/>
              <a:t> ها سریعترین و کوچکترین حافظه</a:t>
            </a:r>
            <a:r>
              <a:rPr lang="en-US" dirty="0"/>
              <a:t> </a:t>
            </a:r>
            <a:r>
              <a:rPr lang="fa-IR" dirty="0"/>
              <a:t> و درون پردازنده هستند</a:t>
            </a:r>
            <a:endParaRPr lang="en-US" dirty="0"/>
          </a:p>
          <a:p>
            <a:r>
              <a:rPr lang="en-US" dirty="0"/>
              <a:t>L1 Cache</a:t>
            </a:r>
            <a:r>
              <a:rPr lang="fa-IR" dirty="0"/>
              <a:t> خارج از پردازنده، سریعترین و کوچکترین </a:t>
            </a:r>
          </a:p>
          <a:p>
            <a:pPr lvl="1"/>
            <a:r>
              <a:rPr lang="fa-IR" dirty="0"/>
              <a:t>حجم </a:t>
            </a:r>
            <a:r>
              <a:rPr lang="en-US" dirty="0"/>
              <a:t>64 KB</a:t>
            </a:r>
            <a:r>
              <a:rPr lang="fa-IR" dirty="0"/>
              <a:t> و سرعت دسترسی </a:t>
            </a:r>
            <a:r>
              <a:rPr lang="en-US" dirty="0"/>
              <a:t>1 ns</a:t>
            </a:r>
            <a:endParaRPr lang="fa-IR" dirty="0"/>
          </a:p>
          <a:p>
            <a:r>
              <a:rPr lang="en-US" dirty="0"/>
              <a:t>L2 Cache</a:t>
            </a:r>
            <a:r>
              <a:rPr lang="fa-IR" dirty="0"/>
              <a:t> کندتر از </a:t>
            </a:r>
            <a:r>
              <a:rPr lang="en-US" dirty="0"/>
              <a:t>L1 Cache</a:t>
            </a:r>
            <a:r>
              <a:rPr lang="fa-IR" dirty="0"/>
              <a:t> هست.</a:t>
            </a:r>
          </a:p>
          <a:p>
            <a:r>
              <a:rPr lang="en-US" dirty="0"/>
              <a:t>Main Memory</a:t>
            </a:r>
            <a:r>
              <a:rPr lang="fa-IR" dirty="0"/>
              <a:t> حافظه اصلی است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7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-225" t="31752" r="2103" b="36256"/>
          <a:stretch/>
        </p:blipFill>
        <p:spPr>
          <a:xfrm>
            <a:off x="157512" y="3570052"/>
            <a:ext cx="9295912" cy="328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سلسله مراتب حافظه در کامپیوترهای شخصی و لپ تاپ ها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462" y="1162253"/>
            <a:ext cx="11328838" cy="2727341"/>
          </a:xfrm>
        </p:spPr>
        <p:txBody>
          <a:bodyPr>
            <a:normAutofit/>
          </a:bodyPr>
          <a:lstStyle/>
          <a:p>
            <a:r>
              <a:rPr lang="en-US" dirty="0"/>
              <a:t>L3 Cache</a:t>
            </a:r>
            <a:r>
              <a:rPr lang="fa-IR" dirty="0"/>
              <a:t> به مدل قبلی اضافه شده است.</a:t>
            </a:r>
          </a:p>
          <a:p>
            <a:r>
              <a:rPr lang="fa-IR" dirty="0"/>
              <a:t> ظرفیت حافظه اصلی و حافظه جانبی نیز افزایش پیدا کرده است.</a:t>
            </a:r>
          </a:p>
          <a:p>
            <a:r>
              <a:rPr lang="fa-IR" dirty="0"/>
              <a:t>اگر حافظه جانبی از نوع </a:t>
            </a:r>
            <a:r>
              <a:rPr lang="en-US" dirty="0"/>
              <a:t>Flash</a:t>
            </a:r>
            <a:r>
              <a:rPr lang="fa-IR" dirty="0"/>
              <a:t> نباشد، سرعت دسترسی در حد میلی ثانیه خواهد شد.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سلسله مراتب حافظه در سرورها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462" y="1113613"/>
            <a:ext cx="11328838" cy="2727341"/>
          </a:xfrm>
        </p:spPr>
        <p:txBody>
          <a:bodyPr>
            <a:normAutofit/>
          </a:bodyPr>
          <a:lstStyle/>
          <a:p>
            <a:r>
              <a:rPr lang="en-US" dirty="0"/>
              <a:t>L3 Cache</a:t>
            </a:r>
            <a:r>
              <a:rPr lang="fa-IR" dirty="0"/>
              <a:t> بزرگتر است</a:t>
            </a:r>
          </a:p>
          <a:p>
            <a:r>
              <a:rPr lang="fa-IR" dirty="0"/>
              <a:t>حافظه اصلی خیلی بزرگتر است.</a:t>
            </a:r>
          </a:p>
          <a:p>
            <a:r>
              <a:rPr lang="fa-IR" dirty="0"/>
              <a:t>حافظه جانبی ترکیبی از </a:t>
            </a:r>
            <a:r>
              <a:rPr lang="en-US" dirty="0"/>
              <a:t>SSD</a:t>
            </a:r>
            <a:r>
              <a:rPr lang="fa-IR" dirty="0"/>
              <a:t> و </a:t>
            </a:r>
            <a:r>
              <a:rPr lang="en-US" dirty="0"/>
              <a:t>Hard Disk</a:t>
            </a:r>
            <a:r>
              <a:rPr lang="fa-IR" dirty="0"/>
              <a:t> است.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813" t="68059" r="14" b="3618"/>
          <a:stretch/>
        </p:blipFill>
        <p:spPr>
          <a:xfrm>
            <a:off x="994038" y="3528060"/>
            <a:ext cx="9771685" cy="31882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" y="3638422"/>
            <a:ext cx="6425367" cy="3219578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Performance Gap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2576126"/>
          </a:xfrm>
        </p:spPr>
        <p:txBody>
          <a:bodyPr>
            <a:normAutofit fontScale="92500" lnSpcReduction="20000"/>
          </a:bodyPr>
          <a:lstStyle/>
          <a:p>
            <a:r>
              <a:rPr lang="fa-IR" dirty="0"/>
              <a:t>با این نمودار قبلاً آشنا شدیم.</a:t>
            </a:r>
          </a:p>
          <a:p>
            <a:r>
              <a:rPr lang="fa-IR" dirty="0"/>
              <a:t>از سال 1985 سرعت بهبود کارایی پردازنده از حافظه پیشی گرفته است.</a:t>
            </a:r>
          </a:p>
          <a:p>
            <a:r>
              <a:rPr lang="fa-IR" dirty="0"/>
              <a:t>هر چه میگذرد، عقب ماندگی حافظه از پردازنده بیشتر میشود.</a:t>
            </a:r>
          </a:p>
          <a:p>
            <a:r>
              <a:rPr lang="fa-IR" dirty="0"/>
              <a:t>حل این مشکل باید توسط معمار کامپیوتر انجام شود.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33520" y="5357339"/>
            <a:ext cx="339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این نمودار مربوط به </a:t>
            </a:r>
            <a:r>
              <a:rPr lang="en-US" dirty="0">
                <a:cs typeface="B Yekan" panose="00000400000000000000" pitchFamily="2" charset="-78"/>
              </a:rPr>
              <a:t>Single core</a:t>
            </a:r>
            <a:r>
              <a:rPr lang="fa-IR" dirty="0">
                <a:cs typeface="B Yekan" panose="00000400000000000000" pitchFamily="2" charset="-78"/>
              </a:rPr>
              <a:t> است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66989" y="6381751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Memory Hierarchy Design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Memory hierarchy design becomes more crucial with recent multi-core processors:</a:t>
            </a:r>
          </a:p>
          <a:p>
            <a:pPr lvl="1" algn="l" rtl="0"/>
            <a:r>
              <a:rPr lang="en-US" dirty="0"/>
              <a:t>Aggregate peak bandwidth grows with # cores:</a:t>
            </a:r>
          </a:p>
          <a:p>
            <a:pPr lvl="2" algn="l" rtl="0"/>
            <a:r>
              <a:rPr lang="en-US" dirty="0"/>
              <a:t>Intel Core i7 can generate two references per core per clock</a:t>
            </a:r>
          </a:p>
          <a:p>
            <a:pPr lvl="2" algn="l" rtl="0"/>
            <a:r>
              <a:rPr lang="en-US" dirty="0"/>
              <a:t>Four cores and 3.2 GHz clock- </a:t>
            </a:r>
            <a:r>
              <a:rPr lang="fa-IR" dirty="0"/>
              <a:t>بافرض اینکه در هر کلاک هر هسته یک درخواست بدهد</a:t>
            </a:r>
            <a:endParaRPr lang="en-US" dirty="0"/>
          </a:p>
          <a:p>
            <a:pPr lvl="3" algn="l" rtl="0"/>
            <a:r>
              <a:rPr lang="en-US" dirty="0"/>
              <a:t>25.6 billion 64-bit data references/second +</a:t>
            </a:r>
          </a:p>
          <a:p>
            <a:pPr lvl="3" algn="l" rtl="0"/>
            <a:r>
              <a:rPr lang="en-US" dirty="0"/>
              <a:t>12.8 billion 128-bit instruction references/second</a:t>
            </a:r>
          </a:p>
          <a:p>
            <a:pPr lvl="3" algn="l" rtl="0"/>
            <a:r>
              <a:rPr lang="en-US" dirty="0"/>
              <a:t>= 409.6 GB/s!</a:t>
            </a:r>
            <a:r>
              <a:rPr lang="fa-IR" dirty="0"/>
              <a:t> حجم داده ای که این پردازنده در یک ثانیه میتواند پردازش کند   </a:t>
            </a:r>
            <a:endParaRPr lang="en-US" dirty="0"/>
          </a:p>
          <a:p>
            <a:pPr lvl="2" algn="l" rtl="0"/>
            <a:r>
              <a:rPr lang="en-US" dirty="0"/>
              <a:t>DRAM bandwidth is only 8% of this (34.1 GB/s)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9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and Power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High-end microprocessors have &gt;10 MB on-chip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Consumes large amount of area and power budget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34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7704" y="1394996"/>
            <a:ext cx="11328837" cy="5166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باید در طراحی </a:t>
            </a:r>
            <a:r>
              <a:rPr lang="en-US" dirty="0"/>
              <a:t>cache</a:t>
            </a:r>
            <a:r>
              <a:rPr lang="fa-IR" dirty="0"/>
              <a:t> حرفه ای عمل کنیم.</a:t>
            </a:r>
          </a:p>
          <a:p>
            <a:pPr algn="r"/>
            <a:r>
              <a:rPr lang="en-US" dirty="0"/>
              <a:t>Cache</a:t>
            </a:r>
            <a:r>
              <a:rPr lang="fa-IR" dirty="0"/>
              <a:t> باید </a:t>
            </a:r>
            <a:r>
              <a:rPr lang="en-US" dirty="0"/>
              <a:t>pipelined</a:t>
            </a:r>
            <a:r>
              <a:rPr lang="fa-IR" dirty="0"/>
              <a:t> باشد یعنی </a:t>
            </a:r>
          </a:p>
          <a:p>
            <a:pPr lvl="1"/>
            <a:r>
              <a:rPr lang="fa-IR" dirty="0"/>
              <a:t>در یک لحظه، </a:t>
            </a:r>
            <a:r>
              <a:rPr lang="en-US" dirty="0"/>
              <a:t>Data</a:t>
            </a:r>
            <a:r>
              <a:rPr lang="fa-IR" dirty="0"/>
              <a:t> یک </a:t>
            </a:r>
            <a:r>
              <a:rPr lang="en-US" dirty="0"/>
              <a:t>request</a:t>
            </a:r>
            <a:r>
              <a:rPr lang="fa-IR" dirty="0"/>
              <a:t> را بیاورد؛</a:t>
            </a:r>
          </a:p>
          <a:p>
            <a:pPr lvl="1"/>
            <a:r>
              <a:rPr lang="fa-IR" dirty="0"/>
              <a:t>یک </a:t>
            </a:r>
            <a:r>
              <a:rPr lang="en-US" dirty="0"/>
              <a:t>request</a:t>
            </a:r>
            <a:r>
              <a:rPr lang="fa-IR" dirty="0"/>
              <a:t> را </a:t>
            </a:r>
            <a:r>
              <a:rPr lang="en-US" dirty="0"/>
              <a:t>convert</a:t>
            </a:r>
            <a:r>
              <a:rPr lang="fa-IR" dirty="0"/>
              <a:t> کند،</a:t>
            </a:r>
          </a:p>
          <a:p>
            <a:pPr lvl="1"/>
            <a:r>
              <a:rPr lang="fa-IR" dirty="0"/>
              <a:t>یک </a:t>
            </a:r>
            <a:r>
              <a:rPr lang="en-US" dirty="0"/>
              <a:t>missed data</a:t>
            </a:r>
            <a:r>
              <a:rPr lang="fa-IR" dirty="0"/>
              <a:t> آورده شود و ...</a:t>
            </a:r>
          </a:p>
          <a:p>
            <a:r>
              <a:rPr lang="en-US" dirty="0"/>
              <a:t>Multi-port</a:t>
            </a:r>
            <a:r>
              <a:rPr lang="fa-IR" dirty="0"/>
              <a:t> بودن یعنی در یک لحظه ما بتوانیم چندین آدرس را بدهیم که در آنها بنویسیم یا از آنها بخوانیم (چندین پورت آدرس و داده داریم).</a:t>
            </a:r>
          </a:p>
          <a:p>
            <a:r>
              <a:rPr lang="fa-IR" dirty="0"/>
              <a:t>در ساختار پردازنده های </a:t>
            </a:r>
            <a:r>
              <a:rPr lang="en-US" dirty="0"/>
              <a:t>Multi core</a:t>
            </a:r>
            <a:r>
              <a:rPr lang="fa-IR" dirty="0"/>
              <a:t>، به ازای هر </a:t>
            </a:r>
            <a:r>
              <a:rPr lang="en-US" dirty="0"/>
              <a:t>core</a:t>
            </a:r>
            <a:r>
              <a:rPr lang="fa-IR" dirty="0"/>
              <a:t> دو سطح </a:t>
            </a:r>
            <a:r>
              <a:rPr lang="en-US" dirty="0"/>
              <a:t>cache</a:t>
            </a:r>
            <a:r>
              <a:rPr lang="fa-IR" dirty="0"/>
              <a:t> داریم و یک سطح سوم </a:t>
            </a:r>
            <a:r>
              <a:rPr lang="en-US" dirty="0"/>
              <a:t>cache</a:t>
            </a:r>
            <a:r>
              <a:rPr lang="fa-IR" dirty="0"/>
              <a:t> هم داریم که مشترک بین تمامی </a:t>
            </a:r>
            <a:r>
              <a:rPr lang="en-US" dirty="0"/>
              <a:t>core</a:t>
            </a:r>
            <a:r>
              <a:rPr lang="fa-IR" dirty="0"/>
              <a:t> ها است.</a:t>
            </a:r>
          </a:p>
          <a:p>
            <a:pPr lvl="1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66989" y="6381751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 Design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462" y="1240077"/>
            <a:ext cx="5097943" cy="279690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Requires:</a:t>
            </a:r>
          </a:p>
          <a:p>
            <a:pPr lvl="1" algn="l" rtl="0"/>
            <a:r>
              <a:rPr lang="en-US" dirty="0"/>
              <a:t>Pipelined, Multi-port caches</a:t>
            </a:r>
          </a:p>
          <a:p>
            <a:pPr lvl="1" algn="l" rtl="0"/>
            <a:r>
              <a:rPr lang="en-US" dirty="0"/>
              <a:t>Two levels of cache per core</a:t>
            </a:r>
          </a:p>
          <a:p>
            <a:pPr lvl="1" algn="l" rtl="0"/>
            <a:r>
              <a:rPr lang="en-US" dirty="0"/>
              <a:t>Shared third-level cache on chip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rgbClr val="C00000"/>
                </a:solidFill>
              </a:rPr>
              <a:t>اصل مراجعات محلی:</a:t>
            </a:r>
            <a:r>
              <a:rPr lang="fa-IR" dirty="0"/>
              <a:t> طبق این اصل، تمایل دسترسی به حافظه در بازه های زمانی معین به سلولهای مجاور میباشد. </a:t>
            </a:r>
            <a:endParaRPr lang="fa-IR" dirty="0">
              <a:solidFill>
                <a:srgbClr val="C00000"/>
              </a:solidFill>
            </a:endParaRPr>
          </a:p>
          <a:p>
            <a:r>
              <a:rPr lang="fa-IR" dirty="0">
                <a:solidFill>
                  <a:srgbClr val="C00000"/>
                </a:solidFill>
              </a:rPr>
              <a:t>همجواری زمانی (</a:t>
            </a:r>
            <a:r>
              <a:rPr lang="en-US" dirty="0">
                <a:solidFill>
                  <a:srgbClr val="C00000"/>
                </a:solidFill>
              </a:rPr>
              <a:t>Temporal Locality</a:t>
            </a:r>
            <a:r>
              <a:rPr lang="fa-IR" dirty="0">
                <a:solidFill>
                  <a:srgbClr val="C00000"/>
                </a:solidFill>
              </a:rPr>
              <a:t>): </a:t>
            </a:r>
            <a:r>
              <a:rPr lang="fa-IR" dirty="0"/>
              <a:t>اطلاعاتی که در آینده نزدیک مورد استفاده قرار میگیرند، احتمالاً هم اکنون مورد استفاده هستند.</a:t>
            </a:r>
          </a:p>
          <a:p>
            <a:r>
              <a:rPr lang="fa-IR" dirty="0">
                <a:solidFill>
                  <a:srgbClr val="C00000"/>
                </a:solidFill>
              </a:rPr>
              <a:t>هم جواری مکانی (</a:t>
            </a:r>
            <a:r>
              <a:rPr lang="en-US" dirty="0">
                <a:solidFill>
                  <a:srgbClr val="C00000"/>
                </a:solidFill>
              </a:rPr>
              <a:t>Temporal Spatial</a:t>
            </a:r>
            <a:r>
              <a:rPr lang="fa-IR" dirty="0">
                <a:solidFill>
                  <a:srgbClr val="C00000"/>
                </a:solidFill>
              </a:rPr>
              <a:t>): </a:t>
            </a:r>
            <a:r>
              <a:rPr lang="fa-IR" dirty="0"/>
              <a:t>طبق این اصل اگر یک کلمه مورد دستیابی قرار گرفت، کلمه های مجاور با این کلمه در آینده نزدیک مورد دستیابی قرار خواهد گرفت.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of Main Memory and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318498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N-bit address is divided into two parts</a:t>
            </a:r>
          </a:p>
          <a:p>
            <a:pPr lvl="1" algn="l" rtl="0"/>
            <a:r>
              <a:rPr lang="en-US" dirty="0"/>
              <a:t>K bits for index</a:t>
            </a:r>
          </a:p>
          <a:p>
            <a:pPr lvl="1" algn="l" rtl="0"/>
            <a:r>
              <a:rPr lang="en-US" dirty="0"/>
              <a:t>N-K bits for TAG </a:t>
            </a:r>
            <a:endParaRPr lang="fa-IR" dirty="0"/>
          </a:p>
          <a:p>
            <a:pPr algn="l" rtl="0"/>
            <a:r>
              <a:rPr lang="en-US" dirty="0"/>
              <a:t>N-bit is used to access main memory</a:t>
            </a:r>
          </a:p>
          <a:p>
            <a:pPr algn="l" rtl="0"/>
            <a:r>
              <a:rPr lang="en-US" dirty="0"/>
              <a:t>K-bits are used to access cache memory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455" y="4291926"/>
            <a:ext cx="8131731" cy="238351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of Main Memory and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867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CPU Generates an Address (</a:t>
            </a:r>
            <a:r>
              <a:rPr lang="en-US" dirty="0" err="1">
                <a:solidFill>
                  <a:srgbClr val="0070C0"/>
                </a:solidFill>
              </a:rPr>
              <a:t>TAG</a:t>
            </a:r>
            <a:r>
              <a:rPr lang="en-US" dirty="0" err="1"/>
              <a:t>: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Index</a:t>
            </a:r>
            <a:r>
              <a:rPr lang="en-US" dirty="0"/>
              <a:t>)</a:t>
            </a:r>
            <a:endParaRPr lang="fa-IR" dirty="0"/>
          </a:p>
          <a:p>
            <a:pPr algn="l" rtl="0"/>
            <a:r>
              <a:rPr lang="en-US" dirty="0"/>
              <a:t>Using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Index</a:t>
            </a:r>
            <a:r>
              <a:rPr lang="en-US" dirty="0"/>
              <a:t>, cache memory is accessed</a:t>
            </a:r>
          </a:p>
          <a:p>
            <a:pPr lvl="1" algn="l" rtl="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Index</a:t>
            </a:r>
            <a:r>
              <a:rPr lang="en-US" dirty="0"/>
              <a:t> -&gt; (</a:t>
            </a:r>
            <a:r>
              <a:rPr lang="en-US" dirty="0" err="1">
                <a:solidFill>
                  <a:srgbClr val="C00000"/>
                </a:solidFill>
              </a:rPr>
              <a:t>Tag</a:t>
            </a:r>
            <a:r>
              <a:rPr lang="en-US" dirty="0" err="1"/>
              <a:t>;</a:t>
            </a:r>
            <a:r>
              <a:rPr lang="en-US" dirty="0" err="1">
                <a:solidFill>
                  <a:srgbClr val="00B0F0"/>
                </a:solidFill>
              </a:rPr>
              <a:t>Data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If (</a:t>
            </a:r>
            <a:r>
              <a:rPr lang="en-US" dirty="0">
                <a:solidFill>
                  <a:srgbClr val="0070C0"/>
                </a:solidFill>
              </a:rPr>
              <a:t>TAG</a:t>
            </a:r>
            <a:r>
              <a:rPr lang="en-US" dirty="0"/>
              <a:t>==</a:t>
            </a:r>
            <a:r>
              <a:rPr lang="en-US" dirty="0">
                <a:solidFill>
                  <a:srgbClr val="C00000"/>
                </a:solidFill>
              </a:rPr>
              <a:t>Tag</a:t>
            </a:r>
            <a:r>
              <a:rPr lang="en-US" dirty="0"/>
              <a:t>) then </a:t>
            </a:r>
            <a:r>
              <a:rPr lang="en-US" dirty="0">
                <a:solidFill>
                  <a:srgbClr val="7030A0"/>
                </a:solidFill>
              </a:rPr>
              <a:t>Hit(Successful access)</a:t>
            </a:r>
          </a:p>
          <a:p>
            <a:pPr algn="l" rtl="0"/>
            <a:r>
              <a:rPr lang="en-US" dirty="0"/>
              <a:t>Otherwise </a:t>
            </a:r>
            <a:r>
              <a:rPr lang="en-US" dirty="0">
                <a:solidFill>
                  <a:srgbClr val="7030A0"/>
                </a:solidFill>
              </a:rPr>
              <a:t>Miss</a:t>
            </a:r>
            <a:r>
              <a:rPr lang="en-US" dirty="0"/>
              <a:t>:</a:t>
            </a:r>
          </a:p>
          <a:p>
            <a:pPr lvl="1" algn="l" rtl="0"/>
            <a:r>
              <a:rPr lang="en-US" dirty="0"/>
              <a:t>1- Move data from cache to main memory</a:t>
            </a:r>
          </a:p>
          <a:p>
            <a:pPr lvl="1" algn="l" rtl="0"/>
            <a:r>
              <a:rPr lang="en-US" dirty="0"/>
              <a:t>2- Update Cache with correct data from main memory</a:t>
            </a:r>
          </a:p>
          <a:p>
            <a:pPr lvl="1" algn="l" rtl="0"/>
            <a:r>
              <a:rPr lang="en-US" dirty="0"/>
              <a:t>3- Send requested data for CPU</a:t>
            </a:r>
          </a:p>
          <a:p>
            <a:pPr algn="l"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947" y="1314980"/>
            <a:ext cx="5095875" cy="22383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973294" y="3252083"/>
            <a:ext cx="222636" cy="182880"/>
          </a:xfrm>
          <a:prstGeom prst="round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95929" y="3252083"/>
            <a:ext cx="286247" cy="182880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821184" y="3189106"/>
            <a:ext cx="286247" cy="182880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187977" y="2676218"/>
            <a:ext cx="286247" cy="182880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180024" y="2081079"/>
            <a:ext cx="286247" cy="182880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448558" y="3160643"/>
            <a:ext cx="222636" cy="182880"/>
          </a:xfrm>
          <a:prstGeom prst="roundRect">
            <a:avLst/>
          </a:prstGeom>
          <a:solidFill>
            <a:srgbClr val="C00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8" idx="2"/>
            <a:endCxn id="13" idx="2"/>
          </p:cNvCxnSpPr>
          <p:nvPr/>
        </p:nvCxnSpPr>
        <p:spPr>
          <a:xfrm rot="5400000" flipH="1" flipV="1">
            <a:off x="8776524" y="1651611"/>
            <a:ext cx="91440" cy="3475264"/>
          </a:xfrm>
          <a:prstGeom prst="curvedConnector3">
            <a:avLst>
              <a:gd name="adj1" fmla="val -52826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9" idx="2"/>
            <a:endCxn id="10" idx="2"/>
          </p:cNvCxnSpPr>
          <p:nvPr/>
        </p:nvCxnSpPr>
        <p:spPr>
          <a:xfrm rot="5400000" flipH="1" flipV="1">
            <a:off x="8620191" y="2090847"/>
            <a:ext cx="62977" cy="2625255"/>
          </a:xfrm>
          <a:prstGeom prst="curvedConnector3">
            <a:avLst>
              <a:gd name="adj1" fmla="val -3629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4313286" y="-100013"/>
            <a:ext cx="450206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Copyright © 2019, Elsevier Inc. All rights reserved.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14489" y="40110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Hohn</a:t>
            </a:r>
            <a:r>
              <a:rPr lang="en-US" dirty="0"/>
              <a:t> L. Hennessy </a:t>
            </a:r>
          </a:p>
          <a:p>
            <a:r>
              <a:rPr lang="en-US" dirty="0"/>
              <a:t>David A. Patterson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94112" y="1227296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2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94112" y="2033746"/>
            <a:ext cx="58324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0066FF"/>
                </a:solidFill>
                <a:latin typeface="Arial" charset="0"/>
              </a:rPr>
              <a:t>Memory Hierarchy Design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23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Blocks of memory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06791"/>
              </p:ext>
            </p:extLst>
          </p:nvPr>
        </p:nvGraphicFramePr>
        <p:xfrm>
          <a:off x="4822829" y="1907379"/>
          <a:ext cx="3086637" cy="4731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71">
                  <a:extLst>
                    <a:ext uri="{9D8B030D-6E8A-4147-A177-3AD203B41FA5}">
                      <a16:colId xmlns:a16="http://schemas.microsoft.com/office/drawing/2014/main" val="3264239499"/>
                    </a:ext>
                  </a:extLst>
                </a:gridCol>
                <a:gridCol w="701092">
                  <a:extLst>
                    <a:ext uri="{9D8B030D-6E8A-4147-A177-3AD203B41FA5}">
                      <a16:colId xmlns:a16="http://schemas.microsoft.com/office/drawing/2014/main" val="2441181378"/>
                    </a:ext>
                  </a:extLst>
                </a:gridCol>
                <a:gridCol w="1611774">
                  <a:extLst>
                    <a:ext uri="{9D8B030D-6E8A-4147-A177-3AD203B41FA5}">
                      <a16:colId xmlns:a16="http://schemas.microsoft.com/office/drawing/2014/main" val="26792827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OFFSET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TAG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DATA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876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000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000</a:t>
                      </a: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1220</a:t>
                      </a: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3974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2522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59689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110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83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111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9584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000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049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1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542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110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000</a:t>
                      </a:r>
                      <a:endParaRPr lang="en-US" sz="1400" b="1" dirty="0"/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2340</a:t>
                      </a:r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05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111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000</a:t>
                      </a:r>
                      <a:endParaRPr lang="en-US" sz="1400" b="1" dirty="0"/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3450</a:t>
                      </a:r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566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000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001</a:t>
                      </a: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4560</a:t>
                      </a: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154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651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286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110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001</a:t>
                      </a: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5670</a:t>
                      </a: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4266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111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1026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000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055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281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63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101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001</a:t>
                      </a:r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6710</a:t>
                      </a:r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3301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110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3041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/>
                        <a:t>111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/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solidFill>
                      <a:srgbClr val="ED7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7815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4765049" y="2122165"/>
            <a:ext cx="0" cy="109168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91706" y="2404653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 00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765049" y="3184532"/>
            <a:ext cx="0" cy="109168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91706" y="3467020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 01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65049" y="4253509"/>
            <a:ext cx="0" cy="109168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91706" y="4535997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 10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65049" y="5345190"/>
            <a:ext cx="0" cy="126582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91706" y="5627678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 11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90735"/>
              </p:ext>
            </p:extLst>
          </p:nvPr>
        </p:nvGraphicFramePr>
        <p:xfrm>
          <a:off x="7936037" y="1248603"/>
          <a:ext cx="2928768" cy="33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92">
                  <a:extLst>
                    <a:ext uri="{9D8B030D-6E8A-4147-A177-3AD203B41FA5}">
                      <a16:colId xmlns:a16="http://schemas.microsoft.com/office/drawing/2014/main" val="3484346487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274200476"/>
                    </a:ext>
                  </a:extLst>
                </a:gridCol>
                <a:gridCol w="1529338">
                  <a:extLst>
                    <a:ext uri="{9D8B030D-6E8A-4147-A177-3AD203B41FA5}">
                      <a16:colId xmlns:a16="http://schemas.microsoft.com/office/drawing/2014/main" val="3246642288"/>
                    </a:ext>
                  </a:extLst>
                </a:gridCol>
              </a:tblGrid>
              <a:tr h="334741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TAG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BLOCK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OFFSET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7814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53156"/>
              </p:ext>
            </p:extLst>
          </p:nvPr>
        </p:nvGraphicFramePr>
        <p:xfrm>
          <a:off x="9645014" y="2232431"/>
          <a:ext cx="237217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559">
                  <a:extLst>
                    <a:ext uri="{9D8B030D-6E8A-4147-A177-3AD203B41FA5}">
                      <a16:colId xmlns:a16="http://schemas.microsoft.com/office/drawing/2014/main" val="2267727013"/>
                    </a:ext>
                  </a:extLst>
                </a:gridCol>
                <a:gridCol w="1241617">
                  <a:extLst>
                    <a:ext uri="{9D8B030D-6E8A-4147-A177-3AD203B41FA5}">
                      <a16:colId xmlns:a16="http://schemas.microsoft.com/office/drawing/2014/main" val="3843943051"/>
                    </a:ext>
                  </a:extLst>
                </a:gridCol>
              </a:tblGrid>
              <a:tr h="26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00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000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57953"/>
                  </a:ext>
                </a:extLst>
              </a:tr>
              <a:tr h="287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56551"/>
                  </a:ext>
                </a:extLst>
              </a:tr>
              <a:tr h="263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01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110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2340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213498"/>
                  </a:ext>
                </a:extLst>
              </a:tr>
              <a:tr h="26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01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111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3450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59924"/>
                  </a:ext>
                </a:extLst>
              </a:tr>
              <a:tr h="26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15628"/>
                  </a:ext>
                </a:extLst>
              </a:tr>
              <a:tr h="291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75617"/>
                  </a:ext>
                </a:extLst>
              </a:tr>
              <a:tr h="263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001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10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000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4560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29404"/>
                  </a:ext>
                </a:extLst>
              </a:tr>
              <a:tr h="26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54455"/>
                  </a:ext>
                </a:extLst>
              </a:tr>
              <a:tr h="26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001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10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110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5670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83561"/>
                  </a:ext>
                </a:extLst>
              </a:tr>
              <a:tr h="204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16721"/>
                  </a:ext>
                </a:extLst>
              </a:tr>
              <a:tr h="26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675222"/>
                  </a:ext>
                </a:extLst>
              </a:tr>
              <a:tr h="26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001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11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101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6710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31474"/>
                  </a:ext>
                </a:extLst>
              </a:tr>
              <a:tr h="26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30543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0004606" y="1573481"/>
            <a:ext cx="551612" cy="721853"/>
            <a:chOff x="7442143" y="1422330"/>
            <a:chExt cx="2271023" cy="721853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9088618" y="1519636"/>
              <a:ext cx="85381" cy="1163714"/>
            </a:xfrm>
            <a:prstGeom prst="leftBrace">
              <a:avLst>
                <a:gd name="adj1" fmla="val 0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442143" y="1422330"/>
              <a:ext cx="0" cy="188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22" idx="1"/>
            </p:cNvCxnSpPr>
            <p:nvPr/>
          </p:nvCxnSpPr>
          <p:spPr>
            <a:xfrm rot="16200000" flipV="1">
              <a:off x="8062728" y="990221"/>
              <a:ext cx="448001" cy="1689162"/>
            </a:xfrm>
            <a:prstGeom prst="bentConnector3">
              <a:avLst>
                <a:gd name="adj1" fmla="val 10415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929397" y="1573305"/>
            <a:ext cx="1281041" cy="722028"/>
            <a:chOff x="6341131" y="1423700"/>
            <a:chExt cx="3039242" cy="722028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9167625" y="1932980"/>
              <a:ext cx="86927" cy="338569"/>
            </a:xfrm>
            <a:prstGeom prst="leftBrace">
              <a:avLst>
                <a:gd name="adj1" fmla="val 0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341131" y="1423700"/>
              <a:ext cx="0" cy="252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23" idx="1"/>
            </p:cNvCxnSpPr>
            <p:nvPr/>
          </p:nvCxnSpPr>
          <p:spPr>
            <a:xfrm rot="16200000" flipV="1">
              <a:off x="7580426" y="428140"/>
              <a:ext cx="391369" cy="2869955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220269" y="1574009"/>
            <a:ext cx="1784336" cy="702660"/>
            <a:chOff x="5703539" y="1423700"/>
            <a:chExt cx="3461297" cy="702660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8884590" y="1846113"/>
              <a:ext cx="67558" cy="492935"/>
            </a:xfrm>
            <a:prstGeom prst="leftBrace">
              <a:avLst>
                <a:gd name="adj1" fmla="val 0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5703539" y="1423700"/>
              <a:ext cx="0" cy="324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24" idx="1"/>
            </p:cNvCxnSpPr>
            <p:nvPr/>
          </p:nvCxnSpPr>
          <p:spPr>
            <a:xfrm rot="16200000" flipV="1">
              <a:off x="7160093" y="300528"/>
              <a:ext cx="301730" cy="3214817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Curved Connector 53"/>
          <p:cNvCxnSpPr/>
          <p:nvPr/>
        </p:nvCxnSpPr>
        <p:spPr>
          <a:xfrm>
            <a:off x="7967245" y="4991878"/>
            <a:ext cx="1677769" cy="63680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3232669" cy="5168674"/>
          </a:xfrm>
        </p:spPr>
        <p:txBody>
          <a:bodyPr>
            <a:normAutofit/>
          </a:bodyPr>
          <a:lstStyle/>
          <a:p>
            <a:pPr algn="l" rtl="0"/>
            <a:r>
              <a:rPr lang="en-US" sz="1600" dirty="0"/>
              <a:t>Data are fetched from memory in blocks</a:t>
            </a:r>
          </a:p>
          <a:p>
            <a:pPr algn="l" rtl="0"/>
            <a:r>
              <a:rPr lang="en-US" sz="1600" dirty="0"/>
              <a:t>Index= (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block</a:t>
            </a:r>
            <a:r>
              <a:rPr lang="en-US" sz="1600" dirty="0" err="1"/>
              <a:t>: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offest</a:t>
            </a:r>
            <a:r>
              <a:rPr lang="en-US" sz="1600" dirty="0"/>
              <a:t>)</a:t>
            </a:r>
            <a:endParaRPr lang="fa-I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14218" y="1214012"/>
            <a:ext cx="151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64926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328838" cy="263994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Hit Rate</a:t>
                </a:r>
                <a:r>
                  <a:rPr lang="fa-IR" dirty="0"/>
                  <a:t>: درصدی از کل دسترسی های به حافظه که از طریق حافظه نهان برآورده میشود. (درصد موفقیت مراجعه به حافظه </a:t>
                </a:r>
                <a:r>
                  <a:rPr lang="en-US" dirty="0"/>
                  <a:t>cache</a:t>
                </a:r>
                <a:r>
                  <a:rPr lang="fa-IR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a-IR" dirty="0"/>
                  <a:t>: زمان دسترسی به حافظه نهان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dirty="0"/>
                  <a:t>: زمان دسترسی به حافظه اصلی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a-IR" dirty="0"/>
                  <a:t>: زمان موثر دسترسی به یک کلمه از حافظه در سیستمی که از حافظه نهان استفاده میکند.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328838" cy="2639945"/>
              </a:xfrm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4159" y="3945856"/>
                <a:ext cx="38223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9" y="3945856"/>
                <a:ext cx="382232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47748" y="5321996"/>
                <a:ext cx="3910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748" y="5321996"/>
                <a:ext cx="3910173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7747" y="5796098"/>
                <a:ext cx="3954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747" y="5796098"/>
                <a:ext cx="3954801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647747" y="4814324"/>
            <a:ext cx="103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75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66989" y="6381751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Performance and Power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High-end microprocessors have &gt;10 MB on-chip cache</a:t>
            </a:r>
          </a:p>
          <a:p>
            <a:pPr lvl="1" algn="l" rtl="0"/>
            <a:r>
              <a:rPr lang="en-US" dirty="0"/>
              <a:t>Consumes large amount of area and power budget</a:t>
            </a:r>
            <a:endParaRPr lang="fa-IR" dirty="0"/>
          </a:p>
          <a:p>
            <a:pPr lvl="1" algn="l" rtl="0"/>
            <a:endParaRPr lang="fa-IR" dirty="0"/>
          </a:p>
          <a:p>
            <a:pPr algn="r"/>
            <a:r>
              <a:rPr lang="fa-IR" dirty="0"/>
              <a:t>بخش زیادی از فضای پردازنده مربوط به </a:t>
            </a:r>
            <a:r>
              <a:rPr lang="en-US" dirty="0"/>
              <a:t>cache</a:t>
            </a:r>
            <a:r>
              <a:rPr lang="fa-IR" dirty="0"/>
              <a:t> ها هستند</a:t>
            </a:r>
          </a:p>
          <a:p>
            <a:pPr algn="r"/>
            <a:r>
              <a:rPr lang="fa-IR" dirty="0"/>
              <a:t>این هزینه زیاد صرف شده برای قرار دادن </a:t>
            </a:r>
            <a:r>
              <a:rPr lang="en-US" dirty="0"/>
              <a:t>cache</a:t>
            </a:r>
            <a:r>
              <a:rPr lang="fa-IR" dirty="0"/>
              <a:t> در پردازنده مقرون به صرفه است</a:t>
            </a:r>
          </a:p>
          <a:p>
            <a:pPr algn="r"/>
            <a:r>
              <a:rPr lang="fa-IR" dirty="0"/>
              <a:t>هر چه فاصله تا اطلاعات کمتر باشد، کارایی بهتر است و در این صورت لزومی ندارد که پردازنده برای دسترسی به اطلاعات به </a:t>
            </a:r>
            <a:r>
              <a:rPr lang="en-US" dirty="0"/>
              <a:t>Main Memory</a:t>
            </a:r>
            <a:r>
              <a:rPr lang="fa-IR" dirty="0"/>
              <a:t> مراجعه کند</a:t>
            </a:r>
            <a:endParaRPr lang="en-US" dirty="0"/>
          </a:p>
          <a:p>
            <a:pPr lvl="1" algn="l" rtl="0"/>
            <a:endParaRPr lang="en-US" dirty="0"/>
          </a:p>
          <a:p>
            <a:pPr lvl="1" algn="l" rt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29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Memory Technology and Optimizations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/>
              <a:t>Performance metrics</a:t>
            </a:r>
          </a:p>
          <a:p>
            <a:pPr lvl="1" algn="l" rtl="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Latency</a:t>
            </a:r>
            <a:r>
              <a:rPr lang="en-US" dirty="0"/>
              <a:t> is concern of cache</a:t>
            </a:r>
          </a:p>
          <a:p>
            <a:pPr lvl="1" algn="l" rtl="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Bandwidth</a:t>
            </a:r>
            <a:r>
              <a:rPr lang="en-US" dirty="0"/>
              <a:t> is concern of multiprocessors and I/O</a:t>
            </a:r>
          </a:p>
          <a:p>
            <a:pPr lvl="1" algn="l" rtl="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Access time</a:t>
            </a:r>
          </a:p>
          <a:p>
            <a:pPr lvl="2" algn="l" rtl="0">
              <a:lnSpc>
                <a:spcPct val="90000"/>
              </a:lnSpc>
            </a:pPr>
            <a:r>
              <a:rPr lang="en-US" dirty="0"/>
              <a:t>Time between read request and when desired word arrives</a:t>
            </a:r>
          </a:p>
          <a:p>
            <a:pPr lvl="1" algn="l" rtl="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Cycle time</a:t>
            </a:r>
          </a:p>
          <a:p>
            <a:pPr lvl="2" algn="l" rtl="0">
              <a:lnSpc>
                <a:spcPct val="90000"/>
              </a:lnSpc>
            </a:pPr>
            <a:r>
              <a:rPr lang="en-US" dirty="0"/>
              <a:t>Minimum time between unrelated requests to memory</a:t>
            </a:r>
          </a:p>
          <a:p>
            <a:pPr lvl="2" algn="l" rtl="0">
              <a:lnSpc>
                <a:spcPct val="90000"/>
              </a:lnSpc>
            </a:pPr>
            <a:r>
              <a:rPr lang="fa-IR" dirty="0"/>
              <a:t>فاصله زمانی بین دو درخواست که از حافظه میتوانیم بدهیم.</a:t>
            </a: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SRAM memory has low latency, use for cache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Organize DRAM chips into many banks for high bandwidth, use for main memory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SRAM (Static RAM)</a:t>
            </a:r>
          </a:p>
          <a:p>
            <a:pPr lvl="1" algn="l" rtl="0"/>
            <a:r>
              <a:rPr lang="en-US" dirty="0"/>
              <a:t>Requires low power to retain bit</a:t>
            </a:r>
          </a:p>
          <a:p>
            <a:pPr lvl="1" algn="l" rtl="0"/>
            <a:r>
              <a:rPr lang="en-US" dirty="0"/>
              <a:t>Requires 6 transistors/bit</a:t>
            </a:r>
          </a:p>
          <a:p>
            <a:pPr lvl="1" algn="l" rtl="0"/>
            <a:r>
              <a:rPr lang="fa-IR" dirty="0"/>
              <a:t>برای نگهداری داده، انرژی زیادی مصرف نمیکند.</a:t>
            </a:r>
            <a:endParaRPr lang="en-US" dirty="0"/>
          </a:p>
          <a:p>
            <a:pPr algn="l" rtl="0"/>
            <a:r>
              <a:rPr lang="en-US" dirty="0"/>
              <a:t>DRAM (Dynamic RAM)</a:t>
            </a:r>
          </a:p>
          <a:p>
            <a:pPr lvl="1" algn="l" rtl="0"/>
            <a:r>
              <a:rPr lang="en-US" dirty="0"/>
              <a:t>Must be re-written after being read</a:t>
            </a:r>
          </a:p>
          <a:p>
            <a:pPr lvl="1" algn="l" rtl="0"/>
            <a:r>
              <a:rPr lang="en-US" dirty="0"/>
              <a:t>Must also be periodically refreshed</a:t>
            </a:r>
          </a:p>
          <a:p>
            <a:pPr lvl="2" algn="l" rtl="0"/>
            <a:r>
              <a:rPr lang="en-US" dirty="0"/>
              <a:t>Every ~ 8 </a:t>
            </a:r>
            <a:r>
              <a:rPr lang="en-US" dirty="0" err="1"/>
              <a:t>ms</a:t>
            </a:r>
            <a:r>
              <a:rPr lang="en-US" dirty="0"/>
              <a:t> (roughly 5% of time)</a:t>
            </a:r>
          </a:p>
          <a:p>
            <a:pPr lvl="2" algn="l" rtl="0"/>
            <a:r>
              <a:rPr lang="en-US" dirty="0"/>
              <a:t>Each row can be refreshed simultaneously</a:t>
            </a:r>
          </a:p>
          <a:p>
            <a:pPr lvl="1" algn="l" rtl="0"/>
            <a:r>
              <a:rPr lang="en-US" dirty="0"/>
              <a:t>One transistor/bit </a:t>
            </a:r>
            <a:r>
              <a:rPr lang="fa-IR" dirty="0"/>
              <a:t> (مزیت)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0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50000"/>
              </a:lnSpc>
            </a:pPr>
            <a:r>
              <a:rPr lang="en-US" dirty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Amdahl:</a:t>
            </a:r>
          </a:p>
          <a:p>
            <a:pPr lvl="1" algn="l" rtl="0"/>
            <a:r>
              <a:rPr lang="en-US" sz="2000" dirty="0"/>
              <a:t>Memory capacity should grow linearly with processor speed</a:t>
            </a:r>
          </a:p>
          <a:p>
            <a:pPr lvl="1" algn="l" rtl="0"/>
            <a:r>
              <a:rPr lang="en-US" sz="2000" dirty="0"/>
              <a:t>Unfortunately, memory capacity and speed has not kept pace with processors</a:t>
            </a:r>
          </a:p>
          <a:p>
            <a:pPr lvl="1" algn="l" rtl="0"/>
            <a:endParaRPr lang="en-US" sz="2000" dirty="0"/>
          </a:p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Some optimizations:</a:t>
            </a:r>
          </a:p>
          <a:p>
            <a:pPr lvl="1" algn="l" rtl="0"/>
            <a:r>
              <a:rPr lang="en-US" sz="2000" dirty="0"/>
              <a:t>Multiple accesses to same row </a:t>
            </a: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fa-IR" sz="2000" dirty="0">
                <a:solidFill>
                  <a:srgbClr val="7030A0"/>
                </a:solidFill>
              </a:rPr>
              <a:t>یک ردیف حافظه که در هر زمان خوانده میشود، متشکل از چند بلوک است</a:t>
            </a:r>
            <a:r>
              <a:rPr lang="en-US" sz="2000" dirty="0">
                <a:solidFill>
                  <a:srgbClr val="7030A0"/>
                </a:solidFill>
              </a:rPr>
              <a:t>)</a:t>
            </a:r>
          </a:p>
          <a:p>
            <a:pPr lvl="1" algn="l" rtl="0"/>
            <a:r>
              <a:rPr lang="en-US" sz="2000" dirty="0"/>
              <a:t>Synchronous DRAM</a:t>
            </a:r>
          </a:p>
          <a:p>
            <a:pPr lvl="2" algn="l" rtl="0"/>
            <a:r>
              <a:rPr lang="en-US" sz="1800" dirty="0"/>
              <a:t>Added clock to DRAM interface</a:t>
            </a:r>
            <a:r>
              <a:rPr lang="fa-IR" sz="1800" dirty="0">
                <a:solidFill>
                  <a:srgbClr val="7030A0"/>
                </a:solidFill>
              </a:rPr>
              <a:t> (در نسخه های اولیه کلاک نداشتیم)</a:t>
            </a:r>
          </a:p>
          <a:p>
            <a:pPr lvl="2" algn="l" rtl="0"/>
            <a:r>
              <a:rPr lang="en-US" sz="1800" dirty="0"/>
              <a:t>Burst mode with critical word first</a:t>
            </a:r>
            <a:r>
              <a:rPr lang="fa-IR" sz="1800" dirty="0"/>
              <a:t> </a:t>
            </a:r>
            <a:r>
              <a:rPr lang="fa-IR" sz="1800" dirty="0">
                <a:solidFill>
                  <a:srgbClr val="7030A0"/>
                </a:solidFill>
              </a:rPr>
              <a:t>(این قابلیت را میدهد که یک بازه از داده را با هم خواند-درخواست را یکبار میدهیم و حافظه اطلاعات را آماده کرده و میفرستد)</a:t>
            </a:r>
            <a:endParaRPr lang="en-US" sz="1800" dirty="0">
              <a:solidFill>
                <a:srgbClr val="7030A0"/>
              </a:solidFill>
            </a:endParaRPr>
          </a:p>
          <a:p>
            <a:pPr lvl="1" algn="l" rtl="0"/>
            <a:r>
              <a:rPr lang="en-US" sz="2000" dirty="0"/>
              <a:t>Wider interfaces</a:t>
            </a:r>
            <a:r>
              <a:rPr lang="fa-IR" sz="2000" dirty="0">
                <a:solidFill>
                  <a:srgbClr val="7030A0"/>
                </a:solidFill>
              </a:rPr>
              <a:t>(عریض تر کردن طول کلمه)</a:t>
            </a:r>
            <a:endParaRPr lang="en-US" dirty="0">
              <a:solidFill>
                <a:srgbClr val="7030A0"/>
              </a:solidFill>
            </a:endParaRPr>
          </a:p>
          <a:p>
            <a:pPr lvl="1" algn="l" rtl="0"/>
            <a:r>
              <a:rPr lang="en-US" sz="2000" dirty="0"/>
              <a:t>Double data rate (DDR)-(Double Data Rate) </a:t>
            </a: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fa-IR" sz="2000" dirty="0">
                <a:solidFill>
                  <a:srgbClr val="7030A0"/>
                </a:solidFill>
              </a:rPr>
              <a:t>حالا که کلاک داریم، در هر لبه از کلاک یک کار انجام بدیم، بدین ترتیب دو کار انجام میدهیم</a:t>
            </a:r>
            <a:r>
              <a:rPr lang="en-US" sz="2000" dirty="0">
                <a:solidFill>
                  <a:srgbClr val="7030A0"/>
                </a:solidFill>
              </a:rPr>
              <a:t>)</a:t>
            </a:r>
          </a:p>
          <a:p>
            <a:pPr lvl="1" algn="l" rtl="0">
              <a:lnSpc>
                <a:spcPct val="120000"/>
              </a:lnSpc>
            </a:pPr>
            <a:r>
              <a:rPr lang="en-US" sz="2000" dirty="0"/>
              <a:t>Multiple banks on each DRAM device </a:t>
            </a: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fa-IR" sz="2000" dirty="0">
                <a:solidFill>
                  <a:srgbClr val="7030A0"/>
                </a:solidFill>
              </a:rPr>
              <a:t>درخواست ها را بین بانکها توزیع میکنیم و بعد از ارائه آخرین درخواست به آخرین بانک، به بانک اول برگشته و اطلاعات آماده شده را بر میداریم.</a:t>
            </a:r>
            <a:r>
              <a:rPr lang="en-US" sz="20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3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2688-E568-FC4F-A57F-691DF49D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effectLst/>
              </a:rPr>
              <a:t>Gene Amdahl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839AB-09AF-A9D4-61BC-26C64BE0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1240077"/>
            <a:ext cx="8610600" cy="516614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Born	November 16, 1922 Flandreau, South Dakota, U.S.</a:t>
            </a:r>
          </a:p>
          <a:p>
            <a:pPr algn="l" rtl="0"/>
            <a:r>
              <a:rPr lang="en-US" dirty="0"/>
              <a:t>Died	November 10, 2015 (aged 92)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Gene Myron Amdahl was an American computer architect and high-tech entrepreneur, chiefly known for his work on mainframe computers at IBM and later his own companies, especially Amdahl Corporation. He formulated Amdahl's law, which states a fundamental limitation of parallel computing.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97F83-79DC-9C10-EF5A-BEE190A9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09845-2E06-C6AC-BB27-C12806CF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362CE698-D1AC-3182-E31C-A79E5188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1153421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AA81FE-E002-EB36-DBE5-56D8926501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" t="4226" r="-623" b="20444"/>
          <a:stretch/>
        </p:blipFill>
        <p:spPr>
          <a:xfrm>
            <a:off x="114300" y="3964466"/>
            <a:ext cx="2469253" cy="28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25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Optimizations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2335636"/>
          </a:xfrm>
        </p:spPr>
        <p:txBody>
          <a:bodyPr/>
          <a:lstStyle/>
          <a:p>
            <a:r>
              <a:rPr lang="fa-IR" dirty="0"/>
              <a:t>تکنولوژی های مختلف </a:t>
            </a:r>
            <a:r>
              <a:rPr lang="en-US" dirty="0"/>
              <a:t>DDR</a:t>
            </a:r>
            <a:r>
              <a:rPr lang="fa-IR" dirty="0"/>
              <a:t> در گذر زمان</a:t>
            </a:r>
            <a:endParaRPr lang="en-US" dirty="0"/>
          </a:p>
          <a:p>
            <a:pPr algn="l" rtl="0"/>
            <a:r>
              <a:rPr lang="en-US" dirty="0"/>
              <a:t>RAS : Row Address Strobe.</a:t>
            </a:r>
          </a:p>
          <a:p>
            <a:pPr algn="l" rtl="0"/>
            <a:r>
              <a:rPr lang="en-US" dirty="0"/>
              <a:t>CAS : Column Address Strobe.</a:t>
            </a:r>
          </a:p>
          <a:p>
            <a:pPr algn="l" rtl="0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260" y="3721972"/>
            <a:ext cx="8890201" cy="26246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Memory Optimizations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اسلاید قبل </a:t>
            </a:r>
            <a:r>
              <a:rPr lang="en-US" dirty="0"/>
              <a:t>Latency</a:t>
            </a:r>
            <a:r>
              <a:rPr lang="fa-IR" dirty="0"/>
              <a:t> و </a:t>
            </a:r>
            <a:r>
              <a:rPr lang="en-US" dirty="0"/>
              <a:t>Capacity</a:t>
            </a:r>
            <a:r>
              <a:rPr lang="fa-IR" dirty="0"/>
              <a:t> را مورد بررسی قرار دادیم.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9" y="2338633"/>
            <a:ext cx="10156383" cy="38608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0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66989" y="6381751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DDR: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DDR2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Lower power (2.5 V -&gt; 1.8 V)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Higher clock rates (266 MHz, 333 MHz, 400 MHz)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DDR3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1.5 V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800 MHz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DDR4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1-1.2 V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1333 MHz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GDDR5 is graphics memory based on DDR3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9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66989" y="6381751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fa-IR" dirty="0">
                <a:solidFill>
                  <a:srgbClr val="FF0000"/>
                </a:solidFill>
              </a:rPr>
              <a:t>برنامه نویس </a:t>
            </a:r>
            <a:r>
              <a:rPr lang="fa-IR" dirty="0"/>
              <a:t>علاقه مند است که حافظه </a:t>
            </a:r>
            <a:r>
              <a:rPr lang="fa-IR" dirty="0">
                <a:solidFill>
                  <a:srgbClr val="FF0000"/>
                </a:solidFill>
              </a:rPr>
              <a:t>یک فضای نامحدود با کمترین تاخیر </a:t>
            </a:r>
            <a:r>
              <a:rPr lang="fa-IR" dirty="0"/>
              <a:t>داشته باشد</a:t>
            </a:r>
          </a:p>
          <a:p>
            <a:pPr>
              <a:lnSpc>
                <a:spcPct val="170000"/>
              </a:lnSpc>
            </a:pPr>
            <a:r>
              <a:rPr lang="fa-IR" dirty="0"/>
              <a:t>حافظه های سریع بسیار گران هستند.</a:t>
            </a:r>
          </a:p>
          <a:p>
            <a:pPr>
              <a:lnSpc>
                <a:spcPct val="170000"/>
              </a:lnSpc>
            </a:pPr>
            <a:r>
              <a:rPr lang="fa-IR" dirty="0"/>
              <a:t>تامین حافظه مورد نظر برنامه نویس بسیار پر هزینه است.</a:t>
            </a:r>
          </a:p>
          <a:p>
            <a:pPr>
              <a:lnSpc>
                <a:spcPct val="170000"/>
              </a:lnSpc>
            </a:pPr>
            <a:r>
              <a:rPr lang="fa-IR" dirty="0"/>
              <a:t>راهکار: بعنوان یک معمار کامپیوتر، ایجاد سلسله مراتب حافظه میتواند نیاز برنامه نویس را برطرف کند.</a:t>
            </a:r>
          </a:p>
          <a:p>
            <a:pPr>
              <a:lnSpc>
                <a:spcPct val="170000"/>
              </a:lnSpc>
            </a:pPr>
            <a:r>
              <a:rPr lang="fa-IR" dirty="0"/>
              <a:t>حافظه ها را با سرعتهای مختلف بصورت سلسله مراتبی پشت هم میچینیم</a:t>
            </a:r>
          </a:p>
          <a:p>
            <a:pPr lvl="1">
              <a:lnSpc>
                <a:spcPct val="170000"/>
              </a:lnSpc>
            </a:pPr>
            <a:r>
              <a:rPr lang="fa-IR" dirty="0"/>
              <a:t>حافظه بسیار بزرگ و کند را در پایین ترین سطح قرار میدهیم</a:t>
            </a:r>
          </a:p>
          <a:p>
            <a:pPr lvl="1">
              <a:lnSpc>
                <a:spcPct val="170000"/>
              </a:lnSpc>
            </a:pPr>
            <a:r>
              <a:rPr lang="fa-IR" dirty="0"/>
              <a:t>بعد از آن حافظه کوچکتر با سرعت بالاتر</a:t>
            </a:r>
          </a:p>
          <a:p>
            <a:pPr lvl="1">
              <a:lnSpc>
                <a:spcPct val="170000"/>
              </a:lnSpc>
            </a:pPr>
            <a:r>
              <a:rPr lang="fa-IR" dirty="0"/>
              <a:t>به همین ترتیب هر چه به پردازنده نزدیکتر میشویم، حافظه با حجم کمتر ولی سرعت بالاتر را قرار میدهیم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11149753" y="601144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66989" y="6381751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When a word is not found in the cache, a </a:t>
            </a:r>
            <a:r>
              <a:rPr lang="en-US" i="1" dirty="0"/>
              <a:t>miss </a:t>
            </a:r>
            <a:r>
              <a:rPr lang="en-US" dirty="0"/>
              <a:t>occurs: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Fetch word from lower level in hierarchy, requiring a higher latency reference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Lower level may be another cache or the main memory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Also fetch the other words contained within the </a:t>
            </a:r>
            <a:r>
              <a:rPr lang="en-US" i="1" dirty="0"/>
              <a:t>block</a:t>
            </a:r>
          </a:p>
          <a:p>
            <a:pPr lvl="2" algn="l" rtl="0">
              <a:lnSpc>
                <a:spcPct val="90000"/>
              </a:lnSpc>
            </a:pPr>
            <a:r>
              <a:rPr lang="en-US" dirty="0"/>
              <a:t>Takes advantage of spatial locality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Place block into cache in any location within its </a:t>
            </a:r>
            <a:r>
              <a:rPr lang="en-US" i="1" dirty="0"/>
              <a:t>set</a:t>
            </a:r>
            <a:r>
              <a:rPr lang="en-US" dirty="0"/>
              <a:t>, determined by address</a:t>
            </a:r>
          </a:p>
          <a:p>
            <a:pPr lvl="2" algn="l" rtl="0">
              <a:lnSpc>
                <a:spcPct val="90000"/>
              </a:lnSpc>
            </a:pPr>
            <a:r>
              <a:rPr lang="en-US" dirty="0"/>
              <a:t>block address MOD number of sets in cache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11096810" y="591100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1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B09E-2D06-470F-A46C-491261A8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63" y="83812"/>
            <a:ext cx="8281987" cy="646331"/>
          </a:xfrm>
        </p:spPr>
        <p:txBody>
          <a:bodyPr/>
          <a:lstStyle/>
          <a:p>
            <a:r>
              <a:rPr lang="en-US" altLang="en-US" sz="3600" dirty="0"/>
              <a:t>4 Questions for Memory Hierarchy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7465B-870F-46EA-A3E6-8A83DEAE1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/>
              <a:t>Q1: Where can a block be placed in the upper level? </a:t>
            </a:r>
            <a:r>
              <a:rPr lang="en-US" altLang="en-US" i="1" dirty="0">
                <a:solidFill>
                  <a:schemeClr val="hlink"/>
                </a:solidFill>
              </a:rPr>
              <a:t>(Block placement)</a:t>
            </a:r>
            <a:endParaRPr lang="en-US" altLang="en-US" dirty="0"/>
          </a:p>
          <a:p>
            <a:pPr algn="l" rtl="0"/>
            <a:r>
              <a:rPr lang="en-US" altLang="en-US" dirty="0"/>
              <a:t>Q2: How is a block found if it is in the upper level?</a:t>
            </a:r>
            <a:br>
              <a:rPr lang="en-US" altLang="en-US" dirty="0"/>
            </a:br>
            <a:r>
              <a:rPr lang="en-US" altLang="en-US" i="1" dirty="0">
                <a:solidFill>
                  <a:schemeClr val="hlink"/>
                </a:solidFill>
              </a:rPr>
              <a:t> (Block identification)</a:t>
            </a:r>
            <a:endParaRPr lang="en-US" altLang="en-US" dirty="0"/>
          </a:p>
          <a:p>
            <a:pPr algn="l" rtl="0"/>
            <a:r>
              <a:rPr lang="en-US" altLang="en-US" dirty="0"/>
              <a:t>Q3: Which block should be replaced on a miss? </a:t>
            </a:r>
            <a:br>
              <a:rPr lang="en-US" altLang="en-US" dirty="0"/>
            </a:br>
            <a:r>
              <a:rPr lang="en-US" altLang="en-US" i="1" dirty="0">
                <a:solidFill>
                  <a:schemeClr val="hlink"/>
                </a:solidFill>
              </a:rPr>
              <a:t>(Block replacement)</a:t>
            </a:r>
            <a:endParaRPr lang="en-US" altLang="en-US" dirty="0"/>
          </a:p>
          <a:p>
            <a:pPr algn="l" rtl="0"/>
            <a:r>
              <a:rPr lang="en-US" altLang="en-US" dirty="0"/>
              <a:t>Q4: What happens on a write? </a:t>
            </a:r>
            <a:br>
              <a:rPr lang="en-US" altLang="en-US" dirty="0"/>
            </a:br>
            <a:r>
              <a:rPr lang="en-US" altLang="en-US" i="1" dirty="0">
                <a:solidFill>
                  <a:schemeClr val="hlink"/>
                </a:solidFill>
              </a:rPr>
              <a:t>(Write strategy)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CC3EF-06DF-4BBC-A358-BEE865276C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66989" y="6381751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66989" y="6381751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fa-IR" dirty="0"/>
              <a:t>طراحی حافظه های سلسله مراتبی براساس این اصل است:</a:t>
            </a:r>
          </a:p>
          <a:p>
            <a:pPr>
              <a:lnSpc>
                <a:spcPct val="170000"/>
              </a:lnSpc>
            </a:pPr>
            <a:r>
              <a:rPr lang="fa-IR" dirty="0">
                <a:solidFill>
                  <a:srgbClr val="C00000"/>
                </a:solidFill>
              </a:rPr>
              <a:t>مجاورت مکانی و زمانی </a:t>
            </a:r>
            <a:r>
              <a:rPr lang="fa-IR" dirty="0"/>
              <a:t>بعنوان یک واقعیت در دسترسی به حافظه</a:t>
            </a:r>
          </a:p>
          <a:p>
            <a:pPr>
              <a:lnSpc>
                <a:spcPct val="170000"/>
              </a:lnSpc>
            </a:pPr>
            <a:r>
              <a:rPr lang="fa-IR" dirty="0"/>
              <a:t>تمام درخواستهایی که برنامه نویس به حافظه دارد را از طریق همان حافظه کوچک نزدیک پردازنده فراهم خواهیم کرد.</a:t>
            </a:r>
          </a:p>
          <a:p>
            <a:pPr>
              <a:lnSpc>
                <a:spcPct val="170000"/>
              </a:lnSpc>
            </a:pP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7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05"/>
          <a:stretch/>
        </p:blipFill>
        <p:spPr>
          <a:xfrm>
            <a:off x="215462" y="1240077"/>
            <a:ext cx="5221511" cy="1708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048" y="2326437"/>
            <a:ext cx="5270252" cy="388427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 of a 128 Byte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60" y="1643314"/>
            <a:ext cx="7870501" cy="43596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of CPU and 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90" y="1240077"/>
            <a:ext cx="5861010" cy="5166142"/>
          </a:xfrm>
        </p:spPr>
        <p:txBody>
          <a:bodyPr/>
          <a:lstStyle/>
          <a:p>
            <a:pPr algn="l" rtl="0"/>
            <a:r>
              <a:rPr lang="en-US" dirty="0"/>
              <a:t>7 low bits of address are directly connected to chips.</a:t>
            </a:r>
          </a:p>
          <a:p>
            <a:pPr algn="l" rtl="0"/>
            <a:r>
              <a:rPr lang="en-US" dirty="0"/>
              <a:t>Two bits for chip select</a:t>
            </a:r>
          </a:p>
          <a:p>
            <a:pPr algn="l" rtl="0"/>
            <a:r>
              <a:rPr lang="en-US" dirty="0"/>
              <a:t>One bit is used for selection between ROM and RAM</a:t>
            </a:r>
          </a:p>
          <a:p>
            <a:pPr algn="l"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3" y="1233393"/>
            <a:ext cx="4628130" cy="544204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9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" y="1727784"/>
            <a:ext cx="6994100" cy="4079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62" y="1243281"/>
            <a:ext cx="4851135" cy="190023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42" y="67888"/>
            <a:ext cx="6157058" cy="6679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24892" y="1861831"/>
            <a:ext cx="2170787" cy="335756"/>
          </a:xfrm>
          <a:prstGeom prst="rect">
            <a:avLst/>
          </a:prstGeom>
          <a:solidFill>
            <a:srgbClr val="FEDACC"/>
          </a:solidFill>
        </p:spPr>
        <p:txBody>
          <a:bodyPr wrap="none">
            <a:sp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سلسله مراتب حافظه در موبایلها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4892" y="4355856"/>
            <a:ext cx="4852426" cy="335756"/>
          </a:xfrm>
          <a:prstGeom prst="rect">
            <a:avLst/>
          </a:prstGeom>
          <a:solidFill>
            <a:srgbClr val="FEDACC"/>
          </a:solidFill>
        </p:spPr>
        <p:txBody>
          <a:bodyPr wrap="square">
            <a:sp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سلسله مراتب حافظه در کامپیوترهای شخصی و لپ تاپ ها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24892" y="6509662"/>
            <a:ext cx="2167581" cy="335756"/>
          </a:xfrm>
          <a:prstGeom prst="rect">
            <a:avLst/>
          </a:prstGeom>
          <a:solidFill>
            <a:srgbClr val="FEDACC"/>
          </a:solidFill>
        </p:spPr>
        <p:txBody>
          <a:bodyPr wrap="none">
            <a:sp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سلسله مراتب حافظه در سرورها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7545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9|49.6|12.5|44.5|42.8|4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9|49.6|12.5|44.5|42.8|4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|14|50.8|74.8|2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|14|50.8|74.8|2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0.7|55.7|22.5|90.8|2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51.2|4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|95.9|205.4|13.3|4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4.5|15.9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4|11.2|15|38.3|37.8|2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9412</TotalTime>
  <Words>3144</Words>
  <Application>Microsoft Office PowerPoint</Application>
  <PresentationFormat>Widescreen</PresentationFormat>
  <Paragraphs>451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معماری کامپیوتر پیشرفته</vt:lpstr>
      <vt:lpstr>PowerPoint Presentation</vt:lpstr>
      <vt:lpstr>مقدمه</vt:lpstr>
      <vt:lpstr>مقدمه</vt:lpstr>
      <vt:lpstr>Memory Hierarchy</vt:lpstr>
      <vt:lpstr>Spec of a 128 Byte memory</vt:lpstr>
      <vt:lpstr>Connectivity of CPU and RAM</vt:lpstr>
      <vt:lpstr>Memory Hierarchy</vt:lpstr>
      <vt:lpstr>Memory Hierarchy</vt:lpstr>
      <vt:lpstr>سلسله مراتب حافظه در موبایلها</vt:lpstr>
      <vt:lpstr>سلسله مراتب حافظه در کامپیوترهای شخصی و لپ تاپ ها</vt:lpstr>
      <vt:lpstr>سلسله مراتب حافظه در سرورها</vt:lpstr>
      <vt:lpstr>Memory Performance Gap</vt:lpstr>
      <vt:lpstr>Memory Hierarchy Design</vt:lpstr>
      <vt:lpstr>Performance and Power</vt:lpstr>
      <vt:lpstr>Memory Hierarchy Design</vt:lpstr>
      <vt:lpstr>Cache memory</vt:lpstr>
      <vt:lpstr>Mapping of Main Memory and Cache</vt:lpstr>
      <vt:lpstr>Mapping of Main Memory and Cache</vt:lpstr>
      <vt:lpstr>Blocks of memory</vt:lpstr>
      <vt:lpstr>Cache Performance</vt:lpstr>
      <vt:lpstr>Performance and Power</vt:lpstr>
      <vt:lpstr>Memory Technology and Optimizations</vt:lpstr>
      <vt:lpstr>Memory Technology</vt:lpstr>
      <vt:lpstr>Memory Technology</vt:lpstr>
      <vt:lpstr>Gene Amdahl</vt:lpstr>
      <vt:lpstr>Memory Optimizations</vt:lpstr>
      <vt:lpstr>Memory Optimizations</vt:lpstr>
      <vt:lpstr>Memory Optimizations</vt:lpstr>
      <vt:lpstr>Memory Hierarchy Basics</vt:lpstr>
      <vt:lpstr>4 Questions for Memory Hierarchy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ICT-SURFACE</cp:lastModifiedBy>
  <cp:revision>161</cp:revision>
  <dcterms:created xsi:type="dcterms:W3CDTF">2021-08-11T10:34:58Z</dcterms:created>
  <dcterms:modified xsi:type="dcterms:W3CDTF">2022-12-27T12:29:02Z</dcterms:modified>
</cp:coreProperties>
</file>