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8" r:id="rId3"/>
    <p:sldId id="259" r:id="rId4"/>
    <p:sldId id="275" r:id="rId5"/>
    <p:sldId id="276" r:id="rId6"/>
    <p:sldId id="278" r:id="rId7"/>
    <p:sldId id="279" r:id="rId8"/>
    <p:sldId id="280" r:id="rId9"/>
    <p:sldId id="281" r:id="rId10"/>
    <p:sldId id="282" r:id="rId11"/>
    <p:sldId id="283" r:id="rId12"/>
    <p:sldId id="263" r:id="rId13"/>
    <p:sldId id="264" r:id="rId14"/>
    <p:sldId id="265" r:id="rId15"/>
    <p:sldId id="266" r:id="rId16"/>
    <p:sldId id="284" r:id="rId17"/>
    <p:sldId id="285" r:id="rId18"/>
    <p:sldId id="267" r:id="rId19"/>
    <p:sldId id="268" r:id="rId20"/>
    <p:sldId id="269" r:id="rId21"/>
    <p:sldId id="286" r:id="rId22"/>
    <p:sldId id="270" r:id="rId23"/>
    <p:sldId id="271" r:id="rId24"/>
    <p:sldId id="287" r:id="rId25"/>
    <p:sldId id="272" r:id="rId26"/>
    <p:sldId id="273" r:id="rId27"/>
    <p:sldId id="297" r:id="rId28"/>
    <p:sldId id="274" r:id="rId29"/>
    <p:sldId id="289" r:id="rId30"/>
    <p:sldId id="290" r:id="rId31"/>
    <p:sldId id="293" r:id="rId32"/>
    <p:sldId id="291" r:id="rId33"/>
    <p:sldId id="294" r:id="rId34"/>
    <p:sldId id="295"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026" autoAdjust="0"/>
  </p:normalViewPr>
  <p:slideViewPr>
    <p:cSldViewPr snapToGrid="0">
      <p:cViewPr varScale="1">
        <p:scale>
          <a:sx n="53" d="100"/>
          <a:sy n="53" d="100"/>
        </p:scale>
        <p:origin x="1371"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C353B-48BC-4C9C-B8E6-417497CA4C0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051CA62-DB71-4506-BB7C-4588C0BD8304}">
      <dgm:prSet/>
      <dgm:spPr/>
      <dgm:t>
        <a:bodyPr/>
        <a:lstStyle/>
        <a:p>
          <a:r>
            <a:rPr lang="en-US" dirty="0"/>
            <a:t>Data-level parallelism (DLP)</a:t>
          </a:r>
        </a:p>
      </dgm:t>
    </dgm:pt>
    <dgm:pt modelId="{94933A88-290D-4396-997C-01F4A5FE9421}" type="parTrans" cxnId="{4BD6D87E-9068-447D-A9BC-90DF823BA4A3}">
      <dgm:prSet/>
      <dgm:spPr/>
      <dgm:t>
        <a:bodyPr/>
        <a:lstStyle/>
        <a:p>
          <a:endParaRPr lang="en-US"/>
        </a:p>
      </dgm:t>
    </dgm:pt>
    <dgm:pt modelId="{6C3169B8-E2D1-4FD5-8FB2-15E2E3E590A8}" type="sibTrans" cxnId="{4BD6D87E-9068-447D-A9BC-90DF823BA4A3}">
      <dgm:prSet/>
      <dgm:spPr/>
      <dgm:t>
        <a:bodyPr/>
        <a:lstStyle/>
        <a:p>
          <a:endParaRPr lang="en-US"/>
        </a:p>
      </dgm:t>
    </dgm:pt>
    <dgm:pt modelId="{F93CB0E7-A9AB-4D57-8D98-ED860018742B}">
      <dgm:prSet/>
      <dgm:spPr/>
      <dgm:t>
        <a:bodyPr/>
        <a:lstStyle/>
        <a:p>
          <a:r>
            <a:rPr lang="en-US" dirty="0"/>
            <a:t>Thread-level parallelism (TLP)</a:t>
          </a:r>
          <a:endParaRPr lang="fa-IR" dirty="0"/>
        </a:p>
      </dgm:t>
    </dgm:pt>
    <dgm:pt modelId="{A6D85EEB-9EB7-4723-9E10-A51D7BCC0752}" type="parTrans" cxnId="{FCC08112-7A1F-457F-A421-B006735C5204}">
      <dgm:prSet/>
      <dgm:spPr/>
      <dgm:t>
        <a:bodyPr/>
        <a:lstStyle/>
        <a:p>
          <a:endParaRPr lang="en-US"/>
        </a:p>
      </dgm:t>
    </dgm:pt>
    <dgm:pt modelId="{2BB578B8-0FDC-4899-A52C-4733DA297B1C}" type="sibTrans" cxnId="{FCC08112-7A1F-457F-A421-B006735C5204}">
      <dgm:prSet/>
      <dgm:spPr/>
      <dgm:t>
        <a:bodyPr/>
        <a:lstStyle/>
        <a:p>
          <a:endParaRPr lang="en-US"/>
        </a:p>
      </dgm:t>
    </dgm:pt>
    <dgm:pt modelId="{2DB07729-3D54-4736-82A5-176B1FBC7AD2}">
      <dgm:prSet/>
      <dgm:spPr/>
      <dgm:t>
        <a:bodyPr/>
        <a:lstStyle/>
        <a:p>
          <a:r>
            <a:rPr lang="en-US" dirty="0"/>
            <a:t>Request-level parallelism (RLP)</a:t>
          </a:r>
        </a:p>
      </dgm:t>
    </dgm:pt>
    <dgm:pt modelId="{3E35FBD4-203D-464C-BD66-35BBABF6C600}" type="parTrans" cxnId="{1434C04B-5CE8-4522-9FE7-AEBF7C435271}">
      <dgm:prSet/>
      <dgm:spPr/>
      <dgm:t>
        <a:bodyPr/>
        <a:lstStyle/>
        <a:p>
          <a:endParaRPr lang="en-US"/>
        </a:p>
      </dgm:t>
    </dgm:pt>
    <dgm:pt modelId="{91B8387F-909B-40DF-A751-8E0401B3E0C8}" type="sibTrans" cxnId="{1434C04B-5CE8-4522-9FE7-AEBF7C435271}">
      <dgm:prSet/>
      <dgm:spPr/>
      <dgm:t>
        <a:bodyPr/>
        <a:lstStyle/>
        <a:p>
          <a:endParaRPr lang="en-US"/>
        </a:p>
      </dgm:t>
    </dgm:pt>
    <dgm:pt modelId="{CA0DD84C-2C96-4FED-B23F-4DC8EFC7D05B}">
      <dgm:prSet custT="1"/>
      <dgm:spPr/>
      <dgm:t>
        <a:bodyPr/>
        <a:lstStyle/>
        <a:p>
          <a:pPr rtl="1"/>
          <a:r>
            <a:rPr lang="fa-IR" sz="1600" dirty="0">
              <a:cs typeface="B Yekan" panose="00000400000000000000" pitchFamily="2" charset="-78"/>
            </a:rPr>
            <a:t>موازات در سطح داده</a:t>
          </a:r>
          <a:endParaRPr lang="en-US" sz="1600" dirty="0">
            <a:cs typeface="B Yekan" panose="00000400000000000000" pitchFamily="2" charset="-78"/>
          </a:endParaRPr>
        </a:p>
      </dgm:t>
    </dgm:pt>
    <dgm:pt modelId="{CCCF8FC2-49D5-4201-8AE8-80185B597D36}" type="parTrans" cxnId="{BEDC7E2F-FC2B-4BFD-9491-542368B4A8CD}">
      <dgm:prSet/>
      <dgm:spPr/>
      <dgm:t>
        <a:bodyPr/>
        <a:lstStyle/>
        <a:p>
          <a:endParaRPr lang="en-US"/>
        </a:p>
      </dgm:t>
    </dgm:pt>
    <dgm:pt modelId="{47E4343C-A170-4F26-9B91-DED79096ECE9}" type="sibTrans" cxnId="{BEDC7E2F-FC2B-4BFD-9491-542368B4A8CD}">
      <dgm:prSet/>
      <dgm:spPr/>
      <dgm:t>
        <a:bodyPr/>
        <a:lstStyle/>
        <a:p>
          <a:endParaRPr lang="en-US"/>
        </a:p>
      </dgm:t>
    </dgm:pt>
    <dgm:pt modelId="{930DAC2F-B931-4DB6-8CE0-E4512BD692A9}">
      <dgm:prSet custT="1"/>
      <dgm:spPr/>
      <dgm:t>
        <a:bodyPr/>
        <a:lstStyle/>
        <a:p>
          <a:pPr rtl="1"/>
          <a:r>
            <a:rPr lang="fa-IR" sz="1600" dirty="0">
              <a:cs typeface="B Yekan" panose="00000400000000000000" pitchFamily="2" charset="-78"/>
            </a:rPr>
            <a:t>با فرض اینکه </a:t>
          </a:r>
          <a:r>
            <a:rPr lang="en-US" sz="1600" dirty="0">
              <a:cs typeface="B Yekan" panose="00000400000000000000" pitchFamily="2" charset="-78"/>
            </a:rPr>
            <a:t>Instruction</a:t>
          </a:r>
          <a:r>
            <a:rPr lang="fa-IR" sz="1600" dirty="0">
              <a:cs typeface="B Yekan" panose="00000400000000000000" pitchFamily="2" charset="-78"/>
            </a:rPr>
            <a:t> ها موازات دارند، در سطح داده نیز موازی سازی داریم</a:t>
          </a:r>
          <a:endParaRPr lang="en-US" sz="1600" dirty="0">
            <a:cs typeface="B Yekan" panose="00000400000000000000" pitchFamily="2" charset="-78"/>
          </a:endParaRPr>
        </a:p>
      </dgm:t>
    </dgm:pt>
    <dgm:pt modelId="{5585F4FC-E3D5-4BB9-B18A-4B6CE72901B0}" type="parTrans" cxnId="{F497316C-87F7-4AF8-9EF3-70158A11EB7B}">
      <dgm:prSet/>
      <dgm:spPr/>
      <dgm:t>
        <a:bodyPr/>
        <a:lstStyle/>
        <a:p>
          <a:endParaRPr lang="en-US"/>
        </a:p>
      </dgm:t>
    </dgm:pt>
    <dgm:pt modelId="{B5EE4816-AC47-49E0-BC7E-4CD0D986D900}" type="sibTrans" cxnId="{F497316C-87F7-4AF8-9EF3-70158A11EB7B}">
      <dgm:prSet/>
      <dgm:spPr/>
      <dgm:t>
        <a:bodyPr/>
        <a:lstStyle/>
        <a:p>
          <a:endParaRPr lang="en-US"/>
        </a:p>
      </dgm:t>
    </dgm:pt>
    <dgm:pt modelId="{FA3FEF9A-1C0A-4154-BEA4-6CFB52393C59}">
      <dgm:prSet custT="1"/>
      <dgm:spPr/>
      <dgm:t>
        <a:bodyPr/>
        <a:lstStyle/>
        <a:p>
          <a:pPr rtl="1"/>
          <a:r>
            <a:rPr lang="fa-IR" sz="1600" dirty="0">
              <a:cs typeface="B Yekan" panose="00000400000000000000" pitchFamily="2" charset="-78"/>
            </a:rPr>
            <a:t>بجای اینکه یک </a:t>
          </a:r>
          <a:r>
            <a:rPr lang="en-US" sz="1600" dirty="0">
              <a:cs typeface="B Yekan" panose="00000400000000000000" pitchFamily="2" charset="-78"/>
            </a:rPr>
            <a:t>Instruction</a:t>
          </a:r>
          <a:r>
            <a:rPr lang="fa-IR" sz="1600" dirty="0">
              <a:cs typeface="B Yekan" panose="00000400000000000000" pitchFamily="2" charset="-78"/>
            </a:rPr>
            <a:t> روی یک دیتا کار کند، روی </a:t>
          </a:r>
          <a:r>
            <a:rPr lang="en-US" sz="1600" dirty="0">
              <a:cs typeface="B Yekan" panose="00000400000000000000" pitchFamily="2" charset="-78"/>
            </a:rPr>
            <a:t>n</a:t>
          </a:r>
          <a:r>
            <a:rPr lang="fa-IR" sz="1600" dirty="0">
              <a:cs typeface="B Yekan" panose="00000400000000000000" pitchFamily="2" charset="-78"/>
            </a:rPr>
            <a:t> تا دیتا کارکند</a:t>
          </a:r>
          <a:endParaRPr lang="en-US" sz="1600" dirty="0">
            <a:cs typeface="B Yekan" panose="00000400000000000000" pitchFamily="2" charset="-78"/>
          </a:endParaRPr>
        </a:p>
      </dgm:t>
    </dgm:pt>
    <dgm:pt modelId="{655701E2-480B-4194-93DC-9AB56AE9925B}" type="parTrans" cxnId="{44BA795D-EE2E-40EF-853E-6ABDE50BD375}">
      <dgm:prSet/>
      <dgm:spPr/>
      <dgm:t>
        <a:bodyPr/>
        <a:lstStyle/>
        <a:p>
          <a:endParaRPr lang="en-US"/>
        </a:p>
      </dgm:t>
    </dgm:pt>
    <dgm:pt modelId="{5797C1EA-5938-4361-8F18-94C1D9129A29}" type="sibTrans" cxnId="{44BA795D-EE2E-40EF-853E-6ABDE50BD375}">
      <dgm:prSet/>
      <dgm:spPr/>
      <dgm:t>
        <a:bodyPr/>
        <a:lstStyle/>
        <a:p>
          <a:endParaRPr lang="en-US"/>
        </a:p>
      </dgm:t>
    </dgm:pt>
    <dgm:pt modelId="{2F018D91-1F50-4A46-B6DA-362DD68231BE}">
      <dgm:prSet custT="1"/>
      <dgm:spPr/>
      <dgm:t>
        <a:bodyPr/>
        <a:lstStyle/>
        <a:p>
          <a:pPr rtl="1"/>
          <a:r>
            <a:rPr lang="fa-IR" sz="1600" dirty="0">
              <a:cs typeface="B Yekan" panose="00000400000000000000" pitchFamily="2" charset="-78"/>
            </a:rPr>
            <a:t>موازات در سطح </a:t>
          </a:r>
          <a:r>
            <a:rPr lang="en-US" sz="1600" dirty="0">
              <a:cs typeface="B Yekan" panose="00000400000000000000" pitchFamily="2" charset="-78"/>
            </a:rPr>
            <a:t>thread</a:t>
          </a:r>
          <a:r>
            <a:rPr lang="fa-IR" sz="1600" dirty="0">
              <a:cs typeface="B Yekan" panose="00000400000000000000" pitchFamily="2" charset="-78"/>
            </a:rPr>
            <a:t> ها </a:t>
          </a:r>
        </a:p>
      </dgm:t>
    </dgm:pt>
    <dgm:pt modelId="{F70BB543-47BE-4AAC-A69C-F31B82D683B6}" type="parTrans" cxnId="{50EE6C65-E10D-47D3-8917-6EA371783078}">
      <dgm:prSet/>
      <dgm:spPr/>
      <dgm:t>
        <a:bodyPr/>
        <a:lstStyle/>
        <a:p>
          <a:endParaRPr lang="en-US"/>
        </a:p>
      </dgm:t>
    </dgm:pt>
    <dgm:pt modelId="{8845E981-7010-4567-BC90-C7EB579059A5}" type="sibTrans" cxnId="{50EE6C65-E10D-47D3-8917-6EA371783078}">
      <dgm:prSet/>
      <dgm:spPr/>
      <dgm:t>
        <a:bodyPr/>
        <a:lstStyle/>
        <a:p>
          <a:endParaRPr lang="en-US"/>
        </a:p>
      </dgm:t>
    </dgm:pt>
    <dgm:pt modelId="{24731486-B8A1-492E-BE2B-4E2D863A8F90}">
      <dgm:prSet custT="1"/>
      <dgm:spPr/>
      <dgm:t>
        <a:bodyPr/>
        <a:lstStyle/>
        <a:p>
          <a:pPr rtl="1"/>
          <a:r>
            <a:rPr lang="fa-IR" sz="1600" dirty="0">
              <a:cs typeface="B Yekan" panose="00000400000000000000" pitchFamily="2" charset="-78"/>
            </a:rPr>
            <a:t>موازات در سطح درخواست ها</a:t>
          </a:r>
          <a:endParaRPr lang="en-US" sz="1600" dirty="0">
            <a:cs typeface="B Yekan" panose="00000400000000000000" pitchFamily="2" charset="-78"/>
          </a:endParaRPr>
        </a:p>
      </dgm:t>
    </dgm:pt>
    <dgm:pt modelId="{49B82E8E-075D-4EA4-B550-9AE755073259}" type="parTrans" cxnId="{B68C2F6C-B914-4A4C-82CC-B1722C002806}">
      <dgm:prSet/>
      <dgm:spPr/>
      <dgm:t>
        <a:bodyPr/>
        <a:lstStyle/>
        <a:p>
          <a:endParaRPr lang="en-US"/>
        </a:p>
      </dgm:t>
    </dgm:pt>
    <dgm:pt modelId="{B4DC412A-BB0E-4575-B5CA-90567296F65C}" type="sibTrans" cxnId="{B68C2F6C-B914-4A4C-82CC-B1722C002806}">
      <dgm:prSet/>
      <dgm:spPr/>
      <dgm:t>
        <a:bodyPr/>
        <a:lstStyle/>
        <a:p>
          <a:endParaRPr lang="en-US"/>
        </a:p>
      </dgm:t>
    </dgm:pt>
    <dgm:pt modelId="{DE6E7DB9-A8F9-4A29-AD25-0CD78471D14A}">
      <dgm:prSet custT="1"/>
      <dgm:spPr/>
      <dgm:t>
        <a:bodyPr/>
        <a:lstStyle/>
        <a:p>
          <a:pPr rtl="1"/>
          <a:r>
            <a:rPr lang="fa-IR" sz="1600" dirty="0">
              <a:cs typeface="B Yekan" panose="00000400000000000000" pitchFamily="2" charset="-78"/>
            </a:rPr>
            <a:t>در هر لحظه بیش از یک درخواست سرویس داده شود</a:t>
          </a:r>
          <a:endParaRPr lang="en-US" sz="1600" dirty="0">
            <a:cs typeface="B Yekan" panose="00000400000000000000" pitchFamily="2" charset="-78"/>
          </a:endParaRPr>
        </a:p>
      </dgm:t>
    </dgm:pt>
    <dgm:pt modelId="{16DB7CAB-8754-4062-B8E9-C03F51C8C1B6}" type="parTrans" cxnId="{3AA549FA-750E-4BCC-A234-944DAA73A93A}">
      <dgm:prSet/>
      <dgm:spPr/>
      <dgm:t>
        <a:bodyPr/>
        <a:lstStyle/>
        <a:p>
          <a:endParaRPr lang="en-US"/>
        </a:p>
      </dgm:t>
    </dgm:pt>
    <dgm:pt modelId="{67527ED4-4245-4FF6-B030-68856DFFC7C2}" type="sibTrans" cxnId="{3AA549FA-750E-4BCC-A234-944DAA73A93A}">
      <dgm:prSet/>
      <dgm:spPr/>
      <dgm:t>
        <a:bodyPr/>
        <a:lstStyle/>
        <a:p>
          <a:endParaRPr lang="en-US"/>
        </a:p>
      </dgm:t>
    </dgm:pt>
    <dgm:pt modelId="{6D200597-225C-4566-855A-56DC442CD829}">
      <dgm:prSet custT="1"/>
      <dgm:spPr/>
      <dgm:t>
        <a:bodyPr/>
        <a:lstStyle/>
        <a:p>
          <a:pPr rtl="1"/>
          <a:r>
            <a:rPr lang="fa-IR" sz="1600" dirty="0">
              <a:cs typeface="B Yekan" panose="00000400000000000000" pitchFamily="2" charset="-78"/>
            </a:rPr>
            <a:t>بیشتر مربوط به سرورها میشود</a:t>
          </a:r>
          <a:endParaRPr lang="en-US" sz="1600" dirty="0">
            <a:cs typeface="B Yekan" panose="00000400000000000000" pitchFamily="2" charset="-78"/>
          </a:endParaRPr>
        </a:p>
      </dgm:t>
    </dgm:pt>
    <dgm:pt modelId="{828F68EE-8D2E-459D-BB7F-A21F26735A58}" type="parTrans" cxnId="{6A6524F0-E34C-4C94-83CF-A7CF11B96300}">
      <dgm:prSet/>
      <dgm:spPr/>
      <dgm:t>
        <a:bodyPr/>
        <a:lstStyle/>
        <a:p>
          <a:endParaRPr lang="en-US"/>
        </a:p>
      </dgm:t>
    </dgm:pt>
    <dgm:pt modelId="{8EA5D504-FEA2-4627-A7FB-D5DF1805AEBE}" type="sibTrans" cxnId="{6A6524F0-E34C-4C94-83CF-A7CF11B96300}">
      <dgm:prSet/>
      <dgm:spPr/>
      <dgm:t>
        <a:bodyPr/>
        <a:lstStyle/>
        <a:p>
          <a:endParaRPr lang="en-US"/>
        </a:p>
      </dgm:t>
    </dgm:pt>
    <dgm:pt modelId="{3A05E60B-3839-4C96-84DF-16C981E3B850}">
      <dgm:prSet custT="1"/>
      <dgm:spPr/>
      <dgm:t>
        <a:bodyPr/>
        <a:lstStyle/>
        <a:p>
          <a:pPr rtl="1"/>
          <a:r>
            <a:rPr lang="fa-IR" sz="1600" dirty="0">
              <a:cs typeface="B Yekan" panose="00000400000000000000" pitchFamily="2" charset="-78"/>
            </a:rPr>
            <a:t>چندین </a:t>
          </a:r>
          <a:r>
            <a:rPr lang="en-US" sz="1600" dirty="0">
              <a:cs typeface="B Yekan" panose="00000400000000000000" pitchFamily="2" charset="-78"/>
            </a:rPr>
            <a:t>Instruction</a:t>
          </a:r>
          <a:r>
            <a:rPr lang="fa-IR" sz="1600" dirty="0">
              <a:cs typeface="B Yekan" panose="00000400000000000000" pitchFamily="2" charset="-78"/>
            </a:rPr>
            <a:t> همزمان اجرا میشوند</a:t>
          </a:r>
        </a:p>
      </dgm:t>
    </dgm:pt>
    <dgm:pt modelId="{2B551701-72E1-400C-B254-4D3E76DDC28A}" type="parTrans" cxnId="{C72F7B94-0984-4FD0-A9DF-E0DBC9BA4F96}">
      <dgm:prSet/>
      <dgm:spPr/>
      <dgm:t>
        <a:bodyPr/>
        <a:lstStyle/>
        <a:p>
          <a:endParaRPr lang="en-US"/>
        </a:p>
      </dgm:t>
    </dgm:pt>
    <dgm:pt modelId="{B7C7565A-522E-441C-A2B1-42B4B0C01F6C}" type="sibTrans" cxnId="{C72F7B94-0984-4FD0-A9DF-E0DBC9BA4F96}">
      <dgm:prSet/>
      <dgm:spPr/>
      <dgm:t>
        <a:bodyPr/>
        <a:lstStyle/>
        <a:p>
          <a:endParaRPr lang="en-US"/>
        </a:p>
      </dgm:t>
    </dgm:pt>
    <dgm:pt modelId="{B2903689-882D-419A-A5C1-A91EE4D8E12A}">
      <dgm:prSet custT="1"/>
      <dgm:spPr/>
      <dgm:t>
        <a:bodyPr/>
        <a:lstStyle/>
        <a:p>
          <a:pPr rtl="1"/>
          <a:r>
            <a:rPr lang="fa-IR" sz="1600" dirty="0">
              <a:cs typeface="B Yekan" panose="00000400000000000000" pitchFamily="2" charset="-78"/>
            </a:rPr>
            <a:t>همچنان </a:t>
          </a:r>
          <a:r>
            <a:rPr lang="en-US" sz="1600" dirty="0">
              <a:cs typeface="B Yekan" panose="00000400000000000000" pitchFamily="2" charset="-78"/>
            </a:rPr>
            <a:t>ILP</a:t>
          </a:r>
          <a:r>
            <a:rPr lang="fa-IR" sz="1600" dirty="0">
              <a:cs typeface="B Yekan" panose="00000400000000000000" pitchFamily="2" charset="-78"/>
            </a:rPr>
            <a:t> داریم.</a:t>
          </a:r>
        </a:p>
      </dgm:t>
    </dgm:pt>
    <dgm:pt modelId="{439412D1-B41B-422E-B45C-5E869637E048}" type="parTrans" cxnId="{14A914CC-6EF4-407D-BC66-409288D9EC88}">
      <dgm:prSet/>
      <dgm:spPr/>
      <dgm:t>
        <a:bodyPr/>
        <a:lstStyle/>
        <a:p>
          <a:endParaRPr lang="en-US"/>
        </a:p>
      </dgm:t>
    </dgm:pt>
    <dgm:pt modelId="{942FB9B5-330C-4829-8A87-8D6CB729D661}" type="sibTrans" cxnId="{14A914CC-6EF4-407D-BC66-409288D9EC88}">
      <dgm:prSet/>
      <dgm:spPr/>
      <dgm:t>
        <a:bodyPr/>
        <a:lstStyle/>
        <a:p>
          <a:endParaRPr lang="en-US"/>
        </a:p>
      </dgm:t>
    </dgm:pt>
    <dgm:pt modelId="{A5485879-620B-486A-B507-67769128FC79}" type="pres">
      <dgm:prSet presAssocID="{C85C353B-48BC-4C9C-B8E6-417497CA4C07}" presName="Name0" presStyleCnt="0">
        <dgm:presLayoutVars>
          <dgm:dir/>
          <dgm:animLvl val="lvl"/>
          <dgm:resizeHandles val="exact"/>
        </dgm:presLayoutVars>
      </dgm:prSet>
      <dgm:spPr/>
    </dgm:pt>
    <dgm:pt modelId="{9931AC43-0C8B-4041-B0B7-FB81757046F9}" type="pres">
      <dgm:prSet presAssocID="{C051CA62-DB71-4506-BB7C-4588C0BD8304}" presName="linNode" presStyleCnt="0"/>
      <dgm:spPr/>
    </dgm:pt>
    <dgm:pt modelId="{EB3FC8A2-1DF8-4DA8-85B4-8E5D765C2DB2}" type="pres">
      <dgm:prSet presAssocID="{C051CA62-DB71-4506-BB7C-4588C0BD8304}" presName="parentText" presStyleLbl="node1" presStyleIdx="0" presStyleCnt="3">
        <dgm:presLayoutVars>
          <dgm:chMax val="1"/>
          <dgm:bulletEnabled val="1"/>
        </dgm:presLayoutVars>
      </dgm:prSet>
      <dgm:spPr/>
    </dgm:pt>
    <dgm:pt modelId="{294D0A18-ADB4-4AA8-B6D6-A6D7E1A2B63C}" type="pres">
      <dgm:prSet presAssocID="{C051CA62-DB71-4506-BB7C-4588C0BD8304}" presName="descendantText" presStyleLbl="alignAccFollowNode1" presStyleIdx="0" presStyleCnt="3" custScaleX="124721" custScaleY="117601">
        <dgm:presLayoutVars>
          <dgm:bulletEnabled val="1"/>
        </dgm:presLayoutVars>
      </dgm:prSet>
      <dgm:spPr/>
    </dgm:pt>
    <dgm:pt modelId="{ED3ECDE9-3EB4-423B-8D23-A63DF6E183C7}" type="pres">
      <dgm:prSet presAssocID="{6C3169B8-E2D1-4FD5-8FB2-15E2E3E590A8}" presName="sp" presStyleCnt="0"/>
      <dgm:spPr/>
    </dgm:pt>
    <dgm:pt modelId="{590A1DFB-EFB4-424B-9666-D379F141BE82}" type="pres">
      <dgm:prSet presAssocID="{F93CB0E7-A9AB-4D57-8D98-ED860018742B}" presName="linNode" presStyleCnt="0"/>
      <dgm:spPr/>
    </dgm:pt>
    <dgm:pt modelId="{4A06EB44-DA74-41C1-BBF5-27F97540B261}" type="pres">
      <dgm:prSet presAssocID="{F93CB0E7-A9AB-4D57-8D98-ED860018742B}" presName="parentText" presStyleLbl="node1" presStyleIdx="1" presStyleCnt="3">
        <dgm:presLayoutVars>
          <dgm:chMax val="1"/>
          <dgm:bulletEnabled val="1"/>
        </dgm:presLayoutVars>
      </dgm:prSet>
      <dgm:spPr/>
    </dgm:pt>
    <dgm:pt modelId="{8DBBD5FC-B5FC-42DD-ABF2-381C89643040}" type="pres">
      <dgm:prSet presAssocID="{F93CB0E7-A9AB-4D57-8D98-ED860018742B}" presName="descendantText" presStyleLbl="alignAccFollowNode1" presStyleIdx="1" presStyleCnt="3" custScaleX="124721" custScaleY="117601">
        <dgm:presLayoutVars>
          <dgm:bulletEnabled val="1"/>
        </dgm:presLayoutVars>
      </dgm:prSet>
      <dgm:spPr/>
    </dgm:pt>
    <dgm:pt modelId="{DF1B9944-A6AA-4723-A3A3-21DB5C8806CF}" type="pres">
      <dgm:prSet presAssocID="{2BB578B8-0FDC-4899-A52C-4733DA297B1C}" presName="sp" presStyleCnt="0"/>
      <dgm:spPr/>
    </dgm:pt>
    <dgm:pt modelId="{763F221F-DAB3-4DFC-859C-CC156692E87E}" type="pres">
      <dgm:prSet presAssocID="{2DB07729-3D54-4736-82A5-176B1FBC7AD2}" presName="linNode" presStyleCnt="0"/>
      <dgm:spPr/>
    </dgm:pt>
    <dgm:pt modelId="{402B341A-35DC-41A2-B264-59C78708041C}" type="pres">
      <dgm:prSet presAssocID="{2DB07729-3D54-4736-82A5-176B1FBC7AD2}" presName="parentText" presStyleLbl="node1" presStyleIdx="2" presStyleCnt="3">
        <dgm:presLayoutVars>
          <dgm:chMax val="1"/>
          <dgm:bulletEnabled val="1"/>
        </dgm:presLayoutVars>
      </dgm:prSet>
      <dgm:spPr/>
    </dgm:pt>
    <dgm:pt modelId="{37FB02CE-FE6B-43E0-9B99-BF1479C21750}" type="pres">
      <dgm:prSet presAssocID="{2DB07729-3D54-4736-82A5-176B1FBC7AD2}" presName="descendantText" presStyleLbl="alignAccFollowNode1" presStyleIdx="2" presStyleCnt="3" custScaleX="124721" custScaleY="117601">
        <dgm:presLayoutVars>
          <dgm:bulletEnabled val="1"/>
        </dgm:presLayoutVars>
      </dgm:prSet>
      <dgm:spPr/>
    </dgm:pt>
  </dgm:ptLst>
  <dgm:cxnLst>
    <dgm:cxn modelId="{C2BA2A07-A890-432A-84C3-950C84DC3C3F}" type="presOf" srcId="{3A05E60B-3839-4C96-84DF-16C981E3B850}" destId="{8DBBD5FC-B5FC-42DD-ABF2-381C89643040}" srcOrd="0" destOrd="2" presId="urn:microsoft.com/office/officeart/2005/8/layout/vList5"/>
    <dgm:cxn modelId="{FCC08112-7A1F-457F-A421-B006735C5204}" srcId="{C85C353B-48BC-4C9C-B8E6-417497CA4C07}" destId="{F93CB0E7-A9AB-4D57-8D98-ED860018742B}" srcOrd="1" destOrd="0" parTransId="{A6D85EEB-9EB7-4723-9E10-A51D7BCC0752}" sibTransId="{2BB578B8-0FDC-4899-A52C-4733DA297B1C}"/>
    <dgm:cxn modelId="{E5A96B13-6434-4FA8-87F1-F2889D877888}" type="presOf" srcId="{2F018D91-1F50-4A46-B6DA-362DD68231BE}" destId="{8DBBD5FC-B5FC-42DD-ABF2-381C89643040}" srcOrd="0" destOrd="0" presId="urn:microsoft.com/office/officeart/2005/8/layout/vList5"/>
    <dgm:cxn modelId="{9195E61D-EC4D-4A66-B300-CA46535FD93D}" type="presOf" srcId="{CA0DD84C-2C96-4FED-B23F-4DC8EFC7D05B}" destId="{294D0A18-ADB4-4AA8-B6D6-A6D7E1A2B63C}" srcOrd="0" destOrd="0" presId="urn:microsoft.com/office/officeart/2005/8/layout/vList5"/>
    <dgm:cxn modelId="{06B8192C-BDF8-40FB-9BA3-EE1974462E5D}" type="presOf" srcId="{FA3FEF9A-1C0A-4154-BEA4-6CFB52393C59}" destId="{294D0A18-ADB4-4AA8-B6D6-A6D7E1A2B63C}" srcOrd="0" destOrd="2" presId="urn:microsoft.com/office/officeart/2005/8/layout/vList5"/>
    <dgm:cxn modelId="{BEDC7E2F-FC2B-4BFD-9491-542368B4A8CD}" srcId="{C051CA62-DB71-4506-BB7C-4588C0BD8304}" destId="{CA0DD84C-2C96-4FED-B23F-4DC8EFC7D05B}" srcOrd="0" destOrd="0" parTransId="{CCCF8FC2-49D5-4201-8AE8-80185B597D36}" sibTransId="{47E4343C-A170-4F26-9B91-DED79096ECE9}"/>
    <dgm:cxn modelId="{44BA795D-EE2E-40EF-853E-6ABDE50BD375}" srcId="{C051CA62-DB71-4506-BB7C-4588C0BD8304}" destId="{FA3FEF9A-1C0A-4154-BEA4-6CFB52393C59}" srcOrd="2" destOrd="0" parTransId="{655701E2-480B-4194-93DC-9AB56AE9925B}" sibTransId="{5797C1EA-5938-4361-8F18-94C1D9129A29}"/>
    <dgm:cxn modelId="{50EE6C65-E10D-47D3-8917-6EA371783078}" srcId="{F93CB0E7-A9AB-4D57-8D98-ED860018742B}" destId="{2F018D91-1F50-4A46-B6DA-362DD68231BE}" srcOrd="0" destOrd="0" parTransId="{F70BB543-47BE-4AAC-A69C-F31B82D683B6}" sibTransId="{8845E981-7010-4567-BC90-C7EB579059A5}"/>
    <dgm:cxn modelId="{1434C04B-5CE8-4522-9FE7-AEBF7C435271}" srcId="{C85C353B-48BC-4C9C-B8E6-417497CA4C07}" destId="{2DB07729-3D54-4736-82A5-176B1FBC7AD2}" srcOrd="2" destOrd="0" parTransId="{3E35FBD4-203D-464C-BD66-35BBABF6C600}" sibTransId="{91B8387F-909B-40DF-A751-8E0401B3E0C8}"/>
    <dgm:cxn modelId="{B68C2F6C-B914-4A4C-82CC-B1722C002806}" srcId="{2DB07729-3D54-4736-82A5-176B1FBC7AD2}" destId="{24731486-B8A1-492E-BE2B-4E2D863A8F90}" srcOrd="0" destOrd="0" parTransId="{49B82E8E-075D-4EA4-B550-9AE755073259}" sibTransId="{B4DC412A-BB0E-4575-B5CA-90567296F65C}"/>
    <dgm:cxn modelId="{F497316C-87F7-4AF8-9EF3-70158A11EB7B}" srcId="{C051CA62-DB71-4506-BB7C-4588C0BD8304}" destId="{930DAC2F-B931-4DB6-8CE0-E4512BD692A9}" srcOrd="1" destOrd="0" parTransId="{5585F4FC-E3D5-4BB9-B18A-4B6CE72901B0}" sibTransId="{B5EE4816-AC47-49E0-BC7E-4CD0D986D900}"/>
    <dgm:cxn modelId="{FE34EC6F-879C-4655-881A-C0F838515688}" type="presOf" srcId="{24731486-B8A1-492E-BE2B-4E2D863A8F90}" destId="{37FB02CE-FE6B-43E0-9B99-BF1479C21750}" srcOrd="0" destOrd="0" presId="urn:microsoft.com/office/officeart/2005/8/layout/vList5"/>
    <dgm:cxn modelId="{D7D35371-A7AF-4717-8E65-3E9F68899496}" type="presOf" srcId="{B2903689-882D-419A-A5C1-A91EE4D8E12A}" destId="{8DBBD5FC-B5FC-42DD-ABF2-381C89643040}" srcOrd="0" destOrd="1" presId="urn:microsoft.com/office/officeart/2005/8/layout/vList5"/>
    <dgm:cxn modelId="{E6CEAE78-16BC-4FC7-97F8-69D2D3C9987F}" type="presOf" srcId="{F93CB0E7-A9AB-4D57-8D98-ED860018742B}" destId="{4A06EB44-DA74-41C1-BBF5-27F97540B261}" srcOrd="0" destOrd="0" presId="urn:microsoft.com/office/officeart/2005/8/layout/vList5"/>
    <dgm:cxn modelId="{4BD6D87E-9068-447D-A9BC-90DF823BA4A3}" srcId="{C85C353B-48BC-4C9C-B8E6-417497CA4C07}" destId="{C051CA62-DB71-4506-BB7C-4588C0BD8304}" srcOrd="0" destOrd="0" parTransId="{94933A88-290D-4396-997C-01F4A5FE9421}" sibTransId="{6C3169B8-E2D1-4FD5-8FB2-15E2E3E590A8}"/>
    <dgm:cxn modelId="{1C9E2584-B8EE-457F-B2EA-B5B6B24E2989}" type="presOf" srcId="{DE6E7DB9-A8F9-4A29-AD25-0CD78471D14A}" destId="{37FB02CE-FE6B-43E0-9B99-BF1479C21750}" srcOrd="0" destOrd="2" presId="urn:microsoft.com/office/officeart/2005/8/layout/vList5"/>
    <dgm:cxn modelId="{F8B0AB8D-32F8-46F4-A4A0-5948313DF516}" type="presOf" srcId="{2DB07729-3D54-4736-82A5-176B1FBC7AD2}" destId="{402B341A-35DC-41A2-B264-59C78708041C}" srcOrd="0" destOrd="0" presId="urn:microsoft.com/office/officeart/2005/8/layout/vList5"/>
    <dgm:cxn modelId="{3A029D91-6879-4D18-8B18-3A052EC65C36}" type="presOf" srcId="{6D200597-225C-4566-855A-56DC442CD829}" destId="{37FB02CE-FE6B-43E0-9B99-BF1479C21750}" srcOrd="0" destOrd="1" presId="urn:microsoft.com/office/officeart/2005/8/layout/vList5"/>
    <dgm:cxn modelId="{C72F7B94-0984-4FD0-A9DF-E0DBC9BA4F96}" srcId="{F93CB0E7-A9AB-4D57-8D98-ED860018742B}" destId="{3A05E60B-3839-4C96-84DF-16C981E3B850}" srcOrd="2" destOrd="0" parTransId="{2B551701-72E1-400C-B254-4D3E76DDC28A}" sibTransId="{B7C7565A-522E-441C-A2B1-42B4B0C01F6C}"/>
    <dgm:cxn modelId="{14A914CC-6EF4-407D-BC66-409288D9EC88}" srcId="{F93CB0E7-A9AB-4D57-8D98-ED860018742B}" destId="{B2903689-882D-419A-A5C1-A91EE4D8E12A}" srcOrd="1" destOrd="0" parTransId="{439412D1-B41B-422E-B45C-5E869637E048}" sibTransId="{942FB9B5-330C-4829-8A87-8D6CB729D661}"/>
    <dgm:cxn modelId="{60D39ED0-2B26-4D63-BA1A-546E9D499685}" type="presOf" srcId="{C85C353B-48BC-4C9C-B8E6-417497CA4C07}" destId="{A5485879-620B-486A-B507-67769128FC79}" srcOrd="0" destOrd="0" presId="urn:microsoft.com/office/officeart/2005/8/layout/vList5"/>
    <dgm:cxn modelId="{E809C5E5-9848-4C3F-A624-B4D6789156EC}" type="presOf" srcId="{930DAC2F-B931-4DB6-8CE0-E4512BD692A9}" destId="{294D0A18-ADB4-4AA8-B6D6-A6D7E1A2B63C}" srcOrd="0" destOrd="1" presId="urn:microsoft.com/office/officeart/2005/8/layout/vList5"/>
    <dgm:cxn modelId="{FFC7A0EA-12B5-4931-8B89-6DF3135FF1E9}" type="presOf" srcId="{C051CA62-DB71-4506-BB7C-4588C0BD8304}" destId="{EB3FC8A2-1DF8-4DA8-85B4-8E5D765C2DB2}" srcOrd="0" destOrd="0" presId="urn:microsoft.com/office/officeart/2005/8/layout/vList5"/>
    <dgm:cxn modelId="{6A6524F0-E34C-4C94-83CF-A7CF11B96300}" srcId="{2DB07729-3D54-4736-82A5-176B1FBC7AD2}" destId="{6D200597-225C-4566-855A-56DC442CD829}" srcOrd="1" destOrd="0" parTransId="{828F68EE-8D2E-459D-BB7F-A21F26735A58}" sibTransId="{8EA5D504-FEA2-4627-A7FB-D5DF1805AEBE}"/>
    <dgm:cxn modelId="{3AA549FA-750E-4BCC-A234-944DAA73A93A}" srcId="{2DB07729-3D54-4736-82A5-176B1FBC7AD2}" destId="{DE6E7DB9-A8F9-4A29-AD25-0CD78471D14A}" srcOrd="2" destOrd="0" parTransId="{16DB7CAB-8754-4062-B8E9-C03F51C8C1B6}" sibTransId="{67527ED4-4245-4FF6-B030-68856DFFC7C2}"/>
    <dgm:cxn modelId="{EEF09A96-4018-46BB-A64E-FE864A68015C}" type="presParOf" srcId="{A5485879-620B-486A-B507-67769128FC79}" destId="{9931AC43-0C8B-4041-B0B7-FB81757046F9}" srcOrd="0" destOrd="0" presId="urn:microsoft.com/office/officeart/2005/8/layout/vList5"/>
    <dgm:cxn modelId="{27D8CC4C-BDF7-4375-BD0E-ED66DA81EE24}" type="presParOf" srcId="{9931AC43-0C8B-4041-B0B7-FB81757046F9}" destId="{EB3FC8A2-1DF8-4DA8-85B4-8E5D765C2DB2}" srcOrd="0" destOrd="0" presId="urn:microsoft.com/office/officeart/2005/8/layout/vList5"/>
    <dgm:cxn modelId="{07156A82-B668-49FD-B348-4E893AB3EB8C}" type="presParOf" srcId="{9931AC43-0C8B-4041-B0B7-FB81757046F9}" destId="{294D0A18-ADB4-4AA8-B6D6-A6D7E1A2B63C}" srcOrd="1" destOrd="0" presId="urn:microsoft.com/office/officeart/2005/8/layout/vList5"/>
    <dgm:cxn modelId="{09EEE117-EE78-4FF8-89D1-AAEC881554C8}" type="presParOf" srcId="{A5485879-620B-486A-B507-67769128FC79}" destId="{ED3ECDE9-3EB4-423B-8D23-A63DF6E183C7}" srcOrd="1" destOrd="0" presId="urn:microsoft.com/office/officeart/2005/8/layout/vList5"/>
    <dgm:cxn modelId="{8D52E399-0009-4AF6-BBE3-41F80BEDFE2B}" type="presParOf" srcId="{A5485879-620B-486A-B507-67769128FC79}" destId="{590A1DFB-EFB4-424B-9666-D379F141BE82}" srcOrd="2" destOrd="0" presId="urn:microsoft.com/office/officeart/2005/8/layout/vList5"/>
    <dgm:cxn modelId="{A025E69B-E96E-40E7-8111-B5809F34347D}" type="presParOf" srcId="{590A1DFB-EFB4-424B-9666-D379F141BE82}" destId="{4A06EB44-DA74-41C1-BBF5-27F97540B261}" srcOrd="0" destOrd="0" presId="urn:microsoft.com/office/officeart/2005/8/layout/vList5"/>
    <dgm:cxn modelId="{B47F79EE-9161-4578-9C1C-B6A9D2073160}" type="presParOf" srcId="{590A1DFB-EFB4-424B-9666-D379F141BE82}" destId="{8DBBD5FC-B5FC-42DD-ABF2-381C89643040}" srcOrd="1" destOrd="0" presId="urn:microsoft.com/office/officeart/2005/8/layout/vList5"/>
    <dgm:cxn modelId="{ED3BE555-AB6B-41CE-A67C-D060EE0CCEEF}" type="presParOf" srcId="{A5485879-620B-486A-B507-67769128FC79}" destId="{DF1B9944-A6AA-4723-A3A3-21DB5C8806CF}" srcOrd="3" destOrd="0" presId="urn:microsoft.com/office/officeart/2005/8/layout/vList5"/>
    <dgm:cxn modelId="{8BAD4CD0-5893-4F92-B001-14EDFD0839BB}" type="presParOf" srcId="{A5485879-620B-486A-B507-67769128FC79}" destId="{763F221F-DAB3-4DFC-859C-CC156692E87E}" srcOrd="4" destOrd="0" presId="urn:microsoft.com/office/officeart/2005/8/layout/vList5"/>
    <dgm:cxn modelId="{DB0FAABE-6245-4780-A9A8-3EFD181FD220}" type="presParOf" srcId="{763F221F-DAB3-4DFC-859C-CC156692E87E}" destId="{402B341A-35DC-41A2-B264-59C78708041C}" srcOrd="0" destOrd="0" presId="urn:microsoft.com/office/officeart/2005/8/layout/vList5"/>
    <dgm:cxn modelId="{9E9870A2-A70A-4B6C-ADD7-E545276CD29F}" type="presParOf" srcId="{763F221F-DAB3-4DFC-859C-CC156692E87E}" destId="{37FB02CE-FE6B-43E0-9B99-BF1479C2175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C353B-48BC-4C9C-B8E6-417497CA4C07}"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C051CA62-DB71-4506-BB7C-4588C0BD8304}">
      <dgm:prSet/>
      <dgm:spPr/>
      <dgm:t>
        <a:bodyPr/>
        <a:lstStyle/>
        <a:p>
          <a:r>
            <a:rPr lang="en-US"/>
            <a:t>New models for performance:</a:t>
          </a:r>
          <a:endParaRPr lang="en-US" dirty="0"/>
        </a:p>
      </dgm:t>
    </dgm:pt>
    <dgm:pt modelId="{94933A88-290D-4396-997C-01F4A5FE9421}" type="parTrans" cxnId="{4BD6D87E-9068-447D-A9BC-90DF823BA4A3}">
      <dgm:prSet/>
      <dgm:spPr/>
      <dgm:t>
        <a:bodyPr/>
        <a:lstStyle/>
        <a:p>
          <a:endParaRPr lang="en-US"/>
        </a:p>
      </dgm:t>
    </dgm:pt>
    <dgm:pt modelId="{6C3169B8-E2D1-4FD5-8FB2-15E2E3E590A8}" type="sibTrans" cxnId="{4BD6D87E-9068-447D-A9BC-90DF823BA4A3}">
      <dgm:prSet/>
      <dgm:spPr/>
      <dgm:t>
        <a:bodyPr/>
        <a:lstStyle/>
        <a:p>
          <a:endParaRPr lang="en-US"/>
        </a:p>
      </dgm:t>
    </dgm:pt>
    <dgm:pt modelId="{77939354-FB1D-41E9-8C39-88590D5FC1E1}" type="pres">
      <dgm:prSet presAssocID="{C85C353B-48BC-4C9C-B8E6-417497CA4C07}" presName="layout" presStyleCnt="0">
        <dgm:presLayoutVars>
          <dgm:chMax/>
          <dgm:chPref/>
          <dgm:dir/>
          <dgm:animOne val="branch"/>
          <dgm:animLvl val="lvl"/>
          <dgm:resizeHandles/>
        </dgm:presLayoutVars>
      </dgm:prSet>
      <dgm:spPr/>
    </dgm:pt>
    <dgm:pt modelId="{9DDB858C-B0EC-42FC-94F7-4AED7BBB9CFA}" type="pres">
      <dgm:prSet presAssocID="{C051CA62-DB71-4506-BB7C-4588C0BD8304}" presName="root" presStyleCnt="0">
        <dgm:presLayoutVars>
          <dgm:chMax/>
          <dgm:chPref val="4"/>
        </dgm:presLayoutVars>
      </dgm:prSet>
      <dgm:spPr/>
    </dgm:pt>
    <dgm:pt modelId="{2FA2122E-A0D2-4621-B743-CA5985784882}" type="pres">
      <dgm:prSet presAssocID="{C051CA62-DB71-4506-BB7C-4588C0BD8304}" presName="rootComposite" presStyleCnt="0">
        <dgm:presLayoutVars/>
      </dgm:prSet>
      <dgm:spPr/>
    </dgm:pt>
    <dgm:pt modelId="{F6B60B39-9B79-4E43-994D-D548B3205B63}" type="pres">
      <dgm:prSet presAssocID="{C051CA62-DB71-4506-BB7C-4588C0BD8304}" presName="rootText" presStyleLbl="node0" presStyleIdx="0" presStyleCnt="1" custScaleY="377442" custLinFactNeighborX="2972" custLinFactNeighborY="-11279">
        <dgm:presLayoutVars>
          <dgm:chMax/>
          <dgm:chPref val="4"/>
        </dgm:presLayoutVars>
      </dgm:prSet>
      <dgm:spPr/>
    </dgm:pt>
    <dgm:pt modelId="{6005FA08-01E6-449A-94BC-F2C8530101D1}" type="pres">
      <dgm:prSet presAssocID="{C051CA62-DB71-4506-BB7C-4588C0BD8304}" presName="childShape" presStyleCnt="0">
        <dgm:presLayoutVars>
          <dgm:chMax val="0"/>
          <dgm:chPref val="0"/>
        </dgm:presLayoutVars>
      </dgm:prSet>
      <dgm:spPr/>
    </dgm:pt>
  </dgm:ptLst>
  <dgm:cxnLst>
    <dgm:cxn modelId="{A44FE76D-4DCF-4AA1-853B-C79C01621E99}" type="presOf" srcId="{C051CA62-DB71-4506-BB7C-4588C0BD8304}" destId="{F6B60B39-9B79-4E43-994D-D548B3205B63}" srcOrd="0" destOrd="0" presId="urn:microsoft.com/office/officeart/2008/layout/PictureAccentList"/>
    <dgm:cxn modelId="{4BD6D87E-9068-447D-A9BC-90DF823BA4A3}" srcId="{C85C353B-48BC-4C9C-B8E6-417497CA4C07}" destId="{C051CA62-DB71-4506-BB7C-4588C0BD8304}" srcOrd="0" destOrd="0" parTransId="{94933A88-290D-4396-997C-01F4A5FE9421}" sibTransId="{6C3169B8-E2D1-4FD5-8FB2-15E2E3E590A8}"/>
    <dgm:cxn modelId="{45BB487F-850D-4BCE-B4CD-3A57579130FC}" type="presOf" srcId="{C85C353B-48BC-4C9C-B8E6-417497CA4C07}" destId="{77939354-FB1D-41E9-8C39-88590D5FC1E1}" srcOrd="0" destOrd="0" presId="urn:microsoft.com/office/officeart/2008/layout/PictureAccentList"/>
    <dgm:cxn modelId="{1ECA0F8F-1B12-4531-BCE1-B861312FD922}" type="presParOf" srcId="{77939354-FB1D-41E9-8C39-88590D5FC1E1}" destId="{9DDB858C-B0EC-42FC-94F7-4AED7BBB9CFA}" srcOrd="0" destOrd="0" presId="urn:microsoft.com/office/officeart/2008/layout/PictureAccentList"/>
    <dgm:cxn modelId="{897C9A02-B13F-4825-9CFE-8BBDF2F8564B}" type="presParOf" srcId="{9DDB858C-B0EC-42FC-94F7-4AED7BBB9CFA}" destId="{2FA2122E-A0D2-4621-B743-CA5985784882}" srcOrd="0" destOrd="0" presId="urn:microsoft.com/office/officeart/2008/layout/PictureAccentList"/>
    <dgm:cxn modelId="{14A3A6DC-B3ED-419C-95A6-C98BA20A0385}" type="presParOf" srcId="{2FA2122E-A0D2-4621-B743-CA5985784882}" destId="{F6B60B39-9B79-4E43-994D-D548B3205B63}" srcOrd="0" destOrd="0" presId="urn:microsoft.com/office/officeart/2008/layout/PictureAccentList"/>
    <dgm:cxn modelId="{A4F016AD-5828-47B5-81D0-046172508F10}" type="presParOf" srcId="{9DDB858C-B0EC-42FC-94F7-4AED7BBB9CFA}" destId="{6005FA08-01E6-449A-94BC-F2C8530101D1}"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6C12C-EA9F-435D-838D-9BEF3F409A7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dirty="0"/>
            <a:t>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dirty="0"/>
            <a:t>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dirty="0"/>
            <a:t>MISD</a:t>
          </a:r>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dirty="0"/>
            <a:t>MIMID</a:t>
          </a:r>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D13621FF-28E4-4340-8E68-E34530F837CC}">
      <dgm:prSet phldrT="[Text]"/>
      <dgm:spPr/>
      <dgm:t>
        <a:bodyPr/>
        <a:lstStyle/>
        <a:p>
          <a:r>
            <a:rPr lang="en-US" dirty="0"/>
            <a:t>Single instruction stream, single data stream</a:t>
          </a:r>
        </a:p>
      </dgm:t>
    </dgm:pt>
    <dgm:pt modelId="{0FBAA221-63F1-4841-A7EB-8E52969F2CC9}" type="parTrans" cxnId="{5A791D10-DEF2-4D20-94E6-D410DBE8F9ED}">
      <dgm:prSet/>
      <dgm:spPr/>
      <dgm:t>
        <a:bodyPr/>
        <a:lstStyle/>
        <a:p>
          <a:endParaRPr lang="en-US"/>
        </a:p>
      </dgm:t>
    </dgm:pt>
    <dgm:pt modelId="{798FB78C-B0F9-453F-9C06-2BAFC911CA69}" type="sibTrans" cxnId="{5A791D10-DEF2-4D20-94E6-D410DBE8F9ED}">
      <dgm:prSet/>
      <dgm:spPr/>
      <dgm:t>
        <a:bodyPr/>
        <a:lstStyle/>
        <a:p>
          <a:endParaRPr lang="en-US"/>
        </a:p>
      </dgm:t>
    </dgm:pt>
    <dgm:pt modelId="{1D103C93-E65D-4C79-801A-54C28C285E2F}">
      <dgm:prSet/>
      <dgm:spPr/>
      <dgm:t>
        <a:bodyPr/>
        <a:lstStyle/>
        <a:p>
          <a:r>
            <a:rPr lang="en-US" dirty="0"/>
            <a:t>Single instruction stream, multiple data streams</a:t>
          </a:r>
        </a:p>
      </dgm:t>
    </dgm:pt>
    <dgm:pt modelId="{BF6F003E-C018-4A9F-906E-A64501CA3B7C}" type="parTrans" cxnId="{31C69C7C-B71F-41AF-A78B-9B592929C746}">
      <dgm:prSet/>
      <dgm:spPr/>
      <dgm:t>
        <a:bodyPr/>
        <a:lstStyle/>
        <a:p>
          <a:endParaRPr lang="en-US"/>
        </a:p>
      </dgm:t>
    </dgm:pt>
    <dgm:pt modelId="{632C31BB-90AF-4F7C-9E10-555674D5EA74}" type="sibTrans" cxnId="{31C69C7C-B71F-41AF-A78B-9B592929C746}">
      <dgm:prSet/>
      <dgm:spPr/>
      <dgm:t>
        <a:bodyPr/>
        <a:lstStyle/>
        <a:p>
          <a:endParaRPr lang="en-US"/>
        </a:p>
      </dgm:t>
    </dgm:pt>
    <dgm:pt modelId="{A4E4A150-F21E-40C8-B655-81E89F82D541}">
      <dgm:prSet/>
      <dgm:spPr/>
      <dgm:t>
        <a:bodyPr/>
        <a:lstStyle/>
        <a:p>
          <a:r>
            <a:rPr lang="en-US" dirty="0"/>
            <a:t>Multiple instruction streams, single data stream</a:t>
          </a:r>
        </a:p>
      </dgm:t>
    </dgm:pt>
    <dgm:pt modelId="{41F46A56-BD5D-428F-87AD-A21F52018D76}" type="parTrans" cxnId="{A9047C82-239D-44D3-85EC-47F2A0FDCED4}">
      <dgm:prSet/>
      <dgm:spPr/>
      <dgm:t>
        <a:bodyPr/>
        <a:lstStyle/>
        <a:p>
          <a:endParaRPr lang="en-US"/>
        </a:p>
      </dgm:t>
    </dgm:pt>
    <dgm:pt modelId="{CB83AB33-C9FE-4D26-9F2E-1083BE475592}" type="sibTrans" cxnId="{A9047C82-239D-44D3-85EC-47F2A0FDCED4}">
      <dgm:prSet/>
      <dgm:spPr/>
      <dgm:t>
        <a:bodyPr/>
        <a:lstStyle/>
        <a:p>
          <a:endParaRPr lang="en-US"/>
        </a:p>
      </dgm:t>
    </dgm:pt>
    <dgm:pt modelId="{EED0B23D-B678-4848-B2EB-B24ED1F586AB}">
      <dgm:prSet/>
      <dgm:spPr/>
      <dgm:t>
        <a:bodyPr/>
        <a:lstStyle/>
        <a:p>
          <a:r>
            <a:rPr lang="en-US" dirty="0"/>
            <a:t>Multiple instruction streams, multiple data streams</a:t>
          </a:r>
        </a:p>
      </dgm:t>
    </dgm:pt>
    <dgm:pt modelId="{6A881797-9B41-49D2-B9A6-AE4FECD4A941}" type="parTrans" cxnId="{69AD64ED-DA9F-4D4F-903F-195716BB9039}">
      <dgm:prSet/>
      <dgm:spPr/>
      <dgm:t>
        <a:bodyPr/>
        <a:lstStyle/>
        <a:p>
          <a:endParaRPr lang="en-US"/>
        </a:p>
      </dgm:t>
    </dgm:pt>
    <dgm:pt modelId="{400B83E1-C76E-4029-9B9D-75665D403C64}" type="sibTrans" cxnId="{69AD64ED-DA9F-4D4F-903F-195716BB9039}">
      <dgm:prSet/>
      <dgm:spPr/>
      <dgm:t>
        <a:bodyPr/>
        <a:lstStyle/>
        <a:p>
          <a:endParaRPr lang="en-US"/>
        </a:p>
      </dgm:t>
    </dgm:pt>
    <dgm:pt modelId="{292F7774-8286-43D4-880F-2DD331AE8FE1}" type="pres">
      <dgm:prSet presAssocID="{7DD6C12C-EA9F-435D-838D-9BEF3F409A70}" presName="Name0" presStyleCnt="0">
        <dgm:presLayoutVars>
          <dgm:dir/>
          <dgm:animLvl val="lvl"/>
          <dgm:resizeHandles val="exact"/>
        </dgm:presLayoutVars>
      </dgm:prSet>
      <dgm:spPr/>
    </dgm:pt>
    <dgm:pt modelId="{8B9D421F-588A-47D4-9DDA-55D2B1250A49}" type="pres">
      <dgm:prSet presAssocID="{2D7A5DEB-1DD1-413A-BCF0-54D2A8D9928A}" presName="linNode" presStyleCnt="0"/>
      <dgm:spPr/>
    </dgm:pt>
    <dgm:pt modelId="{0E5EE45D-2AE3-4962-A218-6CDB77D7FF00}" type="pres">
      <dgm:prSet presAssocID="{2D7A5DEB-1DD1-413A-BCF0-54D2A8D9928A}" presName="parentText" presStyleLbl="node1" presStyleIdx="0" presStyleCnt="4" custScaleX="66985" custScaleY="67488" custLinFactNeighborX="-5566" custLinFactNeighborY="-1611">
        <dgm:presLayoutVars>
          <dgm:chMax val="1"/>
          <dgm:bulletEnabled val="1"/>
        </dgm:presLayoutVars>
      </dgm:prSet>
      <dgm:spPr/>
    </dgm:pt>
    <dgm:pt modelId="{2D38234D-7BD8-4D5A-808C-31E62DF0C419}" type="pres">
      <dgm:prSet presAssocID="{2D7A5DEB-1DD1-413A-BCF0-54D2A8D9928A}" presName="descendantText" presStyleLbl="alignAccFollowNode1" presStyleIdx="0" presStyleCnt="4" custScaleX="115158">
        <dgm:presLayoutVars>
          <dgm:bulletEnabled val="1"/>
        </dgm:presLayoutVars>
      </dgm:prSet>
      <dgm:spPr/>
    </dgm:pt>
    <dgm:pt modelId="{B6A648FF-02AA-46CB-B517-3D98DF7F44D9}" type="pres">
      <dgm:prSet presAssocID="{A9B9EFB2-C6F5-44DB-9AD4-2B87B1D110F8}" presName="sp" presStyleCnt="0"/>
      <dgm:spPr/>
    </dgm:pt>
    <dgm:pt modelId="{6F4A1337-0013-4F52-BAE5-83EF4051C6DF}" type="pres">
      <dgm:prSet presAssocID="{3BEFFD44-B987-411B-A6DF-52D094847AA6}" presName="linNode" presStyleCnt="0"/>
      <dgm:spPr/>
    </dgm:pt>
    <dgm:pt modelId="{3D7B8C90-7C5C-458F-8735-5F81492D3F51}" type="pres">
      <dgm:prSet presAssocID="{3BEFFD44-B987-411B-A6DF-52D094847AA6}" presName="parentText" presStyleLbl="node1" presStyleIdx="1" presStyleCnt="4" custScaleX="66985" custScaleY="67488" custLinFactNeighborX="-1825" custLinFactNeighborY="-2165">
        <dgm:presLayoutVars>
          <dgm:chMax val="1"/>
          <dgm:bulletEnabled val="1"/>
        </dgm:presLayoutVars>
      </dgm:prSet>
      <dgm:spPr/>
    </dgm:pt>
    <dgm:pt modelId="{387912CE-26C4-4049-92B5-B050D83E526A}" type="pres">
      <dgm:prSet presAssocID="{3BEFFD44-B987-411B-A6DF-52D094847AA6}" presName="descendantText" presStyleLbl="alignAccFollowNode1" presStyleIdx="1" presStyleCnt="4" custScaleX="115158">
        <dgm:presLayoutVars>
          <dgm:bulletEnabled val="1"/>
        </dgm:presLayoutVars>
      </dgm:prSet>
      <dgm:spPr/>
    </dgm:pt>
    <dgm:pt modelId="{BC7331B2-1938-43FC-B7B0-FC63FD31036C}" type="pres">
      <dgm:prSet presAssocID="{9EE19107-826A-4520-BA82-5770997E6F98}" presName="sp" presStyleCnt="0"/>
      <dgm:spPr/>
    </dgm:pt>
    <dgm:pt modelId="{AAACA075-099A-4D90-A392-60156E5C57A7}" type="pres">
      <dgm:prSet presAssocID="{7A484EB9-8990-486B-A398-13B8C9C04B68}" presName="linNode" presStyleCnt="0"/>
      <dgm:spPr/>
    </dgm:pt>
    <dgm:pt modelId="{CE40115A-C633-42BD-AD9C-01FC1110B174}" type="pres">
      <dgm:prSet presAssocID="{7A484EB9-8990-486B-A398-13B8C9C04B68}" presName="parentText" presStyleLbl="node1" presStyleIdx="2" presStyleCnt="4" custScaleX="66985" custScaleY="67488" custLinFactNeighborX="-5566" custLinFactNeighborY="-1611">
        <dgm:presLayoutVars>
          <dgm:chMax val="1"/>
          <dgm:bulletEnabled val="1"/>
        </dgm:presLayoutVars>
      </dgm:prSet>
      <dgm:spPr/>
    </dgm:pt>
    <dgm:pt modelId="{6C8681CB-0118-4851-8765-28634014CC30}" type="pres">
      <dgm:prSet presAssocID="{7A484EB9-8990-486B-A398-13B8C9C04B68}" presName="descendantText" presStyleLbl="alignAccFollowNode1" presStyleIdx="2" presStyleCnt="4" custScaleX="115158">
        <dgm:presLayoutVars>
          <dgm:bulletEnabled val="1"/>
        </dgm:presLayoutVars>
      </dgm:prSet>
      <dgm:spPr/>
    </dgm:pt>
    <dgm:pt modelId="{C90846C6-1926-4B46-B940-284AECD39A64}" type="pres">
      <dgm:prSet presAssocID="{2DD0297B-182E-4350-B5CB-D3615DCD9A10}" presName="sp" presStyleCnt="0"/>
      <dgm:spPr/>
    </dgm:pt>
    <dgm:pt modelId="{F8B28664-2FBE-4CEE-8A35-51DE6A587A93}" type="pres">
      <dgm:prSet presAssocID="{F95F5DFC-E2BC-4BED-A4E0-BAB3DBB4413D}" presName="linNode" presStyleCnt="0"/>
      <dgm:spPr/>
    </dgm:pt>
    <dgm:pt modelId="{27722526-144D-4A56-8C45-D9636B75C8A0}" type="pres">
      <dgm:prSet presAssocID="{F95F5DFC-E2BC-4BED-A4E0-BAB3DBB4413D}" presName="parentText" presStyleLbl="node1" presStyleIdx="3" presStyleCnt="4" custScaleX="66985" custScaleY="67488" custLinFactNeighborX="-5566" custLinFactNeighborY="-1611">
        <dgm:presLayoutVars>
          <dgm:chMax val="1"/>
          <dgm:bulletEnabled val="1"/>
        </dgm:presLayoutVars>
      </dgm:prSet>
      <dgm:spPr/>
    </dgm:pt>
    <dgm:pt modelId="{49935BB9-AD16-40BC-8D5B-70EE81949F72}" type="pres">
      <dgm:prSet presAssocID="{F95F5DFC-E2BC-4BED-A4E0-BAB3DBB4413D}" presName="descendantText" presStyleLbl="alignAccFollowNode1" presStyleIdx="3" presStyleCnt="4" custScaleX="115158">
        <dgm:presLayoutVars>
          <dgm:bulletEnabled val="1"/>
        </dgm:presLayoutVars>
      </dgm:prSet>
      <dgm:spPr/>
    </dgm:pt>
  </dgm:ptLst>
  <dgm:cxnLst>
    <dgm:cxn modelId="{5A791D10-DEF2-4D20-94E6-D410DBE8F9ED}" srcId="{2D7A5DEB-1DD1-413A-BCF0-54D2A8D9928A}" destId="{D13621FF-28E4-4340-8E68-E34530F837CC}" srcOrd="0" destOrd="0" parTransId="{0FBAA221-63F1-4841-A7EB-8E52969F2CC9}" sibTransId="{798FB78C-B0F9-453F-9C06-2BAFC911CA69}"/>
    <dgm:cxn modelId="{5BCFCA19-22AF-41A2-8B55-BB2C84820BD5}" type="presOf" srcId="{EED0B23D-B678-4848-B2EB-B24ED1F586AB}" destId="{49935BB9-AD16-40BC-8D5B-70EE81949F72}" srcOrd="0" destOrd="0" presId="urn:microsoft.com/office/officeart/2005/8/layout/vList5"/>
    <dgm:cxn modelId="{C6426F3F-8912-4E58-98C6-399FB527F1AD}" type="presOf" srcId="{2D7A5DEB-1DD1-413A-BCF0-54D2A8D9928A}" destId="{0E5EE45D-2AE3-4962-A218-6CDB77D7FF00}" srcOrd="0" destOrd="0" presId="urn:microsoft.com/office/officeart/2005/8/layout/vList5"/>
    <dgm:cxn modelId="{99497760-D262-43A1-833E-2FAE6F7748F7}" type="presOf" srcId="{F95F5DFC-E2BC-4BED-A4E0-BAB3DBB4413D}" destId="{27722526-144D-4A56-8C45-D9636B75C8A0}" srcOrd="0" destOrd="0" presId="urn:microsoft.com/office/officeart/2005/8/layout/vList5"/>
    <dgm:cxn modelId="{54087945-90A9-49B2-B582-2A0DC011292C}" srcId="{7DD6C12C-EA9F-435D-838D-9BEF3F409A70}" destId="{7A484EB9-8990-486B-A398-13B8C9C04B68}" srcOrd="2" destOrd="0" parTransId="{0AE5BC38-8F36-4CED-9E0A-BEE772BB27CF}" sibTransId="{2DD0297B-182E-4350-B5CB-D3615DCD9A10}"/>
    <dgm:cxn modelId="{575B4A6C-037D-4ABB-9E79-64B7E74C77C7}" type="presOf" srcId="{7DD6C12C-EA9F-435D-838D-9BEF3F409A70}" destId="{292F7774-8286-43D4-880F-2DD331AE8FE1}" srcOrd="0" destOrd="0" presId="urn:microsoft.com/office/officeart/2005/8/layout/vList5"/>
    <dgm:cxn modelId="{C7495553-D296-40CA-8196-B24AFB16B64D}" srcId="{7DD6C12C-EA9F-435D-838D-9BEF3F409A70}" destId="{F95F5DFC-E2BC-4BED-A4E0-BAB3DBB4413D}" srcOrd="3" destOrd="0" parTransId="{04B49BF1-E833-4CCE-A72F-947CEC6F52F8}" sibTransId="{3D3F258B-9AD2-44AA-9AE0-793A42293991}"/>
    <dgm:cxn modelId="{360C0A77-808E-4C97-AE63-0079BAFD3FD6}" type="presOf" srcId="{A4E4A150-F21E-40C8-B655-81E89F82D541}" destId="{6C8681CB-0118-4851-8765-28634014CC30}" srcOrd="0" destOrd="0" presId="urn:microsoft.com/office/officeart/2005/8/layout/vList5"/>
    <dgm:cxn modelId="{5A89927B-50F1-4617-B6AC-1825F8F20B68}" type="presOf" srcId="{D13621FF-28E4-4340-8E68-E34530F837CC}" destId="{2D38234D-7BD8-4D5A-808C-31E62DF0C419}" srcOrd="0" destOrd="0" presId="urn:microsoft.com/office/officeart/2005/8/layout/vList5"/>
    <dgm:cxn modelId="{31C69C7C-B71F-41AF-A78B-9B592929C746}" srcId="{3BEFFD44-B987-411B-A6DF-52D094847AA6}" destId="{1D103C93-E65D-4C79-801A-54C28C285E2F}" srcOrd="0" destOrd="0" parTransId="{BF6F003E-C018-4A9F-906E-A64501CA3B7C}" sibTransId="{632C31BB-90AF-4F7C-9E10-555674D5EA74}"/>
    <dgm:cxn modelId="{A9047C82-239D-44D3-85EC-47F2A0FDCED4}" srcId="{7A484EB9-8990-486B-A398-13B8C9C04B68}" destId="{A4E4A150-F21E-40C8-B655-81E89F82D541}" srcOrd="0" destOrd="0" parTransId="{41F46A56-BD5D-428F-87AD-A21F52018D76}" sibTransId="{CB83AB33-C9FE-4D26-9F2E-1083BE475592}"/>
    <dgm:cxn modelId="{918F7784-3083-495F-BC08-E208A6F2E3C2}" srcId="{7DD6C12C-EA9F-435D-838D-9BEF3F409A70}" destId="{2D7A5DEB-1DD1-413A-BCF0-54D2A8D9928A}" srcOrd="0" destOrd="0" parTransId="{8C219031-1EF4-4937-8EB8-5168B79CFECE}" sibTransId="{A9B9EFB2-C6F5-44DB-9AD4-2B87B1D110F8}"/>
    <dgm:cxn modelId="{F71B378D-4779-4A2F-8F5B-478E83E0A3D3}" type="presOf" srcId="{1D103C93-E65D-4C79-801A-54C28C285E2F}" destId="{387912CE-26C4-4049-92B5-B050D83E526A}" srcOrd="0" destOrd="0" presId="urn:microsoft.com/office/officeart/2005/8/layout/vList5"/>
    <dgm:cxn modelId="{877DE29E-8A5B-4959-B5BB-94E3CFDAE5AE}" type="presOf" srcId="{7A484EB9-8990-486B-A398-13B8C9C04B68}" destId="{CE40115A-C633-42BD-AD9C-01FC1110B174}" srcOrd="0" destOrd="0" presId="urn:microsoft.com/office/officeart/2005/8/layout/vList5"/>
    <dgm:cxn modelId="{69AD64ED-DA9F-4D4F-903F-195716BB9039}" srcId="{F95F5DFC-E2BC-4BED-A4E0-BAB3DBB4413D}" destId="{EED0B23D-B678-4848-B2EB-B24ED1F586AB}" srcOrd="0" destOrd="0" parTransId="{6A881797-9B41-49D2-B9A6-AE4FECD4A941}" sibTransId="{400B83E1-C76E-4029-9B9D-75665D403C64}"/>
    <dgm:cxn modelId="{1C0390EE-4381-4EF7-AA7A-B4F2E5963553}" srcId="{7DD6C12C-EA9F-435D-838D-9BEF3F409A70}" destId="{3BEFFD44-B987-411B-A6DF-52D094847AA6}" srcOrd="1" destOrd="0" parTransId="{CCE1487A-4789-472C-808F-EA156F1D320E}" sibTransId="{9EE19107-826A-4520-BA82-5770997E6F98}"/>
    <dgm:cxn modelId="{F16E65F6-36EC-4B69-8891-D71B6B040632}" type="presOf" srcId="{3BEFFD44-B987-411B-A6DF-52D094847AA6}" destId="{3D7B8C90-7C5C-458F-8735-5F81492D3F51}" srcOrd="0" destOrd="0" presId="urn:microsoft.com/office/officeart/2005/8/layout/vList5"/>
    <dgm:cxn modelId="{9A0FF742-C810-4E26-84E1-0BC8B646253F}" type="presParOf" srcId="{292F7774-8286-43D4-880F-2DD331AE8FE1}" destId="{8B9D421F-588A-47D4-9DDA-55D2B1250A49}" srcOrd="0" destOrd="0" presId="urn:microsoft.com/office/officeart/2005/8/layout/vList5"/>
    <dgm:cxn modelId="{85F905CD-0ADF-47F7-A62A-8C1666AF8B29}" type="presParOf" srcId="{8B9D421F-588A-47D4-9DDA-55D2B1250A49}" destId="{0E5EE45D-2AE3-4962-A218-6CDB77D7FF00}" srcOrd="0" destOrd="0" presId="urn:microsoft.com/office/officeart/2005/8/layout/vList5"/>
    <dgm:cxn modelId="{D95162BC-AD09-4793-BA39-41E6EFE79D1B}" type="presParOf" srcId="{8B9D421F-588A-47D4-9DDA-55D2B1250A49}" destId="{2D38234D-7BD8-4D5A-808C-31E62DF0C419}" srcOrd="1" destOrd="0" presId="urn:microsoft.com/office/officeart/2005/8/layout/vList5"/>
    <dgm:cxn modelId="{466C501E-7F2F-4331-853F-4F227B75BB93}" type="presParOf" srcId="{292F7774-8286-43D4-880F-2DD331AE8FE1}" destId="{B6A648FF-02AA-46CB-B517-3D98DF7F44D9}" srcOrd="1" destOrd="0" presId="urn:microsoft.com/office/officeart/2005/8/layout/vList5"/>
    <dgm:cxn modelId="{13A4CADD-ED7A-4841-889B-826C905692B6}" type="presParOf" srcId="{292F7774-8286-43D4-880F-2DD331AE8FE1}" destId="{6F4A1337-0013-4F52-BAE5-83EF4051C6DF}" srcOrd="2" destOrd="0" presId="urn:microsoft.com/office/officeart/2005/8/layout/vList5"/>
    <dgm:cxn modelId="{CA6BED25-229C-4AFF-8D80-2FD05CF4DE8C}" type="presParOf" srcId="{6F4A1337-0013-4F52-BAE5-83EF4051C6DF}" destId="{3D7B8C90-7C5C-458F-8735-5F81492D3F51}" srcOrd="0" destOrd="0" presId="urn:microsoft.com/office/officeart/2005/8/layout/vList5"/>
    <dgm:cxn modelId="{01EF1185-8B46-4D35-90B8-A9A2F3E7D2D5}" type="presParOf" srcId="{6F4A1337-0013-4F52-BAE5-83EF4051C6DF}" destId="{387912CE-26C4-4049-92B5-B050D83E526A}" srcOrd="1" destOrd="0" presId="urn:microsoft.com/office/officeart/2005/8/layout/vList5"/>
    <dgm:cxn modelId="{04DBD12B-7629-4FC4-8338-B870B4A68273}" type="presParOf" srcId="{292F7774-8286-43D4-880F-2DD331AE8FE1}" destId="{BC7331B2-1938-43FC-B7B0-FC63FD31036C}" srcOrd="3" destOrd="0" presId="urn:microsoft.com/office/officeart/2005/8/layout/vList5"/>
    <dgm:cxn modelId="{6DB14F70-40EC-489C-8642-A7DD36BB7343}" type="presParOf" srcId="{292F7774-8286-43D4-880F-2DD331AE8FE1}" destId="{AAACA075-099A-4D90-A392-60156E5C57A7}" srcOrd="4" destOrd="0" presId="urn:microsoft.com/office/officeart/2005/8/layout/vList5"/>
    <dgm:cxn modelId="{BC410C1A-9D68-451A-B83B-CEC47740CEC9}" type="presParOf" srcId="{AAACA075-099A-4D90-A392-60156E5C57A7}" destId="{CE40115A-C633-42BD-AD9C-01FC1110B174}" srcOrd="0" destOrd="0" presId="urn:microsoft.com/office/officeart/2005/8/layout/vList5"/>
    <dgm:cxn modelId="{2E753F09-0456-4723-9D84-FF7942813A41}" type="presParOf" srcId="{AAACA075-099A-4D90-A392-60156E5C57A7}" destId="{6C8681CB-0118-4851-8765-28634014CC30}" srcOrd="1" destOrd="0" presId="urn:microsoft.com/office/officeart/2005/8/layout/vList5"/>
    <dgm:cxn modelId="{CB910904-4723-4829-BC48-6D0DE36405B3}" type="presParOf" srcId="{292F7774-8286-43D4-880F-2DD331AE8FE1}" destId="{C90846C6-1926-4B46-B940-284AECD39A64}" srcOrd="5" destOrd="0" presId="urn:microsoft.com/office/officeart/2005/8/layout/vList5"/>
    <dgm:cxn modelId="{392CF401-6290-44C1-9F86-D941A1609218}" type="presParOf" srcId="{292F7774-8286-43D4-880F-2DD331AE8FE1}" destId="{F8B28664-2FBE-4CEE-8A35-51DE6A587A93}" srcOrd="6" destOrd="0" presId="urn:microsoft.com/office/officeart/2005/8/layout/vList5"/>
    <dgm:cxn modelId="{A879671E-3E69-4559-B3A4-926427AC222F}" type="presParOf" srcId="{F8B28664-2FBE-4CEE-8A35-51DE6A587A93}" destId="{27722526-144D-4A56-8C45-D9636B75C8A0}" srcOrd="0" destOrd="0" presId="urn:microsoft.com/office/officeart/2005/8/layout/vList5"/>
    <dgm:cxn modelId="{D90A748F-7FB4-4670-AA28-4095550F5F78}" type="presParOf" srcId="{F8B28664-2FBE-4CEE-8A35-51DE6A587A93}" destId="{49935BB9-AD16-40BC-8D5B-70EE81949F7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b="1" dirty="0">
              <a:solidFill>
                <a:srgbClr val="C00000"/>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a:t>Single instruction stream, multiple data streams (SIMD)</a:t>
          </a:r>
          <a:endParaRPr lang="en-US" dirty="0"/>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a:t>Multiple instruction streams, single data stream (MISD)</a:t>
          </a:r>
          <a:endParaRPr lang="en-US" dirty="0"/>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a:t>Multiple instruction streams, multiple data streams (MIMD)</a:t>
          </a:r>
          <a:endParaRPr lang="en-US" dirty="0"/>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72D762AB-AE0E-48EB-A077-6096D0C475BE}">
      <dgm:prSet phldrT="[Text]"/>
      <dgm:spPr/>
      <dgm:t>
        <a:bodyPr/>
        <a:lstStyle/>
        <a:p>
          <a:pPr rtl="1"/>
          <a:r>
            <a:rPr lang="fa-IR" b="0" dirty="0">
              <a:solidFill>
                <a:schemeClr val="tx1"/>
              </a:solidFill>
              <a:cs typeface="B Yekan" panose="00000400000000000000" pitchFamily="2" charset="-78"/>
            </a:rPr>
            <a:t>یک دنباله یا جریان از دستورات در حال اجرا هستند.</a:t>
          </a:r>
          <a:endParaRPr lang="en-US" b="0" dirty="0">
            <a:solidFill>
              <a:schemeClr val="tx1"/>
            </a:solidFill>
            <a:cs typeface="B Yekan" panose="00000400000000000000" pitchFamily="2" charset="-78"/>
          </a:endParaRPr>
        </a:p>
      </dgm:t>
    </dgm:pt>
    <dgm:pt modelId="{7BB6FF6E-CBB4-4D97-8107-D86F43D3273A}" type="parTrans" cxnId="{78F270B1-5D82-4B92-ACE9-DFEAA5CB873D}">
      <dgm:prSet/>
      <dgm:spPr/>
      <dgm:t>
        <a:bodyPr/>
        <a:lstStyle/>
        <a:p>
          <a:endParaRPr lang="en-US"/>
        </a:p>
      </dgm:t>
    </dgm:pt>
    <dgm:pt modelId="{F6175386-325E-4B53-9714-8BED6C290FA9}" type="sibTrans" cxnId="{78F270B1-5D82-4B92-ACE9-DFEAA5CB873D}">
      <dgm:prSet/>
      <dgm:spPr/>
      <dgm:t>
        <a:bodyPr/>
        <a:lstStyle/>
        <a:p>
          <a:endParaRPr lang="en-US"/>
        </a:p>
      </dgm:t>
    </dgm:pt>
    <dgm:pt modelId="{6CC5C785-B02C-427D-A325-3714151E2E3E}">
      <dgm:prSet phldrT="[Text]"/>
      <dgm:spPr/>
      <dgm:t>
        <a:bodyPr/>
        <a:lstStyle/>
        <a:p>
          <a:pPr rtl="1"/>
          <a:endParaRPr lang="en-US" b="0" dirty="0">
            <a:solidFill>
              <a:schemeClr val="tx1"/>
            </a:solidFill>
            <a:cs typeface="B Yekan" panose="00000400000000000000" pitchFamily="2" charset="-78"/>
          </a:endParaRPr>
        </a:p>
      </dgm:t>
    </dgm:pt>
    <dgm:pt modelId="{74463CB2-E53C-479E-8DAA-091E4D1E6DBD}" type="parTrans" cxnId="{CD677E89-2D6E-47C5-9DE9-DE3815380E1A}">
      <dgm:prSet/>
      <dgm:spPr/>
      <dgm:t>
        <a:bodyPr/>
        <a:lstStyle/>
        <a:p>
          <a:endParaRPr lang="en-US"/>
        </a:p>
      </dgm:t>
    </dgm:pt>
    <dgm:pt modelId="{AF2AF6E2-4546-4F31-B30C-8A2D1A2D68DB}" type="sibTrans" cxnId="{CD677E89-2D6E-47C5-9DE9-DE3815380E1A}">
      <dgm:prSet/>
      <dgm:spPr/>
      <dgm:t>
        <a:bodyPr/>
        <a:lstStyle/>
        <a:p>
          <a:endParaRPr lang="en-US"/>
        </a:p>
      </dgm:t>
    </dgm:pt>
    <dgm:pt modelId="{329ABF01-73AD-407D-A964-457F629D42F8}">
      <dgm:prSet phldrT="[Text]"/>
      <dgm:spPr/>
      <dgm:t>
        <a:bodyPr/>
        <a:lstStyle/>
        <a:p>
          <a:pPr rtl="1"/>
          <a:r>
            <a:rPr lang="fa-IR" b="0" dirty="0">
              <a:solidFill>
                <a:schemeClr val="tx1"/>
              </a:solidFill>
              <a:cs typeface="B Yekan" panose="00000400000000000000" pitchFamily="2" charset="-78"/>
            </a:rPr>
            <a:t>در هر لحظه یک دستور (</a:t>
          </a:r>
          <a:r>
            <a:rPr lang="en-US" b="0" dirty="0">
              <a:solidFill>
                <a:schemeClr val="tx1"/>
              </a:solidFill>
              <a:cs typeface="B Yekan" panose="00000400000000000000" pitchFamily="2" charset="-78"/>
            </a:rPr>
            <a:t>Instruction</a:t>
          </a:r>
          <a:r>
            <a:rPr lang="fa-IR" b="0" dirty="0">
              <a:solidFill>
                <a:schemeClr val="tx1"/>
              </a:solidFill>
              <a:cs typeface="B Yekan" panose="00000400000000000000" pitchFamily="2" charset="-78"/>
            </a:rPr>
            <a:t>) در حال اجرا است.</a:t>
          </a:r>
          <a:endParaRPr lang="en-US" b="0" dirty="0">
            <a:solidFill>
              <a:schemeClr val="tx1"/>
            </a:solidFill>
            <a:cs typeface="B Yekan" panose="00000400000000000000" pitchFamily="2" charset="-78"/>
          </a:endParaRPr>
        </a:p>
      </dgm:t>
    </dgm:pt>
    <dgm:pt modelId="{6489F5F1-B7F1-42EC-B216-698C5A34B0AD}" type="parTrans" cxnId="{782DCC3C-8782-481B-A0FC-5B076A27057E}">
      <dgm:prSet/>
      <dgm:spPr/>
      <dgm:t>
        <a:bodyPr/>
        <a:lstStyle/>
        <a:p>
          <a:endParaRPr lang="en-US"/>
        </a:p>
      </dgm:t>
    </dgm:pt>
    <dgm:pt modelId="{F566E3CA-6E5A-4536-97D4-D1605DF0B063}" type="sibTrans" cxnId="{782DCC3C-8782-481B-A0FC-5B076A27057E}">
      <dgm:prSet/>
      <dgm:spPr/>
      <dgm:t>
        <a:bodyPr/>
        <a:lstStyle/>
        <a:p>
          <a:endParaRPr lang="en-US"/>
        </a:p>
      </dgm:t>
    </dgm:pt>
    <dgm:pt modelId="{8D2F52F9-869D-4EBD-B67D-0487B39632AF}">
      <dgm:prSet phldrT="[Text]"/>
      <dgm:spPr/>
      <dgm:t>
        <a:bodyPr/>
        <a:lstStyle/>
        <a:p>
          <a:pPr rtl="1"/>
          <a:r>
            <a:rPr lang="fa-IR" b="0" dirty="0">
              <a:solidFill>
                <a:schemeClr val="tx1"/>
              </a:solidFill>
              <a:cs typeface="B Yekan" panose="00000400000000000000" pitchFamily="2" charset="-78"/>
            </a:rPr>
            <a:t>و آن دستور روی یک داده کار میکند.</a:t>
          </a:r>
          <a:endParaRPr lang="en-US" b="0" dirty="0">
            <a:solidFill>
              <a:schemeClr val="tx1"/>
            </a:solidFill>
            <a:cs typeface="B Yekan" panose="00000400000000000000" pitchFamily="2" charset="-78"/>
          </a:endParaRPr>
        </a:p>
      </dgm:t>
    </dgm:pt>
    <dgm:pt modelId="{715BAAD2-3AB2-4B6F-9168-B0DE92C2AA8D}" type="parTrans" cxnId="{9282C6BB-5794-4DCA-84B9-01CE1B1436D5}">
      <dgm:prSet/>
      <dgm:spPr/>
      <dgm:t>
        <a:bodyPr/>
        <a:lstStyle/>
        <a:p>
          <a:endParaRPr lang="en-US"/>
        </a:p>
      </dgm:t>
    </dgm:pt>
    <dgm:pt modelId="{A26D0DA7-0FE6-46D9-B782-863A3FA9F8D9}" type="sibTrans" cxnId="{9282C6BB-5794-4DCA-84B9-01CE1B1436D5}">
      <dgm:prSet/>
      <dgm:spPr/>
      <dgm:t>
        <a:bodyPr/>
        <a:lstStyle/>
        <a:p>
          <a:endParaRPr lang="en-US"/>
        </a:p>
      </dgm:t>
    </dgm:pt>
    <dgm:pt modelId="{8C1CC6C2-5C1C-48FC-B0B0-3D39D737A3F6}">
      <dgm:prSet phldrT="[Text]"/>
      <dgm:spPr/>
      <dgm:t>
        <a:bodyPr/>
        <a:lstStyle/>
        <a:p>
          <a:pPr rtl="1"/>
          <a:r>
            <a:rPr lang="fa-IR" b="0" dirty="0">
              <a:solidFill>
                <a:schemeClr val="tx1"/>
              </a:solidFill>
              <a:cs typeface="B Yekan" panose="00000400000000000000" pitchFamily="2" charset="-78"/>
            </a:rPr>
            <a:t>آنچه ما پیشتر در معماری کامپیوتر با آن آشنا شدیم، این مدل میباشد</a:t>
          </a:r>
          <a:endParaRPr lang="en-US" b="0" dirty="0">
            <a:solidFill>
              <a:schemeClr val="tx1"/>
            </a:solidFill>
            <a:cs typeface="B Yekan" panose="00000400000000000000" pitchFamily="2" charset="-78"/>
          </a:endParaRPr>
        </a:p>
      </dgm:t>
    </dgm:pt>
    <dgm:pt modelId="{6B18D735-18BE-4984-8741-29203B3BAF12}" type="parTrans" cxnId="{3415DFED-72A3-4DF0-B094-D5C543E3B7D4}">
      <dgm:prSet/>
      <dgm:spPr/>
      <dgm:t>
        <a:bodyPr/>
        <a:lstStyle/>
        <a:p>
          <a:endParaRPr lang="en-US"/>
        </a:p>
      </dgm:t>
    </dgm:pt>
    <dgm:pt modelId="{05FB82A6-A8F8-4A1E-AA11-44A8D6EC19FF}" type="sibTrans" cxnId="{3415DFED-72A3-4DF0-B094-D5C543E3B7D4}">
      <dgm:prSet/>
      <dgm:spPr/>
      <dgm:t>
        <a:bodyPr/>
        <a:lstStyle/>
        <a:p>
          <a:endParaRPr lang="en-US"/>
        </a:p>
      </dgm:t>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1BC46934-DBD2-48B1-882D-E987A8FE40D7}" type="pres">
      <dgm:prSet presAssocID="{2D7A5DEB-1DD1-413A-BCF0-54D2A8D9928A}" presName="childText" presStyleLbl="revTx" presStyleIdx="0" presStyleCnt="1">
        <dgm:presLayoutVars>
          <dgm:bulletEnabled val="1"/>
        </dgm:presLayoutVars>
      </dgm:prSet>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C54C886F-B81D-4F04-8B4D-2C3F5CB005A9}" type="pres">
      <dgm:prSet presAssocID="{9EE19107-826A-4520-BA82-5770997E6F98}" presName="spacer" presStyleCnt="0"/>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85EBBE4F-068C-4B99-88AC-995C24B6E9B0}" type="pres">
      <dgm:prSet presAssocID="{2DD0297B-182E-4350-B5CB-D3615DCD9A10}" presName="spacer" presStyleCnt="0"/>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Lst>
  <dgm:cxnLst>
    <dgm:cxn modelId="{53F69338-5DDC-416F-A352-32989A81CA25}" type="presOf" srcId="{72D762AB-AE0E-48EB-A077-6096D0C475BE}" destId="{1BC46934-DBD2-48B1-882D-E987A8FE40D7}" srcOrd="0" destOrd="0" presId="urn:microsoft.com/office/officeart/2005/8/layout/vList2"/>
    <dgm:cxn modelId="{161B4C3C-5EBD-4002-B535-BD289AD06D63}" type="presOf" srcId="{3BEFFD44-B987-411B-A6DF-52D094847AA6}" destId="{279F3580-1532-458D-9DA5-B6829CA708D1}" srcOrd="0" destOrd="0" presId="urn:microsoft.com/office/officeart/2005/8/layout/vList2"/>
    <dgm:cxn modelId="{782DCC3C-8782-481B-A0FC-5B076A27057E}" srcId="{2D7A5DEB-1DD1-413A-BCF0-54D2A8D9928A}" destId="{329ABF01-73AD-407D-A964-457F629D42F8}" srcOrd="1" destOrd="0" parTransId="{6489F5F1-B7F1-42EC-B216-698C5A34B0AD}" sibTransId="{F566E3CA-6E5A-4536-97D4-D1605DF0B063}"/>
    <dgm:cxn modelId="{B8DB2D40-E1F3-456F-AA4C-7F5C685275E6}" type="presOf" srcId="{7A484EB9-8990-486B-A398-13B8C9C04B68}" destId="{5A9A766B-7114-4DC5-9F28-F9AEB4F1B6B2}" srcOrd="0" destOrd="0" presId="urn:microsoft.com/office/officeart/2005/8/layout/vList2"/>
    <dgm:cxn modelId="{13F41A61-545D-496A-8B62-3BF89F199511}" type="presOf" srcId="{8D2F52F9-869D-4EBD-B67D-0487B39632AF}" destId="{1BC46934-DBD2-48B1-882D-E987A8FE40D7}" srcOrd="0" destOrd="2"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27CDE86C-4020-42B7-A388-27B48B924874}" type="presOf" srcId="{6CC5C785-B02C-427D-A325-3714151E2E3E}" destId="{1BC46934-DBD2-48B1-882D-E987A8FE40D7}" srcOrd="0" destOrd="4" presId="urn:microsoft.com/office/officeart/2005/8/layout/vList2"/>
    <dgm:cxn modelId="{A5D2D26E-400C-4A4C-8ECB-2AD99F07D5DF}" type="presOf" srcId="{8C1CC6C2-5C1C-48FC-B0B0-3D39D737A3F6}" destId="{1BC46934-DBD2-48B1-882D-E987A8FE40D7}" srcOrd="0" destOrd="3" presId="urn:microsoft.com/office/officeart/2005/8/layout/vList2"/>
    <dgm:cxn modelId="{C7495553-D296-40CA-8196-B24AFB16B64D}" srcId="{7DD6C12C-EA9F-435D-838D-9BEF3F409A70}" destId="{F95F5DFC-E2BC-4BED-A4E0-BAB3DBB4413D}" srcOrd="3" destOrd="0" parTransId="{04B49BF1-E833-4CCE-A72F-947CEC6F52F8}" sibTransId="{3D3F258B-9AD2-44AA-9AE0-793A42293991}"/>
    <dgm:cxn modelId="{915E4D59-593B-42B8-AD3A-0F22F688D21F}" type="presOf" srcId="{329ABF01-73AD-407D-A964-457F629D42F8}" destId="{1BC46934-DBD2-48B1-882D-E987A8FE40D7}" srcOrd="0" destOrd="1" presId="urn:microsoft.com/office/officeart/2005/8/layout/vList2"/>
    <dgm:cxn modelId="{918F7784-3083-495F-BC08-E208A6F2E3C2}" srcId="{7DD6C12C-EA9F-435D-838D-9BEF3F409A70}" destId="{2D7A5DEB-1DD1-413A-BCF0-54D2A8D9928A}" srcOrd="0" destOrd="0" parTransId="{8C219031-1EF4-4937-8EB8-5168B79CFECE}" sibTransId="{A9B9EFB2-C6F5-44DB-9AD4-2B87B1D110F8}"/>
    <dgm:cxn modelId="{CD677E89-2D6E-47C5-9DE9-DE3815380E1A}" srcId="{2D7A5DEB-1DD1-413A-BCF0-54D2A8D9928A}" destId="{6CC5C785-B02C-427D-A325-3714151E2E3E}" srcOrd="4" destOrd="0" parTransId="{74463CB2-E53C-479E-8DAA-091E4D1E6DBD}" sibTransId="{AF2AF6E2-4546-4F31-B30C-8A2D1A2D68DB}"/>
    <dgm:cxn modelId="{AFDAE298-5E2A-40C1-82F5-849D4966CEFD}" type="presOf" srcId="{2D7A5DEB-1DD1-413A-BCF0-54D2A8D9928A}" destId="{3958BFD6-99B9-4F8C-A9F1-39985A614B97}" srcOrd="0" destOrd="0" presId="urn:microsoft.com/office/officeart/2005/8/layout/vList2"/>
    <dgm:cxn modelId="{78F270B1-5D82-4B92-ACE9-DFEAA5CB873D}" srcId="{2D7A5DEB-1DD1-413A-BCF0-54D2A8D9928A}" destId="{72D762AB-AE0E-48EB-A077-6096D0C475BE}" srcOrd="0" destOrd="0" parTransId="{7BB6FF6E-CBB4-4D97-8107-D86F43D3273A}" sibTransId="{F6175386-325E-4B53-9714-8BED6C290FA9}"/>
    <dgm:cxn modelId="{9282C6BB-5794-4DCA-84B9-01CE1B1436D5}" srcId="{2D7A5DEB-1DD1-413A-BCF0-54D2A8D9928A}" destId="{8D2F52F9-869D-4EBD-B67D-0487B39632AF}" srcOrd="2" destOrd="0" parTransId="{715BAAD2-3AB2-4B6F-9168-B0DE92C2AA8D}" sibTransId="{A26D0DA7-0FE6-46D9-B782-863A3FA9F8D9}"/>
    <dgm:cxn modelId="{30D9DCC3-2133-448E-9E43-77803EE81AD1}" type="presOf" srcId="{7DD6C12C-EA9F-435D-838D-9BEF3F409A70}" destId="{39A1BF38-2A86-451B-A9C4-700881F28165}" srcOrd="0" destOrd="0" presId="urn:microsoft.com/office/officeart/2005/8/layout/vList2"/>
    <dgm:cxn modelId="{F7A9AAC8-E8F9-424A-B6D1-68FA1AD81D80}" type="presOf" srcId="{F95F5DFC-E2BC-4BED-A4E0-BAB3DBB4413D}" destId="{02E96763-4420-49FA-87BE-7EAD030CB3C2}" srcOrd="0" destOrd="0" presId="urn:microsoft.com/office/officeart/2005/8/layout/vList2"/>
    <dgm:cxn modelId="{3415DFED-72A3-4DF0-B094-D5C543E3B7D4}" srcId="{2D7A5DEB-1DD1-413A-BCF0-54D2A8D9928A}" destId="{8C1CC6C2-5C1C-48FC-B0B0-3D39D737A3F6}" srcOrd="3" destOrd="0" parTransId="{6B18D735-18BE-4984-8741-29203B3BAF12}" sibTransId="{05FB82A6-A8F8-4A1E-AA11-44A8D6EC19FF}"/>
    <dgm:cxn modelId="{1C0390EE-4381-4EF7-AA7A-B4F2E5963553}" srcId="{7DD6C12C-EA9F-435D-838D-9BEF3F409A70}" destId="{3BEFFD44-B987-411B-A6DF-52D094847AA6}" srcOrd="1" destOrd="0" parTransId="{CCE1487A-4789-472C-808F-EA156F1D320E}" sibTransId="{9EE19107-826A-4520-BA82-5770997E6F98}"/>
    <dgm:cxn modelId="{E3BAB043-6859-47F0-85B1-F16576C88112}" type="presParOf" srcId="{39A1BF38-2A86-451B-A9C4-700881F28165}" destId="{3958BFD6-99B9-4F8C-A9F1-39985A614B97}" srcOrd="0" destOrd="0" presId="urn:microsoft.com/office/officeart/2005/8/layout/vList2"/>
    <dgm:cxn modelId="{B09D09FE-BB5C-43AF-870A-45DFF52C382C}" type="presParOf" srcId="{39A1BF38-2A86-451B-A9C4-700881F28165}" destId="{1BC46934-DBD2-48B1-882D-E987A8FE40D7}"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100AB924-11FD-4621-BB12-159FBABFFF1D}" type="presParOf" srcId="{39A1BF38-2A86-451B-A9C4-700881F28165}" destId="{C54C886F-B81D-4F04-8B4D-2C3F5CB005A9}"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E7940E78-BA2D-4506-8964-73D840840579}" type="presParOf" srcId="{39A1BF38-2A86-451B-A9C4-700881F28165}" destId="{85EBBE4F-068C-4B99-88AC-995C24B6E9B0}"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b="0" dirty="0">
              <a:solidFill>
                <a:schemeClr val="bg1">
                  <a:lumMod val="50000"/>
                </a:schemeClr>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b="1" dirty="0">
              <a:solidFill>
                <a:srgbClr val="C00000"/>
              </a:solidFill>
            </a:rPr>
            <a:t>Single instruction stream, multiple data streams (SIMD)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a:t>Multiple instruction streams, single data stream (MISD)</a:t>
          </a:r>
          <a:endParaRPr lang="en-US" dirty="0"/>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a:t>Multiple instruction streams, multiple data streams (MIMD)</a:t>
          </a:r>
          <a:endParaRPr lang="en-US" dirty="0"/>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7D08B610-0539-4E17-B535-6D49D7CE2E3F}">
      <dgm:prSet/>
      <dgm:spPr/>
      <dgm:t>
        <a:bodyPr/>
        <a:lstStyle/>
        <a:p>
          <a:pPr rtl="1"/>
          <a:r>
            <a:rPr lang="en-US" dirty="0">
              <a:cs typeface="B Yekan" panose="00000400000000000000" pitchFamily="2" charset="-78"/>
            </a:rPr>
            <a:t>Vector architectures</a:t>
          </a:r>
        </a:p>
      </dgm:t>
    </dgm:pt>
    <dgm:pt modelId="{AECA8AEB-E314-4832-A812-DF6A2BD99981}" type="parTrans" cxnId="{904AB6CA-B596-441C-AA6C-B0A815B3E5FF}">
      <dgm:prSet/>
      <dgm:spPr/>
      <dgm:t>
        <a:bodyPr/>
        <a:lstStyle/>
        <a:p>
          <a:endParaRPr lang="en-US"/>
        </a:p>
      </dgm:t>
    </dgm:pt>
    <dgm:pt modelId="{B32B292D-4D08-4B15-AFCD-AB39AF19ED9C}" type="sibTrans" cxnId="{904AB6CA-B596-441C-AA6C-B0A815B3E5FF}">
      <dgm:prSet/>
      <dgm:spPr/>
      <dgm:t>
        <a:bodyPr/>
        <a:lstStyle/>
        <a:p>
          <a:endParaRPr lang="en-US"/>
        </a:p>
      </dgm:t>
    </dgm:pt>
    <dgm:pt modelId="{B0E285A8-40D5-4FA9-990E-50597553FEB5}">
      <dgm:prSet/>
      <dgm:spPr/>
      <dgm:t>
        <a:bodyPr/>
        <a:lstStyle/>
        <a:p>
          <a:pPr rtl="1"/>
          <a:r>
            <a:rPr lang="fa-IR" dirty="0">
              <a:cs typeface="B Yekan" panose="00000400000000000000" pitchFamily="2" charset="-78"/>
            </a:rPr>
            <a:t>یک مسیر دستور العمل داریم و در کنار آن </a:t>
          </a:r>
          <a:r>
            <a:rPr lang="en-US" dirty="0">
              <a:cs typeface="B Yekan" panose="00000400000000000000" pitchFamily="2" charset="-78"/>
            </a:rPr>
            <a:t>n</a:t>
          </a:r>
          <a:r>
            <a:rPr lang="fa-IR" dirty="0">
              <a:cs typeface="B Yekan" panose="00000400000000000000" pitchFamily="2" charset="-78"/>
            </a:rPr>
            <a:t>  مسیر داده وجود دارد</a:t>
          </a:r>
          <a:endParaRPr lang="en-US" dirty="0">
            <a:cs typeface="B Yekan" panose="00000400000000000000" pitchFamily="2" charset="-78"/>
          </a:endParaRPr>
        </a:p>
      </dgm:t>
    </dgm:pt>
    <dgm:pt modelId="{4B79A1C6-79A6-4D0F-A7E2-FC22CD48B4F9}" type="parTrans" cxnId="{EE6D0285-1523-43A9-86C1-EEB0166EF0B7}">
      <dgm:prSet/>
      <dgm:spPr/>
      <dgm:t>
        <a:bodyPr/>
        <a:lstStyle/>
        <a:p>
          <a:endParaRPr lang="en-US"/>
        </a:p>
      </dgm:t>
    </dgm:pt>
    <dgm:pt modelId="{806088C4-DE6A-481D-923F-1AD9CDDC97FB}" type="sibTrans" cxnId="{EE6D0285-1523-43A9-86C1-EEB0166EF0B7}">
      <dgm:prSet/>
      <dgm:spPr/>
      <dgm:t>
        <a:bodyPr/>
        <a:lstStyle/>
        <a:p>
          <a:endParaRPr lang="en-US"/>
        </a:p>
      </dgm:t>
    </dgm:pt>
    <dgm:pt modelId="{7489B0EF-AAC2-4A88-AB43-7D79BFE0395C}">
      <dgm:prSet/>
      <dgm:spPr/>
      <dgm:t>
        <a:bodyPr/>
        <a:lstStyle/>
        <a:p>
          <a:pPr rtl="1"/>
          <a:r>
            <a:rPr lang="fa-IR" dirty="0">
              <a:cs typeface="B Yekan" panose="00000400000000000000" pitchFamily="2" charset="-78"/>
            </a:rPr>
            <a:t>هر یک دستور در یک لحظه با </a:t>
          </a:r>
          <a:r>
            <a:rPr lang="en-US" dirty="0">
              <a:cs typeface="B Yekan" panose="00000400000000000000" pitchFamily="2" charset="-78"/>
            </a:rPr>
            <a:t>n</a:t>
          </a:r>
          <a:r>
            <a:rPr lang="fa-IR" dirty="0">
              <a:cs typeface="B Yekan" panose="00000400000000000000" pitchFamily="2" charset="-78"/>
            </a:rPr>
            <a:t> داده کار دارد</a:t>
          </a:r>
          <a:endParaRPr lang="en-US" dirty="0">
            <a:cs typeface="B Yekan" panose="00000400000000000000" pitchFamily="2" charset="-78"/>
          </a:endParaRPr>
        </a:p>
      </dgm:t>
    </dgm:pt>
    <dgm:pt modelId="{1E493F3E-D305-47E1-9A4E-2B0303D2FDB0}" type="parTrans" cxnId="{CF542FEF-5813-401F-9162-CA6BE6551135}">
      <dgm:prSet/>
      <dgm:spPr/>
      <dgm:t>
        <a:bodyPr/>
        <a:lstStyle/>
        <a:p>
          <a:endParaRPr lang="en-US"/>
        </a:p>
      </dgm:t>
    </dgm:pt>
    <dgm:pt modelId="{9940EC94-0650-4D0B-948E-ECBE534DCD66}" type="sibTrans" cxnId="{CF542FEF-5813-401F-9162-CA6BE6551135}">
      <dgm:prSet/>
      <dgm:spPr/>
      <dgm:t>
        <a:bodyPr/>
        <a:lstStyle/>
        <a:p>
          <a:endParaRPr lang="en-US"/>
        </a:p>
      </dgm:t>
    </dgm:pt>
    <dgm:pt modelId="{43D1615F-6AA4-4800-8C59-67C55D2D092A}">
      <dgm:prSet/>
      <dgm:spPr/>
      <dgm:t>
        <a:bodyPr/>
        <a:lstStyle/>
        <a:p>
          <a:pPr rtl="1"/>
          <a:r>
            <a:rPr lang="fa-IR" dirty="0">
              <a:cs typeface="B Yekan" panose="00000400000000000000" pitchFamily="2" charset="-78"/>
            </a:rPr>
            <a:t>پردازنده های برداری/ پردازنده های چند رسانه ای/پردازنده های گرافیکی</a:t>
          </a:r>
          <a:endParaRPr lang="en-US" dirty="0">
            <a:cs typeface="B Yekan" panose="00000400000000000000" pitchFamily="2" charset="-78"/>
          </a:endParaRPr>
        </a:p>
      </dgm:t>
    </dgm:pt>
    <dgm:pt modelId="{4B1AB0B5-3A99-43C4-8C36-8BED41BE3E68}" type="parTrans" cxnId="{5398ADFB-56BC-48AF-B49A-3692A9E4ECF6}">
      <dgm:prSet/>
      <dgm:spPr/>
      <dgm:t>
        <a:bodyPr/>
        <a:lstStyle/>
        <a:p>
          <a:endParaRPr lang="en-US"/>
        </a:p>
      </dgm:t>
    </dgm:pt>
    <dgm:pt modelId="{5D8B5C5C-AB53-41A0-9994-8D19CFE46335}" type="sibTrans" cxnId="{5398ADFB-56BC-48AF-B49A-3692A9E4ECF6}">
      <dgm:prSet/>
      <dgm:spPr/>
      <dgm:t>
        <a:bodyPr/>
        <a:lstStyle/>
        <a:p>
          <a:endParaRPr lang="en-US"/>
        </a:p>
      </dgm:t>
    </dgm:pt>
    <dgm:pt modelId="{148B67D0-3217-4AB3-8C8C-5D30BD48E7AC}">
      <dgm:prSet/>
      <dgm:spPr/>
      <dgm:t>
        <a:bodyPr/>
        <a:lstStyle/>
        <a:p>
          <a:pPr rtl="1"/>
          <a:r>
            <a:rPr lang="en-US" dirty="0">
              <a:cs typeface="B Yekan" panose="00000400000000000000" pitchFamily="2" charset="-78"/>
            </a:rPr>
            <a:t>Multimedia extensions</a:t>
          </a:r>
        </a:p>
      </dgm:t>
    </dgm:pt>
    <dgm:pt modelId="{B37464E5-D836-4227-BE7D-9F1166107E6E}" type="sibTrans" cxnId="{FF5B81BF-4CC9-44F5-8DAF-571EBF70572C}">
      <dgm:prSet/>
      <dgm:spPr/>
      <dgm:t>
        <a:bodyPr/>
        <a:lstStyle/>
        <a:p>
          <a:endParaRPr lang="en-US"/>
        </a:p>
      </dgm:t>
    </dgm:pt>
    <dgm:pt modelId="{F4022980-60DA-4E07-ACB3-1DF552FA3BD4}" type="parTrans" cxnId="{FF5B81BF-4CC9-44F5-8DAF-571EBF70572C}">
      <dgm:prSet/>
      <dgm:spPr/>
      <dgm:t>
        <a:bodyPr/>
        <a:lstStyle/>
        <a:p>
          <a:endParaRPr lang="en-US"/>
        </a:p>
      </dgm:t>
    </dgm:pt>
    <dgm:pt modelId="{DF506308-0DE0-48F9-9C3B-DBDC2E6515A7}">
      <dgm:prSet/>
      <dgm:spPr/>
      <dgm:t>
        <a:bodyPr/>
        <a:lstStyle/>
        <a:p>
          <a:pPr rtl="1"/>
          <a:r>
            <a:rPr lang="en-US" dirty="0">
              <a:cs typeface="B Yekan" panose="00000400000000000000" pitchFamily="2" charset="-78"/>
            </a:rPr>
            <a:t>Graphics processor units</a:t>
          </a:r>
        </a:p>
      </dgm:t>
    </dgm:pt>
    <dgm:pt modelId="{4FF2939E-B811-46BD-93A4-BE190A01B32A}" type="sibTrans" cxnId="{1C52ECD8-498A-4BA2-8A05-FD724E2846E7}">
      <dgm:prSet/>
      <dgm:spPr/>
      <dgm:t>
        <a:bodyPr/>
        <a:lstStyle/>
        <a:p>
          <a:endParaRPr lang="en-US"/>
        </a:p>
      </dgm:t>
    </dgm:pt>
    <dgm:pt modelId="{5F68D731-53C7-4206-98F2-5CEA7C0611DF}" type="parTrans" cxnId="{1C52ECD8-498A-4BA2-8A05-FD724E2846E7}">
      <dgm:prSet/>
      <dgm:spPr/>
      <dgm:t>
        <a:bodyPr/>
        <a:lstStyle/>
        <a:p>
          <a:endParaRPr lang="en-US"/>
        </a:p>
      </dgm:t>
    </dgm:pt>
    <dgm:pt modelId="{46098A79-9249-4E79-A619-FCABCC1EF016}">
      <dgm:prSet/>
      <dgm:spPr/>
      <dgm:t>
        <a:bodyPr/>
        <a:lstStyle/>
        <a:p>
          <a:pPr rtl="1"/>
          <a:r>
            <a:rPr lang="fa-IR" dirty="0">
              <a:cs typeface="B Yekan" panose="00000400000000000000" pitchFamily="2" charset="-78"/>
            </a:rPr>
            <a:t>مثال شهودی آن عملیات ماتریسی است که در حال حاضر توسط پردازنده های </a:t>
          </a:r>
          <a:r>
            <a:rPr lang="en-US" dirty="0">
              <a:cs typeface="B Yekan" panose="00000400000000000000" pitchFamily="2" charset="-78"/>
            </a:rPr>
            <a:t>GPU</a:t>
          </a:r>
          <a:r>
            <a:rPr lang="fa-IR" dirty="0">
              <a:cs typeface="B Yekan" panose="00000400000000000000" pitchFamily="2" charset="-78"/>
            </a:rPr>
            <a:t> انجام میشود.</a:t>
          </a:r>
          <a:endParaRPr lang="en-US" dirty="0">
            <a:cs typeface="B Yekan" panose="00000400000000000000" pitchFamily="2" charset="-78"/>
          </a:endParaRPr>
        </a:p>
      </dgm:t>
    </dgm:pt>
    <dgm:pt modelId="{ADBDCA91-A7B5-4B8B-9320-13E7EE35B09F}" type="parTrans" cxnId="{7C242746-306C-4732-9A7C-6BC59CDCCA45}">
      <dgm:prSet/>
      <dgm:spPr/>
    </dgm:pt>
    <dgm:pt modelId="{DA588873-641F-4F6A-A9DF-911DD154A508}" type="sibTrans" cxnId="{7C242746-306C-4732-9A7C-6BC59CDCCA45}">
      <dgm:prSet/>
      <dgm:spPr/>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7C6D681D-EEDD-4DA9-9174-0D291AC5D505}" type="pres">
      <dgm:prSet presAssocID="{A9B9EFB2-C6F5-44DB-9AD4-2B87B1D110F8}" presName="spacer" presStyleCnt="0"/>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B5BE2EC2-081C-49F3-967F-0EC2125560D5}" type="pres">
      <dgm:prSet presAssocID="{3BEFFD44-B987-411B-A6DF-52D094847AA6}" presName="childText" presStyleLbl="revTx" presStyleIdx="0" presStyleCnt="1">
        <dgm:presLayoutVars>
          <dgm:bulletEnabled val="1"/>
        </dgm:presLayoutVars>
      </dgm:prSet>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85EBBE4F-068C-4B99-88AC-995C24B6E9B0}" type="pres">
      <dgm:prSet presAssocID="{2DD0297B-182E-4350-B5CB-D3615DCD9A10}" presName="spacer" presStyleCnt="0"/>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Lst>
  <dgm:cxnLst>
    <dgm:cxn modelId="{161B4C3C-5EBD-4002-B535-BD289AD06D63}" type="presOf" srcId="{3BEFFD44-B987-411B-A6DF-52D094847AA6}" destId="{279F3580-1532-458D-9DA5-B6829CA708D1}" srcOrd="0" destOrd="0" presId="urn:microsoft.com/office/officeart/2005/8/layout/vList2"/>
    <dgm:cxn modelId="{B8DB2D40-E1F3-456F-AA4C-7F5C685275E6}" type="presOf" srcId="{7A484EB9-8990-486B-A398-13B8C9C04B68}" destId="{5A9A766B-7114-4DC5-9F28-F9AEB4F1B6B2}" srcOrd="0" destOrd="0"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7C242746-306C-4732-9A7C-6BC59CDCCA45}" srcId="{3BEFFD44-B987-411B-A6DF-52D094847AA6}" destId="{46098A79-9249-4E79-A619-FCABCC1EF016}" srcOrd="2" destOrd="0" parTransId="{ADBDCA91-A7B5-4B8B-9320-13E7EE35B09F}" sibTransId="{DA588873-641F-4F6A-A9DF-911DD154A508}"/>
    <dgm:cxn modelId="{C7495553-D296-40CA-8196-B24AFB16B64D}" srcId="{7DD6C12C-EA9F-435D-838D-9BEF3F409A70}" destId="{F95F5DFC-E2BC-4BED-A4E0-BAB3DBB4413D}" srcOrd="3" destOrd="0" parTransId="{04B49BF1-E833-4CCE-A72F-947CEC6F52F8}" sibTransId="{3D3F258B-9AD2-44AA-9AE0-793A42293991}"/>
    <dgm:cxn modelId="{918F7784-3083-495F-BC08-E208A6F2E3C2}" srcId="{7DD6C12C-EA9F-435D-838D-9BEF3F409A70}" destId="{2D7A5DEB-1DD1-413A-BCF0-54D2A8D9928A}" srcOrd="0" destOrd="0" parTransId="{8C219031-1EF4-4937-8EB8-5168B79CFECE}" sibTransId="{A9B9EFB2-C6F5-44DB-9AD4-2B87B1D110F8}"/>
    <dgm:cxn modelId="{EE6D0285-1523-43A9-86C1-EEB0166EF0B7}" srcId="{3BEFFD44-B987-411B-A6DF-52D094847AA6}" destId="{B0E285A8-40D5-4FA9-990E-50597553FEB5}" srcOrd="0" destOrd="0" parTransId="{4B79A1C6-79A6-4D0F-A7E2-FC22CD48B4F9}" sibTransId="{806088C4-DE6A-481D-923F-1AD9CDDC97FB}"/>
    <dgm:cxn modelId="{2904FF96-8ACE-489E-A329-FD3CC0D00E62}" type="presOf" srcId="{7489B0EF-AAC2-4A88-AB43-7D79BFE0395C}" destId="{B5BE2EC2-081C-49F3-967F-0EC2125560D5}" srcOrd="0" destOrd="1" presId="urn:microsoft.com/office/officeart/2005/8/layout/vList2"/>
    <dgm:cxn modelId="{AFDAE298-5E2A-40C1-82F5-849D4966CEFD}" type="presOf" srcId="{2D7A5DEB-1DD1-413A-BCF0-54D2A8D9928A}" destId="{3958BFD6-99B9-4F8C-A9F1-39985A614B97}" srcOrd="0" destOrd="0" presId="urn:microsoft.com/office/officeart/2005/8/layout/vList2"/>
    <dgm:cxn modelId="{2884C3A0-1BA6-4DC0-AA17-2C545FDF61F3}" type="presOf" srcId="{46098A79-9249-4E79-A619-FCABCC1EF016}" destId="{B5BE2EC2-081C-49F3-967F-0EC2125560D5}" srcOrd="0" destOrd="2" presId="urn:microsoft.com/office/officeart/2005/8/layout/vList2"/>
    <dgm:cxn modelId="{FF5B81BF-4CC9-44F5-8DAF-571EBF70572C}" srcId="{43D1615F-6AA4-4800-8C59-67C55D2D092A}" destId="{148B67D0-3217-4AB3-8C8C-5D30BD48E7AC}" srcOrd="1" destOrd="0" parTransId="{F4022980-60DA-4E07-ACB3-1DF552FA3BD4}" sibTransId="{B37464E5-D836-4227-BE7D-9F1166107E6E}"/>
    <dgm:cxn modelId="{30D9DCC3-2133-448E-9E43-77803EE81AD1}" type="presOf" srcId="{7DD6C12C-EA9F-435D-838D-9BEF3F409A70}" destId="{39A1BF38-2A86-451B-A9C4-700881F28165}" srcOrd="0" destOrd="0" presId="urn:microsoft.com/office/officeart/2005/8/layout/vList2"/>
    <dgm:cxn modelId="{F7A9AAC8-E8F9-424A-B6D1-68FA1AD81D80}" type="presOf" srcId="{F95F5DFC-E2BC-4BED-A4E0-BAB3DBB4413D}" destId="{02E96763-4420-49FA-87BE-7EAD030CB3C2}" srcOrd="0" destOrd="0" presId="urn:microsoft.com/office/officeart/2005/8/layout/vList2"/>
    <dgm:cxn modelId="{904AB6CA-B596-441C-AA6C-B0A815B3E5FF}" srcId="{43D1615F-6AA4-4800-8C59-67C55D2D092A}" destId="{7D08B610-0539-4E17-B535-6D49D7CE2E3F}" srcOrd="0" destOrd="0" parTransId="{AECA8AEB-E314-4832-A812-DF6A2BD99981}" sibTransId="{B32B292D-4D08-4B15-AFCD-AB39AF19ED9C}"/>
    <dgm:cxn modelId="{17C336D1-0151-49B3-83D8-5E40CAC2EFDF}" type="presOf" srcId="{148B67D0-3217-4AB3-8C8C-5D30BD48E7AC}" destId="{B5BE2EC2-081C-49F3-967F-0EC2125560D5}" srcOrd="0" destOrd="5" presId="urn:microsoft.com/office/officeart/2005/8/layout/vList2"/>
    <dgm:cxn modelId="{14BCABD7-436A-4FB9-BDB3-6E9B0675A744}" type="presOf" srcId="{DF506308-0DE0-48F9-9C3B-DBDC2E6515A7}" destId="{B5BE2EC2-081C-49F3-967F-0EC2125560D5}" srcOrd="0" destOrd="6" presId="urn:microsoft.com/office/officeart/2005/8/layout/vList2"/>
    <dgm:cxn modelId="{1C52ECD8-498A-4BA2-8A05-FD724E2846E7}" srcId="{43D1615F-6AA4-4800-8C59-67C55D2D092A}" destId="{DF506308-0DE0-48F9-9C3B-DBDC2E6515A7}" srcOrd="2" destOrd="0" parTransId="{5F68D731-53C7-4206-98F2-5CEA7C0611DF}" sibTransId="{4FF2939E-B811-46BD-93A4-BE190A01B32A}"/>
    <dgm:cxn modelId="{1C0390EE-4381-4EF7-AA7A-B4F2E5963553}" srcId="{7DD6C12C-EA9F-435D-838D-9BEF3F409A70}" destId="{3BEFFD44-B987-411B-A6DF-52D094847AA6}" srcOrd="1" destOrd="0" parTransId="{CCE1487A-4789-472C-808F-EA156F1D320E}" sibTransId="{9EE19107-826A-4520-BA82-5770997E6F98}"/>
    <dgm:cxn modelId="{CF542FEF-5813-401F-9162-CA6BE6551135}" srcId="{3BEFFD44-B987-411B-A6DF-52D094847AA6}" destId="{7489B0EF-AAC2-4A88-AB43-7D79BFE0395C}" srcOrd="1" destOrd="0" parTransId="{1E493F3E-D305-47E1-9A4E-2B0303D2FDB0}" sibTransId="{9940EC94-0650-4D0B-948E-ECBE534DCD66}"/>
    <dgm:cxn modelId="{07622EF1-2CA2-4A48-A15B-F88D7636A858}" type="presOf" srcId="{43D1615F-6AA4-4800-8C59-67C55D2D092A}" destId="{B5BE2EC2-081C-49F3-967F-0EC2125560D5}" srcOrd="0" destOrd="3" presId="urn:microsoft.com/office/officeart/2005/8/layout/vList2"/>
    <dgm:cxn modelId="{5F6920FA-FFD6-4655-BF64-8471FB68FA5C}" type="presOf" srcId="{7D08B610-0539-4E17-B535-6D49D7CE2E3F}" destId="{B5BE2EC2-081C-49F3-967F-0EC2125560D5}" srcOrd="0" destOrd="4" presId="urn:microsoft.com/office/officeart/2005/8/layout/vList2"/>
    <dgm:cxn modelId="{5398ADFB-56BC-48AF-B49A-3692A9E4ECF6}" srcId="{3BEFFD44-B987-411B-A6DF-52D094847AA6}" destId="{43D1615F-6AA4-4800-8C59-67C55D2D092A}" srcOrd="3" destOrd="0" parTransId="{4B1AB0B5-3A99-43C4-8C36-8BED41BE3E68}" sibTransId="{5D8B5C5C-AB53-41A0-9994-8D19CFE46335}"/>
    <dgm:cxn modelId="{83E968FF-3E93-4CFD-9B62-60EDAD58158D}" type="presOf" srcId="{B0E285A8-40D5-4FA9-990E-50597553FEB5}" destId="{B5BE2EC2-081C-49F3-967F-0EC2125560D5}" srcOrd="0" destOrd="0" presId="urn:microsoft.com/office/officeart/2005/8/layout/vList2"/>
    <dgm:cxn modelId="{E3BAB043-6859-47F0-85B1-F16576C88112}" type="presParOf" srcId="{39A1BF38-2A86-451B-A9C4-700881F28165}" destId="{3958BFD6-99B9-4F8C-A9F1-39985A614B97}" srcOrd="0" destOrd="0" presId="urn:microsoft.com/office/officeart/2005/8/layout/vList2"/>
    <dgm:cxn modelId="{5C6AD978-C6BA-43F4-94BE-2B24C793585E}" type="presParOf" srcId="{39A1BF38-2A86-451B-A9C4-700881F28165}" destId="{7C6D681D-EEDD-4DA9-9174-0D291AC5D505}"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C1E633BC-1404-4368-9225-FF52813E1493}" type="presParOf" srcId="{39A1BF38-2A86-451B-A9C4-700881F28165}" destId="{B5BE2EC2-081C-49F3-967F-0EC2125560D5}"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E7940E78-BA2D-4506-8964-73D840840579}" type="presParOf" srcId="{39A1BF38-2A86-451B-A9C4-700881F28165}" destId="{85EBBE4F-068C-4B99-88AC-995C24B6E9B0}"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dirty="0">
              <a:solidFill>
                <a:schemeClr val="bg1">
                  <a:lumMod val="50000"/>
                </a:schemeClr>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dirty="0">
              <a:solidFill>
                <a:schemeClr val="bg1">
                  <a:lumMod val="50000"/>
                </a:schemeClr>
              </a:solidFill>
            </a:rPr>
            <a:t>Single instruction stream, multiple data streams (SIMD)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b="1" dirty="0"/>
            <a:t>Multiple instruction streams, single data stream (MISD)</a:t>
          </a:r>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a:t>Multiple instruction streams, multiple data streams (MIMD)</a:t>
          </a:r>
          <a:endParaRPr lang="en-US" dirty="0"/>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46714DD4-35E3-47C3-A445-92E97195A92D}">
      <dgm:prSet/>
      <dgm:spPr/>
      <dgm:t>
        <a:bodyPr/>
        <a:lstStyle/>
        <a:p>
          <a:pPr rtl="1"/>
          <a:r>
            <a:rPr lang="fa-IR" b="0" dirty="0">
              <a:solidFill>
                <a:schemeClr val="tx1"/>
              </a:solidFill>
              <a:cs typeface="B Yekan" panose="00000400000000000000" pitchFamily="2" charset="-78"/>
            </a:rPr>
            <a:t>در این معماری </a:t>
          </a:r>
          <a:r>
            <a:rPr lang="en-US" b="0" dirty="0">
              <a:solidFill>
                <a:schemeClr val="tx1"/>
              </a:solidFill>
              <a:cs typeface="B Yekan" panose="00000400000000000000" pitchFamily="2" charset="-78"/>
            </a:rPr>
            <a:t>n</a:t>
          </a:r>
          <a:r>
            <a:rPr lang="fa-IR" b="0" dirty="0">
              <a:solidFill>
                <a:schemeClr val="tx1"/>
              </a:solidFill>
              <a:cs typeface="B Yekan" panose="00000400000000000000" pitchFamily="2" charset="-78"/>
            </a:rPr>
            <a:t> دستور العمل روی یک دیتا کار میکنند</a:t>
          </a:r>
          <a:endParaRPr lang="en-US" b="1" dirty="0"/>
        </a:p>
      </dgm:t>
    </dgm:pt>
    <dgm:pt modelId="{F9B39202-A6E2-4A8A-BB8C-91FBBE07889A}" type="parTrans" cxnId="{8D72AFB5-2156-4DBD-95F5-82B9623B5D15}">
      <dgm:prSet/>
      <dgm:spPr/>
    </dgm:pt>
    <dgm:pt modelId="{94D55C80-767A-4A15-A5D6-209012F788FB}" type="sibTrans" cxnId="{8D72AFB5-2156-4DBD-95F5-82B9623B5D15}">
      <dgm:prSet/>
      <dgm:spPr/>
    </dgm:pt>
    <dgm:pt modelId="{43B310BB-5552-4F3D-87D6-48FFE99F29C5}">
      <dgm:prSet/>
      <dgm:spPr/>
      <dgm:t>
        <a:bodyPr/>
        <a:lstStyle/>
        <a:p>
          <a:pPr rtl="1"/>
          <a:r>
            <a:rPr lang="fa-IR" b="0" dirty="0">
              <a:solidFill>
                <a:schemeClr val="tx1"/>
              </a:solidFill>
              <a:cs typeface="B Yekan" panose="00000400000000000000" pitchFamily="2" charset="-78"/>
            </a:rPr>
            <a:t>آقای فلین اعتقاد دارد که چنین معماری بی مفهوم است و بی معنی است</a:t>
          </a:r>
          <a:endParaRPr lang="en-US" b="1" dirty="0"/>
        </a:p>
      </dgm:t>
    </dgm:pt>
    <dgm:pt modelId="{675FA70B-3836-4372-90C8-924A81097D34}" type="parTrans" cxnId="{A9AE022D-85DC-454D-9E8E-2C1AE162F43C}">
      <dgm:prSet/>
      <dgm:spPr/>
    </dgm:pt>
    <dgm:pt modelId="{6E04D57B-C152-4896-9490-5A3682217FB1}" type="sibTrans" cxnId="{A9AE022D-85DC-454D-9E8E-2C1AE162F43C}">
      <dgm:prSet/>
      <dgm:spPr/>
    </dgm:pt>
    <dgm:pt modelId="{8EB6DF52-F086-48AB-AFE8-06D286FD8E85}">
      <dgm:prSet/>
      <dgm:spPr/>
      <dgm:t>
        <a:bodyPr/>
        <a:lstStyle/>
        <a:p>
          <a:pPr rtl="1"/>
          <a:r>
            <a:rPr lang="fa-IR" b="0" dirty="0">
              <a:solidFill>
                <a:schemeClr val="tx1"/>
              </a:solidFill>
              <a:cs typeface="B Yekan" panose="00000400000000000000" pitchFamily="2" charset="-78"/>
            </a:rPr>
            <a:t>ما نمیتوانیم یک دیتا داشته باشیم که حاصل چندین دستور العمل باشد</a:t>
          </a:r>
          <a:endParaRPr lang="en-US" b="1" dirty="0"/>
        </a:p>
      </dgm:t>
    </dgm:pt>
    <dgm:pt modelId="{727026EB-0E19-453C-A22D-ED5D2D47C7B5}" type="parTrans" cxnId="{2896086D-1468-49E3-89B3-5E5DF0F8BCF1}">
      <dgm:prSet/>
      <dgm:spPr/>
    </dgm:pt>
    <dgm:pt modelId="{E7737D54-709F-4A73-BB9B-811E720C0C28}" type="sibTrans" cxnId="{2896086D-1468-49E3-89B3-5E5DF0F8BCF1}">
      <dgm:prSet/>
      <dgm:spPr/>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7C6D681D-EEDD-4DA9-9174-0D291AC5D505}" type="pres">
      <dgm:prSet presAssocID="{A9B9EFB2-C6F5-44DB-9AD4-2B87B1D110F8}" presName="spacer" presStyleCnt="0"/>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C54C886F-B81D-4F04-8B4D-2C3F5CB005A9}" type="pres">
      <dgm:prSet presAssocID="{9EE19107-826A-4520-BA82-5770997E6F98}" presName="spacer" presStyleCnt="0"/>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0BED93FA-E918-4471-9DB1-A678117625BF}" type="pres">
      <dgm:prSet presAssocID="{7A484EB9-8990-486B-A398-13B8C9C04B68}" presName="childText" presStyleLbl="revTx" presStyleIdx="0" presStyleCnt="1">
        <dgm:presLayoutVars>
          <dgm:bulletEnabled val="1"/>
        </dgm:presLayoutVars>
      </dgm:prSet>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Lst>
  <dgm:cxnLst>
    <dgm:cxn modelId="{2E714309-40BE-4AFB-971B-A93E3979C937}" type="presOf" srcId="{46714DD4-35E3-47C3-A445-92E97195A92D}" destId="{0BED93FA-E918-4471-9DB1-A678117625BF}" srcOrd="0" destOrd="0" presId="urn:microsoft.com/office/officeart/2005/8/layout/vList2"/>
    <dgm:cxn modelId="{95BED410-BB88-46A0-B7E1-3F9B4EE198EB}" type="presOf" srcId="{43B310BB-5552-4F3D-87D6-48FFE99F29C5}" destId="{0BED93FA-E918-4471-9DB1-A678117625BF}" srcOrd="0" destOrd="1" presId="urn:microsoft.com/office/officeart/2005/8/layout/vList2"/>
    <dgm:cxn modelId="{A9AE022D-85DC-454D-9E8E-2C1AE162F43C}" srcId="{7A484EB9-8990-486B-A398-13B8C9C04B68}" destId="{43B310BB-5552-4F3D-87D6-48FFE99F29C5}" srcOrd="1" destOrd="0" parTransId="{675FA70B-3836-4372-90C8-924A81097D34}" sibTransId="{6E04D57B-C152-4896-9490-5A3682217FB1}"/>
    <dgm:cxn modelId="{161B4C3C-5EBD-4002-B535-BD289AD06D63}" type="presOf" srcId="{3BEFFD44-B987-411B-A6DF-52D094847AA6}" destId="{279F3580-1532-458D-9DA5-B6829CA708D1}" srcOrd="0" destOrd="0" presId="urn:microsoft.com/office/officeart/2005/8/layout/vList2"/>
    <dgm:cxn modelId="{B8DB2D40-E1F3-456F-AA4C-7F5C685275E6}" type="presOf" srcId="{7A484EB9-8990-486B-A398-13B8C9C04B68}" destId="{5A9A766B-7114-4DC5-9F28-F9AEB4F1B6B2}" srcOrd="0" destOrd="0"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2896086D-1468-49E3-89B3-5E5DF0F8BCF1}" srcId="{7A484EB9-8990-486B-A398-13B8C9C04B68}" destId="{8EB6DF52-F086-48AB-AFE8-06D286FD8E85}" srcOrd="2" destOrd="0" parTransId="{727026EB-0E19-453C-A22D-ED5D2D47C7B5}" sibTransId="{E7737D54-709F-4A73-BB9B-811E720C0C28}"/>
    <dgm:cxn modelId="{C7495553-D296-40CA-8196-B24AFB16B64D}" srcId="{7DD6C12C-EA9F-435D-838D-9BEF3F409A70}" destId="{F95F5DFC-E2BC-4BED-A4E0-BAB3DBB4413D}" srcOrd="3" destOrd="0" parTransId="{04B49BF1-E833-4CCE-A72F-947CEC6F52F8}" sibTransId="{3D3F258B-9AD2-44AA-9AE0-793A42293991}"/>
    <dgm:cxn modelId="{918F7784-3083-495F-BC08-E208A6F2E3C2}" srcId="{7DD6C12C-EA9F-435D-838D-9BEF3F409A70}" destId="{2D7A5DEB-1DD1-413A-BCF0-54D2A8D9928A}" srcOrd="0" destOrd="0" parTransId="{8C219031-1EF4-4937-8EB8-5168B79CFECE}" sibTransId="{A9B9EFB2-C6F5-44DB-9AD4-2B87B1D110F8}"/>
    <dgm:cxn modelId="{AFDAE298-5E2A-40C1-82F5-849D4966CEFD}" type="presOf" srcId="{2D7A5DEB-1DD1-413A-BCF0-54D2A8D9928A}" destId="{3958BFD6-99B9-4F8C-A9F1-39985A614B97}" srcOrd="0" destOrd="0" presId="urn:microsoft.com/office/officeart/2005/8/layout/vList2"/>
    <dgm:cxn modelId="{4693FDA0-DF2C-4AEC-BE7F-95B986206074}" type="presOf" srcId="{8EB6DF52-F086-48AB-AFE8-06D286FD8E85}" destId="{0BED93FA-E918-4471-9DB1-A678117625BF}" srcOrd="0" destOrd="2" presId="urn:microsoft.com/office/officeart/2005/8/layout/vList2"/>
    <dgm:cxn modelId="{8D72AFB5-2156-4DBD-95F5-82B9623B5D15}" srcId="{7A484EB9-8990-486B-A398-13B8C9C04B68}" destId="{46714DD4-35E3-47C3-A445-92E97195A92D}" srcOrd="0" destOrd="0" parTransId="{F9B39202-A6E2-4A8A-BB8C-91FBBE07889A}" sibTransId="{94D55C80-767A-4A15-A5D6-209012F788FB}"/>
    <dgm:cxn modelId="{30D9DCC3-2133-448E-9E43-77803EE81AD1}" type="presOf" srcId="{7DD6C12C-EA9F-435D-838D-9BEF3F409A70}" destId="{39A1BF38-2A86-451B-A9C4-700881F28165}" srcOrd="0" destOrd="0" presId="urn:microsoft.com/office/officeart/2005/8/layout/vList2"/>
    <dgm:cxn modelId="{F7A9AAC8-E8F9-424A-B6D1-68FA1AD81D80}" type="presOf" srcId="{F95F5DFC-E2BC-4BED-A4E0-BAB3DBB4413D}" destId="{02E96763-4420-49FA-87BE-7EAD030CB3C2}" srcOrd="0" destOrd="0" presId="urn:microsoft.com/office/officeart/2005/8/layout/vList2"/>
    <dgm:cxn modelId="{1C0390EE-4381-4EF7-AA7A-B4F2E5963553}" srcId="{7DD6C12C-EA9F-435D-838D-9BEF3F409A70}" destId="{3BEFFD44-B987-411B-A6DF-52D094847AA6}" srcOrd="1" destOrd="0" parTransId="{CCE1487A-4789-472C-808F-EA156F1D320E}" sibTransId="{9EE19107-826A-4520-BA82-5770997E6F98}"/>
    <dgm:cxn modelId="{E3BAB043-6859-47F0-85B1-F16576C88112}" type="presParOf" srcId="{39A1BF38-2A86-451B-A9C4-700881F28165}" destId="{3958BFD6-99B9-4F8C-A9F1-39985A614B97}" srcOrd="0" destOrd="0" presId="urn:microsoft.com/office/officeart/2005/8/layout/vList2"/>
    <dgm:cxn modelId="{BB3F3947-FE9A-47F8-B0B9-AA9C256C75F1}" type="presParOf" srcId="{39A1BF38-2A86-451B-A9C4-700881F28165}" destId="{7C6D681D-EEDD-4DA9-9174-0D291AC5D505}"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100AB924-11FD-4621-BB12-159FBABFFF1D}" type="presParOf" srcId="{39A1BF38-2A86-451B-A9C4-700881F28165}" destId="{C54C886F-B81D-4F04-8B4D-2C3F5CB005A9}"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39F21B69-8574-4233-BF94-3F44BCDD3988}" type="presParOf" srcId="{39A1BF38-2A86-451B-A9C4-700881F28165}" destId="{0BED93FA-E918-4471-9DB1-A678117625BF}"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dirty="0">
              <a:solidFill>
                <a:schemeClr val="bg1">
                  <a:lumMod val="50000"/>
                </a:schemeClr>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dirty="0">
              <a:solidFill>
                <a:schemeClr val="bg1">
                  <a:lumMod val="50000"/>
                </a:schemeClr>
              </a:solidFill>
            </a:rPr>
            <a:t>Single instruction stream, multiple data streams (SIMD)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b="0" dirty="0">
              <a:solidFill>
                <a:schemeClr val="bg1">
                  <a:lumMod val="50000"/>
                </a:schemeClr>
              </a:solidFill>
            </a:rPr>
            <a:t>Multiple instruction streams, single data stream (MISD)</a:t>
          </a:r>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b="1" dirty="0">
              <a:solidFill>
                <a:srgbClr val="C00000"/>
              </a:solidFill>
            </a:rPr>
            <a:t>Multiple instruction streams, multiple data streams (MIMD)</a:t>
          </a:r>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BE4E2FB1-F584-468D-82D9-A1FE6C06661E}">
      <dgm:prSet/>
      <dgm:spPr/>
      <dgm:t>
        <a:bodyPr/>
        <a:lstStyle/>
        <a:p>
          <a:pPr rtl="1"/>
          <a:r>
            <a:rPr lang="fa-IR" b="0" dirty="0">
              <a:solidFill>
                <a:schemeClr val="tx1"/>
              </a:solidFill>
              <a:cs typeface="B Yekan" panose="00000400000000000000" pitchFamily="2" charset="-78"/>
            </a:rPr>
            <a:t>در هر لحظه از زمان </a:t>
          </a:r>
          <a:r>
            <a:rPr lang="en-US" b="0" dirty="0">
              <a:solidFill>
                <a:schemeClr val="tx1"/>
              </a:solidFill>
              <a:cs typeface="B Yekan" panose="00000400000000000000" pitchFamily="2" charset="-78"/>
            </a:rPr>
            <a:t>n</a:t>
          </a:r>
          <a:r>
            <a:rPr lang="fa-IR" b="0" dirty="0">
              <a:solidFill>
                <a:schemeClr val="tx1"/>
              </a:solidFill>
              <a:cs typeface="B Yekan" panose="00000400000000000000" pitchFamily="2" charset="-78"/>
            </a:rPr>
            <a:t> تا دستور العمل داریم که روی </a:t>
          </a:r>
          <a:r>
            <a:rPr lang="en-US" b="0" dirty="0">
              <a:solidFill>
                <a:schemeClr val="tx1"/>
              </a:solidFill>
              <a:cs typeface="B Yekan" panose="00000400000000000000" pitchFamily="2" charset="-78"/>
            </a:rPr>
            <a:t>n</a:t>
          </a:r>
          <a:r>
            <a:rPr lang="fa-IR" b="0" dirty="0">
              <a:solidFill>
                <a:schemeClr val="tx1"/>
              </a:solidFill>
              <a:cs typeface="B Yekan" panose="00000400000000000000" pitchFamily="2" charset="-78"/>
            </a:rPr>
            <a:t> تا جریان داده ای کار میکنند.</a:t>
          </a:r>
          <a:endParaRPr lang="en-US" dirty="0">
            <a:cs typeface="B Yekan" panose="00000400000000000000" pitchFamily="2" charset="-78"/>
          </a:endParaRPr>
        </a:p>
      </dgm:t>
    </dgm:pt>
    <dgm:pt modelId="{7325CB6C-0E20-4B82-9888-A375DF41C234}" type="parTrans" cxnId="{BF11D730-033D-4AB1-8408-DB54A6FA9350}">
      <dgm:prSet/>
      <dgm:spPr/>
      <dgm:t>
        <a:bodyPr/>
        <a:lstStyle/>
        <a:p>
          <a:endParaRPr lang="en-US"/>
        </a:p>
      </dgm:t>
    </dgm:pt>
    <dgm:pt modelId="{EFF8EFC0-F067-4C75-99D5-54457B393735}" type="sibTrans" cxnId="{BF11D730-033D-4AB1-8408-DB54A6FA9350}">
      <dgm:prSet/>
      <dgm:spPr/>
      <dgm:t>
        <a:bodyPr/>
        <a:lstStyle/>
        <a:p>
          <a:endParaRPr lang="en-US"/>
        </a:p>
      </dgm:t>
    </dgm:pt>
    <dgm:pt modelId="{A5045FEE-FA04-413D-9FF7-5118DAB940EB}">
      <dgm:prSet/>
      <dgm:spPr/>
      <dgm:t>
        <a:bodyPr/>
        <a:lstStyle/>
        <a:p>
          <a:pPr rtl="1"/>
          <a:r>
            <a:rPr lang="en-US" b="1" dirty="0">
              <a:solidFill>
                <a:srgbClr val="0070C0"/>
              </a:solidFill>
              <a:cs typeface="B Yekan" panose="00000400000000000000" pitchFamily="2" charset="-78"/>
            </a:rPr>
            <a:t>Tightly-coupled MIMD</a:t>
          </a:r>
        </a:p>
      </dgm:t>
    </dgm:pt>
    <dgm:pt modelId="{FDB52D22-9DE3-4353-A6EA-8E254BA62433}" type="parTrans" cxnId="{97A8E604-215A-475C-9604-F470C9D257F7}">
      <dgm:prSet/>
      <dgm:spPr/>
      <dgm:t>
        <a:bodyPr/>
        <a:lstStyle/>
        <a:p>
          <a:endParaRPr lang="en-US"/>
        </a:p>
      </dgm:t>
    </dgm:pt>
    <dgm:pt modelId="{ADC28A64-9455-4880-A52F-98DFA013FA17}" type="sibTrans" cxnId="{97A8E604-215A-475C-9604-F470C9D257F7}">
      <dgm:prSet/>
      <dgm:spPr/>
      <dgm:t>
        <a:bodyPr/>
        <a:lstStyle/>
        <a:p>
          <a:endParaRPr lang="en-US"/>
        </a:p>
      </dgm:t>
    </dgm:pt>
    <dgm:pt modelId="{93FBA233-1C0A-4375-8FA1-3AAD8F6E43BE}">
      <dgm:prSet/>
      <dgm:spPr/>
      <dgm:t>
        <a:bodyPr/>
        <a:lstStyle/>
        <a:p>
          <a:pPr rtl="1"/>
          <a:r>
            <a:rPr lang="en-US" b="1" dirty="0">
              <a:solidFill>
                <a:srgbClr val="0070C0"/>
              </a:solidFill>
              <a:cs typeface="B Yekan" panose="00000400000000000000" pitchFamily="2" charset="-78"/>
            </a:rPr>
            <a:t>Loosely-coupled MIMD</a:t>
          </a:r>
        </a:p>
      </dgm:t>
    </dgm:pt>
    <dgm:pt modelId="{30CB9D8A-A1DA-4A45-B6F1-A0AFBA225700}" type="parTrans" cxnId="{2EB13133-0DDF-4ED4-8CAC-938D37C36212}">
      <dgm:prSet/>
      <dgm:spPr/>
      <dgm:t>
        <a:bodyPr/>
        <a:lstStyle/>
        <a:p>
          <a:endParaRPr lang="en-US"/>
        </a:p>
      </dgm:t>
    </dgm:pt>
    <dgm:pt modelId="{38FC013C-4F75-4C54-B693-F166C7067356}" type="sibTrans" cxnId="{2EB13133-0DDF-4ED4-8CAC-938D37C36212}">
      <dgm:prSet/>
      <dgm:spPr/>
      <dgm:t>
        <a:bodyPr/>
        <a:lstStyle/>
        <a:p>
          <a:endParaRPr lang="en-US"/>
        </a:p>
      </dgm:t>
    </dgm:pt>
    <dgm:pt modelId="{8531379E-990E-4D69-BAA8-4A4315042BFF}">
      <dgm:prSet/>
      <dgm:spPr/>
      <dgm:t>
        <a:bodyPr/>
        <a:lstStyle/>
        <a:p>
          <a:endParaRPr lang="en-US" dirty="0"/>
        </a:p>
      </dgm:t>
    </dgm:pt>
    <dgm:pt modelId="{6CDA694C-5959-4864-A4EE-D5115FAC11B3}" type="parTrans" cxnId="{375AF656-686F-4598-B2EC-02CBD2E0B397}">
      <dgm:prSet/>
      <dgm:spPr/>
      <dgm:t>
        <a:bodyPr/>
        <a:lstStyle/>
        <a:p>
          <a:endParaRPr lang="en-US"/>
        </a:p>
      </dgm:t>
    </dgm:pt>
    <dgm:pt modelId="{86D37706-AC10-48C4-BC7C-D51B92EEE0E5}" type="sibTrans" cxnId="{375AF656-686F-4598-B2EC-02CBD2E0B397}">
      <dgm:prSet/>
      <dgm:spPr/>
      <dgm:t>
        <a:bodyPr/>
        <a:lstStyle/>
        <a:p>
          <a:endParaRPr lang="en-US"/>
        </a:p>
      </dgm:t>
    </dgm:pt>
    <dgm:pt modelId="{002A1069-6CB6-4714-A3B3-A2B99F774B65}">
      <dgm:prSet/>
      <dgm:spPr/>
      <dgm:t>
        <a:bodyPr/>
        <a:lstStyle/>
        <a:p>
          <a:pPr rtl="1"/>
          <a:r>
            <a:rPr lang="en-US" dirty="0">
              <a:cs typeface="B Yekan" panose="00000400000000000000" pitchFamily="2" charset="-78"/>
            </a:rPr>
            <a:t>Multi core</a:t>
          </a:r>
          <a:r>
            <a:rPr lang="fa-IR" dirty="0">
              <a:cs typeface="B Yekan" panose="00000400000000000000" pitchFamily="2" charset="-78"/>
            </a:rPr>
            <a:t> ها از این دسته هستند. هر هسته حداقل یک </a:t>
          </a:r>
          <a:r>
            <a:rPr lang="en-US" dirty="0">
              <a:cs typeface="B Yekan" panose="00000400000000000000" pitchFamily="2" charset="-78"/>
            </a:rPr>
            <a:t>Instruction</a:t>
          </a:r>
          <a:r>
            <a:rPr lang="fa-IR" dirty="0">
              <a:cs typeface="B Yekan" panose="00000400000000000000" pitchFamily="2" charset="-78"/>
            </a:rPr>
            <a:t> دارد و یک </a:t>
          </a:r>
          <a:r>
            <a:rPr lang="en-US" dirty="0">
              <a:cs typeface="B Yekan" panose="00000400000000000000" pitchFamily="2" charset="-78"/>
            </a:rPr>
            <a:t>Data</a:t>
          </a:r>
        </a:p>
      </dgm:t>
    </dgm:pt>
    <dgm:pt modelId="{61EF976D-5D93-4FF3-AC4A-F8FBEB888BAE}" type="parTrans" cxnId="{0EE00694-1097-4DB5-82A7-2F4C59BEF717}">
      <dgm:prSet/>
      <dgm:spPr/>
      <dgm:t>
        <a:bodyPr/>
        <a:lstStyle/>
        <a:p>
          <a:endParaRPr lang="en-US"/>
        </a:p>
      </dgm:t>
    </dgm:pt>
    <dgm:pt modelId="{4A196324-A7FB-426F-8544-71F0486769E2}" type="sibTrans" cxnId="{0EE00694-1097-4DB5-82A7-2F4C59BEF717}">
      <dgm:prSet/>
      <dgm:spPr/>
      <dgm:t>
        <a:bodyPr/>
        <a:lstStyle/>
        <a:p>
          <a:endParaRPr lang="en-US"/>
        </a:p>
      </dgm:t>
    </dgm:pt>
    <dgm:pt modelId="{17DF5757-7EAD-45EA-8D33-74B900BA0C1B}">
      <dgm:prSet/>
      <dgm:spPr/>
      <dgm:t>
        <a:bodyPr/>
        <a:lstStyle/>
        <a:p>
          <a:pPr rtl="1"/>
          <a:r>
            <a:rPr lang="fa-IR" dirty="0">
              <a:cs typeface="B Yekan" panose="00000400000000000000" pitchFamily="2" charset="-78"/>
            </a:rPr>
            <a:t>واحد های پردازشی بر خلاف </a:t>
          </a:r>
          <a:r>
            <a:rPr lang="en-US" dirty="0">
              <a:cs typeface="B Yekan" panose="00000400000000000000" pitchFamily="2" charset="-78"/>
            </a:rPr>
            <a:t>Multi core</a:t>
          </a:r>
          <a:r>
            <a:rPr lang="fa-IR" dirty="0">
              <a:cs typeface="B Yekan" panose="00000400000000000000" pitchFamily="2" charset="-78"/>
            </a:rPr>
            <a:t>، بصورت </a:t>
          </a:r>
          <a:r>
            <a:rPr lang="en-US" dirty="0">
              <a:cs typeface="B Yekan" panose="00000400000000000000" pitchFamily="2" charset="-78"/>
            </a:rPr>
            <a:t>Multi Computer</a:t>
          </a:r>
          <a:r>
            <a:rPr lang="fa-IR" dirty="0">
              <a:cs typeface="B Yekan" panose="00000400000000000000" pitchFamily="2" charset="-78"/>
            </a:rPr>
            <a:t> است.</a:t>
          </a:r>
          <a:endParaRPr lang="en-US" dirty="0">
            <a:cs typeface="B Yekan" panose="00000400000000000000" pitchFamily="2" charset="-78"/>
          </a:endParaRPr>
        </a:p>
      </dgm:t>
    </dgm:pt>
    <dgm:pt modelId="{D7C294F3-F14C-452D-8CC2-EB01642242D3}" type="parTrans" cxnId="{2CEA507E-1154-4FB4-A297-2BF81DD5AD10}">
      <dgm:prSet/>
      <dgm:spPr/>
      <dgm:t>
        <a:bodyPr/>
        <a:lstStyle/>
        <a:p>
          <a:endParaRPr lang="en-US"/>
        </a:p>
      </dgm:t>
    </dgm:pt>
    <dgm:pt modelId="{311F7114-546B-4C16-B83D-CE7077B15A61}" type="sibTrans" cxnId="{2CEA507E-1154-4FB4-A297-2BF81DD5AD10}">
      <dgm:prSet/>
      <dgm:spPr/>
      <dgm:t>
        <a:bodyPr/>
        <a:lstStyle/>
        <a:p>
          <a:endParaRPr lang="en-US"/>
        </a:p>
      </dgm:t>
    </dgm:pt>
    <dgm:pt modelId="{605C87B2-976F-41CE-BACC-5AD33CF0C60D}">
      <dgm:prSet/>
      <dgm:spPr/>
      <dgm:t>
        <a:bodyPr/>
        <a:lstStyle/>
        <a:p>
          <a:pPr rtl="1"/>
          <a:r>
            <a:rPr lang="fa-IR" dirty="0">
              <a:cs typeface="B Yekan" panose="00000400000000000000" pitchFamily="2" charset="-78"/>
            </a:rPr>
            <a:t>در مباحث سیستم های موازی، </a:t>
          </a:r>
          <a:r>
            <a:rPr lang="en-US" dirty="0">
              <a:cs typeface="B Yekan" panose="00000400000000000000" pitchFamily="2" charset="-78"/>
            </a:rPr>
            <a:t>N</a:t>
          </a:r>
          <a:r>
            <a:rPr lang="fa-IR" dirty="0">
              <a:cs typeface="B Yekan" panose="00000400000000000000" pitchFamily="2" charset="-78"/>
            </a:rPr>
            <a:t> تا کامپیوتر کلاستر میشوند تا یک برنامه را اجرا کنند.</a:t>
          </a:r>
          <a:endParaRPr lang="en-US" dirty="0">
            <a:cs typeface="B Yekan" panose="00000400000000000000" pitchFamily="2" charset="-78"/>
          </a:endParaRPr>
        </a:p>
      </dgm:t>
    </dgm:pt>
    <dgm:pt modelId="{AC98D039-FA2A-4E08-AE29-D5DE7ED837CC}" type="parTrans" cxnId="{B3C4D7C6-D985-4006-B43A-C41038895DE5}">
      <dgm:prSet/>
      <dgm:spPr/>
      <dgm:t>
        <a:bodyPr/>
        <a:lstStyle/>
        <a:p>
          <a:endParaRPr lang="en-US"/>
        </a:p>
      </dgm:t>
    </dgm:pt>
    <dgm:pt modelId="{D07205AC-8DD4-4F1C-A328-B88A17D9ACC3}" type="sibTrans" cxnId="{B3C4D7C6-D985-4006-B43A-C41038895DE5}">
      <dgm:prSet/>
      <dgm:spPr/>
      <dgm:t>
        <a:bodyPr/>
        <a:lstStyle/>
        <a:p>
          <a:endParaRPr lang="en-US"/>
        </a:p>
      </dgm:t>
    </dgm:pt>
    <dgm:pt modelId="{D8881D68-48A0-4DD4-B506-35F555205543}">
      <dgm:prSet/>
      <dgm:spPr/>
      <dgm:t>
        <a:bodyPr/>
        <a:lstStyle/>
        <a:p>
          <a:pPr rtl="1"/>
          <a:r>
            <a:rPr lang="fa-IR" dirty="0">
              <a:cs typeface="B Yekan" panose="00000400000000000000" pitchFamily="2" charset="-78"/>
            </a:rPr>
            <a:t>ارتباط بین هسته ها مستحکم است و از طریق باس پردازنده است</a:t>
          </a:r>
          <a:endParaRPr lang="en-US" dirty="0">
            <a:cs typeface="B Yekan" panose="00000400000000000000" pitchFamily="2" charset="-78"/>
          </a:endParaRPr>
        </a:p>
      </dgm:t>
    </dgm:pt>
    <dgm:pt modelId="{E0CDF858-CF3F-47CD-BE53-F35D2D0876EC}" type="parTrans" cxnId="{96B2F1A6-0A47-4720-9A81-DE4BCBA5271F}">
      <dgm:prSet/>
      <dgm:spPr/>
    </dgm:pt>
    <dgm:pt modelId="{CC490429-98BE-46EB-AB89-E1973A89E542}" type="sibTrans" cxnId="{96B2F1A6-0A47-4720-9A81-DE4BCBA5271F}">
      <dgm:prSet/>
      <dgm:spPr/>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7C6D681D-EEDD-4DA9-9174-0D291AC5D505}" type="pres">
      <dgm:prSet presAssocID="{A9B9EFB2-C6F5-44DB-9AD4-2B87B1D110F8}" presName="spacer" presStyleCnt="0"/>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C54C886F-B81D-4F04-8B4D-2C3F5CB005A9}" type="pres">
      <dgm:prSet presAssocID="{9EE19107-826A-4520-BA82-5770997E6F98}" presName="spacer" presStyleCnt="0"/>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85EBBE4F-068C-4B99-88AC-995C24B6E9B0}" type="pres">
      <dgm:prSet presAssocID="{2DD0297B-182E-4350-B5CB-D3615DCD9A10}" presName="spacer" presStyleCnt="0"/>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 modelId="{469CCD50-B0D5-4694-B649-4762CA81D3FF}" type="pres">
      <dgm:prSet presAssocID="{F95F5DFC-E2BC-4BED-A4E0-BAB3DBB4413D}" presName="childText" presStyleLbl="revTx" presStyleIdx="0" presStyleCnt="1">
        <dgm:presLayoutVars>
          <dgm:bulletEnabled val="1"/>
        </dgm:presLayoutVars>
      </dgm:prSet>
      <dgm:spPr/>
    </dgm:pt>
  </dgm:ptLst>
  <dgm:cxnLst>
    <dgm:cxn modelId="{97A8E604-215A-475C-9604-F470C9D257F7}" srcId="{F95F5DFC-E2BC-4BED-A4E0-BAB3DBB4413D}" destId="{A5045FEE-FA04-413D-9FF7-5118DAB940EB}" srcOrd="1" destOrd="0" parTransId="{FDB52D22-9DE3-4353-A6EA-8E254BA62433}" sibTransId="{ADC28A64-9455-4880-A52F-98DFA013FA17}"/>
    <dgm:cxn modelId="{84E36E12-1583-4070-8B11-E2DEEB9929FA}" type="presOf" srcId="{A5045FEE-FA04-413D-9FF7-5118DAB940EB}" destId="{469CCD50-B0D5-4694-B649-4762CA81D3FF}" srcOrd="0" destOrd="1" presId="urn:microsoft.com/office/officeart/2005/8/layout/vList2"/>
    <dgm:cxn modelId="{BF11D730-033D-4AB1-8408-DB54A6FA9350}" srcId="{F95F5DFC-E2BC-4BED-A4E0-BAB3DBB4413D}" destId="{BE4E2FB1-F584-468D-82D9-A1FE6C06661E}" srcOrd="0" destOrd="0" parTransId="{7325CB6C-0E20-4B82-9888-A375DF41C234}" sibTransId="{EFF8EFC0-F067-4C75-99D5-54457B393735}"/>
    <dgm:cxn modelId="{2EB13133-0DDF-4ED4-8CAC-938D37C36212}" srcId="{F95F5DFC-E2BC-4BED-A4E0-BAB3DBB4413D}" destId="{93FBA233-1C0A-4375-8FA1-3AAD8F6E43BE}" srcOrd="2" destOrd="0" parTransId="{30CB9D8A-A1DA-4A45-B6F1-A0AFBA225700}" sibTransId="{38FC013C-4F75-4C54-B693-F166C7067356}"/>
    <dgm:cxn modelId="{161B4C3C-5EBD-4002-B535-BD289AD06D63}" type="presOf" srcId="{3BEFFD44-B987-411B-A6DF-52D094847AA6}" destId="{279F3580-1532-458D-9DA5-B6829CA708D1}" srcOrd="0" destOrd="0" presId="urn:microsoft.com/office/officeart/2005/8/layout/vList2"/>
    <dgm:cxn modelId="{B8DB2D40-E1F3-456F-AA4C-7F5C685275E6}" type="presOf" srcId="{7A484EB9-8990-486B-A398-13B8C9C04B68}" destId="{5A9A766B-7114-4DC5-9F28-F9AEB4F1B6B2}" srcOrd="0" destOrd="0" presId="urn:microsoft.com/office/officeart/2005/8/layout/vList2"/>
    <dgm:cxn modelId="{0AC1F95B-25EE-47E5-9447-2222A30C1329}" type="presOf" srcId="{8531379E-990E-4D69-BAA8-4A4315042BFF}" destId="{469CCD50-B0D5-4694-B649-4762CA81D3FF}" srcOrd="0" destOrd="7" presId="urn:microsoft.com/office/officeart/2005/8/layout/vList2"/>
    <dgm:cxn modelId="{6A233F5F-4418-4556-9644-BED9024BE0E2}" type="presOf" srcId="{93FBA233-1C0A-4375-8FA1-3AAD8F6E43BE}" destId="{469CCD50-B0D5-4694-B649-4762CA81D3FF}" srcOrd="0" destOrd="4"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82957F6D-5FF5-4D32-9294-8C80A35D2E39}" type="presOf" srcId="{17DF5757-7EAD-45EA-8D33-74B900BA0C1B}" destId="{469CCD50-B0D5-4694-B649-4762CA81D3FF}" srcOrd="0" destOrd="5" presId="urn:microsoft.com/office/officeart/2005/8/layout/vList2"/>
    <dgm:cxn modelId="{C7495553-D296-40CA-8196-B24AFB16B64D}" srcId="{7DD6C12C-EA9F-435D-838D-9BEF3F409A70}" destId="{F95F5DFC-E2BC-4BED-A4E0-BAB3DBB4413D}" srcOrd="3" destOrd="0" parTransId="{04B49BF1-E833-4CCE-A72F-947CEC6F52F8}" sibTransId="{3D3F258B-9AD2-44AA-9AE0-793A42293991}"/>
    <dgm:cxn modelId="{375AF656-686F-4598-B2EC-02CBD2E0B397}" srcId="{F95F5DFC-E2BC-4BED-A4E0-BAB3DBB4413D}" destId="{8531379E-990E-4D69-BAA8-4A4315042BFF}" srcOrd="3" destOrd="0" parTransId="{6CDA694C-5959-4864-A4EE-D5115FAC11B3}" sibTransId="{86D37706-AC10-48C4-BC7C-D51B92EEE0E5}"/>
    <dgm:cxn modelId="{2CEA507E-1154-4FB4-A297-2BF81DD5AD10}" srcId="{93FBA233-1C0A-4375-8FA1-3AAD8F6E43BE}" destId="{17DF5757-7EAD-45EA-8D33-74B900BA0C1B}" srcOrd="0" destOrd="0" parTransId="{D7C294F3-F14C-452D-8CC2-EB01642242D3}" sibTransId="{311F7114-546B-4C16-B83D-CE7077B15A61}"/>
    <dgm:cxn modelId="{EAEA0480-6950-479B-BE02-986EFE51803A}" type="presOf" srcId="{D8881D68-48A0-4DD4-B506-35F555205543}" destId="{469CCD50-B0D5-4694-B649-4762CA81D3FF}" srcOrd="0" destOrd="3" presId="urn:microsoft.com/office/officeart/2005/8/layout/vList2"/>
    <dgm:cxn modelId="{918F7784-3083-495F-BC08-E208A6F2E3C2}" srcId="{7DD6C12C-EA9F-435D-838D-9BEF3F409A70}" destId="{2D7A5DEB-1DD1-413A-BCF0-54D2A8D9928A}" srcOrd="0" destOrd="0" parTransId="{8C219031-1EF4-4937-8EB8-5168B79CFECE}" sibTransId="{A9B9EFB2-C6F5-44DB-9AD4-2B87B1D110F8}"/>
    <dgm:cxn modelId="{2BD1C785-D008-431F-BCDB-F371899EF2EE}" type="presOf" srcId="{BE4E2FB1-F584-468D-82D9-A1FE6C06661E}" destId="{469CCD50-B0D5-4694-B649-4762CA81D3FF}" srcOrd="0" destOrd="0" presId="urn:microsoft.com/office/officeart/2005/8/layout/vList2"/>
    <dgm:cxn modelId="{0EE00694-1097-4DB5-82A7-2F4C59BEF717}" srcId="{A5045FEE-FA04-413D-9FF7-5118DAB940EB}" destId="{002A1069-6CB6-4714-A3B3-A2B99F774B65}" srcOrd="0" destOrd="0" parTransId="{61EF976D-5D93-4FF3-AC4A-F8FBEB888BAE}" sibTransId="{4A196324-A7FB-426F-8544-71F0486769E2}"/>
    <dgm:cxn modelId="{AFDAE298-5E2A-40C1-82F5-849D4966CEFD}" type="presOf" srcId="{2D7A5DEB-1DD1-413A-BCF0-54D2A8D9928A}" destId="{3958BFD6-99B9-4F8C-A9F1-39985A614B97}" srcOrd="0" destOrd="0" presId="urn:microsoft.com/office/officeart/2005/8/layout/vList2"/>
    <dgm:cxn modelId="{96B2F1A6-0A47-4720-9A81-DE4BCBA5271F}" srcId="{A5045FEE-FA04-413D-9FF7-5118DAB940EB}" destId="{D8881D68-48A0-4DD4-B506-35F555205543}" srcOrd="1" destOrd="0" parTransId="{E0CDF858-CF3F-47CD-BE53-F35D2D0876EC}" sibTransId="{CC490429-98BE-46EB-AB89-E1973A89E542}"/>
    <dgm:cxn modelId="{C2684FBD-215D-4E42-BFE0-48524798B44E}" type="presOf" srcId="{002A1069-6CB6-4714-A3B3-A2B99F774B65}" destId="{469CCD50-B0D5-4694-B649-4762CA81D3FF}" srcOrd="0" destOrd="2" presId="urn:microsoft.com/office/officeart/2005/8/layout/vList2"/>
    <dgm:cxn modelId="{7F6A0DBF-E48D-4338-BAFC-A9BADF2A1E5E}" type="presOf" srcId="{605C87B2-976F-41CE-BACC-5AD33CF0C60D}" destId="{469CCD50-B0D5-4694-B649-4762CA81D3FF}" srcOrd="0" destOrd="6" presId="urn:microsoft.com/office/officeart/2005/8/layout/vList2"/>
    <dgm:cxn modelId="{30D9DCC3-2133-448E-9E43-77803EE81AD1}" type="presOf" srcId="{7DD6C12C-EA9F-435D-838D-9BEF3F409A70}" destId="{39A1BF38-2A86-451B-A9C4-700881F28165}" srcOrd="0" destOrd="0" presId="urn:microsoft.com/office/officeart/2005/8/layout/vList2"/>
    <dgm:cxn modelId="{B3C4D7C6-D985-4006-B43A-C41038895DE5}" srcId="{93FBA233-1C0A-4375-8FA1-3AAD8F6E43BE}" destId="{605C87B2-976F-41CE-BACC-5AD33CF0C60D}" srcOrd="1" destOrd="0" parTransId="{AC98D039-FA2A-4E08-AE29-D5DE7ED837CC}" sibTransId="{D07205AC-8DD4-4F1C-A328-B88A17D9ACC3}"/>
    <dgm:cxn modelId="{F7A9AAC8-E8F9-424A-B6D1-68FA1AD81D80}" type="presOf" srcId="{F95F5DFC-E2BC-4BED-A4E0-BAB3DBB4413D}" destId="{02E96763-4420-49FA-87BE-7EAD030CB3C2}" srcOrd="0" destOrd="0" presId="urn:microsoft.com/office/officeart/2005/8/layout/vList2"/>
    <dgm:cxn modelId="{1C0390EE-4381-4EF7-AA7A-B4F2E5963553}" srcId="{7DD6C12C-EA9F-435D-838D-9BEF3F409A70}" destId="{3BEFFD44-B987-411B-A6DF-52D094847AA6}" srcOrd="1" destOrd="0" parTransId="{CCE1487A-4789-472C-808F-EA156F1D320E}" sibTransId="{9EE19107-826A-4520-BA82-5770997E6F98}"/>
    <dgm:cxn modelId="{E3BAB043-6859-47F0-85B1-F16576C88112}" type="presParOf" srcId="{39A1BF38-2A86-451B-A9C4-700881F28165}" destId="{3958BFD6-99B9-4F8C-A9F1-39985A614B97}" srcOrd="0" destOrd="0" presId="urn:microsoft.com/office/officeart/2005/8/layout/vList2"/>
    <dgm:cxn modelId="{BB3F3947-FE9A-47F8-B0B9-AA9C256C75F1}" type="presParOf" srcId="{39A1BF38-2A86-451B-A9C4-700881F28165}" destId="{7C6D681D-EEDD-4DA9-9174-0D291AC5D505}"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100AB924-11FD-4621-BB12-159FBABFFF1D}" type="presParOf" srcId="{39A1BF38-2A86-451B-A9C4-700881F28165}" destId="{C54C886F-B81D-4F04-8B4D-2C3F5CB005A9}"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D55912EF-D0C3-4CA1-9DFD-C2605116AD95}" type="presParOf" srcId="{39A1BF38-2A86-451B-A9C4-700881F28165}" destId="{85EBBE4F-068C-4B99-88AC-995C24B6E9B0}"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 modelId="{6D2E9C19-195F-407D-A871-A163148DA3C6}" type="presParOf" srcId="{39A1BF38-2A86-451B-A9C4-700881F28165}" destId="{469CCD50-B0D5-4694-B649-4762CA81D3FF}"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pPr rtl="1"/>
          <a:r>
            <a:rPr lang="fa-IR" b="1" dirty="0">
              <a:cs typeface="B Yekan" panose="00000400000000000000" pitchFamily="2" charset="-78"/>
            </a:rPr>
            <a:t>فصل 3</a:t>
          </a:r>
          <a:endParaRPr lang="en-US" b="1" dirty="0">
            <a:cs typeface="B Yekan" panose="00000400000000000000" pitchFamily="2" charset="-78"/>
          </a:endParaRPr>
        </a:p>
      </dgm:t>
    </dgm:pt>
    <dgm:pt modelId="{8C219031-1EF4-4937-8EB8-5168B79CFECE}" type="parTrans" cxnId="{918F7784-3083-495F-BC08-E208A6F2E3C2}">
      <dgm:prSet/>
      <dgm:spPr/>
      <dgm:t>
        <a:bodyPr/>
        <a:lstStyle/>
        <a:p>
          <a:pPr rtl="1"/>
          <a:endParaRPr lang="en-US">
            <a:cs typeface="B Yekan" panose="00000400000000000000" pitchFamily="2" charset="-78"/>
          </a:endParaRPr>
        </a:p>
      </dgm:t>
    </dgm:pt>
    <dgm:pt modelId="{A9B9EFB2-C6F5-44DB-9AD4-2B87B1D110F8}" type="sibTrans" cxnId="{918F7784-3083-495F-BC08-E208A6F2E3C2}">
      <dgm:prSet/>
      <dgm:spPr/>
      <dgm:t>
        <a:bodyPr/>
        <a:lstStyle/>
        <a:p>
          <a:pPr rtl="1"/>
          <a:endParaRPr lang="en-US">
            <a:cs typeface="B Yekan" panose="00000400000000000000" pitchFamily="2" charset="-78"/>
          </a:endParaRPr>
        </a:p>
      </dgm:t>
    </dgm:pt>
    <dgm:pt modelId="{3BEFFD44-B987-411B-A6DF-52D094847AA6}">
      <dgm:prSet/>
      <dgm:spPr/>
      <dgm:t>
        <a:bodyPr/>
        <a:lstStyle/>
        <a:p>
          <a:pPr rtl="1"/>
          <a:r>
            <a:rPr lang="fa-IR" b="1" dirty="0">
              <a:cs typeface="B Yekan" panose="00000400000000000000" pitchFamily="2" charset="-78"/>
            </a:rPr>
            <a:t>فصل 4</a:t>
          </a:r>
          <a:endParaRPr lang="en-US" b="1" dirty="0">
            <a:cs typeface="B Yekan" panose="00000400000000000000" pitchFamily="2" charset="-78"/>
          </a:endParaRPr>
        </a:p>
      </dgm:t>
    </dgm:pt>
    <dgm:pt modelId="{CCE1487A-4789-472C-808F-EA156F1D320E}" type="parTrans" cxnId="{1C0390EE-4381-4EF7-AA7A-B4F2E5963553}">
      <dgm:prSet/>
      <dgm:spPr/>
      <dgm:t>
        <a:bodyPr/>
        <a:lstStyle/>
        <a:p>
          <a:pPr rtl="1"/>
          <a:endParaRPr lang="en-US">
            <a:cs typeface="B Yekan" panose="00000400000000000000" pitchFamily="2" charset="-78"/>
          </a:endParaRPr>
        </a:p>
      </dgm:t>
    </dgm:pt>
    <dgm:pt modelId="{9EE19107-826A-4520-BA82-5770997E6F98}" type="sibTrans" cxnId="{1C0390EE-4381-4EF7-AA7A-B4F2E5963553}">
      <dgm:prSet/>
      <dgm:spPr/>
      <dgm:t>
        <a:bodyPr/>
        <a:lstStyle/>
        <a:p>
          <a:pPr rtl="1"/>
          <a:endParaRPr lang="en-US">
            <a:cs typeface="B Yekan" panose="00000400000000000000" pitchFamily="2" charset="-78"/>
          </a:endParaRPr>
        </a:p>
      </dgm:t>
    </dgm:pt>
    <dgm:pt modelId="{F95F5DFC-E2BC-4BED-A4E0-BAB3DBB4413D}">
      <dgm:prSet/>
      <dgm:spPr/>
      <dgm:t>
        <a:bodyPr/>
        <a:lstStyle/>
        <a:p>
          <a:pPr rtl="1"/>
          <a:r>
            <a:rPr lang="en-US" dirty="0">
              <a:cs typeface="B Yekan" panose="00000400000000000000" pitchFamily="2" charset="-78"/>
            </a:rPr>
            <a:t>Multiple instruction streams, multiple data streams (MIMD)</a:t>
          </a:r>
        </a:p>
      </dgm:t>
    </dgm:pt>
    <dgm:pt modelId="{04B49BF1-E833-4CCE-A72F-947CEC6F52F8}" type="parTrans" cxnId="{C7495553-D296-40CA-8196-B24AFB16B64D}">
      <dgm:prSet/>
      <dgm:spPr/>
      <dgm:t>
        <a:bodyPr/>
        <a:lstStyle/>
        <a:p>
          <a:pPr rtl="1"/>
          <a:endParaRPr lang="en-US">
            <a:cs typeface="B Yekan" panose="00000400000000000000" pitchFamily="2" charset="-78"/>
          </a:endParaRPr>
        </a:p>
      </dgm:t>
    </dgm:pt>
    <dgm:pt modelId="{3D3F258B-9AD2-44AA-9AE0-793A42293991}" type="sibTrans" cxnId="{C7495553-D296-40CA-8196-B24AFB16B64D}">
      <dgm:prSet/>
      <dgm:spPr/>
      <dgm:t>
        <a:bodyPr/>
        <a:lstStyle/>
        <a:p>
          <a:pPr rtl="1"/>
          <a:endParaRPr lang="en-US">
            <a:cs typeface="B Yekan" panose="00000400000000000000" pitchFamily="2" charset="-78"/>
          </a:endParaRPr>
        </a:p>
      </dgm:t>
    </dgm:pt>
    <dgm:pt modelId="{55AD21A1-6A42-47AB-854C-83B63B54A2D1}">
      <dgm:prSet phldrT="[Text]"/>
      <dgm:spPr/>
      <dgm:t>
        <a:bodyPr/>
        <a:lstStyle/>
        <a:p>
          <a:pPr rtl="1"/>
          <a:r>
            <a:rPr lang="fa-IR" b="1" dirty="0">
              <a:cs typeface="B Yekan" panose="00000400000000000000" pitchFamily="2" charset="-78"/>
            </a:rPr>
            <a:t>فصل 2</a:t>
          </a:r>
          <a:endParaRPr lang="en-US" b="1" dirty="0">
            <a:cs typeface="B Yekan" panose="00000400000000000000" pitchFamily="2" charset="-78"/>
          </a:endParaRPr>
        </a:p>
      </dgm:t>
    </dgm:pt>
    <dgm:pt modelId="{64EC8906-E1A6-471F-85A5-101405C23782}" type="parTrans" cxnId="{228BF2B8-A893-44F4-91D5-0179FFE2F72A}">
      <dgm:prSet/>
      <dgm:spPr/>
      <dgm:t>
        <a:bodyPr/>
        <a:lstStyle/>
        <a:p>
          <a:pPr rtl="1"/>
          <a:endParaRPr lang="en-US">
            <a:cs typeface="B Yekan" panose="00000400000000000000" pitchFamily="2" charset="-78"/>
          </a:endParaRPr>
        </a:p>
      </dgm:t>
    </dgm:pt>
    <dgm:pt modelId="{F570B108-821C-43FA-8EE9-8CE70A70BE83}" type="sibTrans" cxnId="{228BF2B8-A893-44F4-91D5-0179FFE2F72A}">
      <dgm:prSet/>
      <dgm:spPr/>
      <dgm:t>
        <a:bodyPr/>
        <a:lstStyle/>
        <a:p>
          <a:pPr rtl="1"/>
          <a:endParaRPr lang="en-US">
            <a:cs typeface="B Yekan" panose="00000400000000000000" pitchFamily="2" charset="-78"/>
          </a:endParaRPr>
        </a:p>
      </dgm:t>
    </dgm:pt>
    <dgm:pt modelId="{BBDB1A10-6B4A-40CE-89EA-8A9E0B8CCE63}">
      <dgm:prSet phldrT="[Text]"/>
      <dgm:spPr/>
      <dgm:t>
        <a:bodyPr/>
        <a:lstStyle/>
        <a:p>
          <a:pPr rtl="1"/>
          <a:r>
            <a:rPr lang="fa-IR" dirty="0">
              <a:cs typeface="B Yekan" panose="00000400000000000000" pitchFamily="2" charset="-78"/>
            </a:rPr>
            <a:t>حافظه ها</a:t>
          </a:r>
          <a:endParaRPr lang="en-US" dirty="0">
            <a:cs typeface="B Yekan" panose="00000400000000000000" pitchFamily="2" charset="-78"/>
          </a:endParaRPr>
        </a:p>
      </dgm:t>
    </dgm:pt>
    <dgm:pt modelId="{2D0DC781-C010-4B86-BEBA-32904080964C}" type="parTrans" cxnId="{3E5FD225-859F-402F-8E7C-B51F6A31D86F}">
      <dgm:prSet/>
      <dgm:spPr/>
      <dgm:t>
        <a:bodyPr/>
        <a:lstStyle/>
        <a:p>
          <a:pPr rtl="1"/>
          <a:endParaRPr lang="en-US">
            <a:cs typeface="B Yekan" panose="00000400000000000000" pitchFamily="2" charset="-78"/>
          </a:endParaRPr>
        </a:p>
      </dgm:t>
    </dgm:pt>
    <dgm:pt modelId="{CE2518CC-0E45-432F-A3D1-AB20A44E260F}" type="sibTrans" cxnId="{3E5FD225-859F-402F-8E7C-B51F6A31D86F}">
      <dgm:prSet/>
      <dgm:spPr/>
      <dgm:t>
        <a:bodyPr/>
        <a:lstStyle/>
        <a:p>
          <a:pPr rtl="1"/>
          <a:endParaRPr lang="en-US">
            <a:cs typeface="B Yekan" panose="00000400000000000000" pitchFamily="2" charset="-78"/>
          </a:endParaRPr>
        </a:p>
      </dgm:t>
    </dgm:pt>
    <dgm:pt modelId="{3699FD0D-2B0F-4BD8-8EB1-B04159468502}">
      <dgm:prSet phldrT="[Text]"/>
      <dgm:spPr/>
      <dgm:t>
        <a:bodyPr/>
        <a:lstStyle/>
        <a:p>
          <a:pPr rtl="1"/>
          <a:r>
            <a:rPr lang="en-US">
              <a:cs typeface="B Yekan" panose="00000400000000000000" pitchFamily="2" charset="-78"/>
            </a:rPr>
            <a:t>Single </a:t>
          </a:r>
          <a:r>
            <a:rPr lang="en-US" dirty="0">
              <a:cs typeface="B Yekan" panose="00000400000000000000" pitchFamily="2" charset="-78"/>
            </a:rPr>
            <a:t>instruction stream, single data stream (SISD)</a:t>
          </a:r>
        </a:p>
      </dgm:t>
    </dgm:pt>
    <dgm:pt modelId="{67449C07-CF57-4F37-9472-03F78746C174}" type="parTrans" cxnId="{D4FE21B2-51C6-4C9C-BF00-6D359FB74CFF}">
      <dgm:prSet/>
      <dgm:spPr/>
      <dgm:t>
        <a:bodyPr/>
        <a:lstStyle/>
        <a:p>
          <a:pPr rtl="1"/>
          <a:endParaRPr lang="en-US">
            <a:cs typeface="B Yekan" panose="00000400000000000000" pitchFamily="2" charset="-78"/>
          </a:endParaRPr>
        </a:p>
      </dgm:t>
    </dgm:pt>
    <dgm:pt modelId="{48334FC9-7B3D-4DE9-9BEE-7367AD5180B5}" type="sibTrans" cxnId="{D4FE21B2-51C6-4C9C-BF00-6D359FB74CFF}">
      <dgm:prSet/>
      <dgm:spPr/>
      <dgm:t>
        <a:bodyPr/>
        <a:lstStyle/>
        <a:p>
          <a:pPr rtl="1"/>
          <a:endParaRPr lang="en-US">
            <a:cs typeface="B Yekan" panose="00000400000000000000" pitchFamily="2" charset="-78"/>
          </a:endParaRPr>
        </a:p>
      </dgm:t>
    </dgm:pt>
    <dgm:pt modelId="{F9C5FBDF-0C7D-4D3C-9B93-0DB5C079BD57}">
      <dgm:prSet/>
      <dgm:spPr/>
      <dgm:t>
        <a:bodyPr/>
        <a:lstStyle/>
        <a:p>
          <a:pPr rtl="1"/>
          <a:r>
            <a:rPr lang="en-US" dirty="0">
              <a:cs typeface="B Yekan" panose="00000400000000000000" pitchFamily="2" charset="-78"/>
            </a:rPr>
            <a:t>Single instruction stream, multiple data streams </a:t>
          </a:r>
          <a:r>
            <a:rPr lang="en-US">
              <a:cs typeface="B Yekan" panose="00000400000000000000" pitchFamily="2" charset="-78"/>
            </a:rPr>
            <a:t>(SIMD)</a:t>
          </a:r>
          <a:endParaRPr lang="en-US" dirty="0">
            <a:cs typeface="B Yekan" panose="00000400000000000000" pitchFamily="2" charset="-78"/>
          </a:endParaRPr>
        </a:p>
      </dgm:t>
    </dgm:pt>
    <dgm:pt modelId="{EECFAFA8-0782-4777-84E4-CAE7CF7B4AE8}" type="parTrans" cxnId="{38ACA280-4A26-430D-AB25-7F686A31DE3C}">
      <dgm:prSet/>
      <dgm:spPr/>
      <dgm:t>
        <a:bodyPr/>
        <a:lstStyle/>
        <a:p>
          <a:pPr rtl="1"/>
          <a:endParaRPr lang="en-US">
            <a:cs typeface="B Yekan" panose="00000400000000000000" pitchFamily="2" charset="-78"/>
          </a:endParaRPr>
        </a:p>
      </dgm:t>
    </dgm:pt>
    <dgm:pt modelId="{99513652-7C18-4BBC-94A7-D87F3C6F5863}" type="sibTrans" cxnId="{38ACA280-4A26-430D-AB25-7F686A31DE3C}">
      <dgm:prSet/>
      <dgm:spPr/>
      <dgm:t>
        <a:bodyPr/>
        <a:lstStyle/>
        <a:p>
          <a:pPr rtl="1"/>
          <a:endParaRPr lang="en-US">
            <a:cs typeface="B Yekan" panose="00000400000000000000" pitchFamily="2" charset="-78"/>
          </a:endParaRPr>
        </a:p>
      </dgm:t>
    </dgm:pt>
    <dgm:pt modelId="{5473EB14-9D90-4FD4-97B4-4873D1240F39}">
      <dgm:prSet/>
      <dgm:spPr/>
      <dgm:t>
        <a:bodyPr/>
        <a:lstStyle/>
        <a:p>
          <a:pPr rtl="1"/>
          <a:r>
            <a:rPr lang="fa-IR" b="1" dirty="0">
              <a:cs typeface="B Yekan" panose="00000400000000000000" pitchFamily="2" charset="-78"/>
            </a:rPr>
            <a:t>فصل 5</a:t>
          </a:r>
          <a:endParaRPr lang="en-US" b="1" dirty="0">
            <a:cs typeface="B Yekan" panose="00000400000000000000" pitchFamily="2" charset="-78"/>
          </a:endParaRPr>
        </a:p>
      </dgm:t>
    </dgm:pt>
    <dgm:pt modelId="{6815FA4D-1998-4C0E-A929-55E4DD6030C0}" type="sibTrans" cxnId="{03951785-1144-4F6B-A289-8F82834BB1E2}">
      <dgm:prSet/>
      <dgm:spPr/>
      <dgm:t>
        <a:bodyPr/>
        <a:lstStyle/>
        <a:p>
          <a:pPr rtl="1"/>
          <a:endParaRPr lang="en-US">
            <a:cs typeface="B Yekan" panose="00000400000000000000" pitchFamily="2" charset="-78"/>
          </a:endParaRPr>
        </a:p>
      </dgm:t>
    </dgm:pt>
    <dgm:pt modelId="{B590F9C5-F0A9-48FB-9817-CC591C2C0C38}" type="parTrans" cxnId="{03951785-1144-4F6B-A289-8F82834BB1E2}">
      <dgm:prSet/>
      <dgm:spPr/>
      <dgm:t>
        <a:bodyPr/>
        <a:lstStyle/>
        <a:p>
          <a:pPr rtl="1"/>
          <a:endParaRPr lang="en-US">
            <a:cs typeface="B Yekan" panose="00000400000000000000" pitchFamily="2" charset="-78"/>
          </a:endParaRPr>
        </a:p>
      </dgm:t>
    </dgm:pt>
    <dgm:pt modelId="{52B950FB-CA35-4326-8AC4-4482EF2572A5}">
      <dgm:prSet/>
      <dgm:spPr/>
      <dgm:t>
        <a:bodyPr/>
        <a:lstStyle/>
        <a:p>
          <a:pPr rtl="1"/>
          <a:endParaRPr lang="en-US" dirty="0">
            <a:cs typeface="B Yekan" panose="00000400000000000000" pitchFamily="2" charset="-78"/>
          </a:endParaRPr>
        </a:p>
      </dgm:t>
    </dgm:pt>
    <dgm:pt modelId="{287E982A-0895-411D-BC59-68619561AA6D}" type="parTrans" cxnId="{3C358D96-2FCC-4A5F-9FD7-A6E591E528F7}">
      <dgm:prSet/>
      <dgm:spPr/>
      <dgm:t>
        <a:bodyPr/>
        <a:lstStyle/>
        <a:p>
          <a:endParaRPr lang="en-US"/>
        </a:p>
      </dgm:t>
    </dgm:pt>
    <dgm:pt modelId="{018E9DAD-589E-4E76-9173-9BFCE2F36A05}" type="sibTrans" cxnId="{3C358D96-2FCC-4A5F-9FD7-A6E591E528F7}">
      <dgm:prSet/>
      <dgm:spPr/>
      <dgm:t>
        <a:bodyPr/>
        <a:lstStyle/>
        <a:p>
          <a:endParaRPr lang="en-US"/>
        </a:p>
      </dgm:t>
    </dgm:pt>
    <dgm:pt modelId="{E6948DFD-A6A4-4800-AE01-1E32181EEE1F}">
      <dgm:prSet/>
      <dgm:spPr/>
      <dgm:t>
        <a:bodyPr/>
        <a:lstStyle/>
        <a:p>
          <a:pPr rtl="1"/>
          <a:r>
            <a:rPr lang="en-US" dirty="0">
              <a:cs typeface="B Yekan" panose="00000400000000000000" pitchFamily="2" charset="-78"/>
            </a:rPr>
            <a:t>Tightly-coupled MIMD</a:t>
          </a:r>
        </a:p>
      </dgm:t>
    </dgm:pt>
    <dgm:pt modelId="{06A0CF79-44BB-418D-8B9B-F5CB3D5B06C5}" type="parTrans" cxnId="{762BD5E6-F7E0-46F8-B40B-5CA9B78F99DE}">
      <dgm:prSet/>
      <dgm:spPr/>
      <dgm:t>
        <a:bodyPr/>
        <a:lstStyle/>
        <a:p>
          <a:endParaRPr lang="en-US"/>
        </a:p>
      </dgm:t>
    </dgm:pt>
    <dgm:pt modelId="{7CB3E315-6614-4903-8D86-724676932067}" type="sibTrans" cxnId="{762BD5E6-F7E0-46F8-B40B-5CA9B78F99DE}">
      <dgm:prSet/>
      <dgm:spPr/>
      <dgm:t>
        <a:bodyPr/>
        <a:lstStyle/>
        <a:p>
          <a:endParaRPr lang="en-US"/>
        </a:p>
      </dgm:t>
    </dgm:pt>
    <dgm:pt modelId="{B2885280-FA4D-4674-B45F-54A7404875E0}">
      <dgm:prSet/>
      <dgm:spPr/>
      <dgm:t>
        <a:bodyPr/>
        <a:lstStyle/>
        <a:p>
          <a:pPr rtl="1"/>
          <a:r>
            <a:rPr lang="fa-IR" dirty="0">
              <a:cs typeface="B Yekan" panose="00000400000000000000" pitchFamily="2" charset="-78"/>
            </a:rPr>
            <a:t>چالشهایی که هسته ها دارای داده مشترک هستند را بررسی میکنیم.</a:t>
          </a:r>
          <a:endParaRPr lang="en-US" dirty="0">
            <a:cs typeface="B Yekan" panose="00000400000000000000" pitchFamily="2" charset="-78"/>
          </a:endParaRPr>
        </a:p>
      </dgm:t>
    </dgm:pt>
    <dgm:pt modelId="{DCBD1378-821F-40E9-8091-E26EE09F8CCA}" type="parTrans" cxnId="{5B5C73DF-7EF8-40C4-A7DC-5DAEBAD92273}">
      <dgm:prSet/>
      <dgm:spPr/>
    </dgm:pt>
    <dgm:pt modelId="{6C70EE87-2276-4B4A-908A-D96287D98265}" type="sibTrans" cxnId="{5B5C73DF-7EF8-40C4-A7DC-5DAEBAD92273}">
      <dgm:prSet/>
      <dgm:spPr/>
    </dgm:pt>
    <dgm:pt modelId="{39A1BF38-2A86-451B-A9C4-700881F28165}" type="pres">
      <dgm:prSet presAssocID="{7DD6C12C-EA9F-435D-838D-9BEF3F409A70}" presName="linear" presStyleCnt="0">
        <dgm:presLayoutVars>
          <dgm:animLvl val="lvl"/>
          <dgm:resizeHandles val="exact"/>
        </dgm:presLayoutVars>
      </dgm:prSet>
      <dgm:spPr/>
    </dgm:pt>
    <dgm:pt modelId="{7952E111-E455-4BAE-9011-4842F0FDA7B7}" type="pres">
      <dgm:prSet presAssocID="{55AD21A1-6A42-47AB-854C-83B63B54A2D1}" presName="parentText" presStyleLbl="node1" presStyleIdx="0" presStyleCnt="4">
        <dgm:presLayoutVars>
          <dgm:chMax val="0"/>
          <dgm:bulletEnabled val="1"/>
        </dgm:presLayoutVars>
      </dgm:prSet>
      <dgm:spPr/>
    </dgm:pt>
    <dgm:pt modelId="{F6928587-CB62-46BA-9459-15209113E6AF}" type="pres">
      <dgm:prSet presAssocID="{55AD21A1-6A42-47AB-854C-83B63B54A2D1}" presName="childText" presStyleLbl="revTx" presStyleIdx="0" presStyleCnt="4">
        <dgm:presLayoutVars>
          <dgm:bulletEnabled val="1"/>
        </dgm:presLayoutVars>
      </dgm:prSet>
      <dgm:spPr/>
    </dgm:pt>
    <dgm:pt modelId="{3958BFD6-99B9-4F8C-A9F1-39985A614B97}" type="pres">
      <dgm:prSet presAssocID="{2D7A5DEB-1DD1-413A-BCF0-54D2A8D9928A}" presName="parentText" presStyleLbl="node1" presStyleIdx="1" presStyleCnt="4">
        <dgm:presLayoutVars>
          <dgm:chMax val="0"/>
          <dgm:bulletEnabled val="1"/>
        </dgm:presLayoutVars>
      </dgm:prSet>
      <dgm:spPr/>
    </dgm:pt>
    <dgm:pt modelId="{1BC46934-DBD2-48B1-882D-E987A8FE40D7}" type="pres">
      <dgm:prSet presAssocID="{2D7A5DEB-1DD1-413A-BCF0-54D2A8D9928A}" presName="childText" presStyleLbl="revTx" presStyleIdx="1" presStyleCnt="4">
        <dgm:presLayoutVars>
          <dgm:bulletEnabled val="1"/>
        </dgm:presLayoutVars>
      </dgm:prSet>
      <dgm:spPr/>
    </dgm:pt>
    <dgm:pt modelId="{279F3580-1532-458D-9DA5-B6829CA708D1}" type="pres">
      <dgm:prSet presAssocID="{3BEFFD44-B987-411B-A6DF-52D094847AA6}" presName="parentText" presStyleLbl="node1" presStyleIdx="2" presStyleCnt="4">
        <dgm:presLayoutVars>
          <dgm:chMax val="0"/>
          <dgm:bulletEnabled val="1"/>
        </dgm:presLayoutVars>
      </dgm:prSet>
      <dgm:spPr/>
    </dgm:pt>
    <dgm:pt modelId="{D2148D6C-610B-49D5-BF09-F2B861C5205A}" type="pres">
      <dgm:prSet presAssocID="{3BEFFD44-B987-411B-A6DF-52D094847AA6}" presName="childText" presStyleLbl="revTx" presStyleIdx="2" presStyleCnt="4">
        <dgm:presLayoutVars>
          <dgm:bulletEnabled val="1"/>
        </dgm:presLayoutVars>
      </dgm:prSet>
      <dgm:spPr/>
    </dgm:pt>
    <dgm:pt modelId="{ACC6276D-D960-4C47-9AFE-B9122684E714}" type="pres">
      <dgm:prSet presAssocID="{5473EB14-9D90-4FD4-97B4-4873D1240F39}" presName="parentText" presStyleLbl="node1" presStyleIdx="3" presStyleCnt="4">
        <dgm:presLayoutVars>
          <dgm:chMax val="0"/>
          <dgm:bulletEnabled val="1"/>
        </dgm:presLayoutVars>
      </dgm:prSet>
      <dgm:spPr/>
    </dgm:pt>
    <dgm:pt modelId="{24C2CC1D-A9B6-474F-95DF-175FFCA66FBF}" type="pres">
      <dgm:prSet presAssocID="{5473EB14-9D90-4FD4-97B4-4873D1240F39}" presName="childText" presStyleLbl="revTx" presStyleIdx="3" presStyleCnt="4">
        <dgm:presLayoutVars>
          <dgm:bulletEnabled val="1"/>
        </dgm:presLayoutVars>
      </dgm:prSet>
      <dgm:spPr/>
    </dgm:pt>
  </dgm:ptLst>
  <dgm:cxnLst>
    <dgm:cxn modelId="{3E5FD225-859F-402F-8E7C-B51F6A31D86F}" srcId="{55AD21A1-6A42-47AB-854C-83B63B54A2D1}" destId="{BBDB1A10-6B4A-40CE-89EA-8A9E0B8CCE63}" srcOrd="0" destOrd="0" parTransId="{2D0DC781-C010-4B86-BEBA-32904080964C}" sibTransId="{CE2518CC-0E45-432F-A3D1-AB20A44E260F}"/>
    <dgm:cxn modelId="{719C802F-D4B7-4C6B-AE51-77AF120D99D2}" type="presOf" srcId="{B2885280-FA4D-4674-B45F-54A7404875E0}" destId="{24C2CC1D-A9B6-474F-95DF-175FFCA66FBF}" srcOrd="0" destOrd="2" presId="urn:microsoft.com/office/officeart/2005/8/layout/vList2"/>
    <dgm:cxn modelId="{161B4C3C-5EBD-4002-B535-BD289AD06D63}" type="presOf" srcId="{3BEFFD44-B987-411B-A6DF-52D094847AA6}" destId="{279F3580-1532-458D-9DA5-B6829CA708D1}" srcOrd="0" destOrd="0" presId="urn:microsoft.com/office/officeart/2005/8/layout/vList2"/>
    <dgm:cxn modelId="{0575F144-2184-48A4-9855-16052F814015}" type="presOf" srcId="{BBDB1A10-6B4A-40CE-89EA-8A9E0B8CCE63}" destId="{F6928587-CB62-46BA-9459-15209113E6AF}" srcOrd="0" destOrd="0" presId="urn:microsoft.com/office/officeart/2005/8/layout/vList2"/>
    <dgm:cxn modelId="{C7495553-D296-40CA-8196-B24AFB16B64D}" srcId="{5473EB14-9D90-4FD4-97B4-4873D1240F39}" destId="{F95F5DFC-E2BC-4BED-A4E0-BAB3DBB4413D}" srcOrd="0" destOrd="0" parTransId="{04B49BF1-E833-4CCE-A72F-947CEC6F52F8}" sibTransId="{3D3F258B-9AD2-44AA-9AE0-793A42293991}"/>
    <dgm:cxn modelId="{38ACA280-4A26-430D-AB25-7F686A31DE3C}" srcId="{3BEFFD44-B987-411B-A6DF-52D094847AA6}" destId="{F9C5FBDF-0C7D-4D3C-9B93-0DB5C079BD57}" srcOrd="0" destOrd="0" parTransId="{EECFAFA8-0782-4777-84E4-CAE7CF7B4AE8}" sibTransId="{99513652-7C18-4BBC-94A7-D87F3C6F5863}"/>
    <dgm:cxn modelId="{95301583-0964-4B4B-A0D7-B342ACAAE8E1}" type="presOf" srcId="{F95F5DFC-E2BC-4BED-A4E0-BAB3DBB4413D}" destId="{24C2CC1D-A9B6-474F-95DF-175FFCA66FBF}" srcOrd="0" destOrd="0" presId="urn:microsoft.com/office/officeart/2005/8/layout/vList2"/>
    <dgm:cxn modelId="{918F7784-3083-495F-BC08-E208A6F2E3C2}" srcId="{7DD6C12C-EA9F-435D-838D-9BEF3F409A70}" destId="{2D7A5DEB-1DD1-413A-BCF0-54D2A8D9928A}" srcOrd="1" destOrd="0" parTransId="{8C219031-1EF4-4937-8EB8-5168B79CFECE}" sibTransId="{A9B9EFB2-C6F5-44DB-9AD4-2B87B1D110F8}"/>
    <dgm:cxn modelId="{03951785-1144-4F6B-A289-8F82834BB1E2}" srcId="{7DD6C12C-EA9F-435D-838D-9BEF3F409A70}" destId="{5473EB14-9D90-4FD4-97B4-4873D1240F39}" srcOrd="3" destOrd="0" parTransId="{B590F9C5-F0A9-48FB-9817-CC591C2C0C38}" sibTransId="{6815FA4D-1998-4C0E-A929-55E4DD6030C0}"/>
    <dgm:cxn modelId="{3C358D96-2FCC-4A5F-9FD7-A6E591E528F7}" srcId="{5473EB14-9D90-4FD4-97B4-4873D1240F39}" destId="{52B950FB-CA35-4326-8AC4-4482EF2572A5}" srcOrd="3" destOrd="0" parTransId="{287E982A-0895-411D-BC59-68619561AA6D}" sibTransId="{018E9DAD-589E-4E76-9173-9BFCE2F36A05}"/>
    <dgm:cxn modelId="{AFDAE298-5E2A-40C1-82F5-849D4966CEFD}" type="presOf" srcId="{2D7A5DEB-1DD1-413A-BCF0-54D2A8D9928A}" destId="{3958BFD6-99B9-4F8C-A9F1-39985A614B97}" srcOrd="0" destOrd="0" presId="urn:microsoft.com/office/officeart/2005/8/layout/vList2"/>
    <dgm:cxn modelId="{1D49679E-856D-46B0-8C83-5ACD9831D24E}" type="presOf" srcId="{52B950FB-CA35-4326-8AC4-4482EF2572A5}" destId="{24C2CC1D-A9B6-474F-95DF-175FFCA66FBF}" srcOrd="0" destOrd="3" presId="urn:microsoft.com/office/officeart/2005/8/layout/vList2"/>
    <dgm:cxn modelId="{D4FE21B2-51C6-4C9C-BF00-6D359FB74CFF}" srcId="{2D7A5DEB-1DD1-413A-BCF0-54D2A8D9928A}" destId="{3699FD0D-2B0F-4BD8-8EB1-B04159468502}" srcOrd="0" destOrd="0" parTransId="{67449C07-CF57-4F37-9472-03F78746C174}" sibTransId="{48334FC9-7B3D-4DE9-9BEE-7367AD5180B5}"/>
    <dgm:cxn modelId="{59F104B6-EBE2-45BE-86EF-92C3A5469FED}" type="presOf" srcId="{3699FD0D-2B0F-4BD8-8EB1-B04159468502}" destId="{1BC46934-DBD2-48B1-882D-E987A8FE40D7}" srcOrd="0" destOrd="0" presId="urn:microsoft.com/office/officeart/2005/8/layout/vList2"/>
    <dgm:cxn modelId="{228BF2B8-A893-44F4-91D5-0179FFE2F72A}" srcId="{7DD6C12C-EA9F-435D-838D-9BEF3F409A70}" destId="{55AD21A1-6A42-47AB-854C-83B63B54A2D1}" srcOrd="0" destOrd="0" parTransId="{64EC8906-E1A6-471F-85A5-101405C23782}" sibTransId="{F570B108-821C-43FA-8EE9-8CE70A70BE83}"/>
    <dgm:cxn modelId="{7BF612BF-176A-42A2-82E3-AEEEB586AA08}" type="presOf" srcId="{5473EB14-9D90-4FD4-97B4-4873D1240F39}" destId="{ACC6276D-D960-4C47-9AFE-B9122684E714}" srcOrd="0" destOrd="0" presId="urn:microsoft.com/office/officeart/2005/8/layout/vList2"/>
    <dgm:cxn modelId="{30D9DCC3-2133-448E-9E43-77803EE81AD1}" type="presOf" srcId="{7DD6C12C-EA9F-435D-838D-9BEF3F409A70}" destId="{39A1BF38-2A86-451B-A9C4-700881F28165}" srcOrd="0" destOrd="0" presId="urn:microsoft.com/office/officeart/2005/8/layout/vList2"/>
    <dgm:cxn modelId="{C9DB01D9-A111-465E-84F8-AC74D34E5322}" type="presOf" srcId="{F9C5FBDF-0C7D-4D3C-9B93-0DB5C079BD57}" destId="{D2148D6C-610B-49D5-BF09-F2B861C5205A}" srcOrd="0" destOrd="0" presId="urn:microsoft.com/office/officeart/2005/8/layout/vList2"/>
    <dgm:cxn modelId="{5B5C73DF-7EF8-40C4-A7DC-5DAEBAD92273}" srcId="{5473EB14-9D90-4FD4-97B4-4873D1240F39}" destId="{B2885280-FA4D-4674-B45F-54A7404875E0}" srcOrd="2" destOrd="0" parTransId="{DCBD1378-821F-40E9-8091-E26EE09F8CCA}" sibTransId="{6C70EE87-2276-4B4A-908A-D96287D98265}"/>
    <dgm:cxn modelId="{0C95BEE2-8609-4412-878C-080B405DE7F3}" type="presOf" srcId="{E6948DFD-A6A4-4800-AE01-1E32181EEE1F}" destId="{24C2CC1D-A9B6-474F-95DF-175FFCA66FBF}" srcOrd="0" destOrd="1" presId="urn:microsoft.com/office/officeart/2005/8/layout/vList2"/>
    <dgm:cxn modelId="{762BD5E6-F7E0-46F8-B40B-5CA9B78F99DE}" srcId="{5473EB14-9D90-4FD4-97B4-4873D1240F39}" destId="{E6948DFD-A6A4-4800-AE01-1E32181EEE1F}" srcOrd="1" destOrd="0" parTransId="{06A0CF79-44BB-418D-8B9B-F5CB3D5B06C5}" sibTransId="{7CB3E315-6614-4903-8D86-724676932067}"/>
    <dgm:cxn modelId="{1C0390EE-4381-4EF7-AA7A-B4F2E5963553}" srcId="{7DD6C12C-EA9F-435D-838D-9BEF3F409A70}" destId="{3BEFFD44-B987-411B-A6DF-52D094847AA6}" srcOrd="2" destOrd="0" parTransId="{CCE1487A-4789-472C-808F-EA156F1D320E}" sibTransId="{9EE19107-826A-4520-BA82-5770997E6F98}"/>
    <dgm:cxn modelId="{36B78DF3-2B48-45CB-AC62-BDFAE6272900}" type="presOf" srcId="{55AD21A1-6A42-47AB-854C-83B63B54A2D1}" destId="{7952E111-E455-4BAE-9011-4842F0FDA7B7}" srcOrd="0" destOrd="0" presId="urn:microsoft.com/office/officeart/2005/8/layout/vList2"/>
    <dgm:cxn modelId="{AEC1DB07-B052-4AAD-A588-458B93D4853A}" type="presParOf" srcId="{39A1BF38-2A86-451B-A9C4-700881F28165}" destId="{7952E111-E455-4BAE-9011-4842F0FDA7B7}" srcOrd="0" destOrd="0" presId="urn:microsoft.com/office/officeart/2005/8/layout/vList2"/>
    <dgm:cxn modelId="{51FD72F1-0E32-4420-AFAB-BCB739E632B5}" type="presParOf" srcId="{39A1BF38-2A86-451B-A9C4-700881F28165}" destId="{F6928587-CB62-46BA-9459-15209113E6AF}" srcOrd="1" destOrd="0" presId="urn:microsoft.com/office/officeart/2005/8/layout/vList2"/>
    <dgm:cxn modelId="{E3BAB043-6859-47F0-85B1-F16576C88112}" type="presParOf" srcId="{39A1BF38-2A86-451B-A9C4-700881F28165}" destId="{3958BFD6-99B9-4F8C-A9F1-39985A614B97}" srcOrd="2" destOrd="0" presId="urn:microsoft.com/office/officeart/2005/8/layout/vList2"/>
    <dgm:cxn modelId="{D921A7B1-92D9-44BC-B9F0-702898C8FE3D}" type="presParOf" srcId="{39A1BF38-2A86-451B-A9C4-700881F28165}" destId="{1BC46934-DBD2-48B1-882D-E987A8FE40D7}" srcOrd="3" destOrd="0" presId="urn:microsoft.com/office/officeart/2005/8/layout/vList2"/>
    <dgm:cxn modelId="{EB7A39B8-DF5F-4272-A208-F66284CF931B}" type="presParOf" srcId="{39A1BF38-2A86-451B-A9C4-700881F28165}" destId="{279F3580-1532-458D-9DA5-B6829CA708D1}" srcOrd="4" destOrd="0" presId="urn:microsoft.com/office/officeart/2005/8/layout/vList2"/>
    <dgm:cxn modelId="{BD9950D2-761E-401E-9FCD-E6758107C326}" type="presParOf" srcId="{39A1BF38-2A86-451B-A9C4-700881F28165}" destId="{D2148D6C-610B-49D5-BF09-F2B861C5205A}" srcOrd="5" destOrd="0" presId="urn:microsoft.com/office/officeart/2005/8/layout/vList2"/>
    <dgm:cxn modelId="{D66A5EBF-227F-4AA4-B8CF-CC74B9DE6495}" type="presParOf" srcId="{39A1BF38-2A86-451B-A9C4-700881F28165}" destId="{ACC6276D-D960-4C47-9AFE-B9122684E714}" srcOrd="6" destOrd="0" presId="urn:microsoft.com/office/officeart/2005/8/layout/vList2"/>
    <dgm:cxn modelId="{95A3A375-10D8-4513-A922-152B6CDF07B7}" type="presParOf" srcId="{39A1BF38-2A86-451B-A9C4-700881F28165}" destId="{24C2CC1D-A9B6-474F-95DF-175FFCA66FBF}"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D0A18-ADB4-4AA8-B6D6-A6D7E1A2B63C}">
      <dsp:nvSpPr>
        <dsp:cNvPr id="0" name=""/>
        <dsp:cNvSpPr/>
      </dsp:nvSpPr>
      <dsp:spPr>
        <a:xfrm rot="5400000">
          <a:off x="5794333" y="-2720496"/>
          <a:ext cx="1204998" cy="672568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موازات در سطح داده</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با فرض اینکه </a:t>
          </a:r>
          <a:r>
            <a:rPr lang="en-US" sz="1600" kern="1200" dirty="0">
              <a:cs typeface="B Yekan" panose="00000400000000000000" pitchFamily="2" charset="-78"/>
            </a:rPr>
            <a:t>Instruction</a:t>
          </a:r>
          <a:r>
            <a:rPr lang="fa-IR" sz="1600" kern="1200" dirty="0">
              <a:cs typeface="B Yekan" panose="00000400000000000000" pitchFamily="2" charset="-78"/>
            </a:rPr>
            <a:t> ها موازات دارند، در سطح داده نیز موازی سازی داریم</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بجای اینکه یک </a:t>
          </a:r>
          <a:r>
            <a:rPr lang="en-US" sz="1600" kern="1200" dirty="0">
              <a:cs typeface="B Yekan" panose="00000400000000000000" pitchFamily="2" charset="-78"/>
            </a:rPr>
            <a:t>Instruction</a:t>
          </a:r>
          <a:r>
            <a:rPr lang="fa-IR" sz="1600" kern="1200" dirty="0">
              <a:cs typeface="B Yekan" panose="00000400000000000000" pitchFamily="2" charset="-78"/>
            </a:rPr>
            <a:t> روی یک دیتا کار کند، روی </a:t>
          </a:r>
          <a:r>
            <a:rPr lang="en-US" sz="1600" kern="1200" dirty="0">
              <a:cs typeface="B Yekan" panose="00000400000000000000" pitchFamily="2" charset="-78"/>
            </a:rPr>
            <a:t>n</a:t>
          </a:r>
          <a:r>
            <a:rPr lang="fa-IR" sz="1600" kern="1200" dirty="0">
              <a:cs typeface="B Yekan" panose="00000400000000000000" pitchFamily="2" charset="-78"/>
            </a:rPr>
            <a:t> تا دیتا کارکند</a:t>
          </a:r>
          <a:endParaRPr lang="en-US" sz="1600" kern="1200" dirty="0">
            <a:cs typeface="B Yekan" panose="00000400000000000000" pitchFamily="2" charset="-78"/>
          </a:endParaRPr>
        </a:p>
      </dsp:txBody>
      <dsp:txXfrm rot="-5400000">
        <a:off x="3033990" y="98670"/>
        <a:ext cx="6666863" cy="1087352"/>
      </dsp:txXfrm>
    </dsp:sp>
    <dsp:sp modelId="{EB3FC8A2-1DF8-4DA8-85B4-8E5D765C2DB2}">
      <dsp:nvSpPr>
        <dsp:cNvPr id="0" name=""/>
        <dsp:cNvSpPr/>
      </dsp:nvSpPr>
      <dsp:spPr>
        <a:xfrm>
          <a:off x="659" y="1940"/>
          <a:ext cx="3033329" cy="12808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Data-level parallelism (DLP)</a:t>
          </a:r>
        </a:p>
      </dsp:txBody>
      <dsp:txXfrm>
        <a:off x="63183" y="64464"/>
        <a:ext cx="2908281" cy="1155764"/>
      </dsp:txXfrm>
    </dsp:sp>
    <dsp:sp modelId="{8DBBD5FC-B5FC-42DD-ABF2-381C89643040}">
      <dsp:nvSpPr>
        <dsp:cNvPr id="0" name=""/>
        <dsp:cNvSpPr/>
      </dsp:nvSpPr>
      <dsp:spPr>
        <a:xfrm rot="5400000">
          <a:off x="5794333" y="-1375643"/>
          <a:ext cx="1204998" cy="672568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موازات در سطح </a:t>
          </a:r>
          <a:r>
            <a:rPr lang="en-US" sz="1600" kern="1200" dirty="0">
              <a:cs typeface="B Yekan" panose="00000400000000000000" pitchFamily="2" charset="-78"/>
            </a:rPr>
            <a:t>thread</a:t>
          </a:r>
          <a:r>
            <a:rPr lang="fa-IR" sz="1600" kern="1200" dirty="0">
              <a:cs typeface="B Yekan" panose="00000400000000000000" pitchFamily="2" charset="-78"/>
            </a:rPr>
            <a:t> ها </a:t>
          </a: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همچنان </a:t>
          </a:r>
          <a:r>
            <a:rPr lang="en-US" sz="1600" kern="1200" dirty="0">
              <a:cs typeface="B Yekan" panose="00000400000000000000" pitchFamily="2" charset="-78"/>
            </a:rPr>
            <a:t>ILP</a:t>
          </a:r>
          <a:r>
            <a:rPr lang="fa-IR" sz="1600" kern="1200" dirty="0">
              <a:cs typeface="B Yekan" panose="00000400000000000000" pitchFamily="2" charset="-78"/>
            </a:rPr>
            <a:t> داریم.</a:t>
          </a: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چندین </a:t>
          </a:r>
          <a:r>
            <a:rPr lang="en-US" sz="1600" kern="1200" dirty="0">
              <a:cs typeface="B Yekan" panose="00000400000000000000" pitchFamily="2" charset="-78"/>
            </a:rPr>
            <a:t>Instruction</a:t>
          </a:r>
          <a:r>
            <a:rPr lang="fa-IR" sz="1600" kern="1200" dirty="0">
              <a:cs typeface="B Yekan" panose="00000400000000000000" pitchFamily="2" charset="-78"/>
            </a:rPr>
            <a:t> همزمان اجرا میشوند</a:t>
          </a:r>
        </a:p>
      </dsp:txBody>
      <dsp:txXfrm rot="-5400000">
        <a:off x="3033990" y="1443523"/>
        <a:ext cx="6666863" cy="1087352"/>
      </dsp:txXfrm>
    </dsp:sp>
    <dsp:sp modelId="{4A06EB44-DA74-41C1-BBF5-27F97540B261}">
      <dsp:nvSpPr>
        <dsp:cNvPr id="0" name=""/>
        <dsp:cNvSpPr/>
      </dsp:nvSpPr>
      <dsp:spPr>
        <a:xfrm>
          <a:off x="659" y="1346793"/>
          <a:ext cx="3033329" cy="12808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Thread-level parallelism (TLP)</a:t>
          </a:r>
          <a:endParaRPr lang="fa-IR" sz="3000" kern="1200" dirty="0"/>
        </a:p>
      </dsp:txBody>
      <dsp:txXfrm>
        <a:off x="63183" y="1409317"/>
        <a:ext cx="2908281" cy="1155764"/>
      </dsp:txXfrm>
    </dsp:sp>
    <dsp:sp modelId="{37FB02CE-FE6B-43E0-9B99-BF1479C21750}">
      <dsp:nvSpPr>
        <dsp:cNvPr id="0" name=""/>
        <dsp:cNvSpPr/>
      </dsp:nvSpPr>
      <dsp:spPr>
        <a:xfrm rot="5400000">
          <a:off x="5794333" y="-30790"/>
          <a:ext cx="1204998" cy="672568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موازات در سطح درخواست ها</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بیشتر مربوط به سرورها میشود</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در هر لحظه بیش از یک درخواست سرویس داده شود</a:t>
          </a:r>
          <a:endParaRPr lang="en-US" sz="1600" kern="1200" dirty="0">
            <a:cs typeface="B Yekan" panose="00000400000000000000" pitchFamily="2" charset="-78"/>
          </a:endParaRPr>
        </a:p>
      </dsp:txBody>
      <dsp:txXfrm rot="-5400000">
        <a:off x="3033990" y="2788376"/>
        <a:ext cx="6666863" cy="1087352"/>
      </dsp:txXfrm>
    </dsp:sp>
    <dsp:sp modelId="{402B341A-35DC-41A2-B264-59C78708041C}">
      <dsp:nvSpPr>
        <dsp:cNvPr id="0" name=""/>
        <dsp:cNvSpPr/>
      </dsp:nvSpPr>
      <dsp:spPr>
        <a:xfrm>
          <a:off x="659" y="2691646"/>
          <a:ext cx="3033329" cy="12808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Request-level parallelism (RLP)</a:t>
          </a:r>
        </a:p>
      </dsp:txBody>
      <dsp:txXfrm>
        <a:off x="63183" y="2754170"/>
        <a:ext cx="2908281" cy="1155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0B39-9B79-4E43-994D-D548B3205B63}">
      <dsp:nvSpPr>
        <dsp:cNvPr id="0" name=""/>
        <dsp:cNvSpPr/>
      </dsp:nvSpPr>
      <dsp:spPr>
        <a:xfrm>
          <a:off x="0" y="0"/>
          <a:ext cx="1743880" cy="39601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New models for performance:</a:t>
          </a:r>
          <a:endParaRPr lang="en-US" sz="2200" kern="1200" dirty="0"/>
        </a:p>
      </dsp:txBody>
      <dsp:txXfrm>
        <a:off x="51077" y="51077"/>
        <a:ext cx="1641726" cy="3857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8234D-7BD8-4D5A-808C-31E62DF0C419}">
      <dsp:nvSpPr>
        <dsp:cNvPr id="0" name=""/>
        <dsp:cNvSpPr/>
      </dsp:nvSpPr>
      <dsp:spPr>
        <a:xfrm rot="5400000">
          <a:off x="4955142" y="-2684140"/>
          <a:ext cx="1264497" cy="663575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Single instruction stream, single data stream</a:t>
          </a:r>
        </a:p>
      </dsp:txBody>
      <dsp:txXfrm rot="-5400000">
        <a:off x="2269514" y="63216"/>
        <a:ext cx="6574026" cy="1141041"/>
      </dsp:txXfrm>
    </dsp:sp>
    <dsp:sp modelId="{0E5EE45D-2AE3-4962-A218-6CDB77D7FF00}">
      <dsp:nvSpPr>
        <dsp:cNvPr id="0" name=""/>
        <dsp:cNvSpPr/>
      </dsp:nvSpPr>
      <dsp:spPr>
        <a:xfrm>
          <a:off x="0" y="74907"/>
          <a:ext cx="2171182" cy="1066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SISD</a:t>
          </a:r>
        </a:p>
      </dsp:txBody>
      <dsp:txXfrm>
        <a:off x="52073" y="126980"/>
        <a:ext cx="2067036" cy="962584"/>
      </dsp:txXfrm>
    </dsp:sp>
    <dsp:sp modelId="{387912CE-26C4-4049-92B5-B050D83E526A}">
      <dsp:nvSpPr>
        <dsp:cNvPr id="0" name=""/>
        <dsp:cNvSpPr/>
      </dsp:nvSpPr>
      <dsp:spPr>
        <a:xfrm rot="5400000">
          <a:off x="4955142" y="-1340612"/>
          <a:ext cx="1264497" cy="663575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Single instruction stream, multiple data streams</a:t>
          </a:r>
        </a:p>
      </dsp:txBody>
      <dsp:txXfrm rot="-5400000">
        <a:off x="2269514" y="1406744"/>
        <a:ext cx="6574026" cy="1141041"/>
      </dsp:txXfrm>
    </dsp:sp>
    <dsp:sp modelId="{3D7B8C90-7C5C-458F-8735-5F81492D3F51}">
      <dsp:nvSpPr>
        <dsp:cNvPr id="0" name=""/>
        <dsp:cNvSpPr/>
      </dsp:nvSpPr>
      <dsp:spPr>
        <a:xfrm>
          <a:off x="0" y="1409679"/>
          <a:ext cx="2171182" cy="1066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SIMD</a:t>
          </a:r>
        </a:p>
      </dsp:txBody>
      <dsp:txXfrm>
        <a:off x="52073" y="1461752"/>
        <a:ext cx="2067036" cy="962584"/>
      </dsp:txXfrm>
    </dsp:sp>
    <dsp:sp modelId="{6C8681CB-0118-4851-8765-28634014CC30}">
      <dsp:nvSpPr>
        <dsp:cNvPr id="0" name=""/>
        <dsp:cNvSpPr/>
      </dsp:nvSpPr>
      <dsp:spPr>
        <a:xfrm rot="5400000">
          <a:off x="4955142" y="2916"/>
          <a:ext cx="1264497" cy="663575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Multiple instruction streams, single data stream</a:t>
          </a:r>
        </a:p>
      </dsp:txBody>
      <dsp:txXfrm rot="-5400000">
        <a:off x="2269514" y="2750272"/>
        <a:ext cx="6574026" cy="1141041"/>
      </dsp:txXfrm>
    </dsp:sp>
    <dsp:sp modelId="{CE40115A-C633-42BD-AD9C-01FC1110B174}">
      <dsp:nvSpPr>
        <dsp:cNvPr id="0" name=""/>
        <dsp:cNvSpPr/>
      </dsp:nvSpPr>
      <dsp:spPr>
        <a:xfrm>
          <a:off x="0" y="2761964"/>
          <a:ext cx="2171182" cy="1066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MISD</a:t>
          </a:r>
        </a:p>
      </dsp:txBody>
      <dsp:txXfrm>
        <a:off x="52073" y="2814037"/>
        <a:ext cx="2067036" cy="962584"/>
      </dsp:txXfrm>
    </dsp:sp>
    <dsp:sp modelId="{49935BB9-AD16-40BC-8D5B-70EE81949F72}">
      <dsp:nvSpPr>
        <dsp:cNvPr id="0" name=""/>
        <dsp:cNvSpPr/>
      </dsp:nvSpPr>
      <dsp:spPr>
        <a:xfrm rot="5400000">
          <a:off x="4955142" y="1346444"/>
          <a:ext cx="1264497" cy="663575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Multiple instruction streams, multiple data streams</a:t>
          </a:r>
        </a:p>
      </dsp:txBody>
      <dsp:txXfrm rot="-5400000">
        <a:off x="2269514" y="4093800"/>
        <a:ext cx="6574026" cy="1141041"/>
      </dsp:txXfrm>
    </dsp:sp>
    <dsp:sp modelId="{27722526-144D-4A56-8C45-D9636B75C8A0}">
      <dsp:nvSpPr>
        <dsp:cNvPr id="0" name=""/>
        <dsp:cNvSpPr/>
      </dsp:nvSpPr>
      <dsp:spPr>
        <a:xfrm>
          <a:off x="0" y="4105492"/>
          <a:ext cx="2171182" cy="1066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MIMID</a:t>
          </a:r>
        </a:p>
      </dsp:txBody>
      <dsp:txXfrm>
        <a:off x="52073" y="4157565"/>
        <a:ext cx="2067036" cy="962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95009"/>
          <a:ext cx="11328838"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C00000"/>
              </a:solidFill>
            </a:rPr>
            <a:t>Single instruction stream, single data stream (SISD)</a:t>
          </a:r>
        </a:p>
      </dsp:txBody>
      <dsp:txXfrm>
        <a:off x="32784" y="127793"/>
        <a:ext cx="11263270" cy="606012"/>
      </dsp:txXfrm>
    </dsp:sp>
    <dsp:sp modelId="{1BC46934-DBD2-48B1-882D-E987A8FE40D7}">
      <dsp:nvSpPr>
        <dsp:cNvPr id="0" name=""/>
        <dsp:cNvSpPr/>
      </dsp:nvSpPr>
      <dsp:spPr>
        <a:xfrm>
          <a:off x="0" y="766589"/>
          <a:ext cx="11328838"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یک دنباله یا جریان از دستورات در حال اجرا هستند.</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در هر لحظه یک دستور (</a:t>
          </a:r>
          <a:r>
            <a:rPr lang="en-US" sz="2200" b="0" kern="1200" dirty="0">
              <a:solidFill>
                <a:schemeClr val="tx1"/>
              </a:solidFill>
              <a:cs typeface="B Yekan" panose="00000400000000000000" pitchFamily="2" charset="-78"/>
            </a:rPr>
            <a:t>Instruction</a:t>
          </a:r>
          <a:r>
            <a:rPr lang="fa-IR" sz="2200" b="0" kern="1200" dirty="0">
              <a:solidFill>
                <a:schemeClr val="tx1"/>
              </a:solidFill>
              <a:cs typeface="B Yekan" panose="00000400000000000000" pitchFamily="2" charset="-78"/>
            </a:rPr>
            <a:t>) در حال اجرا است.</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و آن دستور روی یک داده کار میکند.</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آنچه ما پیشتر در معماری کامپیوتر با آن آشنا شدیم، این مدل میباشد</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endParaRPr lang="en-US" sz="2200" b="0" kern="1200" dirty="0">
            <a:solidFill>
              <a:schemeClr val="tx1"/>
            </a:solidFill>
            <a:cs typeface="B Yekan" panose="00000400000000000000" pitchFamily="2" charset="-78"/>
          </a:endParaRPr>
        </a:p>
      </dsp:txBody>
      <dsp:txXfrm>
        <a:off x="0" y="766589"/>
        <a:ext cx="11328838" cy="2260440"/>
      </dsp:txXfrm>
    </dsp:sp>
    <dsp:sp modelId="{279F3580-1532-458D-9DA5-B6829CA708D1}">
      <dsp:nvSpPr>
        <dsp:cNvPr id="0" name=""/>
        <dsp:cNvSpPr/>
      </dsp:nvSpPr>
      <dsp:spPr>
        <a:xfrm>
          <a:off x="0" y="3027029"/>
          <a:ext cx="11328838"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Single instruction stream, multiple data streams (SIMD)</a:t>
          </a:r>
          <a:endParaRPr lang="en-US" sz="2800" kern="1200" dirty="0"/>
        </a:p>
      </dsp:txBody>
      <dsp:txXfrm>
        <a:off x="32784" y="3059813"/>
        <a:ext cx="11263270" cy="606012"/>
      </dsp:txXfrm>
    </dsp:sp>
    <dsp:sp modelId="{5A9A766B-7114-4DC5-9F28-F9AEB4F1B6B2}">
      <dsp:nvSpPr>
        <dsp:cNvPr id="0" name=""/>
        <dsp:cNvSpPr/>
      </dsp:nvSpPr>
      <dsp:spPr>
        <a:xfrm>
          <a:off x="0" y="3779249"/>
          <a:ext cx="11328838"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Multiple instruction streams, single data stream (MISD)</a:t>
          </a:r>
          <a:endParaRPr lang="en-US" sz="2800" kern="1200" dirty="0"/>
        </a:p>
      </dsp:txBody>
      <dsp:txXfrm>
        <a:off x="32784" y="3812033"/>
        <a:ext cx="11263270" cy="606012"/>
      </dsp:txXfrm>
    </dsp:sp>
    <dsp:sp modelId="{02E96763-4420-49FA-87BE-7EAD030CB3C2}">
      <dsp:nvSpPr>
        <dsp:cNvPr id="0" name=""/>
        <dsp:cNvSpPr/>
      </dsp:nvSpPr>
      <dsp:spPr>
        <a:xfrm>
          <a:off x="0" y="4531469"/>
          <a:ext cx="11328838"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Multiple instruction streams, multiple data streams (MIMD)</a:t>
          </a:r>
          <a:endParaRPr lang="en-US" sz="2800" kern="1200" dirty="0"/>
        </a:p>
      </dsp:txBody>
      <dsp:txXfrm>
        <a:off x="32784" y="4564253"/>
        <a:ext cx="11263270" cy="606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6403"/>
          <a:ext cx="11328838"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solidFill>
                <a:schemeClr val="bg1">
                  <a:lumMod val="50000"/>
                </a:schemeClr>
              </a:solidFill>
            </a:rPr>
            <a:t>Single instruction stream, single data stream (SISD)</a:t>
          </a:r>
        </a:p>
      </dsp:txBody>
      <dsp:txXfrm>
        <a:off x="29271" y="35674"/>
        <a:ext cx="11270296" cy="541083"/>
      </dsp:txXfrm>
    </dsp:sp>
    <dsp:sp modelId="{279F3580-1532-458D-9DA5-B6829CA708D1}">
      <dsp:nvSpPr>
        <dsp:cNvPr id="0" name=""/>
        <dsp:cNvSpPr/>
      </dsp:nvSpPr>
      <dsp:spPr>
        <a:xfrm>
          <a:off x="0" y="678028"/>
          <a:ext cx="11328838"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C00000"/>
              </a:solidFill>
            </a:rPr>
            <a:t>Single instruction stream, multiple data streams (SIMD)</a:t>
          </a:r>
        </a:p>
      </dsp:txBody>
      <dsp:txXfrm>
        <a:off x="29271" y="707299"/>
        <a:ext cx="11270296" cy="541083"/>
      </dsp:txXfrm>
    </dsp:sp>
    <dsp:sp modelId="{B5BE2EC2-081C-49F3-967F-0EC2125560D5}">
      <dsp:nvSpPr>
        <dsp:cNvPr id="0" name=""/>
        <dsp:cNvSpPr/>
      </dsp:nvSpPr>
      <dsp:spPr>
        <a:xfrm>
          <a:off x="0" y="1277654"/>
          <a:ext cx="11328838" cy="274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31750" rIns="177800" bIns="31750" numCol="1" spcCol="1270" anchor="t" anchorCtr="0">
          <a:noAutofit/>
        </a:bodyPr>
        <a:lstStyle/>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یک مسیر دستور العمل داریم و در کنار آن </a:t>
          </a:r>
          <a:r>
            <a:rPr lang="en-US" sz="2000" kern="1200" dirty="0">
              <a:cs typeface="B Yekan" panose="00000400000000000000" pitchFamily="2" charset="-78"/>
            </a:rPr>
            <a:t>n</a:t>
          </a:r>
          <a:r>
            <a:rPr lang="fa-IR" sz="2000" kern="1200" dirty="0">
              <a:cs typeface="B Yekan" panose="00000400000000000000" pitchFamily="2" charset="-78"/>
            </a:rPr>
            <a:t>  مسیر داده وجود دارد</a:t>
          </a:r>
          <a:endParaRPr lang="en-US" sz="2000" kern="1200" dirty="0">
            <a:cs typeface="B Yekan" panose="00000400000000000000" pitchFamily="2" charset="-78"/>
          </a:endParaRPr>
        </a:p>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هر یک دستور در یک لحظه با </a:t>
          </a:r>
          <a:r>
            <a:rPr lang="en-US" sz="2000" kern="1200" dirty="0">
              <a:cs typeface="B Yekan" panose="00000400000000000000" pitchFamily="2" charset="-78"/>
            </a:rPr>
            <a:t>n</a:t>
          </a:r>
          <a:r>
            <a:rPr lang="fa-IR" sz="2000" kern="1200" dirty="0">
              <a:cs typeface="B Yekan" panose="00000400000000000000" pitchFamily="2" charset="-78"/>
            </a:rPr>
            <a:t> داده کار دارد</a:t>
          </a:r>
          <a:endParaRPr lang="en-US" sz="2000" kern="1200" dirty="0">
            <a:cs typeface="B Yekan" panose="00000400000000000000" pitchFamily="2" charset="-78"/>
          </a:endParaRPr>
        </a:p>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مثال شهودی آن عملیات ماتریسی است که در حال حاضر توسط پردازنده های </a:t>
          </a:r>
          <a:r>
            <a:rPr lang="en-US" sz="2000" kern="1200" dirty="0">
              <a:cs typeface="B Yekan" panose="00000400000000000000" pitchFamily="2" charset="-78"/>
            </a:rPr>
            <a:t>GPU</a:t>
          </a:r>
          <a:r>
            <a:rPr lang="fa-IR" sz="2000" kern="1200" dirty="0">
              <a:cs typeface="B Yekan" panose="00000400000000000000" pitchFamily="2" charset="-78"/>
            </a:rPr>
            <a:t> انجام میشود.</a:t>
          </a:r>
          <a:endParaRPr lang="en-US" sz="2000" kern="1200" dirty="0">
            <a:cs typeface="B Yekan" panose="00000400000000000000" pitchFamily="2" charset="-78"/>
          </a:endParaRPr>
        </a:p>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پردازنده های برداری/ پردازنده های چند رسانه ای/پردازنده های گرافیکی</a:t>
          </a:r>
          <a:endParaRPr lang="en-US" sz="2000" kern="1200" dirty="0">
            <a:cs typeface="B Yekan" panose="00000400000000000000" pitchFamily="2" charset="-78"/>
          </a:endParaRPr>
        </a:p>
        <a:p>
          <a:pPr marL="457200" lvl="2" indent="-228600" algn="r" defTabSz="889000" rtl="1">
            <a:lnSpc>
              <a:spcPct val="90000"/>
            </a:lnSpc>
            <a:spcBef>
              <a:spcPct val="0"/>
            </a:spcBef>
            <a:spcAft>
              <a:spcPct val="20000"/>
            </a:spcAft>
            <a:buChar char="•"/>
          </a:pPr>
          <a:r>
            <a:rPr lang="en-US" sz="2000" kern="1200" dirty="0">
              <a:cs typeface="B Yekan" panose="00000400000000000000" pitchFamily="2" charset="-78"/>
            </a:rPr>
            <a:t>Vector architectures</a:t>
          </a:r>
        </a:p>
        <a:p>
          <a:pPr marL="457200" lvl="2" indent="-228600" algn="r" defTabSz="889000" rtl="1">
            <a:lnSpc>
              <a:spcPct val="90000"/>
            </a:lnSpc>
            <a:spcBef>
              <a:spcPct val="0"/>
            </a:spcBef>
            <a:spcAft>
              <a:spcPct val="20000"/>
            </a:spcAft>
            <a:buChar char="•"/>
          </a:pPr>
          <a:r>
            <a:rPr lang="en-US" sz="2000" kern="1200" dirty="0">
              <a:cs typeface="B Yekan" panose="00000400000000000000" pitchFamily="2" charset="-78"/>
            </a:rPr>
            <a:t>Multimedia extensions</a:t>
          </a:r>
        </a:p>
        <a:p>
          <a:pPr marL="457200" lvl="2" indent="-228600" algn="r" defTabSz="889000" rtl="1">
            <a:lnSpc>
              <a:spcPct val="90000"/>
            </a:lnSpc>
            <a:spcBef>
              <a:spcPct val="0"/>
            </a:spcBef>
            <a:spcAft>
              <a:spcPct val="20000"/>
            </a:spcAft>
            <a:buChar char="•"/>
          </a:pPr>
          <a:r>
            <a:rPr lang="en-US" sz="2000" kern="1200" dirty="0">
              <a:cs typeface="B Yekan" panose="00000400000000000000" pitchFamily="2" charset="-78"/>
            </a:rPr>
            <a:t>Graphics processor units</a:t>
          </a:r>
        </a:p>
      </dsp:txBody>
      <dsp:txXfrm>
        <a:off x="0" y="1277654"/>
        <a:ext cx="11328838" cy="2742750"/>
      </dsp:txXfrm>
    </dsp:sp>
    <dsp:sp modelId="{5A9A766B-7114-4DC5-9F28-F9AEB4F1B6B2}">
      <dsp:nvSpPr>
        <dsp:cNvPr id="0" name=""/>
        <dsp:cNvSpPr/>
      </dsp:nvSpPr>
      <dsp:spPr>
        <a:xfrm>
          <a:off x="0" y="4020404"/>
          <a:ext cx="11328838"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instruction streams, single data stream (MISD)</a:t>
          </a:r>
          <a:endParaRPr lang="en-US" sz="2500" kern="1200" dirty="0"/>
        </a:p>
      </dsp:txBody>
      <dsp:txXfrm>
        <a:off x="29271" y="4049675"/>
        <a:ext cx="11270296" cy="541083"/>
      </dsp:txXfrm>
    </dsp:sp>
    <dsp:sp modelId="{02E96763-4420-49FA-87BE-7EAD030CB3C2}">
      <dsp:nvSpPr>
        <dsp:cNvPr id="0" name=""/>
        <dsp:cNvSpPr/>
      </dsp:nvSpPr>
      <dsp:spPr>
        <a:xfrm>
          <a:off x="0" y="4692029"/>
          <a:ext cx="11328838"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instruction streams, multiple data streams (MIMD)</a:t>
          </a:r>
          <a:endParaRPr lang="en-US" sz="2500" kern="1200" dirty="0"/>
        </a:p>
      </dsp:txBody>
      <dsp:txXfrm>
        <a:off x="29271" y="4721300"/>
        <a:ext cx="11270296" cy="54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57973"/>
          <a:ext cx="11328838" cy="815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lumMod val="50000"/>
                </a:schemeClr>
              </a:solidFill>
            </a:rPr>
            <a:t>Single instruction stream, single data stream (SISD)</a:t>
          </a:r>
        </a:p>
      </dsp:txBody>
      <dsp:txXfrm>
        <a:off x="39809" y="97782"/>
        <a:ext cx="11249220" cy="735872"/>
      </dsp:txXfrm>
    </dsp:sp>
    <dsp:sp modelId="{279F3580-1532-458D-9DA5-B6829CA708D1}">
      <dsp:nvSpPr>
        <dsp:cNvPr id="0" name=""/>
        <dsp:cNvSpPr/>
      </dsp:nvSpPr>
      <dsp:spPr>
        <a:xfrm>
          <a:off x="0" y="971383"/>
          <a:ext cx="11328838" cy="8154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lumMod val="50000"/>
                </a:schemeClr>
              </a:solidFill>
            </a:rPr>
            <a:t>Single instruction stream, multiple data streams (SIMD)</a:t>
          </a:r>
        </a:p>
      </dsp:txBody>
      <dsp:txXfrm>
        <a:off x="39809" y="1011192"/>
        <a:ext cx="11249220" cy="735872"/>
      </dsp:txXfrm>
    </dsp:sp>
    <dsp:sp modelId="{5A9A766B-7114-4DC5-9F28-F9AEB4F1B6B2}">
      <dsp:nvSpPr>
        <dsp:cNvPr id="0" name=""/>
        <dsp:cNvSpPr/>
      </dsp:nvSpPr>
      <dsp:spPr>
        <a:xfrm>
          <a:off x="0" y="1884793"/>
          <a:ext cx="11328838" cy="8154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Multiple instruction streams, single data stream (MISD)</a:t>
          </a:r>
        </a:p>
      </dsp:txBody>
      <dsp:txXfrm>
        <a:off x="39809" y="1924602"/>
        <a:ext cx="11249220" cy="735872"/>
      </dsp:txXfrm>
    </dsp:sp>
    <dsp:sp modelId="{0BED93FA-E918-4471-9DB1-A678117625BF}">
      <dsp:nvSpPr>
        <dsp:cNvPr id="0" name=""/>
        <dsp:cNvSpPr/>
      </dsp:nvSpPr>
      <dsp:spPr>
        <a:xfrm>
          <a:off x="0" y="2700284"/>
          <a:ext cx="11328838"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43180" rIns="241808" bIns="43180" numCol="1" spcCol="1270" anchor="t" anchorCtr="0">
          <a:noAutofit/>
        </a:bodyPr>
        <a:lstStyle/>
        <a:p>
          <a:pPr marL="228600" lvl="1" indent="-228600" algn="r" defTabSz="1200150" rtl="1">
            <a:lnSpc>
              <a:spcPct val="90000"/>
            </a:lnSpc>
            <a:spcBef>
              <a:spcPct val="0"/>
            </a:spcBef>
            <a:spcAft>
              <a:spcPct val="20000"/>
            </a:spcAft>
            <a:buChar char="•"/>
          </a:pPr>
          <a:r>
            <a:rPr lang="fa-IR" sz="2700" b="0" kern="1200" dirty="0">
              <a:solidFill>
                <a:schemeClr val="tx1"/>
              </a:solidFill>
              <a:cs typeface="B Yekan" panose="00000400000000000000" pitchFamily="2" charset="-78"/>
            </a:rPr>
            <a:t>در این معماری </a:t>
          </a:r>
          <a:r>
            <a:rPr lang="en-US" sz="2700" b="0" kern="1200" dirty="0">
              <a:solidFill>
                <a:schemeClr val="tx1"/>
              </a:solidFill>
              <a:cs typeface="B Yekan" panose="00000400000000000000" pitchFamily="2" charset="-78"/>
            </a:rPr>
            <a:t>n</a:t>
          </a:r>
          <a:r>
            <a:rPr lang="fa-IR" sz="2700" b="0" kern="1200" dirty="0">
              <a:solidFill>
                <a:schemeClr val="tx1"/>
              </a:solidFill>
              <a:cs typeface="B Yekan" panose="00000400000000000000" pitchFamily="2" charset="-78"/>
            </a:rPr>
            <a:t> دستور العمل روی یک دیتا کار میکنند</a:t>
          </a:r>
          <a:endParaRPr lang="en-US" sz="2700" b="1" kern="1200" dirty="0"/>
        </a:p>
        <a:p>
          <a:pPr marL="228600" lvl="1" indent="-228600" algn="r" defTabSz="1200150" rtl="1">
            <a:lnSpc>
              <a:spcPct val="90000"/>
            </a:lnSpc>
            <a:spcBef>
              <a:spcPct val="0"/>
            </a:spcBef>
            <a:spcAft>
              <a:spcPct val="20000"/>
            </a:spcAft>
            <a:buChar char="•"/>
          </a:pPr>
          <a:r>
            <a:rPr lang="fa-IR" sz="2700" b="0" kern="1200" dirty="0">
              <a:solidFill>
                <a:schemeClr val="tx1"/>
              </a:solidFill>
              <a:cs typeface="B Yekan" panose="00000400000000000000" pitchFamily="2" charset="-78"/>
            </a:rPr>
            <a:t>آقای فلین اعتقاد دارد که چنین معماری بی مفهوم است و بی معنی است</a:t>
          </a:r>
          <a:endParaRPr lang="en-US" sz="2700" b="1" kern="1200" dirty="0"/>
        </a:p>
        <a:p>
          <a:pPr marL="228600" lvl="1" indent="-228600" algn="r" defTabSz="1200150" rtl="1">
            <a:lnSpc>
              <a:spcPct val="90000"/>
            </a:lnSpc>
            <a:spcBef>
              <a:spcPct val="0"/>
            </a:spcBef>
            <a:spcAft>
              <a:spcPct val="20000"/>
            </a:spcAft>
            <a:buChar char="•"/>
          </a:pPr>
          <a:r>
            <a:rPr lang="fa-IR" sz="2700" b="0" kern="1200" dirty="0">
              <a:solidFill>
                <a:schemeClr val="tx1"/>
              </a:solidFill>
              <a:cs typeface="B Yekan" panose="00000400000000000000" pitchFamily="2" charset="-78"/>
            </a:rPr>
            <a:t>ما نمیتوانیم یک دیتا داشته باشیم که حاصل چندین دستور العمل باشد</a:t>
          </a:r>
          <a:endParaRPr lang="en-US" sz="2700" b="1" kern="1200" dirty="0"/>
        </a:p>
      </dsp:txBody>
      <dsp:txXfrm>
        <a:off x="0" y="2700284"/>
        <a:ext cx="11328838" cy="1724310"/>
      </dsp:txXfrm>
    </dsp:sp>
    <dsp:sp modelId="{02E96763-4420-49FA-87BE-7EAD030CB3C2}">
      <dsp:nvSpPr>
        <dsp:cNvPr id="0" name=""/>
        <dsp:cNvSpPr/>
      </dsp:nvSpPr>
      <dsp:spPr>
        <a:xfrm>
          <a:off x="0" y="4424594"/>
          <a:ext cx="11328838"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Multiple instruction streams, multiple data streams (MIMD)</a:t>
          </a:r>
          <a:endParaRPr lang="en-US" sz="3400" kern="1200" dirty="0"/>
        </a:p>
      </dsp:txBody>
      <dsp:txXfrm>
        <a:off x="39809" y="4464403"/>
        <a:ext cx="11249220" cy="735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18058"/>
          <a:ext cx="11328838"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lumMod val="50000"/>
                </a:schemeClr>
              </a:solidFill>
            </a:rPr>
            <a:t>Single instruction stream, single data stream (SISD)</a:t>
          </a:r>
        </a:p>
      </dsp:txBody>
      <dsp:txXfrm>
        <a:off x="26930" y="44988"/>
        <a:ext cx="11274978" cy="497795"/>
      </dsp:txXfrm>
    </dsp:sp>
    <dsp:sp modelId="{279F3580-1532-458D-9DA5-B6829CA708D1}">
      <dsp:nvSpPr>
        <dsp:cNvPr id="0" name=""/>
        <dsp:cNvSpPr/>
      </dsp:nvSpPr>
      <dsp:spPr>
        <a:xfrm>
          <a:off x="0" y="635953"/>
          <a:ext cx="11328838"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lumMod val="50000"/>
                </a:schemeClr>
              </a:solidFill>
            </a:rPr>
            <a:t>Single instruction stream, multiple data streams (SIMD)</a:t>
          </a:r>
        </a:p>
      </dsp:txBody>
      <dsp:txXfrm>
        <a:off x="26930" y="662883"/>
        <a:ext cx="11274978" cy="497795"/>
      </dsp:txXfrm>
    </dsp:sp>
    <dsp:sp modelId="{5A9A766B-7114-4DC5-9F28-F9AEB4F1B6B2}">
      <dsp:nvSpPr>
        <dsp:cNvPr id="0" name=""/>
        <dsp:cNvSpPr/>
      </dsp:nvSpPr>
      <dsp:spPr>
        <a:xfrm>
          <a:off x="0" y="1253848"/>
          <a:ext cx="11328838"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solidFill>
                <a:schemeClr val="bg1">
                  <a:lumMod val="50000"/>
                </a:schemeClr>
              </a:solidFill>
            </a:rPr>
            <a:t>Multiple instruction streams, single data stream (MISD)</a:t>
          </a:r>
        </a:p>
      </dsp:txBody>
      <dsp:txXfrm>
        <a:off x="26930" y="1280778"/>
        <a:ext cx="11274978" cy="497795"/>
      </dsp:txXfrm>
    </dsp:sp>
    <dsp:sp modelId="{02E96763-4420-49FA-87BE-7EAD030CB3C2}">
      <dsp:nvSpPr>
        <dsp:cNvPr id="0" name=""/>
        <dsp:cNvSpPr/>
      </dsp:nvSpPr>
      <dsp:spPr>
        <a:xfrm>
          <a:off x="0" y="1871744"/>
          <a:ext cx="11328838"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C00000"/>
              </a:solidFill>
            </a:rPr>
            <a:t>Multiple instruction streams, multiple data streams (MIMD)</a:t>
          </a:r>
        </a:p>
      </dsp:txBody>
      <dsp:txXfrm>
        <a:off x="26930" y="1898674"/>
        <a:ext cx="11274978" cy="497795"/>
      </dsp:txXfrm>
    </dsp:sp>
    <dsp:sp modelId="{469CCD50-B0D5-4694-B649-4762CA81D3FF}">
      <dsp:nvSpPr>
        <dsp:cNvPr id="0" name=""/>
        <dsp:cNvSpPr/>
      </dsp:nvSpPr>
      <dsp:spPr>
        <a:xfrm>
          <a:off x="0" y="2423399"/>
          <a:ext cx="11328838"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fa-IR" sz="1800" b="0" kern="1200" dirty="0">
              <a:solidFill>
                <a:schemeClr val="tx1"/>
              </a:solidFill>
              <a:cs typeface="B Yekan" panose="00000400000000000000" pitchFamily="2" charset="-78"/>
            </a:rPr>
            <a:t>در هر لحظه از زمان </a:t>
          </a:r>
          <a:r>
            <a:rPr lang="en-US" sz="1800" b="0" kern="1200" dirty="0">
              <a:solidFill>
                <a:schemeClr val="tx1"/>
              </a:solidFill>
              <a:cs typeface="B Yekan" panose="00000400000000000000" pitchFamily="2" charset="-78"/>
            </a:rPr>
            <a:t>n</a:t>
          </a:r>
          <a:r>
            <a:rPr lang="fa-IR" sz="1800" b="0" kern="1200" dirty="0">
              <a:solidFill>
                <a:schemeClr val="tx1"/>
              </a:solidFill>
              <a:cs typeface="B Yekan" panose="00000400000000000000" pitchFamily="2" charset="-78"/>
            </a:rPr>
            <a:t> تا دستور العمل داریم که روی </a:t>
          </a:r>
          <a:r>
            <a:rPr lang="en-US" sz="1800" b="0" kern="1200" dirty="0">
              <a:solidFill>
                <a:schemeClr val="tx1"/>
              </a:solidFill>
              <a:cs typeface="B Yekan" panose="00000400000000000000" pitchFamily="2" charset="-78"/>
            </a:rPr>
            <a:t>n</a:t>
          </a:r>
          <a:r>
            <a:rPr lang="fa-IR" sz="1800" b="0" kern="1200" dirty="0">
              <a:solidFill>
                <a:schemeClr val="tx1"/>
              </a:solidFill>
              <a:cs typeface="B Yekan" panose="00000400000000000000" pitchFamily="2" charset="-78"/>
            </a:rPr>
            <a:t> تا جریان داده ای کار میکنند.</a:t>
          </a:r>
          <a:endParaRPr lang="en-US" sz="1800" kern="1200" dirty="0">
            <a:cs typeface="B Yekan" panose="00000400000000000000" pitchFamily="2" charset="-78"/>
          </a:endParaRPr>
        </a:p>
        <a:p>
          <a:pPr marL="171450" lvl="1" indent="-171450" algn="r" defTabSz="800100" rtl="1">
            <a:lnSpc>
              <a:spcPct val="90000"/>
            </a:lnSpc>
            <a:spcBef>
              <a:spcPct val="0"/>
            </a:spcBef>
            <a:spcAft>
              <a:spcPct val="20000"/>
            </a:spcAft>
            <a:buChar char="•"/>
          </a:pPr>
          <a:r>
            <a:rPr lang="en-US" sz="1800" b="1" kern="1200" dirty="0">
              <a:solidFill>
                <a:srgbClr val="0070C0"/>
              </a:solidFill>
              <a:cs typeface="B Yekan" panose="00000400000000000000" pitchFamily="2" charset="-78"/>
            </a:rPr>
            <a:t>Tightly-coupled MIMD</a:t>
          </a:r>
        </a:p>
        <a:p>
          <a:pPr marL="342900" lvl="2" indent="-171450" algn="r" defTabSz="800100" rtl="1">
            <a:lnSpc>
              <a:spcPct val="90000"/>
            </a:lnSpc>
            <a:spcBef>
              <a:spcPct val="0"/>
            </a:spcBef>
            <a:spcAft>
              <a:spcPct val="20000"/>
            </a:spcAft>
            <a:buChar char="•"/>
          </a:pPr>
          <a:r>
            <a:rPr lang="en-US" sz="1800" kern="1200" dirty="0">
              <a:cs typeface="B Yekan" panose="00000400000000000000" pitchFamily="2" charset="-78"/>
            </a:rPr>
            <a:t>Multi core</a:t>
          </a:r>
          <a:r>
            <a:rPr lang="fa-IR" sz="1800" kern="1200" dirty="0">
              <a:cs typeface="B Yekan" panose="00000400000000000000" pitchFamily="2" charset="-78"/>
            </a:rPr>
            <a:t> ها از این دسته هستند. هر هسته حداقل یک </a:t>
          </a:r>
          <a:r>
            <a:rPr lang="en-US" sz="1800" kern="1200" dirty="0">
              <a:cs typeface="B Yekan" panose="00000400000000000000" pitchFamily="2" charset="-78"/>
            </a:rPr>
            <a:t>Instruction</a:t>
          </a:r>
          <a:r>
            <a:rPr lang="fa-IR" sz="1800" kern="1200" dirty="0">
              <a:cs typeface="B Yekan" panose="00000400000000000000" pitchFamily="2" charset="-78"/>
            </a:rPr>
            <a:t> دارد و یک </a:t>
          </a:r>
          <a:r>
            <a:rPr lang="en-US" sz="1800" kern="1200" dirty="0">
              <a:cs typeface="B Yekan" panose="00000400000000000000" pitchFamily="2" charset="-78"/>
            </a:rPr>
            <a:t>Data</a:t>
          </a:r>
        </a:p>
        <a:p>
          <a:pPr marL="342900" lvl="2" indent="-171450" algn="r" defTabSz="800100" rtl="1">
            <a:lnSpc>
              <a:spcPct val="90000"/>
            </a:lnSpc>
            <a:spcBef>
              <a:spcPct val="0"/>
            </a:spcBef>
            <a:spcAft>
              <a:spcPct val="20000"/>
            </a:spcAft>
            <a:buChar char="•"/>
          </a:pPr>
          <a:r>
            <a:rPr lang="fa-IR" sz="1800" kern="1200" dirty="0">
              <a:cs typeface="B Yekan" panose="00000400000000000000" pitchFamily="2" charset="-78"/>
            </a:rPr>
            <a:t>ارتباط بین هسته ها مستحکم است و از طریق باس پردازنده است</a:t>
          </a:r>
          <a:endParaRPr lang="en-US" sz="1800" kern="1200" dirty="0">
            <a:cs typeface="B Yekan" panose="00000400000000000000" pitchFamily="2" charset="-78"/>
          </a:endParaRPr>
        </a:p>
        <a:p>
          <a:pPr marL="171450" lvl="1" indent="-171450" algn="r" defTabSz="800100" rtl="1">
            <a:lnSpc>
              <a:spcPct val="90000"/>
            </a:lnSpc>
            <a:spcBef>
              <a:spcPct val="0"/>
            </a:spcBef>
            <a:spcAft>
              <a:spcPct val="20000"/>
            </a:spcAft>
            <a:buChar char="•"/>
          </a:pPr>
          <a:r>
            <a:rPr lang="en-US" sz="1800" b="1" kern="1200" dirty="0">
              <a:solidFill>
                <a:srgbClr val="0070C0"/>
              </a:solidFill>
              <a:cs typeface="B Yekan" panose="00000400000000000000" pitchFamily="2" charset="-78"/>
            </a:rPr>
            <a:t>Loosely-coupled MIMD</a:t>
          </a:r>
        </a:p>
        <a:p>
          <a:pPr marL="342900" lvl="2" indent="-171450" algn="r" defTabSz="800100" rtl="1">
            <a:lnSpc>
              <a:spcPct val="90000"/>
            </a:lnSpc>
            <a:spcBef>
              <a:spcPct val="0"/>
            </a:spcBef>
            <a:spcAft>
              <a:spcPct val="20000"/>
            </a:spcAft>
            <a:buChar char="•"/>
          </a:pPr>
          <a:r>
            <a:rPr lang="fa-IR" sz="1800" kern="1200" dirty="0">
              <a:cs typeface="B Yekan" panose="00000400000000000000" pitchFamily="2" charset="-78"/>
            </a:rPr>
            <a:t>واحد های پردازشی بر خلاف </a:t>
          </a:r>
          <a:r>
            <a:rPr lang="en-US" sz="1800" kern="1200" dirty="0">
              <a:cs typeface="B Yekan" panose="00000400000000000000" pitchFamily="2" charset="-78"/>
            </a:rPr>
            <a:t>Multi core</a:t>
          </a:r>
          <a:r>
            <a:rPr lang="fa-IR" sz="1800" kern="1200" dirty="0">
              <a:cs typeface="B Yekan" panose="00000400000000000000" pitchFamily="2" charset="-78"/>
            </a:rPr>
            <a:t>، بصورت </a:t>
          </a:r>
          <a:r>
            <a:rPr lang="en-US" sz="1800" kern="1200" dirty="0">
              <a:cs typeface="B Yekan" panose="00000400000000000000" pitchFamily="2" charset="-78"/>
            </a:rPr>
            <a:t>Multi Computer</a:t>
          </a:r>
          <a:r>
            <a:rPr lang="fa-IR" sz="1800" kern="1200" dirty="0">
              <a:cs typeface="B Yekan" panose="00000400000000000000" pitchFamily="2" charset="-78"/>
            </a:rPr>
            <a:t> است.</a:t>
          </a:r>
          <a:endParaRPr lang="en-US" sz="1800" kern="1200" dirty="0">
            <a:cs typeface="B Yekan" panose="00000400000000000000" pitchFamily="2" charset="-78"/>
          </a:endParaRPr>
        </a:p>
        <a:p>
          <a:pPr marL="342900" lvl="2" indent="-171450" algn="r" defTabSz="800100" rtl="1">
            <a:lnSpc>
              <a:spcPct val="90000"/>
            </a:lnSpc>
            <a:spcBef>
              <a:spcPct val="0"/>
            </a:spcBef>
            <a:spcAft>
              <a:spcPct val="20000"/>
            </a:spcAft>
            <a:buChar char="•"/>
          </a:pPr>
          <a:r>
            <a:rPr lang="fa-IR" sz="1800" kern="1200" dirty="0">
              <a:cs typeface="B Yekan" panose="00000400000000000000" pitchFamily="2" charset="-78"/>
            </a:rPr>
            <a:t>در مباحث سیستم های موازی، </a:t>
          </a:r>
          <a:r>
            <a:rPr lang="en-US" sz="1800" kern="1200" dirty="0">
              <a:cs typeface="B Yekan" panose="00000400000000000000" pitchFamily="2" charset="-78"/>
            </a:rPr>
            <a:t>N</a:t>
          </a:r>
          <a:r>
            <a:rPr lang="fa-IR" sz="1800" kern="1200" dirty="0">
              <a:cs typeface="B Yekan" panose="00000400000000000000" pitchFamily="2" charset="-78"/>
            </a:rPr>
            <a:t> تا کامپیوتر کلاستر میشوند تا یک برنامه را اجرا کنند.</a:t>
          </a:r>
          <a:endParaRPr lang="en-US" sz="1800" kern="1200" dirty="0">
            <a:cs typeface="B Yekan" panose="00000400000000000000" pitchFamily="2" charset="-78"/>
          </a:endParaRPr>
        </a:p>
        <a:p>
          <a:pPr marL="171450" lvl="1" indent="-171450" algn="l" defTabSz="800100">
            <a:lnSpc>
              <a:spcPct val="90000"/>
            </a:lnSpc>
            <a:spcBef>
              <a:spcPct val="0"/>
            </a:spcBef>
            <a:spcAft>
              <a:spcPct val="20000"/>
            </a:spcAft>
            <a:buChar char="•"/>
          </a:pPr>
          <a:endParaRPr lang="en-US" sz="1800" kern="1200" dirty="0"/>
        </a:p>
      </dsp:txBody>
      <dsp:txXfrm>
        <a:off x="0" y="2423399"/>
        <a:ext cx="11328838" cy="2856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2E111-E455-4BAE-9011-4842F0FDA7B7}">
      <dsp:nvSpPr>
        <dsp:cNvPr id="0" name=""/>
        <dsp:cNvSpPr/>
      </dsp:nvSpPr>
      <dsp:spPr>
        <a:xfrm>
          <a:off x="0" y="104481"/>
          <a:ext cx="11328838" cy="6592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2</a:t>
          </a:r>
          <a:endParaRPr lang="en-US" sz="2300" b="1" kern="1200" dirty="0">
            <a:cs typeface="B Yekan" panose="00000400000000000000" pitchFamily="2" charset="-78"/>
          </a:endParaRPr>
        </a:p>
      </dsp:txBody>
      <dsp:txXfrm>
        <a:off x="32184" y="136665"/>
        <a:ext cx="11264470" cy="594927"/>
      </dsp:txXfrm>
    </dsp:sp>
    <dsp:sp modelId="{F6928587-CB62-46BA-9459-15209113E6AF}">
      <dsp:nvSpPr>
        <dsp:cNvPr id="0" name=""/>
        <dsp:cNvSpPr/>
      </dsp:nvSpPr>
      <dsp:spPr>
        <a:xfrm>
          <a:off x="0" y="763776"/>
          <a:ext cx="113288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cs typeface="B Yekan" panose="00000400000000000000" pitchFamily="2" charset="-78"/>
            </a:rPr>
            <a:t>حافظه ها</a:t>
          </a:r>
          <a:endParaRPr lang="en-US" sz="1800" kern="1200" dirty="0">
            <a:cs typeface="B Yekan" panose="00000400000000000000" pitchFamily="2" charset="-78"/>
          </a:endParaRPr>
        </a:p>
      </dsp:txBody>
      <dsp:txXfrm>
        <a:off x="0" y="763776"/>
        <a:ext cx="11328838" cy="380880"/>
      </dsp:txXfrm>
    </dsp:sp>
    <dsp:sp modelId="{3958BFD6-99B9-4F8C-A9F1-39985A614B97}">
      <dsp:nvSpPr>
        <dsp:cNvPr id="0" name=""/>
        <dsp:cNvSpPr/>
      </dsp:nvSpPr>
      <dsp:spPr>
        <a:xfrm>
          <a:off x="0" y="1144656"/>
          <a:ext cx="11328838" cy="6592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3</a:t>
          </a:r>
          <a:endParaRPr lang="en-US" sz="2300" b="1" kern="1200" dirty="0">
            <a:cs typeface="B Yekan" panose="00000400000000000000" pitchFamily="2" charset="-78"/>
          </a:endParaRPr>
        </a:p>
      </dsp:txBody>
      <dsp:txXfrm>
        <a:off x="32184" y="1176840"/>
        <a:ext cx="11264470" cy="594927"/>
      </dsp:txXfrm>
    </dsp:sp>
    <dsp:sp modelId="{1BC46934-DBD2-48B1-882D-E987A8FE40D7}">
      <dsp:nvSpPr>
        <dsp:cNvPr id="0" name=""/>
        <dsp:cNvSpPr/>
      </dsp:nvSpPr>
      <dsp:spPr>
        <a:xfrm>
          <a:off x="0" y="1803951"/>
          <a:ext cx="113288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en-US" sz="1800" kern="1200">
              <a:cs typeface="B Yekan" panose="00000400000000000000" pitchFamily="2" charset="-78"/>
            </a:rPr>
            <a:t>Single </a:t>
          </a:r>
          <a:r>
            <a:rPr lang="en-US" sz="1800" kern="1200" dirty="0">
              <a:cs typeface="B Yekan" panose="00000400000000000000" pitchFamily="2" charset="-78"/>
            </a:rPr>
            <a:t>instruction stream, single data stream (SISD)</a:t>
          </a:r>
        </a:p>
      </dsp:txBody>
      <dsp:txXfrm>
        <a:off x="0" y="1803951"/>
        <a:ext cx="11328838" cy="380880"/>
      </dsp:txXfrm>
    </dsp:sp>
    <dsp:sp modelId="{279F3580-1532-458D-9DA5-B6829CA708D1}">
      <dsp:nvSpPr>
        <dsp:cNvPr id="0" name=""/>
        <dsp:cNvSpPr/>
      </dsp:nvSpPr>
      <dsp:spPr>
        <a:xfrm>
          <a:off x="0" y="2184831"/>
          <a:ext cx="11328838" cy="6592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4</a:t>
          </a:r>
          <a:endParaRPr lang="en-US" sz="2300" b="1" kern="1200" dirty="0">
            <a:cs typeface="B Yekan" panose="00000400000000000000" pitchFamily="2" charset="-78"/>
          </a:endParaRPr>
        </a:p>
      </dsp:txBody>
      <dsp:txXfrm>
        <a:off x="32184" y="2217015"/>
        <a:ext cx="11264470" cy="594927"/>
      </dsp:txXfrm>
    </dsp:sp>
    <dsp:sp modelId="{D2148D6C-610B-49D5-BF09-F2B861C5205A}">
      <dsp:nvSpPr>
        <dsp:cNvPr id="0" name=""/>
        <dsp:cNvSpPr/>
      </dsp:nvSpPr>
      <dsp:spPr>
        <a:xfrm>
          <a:off x="0" y="2844126"/>
          <a:ext cx="113288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en-US" sz="1800" kern="1200" dirty="0">
              <a:cs typeface="B Yekan" panose="00000400000000000000" pitchFamily="2" charset="-78"/>
            </a:rPr>
            <a:t>Single instruction stream, multiple data streams </a:t>
          </a:r>
          <a:r>
            <a:rPr lang="en-US" sz="1800" kern="1200">
              <a:cs typeface="B Yekan" panose="00000400000000000000" pitchFamily="2" charset="-78"/>
            </a:rPr>
            <a:t>(SIMD)</a:t>
          </a:r>
          <a:endParaRPr lang="en-US" sz="1800" kern="1200" dirty="0">
            <a:cs typeface="B Yekan" panose="00000400000000000000" pitchFamily="2" charset="-78"/>
          </a:endParaRPr>
        </a:p>
      </dsp:txBody>
      <dsp:txXfrm>
        <a:off x="0" y="2844126"/>
        <a:ext cx="11328838" cy="380880"/>
      </dsp:txXfrm>
    </dsp:sp>
    <dsp:sp modelId="{ACC6276D-D960-4C47-9AFE-B9122684E714}">
      <dsp:nvSpPr>
        <dsp:cNvPr id="0" name=""/>
        <dsp:cNvSpPr/>
      </dsp:nvSpPr>
      <dsp:spPr>
        <a:xfrm>
          <a:off x="0" y="3225006"/>
          <a:ext cx="11328838" cy="6592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5</a:t>
          </a:r>
          <a:endParaRPr lang="en-US" sz="2300" b="1" kern="1200" dirty="0">
            <a:cs typeface="B Yekan" panose="00000400000000000000" pitchFamily="2" charset="-78"/>
          </a:endParaRPr>
        </a:p>
      </dsp:txBody>
      <dsp:txXfrm>
        <a:off x="32184" y="3257190"/>
        <a:ext cx="11264470" cy="594927"/>
      </dsp:txXfrm>
    </dsp:sp>
    <dsp:sp modelId="{24C2CC1D-A9B6-474F-95DF-175FFCA66FBF}">
      <dsp:nvSpPr>
        <dsp:cNvPr id="0" name=""/>
        <dsp:cNvSpPr/>
      </dsp:nvSpPr>
      <dsp:spPr>
        <a:xfrm>
          <a:off x="0" y="3884301"/>
          <a:ext cx="11328838"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en-US" sz="1800" kern="1200" dirty="0">
              <a:cs typeface="B Yekan" panose="00000400000000000000" pitchFamily="2" charset="-78"/>
            </a:rPr>
            <a:t>Multiple instruction streams, multiple data streams (MIMD)</a:t>
          </a:r>
        </a:p>
        <a:p>
          <a:pPr marL="171450" lvl="1" indent="-171450" algn="r" defTabSz="800100" rtl="1">
            <a:lnSpc>
              <a:spcPct val="90000"/>
            </a:lnSpc>
            <a:spcBef>
              <a:spcPct val="0"/>
            </a:spcBef>
            <a:spcAft>
              <a:spcPct val="20000"/>
            </a:spcAft>
            <a:buChar char="•"/>
          </a:pPr>
          <a:r>
            <a:rPr lang="en-US" sz="1800" kern="1200" dirty="0">
              <a:cs typeface="B Yekan" panose="00000400000000000000" pitchFamily="2" charset="-78"/>
            </a:rPr>
            <a:t>Tightly-coupled MIMD</a:t>
          </a:r>
        </a:p>
        <a:p>
          <a:pPr marL="171450" lvl="1" indent="-171450" algn="r" defTabSz="800100" rtl="1">
            <a:lnSpc>
              <a:spcPct val="90000"/>
            </a:lnSpc>
            <a:spcBef>
              <a:spcPct val="0"/>
            </a:spcBef>
            <a:spcAft>
              <a:spcPct val="20000"/>
            </a:spcAft>
            <a:buChar char="•"/>
          </a:pPr>
          <a:r>
            <a:rPr lang="fa-IR" sz="1800" kern="1200" dirty="0">
              <a:cs typeface="B Yekan" panose="00000400000000000000" pitchFamily="2" charset="-78"/>
            </a:rPr>
            <a:t>چالشهایی که هسته ها دارای داده مشترک هستند را بررسی میکنیم.</a:t>
          </a:r>
          <a:endParaRPr lang="en-US" sz="1800" kern="1200" dirty="0">
            <a:cs typeface="B Yekan" panose="00000400000000000000" pitchFamily="2" charset="-78"/>
          </a:endParaRPr>
        </a:p>
        <a:p>
          <a:pPr marL="171450" lvl="1" indent="-171450" algn="r" defTabSz="800100" rtl="1">
            <a:lnSpc>
              <a:spcPct val="90000"/>
            </a:lnSpc>
            <a:spcBef>
              <a:spcPct val="0"/>
            </a:spcBef>
            <a:spcAft>
              <a:spcPct val="20000"/>
            </a:spcAft>
            <a:buChar char="•"/>
          </a:pPr>
          <a:endParaRPr lang="en-US" sz="1800" kern="1200" dirty="0">
            <a:cs typeface="B Yekan" panose="00000400000000000000" pitchFamily="2" charset="-78"/>
          </a:endParaRPr>
        </a:p>
      </dsp:txBody>
      <dsp:txXfrm>
        <a:off x="0" y="3884301"/>
        <a:ext cx="11328838" cy="1309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2/19/2023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80CBAE93-06AC-4832-A6F6-170F7BEDB2E9}"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77CEACC0-B677-4A29-B1E6-BCE98563D55B}" type="slidenum">
              <a:rPr lang="en-US"/>
              <a:pPr/>
              <a:t>2</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19005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9853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دیدی که ما نسبت به کامپیوتر داریم:</a:t>
            </a:r>
          </a:p>
          <a:p>
            <a:pPr marL="171450" indent="-171450" algn="r" rtl="1">
              <a:buFontTx/>
              <a:buChar char="-"/>
            </a:pPr>
            <a:r>
              <a:rPr lang="fa-IR" dirty="0"/>
              <a:t>یک پردازنده داریم که مباحث مربوط به پایپ لاین و هازاردها و اینگونه مباحث در آن است و نزدیک ترین لایه حافظه کش 1 هست که داخل پردازنده میباشد</a:t>
            </a:r>
          </a:p>
          <a:p>
            <a:pPr marL="171450" indent="-171450" algn="r" rtl="1">
              <a:buFontTx/>
              <a:buChar char="-"/>
            </a:pPr>
            <a:r>
              <a:rPr lang="fa-IR" dirty="0"/>
              <a:t>پس از آن لایه های مختلف حافظه قرار میگیرد که کش های لایه 2 و 3 بین کورها مشترک است</a:t>
            </a:r>
          </a:p>
          <a:p>
            <a:pPr marL="171450" indent="-171450" algn="r" rtl="1">
              <a:buFontTx/>
              <a:buChar char="-"/>
            </a:pPr>
            <a:r>
              <a:rPr lang="fa-IR" dirty="0"/>
              <a:t>بعد از آن حافظه اصلی است. البته در کامپیوترهای فعلی لایه 3 و لایه 4 هم داریم</a:t>
            </a:r>
          </a:p>
          <a:p>
            <a:pPr marL="171450" indent="-171450" algn="r" rtl="1">
              <a:buFontTx/>
              <a:buChar char="-"/>
            </a:pPr>
            <a:r>
              <a:rPr lang="fa-IR" dirty="0"/>
              <a:t>بحث </a:t>
            </a:r>
            <a:r>
              <a:rPr lang="en-US" dirty="0"/>
              <a:t>Bandwidth </a:t>
            </a:r>
            <a:r>
              <a:rPr lang="fa-IR" dirty="0"/>
              <a:t> در لایه کش 2 اهمیت پیدا میکند چرا که این کش بین چند کور کار میکند.</a:t>
            </a:r>
          </a:p>
          <a:p>
            <a:pPr marL="171450" indent="-171450" algn="r" rtl="1">
              <a:buFontTx/>
              <a:buChar char="-"/>
            </a:pPr>
            <a:endParaRPr lang="fa-IR" dirty="0"/>
          </a:p>
          <a:p>
            <a:pPr marL="171450" indent="-171450" algn="r" rtl="1">
              <a:buFontTx/>
              <a:buChar char="-"/>
            </a:pPr>
            <a:endParaRPr lang="en-US" dirty="0"/>
          </a:p>
        </p:txBody>
      </p:sp>
      <p:sp>
        <p:nvSpPr>
          <p:cNvPr id="4" name="Header Placeholder 3"/>
          <p:cNvSpPr>
            <a:spLocks noGrp="1"/>
          </p:cNvSpPr>
          <p:nvPr>
            <p:ph type="hdr" sz="quarter" idx="10"/>
          </p:nvPr>
        </p:nvSpPr>
        <p:spPr/>
        <p:txBody>
          <a:bodyPr/>
          <a:lstStyle/>
          <a:p>
            <a:r>
              <a:rPr lang="en-US"/>
              <a:t> </a:t>
            </a:r>
            <a:endParaRPr lang="en-US" dirty="0"/>
          </a:p>
        </p:txBody>
      </p:sp>
      <p:sp>
        <p:nvSpPr>
          <p:cNvPr id="5" name="Date Placeholder 4"/>
          <p:cNvSpPr>
            <a:spLocks noGrp="1"/>
          </p:cNvSpPr>
          <p:nvPr>
            <p:ph type="dt" idx="11"/>
          </p:nvPr>
        </p:nvSpPr>
        <p:spPr/>
        <p:txBody>
          <a:bodyPr/>
          <a:lstStyle/>
          <a:p>
            <a:fld id="{BF77CC44-A053-40D7-931F-166C5A61B4B5}" type="datetime3">
              <a:rPr lang="en-US" smtClean="0"/>
              <a:t>19 February 2023</a:t>
            </a:fld>
            <a:endParaRPr lang="en-US"/>
          </a:p>
        </p:txBody>
      </p:sp>
      <p:sp>
        <p:nvSpPr>
          <p:cNvPr id="6" name="Footer Placeholder 5"/>
          <p:cNvSpPr>
            <a:spLocks noGrp="1"/>
          </p:cNvSpPr>
          <p:nvPr>
            <p:ph type="ftr" sz="quarter" idx="12"/>
          </p:nvPr>
        </p:nvSpPr>
        <p:spPr/>
        <p:txBody>
          <a:bodyPr/>
          <a:lstStyle/>
          <a:p>
            <a:r>
              <a:rPr lang="en-US"/>
              <a:t>Copyright © 2019, Elsevier Inc. All rights reserved.</a:t>
            </a:r>
            <a:endParaRPr lang="en-US" dirty="0"/>
          </a:p>
        </p:txBody>
      </p:sp>
      <p:sp>
        <p:nvSpPr>
          <p:cNvPr id="7" name="Slide Number Placeholder 6"/>
          <p:cNvSpPr>
            <a:spLocks noGrp="1"/>
          </p:cNvSpPr>
          <p:nvPr>
            <p:ph type="sldNum" sz="quarter" idx="13"/>
          </p:nvPr>
        </p:nvSpPr>
        <p:spPr/>
        <p:txBody>
          <a:bodyPr/>
          <a:lstStyle/>
          <a:p>
            <a:fld id="{EE145C4F-ECA4-4DD7-819E-C9FECED27844}" type="slidenum">
              <a:rPr lang="en-US" smtClean="0"/>
              <a:pPr/>
              <a:t>12</a:t>
            </a:fld>
            <a:endParaRPr lang="en-US"/>
          </a:p>
        </p:txBody>
      </p:sp>
    </p:spTree>
    <p:extLst>
      <p:ext uri="{BB962C8B-B14F-4D97-AF65-F5344CB8AC3E}">
        <p14:creationId xmlns:p14="http://schemas.microsoft.com/office/powerpoint/2010/main" val="330318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3AFFC68F-655D-47D6-A5E5-B73CCD22406A}"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تعریف معمار کامپیوتر از دید آقای پترسون</a:t>
            </a:r>
          </a:p>
          <a:p>
            <a:pPr algn="r" rtl="1"/>
            <a:r>
              <a:rPr lang="fa-IR" dirty="0"/>
              <a:t>نگاه قدیمی و نگاه جدید</a:t>
            </a:r>
          </a:p>
          <a:p>
            <a:pPr algn="r" rtl="1"/>
            <a:r>
              <a:rPr lang="fa-IR" dirty="0"/>
              <a:t>در نگاه جدید به کاربرد توجه میشود. برای کاربردی که مدنظر ماست، کش با چه ظرفیتی و در چند لایه طراحی شود؟</a:t>
            </a:r>
          </a:p>
          <a:p>
            <a:pPr algn="r" rtl="1"/>
            <a:endParaRPr lang="en-AU" dirty="0"/>
          </a:p>
        </p:txBody>
      </p:sp>
    </p:spTree>
    <p:extLst>
      <p:ext uri="{BB962C8B-B14F-4D97-AF65-F5344CB8AC3E}">
        <p14:creationId xmlns:p14="http://schemas.microsoft.com/office/powerpoint/2010/main" val="355585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1C354AD5-CB6C-491A-86DA-B01BB1DA6843}"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65804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05DBCDA-8486-4A61-AF34-B248D509BB23}"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72707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05DBCDA-8486-4A61-AF34-B248D509BB23}"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68034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05DBCDA-8486-4A61-AF34-B248D509BB23}"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33522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E1E381A1-3897-42F4-8CDB-DD9550178870}"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9802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C2054041-EEE1-4227-965F-DC2D19F0AD30}"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60174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C2054041-EEE1-4227-965F-DC2D19F0AD30}"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142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F0099BBB-8DDB-4FDC-B732-49E73D96D313}"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8216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747686A5-5EF2-46AB-9064-1FA9A34D0C66}"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4773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F8545A85-C36E-4A12-8CE8-BAC7F1B0BF8A}"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6793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DDB11346-78A8-49A3-97AC-47C7F0A01256}"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1227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DDB11346-78A8-49A3-97AC-47C7F0A01256}"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2407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842B9125-DC35-41DE-9172-1744FEF9173D}"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17061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842B9125-DC35-41DE-9172-1744FEF9173D}"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09898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9A3AABA4-3639-4697-ACC5-3220CCE21E9A}"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استفاده از راهکارهای </a:t>
            </a:r>
            <a:r>
              <a:rPr lang="en-US" dirty="0"/>
              <a:t>Benchmark</a:t>
            </a:r>
            <a:r>
              <a:rPr lang="fa-IR" dirty="0"/>
              <a:t> بسیار مناسب هستند.</a:t>
            </a:r>
          </a:p>
          <a:p>
            <a:pPr algn="r" rtl="1"/>
            <a:r>
              <a:rPr lang="fa-IR" dirty="0"/>
              <a:t>ممکن است برخی طراحی ها، </a:t>
            </a:r>
            <a:r>
              <a:rPr lang="en-US" dirty="0"/>
              <a:t>Computation</a:t>
            </a:r>
            <a:r>
              <a:rPr lang="fa-IR" dirty="0"/>
              <a:t> خوبی داشته باشند ولی </a:t>
            </a:r>
            <a:r>
              <a:rPr lang="en-US" dirty="0"/>
              <a:t>Access</a:t>
            </a:r>
            <a:r>
              <a:rPr lang="fa-IR" dirty="0"/>
              <a:t> به حافظه در آنها خوب نباشد و یا بالعکس. </a:t>
            </a:r>
          </a:p>
          <a:p>
            <a:pPr algn="r" rtl="1"/>
            <a:r>
              <a:rPr lang="fa-IR" dirty="0"/>
              <a:t>لذا در </a:t>
            </a:r>
            <a:r>
              <a:rPr lang="en-US" dirty="0"/>
              <a:t>Benchmark</a:t>
            </a:r>
            <a:r>
              <a:rPr lang="fa-IR" dirty="0"/>
              <a:t> ها، چند برنامه با ویژگی های خاص روی سیستم ها اجرا میشود.</a:t>
            </a:r>
          </a:p>
          <a:p>
            <a:pPr algn="r" rtl="1"/>
            <a:endParaRPr lang="fa-IR" dirty="0"/>
          </a:p>
          <a:p>
            <a:pPr algn="r" rtl="1"/>
            <a:r>
              <a:rPr lang="fa-IR" dirty="0"/>
              <a:t>پس کاری که ما انجام میدهیم. این است که پردازنده ها را براساس برنامه های مختلف تست میکنیم. زمان اجرای را در دو سیستم محاسبه میکنیم. حاصل تقسیم زمان اجرا، تعیین میکند که چقدر </a:t>
            </a:r>
            <a:r>
              <a:rPr lang="en-US" dirty="0"/>
              <a:t>Speed up</a:t>
            </a:r>
            <a:r>
              <a:rPr lang="fa-IR" dirty="0"/>
              <a:t> داشتیم.</a:t>
            </a:r>
            <a:endParaRPr lang="en-AU" dirty="0"/>
          </a:p>
        </p:txBody>
      </p:sp>
    </p:spTree>
    <p:extLst>
      <p:ext uri="{BB962C8B-B14F-4D97-AF65-F5344CB8AC3E}">
        <p14:creationId xmlns:p14="http://schemas.microsoft.com/office/powerpoint/2010/main" val="1391222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9C1AE55C-9EED-47B5-873E-8CC2F73085AF}"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75753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5D40523B-4C82-49F6-AECE-7BCDAFBE526A}"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044219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A5A4FE0A-41B8-47C4-9B38-CA5370AB885F}"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در کتاب چند پیشنهاد برای افزایش کارایی ارائه شده است:</a:t>
            </a:r>
          </a:p>
          <a:p>
            <a:pPr algn="r" rtl="1"/>
            <a:r>
              <a:rPr lang="en-US" dirty="0"/>
              <a:t>Take Advantage of Parallelism</a:t>
            </a:r>
          </a:p>
          <a:p>
            <a:pPr algn="r" rtl="1"/>
            <a:r>
              <a:rPr lang="en-US" dirty="0"/>
              <a:t>Principle of Locality</a:t>
            </a:r>
          </a:p>
          <a:p>
            <a:pPr algn="r" rtl="1"/>
            <a:r>
              <a:rPr lang="en-US" dirty="0"/>
              <a:t>Focus on the Common Case</a:t>
            </a:r>
            <a:endParaRPr lang="en-AU" dirty="0"/>
          </a:p>
        </p:txBody>
      </p:sp>
    </p:spTree>
    <p:extLst>
      <p:ext uri="{BB962C8B-B14F-4D97-AF65-F5344CB8AC3E}">
        <p14:creationId xmlns:p14="http://schemas.microsoft.com/office/powerpoint/2010/main" val="121350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20AA92A-7272-47A4-907F-7E106B0FC202}"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687700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A5A4FE0A-41B8-47C4-9B38-CA5370AB885F}"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عامل محدود کننده در بهبود کارایی سیستم، بخشهایی هستند که باید سریالی اجرا شوند.</a:t>
            </a:r>
            <a:endParaRPr lang="en-AU" dirty="0"/>
          </a:p>
        </p:txBody>
      </p:sp>
    </p:spTree>
    <p:extLst>
      <p:ext uri="{BB962C8B-B14F-4D97-AF65-F5344CB8AC3E}">
        <p14:creationId xmlns:p14="http://schemas.microsoft.com/office/powerpoint/2010/main" val="742189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A5A4FE0A-41B8-47C4-9B38-CA5370AB885F}"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96833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پیشتر نیز اشاره شد که به </a:t>
            </a:r>
            <a:r>
              <a:rPr lang="en-US" dirty="0"/>
              <a:t>Feature Size Wall</a:t>
            </a:r>
            <a:r>
              <a:rPr lang="fa-IR"/>
              <a:t> هم رسیده بودیم</a:t>
            </a:r>
            <a:endParaRPr lang="en-US"/>
          </a:p>
        </p:txBody>
      </p:sp>
      <p:sp>
        <p:nvSpPr>
          <p:cNvPr id="4" name="Footer Placeholder 3"/>
          <p:cNvSpPr>
            <a:spLocks noGrp="1"/>
          </p:cNvSpPr>
          <p:nvPr>
            <p:ph type="ftr" sz="quarter" idx="4"/>
          </p:nvPr>
        </p:nvSpPr>
        <p:spPr/>
        <p:txBody>
          <a:bodyPr/>
          <a:lstStyle/>
          <a:p>
            <a:r>
              <a:rPr lang="en-US"/>
              <a:t>Copyright © 2019, Elsevier Inc. All rights reserved.</a:t>
            </a:r>
          </a:p>
        </p:txBody>
      </p:sp>
    </p:spTree>
    <p:extLst>
      <p:ext uri="{BB962C8B-B14F-4D97-AF65-F5344CB8AC3E}">
        <p14:creationId xmlns:p14="http://schemas.microsoft.com/office/powerpoint/2010/main" val="220633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F1B23102-416C-476B-9BD9-F5CF6AF030F2}"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2274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5129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3788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2596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8699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19 February 2023</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7356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239350" y="1412776"/>
            <a:ext cx="2496277"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1"/>
            <a:ext cx="12192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6"/>
            <a:ext cx="12192000" cy="17463"/>
          </a:xfrm>
          <a:prstGeom prst="rect">
            <a:avLst/>
          </a:prstGeom>
          <a:solidFill>
            <a:srgbClr val="000000"/>
          </a:solidFill>
          <a:ln w="9525">
            <a:noFill/>
            <a:miter lim="800000"/>
            <a:headEnd/>
            <a:tailEnd/>
          </a:ln>
          <a:effectLst/>
        </p:spPr>
        <p:txBody>
          <a:bodyPr wrap="none" anchor="ctr"/>
          <a:lstStyle/>
          <a:p>
            <a:endParaRPr lang="en-US" sz="1800"/>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43934" y="50801"/>
            <a:ext cx="1638300" cy="714375"/>
          </a:xfrm>
          <a:prstGeom prst="rect">
            <a:avLst/>
          </a:prstGeom>
          <a:noFill/>
        </p:spPr>
      </p:pic>
      <p:sp>
        <p:nvSpPr>
          <p:cNvPr id="240659" name="Rectangle 19"/>
          <p:cNvSpPr>
            <a:spLocks noChangeArrowheads="1"/>
          </p:cNvSpPr>
          <p:nvPr userDrawn="1"/>
        </p:nvSpPr>
        <p:spPr bwMode="auto">
          <a:xfrm>
            <a:off x="2929467" y="765176"/>
            <a:ext cx="61384"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sz="1800"/>
          </a:p>
        </p:txBody>
      </p:sp>
      <p:sp>
        <p:nvSpPr>
          <p:cNvPr id="240660" name="Rectangle 20"/>
          <p:cNvSpPr>
            <a:spLocks noChangeArrowheads="1"/>
          </p:cNvSpPr>
          <p:nvPr userDrawn="1"/>
        </p:nvSpPr>
        <p:spPr bwMode="auto">
          <a:xfrm>
            <a:off x="3412067" y="1195388"/>
            <a:ext cx="61384"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sz="1800"/>
          </a:p>
        </p:txBody>
      </p:sp>
      <p:sp>
        <p:nvSpPr>
          <p:cNvPr id="240661" name="Rectangle 21"/>
          <p:cNvSpPr>
            <a:spLocks noChangeArrowheads="1"/>
          </p:cNvSpPr>
          <p:nvPr userDrawn="1"/>
        </p:nvSpPr>
        <p:spPr bwMode="auto">
          <a:xfrm>
            <a:off x="3122084" y="1916114"/>
            <a:ext cx="8830733"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sz="1800"/>
          </a:p>
        </p:txBody>
      </p:sp>
      <p:sp>
        <p:nvSpPr>
          <p:cNvPr id="240678" name="Rectangle 38"/>
          <p:cNvSpPr>
            <a:spLocks noChangeArrowheads="1"/>
          </p:cNvSpPr>
          <p:nvPr userDrawn="1"/>
        </p:nvSpPr>
        <p:spPr bwMode="auto">
          <a:xfrm>
            <a:off x="0" y="6308726"/>
            <a:ext cx="12192000" cy="549275"/>
          </a:xfrm>
          <a:prstGeom prst="rect">
            <a:avLst/>
          </a:prstGeom>
          <a:solidFill>
            <a:srgbClr val="767D79"/>
          </a:solidFill>
          <a:ln w="9525">
            <a:noFill/>
            <a:miter lim="800000"/>
            <a:headEnd/>
            <a:tailEnd/>
          </a:ln>
          <a:effectLst/>
        </p:spPr>
        <p:txBody>
          <a:bodyPr wrap="none" anchor="ctr"/>
          <a:lstStyle/>
          <a:p>
            <a:endParaRPr lang="en-US" sz="1800"/>
          </a:p>
        </p:txBody>
      </p:sp>
      <p:sp>
        <p:nvSpPr>
          <p:cNvPr id="240679" name="Rectangle 39"/>
          <p:cNvSpPr>
            <a:spLocks noChangeArrowheads="1"/>
          </p:cNvSpPr>
          <p:nvPr userDrawn="1"/>
        </p:nvSpPr>
        <p:spPr bwMode="auto">
          <a:xfrm>
            <a:off x="0" y="6308726"/>
            <a:ext cx="12192000" cy="17463"/>
          </a:xfrm>
          <a:prstGeom prst="rect">
            <a:avLst/>
          </a:prstGeom>
          <a:solidFill>
            <a:srgbClr val="000000"/>
          </a:solidFill>
          <a:ln w="9525">
            <a:noFill/>
            <a:miter lim="800000"/>
            <a:headEnd/>
            <a:tailEnd/>
          </a:ln>
          <a:effectLst/>
        </p:spPr>
        <p:txBody>
          <a:bodyPr wrap="none" anchor="ctr"/>
          <a:lstStyle/>
          <a:p>
            <a:endParaRPr lang="en-US" sz="1800"/>
          </a:p>
        </p:txBody>
      </p:sp>
      <p:sp>
        <p:nvSpPr>
          <p:cNvPr id="240680" name="Rectangle 40"/>
          <p:cNvSpPr>
            <a:spLocks noGrp="1" noChangeArrowheads="1"/>
          </p:cNvSpPr>
          <p:nvPr>
            <p:ph type="ftr" sz="quarter" idx="3"/>
          </p:nvPr>
        </p:nvSpPr>
        <p:spPr/>
        <p:txBody>
          <a:bodyPr/>
          <a:lstStyle>
            <a:lvl1pPr>
              <a:defRPr/>
            </a:lvl1pPr>
          </a:lstStyle>
          <a:p>
            <a:r>
              <a:rPr lang="en-AU"/>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239184" y="6381751"/>
            <a:ext cx="1056216" cy="460375"/>
          </a:xfrm>
          <a:prstGeom prst="rect">
            <a:avLst/>
          </a:prstGeom>
          <a:noFill/>
        </p:spPr>
      </p:pic>
      <p:sp>
        <p:nvSpPr>
          <p:cNvPr id="240682" name="Text Box 42"/>
          <p:cNvSpPr txBox="1">
            <a:spLocks noChangeArrowheads="1"/>
          </p:cNvSpPr>
          <p:nvPr userDrawn="1"/>
        </p:nvSpPr>
        <p:spPr bwMode="auto">
          <a:xfrm>
            <a:off x="11184467" y="6497639"/>
            <a:ext cx="768351"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extLst>
      <p:ext uri="{BB962C8B-B14F-4D97-AF65-F5344CB8AC3E}">
        <p14:creationId xmlns:p14="http://schemas.microsoft.com/office/powerpoint/2010/main" val="116142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Copyright © 2019, Elsevier Inc. All rights reserved.</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dirty="0"/>
              <a:t>Copyright © 2019, Elsevier Inc. All rights reserved.</a:t>
            </a:r>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2019, Elsevier Inc. All rights reserved.</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2019, Elsevier Inc. All rights reserved.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9.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0.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solidFill>
                  <a:srgbClr val="C00000"/>
                </a:solidFill>
                <a:latin typeface="Times New Roman" pitchFamily="18" charset="0"/>
                <a:cs typeface="B Titr" panose="00000700000000000000" pitchFamily="2" charset="-78"/>
              </a:rPr>
              <a:t>معماری کامپیوتر پیشرفته</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5" name="Picture 4"/>
          <p:cNvPicPr>
            <a:picLocks noChangeAspect="1"/>
          </p:cNvPicPr>
          <p:nvPr/>
        </p:nvPicPr>
        <p:blipFill>
          <a:blip r:embed="rId4"/>
          <a:stretch>
            <a:fillRect/>
          </a:stretch>
        </p:blipFill>
        <p:spPr>
          <a:xfrm>
            <a:off x="5418294" y="89994"/>
            <a:ext cx="1184454" cy="1221971"/>
          </a:xfrm>
          <a:prstGeom prst="rect">
            <a:avLst/>
          </a:prstGeom>
        </p:spPr>
      </p:pic>
      <p:sp>
        <p:nvSpPr>
          <p:cNvPr id="6" name="Title 1"/>
          <p:cNvSpPr txBox="1">
            <a:spLocks/>
          </p:cNvSpPr>
          <p:nvPr/>
        </p:nvSpPr>
        <p:spPr>
          <a:xfrm>
            <a:off x="1885209" y="3248655"/>
            <a:ext cx="8459438" cy="993189"/>
          </a:xfrm>
          <a:prstGeom prst="rect">
            <a:avLst/>
          </a:prstGeom>
        </p:spPr>
        <p:txBody>
          <a:bodyPr vert="horz" lIns="91440" tIns="45720" rIns="91440" bIns="45720" rtlCol="0" anchor="b">
            <a:normAutofit fontScale="62500" lnSpcReduction="200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اول</a:t>
            </a:r>
            <a:br>
              <a:rPr lang="fa-IR" sz="4000" dirty="0">
                <a:solidFill>
                  <a:schemeClr val="accent6">
                    <a:lumMod val="50000"/>
                  </a:schemeClr>
                </a:solidFill>
                <a:latin typeface="Times New Roman" pitchFamily="18" charset="0"/>
                <a:cs typeface="B Titr" panose="00000700000000000000" pitchFamily="2" charset="-78"/>
              </a:rPr>
            </a:br>
            <a:endParaRPr lang="fa-IR" sz="4000" dirty="0">
              <a:solidFill>
                <a:schemeClr val="accent6">
                  <a:lumMod val="50000"/>
                </a:schemeClr>
              </a:solidFill>
              <a:latin typeface="Times New Roman" pitchFamily="18" charset="0"/>
              <a:cs typeface="B Titr" panose="00000700000000000000" pitchFamily="2" charset="-78"/>
            </a:endParaRPr>
          </a:p>
          <a:p>
            <a:pPr algn="r"/>
            <a:r>
              <a:rPr lang="fa-IR" sz="4000" dirty="0">
                <a:solidFill>
                  <a:schemeClr val="accent6">
                    <a:lumMod val="50000"/>
                  </a:schemeClr>
                </a:solidFill>
                <a:latin typeface="Times New Roman" pitchFamily="18" charset="0"/>
                <a:cs typeface="B Titr" panose="00000700000000000000" pitchFamily="2" charset="-78"/>
              </a:rPr>
              <a:t>بخش دوم-</a:t>
            </a:r>
            <a:r>
              <a:rPr lang="en-US" sz="4000" dirty="0">
                <a:solidFill>
                  <a:schemeClr val="accent6">
                    <a:lumMod val="50000"/>
                  </a:schemeClr>
                </a:solidFill>
                <a:latin typeface="Times New Roman" pitchFamily="18" charset="0"/>
                <a:cs typeface="B Titr" panose="00000700000000000000" pitchFamily="2" charset="-78"/>
              </a:rPr>
              <a:t>Fundamentals of Quantitative Design and Analysis</a:t>
            </a:r>
          </a:p>
          <a:p>
            <a:pPr algn="r"/>
            <a:endParaRPr lang="en-US" sz="4000" dirty="0">
              <a:solidFill>
                <a:schemeClr val="accent6">
                  <a:lumMod val="50000"/>
                </a:schemeClr>
              </a:solidFill>
            </a:endParaRPr>
          </a:p>
        </p:txBody>
      </p:sp>
      <p:sp>
        <p:nvSpPr>
          <p:cNvPr id="8" name="Footer Placeholder 7"/>
          <p:cNvSpPr>
            <a:spLocks noGrp="1"/>
          </p:cNvSpPr>
          <p:nvPr>
            <p:ph type="ftr" sz="quarter" idx="11"/>
          </p:nvPr>
        </p:nvSpPr>
        <p:spPr/>
        <p:txBody>
          <a:bodyPr/>
          <a:lstStyle/>
          <a:p>
            <a:r>
              <a:rPr lang="en-US"/>
              <a:t>Copyright © 2019, Elsevier Inc. </a:t>
            </a:r>
            <a:r>
              <a:rPr lang="en-US" dirty="0"/>
              <a:t>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1</a:t>
            </a:fld>
            <a:endParaRPr lang="en-US"/>
          </a:p>
        </p:txBody>
      </p:sp>
      <p:pic>
        <p:nvPicPr>
          <p:cNvPr id="4" name="Picture 3">
            <a:extLst>
              <a:ext uri="{FF2B5EF4-FFF2-40B4-BE49-F238E27FC236}">
                <a16:creationId xmlns:a16="http://schemas.microsoft.com/office/drawing/2014/main" id="{A9357585-AA6E-3F7F-D2A9-4FB0B395E9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7490" y="206735"/>
            <a:ext cx="896612" cy="1105230"/>
          </a:xfrm>
          <a:prstGeom prst="rect">
            <a:avLst/>
          </a:prstGeom>
        </p:spPr>
      </p:pic>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dirty="0"/>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392359367"/>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10</a:t>
            </a:fld>
            <a:endParaRPr lang="en-US"/>
          </a:p>
        </p:txBody>
      </p:sp>
    </p:spTree>
    <p:custDataLst>
      <p:tags r:id="rId1"/>
    </p:custDataLst>
    <p:extLst>
      <p:ext uri="{BB962C8B-B14F-4D97-AF65-F5344CB8AC3E}">
        <p14:creationId xmlns:p14="http://schemas.microsoft.com/office/powerpoint/2010/main" val="266231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فصول درس</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graphicFrame>
        <p:nvGraphicFramePr>
          <p:cNvPr id="5" name="Diagram 4"/>
          <p:cNvGraphicFramePr/>
          <p:nvPr>
            <p:extLst>
              <p:ext uri="{D42A27DB-BD31-4B8C-83A1-F6EECF244321}">
                <p14:modId xmlns:p14="http://schemas.microsoft.com/office/powerpoint/2010/main" val="2812904466"/>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11</a:t>
            </a:fld>
            <a:endParaRPr lang="en-US"/>
          </a:p>
        </p:txBody>
      </p:sp>
    </p:spTree>
    <p:custDataLst>
      <p:tags r:id="rId1"/>
    </p:custDataLst>
    <p:extLst>
      <p:ext uri="{BB962C8B-B14F-4D97-AF65-F5344CB8AC3E}">
        <p14:creationId xmlns:p14="http://schemas.microsoft.com/office/powerpoint/2010/main" val="287849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2911-F93F-40AE-9F22-78C418782D76}"/>
              </a:ext>
            </a:extLst>
          </p:cNvPr>
          <p:cNvSpPr>
            <a:spLocks noGrp="1"/>
          </p:cNvSpPr>
          <p:nvPr>
            <p:ph type="title"/>
          </p:nvPr>
        </p:nvSpPr>
        <p:spPr/>
        <p:txBody>
          <a:bodyPr/>
          <a:lstStyle/>
          <a:p>
            <a:pPr algn="l" rtl="0"/>
            <a:r>
              <a:rPr lang="en-US" altLang="en-US" dirty="0"/>
              <a:t>Computer Architecture Topics</a:t>
            </a:r>
            <a:endParaRPr lang="en-US" dirty="0"/>
          </a:p>
        </p:txBody>
      </p:sp>
      <p:sp>
        <p:nvSpPr>
          <p:cNvPr id="6" name="Content Placeholder 5"/>
          <p:cNvSpPr>
            <a:spLocks noGrp="1"/>
          </p:cNvSpPr>
          <p:nvPr>
            <p:ph idx="1"/>
          </p:nvPr>
        </p:nvSpPr>
        <p:spPr>
          <a:xfrm>
            <a:off x="7550468" y="1160529"/>
            <a:ext cx="4519813" cy="5166142"/>
          </a:xfrm>
        </p:spPr>
        <p:txBody>
          <a:bodyPr>
            <a:normAutofit fontScale="85000" lnSpcReduction="20000"/>
          </a:bodyPr>
          <a:lstStyle/>
          <a:p>
            <a:pPr>
              <a:lnSpc>
                <a:spcPct val="160000"/>
              </a:lnSpc>
            </a:pPr>
            <a:r>
              <a:rPr lang="fa-IR" dirty="0">
                <a:solidFill>
                  <a:srgbClr val="C00000"/>
                </a:solidFill>
              </a:rPr>
              <a:t>آنچه در این درس با آن روبرو هستیم:</a:t>
            </a:r>
          </a:p>
          <a:p>
            <a:pPr>
              <a:lnSpc>
                <a:spcPct val="160000"/>
              </a:lnSpc>
            </a:pPr>
            <a:r>
              <a:rPr lang="fa-IR" dirty="0"/>
              <a:t>یک هسته پردازشی داریم با چالشهای مربوطه (فصل 3) </a:t>
            </a:r>
          </a:p>
          <a:p>
            <a:pPr>
              <a:lnSpc>
                <a:spcPct val="160000"/>
              </a:lnSpc>
            </a:pPr>
            <a:r>
              <a:rPr lang="fa-IR" dirty="0"/>
              <a:t>هر هسته </a:t>
            </a:r>
            <a:r>
              <a:rPr lang="en-US" dirty="0"/>
              <a:t>ISA</a:t>
            </a:r>
            <a:r>
              <a:rPr lang="fa-IR" dirty="0"/>
              <a:t> خودش را دارد به همراه </a:t>
            </a:r>
            <a:r>
              <a:rPr lang="en-US" dirty="0"/>
              <a:t>L1 Cache</a:t>
            </a:r>
            <a:r>
              <a:rPr lang="fa-IR" dirty="0"/>
              <a:t> (فصل 2)</a:t>
            </a:r>
            <a:endParaRPr lang="en-US" dirty="0"/>
          </a:p>
          <a:p>
            <a:pPr>
              <a:lnSpc>
                <a:spcPct val="160000"/>
              </a:lnSpc>
            </a:pPr>
            <a:r>
              <a:rPr lang="fa-IR" dirty="0"/>
              <a:t>سطوح مختلف </a:t>
            </a:r>
            <a:r>
              <a:rPr lang="en-US" dirty="0"/>
              <a:t>Cache</a:t>
            </a:r>
          </a:p>
          <a:p>
            <a:pPr lvl="1">
              <a:lnSpc>
                <a:spcPct val="160000"/>
              </a:lnSpc>
            </a:pPr>
            <a:r>
              <a:rPr lang="en-US" dirty="0"/>
              <a:t>L2 Cache</a:t>
            </a:r>
            <a:r>
              <a:rPr lang="fa-IR" dirty="0"/>
              <a:t> به چند </a:t>
            </a:r>
            <a:r>
              <a:rPr lang="en-US" dirty="0"/>
              <a:t>core</a:t>
            </a:r>
            <a:r>
              <a:rPr lang="fa-IR" dirty="0"/>
              <a:t> وصل میشود.</a:t>
            </a:r>
            <a:endParaRPr lang="en-US" dirty="0"/>
          </a:p>
          <a:p>
            <a:pPr>
              <a:lnSpc>
                <a:spcPct val="160000"/>
              </a:lnSpc>
            </a:pPr>
            <a:r>
              <a:rPr lang="fa-IR" dirty="0"/>
              <a:t>حافظه اصلی</a:t>
            </a:r>
            <a:endParaRPr lang="en-US" dirty="0"/>
          </a:p>
        </p:txBody>
      </p:sp>
      <p:sp>
        <p:nvSpPr>
          <p:cNvPr id="4" name="Footer Placeholder 3"/>
          <p:cNvSpPr>
            <a:spLocks noGrp="1"/>
          </p:cNvSpPr>
          <p:nvPr>
            <p:ph type="ftr" sz="quarter" idx="11"/>
          </p:nvPr>
        </p:nvSpPr>
        <p:spPr/>
        <p:txBody>
          <a:bodyPr/>
          <a:lstStyle/>
          <a:p>
            <a:r>
              <a:rPr lang="en-US"/>
              <a:t>Copyright © 2019, Elsevier Inc. All rights reserved.</a:t>
            </a:r>
          </a:p>
        </p:txBody>
      </p:sp>
      <p:sp>
        <p:nvSpPr>
          <p:cNvPr id="58" name="Line 3">
            <a:extLst>
              <a:ext uri="{FF2B5EF4-FFF2-40B4-BE49-F238E27FC236}">
                <a16:creationId xmlns:a16="http://schemas.microsoft.com/office/drawing/2014/main" id="{C05F3B87-9C01-47FE-A9BE-E70ADB8F1FB1}"/>
              </a:ext>
            </a:extLst>
          </p:cNvPr>
          <p:cNvSpPr>
            <a:spLocks noChangeShapeType="1"/>
          </p:cNvSpPr>
          <p:nvPr/>
        </p:nvSpPr>
        <p:spPr bwMode="auto">
          <a:xfrm flipV="1">
            <a:off x="1462086" y="4048228"/>
            <a:ext cx="520700" cy="927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4">
            <a:extLst>
              <a:ext uri="{FF2B5EF4-FFF2-40B4-BE49-F238E27FC236}">
                <a16:creationId xmlns:a16="http://schemas.microsoft.com/office/drawing/2014/main" id="{6353A032-850F-459A-9D52-0A366BDDE763}"/>
              </a:ext>
            </a:extLst>
          </p:cNvPr>
          <p:cNvSpPr>
            <a:spLocks noChangeShapeType="1"/>
          </p:cNvSpPr>
          <p:nvPr/>
        </p:nvSpPr>
        <p:spPr bwMode="auto">
          <a:xfrm>
            <a:off x="1982786" y="4048228"/>
            <a:ext cx="2514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
            <a:extLst>
              <a:ext uri="{FF2B5EF4-FFF2-40B4-BE49-F238E27FC236}">
                <a16:creationId xmlns:a16="http://schemas.microsoft.com/office/drawing/2014/main" id="{7A696B1E-342E-4DB2-9CEA-8F7F7BD1F805}"/>
              </a:ext>
            </a:extLst>
          </p:cNvPr>
          <p:cNvSpPr>
            <a:spLocks noChangeShapeType="1"/>
          </p:cNvSpPr>
          <p:nvPr/>
        </p:nvSpPr>
        <p:spPr bwMode="auto">
          <a:xfrm flipH="1">
            <a:off x="3963986" y="4111728"/>
            <a:ext cx="54610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Rectangle 6">
            <a:extLst>
              <a:ext uri="{FF2B5EF4-FFF2-40B4-BE49-F238E27FC236}">
                <a16:creationId xmlns:a16="http://schemas.microsoft.com/office/drawing/2014/main" id="{7F857640-E50A-4561-AB4E-B59392138E42}"/>
              </a:ext>
            </a:extLst>
          </p:cNvPr>
          <p:cNvSpPr>
            <a:spLocks noChangeArrowheads="1"/>
          </p:cNvSpPr>
          <p:nvPr/>
        </p:nvSpPr>
        <p:spPr bwMode="auto">
          <a:xfrm>
            <a:off x="1455736" y="4968978"/>
            <a:ext cx="25019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66" name="Line 7">
            <a:extLst>
              <a:ext uri="{FF2B5EF4-FFF2-40B4-BE49-F238E27FC236}">
                <a16:creationId xmlns:a16="http://schemas.microsoft.com/office/drawing/2014/main" id="{C6B0BA14-DED5-49E6-A484-768A4110E4D6}"/>
              </a:ext>
            </a:extLst>
          </p:cNvPr>
          <p:cNvSpPr>
            <a:spLocks noChangeShapeType="1"/>
          </p:cNvSpPr>
          <p:nvPr/>
        </p:nvSpPr>
        <p:spPr bwMode="auto">
          <a:xfrm>
            <a:off x="4497386" y="4086328"/>
            <a:ext cx="0" cy="33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8">
            <a:extLst>
              <a:ext uri="{FF2B5EF4-FFF2-40B4-BE49-F238E27FC236}">
                <a16:creationId xmlns:a16="http://schemas.microsoft.com/office/drawing/2014/main" id="{3920A7C6-58DE-499A-AADE-684C546FC285}"/>
              </a:ext>
            </a:extLst>
          </p:cNvPr>
          <p:cNvSpPr>
            <a:spLocks noChangeShapeType="1"/>
          </p:cNvSpPr>
          <p:nvPr/>
        </p:nvSpPr>
        <p:spPr bwMode="auto">
          <a:xfrm flipH="1">
            <a:off x="3976686" y="4416528"/>
            <a:ext cx="520700" cy="781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Rectangle 9">
            <a:extLst>
              <a:ext uri="{FF2B5EF4-FFF2-40B4-BE49-F238E27FC236}">
                <a16:creationId xmlns:a16="http://schemas.microsoft.com/office/drawing/2014/main" id="{6C9FD8D9-9D07-4A47-B6A0-92FF9F51AFC1}"/>
              </a:ext>
            </a:extLst>
          </p:cNvPr>
          <p:cNvSpPr>
            <a:spLocks noChangeArrowheads="1"/>
          </p:cNvSpPr>
          <p:nvPr/>
        </p:nvSpPr>
        <p:spPr bwMode="auto">
          <a:xfrm>
            <a:off x="1436686" y="5000729"/>
            <a:ext cx="2477986" cy="2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sz="1400" b="1" dirty="0"/>
              <a:t>Instruction Set Architecture</a:t>
            </a:r>
          </a:p>
        </p:txBody>
      </p:sp>
      <p:sp>
        <p:nvSpPr>
          <p:cNvPr id="72" name="Rectangle 10">
            <a:extLst>
              <a:ext uri="{FF2B5EF4-FFF2-40B4-BE49-F238E27FC236}">
                <a16:creationId xmlns:a16="http://schemas.microsoft.com/office/drawing/2014/main" id="{696ED42F-CC69-4123-82F5-17807FB4BE01}"/>
              </a:ext>
            </a:extLst>
          </p:cNvPr>
          <p:cNvSpPr>
            <a:spLocks noChangeArrowheads="1"/>
          </p:cNvSpPr>
          <p:nvPr/>
        </p:nvSpPr>
        <p:spPr bwMode="auto">
          <a:xfrm>
            <a:off x="1404133" y="5323667"/>
            <a:ext cx="2890215" cy="8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sz="1500" b="1" dirty="0"/>
              <a:t>Pipelining, Hazard Resolution,</a:t>
            </a:r>
          </a:p>
          <a:p>
            <a:pPr>
              <a:lnSpc>
                <a:spcPct val="90000"/>
              </a:lnSpc>
            </a:pPr>
            <a:r>
              <a:rPr lang="en-US" altLang="en-US" sz="1500" b="1" dirty="0"/>
              <a:t>Superscalar, Reordering, </a:t>
            </a:r>
          </a:p>
          <a:p>
            <a:pPr>
              <a:lnSpc>
                <a:spcPct val="90000"/>
              </a:lnSpc>
            </a:pPr>
            <a:r>
              <a:rPr lang="en-US" altLang="en-US" sz="1500" b="1" dirty="0"/>
              <a:t>Prediction, Speculation,</a:t>
            </a:r>
          </a:p>
          <a:p>
            <a:pPr>
              <a:lnSpc>
                <a:spcPct val="90000"/>
              </a:lnSpc>
            </a:pPr>
            <a:r>
              <a:rPr lang="en-US" altLang="en-US" sz="1500" b="1" dirty="0"/>
              <a:t>Vector, DSP</a:t>
            </a:r>
          </a:p>
        </p:txBody>
      </p:sp>
      <p:sp>
        <p:nvSpPr>
          <p:cNvPr id="74" name="Rectangle 11">
            <a:extLst>
              <a:ext uri="{FF2B5EF4-FFF2-40B4-BE49-F238E27FC236}">
                <a16:creationId xmlns:a16="http://schemas.microsoft.com/office/drawing/2014/main" id="{C358388B-F9FC-47AE-8F5C-8B5B1EA09433}"/>
              </a:ext>
            </a:extLst>
          </p:cNvPr>
          <p:cNvSpPr>
            <a:spLocks noChangeArrowheads="1"/>
          </p:cNvSpPr>
          <p:nvPr/>
        </p:nvSpPr>
        <p:spPr bwMode="auto">
          <a:xfrm>
            <a:off x="4548186" y="4344736"/>
            <a:ext cx="2282676"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a:t>Addressing,</a:t>
            </a:r>
          </a:p>
          <a:p>
            <a:pPr>
              <a:lnSpc>
                <a:spcPct val="90000"/>
              </a:lnSpc>
            </a:pPr>
            <a:r>
              <a:rPr lang="en-US" altLang="en-US" b="1"/>
              <a:t>Protection,</a:t>
            </a:r>
          </a:p>
          <a:p>
            <a:pPr>
              <a:lnSpc>
                <a:spcPct val="90000"/>
              </a:lnSpc>
            </a:pPr>
            <a:r>
              <a:rPr lang="en-US" altLang="en-US" b="1"/>
              <a:t>Exception Handling</a:t>
            </a:r>
          </a:p>
        </p:txBody>
      </p:sp>
      <p:sp>
        <p:nvSpPr>
          <p:cNvPr id="76" name="Rectangle 12">
            <a:extLst>
              <a:ext uri="{FF2B5EF4-FFF2-40B4-BE49-F238E27FC236}">
                <a16:creationId xmlns:a16="http://schemas.microsoft.com/office/drawing/2014/main" id="{9879E8E4-CC06-4549-952A-7169E6B218D3}"/>
              </a:ext>
            </a:extLst>
          </p:cNvPr>
          <p:cNvSpPr>
            <a:spLocks noChangeArrowheads="1"/>
          </p:cNvSpPr>
          <p:nvPr/>
        </p:nvSpPr>
        <p:spPr bwMode="auto">
          <a:xfrm>
            <a:off x="2001836" y="4213328"/>
            <a:ext cx="2044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78" name="Rectangle 13">
            <a:extLst>
              <a:ext uri="{FF2B5EF4-FFF2-40B4-BE49-F238E27FC236}">
                <a16:creationId xmlns:a16="http://schemas.microsoft.com/office/drawing/2014/main" id="{8DDF5FA0-4F9C-4DBD-9829-443C425ABAFF}"/>
              </a:ext>
            </a:extLst>
          </p:cNvPr>
          <p:cNvSpPr>
            <a:spLocks noChangeArrowheads="1"/>
          </p:cNvSpPr>
          <p:nvPr/>
        </p:nvSpPr>
        <p:spPr bwMode="auto">
          <a:xfrm>
            <a:off x="2389186" y="4299054"/>
            <a:ext cx="1154162"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L1 Cache</a:t>
            </a:r>
          </a:p>
        </p:txBody>
      </p:sp>
      <p:sp>
        <p:nvSpPr>
          <p:cNvPr id="80" name="Rectangle 14">
            <a:extLst>
              <a:ext uri="{FF2B5EF4-FFF2-40B4-BE49-F238E27FC236}">
                <a16:creationId xmlns:a16="http://schemas.microsoft.com/office/drawing/2014/main" id="{6BA22B7B-54EF-4EF4-8D65-D20E55A9FC32}"/>
              </a:ext>
            </a:extLst>
          </p:cNvPr>
          <p:cNvSpPr>
            <a:spLocks noChangeArrowheads="1"/>
          </p:cNvSpPr>
          <p:nvPr/>
        </p:nvSpPr>
        <p:spPr bwMode="auto">
          <a:xfrm>
            <a:off x="1620836" y="3089940"/>
            <a:ext cx="3327400" cy="7966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82" name="Rectangle 15">
            <a:extLst>
              <a:ext uri="{FF2B5EF4-FFF2-40B4-BE49-F238E27FC236}">
                <a16:creationId xmlns:a16="http://schemas.microsoft.com/office/drawing/2014/main" id="{0D0C7397-189C-4B13-B1A5-93AF6BA12501}"/>
              </a:ext>
            </a:extLst>
          </p:cNvPr>
          <p:cNvSpPr>
            <a:spLocks noChangeArrowheads="1"/>
          </p:cNvSpPr>
          <p:nvPr/>
        </p:nvSpPr>
        <p:spPr bwMode="auto">
          <a:xfrm>
            <a:off x="2566986" y="3295547"/>
            <a:ext cx="1154162"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a:t>L2 Cache</a:t>
            </a:r>
          </a:p>
        </p:txBody>
      </p:sp>
      <p:sp>
        <p:nvSpPr>
          <p:cNvPr id="84" name="Rectangle 16">
            <a:extLst>
              <a:ext uri="{FF2B5EF4-FFF2-40B4-BE49-F238E27FC236}">
                <a16:creationId xmlns:a16="http://schemas.microsoft.com/office/drawing/2014/main" id="{6F76204C-B1F3-4CE3-80E5-212B3E1CECFF}"/>
              </a:ext>
            </a:extLst>
          </p:cNvPr>
          <p:cNvSpPr>
            <a:spLocks noChangeArrowheads="1"/>
          </p:cNvSpPr>
          <p:nvPr/>
        </p:nvSpPr>
        <p:spPr bwMode="auto">
          <a:xfrm>
            <a:off x="661987" y="2099706"/>
            <a:ext cx="4281049" cy="7504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86" name="Rectangle 17">
            <a:extLst>
              <a:ext uri="{FF2B5EF4-FFF2-40B4-BE49-F238E27FC236}">
                <a16:creationId xmlns:a16="http://schemas.microsoft.com/office/drawing/2014/main" id="{D070F637-F422-422E-AB81-4A86F4CE5150}"/>
              </a:ext>
            </a:extLst>
          </p:cNvPr>
          <p:cNvSpPr>
            <a:spLocks noChangeArrowheads="1"/>
          </p:cNvSpPr>
          <p:nvPr/>
        </p:nvSpPr>
        <p:spPr bwMode="auto">
          <a:xfrm>
            <a:off x="1648870" y="2331185"/>
            <a:ext cx="2513509"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DRAM (Main Memory)</a:t>
            </a:r>
          </a:p>
        </p:txBody>
      </p:sp>
      <p:sp>
        <p:nvSpPr>
          <p:cNvPr id="88" name="Rectangle 18">
            <a:extLst>
              <a:ext uri="{FF2B5EF4-FFF2-40B4-BE49-F238E27FC236}">
                <a16:creationId xmlns:a16="http://schemas.microsoft.com/office/drawing/2014/main" id="{B27F33DF-2309-4B95-9FF4-EEB351701977}"/>
              </a:ext>
            </a:extLst>
          </p:cNvPr>
          <p:cNvSpPr>
            <a:spLocks noChangeArrowheads="1"/>
          </p:cNvSpPr>
          <p:nvPr/>
        </p:nvSpPr>
        <p:spPr bwMode="auto">
          <a:xfrm>
            <a:off x="630236" y="1510312"/>
            <a:ext cx="55633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90" name="Rectangle 19">
            <a:extLst>
              <a:ext uri="{FF2B5EF4-FFF2-40B4-BE49-F238E27FC236}">
                <a16:creationId xmlns:a16="http://schemas.microsoft.com/office/drawing/2014/main" id="{8E015858-8CEE-4833-A858-3557AEA0FAAC}"/>
              </a:ext>
            </a:extLst>
          </p:cNvPr>
          <p:cNvSpPr>
            <a:spLocks noChangeArrowheads="1"/>
          </p:cNvSpPr>
          <p:nvPr/>
        </p:nvSpPr>
        <p:spPr bwMode="auto">
          <a:xfrm>
            <a:off x="2757487" y="1589688"/>
            <a:ext cx="2278381"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Disks, WORM, Tape</a:t>
            </a:r>
          </a:p>
        </p:txBody>
      </p:sp>
      <p:sp>
        <p:nvSpPr>
          <p:cNvPr id="92" name="Rectangle 20">
            <a:extLst>
              <a:ext uri="{FF2B5EF4-FFF2-40B4-BE49-F238E27FC236}">
                <a16:creationId xmlns:a16="http://schemas.microsoft.com/office/drawing/2014/main" id="{57C175E4-CC29-48FC-A2FC-1103212FE761}"/>
              </a:ext>
            </a:extLst>
          </p:cNvPr>
          <p:cNvSpPr>
            <a:spLocks noChangeArrowheads="1"/>
          </p:cNvSpPr>
          <p:nvPr/>
        </p:nvSpPr>
        <p:spPr bwMode="auto">
          <a:xfrm>
            <a:off x="5068887" y="3126388"/>
            <a:ext cx="1384995"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Coherence,</a:t>
            </a:r>
          </a:p>
          <a:p>
            <a:pPr>
              <a:lnSpc>
                <a:spcPct val="90000"/>
              </a:lnSpc>
            </a:pPr>
            <a:r>
              <a:rPr lang="en-US" altLang="en-US" b="1" dirty="0"/>
              <a:t>Bandwidth,</a:t>
            </a:r>
          </a:p>
          <a:p>
            <a:pPr>
              <a:lnSpc>
                <a:spcPct val="90000"/>
              </a:lnSpc>
            </a:pPr>
            <a:r>
              <a:rPr lang="en-US" altLang="en-US" b="1" dirty="0"/>
              <a:t>Latency</a:t>
            </a:r>
          </a:p>
        </p:txBody>
      </p:sp>
      <p:sp>
        <p:nvSpPr>
          <p:cNvPr id="94" name="Rectangle 21">
            <a:extLst>
              <a:ext uri="{FF2B5EF4-FFF2-40B4-BE49-F238E27FC236}">
                <a16:creationId xmlns:a16="http://schemas.microsoft.com/office/drawing/2014/main" id="{8DDC0769-C376-4777-9414-F8EEB394A6A7}"/>
              </a:ext>
            </a:extLst>
          </p:cNvPr>
          <p:cNvSpPr>
            <a:spLocks noChangeArrowheads="1"/>
          </p:cNvSpPr>
          <p:nvPr/>
        </p:nvSpPr>
        <p:spPr bwMode="auto">
          <a:xfrm>
            <a:off x="4936502" y="2093747"/>
            <a:ext cx="2521649"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dirty="0"/>
              <a:t>Emerging Technologies</a:t>
            </a:r>
          </a:p>
          <a:p>
            <a:pPr>
              <a:lnSpc>
                <a:spcPct val="90000"/>
              </a:lnSpc>
            </a:pPr>
            <a:r>
              <a:rPr lang="en-US" altLang="en-US" dirty="0"/>
              <a:t>Interleaving</a:t>
            </a:r>
          </a:p>
          <a:p>
            <a:pPr>
              <a:lnSpc>
                <a:spcPct val="90000"/>
              </a:lnSpc>
            </a:pPr>
            <a:r>
              <a:rPr lang="en-US" altLang="en-US" dirty="0"/>
              <a:t>Bus protocols</a:t>
            </a:r>
          </a:p>
        </p:txBody>
      </p:sp>
      <p:sp>
        <p:nvSpPr>
          <p:cNvPr id="96" name="Rectangle 22">
            <a:extLst>
              <a:ext uri="{FF2B5EF4-FFF2-40B4-BE49-F238E27FC236}">
                <a16:creationId xmlns:a16="http://schemas.microsoft.com/office/drawing/2014/main" id="{5519803D-9CDD-4880-BC01-2016AACFAD8E}"/>
              </a:ext>
            </a:extLst>
          </p:cNvPr>
          <p:cNvSpPr>
            <a:spLocks noChangeArrowheads="1"/>
          </p:cNvSpPr>
          <p:nvPr/>
        </p:nvSpPr>
        <p:spPr bwMode="auto">
          <a:xfrm>
            <a:off x="6321178" y="1589688"/>
            <a:ext cx="692497"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RAID</a:t>
            </a:r>
          </a:p>
        </p:txBody>
      </p:sp>
      <p:sp>
        <p:nvSpPr>
          <p:cNvPr id="98" name="Rectangle 23">
            <a:extLst>
              <a:ext uri="{FF2B5EF4-FFF2-40B4-BE49-F238E27FC236}">
                <a16:creationId xmlns:a16="http://schemas.microsoft.com/office/drawing/2014/main" id="{E0786B62-A288-4866-9119-89A99FA841D4}"/>
              </a:ext>
            </a:extLst>
          </p:cNvPr>
          <p:cNvSpPr>
            <a:spLocks noChangeArrowheads="1"/>
          </p:cNvSpPr>
          <p:nvPr/>
        </p:nvSpPr>
        <p:spPr bwMode="auto">
          <a:xfrm>
            <a:off x="799744" y="4399510"/>
            <a:ext cx="641201"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VLSI</a:t>
            </a:r>
          </a:p>
        </p:txBody>
      </p:sp>
      <p:sp>
        <p:nvSpPr>
          <p:cNvPr id="100" name="Rectangle 24">
            <a:extLst>
              <a:ext uri="{FF2B5EF4-FFF2-40B4-BE49-F238E27FC236}">
                <a16:creationId xmlns:a16="http://schemas.microsoft.com/office/drawing/2014/main" id="{A3B41C7B-C313-4002-9F87-4A028C57860C}"/>
              </a:ext>
            </a:extLst>
          </p:cNvPr>
          <p:cNvSpPr>
            <a:spLocks noChangeArrowheads="1"/>
          </p:cNvSpPr>
          <p:nvPr/>
        </p:nvSpPr>
        <p:spPr bwMode="auto">
          <a:xfrm>
            <a:off x="523156" y="1059838"/>
            <a:ext cx="296555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ltLang="en-US" b="1" dirty="0">
                <a:solidFill>
                  <a:schemeClr val="hlink"/>
                </a:solidFill>
              </a:rPr>
              <a:t>Input/Output and Storage</a:t>
            </a:r>
          </a:p>
        </p:txBody>
      </p:sp>
      <p:sp>
        <p:nvSpPr>
          <p:cNvPr id="102" name="Rectangle 25">
            <a:extLst>
              <a:ext uri="{FF2B5EF4-FFF2-40B4-BE49-F238E27FC236}">
                <a16:creationId xmlns:a16="http://schemas.microsoft.com/office/drawing/2014/main" id="{381C4E65-4BD5-4C8F-B01C-E32808095DB5}"/>
              </a:ext>
            </a:extLst>
          </p:cNvPr>
          <p:cNvSpPr>
            <a:spLocks noChangeArrowheads="1"/>
          </p:cNvSpPr>
          <p:nvPr/>
        </p:nvSpPr>
        <p:spPr bwMode="auto">
          <a:xfrm>
            <a:off x="0" y="3193014"/>
            <a:ext cx="1247137"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ltLang="en-US" b="1">
                <a:solidFill>
                  <a:schemeClr val="hlink"/>
                </a:solidFill>
              </a:rPr>
              <a:t>Memory</a:t>
            </a:r>
          </a:p>
          <a:p>
            <a:r>
              <a:rPr lang="en-US" altLang="en-US" b="1">
                <a:solidFill>
                  <a:schemeClr val="hlink"/>
                </a:solidFill>
              </a:rPr>
              <a:t>Hierarchy</a:t>
            </a:r>
          </a:p>
        </p:txBody>
      </p:sp>
      <p:sp>
        <p:nvSpPr>
          <p:cNvPr id="104" name="Line 26">
            <a:extLst>
              <a:ext uri="{FF2B5EF4-FFF2-40B4-BE49-F238E27FC236}">
                <a16:creationId xmlns:a16="http://schemas.microsoft.com/office/drawing/2014/main" id="{05780DDC-22DE-45DB-BCEB-ECCD0FDC6E16}"/>
              </a:ext>
            </a:extLst>
          </p:cNvPr>
          <p:cNvSpPr>
            <a:spLocks noChangeShapeType="1"/>
          </p:cNvSpPr>
          <p:nvPr/>
        </p:nvSpPr>
        <p:spPr bwMode="auto">
          <a:xfrm flipV="1">
            <a:off x="395286" y="1948462"/>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 name="Line 27">
            <a:extLst>
              <a:ext uri="{FF2B5EF4-FFF2-40B4-BE49-F238E27FC236}">
                <a16:creationId xmlns:a16="http://schemas.microsoft.com/office/drawing/2014/main" id="{52B8EFA3-F21E-4627-B0A6-18D78BF6B5F0}"/>
              </a:ext>
            </a:extLst>
          </p:cNvPr>
          <p:cNvSpPr>
            <a:spLocks noChangeShapeType="1"/>
          </p:cNvSpPr>
          <p:nvPr/>
        </p:nvSpPr>
        <p:spPr bwMode="auto">
          <a:xfrm>
            <a:off x="395286" y="3853462"/>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 name="Rectangle 28">
            <a:extLst>
              <a:ext uri="{FF2B5EF4-FFF2-40B4-BE49-F238E27FC236}">
                <a16:creationId xmlns:a16="http://schemas.microsoft.com/office/drawing/2014/main" id="{CC5FEBF9-D5B1-4721-A053-5A10D6784619}"/>
              </a:ext>
            </a:extLst>
          </p:cNvPr>
          <p:cNvSpPr>
            <a:spLocks noChangeArrowheads="1"/>
          </p:cNvSpPr>
          <p:nvPr/>
        </p:nvSpPr>
        <p:spPr bwMode="auto">
          <a:xfrm>
            <a:off x="4220897" y="5516701"/>
            <a:ext cx="3080973"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ltLang="en-US" b="1" dirty="0">
                <a:solidFill>
                  <a:schemeClr val="hlink"/>
                </a:solidFill>
              </a:rPr>
              <a:t>Pipelining and Instruction </a:t>
            </a:r>
          </a:p>
          <a:p>
            <a:r>
              <a:rPr lang="en-US" altLang="en-US" b="1" dirty="0">
                <a:solidFill>
                  <a:schemeClr val="hlink"/>
                </a:solidFill>
              </a:rPr>
              <a:t>Level Parallelism</a:t>
            </a:r>
          </a:p>
        </p:txBody>
      </p:sp>
      <p:sp>
        <p:nvSpPr>
          <p:cNvPr id="3" name="Slide Number Placeholder 2"/>
          <p:cNvSpPr>
            <a:spLocks noGrp="1"/>
          </p:cNvSpPr>
          <p:nvPr>
            <p:ph type="sldNum" sz="quarter" idx="12"/>
          </p:nvPr>
        </p:nvSpPr>
        <p:spPr/>
        <p:txBody>
          <a:bodyPr/>
          <a:lstStyle/>
          <a:p>
            <a:fld id="{7A24F918-E48B-4CD6-88B4-F48A81EB5FB6}" type="slidenum">
              <a:rPr lang="en-US" smtClean="0"/>
              <a:pPr/>
              <a:t>12</a:t>
            </a:fld>
            <a:endParaRPr lang="en-US"/>
          </a:p>
        </p:txBody>
      </p:sp>
    </p:spTree>
    <p:extLst>
      <p:ext uri="{BB962C8B-B14F-4D97-AF65-F5344CB8AC3E}">
        <p14:creationId xmlns:p14="http://schemas.microsoft.com/office/powerpoint/2010/main" val="127580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تعریف معماری کامپیوتر</a:t>
            </a:r>
            <a:endParaRPr lang="en-AU" dirty="0"/>
          </a:p>
        </p:txBody>
      </p:sp>
      <p:sp>
        <p:nvSpPr>
          <p:cNvPr id="242691" name="Rectangle 3"/>
          <p:cNvSpPr>
            <a:spLocks noGrp="1" noChangeArrowheads="1"/>
          </p:cNvSpPr>
          <p:nvPr>
            <p:ph idx="1"/>
          </p:nvPr>
        </p:nvSpPr>
        <p:spPr/>
        <p:txBody>
          <a:bodyPr>
            <a:normAutofit fontScale="92500" lnSpcReduction="10000"/>
          </a:bodyPr>
          <a:lstStyle/>
          <a:p>
            <a:pPr algn="r">
              <a:lnSpc>
                <a:spcPct val="90000"/>
              </a:lnSpc>
            </a:pPr>
            <a:r>
              <a:rPr lang="fa-IR" dirty="0"/>
              <a:t>دید قدیمی نسبت به معمار کامپیوتر</a:t>
            </a:r>
            <a:endParaRPr lang="en-US" dirty="0"/>
          </a:p>
          <a:p>
            <a:pPr lvl="1" algn="r">
              <a:lnSpc>
                <a:spcPct val="90000"/>
              </a:lnSpc>
            </a:pPr>
            <a:r>
              <a:rPr lang="fa-IR" dirty="0"/>
              <a:t>در حدطراحی معماری دستورالعمل </a:t>
            </a:r>
          </a:p>
          <a:p>
            <a:pPr lvl="2">
              <a:lnSpc>
                <a:spcPct val="90000"/>
              </a:lnSpc>
            </a:pPr>
            <a:r>
              <a:rPr lang="en-US" dirty="0"/>
              <a:t>Instruction Set Architecture (ISA) design</a:t>
            </a:r>
          </a:p>
          <a:p>
            <a:pPr lvl="1" algn="r">
              <a:lnSpc>
                <a:spcPct val="90000"/>
              </a:lnSpc>
            </a:pPr>
            <a:r>
              <a:rPr lang="en-US" dirty="0"/>
              <a:t>i.e. decisions regarding:</a:t>
            </a:r>
          </a:p>
          <a:p>
            <a:pPr lvl="2" algn="r">
              <a:lnSpc>
                <a:spcPct val="90000"/>
              </a:lnSpc>
            </a:pPr>
            <a:r>
              <a:rPr lang="en-US" dirty="0"/>
              <a:t>registers, memory addressing, addressing modes, instruction operands, available operations, control flow instructions, instruction encoding</a:t>
            </a:r>
            <a:endParaRPr lang="fa-IR" dirty="0"/>
          </a:p>
          <a:p>
            <a:pPr lvl="1" algn="r">
              <a:lnSpc>
                <a:spcPct val="90000"/>
              </a:lnSpc>
            </a:pPr>
            <a:r>
              <a:rPr lang="fa-IR" dirty="0"/>
              <a:t>مسائلی است که در حال حاضر حل شده اند</a:t>
            </a:r>
            <a:endParaRPr lang="en-US" dirty="0"/>
          </a:p>
          <a:p>
            <a:pPr lvl="2" algn="r">
              <a:lnSpc>
                <a:spcPct val="90000"/>
              </a:lnSpc>
            </a:pPr>
            <a:endParaRPr lang="en-US" dirty="0"/>
          </a:p>
          <a:p>
            <a:pPr algn="r">
              <a:lnSpc>
                <a:spcPct val="90000"/>
              </a:lnSpc>
            </a:pPr>
            <a:r>
              <a:rPr lang="fa-IR" dirty="0"/>
              <a:t>نگاه جدید به یک معمار کامپیوتر</a:t>
            </a:r>
            <a:endParaRPr lang="en-US" dirty="0"/>
          </a:p>
          <a:p>
            <a:pPr lvl="1">
              <a:lnSpc>
                <a:spcPct val="90000"/>
              </a:lnSpc>
            </a:pPr>
            <a:r>
              <a:rPr lang="fa-IR" dirty="0"/>
              <a:t>نیازمندی های یک برنامه خاص در طراحی کامپیوتر</a:t>
            </a:r>
          </a:p>
          <a:p>
            <a:pPr lvl="2">
              <a:lnSpc>
                <a:spcPct val="90000"/>
              </a:lnSpc>
            </a:pPr>
            <a:r>
              <a:rPr lang="en-US" dirty="0"/>
              <a:t>Specific requirements of the target machine</a:t>
            </a:r>
          </a:p>
          <a:p>
            <a:pPr lvl="1">
              <a:lnSpc>
                <a:spcPct val="90000"/>
              </a:lnSpc>
            </a:pPr>
            <a:r>
              <a:rPr lang="fa-IR" dirty="0"/>
              <a:t>بهبود کارایی در قبال هزینه، انرژی و در دسترس پذیری </a:t>
            </a:r>
          </a:p>
          <a:p>
            <a:pPr lvl="2">
              <a:lnSpc>
                <a:spcPct val="90000"/>
              </a:lnSpc>
            </a:pPr>
            <a:r>
              <a:rPr lang="en-US" dirty="0"/>
              <a:t>Design to maximize performance within constraints: cost, power, and availability</a:t>
            </a:r>
          </a:p>
          <a:p>
            <a:pPr lvl="1">
              <a:lnSpc>
                <a:spcPct val="90000"/>
              </a:lnSpc>
            </a:pPr>
            <a:r>
              <a:rPr lang="fa-IR" dirty="0"/>
              <a:t>همچنان شامل موارد قبل هم میشود </a:t>
            </a:r>
          </a:p>
          <a:p>
            <a:pPr lvl="2">
              <a:lnSpc>
                <a:spcPct val="90000"/>
              </a:lnSpc>
            </a:pPr>
            <a:r>
              <a:rPr lang="en-US" dirty="0"/>
              <a:t>Includes ISA, microarchitecture, hardware</a:t>
            </a:r>
            <a:endParaRPr lang="fa-IR" dirty="0"/>
          </a:p>
          <a:p>
            <a:pPr lvl="1" algn="r">
              <a:lnSpc>
                <a:spcPct val="90000"/>
              </a:lnSpc>
            </a:pPr>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136590" y="1614211"/>
            <a:ext cx="339073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Defining Computer Architecture</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13</a:t>
            </a:fld>
            <a:endParaRPr lang="en-US"/>
          </a:p>
        </p:txBody>
      </p:sp>
    </p:spTree>
    <p:custDataLst>
      <p:tags r:id="rId1"/>
    </p:custDataLst>
    <p:extLst>
      <p:ext uri="{BB962C8B-B14F-4D97-AF65-F5344CB8AC3E}">
        <p14:creationId xmlns:p14="http://schemas.microsoft.com/office/powerpoint/2010/main" val="36592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7" end="7"/>
                                            </p:txEl>
                                          </p:spTgt>
                                        </p:tgtEl>
                                        <p:attrNameLst>
                                          <p:attrName>style.visibility</p:attrName>
                                        </p:attrNameLst>
                                      </p:cBhvr>
                                      <p:to>
                                        <p:strVal val="visible"/>
                                      </p:to>
                                    </p:set>
                                    <p:animEffect transition="in" filter="fade">
                                      <p:cBhvr>
                                        <p:cTn id="7" dur="500"/>
                                        <p:tgtEl>
                                          <p:spTgt spid="24269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2691">
                                            <p:txEl>
                                              <p:pRg st="8" end="8"/>
                                            </p:txEl>
                                          </p:spTgt>
                                        </p:tgtEl>
                                        <p:attrNameLst>
                                          <p:attrName>style.visibility</p:attrName>
                                        </p:attrNameLst>
                                      </p:cBhvr>
                                      <p:to>
                                        <p:strVal val="visible"/>
                                      </p:to>
                                    </p:set>
                                    <p:animEffect transition="in" filter="fade">
                                      <p:cBhvr>
                                        <p:cTn id="10" dur="500"/>
                                        <p:tgtEl>
                                          <p:spTgt spid="242691">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2691">
                                            <p:txEl>
                                              <p:pRg st="9" end="9"/>
                                            </p:txEl>
                                          </p:spTgt>
                                        </p:tgtEl>
                                        <p:attrNameLst>
                                          <p:attrName>style.visibility</p:attrName>
                                        </p:attrNameLst>
                                      </p:cBhvr>
                                      <p:to>
                                        <p:strVal val="visible"/>
                                      </p:to>
                                    </p:set>
                                    <p:animEffect transition="in" filter="fade">
                                      <p:cBhvr>
                                        <p:cTn id="13" dur="500"/>
                                        <p:tgtEl>
                                          <p:spTgt spid="242691">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2691">
                                            <p:txEl>
                                              <p:pRg st="10" end="10"/>
                                            </p:txEl>
                                          </p:spTgt>
                                        </p:tgtEl>
                                        <p:attrNameLst>
                                          <p:attrName>style.visibility</p:attrName>
                                        </p:attrNameLst>
                                      </p:cBhvr>
                                      <p:to>
                                        <p:strVal val="visible"/>
                                      </p:to>
                                    </p:set>
                                    <p:animEffect transition="in" filter="fade">
                                      <p:cBhvr>
                                        <p:cTn id="16" dur="500"/>
                                        <p:tgtEl>
                                          <p:spTgt spid="242691">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2691">
                                            <p:txEl>
                                              <p:pRg st="11" end="11"/>
                                            </p:txEl>
                                          </p:spTgt>
                                        </p:tgtEl>
                                        <p:attrNameLst>
                                          <p:attrName>style.visibility</p:attrName>
                                        </p:attrNameLst>
                                      </p:cBhvr>
                                      <p:to>
                                        <p:strVal val="visible"/>
                                      </p:to>
                                    </p:set>
                                    <p:animEffect transition="in" filter="fade">
                                      <p:cBhvr>
                                        <p:cTn id="19" dur="500"/>
                                        <p:tgtEl>
                                          <p:spTgt spid="242691">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2691">
                                            <p:txEl>
                                              <p:pRg st="12" end="12"/>
                                            </p:txEl>
                                          </p:spTgt>
                                        </p:tgtEl>
                                        <p:attrNameLst>
                                          <p:attrName>style.visibility</p:attrName>
                                        </p:attrNameLst>
                                      </p:cBhvr>
                                      <p:to>
                                        <p:strVal val="visible"/>
                                      </p:to>
                                    </p:set>
                                    <p:animEffect transition="in" filter="fade">
                                      <p:cBhvr>
                                        <p:cTn id="22" dur="500"/>
                                        <p:tgtEl>
                                          <p:spTgt spid="242691">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2691">
                                            <p:txEl>
                                              <p:pRg st="13" end="13"/>
                                            </p:txEl>
                                          </p:spTgt>
                                        </p:tgtEl>
                                        <p:attrNameLst>
                                          <p:attrName>style.visibility</p:attrName>
                                        </p:attrNameLst>
                                      </p:cBhvr>
                                      <p:to>
                                        <p:strVal val="visible"/>
                                      </p:to>
                                    </p:set>
                                    <p:animEffect transition="in" filter="fade">
                                      <p:cBhvr>
                                        <p:cTn id="25" dur="500"/>
                                        <p:tgtEl>
                                          <p:spTgt spid="2426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از منظر تکنولوژی</a:t>
            </a:r>
            <a:endParaRPr lang="en-AU" dirty="0"/>
          </a:p>
        </p:txBody>
      </p:sp>
      <p:sp>
        <p:nvSpPr>
          <p:cNvPr id="242691" name="Rectangle 3"/>
          <p:cNvSpPr>
            <a:spLocks noGrp="1" noChangeArrowheads="1"/>
          </p:cNvSpPr>
          <p:nvPr>
            <p:ph type="body" idx="1"/>
          </p:nvPr>
        </p:nvSpPr>
        <p:spPr>
          <a:xfrm>
            <a:off x="6024106" y="1240077"/>
            <a:ext cx="5520194" cy="5166142"/>
          </a:xfrm>
        </p:spPr>
        <p:txBody>
          <a:bodyPr>
            <a:noAutofit/>
          </a:bodyPr>
          <a:lstStyle/>
          <a:p>
            <a:pPr>
              <a:lnSpc>
                <a:spcPct val="90000"/>
              </a:lnSpc>
            </a:pPr>
            <a:r>
              <a:rPr lang="fa-IR" sz="1400" dirty="0"/>
              <a:t>توسعه تکنولوژی مدار مجتمع براساس قانون مور </a:t>
            </a:r>
            <a:r>
              <a:rPr lang="en-US" sz="1400" dirty="0"/>
              <a:t>(Moore’s Law)</a:t>
            </a:r>
          </a:p>
          <a:p>
            <a:pPr lvl="1">
              <a:lnSpc>
                <a:spcPct val="90000"/>
              </a:lnSpc>
            </a:pPr>
            <a:r>
              <a:rPr lang="fa-IR" sz="1200" dirty="0"/>
              <a:t>در سال 35 درصد ترانزیستورها متراکمتر میشدند</a:t>
            </a:r>
          </a:p>
          <a:p>
            <a:pPr lvl="2">
              <a:lnSpc>
                <a:spcPct val="90000"/>
              </a:lnSpc>
            </a:pPr>
            <a:r>
              <a:rPr lang="en-US" sz="1000" dirty="0"/>
              <a:t>Transistor density:  35%/year</a:t>
            </a:r>
          </a:p>
          <a:p>
            <a:pPr lvl="1">
              <a:lnSpc>
                <a:spcPct val="90000"/>
              </a:lnSpc>
            </a:pPr>
            <a:r>
              <a:rPr lang="fa-IR" sz="1200" dirty="0"/>
              <a:t>مساحت تراشه بزرگتر میشود</a:t>
            </a:r>
          </a:p>
          <a:p>
            <a:pPr lvl="2">
              <a:lnSpc>
                <a:spcPct val="90000"/>
              </a:lnSpc>
            </a:pPr>
            <a:r>
              <a:rPr lang="en-US" sz="1000" dirty="0"/>
              <a:t>Die size:  10-20%/year</a:t>
            </a:r>
          </a:p>
          <a:p>
            <a:pPr lvl="1">
              <a:lnSpc>
                <a:spcPct val="90000"/>
              </a:lnSpc>
            </a:pPr>
            <a:r>
              <a:rPr lang="fa-IR" sz="1200" dirty="0"/>
              <a:t>بنابر این در سال حدود 40 تا 55 درصد فناوری ساخت تراشه بهبود پیدا میکرد</a:t>
            </a:r>
          </a:p>
          <a:p>
            <a:pPr lvl="1">
              <a:lnSpc>
                <a:spcPct val="90000"/>
              </a:lnSpc>
            </a:pPr>
            <a:r>
              <a:rPr lang="en-US" sz="1200" dirty="0"/>
              <a:t>Integration overall:  40-55%/year</a:t>
            </a:r>
          </a:p>
          <a:p>
            <a:pPr>
              <a:lnSpc>
                <a:spcPct val="90000"/>
              </a:lnSpc>
            </a:pPr>
            <a:r>
              <a:rPr lang="fa-IR" sz="1400" dirty="0"/>
              <a:t>حافظه </a:t>
            </a:r>
            <a:r>
              <a:rPr lang="en-US" sz="1400" dirty="0"/>
              <a:t>D-RAM</a:t>
            </a:r>
          </a:p>
          <a:p>
            <a:pPr lvl="1">
              <a:lnSpc>
                <a:spcPct val="90000"/>
              </a:lnSpc>
            </a:pPr>
            <a:r>
              <a:rPr lang="fa-IR" sz="1100" dirty="0"/>
              <a:t>در کنار واحد پردازش همواره حافظه داریم</a:t>
            </a:r>
          </a:p>
          <a:p>
            <a:pPr lvl="1">
              <a:lnSpc>
                <a:spcPct val="90000"/>
              </a:lnSpc>
            </a:pPr>
            <a:r>
              <a:rPr lang="fa-IR" sz="1100" dirty="0"/>
              <a:t>حافظه باید با پردازنده تطبیق داشته باشد</a:t>
            </a:r>
          </a:p>
          <a:p>
            <a:pPr lvl="1">
              <a:lnSpc>
                <a:spcPct val="90000"/>
              </a:lnSpc>
            </a:pPr>
            <a:r>
              <a:rPr lang="fa-IR" sz="1100" dirty="0"/>
              <a:t>از نظر ظرفیت 25 تا 40 درصد در سال افزایش پیدا میکرد</a:t>
            </a:r>
          </a:p>
          <a:p>
            <a:pPr lvl="2">
              <a:lnSpc>
                <a:spcPct val="90000"/>
              </a:lnSpc>
            </a:pPr>
            <a:r>
              <a:rPr lang="en-US" sz="1000" dirty="0"/>
              <a:t>8 Gb (2014), 16 Gb (2019), possibly no 32 Gb</a:t>
            </a:r>
            <a:endParaRPr lang="fa-IR" sz="1400" dirty="0"/>
          </a:p>
          <a:p>
            <a:pPr>
              <a:lnSpc>
                <a:spcPct val="90000"/>
              </a:lnSpc>
            </a:pPr>
            <a:r>
              <a:rPr lang="fa-IR" sz="1400" dirty="0"/>
              <a:t>حافظه </a:t>
            </a:r>
            <a:r>
              <a:rPr lang="en-US" sz="1400" dirty="0"/>
              <a:t>Flash</a:t>
            </a:r>
            <a:r>
              <a:rPr lang="fa-IR" sz="1400" dirty="0"/>
              <a:t> </a:t>
            </a:r>
            <a:endParaRPr lang="en-US" sz="1400" dirty="0"/>
          </a:p>
          <a:p>
            <a:pPr lvl="1">
              <a:lnSpc>
                <a:spcPct val="90000"/>
              </a:lnSpc>
            </a:pPr>
            <a:r>
              <a:rPr lang="fa-IR" sz="1100" dirty="0"/>
              <a:t>غیر از حافظه </a:t>
            </a:r>
            <a:r>
              <a:rPr lang="en-US" sz="1100" dirty="0"/>
              <a:t>D-RAM</a:t>
            </a:r>
            <a:r>
              <a:rPr lang="fa-IR" sz="1100" dirty="0"/>
              <a:t> ، حافظه </a:t>
            </a:r>
            <a:r>
              <a:rPr lang="en-US" sz="1100" dirty="0"/>
              <a:t>Flash</a:t>
            </a:r>
            <a:r>
              <a:rPr lang="fa-IR" sz="1100" dirty="0"/>
              <a:t> هم در کنار پردازنده وجود دارد</a:t>
            </a:r>
          </a:p>
          <a:p>
            <a:pPr lvl="1">
              <a:lnSpc>
                <a:spcPct val="90000"/>
              </a:lnSpc>
            </a:pPr>
            <a:r>
              <a:rPr lang="fa-IR" sz="1100" dirty="0"/>
              <a:t>ظرفیت بهبود </a:t>
            </a:r>
            <a:r>
              <a:rPr lang="en-US" sz="1100" dirty="0"/>
              <a:t>Flash</a:t>
            </a:r>
            <a:r>
              <a:rPr lang="fa-IR" sz="1100" dirty="0"/>
              <a:t> در سال </a:t>
            </a:r>
            <a:r>
              <a:rPr lang="en-US" sz="1100" dirty="0"/>
              <a:t>50</a:t>
            </a:r>
            <a:r>
              <a:rPr lang="fa-IR" sz="1100" dirty="0"/>
              <a:t> تا 60 درصد است</a:t>
            </a:r>
          </a:p>
          <a:p>
            <a:pPr lvl="1">
              <a:lnSpc>
                <a:spcPct val="90000"/>
              </a:lnSpc>
            </a:pPr>
            <a:r>
              <a:rPr lang="fa-IR" sz="1100" dirty="0"/>
              <a:t>قیمت </a:t>
            </a:r>
            <a:r>
              <a:rPr lang="en-US" sz="1100" dirty="0"/>
              <a:t>Flash</a:t>
            </a:r>
            <a:r>
              <a:rPr lang="fa-IR" sz="1100" dirty="0"/>
              <a:t>، معمولاً 8 تا 10 برابر ارزانتر از </a:t>
            </a:r>
            <a:r>
              <a:rPr lang="en-US" sz="1100" dirty="0"/>
              <a:t>D-RAM</a:t>
            </a:r>
            <a:r>
              <a:rPr lang="fa-IR" sz="1100" dirty="0"/>
              <a:t> هستند.</a:t>
            </a:r>
            <a:endParaRPr lang="fa-IR" sz="1400" dirty="0"/>
          </a:p>
          <a:p>
            <a:pPr>
              <a:lnSpc>
                <a:spcPct val="90000"/>
              </a:lnSpc>
            </a:pPr>
            <a:r>
              <a:rPr lang="fa-IR" sz="1400" dirty="0"/>
              <a:t>هارد دیسک ها</a:t>
            </a:r>
          </a:p>
          <a:p>
            <a:pPr lvl="1">
              <a:lnSpc>
                <a:spcPct val="90000"/>
              </a:lnSpc>
            </a:pPr>
            <a:r>
              <a:rPr lang="fa-IR" sz="1100" dirty="0"/>
              <a:t>سرعت رشد آنها بسیار کم شده و اخیراً 5 درصد در سال پیشرفت دارد</a:t>
            </a:r>
            <a:endParaRPr lang="en-US" sz="1100" dirty="0"/>
          </a:p>
          <a:p>
            <a:pPr lvl="1">
              <a:lnSpc>
                <a:spcPct val="90000"/>
              </a:lnSpc>
            </a:pPr>
            <a:r>
              <a:rPr lang="fa-IR" sz="1100" dirty="0"/>
              <a:t>افزایش ظرفیت صفحات بسیار سخت شده است و افزایش ظرفیت هاردها با افزایش تعداد صفحات محقق میشود. </a:t>
            </a:r>
          </a:p>
          <a:p>
            <a:pPr lvl="2">
              <a:lnSpc>
                <a:spcPct val="90000"/>
              </a:lnSpc>
            </a:pPr>
            <a:r>
              <a:rPr lang="fa-IR" sz="900" dirty="0"/>
              <a:t>از 7 صفحه به 9 صفحه افزایش یافته است</a:t>
            </a:r>
          </a:p>
          <a:p>
            <a:pPr lvl="1">
              <a:lnSpc>
                <a:spcPct val="90000"/>
              </a:lnSpc>
            </a:pPr>
            <a:r>
              <a:rPr lang="fa-IR" sz="1100" dirty="0"/>
              <a:t>از نظر قیمت 10 برابر از </a:t>
            </a:r>
            <a:r>
              <a:rPr lang="en-US" sz="1100" dirty="0"/>
              <a:t>Flash</a:t>
            </a:r>
            <a:r>
              <a:rPr lang="fa-IR" sz="1100" dirty="0"/>
              <a:t> ارزانتر است.</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8" name="Rectangle 3"/>
          <p:cNvSpPr txBox="1">
            <a:spLocks noChangeArrowheads="1"/>
          </p:cNvSpPr>
          <p:nvPr/>
        </p:nvSpPr>
        <p:spPr>
          <a:xfrm>
            <a:off x="120595" y="1326732"/>
            <a:ext cx="5827312" cy="5166142"/>
          </a:xfrm>
          <a:prstGeom prst="rect">
            <a:avLst/>
          </a:prstGeom>
        </p:spPr>
        <p:txBody>
          <a:bodyPr vert="horz" lIns="91440" tIns="45720" rIns="91440" bIns="45720" rtlCol="0">
            <a:normAutofit/>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fa-IR" sz="2000" dirty="0"/>
              <a:t>در این درس هدف بهبود کارایی است. </a:t>
            </a:r>
          </a:p>
          <a:p>
            <a:pPr>
              <a:lnSpc>
                <a:spcPct val="90000"/>
              </a:lnSpc>
            </a:pPr>
            <a:r>
              <a:rPr lang="fa-IR" sz="2000" dirty="0"/>
              <a:t>میخواهیم سیستم کامپیوتری بسازیم که کارایی بهتری به ما بدهد</a:t>
            </a:r>
          </a:p>
          <a:p>
            <a:pPr>
              <a:lnSpc>
                <a:spcPct val="90000"/>
              </a:lnSpc>
            </a:pPr>
            <a:r>
              <a:rPr lang="fa-IR" sz="2000" dirty="0"/>
              <a:t>فقط افزایش سرعت پردازنده نیست باید به تمامی اجزا توجه کرد. اگر </a:t>
            </a:r>
            <a:r>
              <a:rPr lang="en-US" sz="2000" dirty="0"/>
              <a:t>CPU</a:t>
            </a:r>
            <a:r>
              <a:rPr lang="fa-IR" sz="2000" dirty="0"/>
              <a:t> قوی باشد و </a:t>
            </a:r>
            <a:r>
              <a:rPr lang="en-US" sz="2000" dirty="0"/>
              <a:t>RAM</a:t>
            </a:r>
            <a:r>
              <a:rPr lang="fa-IR" sz="2000" dirty="0"/>
              <a:t> ضعیف باشد، باعث کاهش کارایی میشود.</a:t>
            </a:r>
          </a:p>
          <a:p>
            <a:pPr>
              <a:lnSpc>
                <a:spcPct val="90000"/>
              </a:lnSpc>
            </a:pPr>
            <a:endParaRPr lang="fa-IR" sz="2000" dirty="0"/>
          </a:p>
          <a:p>
            <a:pPr>
              <a:lnSpc>
                <a:spcPct val="90000"/>
              </a:lnSpc>
            </a:pPr>
            <a:r>
              <a:rPr lang="fa-IR" sz="2000" dirty="0"/>
              <a:t>به یاد داشته باشیم، کارایی سیستم (مجموعه ای از اجزاء) را پردازنده سریع تعیین نمیکند بلکه کندترین جزء یک سیستم، تعیین کننده کارایی است.</a:t>
            </a:r>
          </a:p>
          <a:p>
            <a:pPr>
              <a:lnSpc>
                <a:spcPct val="90000"/>
              </a:lnSpc>
            </a:pPr>
            <a:endParaRPr lang="fa-IR" sz="2000" dirty="0"/>
          </a:p>
        </p:txBody>
      </p:sp>
      <p:sp>
        <p:nvSpPr>
          <p:cNvPr id="2" name="Slide Number Placeholder 1"/>
          <p:cNvSpPr>
            <a:spLocks noGrp="1"/>
          </p:cNvSpPr>
          <p:nvPr>
            <p:ph type="sldNum" sz="quarter" idx="12"/>
          </p:nvPr>
        </p:nvSpPr>
        <p:spPr/>
        <p:txBody>
          <a:bodyPr/>
          <a:lstStyle/>
          <a:p>
            <a:fld id="{7A24F918-E48B-4CD6-88B4-F48A81EB5FB6}" type="slidenum">
              <a:rPr lang="en-US" smtClean="0"/>
              <a:pPr/>
              <a:t>14</a:t>
            </a:fld>
            <a:endParaRPr lang="en-US"/>
          </a:p>
        </p:txBody>
      </p:sp>
    </p:spTree>
    <p:custDataLst>
      <p:tags r:id="rId1"/>
    </p:custDataLst>
    <p:extLst>
      <p:ext uri="{BB962C8B-B14F-4D97-AF65-F5344CB8AC3E}">
        <p14:creationId xmlns:p14="http://schemas.microsoft.com/office/powerpoint/2010/main" val="32155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691">
                                            <p:txEl>
                                              <p:pRg st="1" end="1"/>
                                            </p:txEl>
                                          </p:spTgt>
                                        </p:tgtEl>
                                        <p:attrNameLst>
                                          <p:attrName>style.visibility</p:attrName>
                                        </p:attrNameLst>
                                      </p:cBhvr>
                                      <p:to>
                                        <p:strVal val="visible"/>
                                      </p:to>
                                    </p:set>
                                    <p:animEffect transition="in" filter="fade">
                                      <p:cBhvr>
                                        <p:cTn id="10" dur="500"/>
                                        <p:tgtEl>
                                          <p:spTgt spid="2426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animEffect transition="in" filter="fade">
                                      <p:cBhvr>
                                        <p:cTn id="13" dur="500"/>
                                        <p:tgtEl>
                                          <p:spTgt spid="2426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691">
                                            <p:txEl>
                                              <p:pRg st="3" end="3"/>
                                            </p:txEl>
                                          </p:spTgt>
                                        </p:tgtEl>
                                        <p:attrNameLst>
                                          <p:attrName>style.visibility</p:attrName>
                                        </p:attrNameLst>
                                      </p:cBhvr>
                                      <p:to>
                                        <p:strVal val="visible"/>
                                      </p:to>
                                    </p:set>
                                    <p:animEffect transition="in" filter="fade">
                                      <p:cBhvr>
                                        <p:cTn id="16" dur="500"/>
                                        <p:tgtEl>
                                          <p:spTgt spid="2426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animEffect transition="in" filter="fade">
                                      <p:cBhvr>
                                        <p:cTn id="19" dur="500"/>
                                        <p:tgtEl>
                                          <p:spTgt spid="2426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691">
                                            <p:txEl>
                                              <p:pRg st="5" end="5"/>
                                            </p:txEl>
                                          </p:spTgt>
                                        </p:tgtEl>
                                        <p:attrNameLst>
                                          <p:attrName>style.visibility</p:attrName>
                                        </p:attrNameLst>
                                      </p:cBhvr>
                                      <p:to>
                                        <p:strVal val="visible"/>
                                      </p:to>
                                    </p:set>
                                    <p:animEffect transition="in" filter="fade">
                                      <p:cBhvr>
                                        <p:cTn id="22" dur="500"/>
                                        <p:tgtEl>
                                          <p:spTgt spid="24269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691">
                                            <p:txEl>
                                              <p:pRg st="6" end="6"/>
                                            </p:txEl>
                                          </p:spTgt>
                                        </p:tgtEl>
                                        <p:attrNameLst>
                                          <p:attrName>style.visibility</p:attrName>
                                        </p:attrNameLst>
                                      </p:cBhvr>
                                      <p:to>
                                        <p:strVal val="visible"/>
                                      </p:to>
                                    </p:set>
                                    <p:animEffect transition="in" filter="fade">
                                      <p:cBhvr>
                                        <p:cTn id="25" dur="500"/>
                                        <p:tgtEl>
                                          <p:spTgt spid="24269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2691">
                                            <p:txEl>
                                              <p:pRg st="7" end="7"/>
                                            </p:txEl>
                                          </p:spTgt>
                                        </p:tgtEl>
                                        <p:attrNameLst>
                                          <p:attrName>style.visibility</p:attrName>
                                        </p:attrNameLst>
                                      </p:cBhvr>
                                      <p:to>
                                        <p:strVal val="visible"/>
                                      </p:to>
                                    </p:set>
                                    <p:animEffect transition="in" filter="fade">
                                      <p:cBhvr>
                                        <p:cTn id="30" dur="500"/>
                                        <p:tgtEl>
                                          <p:spTgt spid="24269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2691">
                                            <p:txEl>
                                              <p:pRg st="8" end="8"/>
                                            </p:txEl>
                                          </p:spTgt>
                                        </p:tgtEl>
                                        <p:attrNameLst>
                                          <p:attrName>style.visibility</p:attrName>
                                        </p:attrNameLst>
                                      </p:cBhvr>
                                      <p:to>
                                        <p:strVal val="visible"/>
                                      </p:to>
                                    </p:set>
                                    <p:animEffect transition="in" filter="fade">
                                      <p:cBhvr>
                                        <p:cTn id="33" dur="500"/>
                                        <p:tgtEl>
                                          <p:spTgt spid="242691">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2691">
                                            <p:txEl>
                                              <p:pRg st="9" end="9"/>
                                            </p:txEl>
                                          </p:spTgt>
                                        </p:tgtEl>
                                        <p:attrNameLst>
                                          <p:attrName>style.visibility</p:attrName>
                                        </p:attrNameLst>
                                      </p:cBhvr>
                                      <p:to>
                                        <p:strVal val="visible"/>
                                      </p:to>
                                    </p:set>
                                    <p:animEffect transition="in" filter="fade">
                                      <p:cBhvr>
                                        <p:cTn id="36" dur="500"/>
                                        <p:tgtEl>
                                          <p:spTgt spid="242691">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2691">
                                            <p:txEl>
                                              <p:pRg st="10" end="10"/>
                                            </p:txEl>
                                          </p:spTgt>
                                        </p:tgtEl>
                                        <p:attrNameLst>
                                          <p:attrName>style.visibility</p:attrName>
                                        </p:attrNameLst>
                                      </p:cBhvr>
                                      <p:to>
                                        <p:strVal val="visible"/>
                                      </p:to>
                                    </p:set>
                                    <p:animEffect transition="in" filter="fade">
                                      <p:cBhvr>
                                        <p:cTn id="39" dur="500"/>
                                        <p:tgtEl>
                                          <p:spTgt spid="242691">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2691">
                                            <p:txEl>
                                              <p:pRg st="11" end="11"/>
                                            </p:txEl>
                                          </p:spTgt>
                                        </p:tgtEl>
                                        <p:attrNameLst>
                                          <p:attrName>style.visibility</p:attrName>
                                        </p:attrNameLst>
                                      </p:cBhvr>
                                      <p:to>
                                        <p:strVal val="visible"/>
                                      </p:to>
                                    </p:set>
                                    <p:animEffect transition="in" filter="fade">
                                      <p:cBhvr>
                                        <p:cTn id="42" dur="500"/>
                                        <p:tgtEl>
                                          <p:spTgt spid="242691">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2691">
                                            <p:txEl>
                                              <p:pRg st="12" end="12"/>
                                            </p:txEl>
                                          </p:spTgt>
                                        </p:tgtEl>
                                        <p:attrNameLst>
                                          <p:attrName>style.visibility</p:attrName>
                                        </p:attrNameLst>
                                      </p:cBhvr>
                                      <p:to>
                                        <p:strVal val="visible"/>
                                      </p:to>
                                    </p:set>
                                    <p:animEffect transition="in" filter="fade">
                                      <p:cBhvr>
                                        <p:cTn id="47" dur="500"/>
                                        <p:tgtEl>
                                          <p:spTgt spid="242691">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2691">
                                            <p:txEl>
                                              <p:pRg st="13" end="13"/>
                                            </p:txEl>
                                          </p:spTgt>
                                        </p:tgtEl>
                                        <p:attrNameLst>
                                          <p:attrName>style.visibility</p:attrName>
                                        </p:attrNameLst>
                                      </p:cBhvr>
                                      <p:to>
                                        <p:strVal val="visible"/>
                                      </p:to>
                                    </p:set>
                                    <p:animEffect transition="in" filter="fade">
                                      <p:cBhvr>
                                        <p:cTn id="50" dur="500"/>
                                        <p:tgtEl>
                                          <p:spTgt spid="242691">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2691">
                                            <p:txEl>
                                              <p:pRg st="14" end="14"/>
                                            </p:txEl>
                                          </p:spTgt>
                                        </p:tgtEl>
                                        <p:attrNameLst>
                                          <p:attrName>style.visibility</p:attrName>
                                        </p:attrNameLst>
                                      </p:cBhvr>
                                      <p:to>
                                        <p:strVal val="visible"/>
                                      </p:to>
                                    </p:set>
                                    <p:animEffect transition="in" filter="fade">
                                      <p:cBhvr>
                                        <p:cTn id="53" dur="500"/>
                                        <p:tgtEl>
                                          <p:spTgt spid="242691">
                                            <p:txEl>
                                              <p:pRg st="14" end="1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2691">
                                            <p:txEl>
                                              <p:pRg st="15" end="15"/>
                                            </p:txEl>
                                          </p:spTgt>
                                        </p:tgtEl>
                                        <p:attrNameLst>
                                          <p:attrName>style.visibility</p:attrName>
                                        </p:attrNameLst>
                                      </p:cBhvr>
                                      <p:to>
                                        <p:strVal val="visible"/>
                                      </p:to>
                                    </p:set>
                                    <p:animEffect transition="in" filter="fade">
                                      <p:cBhvr>
                                        <p:cTn id="56" dur="500"/>
                                        <p:tgtEl>
                                          <p:spTgt spid="242691">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2691">
                                            <p:txEl>
                                              <p:pRg st="16" end="16"/>
                                            </p:txEl>
                                          </p:spTgt>
                                        </p:tgtEl>
                                        <p:attrNameLst>
                                          <p:attrName>style.visibility</p:attrName>
                                        </p:attrNameLst>
                                      </p:cBhvr>
                                      <p:to>
                                        <p:strVal val="visible"/>
                                      </p:to>
                                    </p:set>
                                    <p:animEffect transition="in" filter="fade">
                                      <p:cBhvr>
                                        <p:cTn id="61" dur="500"/>
                                        <p:tgtEl>
                                          <p:spTgt spid="242691">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2691">
                                            <p:txEl>
                                              <p:pRg st="17" end="17"/>
                                            </p:txEl>
                                          </p:spTgt>
                                        </p:tgtEl>
                                        <p:attrNameLst>
                                          <p:attrName>style.visibility</p:attrName>
                                        </p:attrNameLst>
                                      </p:cBhvr>
                                      <p:to>
                                        <p:strVal val="visible"/>
                                      </p:to>
                                    </p:set>
                                    <p:animEffect transition="in" filter="fade">
                                      <p:cBhvr>
                                        <p:cTn id="64" dur="500"/>
                                        <p:tgtEl>
                                          <p:spTgt spid="242691">
                                            <p:txEl>
                                              <p:pRg st="17" end="17"/>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2691">
                                            <p:txEl>
                                              <p:pRg st="18" end="18"/>
                                            </p:txEl>
                                          </p:spTgt>
                                        </p:tgtEl>
                                        <p:attrNameLst>
                                          <p:attrName>style.visibility</p:attrName>
                                        </p:attrNameLst>
                                      </p:cBhvr>
                                      <p:to>
                                        <p:strVal val="visible"/>
                                      </p:to>
                                    </p:set>
                                    <p:animEffect transition="in" filter="fade">
                                      <p:cBhvr>
                                        <p:cTn id="67" dur="500"/>
                                        <p:tgtEl>
                                          <p:spTgt spid="242691">
                                            <p:txEl>
                                              <p:pRg st="18" end="18"/>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2691">
                                            <p:txEl>
                                              <p:pRg st="19" end="19"/>
                                            </p:txEl>
                                          </p:spTgt>
                                        </p:tgtEl>
                                        <p:attrNameLst>
                                          <p:attrName>style.visibility</p:attrName>
                                        </p:attrNameLst>
                                      </p:cBhvr>
                                      <p:to>
                                        <p:strVal val="visible"/>
                                      </p:to>
                                    </p:set>
                                    <p:animEffect transition="in" filter="fade">
                                      <p:cBhvr>
                                        <p:cTn id="70" dur="500"/>
                                        <p:tgtEl>
                                          <p:spTgt spid="242691">
                                            <p:txEl>
                                              <p:pRg st="19" end="19"/>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2691">
                                            <p:txEl>
                                              <p:pRg st="20" end="20"/>
                                            </p:txEl>
                                          </p:spTgt>
                                        </p:tgtEl>
                                        <p:attrNameLst>
                                          <p:attrName>style.visibility</p:attrName>
                                        </p:attrNameLst>
                                      </p:cBhvr>
                                      <p:to>
                                        <p:strVal val="visible"/>
                                      </p:to>
                                    </p:set>
                                    <p:animEffect transition="in" filter="fade">
                                      <p:cBhvr>
                                        <p:cTn id="73" dur="500"/>
                                        <p:tgtEl>
                                          <p:spTgt spid="242691">
                                            <p:txEl>
                                              <p:pRg st="20" end="2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Bandwidth and Latency</a:t>
            </a:r>
            <a:endParaRPr lang="en-AU" dirty="0"/>
          </a:p>
        </p:txBody>
      </p:sp>
      <p:sp>
        <p:nvSpPr>
          <p:cNvPr id="242691" name="Rectangle 3"/>
          <p:cNvSpPr>
            <a:spLocks noGrp="1" noChangeArrowheads="1"/>
          </p:cNvSpPr>
          <p:nvPr>
            <p:ph type="body" idx="1"/>
          </p:nvPr>
        </p:nvSpPr>
        <p:spPr/>
        <p:txBody>
          <a:bodyPr>
            <a:normAutofit fontScale="85000" lnSpcReduction="20000"/>
          </a:bodyPr>
          <a:lstStyle/>
          <a:p>
            <a:r>
              <a:rPr lang="fa-IR" dirty="0"/>
              <a:t>در خصوص پردازنده، پارامترهای خیلی مهم، پهنای باند و تاخیر هستند.</a:t>
            </a:r>
          </a:p>
          <a:p>
            <a:r>
              <a:rPr lang="en-US" dirty="0"/>
              <a:t>Bandwidth or throughput</a:t>
            </a:r>
            <a:endParaRPr lang="fa-IR" dirty="0"/>
          </a:p>
          <a:p>
            <a:pPr lvl="1"/>
            <a:r>
              <a:rPr lang="fa-IR" dirty="0"/>
              <a:t>تعداد کارهایی که در واحد زمان انجام شده</a:t>
            </a:r>
          </a:p>
          <a:p>
            <a:pPr lvl="2"/>
            <a:r>
              <a:rPr lang="en-US" dirty="0"/>
              <a:t>Total work done in a given time</a:t>
            </a:r>
          </a:p>
          <a:p>
            <a:pPr lvl="2"/>
            <a:r>
              <a:rPr lang="fa-IR" dirty="0"/>
              <a:t>ویا در واحد زمان چه حجمی از داده ها را پردازش کرده</a:t>
            </a:r>
          </a:p>
          <a:p>
            <a:pPr lvl="2"/>
            <a:r>
              <a:rPr lang="fa-IR" dirty="0"/>
              <a:t>ویا در واحد زمان چقدر میتواند خروجی به ما بدهد.</a:t>
            </a:r>
            <a:endParaRPr lang="en-US" dirty="0"/>
          </a:p>
          <a:p>
            <a:pPr lvl="1"/>
            <a:r>
              <a:rPr lang="fa-IR" dirty="0"/>
              <a:t>پهنای باند پردازنده ها حدود 30 تا 40 هزار برابر شده است.</a:t>
            </a:r>
          </a:p>
          <a:p>
            <a:pPr lvl="1"/>
            <a:r>
              <a:rPr lang="fa-IR" dirty="0"/>
              <a:t>در حالی که پهنای باند حافظه و دیسک، 300 تا هزار و دویست برابر شده است.</a:t>
            </a:r>
          </a:p>
          <a:p>
            <a:r>
              <a:rPr lang="fa-IR" dirty="0"/>
              <a:t>لذا این بهبود بصورت متوازن انجام نشده است</a:t>
            </a:r>
          </a:p>
          <a:p>
            <a:r>
              <a:rPr lang="fa-IR" dirty="0"/>
              <a:t>بنابراین بهبود </a:t>
            </a:r>
            <a:r>
              <a:rPr lang="en-US" dirty="0"/>
              <a:t>CPU</a:t>
            </a:r>
            <a:r>
              <a:rPr lang="fa-IR" dirty="0"/>
              <a:t> به تنهایی دیگر کمکی به بهبود کارایی نمیکند</a:t>
            </a:r>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15</a:t>
            </a:fld>
            <a:endParaRPr lang="en-US"/>
          </a:p>
        </p:txBody>
      </p:sp>
    </p:spTree>
    <p:custDataLst>
      <p:tags r:id="rId1"/>
    </p:custDataLst>
    <p:extLst>
      <p:ext uri="{BB962C8B-B14F-4D97-AF65-F5344CB8AC3E}">
        <p14:creationId xmlns:p14="http://schemas.microsoft.com/office/powerpoint/2010/main" val="266086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Bandwidth and Latency</a:t>
            </a:r>
            <a:endParaRPr lang="en-AU" dirty="0"/>
          </a:p>
        </p:txBody>
      </p:sp>
      <p:sp>
        <p:nvSpPr>
          <p:cNvPr id="242691" name="Rectangle 3"/>
          <p:cNvSpPr>
            <a:spLocks noGrp="1" noChangeArrowheads="1"/>
          </p:cNvSpPr>
          <p:nvPr>
            <p:ph type="body" idx="1"/>
          </p:nvPr>
        </p:nvSpPr>
        <p:spPr/>
        <p:txBody>
          <a:bodyPr>
            <a:normAutofit/>
          </a:bodyPr>
          <a:lstStyle/>
          <a:p>
            <a:r>
              <a:rPr lang="en-US" dirty="0"/>
              <a:t>Latency </a:t>
            </a:r>
            <a:r>
              <a:rPr lang="fa-IR" dirty="0"/>
              <a:t> فاصله زمانی بین شروع تا پایان انجام یک کار میباشد.</a:t>
            </a:r>
          </a:p>
          <a:p>
            <a:r>
              <a:rPr lang="fa-IR" dirty="0"/>
              <a:t>50 تا 90 برابر بهبود در پردازنده ها داریم</a:t>
            </a:r>
          </a:p>
          <a:p>
            <a:r>
              <a:rPr lang="fa-IR" dirty="0"/>
              <a:t>در حافظه ها 6 تا 8 برابر بهبود ایجاد شده است.</a:t>
            </a:r>
          </a:p>
          <a:p>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16</a:t>
            </a:fld>
            <a:endParaRPr lang="en-US"/>
          </a:p>
        </p:txBody>
      </p:sp>
    </p:spTree>
    <p:custDataLst>
      <p:tags r:id="rId1"/>
    </p:custDataLst>
    <p:extLst>
      <p:ext uri="{BB962C8B-B14F-4D97-AF65-F5344CB8AC3E}">
        <p14:creationId xmlns:p14="http://schemas.microsoft.com/office/powerpoint/2010/main" val="3190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Bandwidth and Latency</a:t>
            </a:r>
            <a:endParaRPr lang="en-AU" dirty="0"/>
          </a:p>
        </p:txBody>
      </p:sp>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p:txBody>
              <a:bodyPr>
                <a:normAutofit/>
              </a:bodyPr>
              <a:lstStyle/>
              <a:p>
                <a:r>
                  <a:rPr lang="fa-IR" dirty="0"/>
                  <a:t>چه ارتباطی بین </a:t>
                </a:r>
                <a:r>
                  <a:rPr lang="en-US" dirty="0"/>
                  <a:t>Bandwidth </a:t>
                </a:r>
                <a:r>
                  <a:rPr lang="fa-IR" dirty="0"/>
                  <a:t> و </a:t>
                </a:r>
                <a:r>
                  <a:rPr lang="en-US" dirty="0"/>
                  <a:t>Latency</a:t>
                </a:r>
                <a:r>
                  <a:rPr lang="fa-IR" dirty="0"/>
                  <a:t> وجود دارد.</a:t>
                </a:r>
              </a:p>
              <a:p>
                <a:r>
                  <a:rPr lang="fa-IR" dirty="0"/>
                  <a:t>اگر پردازنده ای </a:t>
                </a:r>
                <a:r>
                  <a:rPr lang="en-US" dirty="0"/>
                  <a:t>Bandwidth</a:t>
                </a:r>
                <a:r>
                  <a:rPr lang="fa-IR" dirty="0"/>
                  <a:t> آن </a:t>
                </a:r>
                <a:r>
                  <a:rPr lang="en-US" dirty="0"/>
                  <a:t>n</a:t>
                </a:r>
                <a:r>
                  <a:rPr lang="fa-IR" dirty="0"/>
                  <a:t> برابر شده باشد، آیا میتوان گفت که </a:t>
                </a:r>
                <a:r>
                  <a:rPr lang="en-US" dirty="0"/>
                  <a:t>Latency</a:t>
                </a:r>
                <a:r>
                  <a:rPr lang="fa-IR"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oMath>
                </a14:m>
                <a:r>
                  <a:rPr lang="fa-IR" dirty="0"/>
                  <a:t> شده است؟</a:t>
                </a:r>
              </a:p>
              <a:p>
                <a:pPr lvl="1"/>
                <a:r>
                  <a:rPr lang="fa-IR" dirty="0"/>
                  <a:t>قطعاً اینگونه نیست</a:t>
                </a:r>
                <a:endParaRPr lang="en-US"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blipFill>
                <a:blip r:embed="rId4"/>
                <a:stretch>
                  <a:fillRect r="-484"/>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17</a:t>
            </a:fld>
            <a:endParaRPr lang="en-US"/>
          </a:p>
        </p:txBody>
      </p:sp>
    </p:spTree>
    <p:custDataLst>
      <p:tags r:id="rId1"/>
    </p:custDataLst>
    <p:extLst>
      <p:ext uri="{BB962C8B-B14F-4D97-AF65-F5344CB8AC3E}">
        <p14:creationId xmlns:p14="http://schemas.microsoft.com/office/powerpoint/2010/main" val="161361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dirty="0"/>
              <a:t>Bandwidth and Latency</a:t>
            </a:r>
            <a:endParaRPr lang="en-GB" dirty="0"/>
          </a:p>
        </p:txBody>
      </p:sp>
      <p:sp>
        <p:nvSpPr>
          <p:cNvPr id="4" name="Content Placeholder 3"/>
          <p:cNvSpPr>
            <a:spLocks noGrp="1"/>
          </p:cNvSpPr>
          <p:nvPr>
            <p:ph idx="1"/>
          </p:nvPr>
        </p:nvSpPr>
        <p:spPr>
          <a:xfrm>
            <a:off x="6907794" y="1240077"/>
            <a:ext cx="4636506" cy="5166142"/>
          </a:xfrm>
        </p:spPr>
        <p:txBody>
          <a:bodyPr>
            <a:normAutofit fontScale="55000" lnSpcReduction="20000"/>
          </a:bodyPr>
          <a:lstStyle/>
          <a:p>
            <a:r>
              <a:rPr lang="fa-IR" dirty="0"/>
              <a:t>حوزه های حافظه اصلی، حافظه جانبی، پردازنده و شبکه در نظر گرفته شده است.</a:t>
            </a:r>
          </a:p>
          <a:p>
            <a:r>
              <a:rPr lang="fa-IR" dirty="0"/>
              <a:t>محور </a:t>
            </a:r>
            <a:r>
              <a:rPr lang="en-US" dirty="0"/>
              <a:t>x</a:t>
            </a:r>
            <a:r>
              <a:rPr lang="fa-IR" dirty="0"/>
              <a:t>، بهبود تاخیر و محور </a:t>
            </a:r>
            <a:r>
              <a:rPr lang="en-US" dirty="0"/>
              <a:t>y</a:t>
            </a:r>
            <a:r>
              <a:rPr lang="fa-IR" dirty="0"/>
              <a:t>، بهبود پهنای باند یا کارایی است.</a:t>
            </a:r>
          </a:p>
          <a:p>
            <a:r>
              <a:rPr lang="fa-IR" dirty="0"/>
              <a:t>زمانی همگی در نقطه </a:t>
            </a:r>
            <a:r>
              <a:rPr lang="en-US" dirty="0"/>
              <a:t>(1,1)</a:t>
            </a:r>
            <a:r>
              <a:rPr lang="fa-IR" dirty="0"/>
              <a:t> بودند.</a:t>
            </a:r>
          </a:p>
          <a:p>
            <a:r>
              <a:rPr lang="fa-IR" dirty="0"/>
              <a:t>در نقطه </a:t>
            </a:r>
            <a:r>
              <a:rPr lang="en-US" dirty="0"/>
              <a:t>A</a:t>
            </a:r>
            <a:r>
              <a:rPr lang="fa-IR" dirty="0"/>
              <a:t>، اگر بهبود تاخیر در شبکه ده برابر شده باشد، بهبود کارایی 100 برابر شده است.</a:t>
            </a:r>
            <a:endParaRPr lang="en-US" dirty="0"/>
          </a:p>
          <a:p>
            <a:r>
              <a:rPr lang="fa-IR" dirty="0"/>
              <a:t>نکته 1: بهبود تاخیر، به همان نسبت منجر به بهبود کارایی میشود اما برعکس آن درست نیست.</a:t>
            </a:r>
          </a:p>
          <a:p>
            <a:r>
              <a:rPr lang="fa-IR" dirty="0"/>
              <a:t>نکته 2: نسبت بهبود پهنای باند یا کارایی در پردازنده و شبکه ده تا صد هزار برابر شده است ولی پهنای باند حافظه اصلی بین هزار تا ده هزار است و این مشکل بزرگ در معماری کامپیوتر است.</a:t>
            </a:r>
          </a:p>
        </p:txBody>
      </p:sp>
      <p:sp>
        <p:nvSpPr>
          <p:cNvPr id="5" name="Footer Placeholder 4"/>
          <p:cNvSpPr>
            <a:spLocks noGrp="1"/>
          </p:cNvSpPr>
          <p:nvPr>
            <p:ph type="ftr" sz="quarter" idx="4294967295"/>
          </p:nvPr>
        </p:nvSpPr>
        <p:spPr>
          <a:xfrm>
            <a:off x="2495550" y="6381750"/>
            <a:ext cx="9696450" cy="358775"/>
          </a:xfrm>
        </p:spPr>
        <p:txBody>
          <a:bodyPr/>
          <a:lstStyle/>
          <a:p>
            <a:r>
              <a:rPr lang="en-US"/>
              <a:t>Copyright © 2019, Elsevier Inc. All rights reserved.</a:t>
            </a:r>
            <a:endParaRPr lang="en-AU" dirty="0"/>
          </a:p>
        </p:txBody>
      </p:sp>
      <p:sp>
        <p:nvSpPr>
          <p:cNvPr id="483336" name="Text Box 8"/>
          <p:cNvSpPr txBox="1">
            <a:spLocks noChangeArrowheads="1"/>
          </p:cNvSpPr>
          <p:nvPr/>
        </p:nvSpPr>
        <p:spPr bwMode="auto">
          <a:xfrm>
            <a:off x="-59628" y="6028822"/>
            <a:ext cx="5798382" cy="400110"/>
          </a:xfrm>
          <a:prstGeom prst="rect">
            <a:avLst/>
          </a:prstGeom>
          <a:noFill/>
          <a:ln w="9525" algn="ctr">
            <a:noFill/>
            <a:miter lim="800000"/>
            <a:headEnd/>
            <a:tailEnd/>
          </a:ln>
          <a:effectLst/>
        </p:spPr>
        <p:txBody>
          <a:bodyPr wrap="none">
            <a:spAutoFit/>
          </a:bodyPr>
          <a:lstStyle/>
          <a:p>
            <a:pPr algn="ctr"/>
            <a:r>
              <a:rPr lang="en-US" sz="2000" dirty="0">
                <a:solidFill>
                  <a:srgbClr val="000066"/>
                </a:solidFill>
                <a:latin typeface="Arial" charset="0"/>
              </a:rPr>
              <a:t>Log-log plot of bandwidth and latency milestones</a:t>
            </a:r>
            <a:endParaRPr lang="en-GB" sz="2000" dirty="0">
              <a:solidFill>
                <a:srgbClr val="000066"/>
              </a:solidFill>
              <a:latin typeface="Arial" charset="0"/>
            </a:endParaRPr>
          </a:p>
        </p:txBody>
      </p:sp>
      <p:pic>
        <p:nvPicPr>
          <p:cNvPr id="3" name="Picture 2"/>
          <p:cNvPicPr>
            <a:picLocks noChangeAspect="1"/>
          </p:cNvPicPr>
          <p:nvPr/>
        </p:nvPicPr>
        <p:blipFill>
          <a:blip r:embed="rId2"/>
          <a:stretch>
            <a:fillRect/>
          </a:stretch>
        </p:blipFill>
        <p:spPr>
          <a:xfrm>
            <a:off x="139262" y="253497"/>
            <a:ext cx="6517691" cy="5836217"/>
          </a:xfrm>
          <a:prstGeom prst="rect">
            <a:avLst/>
          </a:prstGeom>
        </p:spPr>
      </p:pic>
      <p:sp>
        <p:nvSpPr>
          <p:cNvPr id="8"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TextBox 1"/>
          <p:cNvSpPr txBox="1"/>
          <p:nvPr/>
        </p:nvSpPr>
        <p:spPr>
          <a:xfrm>
            <a:off x="3060192" y="4118146"/>
            <a:ext cx="317716" cy="369332"/>
          </a:xfrm>
          <a:prstGeom prst="rect">
            <a:avLst/>
          </a:prstGeom>
          <a:noFill/>
        </p:spPr>
        <p:txBody>
          <a:bodyPr wrap="none" rtlCol="0">
            <a:spAutoFit/>
          </a:bodyPr>
          <a:lstStyle/>
          <a:p>
            <a:r>
              <a:rPr lang="en-US" dirty="0"/>
              <a:t>A</a:t>
            </a:r>
          </a:p>
        </p:txBody>
      </p:sp>
      <p:cxnSp>
        <p:nvCxnSpPr>
          <p:cNvPr id="7" name="Straight Arrow Connector 6"/>
          <p:cNvCxnSpPr/>
          <p:nvPr/>
        </p:nvCxnSpPr>
        <p:spPr>
          <a:xfrm flipH="1" flipV="1">
            <a:off x="3023616" y="4011168"/>
            <a:ext cx="14400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A24F918-E48B-4CD6-88B4-F48A81EB5FB6}" type="slidenum">
              <a:rPr lang="en-US" smtClean="0"/>
              <a:pPr/>
              <a:t>18</a:t>
            </a:fld>
            <a:endParaRPr lang="en-US"/>
          </a:p>
        </p:txBody>
      </p:sp>
    </p:spTree>
    <p:extLst>
      <p:ext uri="{BB962C8B-B14F-4D97-AF65-F5344CB8AC3E}">
        <p14:creationId xmlns:p14="http://schemas.microsoft.com/office/powerpoint/2010/main" val="39995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تاثیر ابعاد ترانزیستور در سرعت</a:t>
            </a:r>
            <a:endParaRPr lang="en-AU" dirty="0"/>
          </a:p>
        </p:txBody>
      </p:sp>
      <p:sp>
        <p:nvSpPr>
          <p:cNvPr id="242691" name="Rectangle 3"/>
          <p:cNvSpPr>
            <a:spLocks noGrp="1" noChangeArrowheads="1"/>
          </p:cNvSpPr>
          <p:nvPr>
            <p:ph type="body" idx="1"/>
          </p:nvPr>
        </p:nvSpPr>
        <p:spPr/>
        <p:txBody>
          <a:bodyPr>
            <a:normAutofit fontScale="77500" lnSpcReduction="20000"/>
          </a:bodyPr>
          <a:lstStyle/>
          <a:p>
            <a:r>
              <a:rPr lang="fa-IR" dirty="0"/>
              <a:t>تکنولوژی به ما این اجازه را میدهد که </a:t>
            </a:r>
            <a:r>
              <a:rPr lang="en-US" dirty="0"/>
              <a:t>Feature size</a:t>
            </a:r>
            <a:r>
              <a:rPr lang="fa-IR" dirty="0"/>
              <a:t> را کاهش دهیم.</a:t>
            </a:r>
          </a:p>
          <a:p>
            <a:r>
              <a:rPr lang="en-US" dirty="0"/>
              <a:t>Feature size</a:t>
            </a:r>
            <a:r>
              <a:rPr lang="fa-IR" dirty="0"/>
              <a:t> : مینیمم سایز یک ترانزیستور که در یک </a:t>
            </a:r>
            <a:r>
              <a:rPr lang="en-US" dirty="0"/>
              <a:t>IC</a:t>
            </a:r>
            <a:r>
              <a:rPr lang="fa-IR" dirty="0"/>
              <a:t> استفاده میشود.</a:t>
            </a:r>
          </a:p>
          <a:p>
            <a:r>
              <a:rPr lang="fa-IR" dirty="0"/>
              <a:t>کاهش </a:t>
            </a:r>
            <a:r>
              <a:rPr lang="en-US" dirty="0"/>
              <a:t>Feature size</a:t>
            </a:r>
            <a:r>
              <a:rPr lang="fa-IR" dirty="0"/>
              <a:t> منجر به کاهش تاخیر میشود.</a:t>
            </a:r>
          </a:p>
          <a:p>
            <a:r>
              <a:rPr lang="fa-IR" dirty="0"/>
              <a:t>اینتل در سال </a:t>
            </a:r>
            <a:r>
              <a:rPr lang="en-US" dirty="0"/>
              <a:t>1971</a:t>
            </a:r>
            <a:r>
              <a:rPr lang="fa-IR" dirty="0"/>
              <a:t> پردازنده 4004 را با تکنولوژی 10 میکرون ساخت</a:t>
            </a:r>
          </a:p>
          <a:p>
            <a:r>
              <a:rPr lang="fa-IR" dirty="0"/>
              <a:t>در سال 2017 پردازنده را با تکنولوژی 1100 نانو  یا </a:t>
            </a:r>
            <a:r>
              <a:rPr lang="en-US" dirty="0"/>
              <a:t>.011</a:t>
            </a:r>
            <a:r>
              <a:rPr lang="fa-IR" dirty="0"/>
              <a:t> میکرون ساخت</a:t>
            </a:r>
          </a:p>
          <a:p>
            <a:r>
              <a:rPr lang="fa-IR" dirty="0"/>
              <a:t>هزار برابر </a:t>
            </a:r>
            <a:r>
              <a:rPr lang="en-US" dirty="0"/>
              <a:t>feature size </a:t>
            </a:r>
            <a:r>
              <a:rPr lang="fa-IR" dirty="0"/>
              <a:t> کاهش پیدا کرد.</a:t>
            </a:r>
          </a:p>
          <a:p>
            <a:r>
              <a:rPr lang="fa-IR" dirty="0"/>
              <a:t>سرعت عملکرد ترانزیستور بصورت خطی با ابعاد است یعنی اگر ابعاد نصف شود، سرعت دو برابر میشود.</a:t>
            </a:r>
          </a:p>
          <a:p>
            <a:r>
              <a:rPr lang="fa-IR" dirty="0"/>
              <a:t>در حالی که </a:t>
            </a:r>
            <a:r>
              <a:rPr lang="en-US" dirty="0"/>
              <a:t>Integration density</a:t>
            </a:r>
            <a:r>
              <a:rPr lang="fa-IR" dirty="0"/>
              <a:t> بصورت توان 2 افزایش می یابد.</a:t>
            </a:r>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19</a:t>
            </a:fld>
            <a:endParaRPr lang="en-US"/>
          </a:p>
        </p:txBody>
      </p:sp>
    </p:spTree>
    <p:custDataLst>
      <p:tags r:id="rId1"/>
    </p:custDataLst>
    <p:extLst>
      <p:ext uri="{BB962C8B-B14F-4D97-AF65-F5344CB8AC3E}">
        <p14:creationId xmlns:p14="http://schemas.microsoft.com/office/powerpoint/2010/main" val="2198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3483" name="Rectangle 11"/>
          <p:cNvSpPr>
            <a:spLocks noChangeArrowheads="1"/>
          </p:cNvSpPr>
          <p:nvPr/>
        </p:nvSpPr>
        <p:spPr bwMode="auto">
          <a:xfrm>
            <a:off x="4367213" y="1254125"/>
            <a:ext cx="1197764" cy="369332"/>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1</a:t>
            </a:r>
            <a:endParaRPr lang="en-GB" dirty="0">
              <a:solidFill>
                <a:srgbClr val="000099"/>
              </a:solidFill>
              <a:latin typeface="Arial" charset="0"/>
            </a:endParaRPr>
          </a:p>
        </p:txBody>
      </p:sp>
      <p:sp>
        <p:nvSpPr>
          <p:cNvPr id="233484" name="Rectangle 12"/>
          <p:cNvSpPr>
            <a:spLocks noChangeArrowheads="1"/>
          </p:cNvSpPr>
          <p:nvPr/>
        </p:nvSpPr>
        <p:spPr bwMode="auto">
          <a:xfrm>
            <a:off x="4367214" y="2060575"/>
            <a:ext cx="5832475" cy="369332"/>
          </a:xfrm>
          <a:prstGeom prst="rect">
            <a:avLst/>
          </a:prstGeom>
          <a:noFill/>
          <a:ln w="9525" algn="ctr">
            <a:noFill/>
            <a:miter lim="800000"/>
            <a:headEnd/>
            <a:tailEnd/>
          </a:ln>
          <a:effectLst/>
        </p:spPr>
        <p:txBody>
          <a:bodyPr>
            <a:spAutoFit/>
          </a:bodyPr>
          <a:lstStyle/>
          <a:p>
            <a:r>
              <a:rPr lang="en-AU" dirty="0">
                <a:solidFill>
                  <a:srgbClr val="0066FF"/>
                </a:solidFill>
                <a:latin typeface="Arial" charset="0"/>
              </a:rPr>
              <a:t>Fundamentals of Quantitative Design and Analysis</a:t>
            </a:r>
            <a:endParaRPr lang="en-GB" dirty="0">
              <a:solidFill>
                <a:srgbClr val="0066FF"/>
              </a:solidFill>
              <a:latin typeface="Arial" charset="0"/>
            </a:endParaRPr>
          </a:p>
        </p:txBody>
      </p:sp>
      <p:sp>
        <p:nvSpPr>
          <p:cNvPr id="233485" name="Text Box 13"/>
          <p:cNvSpPr txBox="1">
            <a:spLocks noChangeArrowheads="1"/>
          </p:cNvSpPr>
          <p:nvPr/>
        </p:nvSpPr>
        <p:spPr bwMode="auto">
          <a:xfrm>
            <a:off x="4313286" y="-100013"/>
            <a:ext cx="4502065" cy="830997"/>
          </a:xfrm>
          <a:prstGeom prst="rect">
            <a:avLst/>
          </a:prstGeom>
          <a:noFill/>
          <a:ln w="9525" algn="ctr">
            <a:noFill/>
            <a:miter lim="800000"/>
            <a:headEnd/>
            <a:tailEnd/>
          </a:ln>
          <a:effectLst/>
        </p:spPr>
        <p:txBody>
          <a:bodyPr wrap="none">
            <a:spAutoFit/>
          </a:bodyPr>
          <a:lstStyle/>
          <a:p>
            <a:pPr algn="ctr"/>
            <a:r>
              <a:rPr lang="en-US" sz="2800" dirty="0">
                <a:solidFill>
                  <a:schemeClr val="bg1"/>
                </a:solidFill>
                <a:latin typeface="Times New Roman" pitchFamily="18" charset="0"/>
              </a:rPr>
              <a:t>Computer Architecture</a:t>
            </a:r>
          </a:p>
          <a:p>
            <a:pPr algn="ctr"/>
            <a:r>
              <a:rPr lang="en-US" sz="2000" dirty="0">
                <a:solidFill>
                  <a:schemeClr val="bg1"/>
                </a:solidFill>
                <a:latin typeface="Arial" charset="0"/>
              </a:rPr>
              <a:t>A Quantitative Approach, Sixth Edition</a:t>
            </a:r>
            <a:endParaRPr lang="en-GB" sz="2000" dirty="0">
              <a:solidFill>
                <a:schemeClr val="bg1"/>
              </a:solidFill>
              <a:latin typeface="Arial" charset="0"/>
            </a:endParaRPr>
          </a:p>
        </p:txBody>
      </p:sp>
      <p:sp>
        <p:nvSpPr>
          <p:cNvPr id="4" name="Footer Placeholder 3"/>
          <p:cNvSpPr>
            <a:spLocks noGrp="1"/>
          </p:cNvSpPr>
          <p:nvPr>
            <p:ph type="ftr" sz="quarter" idx="3"/>
          </p:nvPr>
        </p:nvSpPr>
        <p:spPr/>
        <p:txBody>
          <a:bodyPr/>
          <a:lstStyle/>
          <a:p>
            <a:r>
              <a:rPr lang="en-AU" dirty="0"/>
              <a:t>Copyright © 2019, Elsevier Inc. All rights reserved.</a:t>
            </a:r>
          </a:p>
        </p:txBody>
      </p:sp>
      <p:sp>
        <p:nvSpPr>
          <p:cNvPr id="3" name="Rectangle 2"/>
          <p:cNvSpPr/>
          <p:nvPr/>
        </p:nvSpPr>
        <p:spPr>
          <a:xfrm>
            <a:off x="214489" y="4011096"/>
            <a:ext cx="6096000" cy="646331"/>
          </a:xfrm>
          <a:prstGeom prst="rect">
            <a:avLst/>
          </a:prstGeom>
        </p:spPr>
        <p:txBody>
          <a:bodyPr>
            <a:spAutoFit/>
          </a:bodyPr>
          <a:lstStyle/>
          <a:p>
            <a:r>
              <a:rPr lang="en-US" dirty="0" err="1"/>
              <a:t>Hohn</a:t>
            </a:r>
            <a:r>
              <a:rPr lang="en-US" dirty="0"/>
              <a:t> L. Hennessy </a:t>
            </a:r>
          </a:p>
          <a:p>
            <a:r>
              <a:rPr lang="en-US" dirty="0"/>
              <a:t>David A. Patterson</a:t>
            </a:r>
          </a:p>
        </p:txBody>
      </p:sp>
    </p:spTree>
    <p:extLst>
      <p:ext uri="{BB962C8B-B14F-4D97-AF65-F5344CB8AC3E}">
        <p14:creationId xmlns:p14="http://schemas.microsoft.com/office/powerpoint/2010/main" val="1441423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اهمیت انرژی مصرفی</a:t>
            </a:r>
            <a:endParaRPr lang="en-AU" dirty="0"/>
          </a:p>
        </p:txBody>
      </p:sp>
      <p:sp>
        <p:nvSpPr>
          <p:cNvPr id="242691" name="Rectangle 3"/>
          <p:cNvSpPr>
            <a:spLocks noGrp="1" noChangeArrowheads="1"/>
          </p:cNvSpPr>
          <p:nvPr>
            <p:ph type="body" idx="1"/>
          </p:nvPr>
        </p:nvSpPr>
        <p:spPr>
          <a:xfrm>
            <a:off x="215462" y="1240076"/>
            <a:ext cx="11328838" cy="5385575"/>
          </a:xfrm>
        </p:spPr>
        <p:txBody>
          <a:bodyPr>
            <a:normAutofit fontScale="85000" lnSpcReduction="10000"/>
          </a:bodyPr>
          <a:lstStyle/>
          <a:p>
            <a:r>
              <a:rPr lang="fa-IR" dirty="0"/>
              <a:t>در طراحی یک پردازنده علاوه بر افزایش کارایی توجه به انرژی مصرفی نیز مهم است.</a:t>
            </a:r>
          </a:p>
          <a:p>
            <a:r>
              <a:rPr lang="fa-IR" dirty="0"/>
              <a:t>پارامتر </a:t>
            </a:r>
            <a:r>
              <a:rPr lang="en-US" dirty="0"/>
              <a:t>Thermal Design Power (TDP)</a:t>
            </a:r>
            <a:r>
              <a:rPr lang="fa-IR" dirty="0"/>
              <a:t> : </a:t>
            </a:r>
            <a:r>
              <a:rPr lang="fa-IR" dirty="0">
                <a:solidFill>
                  <a:srgbClr val="C00000"/>
                </a:solidFill>
              </a:rPr>
              <a:t>بیشترین میزان تولید گرمای تولید شده توسط چیپ</a:t>
            </a:r>
          </a:p>
          <a:p>
            <a:pPr lvl="1"/>
            <a:r>
              <a:rPr lang="fa-IR" dirty="0"/>
              <a:t>وقتی پردازنده ای کار میکند، انرژی مصرف میکند و لذا گرما  تولید میکند</a:t>
            </a:r>
          </a:p>
          <a:p>
            <a:pPr lvl="1"/>
            <a:r>
              <a:rPr lang="fa-IR" dirty="0"/>
              <a:t>باید دمای تولید شده با دمای انتقال داده شده به خارج از چیپ متناسب باشد</a:t>
            </a:r>
          </a:p>
          <a:p>
            <a:pPr lvl="1"/>
            <a:r>
              <a:rPr lang="fa-IR" dirty="0"/>
              <a:t>اندازه گیری حداکثر توان تولید گرما (</a:t>
            </a:r>
            <a:r>
              <a:rPr lang="en-US" dirty="0"/>
              <a:t>TDP</a:t>
            </a:r>
            <a:r>
              <a:rPr lang="fa-IR" dirty="0"/>
              <a:t>) باید انجام شود و بدنبال آن طراحی سازو کارهایی برای انتقال گرما</a:t>
            </a:r>
          </a:p>
          <a:p>
            <a:r>
              <a:rPr lang="fa-IR" dirty="0"/>
              <a:t>حداکثر توان تولید گرما و مصرف انرژی را چگونه محاسبه کنیم؟</a:t>
            </a:r>
          </a:p>
          <a:p>
            <a:pPr lvl="1"/>
            <a:r>
              <a:rPr lang="fa-IR" dirty="0"/>
              <a:t>حداکثر انرژی مصرفی برابر است با انرژی مصرفی در زمانی که تمام ترانزیستورها فعال باشند.</a:t>
            </a:r>
          </a:p>
          <a:p>
            <a:pPr lvl="1"/>
            <a:r>
              <a:rPr lang="en-US" dirty="0"/>
              <a:t>TDP</a:t>
            </a:r>
            <a:r>
              <a:rPr lang="fa-IR" dirty="0"/>
              <a:t> میگوید که لازم نیست این عدد را بدست آورید </a:t>
            </a:r>
          </a:p>
          <a:p>
            <a:pPr lvl="2"/>
            <a:r>
              <a:rPr lang="fa-IR" dirty="0"/>
              <a:t>استفاده از حالت میانگین، نامناسب است</a:t>
            </a:r>
          </a:p>
          <a:p>
            <a:pPr lvl="2"/>
            <a:r>
              <a:rPr lang="fa-IR" dirty="0"/>
              <a:t>وضعیتی که بیشترین مصرف انرژی دارد را در نظر میگیریم، که </a:t>
            </a:r>
            <a:r>
              <a:rPr lang="fa-IR" dirty="0">
                <a:solidFill>
                  <a:srgbClr val="C00000"/>
                </a:solidFill>
              </a:rPr>
              <a:t>معمولاً 1.5 برابر حالت میانگین است</a:t>
            </a:r>
            <a:endParaRPr lang="fa-IR" dirty="0"/>
          </a:p>
        </p:txBody>
      </p:sp>
      <p:sp>
        <p:nvSpPr>
          <p:cNvPr id="242693" name="Text Box 5"/>
          <p:cNvSpPr txBox="1">
            <a:spLocks noChangeArrowheads="1"/>
          </p:cNvSpPr>
          <p:nvPr/>
        </p:nvSpPr>
        <p:spPr bwMode="auto">
          <a:xfrm rot="5400000">
            <a:off x="10304960" y="1438277"/>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20</a:t>
            </a:fld>
            <a:endParaRPr lang="en-US"/>
          </a:p>
        </p:txBody>
      </p:sp>
    </p:spTree>
    <p:custDataLst>
      <p:tags r:id="rId1"/>
    </p:custDataLst>
    <p:extLst>
      <p:ext uri="{BB962C8B-B14F-4D97-AF65-F5344CB8AC3E}">
        <p14:creationId xmlns:p14="http://schemas.microsoft.com/office/powerpoint/2010/main" val="41415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2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26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269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2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کارایی پردازنده در مقایسه با انرژی مصرفی</a:t>
            </a:r>
            <a:endParaRPr lang="en-AU" dirty="0"/>
          </a:p>
        </p:txBody>
      </p:sp>
      <p:sp>
        <p:nvSpPr>
          <p:cNvPr id="242691" name="Rectangle 3"/>
          <p:cNvSpPr>
            <a:spLocks noGrp="1" noChangeArrowheads="1"/>
          </p:cNvSpPr>
          <p:nvPr>
            <p:ph type="body" idx="1"/>
          </p:nvPr>
        </p:nvSpPr>
        <p:spPr/>
        <p:txBody>
          <a:bodyPr>
            <a:normAutofit lnSpcReduction="10000"/>
          </a:bodyPr>
          <a:lstStyle/>
          <a:p>
            <a:r>
              <a:rPr lang="fa-IR" dirty="0"/>
              <a:t>چنانچه فرکانس کلاک یک پردازنده را پایین بیاوریم، میزان پردازش کمتر میشود و بنابراین گرمای تولید شده کاهش می یابد.</a:t>
            </a:r>
          </a:p>
          <a:p>
            <a:r>
              <a:rPr lang="fa-IR" dirty="0">
                <a:solidFill>
                  <a:srgbClr val="C00000"/>
                </a:solidFill>
              </a:rPr>
              <a:t>بنابر این مدیریت کلاک میتواند برای کنترل توان مصرفی استفاده شود.</a:t>
            </a:r>
          </a:p>
          <a:p>
            <a:r>
              <a:rPr lang="fa-IR" dirty="0"/>
              <a:t>در اینصورت بین کارایی و انرژی باید یک </a:t>
            </a:r>
            <a:r>
              <a:rPr lang="en-US" dirty="0"/>
              <a:t>trade off</a:t>
            </a:r>
            <a:r>
              <a:rPr lang="fa-IR" dirty="0"/>
              <a:t> داشته باشیم.</a:t>
            </a:r>
          </a:p>
          <a:p>
            <a:pPr lvl="1"/>
            <a:r>
              <a:rPr lang="fa-IR" dirty="0"/>
              <a:t>نمیتوان گفت پردازنده ای که انرژی کمتری مصرف میکند، بهتر است</a:t>
            </a:r>
          </a:p>
          <a:p>
            <a:r>
              <a:rPr lang="fa-IR" dirty="0"/>
              <a:t>آنچه که برای مقایسه مهم است این است که کاری که ما میخواهیم انجام دهیم، کدام طراحی (کدام پردازنده) با انرژی کمتری انجام میدهد.</a:t>
            </a:r>
          </a:p>
          <a:p>
            <a:pPr lvl="1"/>
            <a:r>
              <a:rPr lang="en-US" dirty="0"/>
              <a:t>Energy per task is often a better measurement</a:t>
            </a:r>
          </a:p>
        </p:txBody>
      </p:sp>
      <p:sp>
        <p:nvSpPr>
          <p:cNvPr id="242693" name="Text Box 5"/>
          <p:cNvSpPr txBox="1">
            <a:spLocks noChangeArrowheads="1"/>
          </p:cNvSpPr>
          <p:nvPr/>
        </p:nvSpPr>
        <p:spPr bwMode="auto">
          <a:xfrm rot="5400000">
            <a:off x="10304960" y="1438277"/>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21</a:t>
            </a:fld>
            <a:endParaRPr lang="en-US"/>
          </a:p>
        </p:txBody>
      </p:sp>
    </p:spTree>
    <p:custDataLst>
      <p:tags r:id="rId1"/>
    </p:custDataLst>
    <p:extLst>
      <p:ext uri="{BB962C8B-B14F-4D97-AF65-F5344CB8AC3E}">
        <p14:creationId xmlns:p14="http://schemas.microsoft.com/office/powerpoint/2010/main" val="26147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26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Dynamic Energy and Power</a:t>
            </a:r>
            <a:endParaRPr lang="en-AU" dirty="0"/>
          </a:p>
        </p:txBody>
      </p:sp>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p:txBody>
              <a:bodyPr>
                <a:normAutofit fontScale="85000" lnSpcReduction="20000"/>
              </a:bodyPr>
              <a:lstStyle/>
              <a:p>
                <a:r>
                  <a:rPr lang="fa-IR" dirty="0"/>
                  <a:t>انرژی مصرفی شامل دو بخش است: </a:t>
                </a:r>
              </a:p>
              <a:p>
                <a:r>
                  <a:rPr lang="en-US" dirty="0"/>
                  <a:t>Dynamic energy</a:t>
                </a:r>
              </a:p>
              <a:p>
                <a:pPr lvl="1"/>
                <a:r>
                  <a:rPr lang="en-US" dirty="0"/>
                  <a:t>Transistor switch from 0 → 1 or 1 → 0</a:t>
                </a:r>
                <a:r>
                  <a:rPr lang="fa-IR" dirty="0"/>
                  <a:t> (تعداد سوئیچینگ های ترانزیستور ها)</a:t>
                </a:r>
                <a:endParaRPr lang="en-US" dirty="0"/>
              </a:p>
              <a:p>
                <a:pPr lvl="1"/>
                <a:r>
                  <a:rPr lang="en-US" dirty="0"/>
                  <a:t>½ x Capacitive load x Voltage</a:t>
                </a:r>
                <a:r>
                  <a:rPr lang="en-US" baseline="30000" dirty="0"/>
                  <a:t>2</a:t>
                </a:r>
                <a:r>
                  <a:rPr lang="fa-IR" baseline="30000" dirty="0"/>
                  <a:t> </a:t>
                </a:r>
                <a:r>
                  <a:rPr lang="en-US" baseline="30000" dirty="0"/>
                  <a:t>  </a:t>
                </a:r>
                <a:r>
                  <a:rPr lang="en-US" dirty="0">
                    <a:solidFill>
                      <a:srgbClr val="C00000"/>
                    </a:solidFill>
                  </a:rPr>
                  <a:t>(</a:t>
                </a:r>
                <a14:m>
                  <m:oMath xmlns:m="http://schemas.openxmlformats.org/officeDocument/2006/math">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2</m:t>
                        </m:r>
                      </m:den>
                    </m:f>
                    <m:r>
                      <a:rPr lang="en-US" b="0" i="1" smtClean="0">
                        <a:solidFill>
                          <a:srgbClr val="C00000"/>
                        </a:solidFill>
                        <a:latin typeface="Cambria Math" panose="02040503050406030204" pitchFamily="18" charset="0"/>
                      </a:rPr>
                      <m:t>𝑐</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𝑣</m:t>
                        </m:r>
                      </m:e>
                      <m:sup>
                        <m:r>
                          <a:rPr lang="en-US" b="0" i="1" smtClean="0">
                            <a:solidFill>
                              <a:srgbClr val="C00000"/>
                            </a:solidFill>
                            <a:latin typeface="Cambria Math" panose="02040503050406030204" pitchFamily="18" charset="0"/>
                          </a:rPr>
                          <m:t>2</m:t>
                        </m:r>
                      </m:sup>
                    </m:sSup>
                  </m:oMath>
                </a14:m>
                <a:r>
                  <a:rPr lang="en-US" dirty="0">
                    <a:solidFill>
                      <a:srgbClr val="C00000"/>
                    </a:solidFill>
                  </a:rPr>
                  <a:t>)</a:t>
                </a:r>
                <a:r>
                  <a:rPr lang="en-US" dirty="0"/>
                  <a:t>     </a:t>
                </a:r>
              </a:p>
              <a:p>
                <a:r>
                  <a:rPr lang="en-US" dirty="0"/>
                  <a:t>Dynamic power</a:t>
                </a:r>
                <a:endParaRPr lang="fa-IR" dirty="0"/>
              </a:p>
              <a:p>
                <a:pPr lvl="1"/>
                <a:r>
                  <a:rPr lang="fa-IR" dirty="0"/>
                  <a:t>انرژی در واحد زمان</a:t>
                </a:r>
                <a:endParaRPr lang="en-US" dirty="0"/>
              </a:p>
              <a:p>
                <a:pPr lvl="1"/>
                <a:r>
                  <a:rPr lang="en-US" dirty="0"/>
                  <a:t>   ½ x Capacitive load x Voltage</a:t>
                </a:r>
                <a:r>
                  <a:rPr lang="en-US" baseline="30000" dirty="0"/>
                  <a:t>2</a:t>
                </a:r>
                <a:r>
                  <a:rPr lang="en-US" dirty="0"/>
                  <a:t> x Frequency switched </a:t>
                </a:r>
              </a:p>
              <a:p>
                <a:pPr lvl="1"/>
                <a:r>
                  <a:rPr lang="en-US" baseline="30000" dirty="0"/>
                  <a:t> </a:t>
                </a:r>
                <a:r>
                  <a:rPr lang="en-US" dirty="0">
                    <a:solidFill>
                      <a:srgbClr val="C00000"/>
                    </a:solidFill>
                  </a:rPr>
                  <a:t>(</a:t>
                </a:r>
                <a14:m>
                  <m:oMath xmlns:m="http://schemas.openxmlformats.org/officeDocument/2006/math">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2</m:t>
                        </m:r>
                      </m:den>
                    </m:f>
                    <m:r>
                      <a:rPr lang="en-US" i="1">
                        <a:solidFill>
                          <a:srgbClr val="C00000"/>
                        </a:solidFill>
                        <a:latin typeface="Cambria Math" panose="02040503050406030204" pitchFamily="18" charset="0"/>
                      </a:rPr>
                      <m:t>𝑐</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𝑣</m:t>
                        </m:r>
                      </m:e>
                      <m:sup>
                        <m:r>
                          <a:rPr lang="en-US" i="1">
                            <a:solidFill>
                              <a:srgbClr val="C00000"/>
                            </a:solidFill>
                            <a:latin typeface="Cambria Math" panose="02040503050406030204" pitchFamily="18" charset="0"/>
                          </a:rPr>
                          <m:t>2</m:t>
                        </m:r>
                      </m:sup>
                    </m:sSup>
                    <m:r>
                      <a:rPr lang="en-US" b="0" i="1" smtClean="0">
                        <a:solidFill>
                          <a:srgbClr val="C00000"/>
                        </a:solidFill>
                        <a:latin typeface="Cambria Math" panose="02040503050406030204" pitchFamily="18" charset="0"/>
                      </a:rPr>
                      <m:t>𝑓</m:t>
                    </m:r>
                  </m:oMath>
                </a14:m>
                <a:r>
                  <a:rPr lang="en-US" dirty="0">
                    <a:solidFill>
                      <a:srgbClr val="C00000"/>
                    </a:solidFill>
                  </a:rPr>
                  <a:t>)</a:t>
                </a:r>
                <a:r>
                  <a:rPr lang="en-US" dirty="0"/>
                  <a:t> </a:t>
                </a:r>
              </a:p>
              <a:p>
                <a:r>
                  <a:rPr lang="fa-IR" dirty="0"/>
                  <a:t>اگر فرکانس را کم کنیم، </a:t>
                </a:r>
                <a:r>
                  <a:rPr lang="en-US" dirty="0"/>
                  <a:t>power</a:t>
                </a:r>
                <a:r>
                  <a:rPr lang="fa-IR" dirty="0"/>
                  <a:t> کم میشود ولی در </a:t>
                </a:r>
                <a:r>
                  <a:rPr lang="en-US" dirty="0"/>
                  <a:t>energy</a:t>
                </a:r>
                <a:r>
                  <a:rPr lang="fa-IR" dirty="0"/>
                  <a:t> تاثیر ندارد.</a:t>
                </a:r>
                <a:endParaRPr lang="en-US"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blipFill>
                <a:blip r:embed="rId3"/>
                <a:stretch>
                  <a:fillRect r="-269"/>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304960" y="1438277"/>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22</a:t>
            </a:fld>
            <a:endParaRPr lang="en-US"/>
          </a:p>
        </p:txBody>
      </p:sp>
    </p:spTree>
    <p:extLst>
      <p:ext uri="{BB962C8B-B14F-4D97-AF65-F5344CB8AC3E}">
        <p14:creationId xmlns:p14="http://schemas.microsoft.com/office/powerpoint/2010/main" val="32489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2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Power</a:t>
            </a:r>
            <a:endParaRPr lang="en-AU" dirty="0"/>
          </a:p>
        </p:txBody>
      </p:sp>
      <p:sp>
        <p:nvSpPr>
          <p:cNvPr id="242691" name="Rectangle 3"/>
          <p:cNvSpPr>
            <a:spLocks noGrp="1" noChangeArrowheads="1"/>
          </p:cNvSpPr>
          <p:nvPr>
            <p:ph type="body" idx="1"/>
          </p:nvPr>
        </p:nvSpPr>
        <p:spPr>
          <a:xfrm>
            <a:off x="215463" y="1125538"/>
            <a:ext cx="5645692" cy="5111750"/>
          </a:xfrm>
        </p:spPr>
        <p:txBody>
          <a:bodyPr>
            <a:normAutofit fontScale="92500"/>
          </a:bodyPr>
          <a:lstStyle/>
          <a:p>
            <a:r>
              <a:rPr lang="fa-IR" sz="2400" dirty="0"/>
              <a:t>محور </a:t>
            </a:r>
            <a:r>
              <a:rPr lang="en-US" sz="2400" dirty="0"/>
              <a:t>x</a:t>
            </a:r>
            <a:r>
              <a:rPr lang="fa-IR" sz="2400" dirty="0"/>
              <a:t> سال و محور </a:t>
            </a:r>
            <a:r>
              <a:rPr lang="en-US" sz="2400" dirty="0"/>
              <a:t>y</a:t>
            </a:r>
            <a:r>
              <a:rPr lang="fa-IR" sz="2400" dirty="0"/>
              <a:t>، فرکانس کاری است</a:t>
            </a:r>
          </a:p>
          <a:p>
            <a:r>
              <a:rPr lang="fa-IR" sz="2400" dirty="0"/>
              <a:t>تا سال 2004 تقریباً خطی رشد انجام شده است.</a:t>
            </a:r>
          </a:p>
          <a:p>
            <a:r>
              <a:rPr lang="fa-IR" sz="2400" dirty="0"/>
              <a:t>از سال 1988 تا 2004، 40% بهبود در سال در فرکانس کاری پردازنده ها ایجاد میشد</a:t>
            </a:r>
          </a:p>
          <a:p>
            <a:r>
              <a:rPr lang="fa-IR" sz="2400" dirty="0"/>
              <a:t>بعد از سال 2004، 2% در سال بهبود فرکانس کاری را داریم.</a:t>
            </a:r>
          </a:p>
          <a:p>
            <a:r>
              <a:rPr lang="fa-IR" sz="2400" dirty="0"/>
              <a:t>دلیل توقف این رشد همین محدودیت تولید گرما در واحد زمان است</a:t>
            </a:r>
            <a:endParaRPr lang="en-US" sz="2400" dirty="0"/>
          </a:p>
        </p:txBody>
      </p:sp>
      <p:sp>
        <p:nvSpPr>
          <p:cNvPr id="242693" name="Text Box 5"/>
          <p:cNvSpPr txBox="1">
            <a:spLocks noChangeArrowheads="1"/>
          </p:cNvSpPr>
          <p:nvPr/>
        </p:nvSpPr>
        <p:spPr bwMode="auto">
          <a:xfrm rot="5400000">
            <a:off x="10223960" y="1437332"/>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pic>
        <p:nvPicPr>
          <p:cNvPr id="2" name="Picture 1"/>
          <p:cNvPicPr>
            <a:picLocks noChangeAspect="1"/>
          </p:cNvPicPr>
          <p:nvPr/>
        </p:nvPicPr>
        <p:blipFill>
          <a:blip r:embed="rId3"/>
          <a:stretch>
            <a:fillRect/>
          </a:stretch>
        </p:blipFill>
        <p:spPr>
          <a:xfrm>
            <a:off x="6307997" y="3051571"/>
            <a:ext cx="5465938" cy="3806428"/>
          </a:xfrm>
          <a:prstGeom prst="rect">
            <a:avLst/>
          </a:prstGeom>
        </p:spPr>
      </p:pic>
      <p:sp>
        <p:nvSpPr>
          <p:cNvPr id="4" name="Footer Placeholder 3"/>
          <p:cNvSpPr>
            <a:spLocks noGrp="1"/>
          </p:cNvSpPr>
          <p:nvPr>
            <p:ph type="ftr" sz="quarter" idx="11"/>
          </p:nvPr>
        </p:nvSpPr>
        <p:spPr/>
        <p:txBody>
          <a:bodyPr/>
          <a:lstStyle/>
          <a:p>
            <a:r>
              <a:rPr lang="en-US"/>
              <a:t>Copyright © 2019, Elsevier Inc. All rights reserved.</a:t>
            </a:r>
          </a:p>
        </p:txBody>
      </p:sp>
      <p:sp>
        <p:nvSpPr>
          <p:cNvPr id="8" name="Rectangle 3"/>
          <p:cNvSpPr txBox="1">
            <a:spLocks noChangeArrowheads="1"/>
          </p:cNvSpPr>
          <p:nvPr/>
        </p:nvSpPr>
        <p:spPr>
          <a:xfrm>
            <a:off x="5758910" y="1068711"/>
            <a:ext cx="5645692" cy="2244115"/>
          </a:xfrm>
          <a:prstGeom prst="rect">
            <a:avLst/>
          </a:prstGeom>
        </p:spPr>
        <p:txBody>
          <a:bodyPr vert="horz" lIns="91440" tIns="45720" rIns="91440" bIns="45720" rtlCol="0">
            <a:normAutofit fontScale="70000" lnSpcReduction="20000"/>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Intel 80386 consumed ~ 2 W</a:t>
            </a:r>
          </a:p>
          <a:p>
            <a:r>
              <a:rPr lang="en-US" sz="2400" dirty="0"/>
              <a:t>3.3 GHz Intel Core i7 consumes 130 W</a:t>
            </a:r>
          </a:p>
          <a:p>
            <a:r>
              <a:rPr lang="en-US" sz="2400" dirty="0"/>
              <a:t>Heat must be dissipated from 1.5 x 1.5 cm chip</a:t>
            </a:r>
          </a:p>
          <a:p>
            <a:r>
              <a:rPr lang="fa-IR" sz="2400" dirty="0"/>
              <a:t>این حد</a:t>
            </a:r>
            <a:r>
              <a:rPr lang="en-US" sz="2400" dirty="0"/>
              <a:t> </a:t>
            </a:r>
            <a:r>
              <a:rPr lang="fa-IR" sz="2400" dirty="0"/>
              <a:t>(گرمای تولید شده در این ابعاد) چیزی است که می توان با هوا خنک کرد</a:t>
            </a:r>
            <a:endParaRPr lang="en-US" sz="2400" dirty="0"/>
          </a:p>
        </p:txBody>
      </p:sp>
      <p:sp>
        <p:nvSpPr>
          <p:cNvPr id="3" name="Slide Number Placeholder 2"/>
          <p:cNvSpPr>
            <a:spLocks noGrp="1"/>
          </p:cNvSpPr>
          <p:nvPr>
            <p:ph type="sldNum" sz="quarter" idx="12"/>
          </p:nvPr>
        </p:nvSpPr>
        <p:spPr/>
        <p:txBody>
          <a:bodyPr/>
          <a:lstStyle/>
          <a:p>
            <a:fld id="{7A24F918-E48B-4CD6-88B4-F48A81EB5FB6}" type="slidenum">
              <a:rPr lang="en-US" smtClean="0"/>
              <a:pPr/>
              <a:t>23</a:t>
            </a:fld>
            <a:endParaRPr lang="en-US"/>
          </a:p>
        </p:txBody>
      </p:sp>
    </p:spTree>
    <p:extLst>
      <p:ext uri="{BB962C8B-B14F-4D97-AF65-F5344CB8AC3E}">
        <p14:creationId xmlns:p14="http://schemas.microsoft.com/office/powerpoint/2010/main" val="259515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Reducing Power</a:t>
            </a:r>
            <a:r>
              <a:rPr lang="fa-IR" dirty="0"/>
              <a:t> در پردازنده</a:t>
            </a:r>
            <a:endParaRPr lang="en-AU" dirty="0"/>
          </a:p>
        </p:txBody>
      </p:sp>
      <p:sp>
        <p:nvSpPr>
          <p:cNvPr id="242691" name="Rectangle 3"/>
          <p:cNvSpPr>
            <a:spLocks noGrp="1" noChangeArrowheads="1"/>
          </p:cNvSpPr>
          <p:nvPr>
            <p:ph type="body" idx="1"/>
          </p:nvPr>
        </p:nvSpPr>
        <p:spPr>
          <a:xfrm>
            <a:off x="5513557" y="1240077"/>
            <a:ext cx="6030743" cy="5166142"/>
          </a:xfrm>
        </p:spPr>
        <p:txBody>
          <a:bodyPr>
            <a:normAutofit fontScale="70000" lnSpcReduction="20000"/>
          </a:bodyPr>
          <a:lstStyle/>
          <a:p>
            <a:r>
              <a:rPr lang="fa-IR" dirty="0">
                <a:solidFill>
                  <a:srgbClr val="0070C0"/>
                </a:solidFill>
              </a:rPr>
              <a:t>تکنیک های کاهش مصرف توان (و دما)</a:t>
            </a:r>
          </a:p>
          <a:p>
            <a:r>
              <a:rPr lang="fa-IR" dirty="0"/>
              <a:t>کاری انجام ندهیم (</a:t>
            </a:r>
            <a:r>
              <a:rPr lang="en-US" dirty="0"/>
              <a:t>Do nothing well</a:t>
            </a:r>
            <a:r>
              <a:rPr lang="fa-IR" dirty="0"/>
              <a:t>) </a:t>
            </a:r>
          </a:p>
          <a:p>
            <a:pPr lvl="1"/>
            <a:r>
              <a:rPr lang="fa-IR" dirty="0"/>
              <a:t>همانند یک دونده که در طول مسیر استراحت میکند</a:t>
            </a:r>
          </a:p>
          <a:p>
            <a:r>
              <a:rPr lang="en-US" dirty="0"/>
              <a:t>Dynamic Voltage-Frequency Scaling</a:t>
            </a:r>
          </a:p>
          <a:p>
            <a:pPr lvl="1"/>
            <a:r>
              <a:rPr lang="fa-IR" dirty="0"/>
              <a:t>سرعت انجام کارها را کاهش دهیم.</a:t>
            </a:r>
          </a:p>
          <a:p>
            <a:r>
              <a:rPr lang="fa-IR" dirty="0"/>
              <a:t>تکنیک </a:t>
            </a:r>
            <a:r>
              <a:rPr lang="en-US" dirty="0"/>
              <a:t>Overclocking, turning off cores</a:t>
            </a:r>
            <a:endParaRPr lang="fa-IR" dirty="0"/>
          </a:p>
          <a:p>
            <a:pPr lvl="1"/>
            <a:r>
              <a:rPr lang="fa-IR" dirty="0"/>
              <a:t>پردازنده ای که با فرکانس کاری </a:t>
            </a:r>
            <a:r>
              <a:rPr lang="en-US" dirty="0"/>
              <a:t>F</a:t>
            </a:r>
            <a:r>
              <a:rPr lang="fa-IR" dirty="0"/>
              <a:t> داریم میتواند با فرکانس کاری </a:t>
            </a:r>
            <a:r>
              <a:rPr lang="en-US" dirty="0"/>
              <a:t>F’&gt;F</a:t>
            </a:r>
            <a:r>
              <a:rPr lang="fa-IR" dirty="0"/>
              <a:t> هم کارکند.</a:t>
            </a:r>
          </a:p>
          <a:p>
            <a:pPr lvl="1"/>
            <a:r>
              <a:rPr lang="fa-IR" dirty="0"/>
              <a:t>اصطلاحاً </a:t>
            </a:r>
            <a:r>
              <a:rPr lang="en-US" dirty="0"/>
              <a:t>over clock</a:t>
            </a:r>
            <a:r>
              <a:rPr lang="fa-IR" dirty="0"/>
              <a:t> میشود.</a:t>
            </a:r>
          </a:p>
          <a:p>
            <a:pPr lvl="1"/>
            <a:r>
              <a:rPr lang="fa-IR" dirty="0"/>
              <a:t>در این تکنیک  پردازنده بصورت مقطعی، با فرکانس بالا کار کرده و وظیفه اش را انجام میدهد و بعد سریع خاموش میشود تا خنک شود.</a:t>
            </a:r>
          </a:p>
          <a:p>
            <a:pPr lvl="2"/>
            <a:endParaRPr lang="en-US" dirty="0"/>
          </a:p>
        </p:txBody>
      </p:sp>
      <p:sp>
        <p:nvSpPr>
          <p:cNvPr id="242693" name="Text Box 5"/>
          <p:cNvSpPr txBox="1">
            <a:spLocks noChangeArrowheads="1"/>
          </p:cNvSpPr>
          <p:nvPr/>
        </p:nvSpPr>
        <p:spPr bwMode="auto">
          <a:xfrm rot="5400000">
            <a:off x="10288063" y="1455250"/>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4" name="Footer Placeholder 3"/>
          <p:cNvSpPr>
            <a:spLocks noGrp="1"/>
          </p:cNvSpPr>
          <p:nvPr>
            <p:ph type="ftr" sz="quarter" idx="11"/>
          </p:nvPr>
        </p:nvSpPr>
        <p:spPr/>
        <p:txBody>
          <a:bodyPr/>
          <a:lstStyle/>
          <a:p>
            <a:r>
              <a:rPr lang="en-US"/>
              <a:t>Copyright © 2019, Elsevier Inc. All rights reserved.</a:t>
            </a:r>
          </a:p>
        </p:txBody>
      </p:sp>
      <p:grpSp>
        <p:nvGrpSpPr>
          <p:cNvPr id="5" name="Group 4"/>
          <p:cNvGrpSpPr/>
          <p:nvPr/>
        </p:nvGrpSpPr>
        <p:grpSpPr>
          <a:xfrm>
            <a:off x="0" y="1240077"/>
            <a:ext cx="5404485" cy="4740657"/>
            <a:chOff x="106390" y="1048406"/>
            <a:chExt cx="5940152" cy="5347654"/>
          </a:xfrm>
        </p:grpSpPr>
        <p:pic>
          <p:nvPicPr>
            <p:cNvPr id="2" name="Picture 1"/>
            <p:cNvPicPr>
              <a:picLocks noChangeAspect="1"/>
            </p:cNvPicPr>
            <p:nvPr/>
          </p:nvPicPr>
          <p:blipFill>
            <a:blip r:embed="rId4"/>
            <a:stretch>
              <a:fillRect/>
            </a:stretch>
          </p:blipFill>
          <p:spPr>
            <a:xfrm>
              <a:off x="106390" y="1048406"/>
              <a:ext cx="5940152" cy="2794072"/>
            </a:xfrm>
            <a:prstGeom prst="rect">
              <a:avLst/>
            </a:prstGeom>
          </p:spPr>
        </p:pic>
        <p:sp>
          <p:nvSpPr>
            <p:cNvPr id="8" name="Rectangle 3"/>
            <p:cNvSpPr txBox="1">
              <a:spLocks noChangeArrowheads="1"/>
            </p:cNvSpPr>
            <p:nvPr/>
          </p:nvSpPr>
          <p:spPr>
            <a:xfrm>
              <a:off x="548784" y="3962215"/>
              <a:ext cx="5497758" cy="2433845"/>
            </a:xfrm>
            <a:prstGeom prst="rect">
              <a:avLst/>
            </a:prstGeom>
          </p:spPr>
          <p:txBody>
            <a:bodyPr vert="horz" lIns="91440" tIns="45720" rIns="91440" bIns="45720" rtlCol="0">
              <a:normAutofit/>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a-IR" sz="1400" dirty="0"/>
                <a:t>اگر حجم کار محاسباتی کمتر از 30% است، با فرکانس </a:t>
              </a:r>
              <a:r>
                <a:rPr lang="en-US" sz="1400" dirty="0"/>
                <a:t>1GHz</a:t>
              </a:r>
              <a:r>
                <a:rPr lang="fa-IR" sz="1400" dirty="0"/>
                <a:t> کار کن</a:t>
              </a:r>
            </a:p>
            <a:p>
              <a:pPr>
                <a:lnSpc>
                  <a:spcPct val="120000"/>
                </a:lnSpc>
              </a:pPr>
              <a:r>
                <a:rPr lang="fa-IR" sz="1400" dirty="0"/>
                <a:t>اگر حجم کار محاسباتی بین 30 تا 65% است، با فرکانس </a:t>
              </a:r>
              <a:r>
                <a:rPr lang="en-US" sz="1400" dirty="0"/>
                <a:t>1.8GHz</a:t>
              </a:r>
              <a:r>
                <a:rPr lang="fa-IR" sz="1400" dirty="0"/>
                <a:t> کار کن</a:t>
              </a:r>
            </a:p>
            <a:p>
              <a:pPr>
                <a:lnSpc>
                  <a:spcPct val="120000"/>
                </a:lnSpc>
              </a:pPr>
              <a:r>
                <a:rPr lang="fa-IR" sz="1400" dirty="0"/>
                <a:t>اگر حجم کار محاسباتی بیشتر از 65% است، با فرکانس </a:t>
              </a:r>
              <a:r>
                <a:rPr lang="en-US" sz="1400" dirty="0"/>
                <a:t>2.4 GHz</a:t>
              </a:r>
              <a:r>
                <a:rPr lang="fa-IR" sz="1400" dirty="0"/>
                <a:t> کار کن</a:t>
              </a:r>
            </a:p>
            <a:p>
              <a:pPr>
                <a:lnSpc>
                  <a:spcPct val="120000"/>
                </a:lnSpc>
                <a:spcAft>
                  <a:spcPts val="600"/>
                </a:spcAft>
              </a:pPr>
              <a:r>
                <a:rPr lang="fa-IR" sz="1400" dirty="0">
                  <a:solidFill>
                    <a:srgbClr val="C00000"/>
                  </a:solidFill>
                </a:rPr>
                <a:t>تکنیک </a:t>
              </a:r>
              <a:r>
                <a:rPr lang="en-US" sz="1400" dirty="0">
                  <a:solidFill>
                    <a:srgbClr val="C00000"/>
                  </a:solidFill>
                </a:rPr>
                <a:t>DVS</a:t>
              </a:r>
              <a:r>
                <a:rPr lang="fa-IR" sz="1400" dirty="0">
                  <a:solidFill>
                    <a:srgbClr val="C00000"/>
                  </a:solidFill>
                </a:rPr>
                <a:t> میگوید اگر کار زیادی نداریم، همان کار را آرامتر انجام بده</a:t>
              </a:r>
            </a:p>
            <a:p>
              <a:pPr>
                <a:lnSpc>
                  <a:spcPct val="120000"/>
                </a:lnSpc>
                <a:spcAft>
                  <a:spcPts val="600"/>
                </a:spcAft>
              </a:pPr>
              <a:r>
                <a:rPr lang="fa-IR" sz="1400" dirty="0">
                  <a:solidFill>
                    <a:srgbClr val="C00000"/>
                  </a:solidFill>
                </a:rPr>
                <a:t>در حد 10 و 20 درصد توان ذخیره کردیم</a:t>
              </a:r>
              <a:endParaRPr lang="en-US" sz="1400" dirty="0">
                <a:solidFill>
                  <a:srgbClr val="C00000"/>
                </a:solidFill>
              </a:endParaRPr>
            </a:p>
          </p:txBody>
        </p:sp>
      </p:grpSp>
      <p:sp>
        <p:nvSpPr>
          <p:cNvPr id="3" name="Slide Number Placeholder 2"/>
          <p:cNvSpPr>
            <a:spLocks noGrp="1"/>
          </p:cNvSpPr>
          <p:nvPr>
            <p:ph type="sldNum" sz="quarter" idx="12"/>
          </p:nvPr>
        </p:nvSpPr>
        <p:spPr/>
        <p:txBody>
          <a:bodyPr/>
          <a:lstStyle/>
          <a:p>
            <a:fld id="{7A24F918-E48B-4CD6-88B4-F48A81EB5FB6}" type="slidenum">
              <a:rPr lang="en-US" smtClean="0"/>
              <a:pPr/>
              <a:t>24</a:t>
            </a:fld>
            <a:endParaRPr lang="en-US"/>
          </a:p>
        </p:txBody>
      </p:sp>
    </p:spTree>
    <p:custDataLst>
      <p:tags r:id="rId1"/>
    </p:custDataLst>
    <p:extLst>
      <p:ext uri="{BB962C8B-B14F-4D97-AF65-F5344CB8AC3E}">
        <p14:creationId xmlns:p14="http://schemas.microsoft.com/office/powerpoint/2010/main" val="13249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269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269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Reducing Power</a:t>
            </a:r>
            <a:r>
              <a:rPr lang="fa-IR" dirty="0"/>
              <a:t> در حافظه</a:t>
            </a:r>
            <a:endParaRPr lang="en-AU" dirty="0"/>
          </a:p>
        </p:txBody>
      </p:sp>
      <p:sp>
        <p:nvSpPr>
          <p:cNvPr id="242691" name="Rectangle 3"/>
          <p:cNvSpPr>
            <a:spLocks noGrp="1" noChangeArrowheads="1"/>
          </p:cNvSpPr>
          <p:nvPr>
            <p:ph type="body" idx="1"/>
          </p:nvPr>
        </p:nvSpPr>
        <p:spPr>
          <a:xfrm>
            <a:off x="215462" y="1240077"/>
            <a:ext cx="11328838" cy="5166142"/>
          </a:xfrm>
        </p:spPr>
        <p:txBody>
          <a:bodyPr>
            <a:normAutofit/>
          </a:bodyPr>
          <a:lstStyle/>
          <a:p>
            <a:pPr>
              <a:lnSpc>
                <a:spcPct val="90000"/>
              </a:lnSpc>
            </a:pPr>
            <a:r>
              <a:rPr lang="fa-IR" dirty="0"/>
              <a:t>برای کاهش مصرف توان در حافظه اصلی و حافظه جانبی از </a:t>
            </a:r>
            <a:r>
              <a:rPr lang="fa-IR" dirty="0">
                <a:solidFill>
                  <a:srgbClr val="C00000"/>
                </a:solidFill>
              </a:rPr>
              <a:t>تکنیک </a:t>
            </a:r>
            <a:r>
              <a:rPr lang="en-US" dirty="0">
                <a:solidFill>
                  <a:srgbClr val="C00000"/>
                </a:solidFill>
              </a:rPr>
              <a:t>Low power </a:t>
            </a:r>
            <a:r>
              <a:rPr lang="fa-IR" dirty="0"/>
              <a:t> استفاده میکنیم.</a:t>
            </a:r>
          </a:p>
          <a:p>
            <a:pPr lvl="1">
              <a:lnSpc>
                <a:spcPct val="90000"/>
              </a:lnSpc>
            </a:pPr>
            <a:r>
              <a:rPr lang="fa-IR" dirty="0"/>
              <a:t>ولتاژ را پایین میاوریم و یا موتورهای هارد را خاموش میکنیم.</a:t>
            </a:r>
            <a:endParaRPr lang="en-US" dirty="0"/>
          </a:p>
          <a:p>
            <a:pPr lvl="1">
              <a:lnSpc>
                <a:spcPct val="90000"/>
              </a:lnSpc>
            </a:pPr>
            <a:endParaRPr lang="en-US" dirty="0"/>
          </a:p>
        </p:txBody>
      </p:sp>
      <p:sp>
        <p:nvSpPr>
          <p:cNvPr id="242693" name="Text Box 5"/>
          <p:cNvSpPr txBox="1">
            <a:spLocks noChangeArrowheads="1"/>
          </p:cNvSpPr>
          <p:nvPr/>
        </p:nvSpPr>
        <p:spPr bwMode="auto">
          <a:xfrm rot="5400000">
            <a:off x="10288063" y="1455250"/>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4" name="Footer Placeholder 3"/>
          <p:cNvSpPr>
            <a:spLocks noGrp="1"/>
          </p:cNvSpPr>
          <p:nvPr>
            <p:ph type="ftr" sz="quarter" idx="11"/>
          </p:nvPr>
        </p:nvSpPr>
        <p:spPr/>
        <p:txBody>
          <a:bodyPr/>
          <a:lstStyle/>
          <a:p>
            <a:r>
              <a:rPr lang="en-US"/>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25</a:t>
            </a:fld>
            <a:endParaRPr lang="en-US"/>
          </a:p>
        </p:txBody>
      </p:sp>
    </p:spTree>
    <p:custDataLst>
      <p:tags r:id="rId1"/>
    </p:custDataLst>
    <p:extLst>
      <p:ext uri="{BB962C8B-B14F-4D97-AF65-F5344CB8AC3E}">
        <p14:creationId xmlns:p14="http://schemas.microsoft.com/office/powerpoint/2010/main" val="20065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Static Power</a:t>
            </a:r>
            <a:endParaRPr lang="en-AU" dirty="0"/>
          </a:p>
        </p:txBody>
      </p:sp>
      <p:sp>
        <p:nvSpPr>
          <p:cNvPr id="242691" name="Rectangle 3"/>
          <p:cNvSpPr>
            <a:spLocks noGrp="1" noChangeArrowheads="1"/>
          </p:cNvSpPr>
          <p:nvPr>
            <p:ph type="body" idx="1"/>
          </p:nvPr>
        </p:nvSpPr>
        <p:spPr/>
        <p:txBody>
          <a:bodyPr>
            <a:normAutofit fontScale="62500" lnSpcReduction="20000"/>
          </a:bodyPr>
          <a:lstStyle/>
          <a:p>
            <a:r>
              <a:rPr lang="en-US" dirty="0"/>
              <a:t>Static Power</a:t>
            </a:r>
            <a:r>
              <a:rPr lang="fa-IR" dirty="0"/>
              <a:t> عبارت است از انرژی که سیستم در واحد زمان مصرف میکند بدون اینکه پردازشی انجام دهد</a:t>
            </a:r>
          </a:p>
          <a:p>
            <a:r>
              <a:rPr lang="fa-IR" dirty="0"/>
              <a:t>ترانزیستورها، جریان نشتی دارند لذا با اتصال </a:t>
            </a:r>
            <a:r>
              <a:rPr lang="en-US" dirty="0"/>
              <a:t>source</a:t>
            </a:r>
            <a:r>
              <a:rPr lang="fa-IR" dirty="0"/>
              <a:t> و </a:t>
            </a:r>
            <a:r>
              <a:rPr lang="en-US" dirty="0"/>
              <a:t>drain</a:t>
            </a:r>
            <a:r>
              <a:rPr lang="fa-IR" dirty="0"/>
              <a:t> آنها، انرژی مصرف میکند.</a:t>
            </a:r>
          </a:p>
          <a:p>
            <a:r>
              <a:rPr lang="fa-IR" dirty="0"/>
              <a:t>وقتی ترانزیستورها کوچک میشوند، بحث نشتی جریان جدی تر میشود.</a:t>
            </a:r>
          </a:p>
          <a:p>
            <a:pPr lvl="1"/>
            <a:r>
              <a:rPr lang="en-US" dirty="0"/>
              <a:t>25-50% of total power</a:t>
            </a:r>
            <a:endParaRPr lang="fa-IR" dirty="0"/>
          </a:p>
          <a:p>
            <a:r>
              <a:rPr lang="fa-IR" dirty="0"/>
              <a:t>انرژی، تابعی از ولتاژ و جریان است (</a:t>
            </a:r>
            <a:r>
              <a:rPr lang="en-US" dirty="0" err="1"/>
              <a:t>Current</a:t>
            </a:r>
            <a:r>
              <a:rPr lang="en-US" baseline="-25000" dirty="0" err="1"/>
              <a:t>static</a:t>
            </a:r>
            <a:r>
              <a:rPr lang="en-US" dirty="0"/>
              <a:t> x Voltage</a:t>
            </a:r>
            <a:r>
              <a:rPr lang="fa-IR" dirty="0"/>
              <a:t>)</a:t>
            </a:r>
          </a:p>
          <a:p>
            <a:r>
              <a:rPr lang="fa-IR" dirty="0"/>
              <a:t>با سطح ترانزیستور رابطه خطی دارد.</a:t>
            </a:r>
          </a:p>
          <a:p>
            <a:r>
              <a:rPr lang="fa-IR" dirty="0"/>
              <a:t>برای کاهش توان مصرفی از تکنیک </a:t>
            </a:r>
            <a:r>
              <a:rPr lang="en-US" dirty="0"/>
              <a:t>power gating</a:t>
            </a:r>
            <a:r>
              <a:rPr lang="fa-IR" dirty="0"/>
              <a:t> استفاده میکنیم.</a:t>
            </a:r>
          </a:p>
          <a:p>
            <a:pPr lvl="1"/>
            <a:r>
              <a:rPr lang="fa-IR" dirty="0"/>
              <a:t>مداری که کار نداریم را خاموش میکنیم.</a:t>
            </a:r>
          </a:p>
          <a:p>
            <a:pPr lvl="1"/>
            <a:r>
              <a:rPr lang="fa-IR" dirty="0"/>
              <a:t>در صورت نیاز به فعالیت مدار، با یک گیت </a:t>
            </a:r>
            <a:r>
              <a:rPr lang="en-US" dirty="0"/>
              <a:t>AND</a:t>
            </a:r>
            <a:r>
              <a:rPr lang="fa-IR" dirty="0"/>
              <a:t> به آن بخش از مدار انرژی میدهیم.</a:t>
            </a:r>
          </a:p>
          <a:p>
            <a:r>
              <a:rPr lang="fa-IR" dirty="0"/>
              <a:t>شکل مقابل مصرف انرژی </a:t>
            </a:r>
            <a:r>
              <a:rPr lang="en-US" dirty="0"/>
              <a:t>static</a:t>
            </a:r>
            <a:r>
              <a:rPr lang="fa-IR" dirty="0"/>
              <a:t> در بخشهای، پردازنده را بصورت تقریبی نشان میدهد.</a:t>
            </a:r>
          </a:p>
          <a:p>
            <a:pPr lvl="1"/>
            <a:r>
              <a:rPr lang="fa-IR" dirty="0"/>
              <a:t>میزان سطح مورد نیاز برای تولید ماژول را هم مشاهده میکنیم.</a:t>
            </a:r>
          </a:p>
          <a:p>
            <a:pPr lvl="1"/>
            <a:r>
              <a:rPr lang="fa-IR" dirty="0"/>
              <a:t>تقریباً میزان مصرف انرژی متناسب با سطح است.</a:t>
            </a:r>
          </a:p>
        </p:txBody>
      </p:sp>
      <p:sp>
        <p:nvSpPr>
          <p:cNvPr id="242693" name="Text Box 5"/>
          <p:cNvSpPr txBox="1">
            <a:spLocks noChangeArrowheads="1"/>
          </p:cNvSpPr>
          <p:nvPr/>
        </p:nvSpPr>
        <p:spPr bwMode="auto">
          <a:xfrm rot="5400000">
            <a:off x="10252334" y="1478335"/>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pic>
        <p:nvPicPr>
          <p:cNvPr id="2" name="Picture 1"/>
          <p:cNvPicPr>
            <a:picLocks noChangeAspect="1"/>
          </p:cNvPicPr>
          <p:nvPr/>
        </p:nvPicPr>
        <p:blipFill>
          <a:blip r:embed="rId3"/>
          <a:stretch>
            <a:fillRect/>
          </a:stretch>
        </p:blipFill>
        <p:spPr>
          <a:xfrm>
            <a:off x="63609" y="2247829"/>
            <a:ext cx="5370415" cy="2324171"/>
          </a:xfrm>
          <a:prstGeom prst="rect">
            <a:avLst/>
          </a:prstGeom>
        </p:spPr>
      </p:pic>
      <p:sp>
        <p:nvSpPr>
          <p:cNvPr id="4" name="Footer Placeholder 3"/>
          <p:cNvSpPr>
            <a:spLocks noGrp="1"/>
          </p:cNvSpPr>
          <p:nvPr>
            <p:ph type="ftr" sz="quarter" idx="11"/>
          </p:nvPr>
        </p:nvSpPr>
        <p:spPr/>
        <p:txBody>
          <a:bodyPr/>
          <a:lstStyle/>
          <a:p>
            <a:r>
              <a:rPr lang="en-US"/>
              <a:t>Copyright © 2019, Elsevier Inc. All rights reserved.</a:t>
            </a:r>
          </a:p>
        </p:txBody>
      </p:sp>
      <p:sp>
        <p:nvSpPr>
          <p:cNvPr id="3" name="Slide Number Placeholder 2"/>
          <p:cNvSpPr>
            <a:spLocks noGrp="1"/>
          </p:cNvSpPr>
          <p:nvPr>
            <p:ph type="sldNum" sz="quarter" idx="12"/>
          </p:nvPr>
        </p:nvSpPr>
        <p:spPr/>
        <p:txBody>
          <a:bodyPr/>
          <a:lstStyle/>
          <a:p>
            <a:fld id="{7A24F918-E48B-4CD6-88B4-F48A81EB5FB6}" type="slidenum">
              <a:rPr lang="en-US" smtClean="0"/>
              <a:pPr/>
              <a:t>26</a:t>
            </a:fld>
            <a:endParaRPr lang="en-US"/>
          </a:p>
        </p:txBody>
      </p:sp>
    </p:spTree>
    <p:extLst>
      <p:ext uri="{BB962C8B-B14F-4D97-AF65-F5344CB8AC3E}">
        <p14:creationId xmlns:p14="http://schemas.microsoft.com/office/powerpoint/2010/main" val="104164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2691">
                                            <p:txEl>
                                              <p:pRg st="3" end="3"/>
                                            </p:txEl>
                                          </p:spTgt>
                                        </p:tgtEl>
                                        <p:attrNameLst>
                                          <p:attrName>style.visibility</p:attrName>
                                        </p:attrNameLst>
                                      </p:cBhvr>
                                      <p:to>
                                        <p:strVal val="visible"/>
                                      </p:to>
                                    </p:set>
                                    <p:animEffect transition="in" filter="fade">
                                      <p:cBhvr>
                                        <p:cTn id="20" dur="500"/>
                                        <p:tgtEl>
                                          <p:spTgt spid="2426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2691">
                                            <p:txEl>
                                              <p:pRg st="4" end="4"/>
                                            </p:txEl>
                                          </p:spTgt>
                                        </p:tgtEl>
                                        <p:attrNameLst>
                                          <p:attrName>style.visibility</p:attrName>
                                        </p:attrNameLst>
                                      </p:cBhvr>
                                      <p:to>
                                        <p:strVal val="visible"/>
                                      </p:to>
                                    </p:set>
                                    <p:animEffect transition="in" filter="fade">
                                      <p:cBhvr>
                                        <p:cTn id="25" dur="500"/>
                                        <p:tgtEl>
                                          <p:spTgt spid="2426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2691">
                                            <p:txEl>
                                              <p:pRg st="5" end="5"/>
                                            </p:txEl>
                                          </p:spTgt>
                                        </p:tgtEl>
                                        <p:attrNameLst>
                                          <p:attrName>style.visibility</p:attrName>
                                        </p:attrNameLst>
                                      </p:cBhvr>
                                      <p:to>
                                        <p:strVal val="visible"/>
                                      </p:to>
                                    </p:set>
                                    <p:animEffect transition="in" filter="fade">
                                      <p:cBhvr>
                                        <p:cTn id="30" dur="500"/>
                                        <p:tgtEl>
                                          <p:spTgt spid="24269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2691">
                                            <p:txEl>
                                              <p:pRg st="6" end="6"/>
                                            </p:txEl>
                                          </p:spTgt>
                                        </p:tgtEl>
                                        <p:attrNameLst>
                                          <p:attrName>style.visibility</p:attrName>
                                        </p:attrNameLst>
                                      </p:cBhvr>
                                      <p:to>
                                        <p:strVal val="visible"/>
                                      </p:to>
                                    </p:set>
                                    <p:animEffect transition="in" filter="fade">
                                      <p:cBhvr>
                                        <p:cTn id="35" dur="500"/>
                                        <p:tgtEl>
                                          <p:spTgt spid="242691">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2691">
                                            <p:txEl>
                                              <p:pRg st="7" end="7"/>
                                            </p:txEl>
                                          </p:spTgt>
                                        </p:tgtEl>
                                        <p:attrNameLst>
                                          <p:attrName>style.visibility</p:attrName>
                                        </p:attrNameLst>
                                      </p:cBhvr>
                                      <p:to>
                                        <p:strVal val="visible"/>
                                      </p:to>
                                    </p:set>
                                    <p:animEffect transition="in" filter="fade">
                                      <p:cBhvr>
                                        <p:cTn id="38" dur="500"/>
                                        <p:tgtEl>
                                          <p:spTgt spid="242691">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2691">
                                            <p:txEl>
                                              <p:pRg st="8" end="8"/>
                                            </p:txEl>
                                          </p:spTgt>
                                        </p:tgtEl>
                                        <p:attrNameLst>
                                          <p:attrName>style.visibility</p:attrName>
                                        </p:attrNameLst>
                                      </p:cBhvr>
                                      <p:to>
                                        <p:strVal val="visible"/>
                                      </p:to>
                                    </p:set>
                                    <p:animEffect transition="in" filter="fade">
                                      <p:cBhvr>
                                        <p:cTn id="41" dur="500"/>
                                        <p:tgtEl>
                                          <p:spTgt spid="24269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2691">
                                            <p:txEl>
                                              <p:pRg st="9" end="9"/>
                                            </p:txEl>
                                          </p:spTgt>
                                        </p:tgtEl>
                                        <p:attrNameLst>
                                          <p:attrName>style.visibility</p:attrName>
                                        </p:attrNameLst>
                                      </p:cBhvr>
                                      <p:to>
                                        <p:strVal val="visible"/>
                                      </p:to>
                                    </p:set>
                                    <p:animEffect transition="in" filter="fade">
                                      <p:cBhvr>
                                        <p:cTn id="46" dur="500"/>
                                        <p:tgtEl>
                                          <p:spTgt spid="242691">
                                            <p:txEl>
                                              <p:pRg st="9" end="9"/>
                                            </p:txEl>
                                          </p:spTgt>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242691">
                                            <p:txEl>
                                              <p:pRg st="10" end="10"/>
                                            </p:txEl>
                                          </p:spTgt>
                                        </p:tgtEl>
                                        <p:attrNameLst>
                                          <p:attrName>style.visibility</p:attrName>
                                        </p:attrNameLst>
                                      </p:cBhvr>
                                      <p:to>
                                        <p:strVal val="visible"/>
                                      </p:to>
                                    </p:set>
                                    <p:animEffect transition="in" filter="fade">
                                      <p:cBhvr>
                                        <p:cTn id="52" dur="500"/>
                                        <p:tgtEl>
                                          <p:spTgt spid="242691">
                                            <p:txEl>
                                              <p:pRg st="10" end="1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2691">
                                            <p:txEl>
                                              <p:pRg st="11" end="11"/>
                                            </p:txEl>
                                          </p:spTgt>
                                        </p:tgtEl>
                                        <p:attrNameLst>
                                          <p:attrName>style.visibility</p:attrName>
                                        </p:attrNameLst>
                                      </p:cBhvr>
                                      <p:to>
                                        <p:strVal val="visible"/>
                                      </p:to>
                                    </p:set>
                                    <p:animEffect transition="in" filter="fade">
                                      <p:cBhvr>
                                        <p:cTn id="55" dur="500"/>
                                        <p:tgtEl>
                                          <p:spTgt spid="2426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Static Power</a:t>
            </a:r>
            <a:endParaRPr lang="en-AU" dirty="0"/>
          </a:p>
        </p:txBody>
      </p:sp>
      <p:sp>
        <p:nvSpPr>
          <p:cNvPr id="242691" name="Rectangle 3"/>
          <p:cNvSpPr>
            <a:spLocks noGrp="1" noChangeArrowheads="1"/>
          </p:cNvSpPr>
          <p:nvPr>
            <p:ph type="body" idx="1"/>
          </p:nvPr>
        </p:nvSpPr>
        <p:spPr>
          <a:xfrm>
            <a:off x="215462" y="3783327"/>
            <a:ext cx="11328838" cy="2622892"/>
          </a:xfrm>
        </p:spPr>
        <p:txBody>
          <a:bodyPr>
            <a:normAutofit fontScale="92500" lnSpcReduction="10000"/>
          </a:bodyPr>
          <a:lstStyle/>
          <a:p>
            <a:r>
              <a:rPr lang="fa-IR" dirty="0"/>
              <a:t>1- اجزایی که ابعاد بزرگتری دارند، انرژی بیشتری مصرف میکنند</a:t>
            </a:r>
          </a:p>
          <a:p>
            <a:r>
              <a:rPr lang="fa-IR" dirty="0"/>
              <a:t>2- خواندن از حافظه نسبت به عملیات پردازشی انرژی بیشتری مصرف میشود</a:t>
            </a:r>
          </a:p>
          <a:p>
            <a:r>
              <a:rPr lang="fa-IR" dirty="0"/>
              <a:t>3- خواندن از حافظه </a:t>
            </a:r>
            <a:r>
              <a:rPr lang="en-US" dirty="0"/>
              <a:t>DRAM</a:t>
            </a:r>
            <a:r>
              <a:rPr lang="fa-IR" dirty="0"/>
              <a:t> حدود ده هزار برابر از یک جمع کننده 8 بیتی انرژی مصرف میکند</a:t>
            </a:r>
          </a:p>
        </p:txBody>
      </p:sp>
      <p:sp>
        <p:nvSpPr>
          <p:cNvPr id="242693" name="Text Box 5"/>
          <p:cNvSpPr txBox="1">
            <a:spLocks noChangeArrowheads="1"/>
          </p:cNvSpPr>
          <p:nvPr/>
        </p:nvSpPr>
        <p:spPr bwMode="auto">
          <a:xfrm rot="5400000">
            <a:off x="10252334" y="1478335"/>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pic>
        <p:nvPicPr>
          <p:cNvPr id="2" name="Picture 1"/>
          <p:cNvPicPr>
            <a:picLocks noChangeAspect="1"/>
          </p:cNvPicPr>
          <p:nvPr/>
        </p:nvPicPr>
        <p:blipFill>
          <a:blip r:embed="rId3"/>
          <a:stretch>
            <a:fillRect/>
          </a:stretch>
        </p:blipFill>
        <p:spPr>
          <a:xfrm>
            <a:off x="0" y="0"/>
            <a:ext cx="8426723" cy="3646859"/>
          </a:xfrm>
          <a:prstGeom prst="rect">
            <a:avLst/>
          </a:prstGeom>
        </p:spPr>
      </p:pic>
      <p:sp>
        <p:nvSpPr>
          <p:cNvPr id="4" name="Footer Placeholder 3"/>
          <p:cNvSpPr>
            <a:spLocks noGrp="1"/>
          </p:cNvSpPr>
          <p:nvPr>
            <p:ph type="ftr" sz="quarter" idx="11"/>
          </p:nvPr>
        </p:nvSpPr>
        <p:spPr/>
        <p:txBody>
          <a:bodyPr/>
          <a:lstStyle/>
          <a:p>
            <a:r>
              <a:rPr lang="en-US"/>
              <a:t>Copyright © 2019, Elsevier Inc. All rights reserved.</a:t>
            </a:r>
          </a:p>
        </p:txBody>
      </p:sp>
      <p:sp>
        <p:nvSpPr>
          <p:cNvPr id="3" name="Slide Number Placeholder 2"/>
          <p:cNvSpPr>
            <a:spLocks noGrp="1"/>
          </p:cNvSpPr>
          <p:nvPr>
            <p:ph type="sldNum" sz="quarter" idx="12"/>
          </p:nvPr>
        </p:nvSpPr>
        <p:spPr/>
        <p:txBody>
          <a:bodyPr/>
          <a:lstStyle/>
          <a:p>
            <a:fld id="{7A24F918-E48B-4CD6-88B4-F48A81EB5FB6}" type="slidenum">
              <a:rPr lang="en-US" smtClean="0"/>
              <a:pPr/>
              <a:t>27</a:t>
            </a:fld>
            <a:endParaRPr lang="en-US"/>
          </a:p>
        </p:txBody>
      </p:sp>
    </p:spTree>
    <p:extLst>
      <p:ext uri="{BB962C8B-B14F-4D97-AF65-F5344CB8AC3E}">
        <p14:creationId xmlns:p14="http://schemas.microsoft.com/office/powerpoint/2010/main" val="37124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اندازه گیری کارایی</a:t>
            </a:r>
            <a:endParaRPr lang="en-AU" dirty="0"/>
          </a:p>
        </p:txBody>
      </p:sp>
      <p:sp>
        <p:nvSpPr>
          <p:cNvPr id="242691" name="Rectangle 3"/>
          <p:cNvSpPr>
            <a:spLocks noGrp="1" noChangeArrowheads="1"/>
          </p:cNvSpPr>
          <p:nvPr>
            <p:ph type="body" idx="1"/>
          </p:nvPr>
        </p:nvSpPr>
        <p:spPr/>
        <p:txBody>
          <a:bodyPr>
            <a:normAutofit/>
          </a:bodyPr>
          <a:lstStyle/>
          <a:p>
            <a:pPr algn="l" rtl="0">
              <a:lnSpc>
                <a:spcPct val="90000"/>
              </a:lnSpc>
            </a:pPr>
            <a:r>
              <a:rPr lang="en-US" sz="2000" dirty="0"/>
              <a:t>Typical performance metrics:</a:t>
            </a:r>
          </a:p>
          <a:p>
            <a:pPr lvl="1" algn="l" rtl="0">
              <a:lnSpc>
                <a:spcPct val="90000"/>
              </a:lnSpc>
            </a:pPr>
            <a:r>
              <a:rPr lang="en-US" sz="1800" dirty="0"/>
              <a:t>Response time</a:t>
            </a:r>
          </a:p>
          <a:p>
            <a:pPr lvl="1" algn="l" rtl="0">
              <a:lnSpc>
                <a:spcPct val="90000"/>
              </a:lnSpc>
            </a:pPr>
            <a:r>
              <a:rPr lang="en-US" sz="1800" dirty="0"/>
              <a:t>Throughput</a:t>
            </a:r>
          </a:p>
          <a:p>
            <a:pPr algn="l" rtl="0">
              <a:lnSpc>
                <a:spcPct val="90000"/>
              </a:lnSpc>
            </a:pPr>
            <a:r>
              <a:rPr lang="en-US" sz="2000" dirty="0"/>
              <a:t>Speedup of X relative to Y</a:t>
            </a:r>
          </a:p>
          <a:p>
            <a:pPr lvl="1" algn="l" rtl="0">
              <a:lnSpc>
                <a:spcPct val="90000"/>
              </a:lnSpc>
            </a:pPr>
            <a:r>
              <a:rPr lang="en-US" sz="1800" dirty="0"/>
              <a:t>Execution </a:t>
            </a:r>
            <a:r>
              <a:rPr lang="en-US" sz="1800" dirty="0" err="1"/>
              <a:t>time</a:t>
            </a:r>
            <a:r>
              <a:rPr lang="en-US" sz="1800" baseline="-25000" dirty="0" err="1"/>
              <a:t>Y</a:t>
            </a:r>
            <a:r>
              <a:rPr lang="en-US" sz="1800" dirty="0"/>
              <a:t> / Execution </a:t>
            </a:r>
            <a:r>
              <a:rPr lang="en-US" sz="1800" dirty="0" err="1"/>
              <a:t>time</a:t>
            </a:r>
            <a:r>
              <a:rPr lang="en-US" sz="1800" baseline="-25000" dirty="0" err="1"/>
              <a:t>X</a:t>
            </a:r>
            <a:endParaRPr lang="en-US" sz="1800" baseline="-25000" dirty="0"/>
          </a:p>
          <a:p>
            <a:pPr lvl="1" algn="l" rtl="0">
              <a:lnSpc>
                <a:spcPct val="90000"/>
              </a:lnSpc>
            </a:pPr>
            <a:endParaRPr lang="en-US" sz="1800" dirty="0"/>
          </a:p>
          <a:p>
            <a:pPr algn="l" rtl="0">
              <a:lnSpc>
                <a:spcPct val="90000"/>
              </a:lnSpc>
            </a:pPr>
            <a:r>
              <a:rPr lang="en-US" sz="2000" dirty="0"/>
              <a:t>Execution time</a:t>
            </a:r>
          </a:p>
          <a:p>
            <a:pPr lvl="1" algn="l" rtl="0">
              <a:lnSpc>
                <a:spcPct val="90000"/>
              </a:lnSpc>
            </a:pPr>
            <a:r>
              <a:rPr lang="en-US" sz="1800" dirty="0"/>
              <a:t>Wall clock time:  includes all system overheads</a:t>
            </a:r>
          </a:p>
          <a:p>
            <a:pPr lvl="1" algn="l" rtl="0">
              <a:lnSpc>
                <a:spcPct val="90000"/>
              </a:lnSpc>
            </a:pPr>
            <a:r>
              <a:rPr lang="en-US" sz="1800" dirty="0"/>
              <a:t>CPU time:  only computation time</a:t>
            </a:r>
          </a:p>
          <a:p>
            <a:pPr lvl="1" algn="l" rtl="0">
              <a:lnSpc>
                <a:spcPct val="90000"/>
              </a:lnSpc>
            </a:pPr>
            <a:endParaRPr lang="en-US" sz="1800" dirty="0"/>
          </a:p>
          <a:p>
            <a:pPr algn="l" rtl="0">
              <a:lnSpc>
                <a:spcPct val="90000"/>
              </a:lnSpc>
            </a:pPr>
            <a:r>
              <a:rPr lang="en-US" sz="2000" dirty="0"/>
              <a:t>Benchmarks</a:t>
            </a:r>
          </a:p>
          <a:p>
            <a:pPr lvl="1" algn="l" rtl="0">
              <a:lnSpc>
                <a:spcPct val="90000"/>
              </a:lnSpc>
            </a:pPr>
            <a:r>
              <a:rPr lang="en-US" sz="1800" dirty="0"/>
              <a:t>Kernels (e.g. matrix multiply)</a:t>
            </a:r>
          </a:p>
          <a:p>
            <a:pPr lvl="1" algn="l" rtl="0">
              <a:lnSpc>
                <a:spcPct val="90000"/>
              </a:lnSpc>
            </a:pPr>
            <a:r>
              <a:rPr lang="en-US" sz="1800" dirty="0"/>
              <a:t>Toy programs (e.g. sorting)</a:t>
            </a:r>
          </a:p>
          <a:p>
            <a:pPr lvl="1" algn="l" rtl="0">
              <a:lnSpc>
                <a:spcPct val="90000"/>
              </a:lnSpc>
            </a:pPr>
            <a:r>
              <a:rPr lang="en-US" sz="1800" dirty="0"/>
              <a:t>Synthetic benchmarks (e.g. Dhrystone)</a:t>
            </a:r>
          </a:p>
          <a:p>
            <a:pPr lvl="1" algn="l" rtl="0">
              <a:lnSpc>
                <a:spcPct val="90000"/>
              </a:lnSpc>
            </a:pPr>
            <a:r>
              <a:rPr lang="en-US" sz="1800" dirty="0"/>
              <a:t>Benchmark suites (e.g. SPEC06fp, TPC-C)</a:t>
            </a:r>
          </a:p>
        </p:txBody>
      </p:sp>
      <p:sp>
        <p:nvSpPr>
          <p:cNvPr id="242693" name="Text Box 5"/>
          <p:cNvSpPr txBox="1">
            <a:spLocks noChangeArrowheads="1"/>
          </p:cNvSpPr>
          <p:nvPr/>
        </p:nvSpPr>
        <p:spPr bwMode="auto">
          <a:xfrm rot="5400000">
            <a:off x="10405527" y="1275241"/>
            <a:ext cx="264687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Measuring Performance</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2" name="Rectangle 1"/>
          <p:cNvSpPr/>
          <p:nvPr/>
        </p:nvSpPr>
        <p:spPr>
          <a:xfrm>
            <a:off x="4053016" y="1058846"/>
            <a:ext cx="7097019" cy="1169551"/>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هدف ما افزایش کارایی است</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بهبود </a:t>
            </a:r>
            <a:r>
              <a:rPr lang="en-US" sz="1600" dirty="0">
                <a:cs typeface="B Yekan" panose="00000400000000000000" pitchFamily="2" charset="-78"/>
              </a:rPr>
              <a:t>Response Time</a:t>
            </a:r>
            <a:r>
              <a:rPr lang="fa-IR" sz="1600" dirty="0">
                <a:cs typeface="B Yekan" panose="00000400000000000000" pitchFamily="2" charset="-78"/>
              </a:rPr>
              <a:t>  منجر به بهبود </a:t>
            </a:r>
            <a:r>
              <a:rPr lang="en-US" sz="1600" dirty="0">
                <a:cs typeface="B Yekan" panose="00000400000000000000" pitchFamily="2" charset="-78"/>
              </a:rPr>
              <a:t>Throughput</a:t>
            </a:r>
            <a:r>
              <a:rPr lang="fa-IR" sz="1600" dirty="0">
                <a:cs typeface="B Yekan" panose="00000400000000000000" pitchFamily="2" charset="-78"/>
              </a:rPr>
              <a:t> میشود ولی تنها عامل بهبود </a:t>
            </a:r>
            <a:r>
              <a:rPr lang="en-US" sz="1600" dirty="0">
                <a:cs typeface="B Yekan" panose="00000400000000000000" pitchFamily="2" charset="-78"/>
              </a:rPr>
              <a:t>Throughput</a:t>
            </a:r>
            <a:r>
              <a:rPr lang="fa-IR" sz="1600" dirty="0">
                <a:cs typeface="B Yekan" panose="00000400000000000000" pitchFamily="2" charset="-78"/>
              </a:rPr>
              <a:t>، </a:t>
            </a:r>
            <a:r>
              <a:rPr lang="en-US" sz="1600" dirty="0">
                <a:cs typeface="B Yekan" panose="00000400000000000000" pitchFamily="2" charset="-78"/>
              </a:rPr>
              <a:t>Response Time</a:t>
            </a:r>
            <a:r>
              <a:rPr lang="fa-IR" sz="1600" dirty="0">
                <a:cs typeface="B Yekan" panose="00000400000000000000" pitchFamily="2" charset="-78"/>
              </a:rPr>
              <a:t>  نمیباشد.</a:t>
            </a:r>
          </a:p>
        </p:txBody>
      </p:sp>
      <p:sp>
        <p:nvSpPr>
          <p:cNvPr id="7" name="Rectangle 6"/>
          <p:cNvSpPr/>
          <p:nvPr/>
        </p:nvSpPr>
        <p:spPr>
          <a:xfrm>
            <a:off x="4819135" y="2229655"/>
            <a:ext cx="6330900" cy="830997"/>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در محاسبه کارایی همیشه ما باید طبق یک معیاری، کاری را بهبود بدهیم.</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زمان اجرای کار در کامپیوتر </a:t>
            </a:r>
            <a:r>
              <a:rPr lang="en-US" sz="1600" dirty="0">
                <a:cs typeface="B Yekan" panose="00000400000000000000" pitchFamily="2" charset="-78"/>
              </a:rPr>
              <a:t>x</a:t>
            </a:r>
            <a:r>
              <a:rPr lang="fa-IR" sz="1600" dirty="0">
                <a:cs typeface="B Yekan" panose="00000400000000000000" pitchFamily="2" charset="-78"/>
              </a:rPr>
              <a:t> با زمان اجرا در کامپیوتر </a:t>
            </a:r>
            <a:r>
              <a:rPr lang="en-US" sz="1600" dirty="0">
                <a:cs typeface="B Yekan" panose="00000400000000000000" pitchFamily="2" charset="-78"/>
              </a:rPr>
              <a:t>y</a:t>
            </a:r>
            <a:r>
              <a:rPr lang="fa-IR" sz="1600" dirty="0">
                <a:cs typeface="B Yekan" panose="00000400000000000000" pitchFamily="2" charset="-78"/>
              </a:rPr>
              <a:t> را مقایسه میکنیم.</a:t>
            </a:r>
          </a:p>
        </p:txBody>
      </p:sp>
      <p:sp>
        <p:nvSpPr>
          <p:cNvPr id="8" name="Rectangle 7"/>
          <p:cNvSpPr/>
          <p:nvPr/>
        </p:nvSpPr>
        <p:spPr>
          <a:xfrm>
            <a:off x="4951371" y="3147307"/>
            <a:ext cx="7240629" cy="1200329"/>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زمان اجرا میتواند، کل زمان سپری شده برای انجام کار است.</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زمان کامل به دیگر کارهای داده شده به سیستم ، وابسته است. لذا معیار خوبی نیست</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استفاده از </a:t>
            </a:r>
            <a:r>
              <a:rPr lang="en-US" sz="1600" dirty="0">
                <a:cs typeface="B Yekan" panose="00000400000000000000" pitchFamily="2" charset="-78"/>
              </a:rPr>
              <a:t>CPU Time</a:t>
            </a:r>
            <a:r>
              <a:rPr lang="fa-IR" sz="1600" dirty="0">
                <a:cs typeface="B Yekan" panose="00000400000000000000" pitchFamily="2" charset="-78"/>
              </a:rPr>
              <a:t> برای ارزیابی زمان اختصاص یافته به کار ما، مناسب تر است.</a:t>
            </a:r>
          </a:p>
        </p:txBody>
      </p:sp>
      <p:sp>
        <p:nvSpPr>
          <p:cNvPr id="9" name="Rectangle 8"/>
          <p:cNvSpPr/>
          <p:nvPr/>
        </p:nvSpPr>
        <p:spPr>
          <a:xfrm>
            <a:off x="4679524" y="4442620"/>
            <a:ext cx="7512476" cy="2327560"/>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برای مقایسه دو سیستم، چه کاری را باید به دو سیستم بدهیم تا عملکرد آنها قابل مقایسه باشد؟</a:t>
            </a:r>
          </a:p>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میتوانیم ضرب ماتریس یا مرتب سازی را استفاده کنیم</a:t>
            </a:r>
          </a:p>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برنامه های مصنوعی خود ساخته را استفاده کنیم.</a:t>
            </a:r>
          </a:p>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از بسته های محک که سیستم را در شرایط مختلف تست میکنند استفاده کنیم.</a:t>
            </a:r>
          </a:p>
          <a:p>
            <a:pPr marL="742950" lvl="1"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ممکن است یک سیستم ضرب را خوب انجام دهد ولی </a:t>
            </a:r>
            <a:r>
              <a:rPr lang="en-US" sz="1400" dirty="0">
                <a:cs typeface="B Yekan" panose="00000400000000000000" pitchFamily="2" charset="-78"/>
              </a:rPr>
              <a:t>hash</a:t>
            </a:r>
            <a:r>
              <a:rPr lang="fa-IR" sz="1400" dirty="0">
                <a:cs typeface="B Yekan" panose="00000400000000000000" pitchFamily="2" charset="-78"/>
              </a:rPr>
              <a:t> را خوب انجام ندهد. </a:t>
            </a:r>
          </a:p>
          <a:p>
            <a:pPr marL="742950" lvl="1"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لذا برای مقایسه دو سیستم نمیتوان به یک یا دو برنامه اکتفا کرد.</a:t>
            </a:r>
          </a:p>
          <a:p>
            <a:pPr marL="285750" indent="-285750" algn="r" rtl="1">
              <a:lnSpc>
                <a:spcPct val="150000"/>
              </a:lnSpc>
              <a:buClr>
                <a:srgbClr val="C00000"/>
              </a:buClr>
              <a:buFont typeface="Wingdings" panose="05000000000000000000" pitchFamily="2" charset="2"/>
              <a:buChar char="ü"/>
            </a:pPr>
            <a:r>
              <a:rPr lang="en-US" sz="1400" dirty="0">
                <a:cs typeface="B Yekan" panose="00000400000000000000" pitchFamily="2" charset="-78"/>
              </a:rPr>
              <a:t>Spec</a:t>
            </a:r>
            <a:r>
              <a:rPr lang="fa-IR" sz="1400" dirty="0">
                <a:cs typeface="B Yekan" panose="00000400000000000000" pitchFamily="2" charset="-78"/>
              </a:rPr>
              <a:t>، </a:t>
            </a:r>
            <a:r>
              <a:rPr lang="en-US" sz="1400" dirty="0">
                <a:cs typeface="B Yekan" panose="00000400000000000000" pitchFamily="2" charset="-78"/>
              </a:rPr>
              <a:t>PARSEC</a:t>
            </a:r>
            <a:r>
              <a:rPr lang="fa-IR" sz="1400" dirty="0">
                <a:cs typeface="B Yekan" panose="00000400000000000000" pitchFamily="2" charset="-78"/>
              </a:rPr>
              <a:t>، </a:t>
            </a:r>
            <a:r>
              <a:rPr lang="en-US" sz="1400" dirty="0">
                <a:cs typeface="B Yekan" panose="00000400000000000000" pitchFamily="2" charset="-78"/>
              </a:rPr>
              <a:t>TPC-C </a:t>
            </a:r>
            <a:r>
              <a:rPr lang="fa-IR" sz="1400" dirty="0">
                <a:cs typeface="B Yekan" panose="00000400000000000000" pitchFamily="2" charset="-78"/>
              </a:rPr>
              <a:t>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28</a:t>
            </a:fld>
            <a:endParaRPr lang="en-US"/>
          </a:p>
        </p:txBody>
      </p:sp>
    </p:spTree>
    <p:extLst>
      <p:ext uri="{BB962C8B-B14F-4D97-AF65-F5344CB8AC3E}">
        <p14:creationId xmlns:p14="http://schemas.microsoft.com/office/powerpoint/2010/main" val="30879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2691">
                                            <p:txEl>
                                              <p:pRg st="3" end="3"/>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6" end="6"/>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42691">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2691">
                                            <p:txEl>
                                              <p:pRg st="10" end="10"/>
                                            </p:txEl>
                                          </p:spTgt>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42691">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2691">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2691">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269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P spid="2"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p:txBody>
          <a:bodyPr/>
          <a:lstStyle/>
          <a:p>
            <a:pPr>
              <a:lnSpc>
                <a:spcPct val="90000"/>
              </a:lnSpc>
            </a:pPr>
            <a:r>
              <a:rPr lang="en-US" dirty="0"/>
              <a:t>The Processor Performance Equation</a:t>
            </a:r>
          </a:p>
          <a:p>
            <a:pPr>
              <a:lnSpc>
                <a:spcPct val="90000"/>
              </a:lnSpc>
              <a:buNone/>
            </a:pPr>
            <a:endParaRPr lang="en-US" sz="2400" dirty="0"/>
          </a:p>
        </p:txBody>
      </p:sp>
      <p:sp>
        <p:nvSpPr>
          <p:cNvPr id="242693" name="Text Box 5"/>
          <p:cNvSpPr txBox="1">
            <a:spLocks noChangeArrowheads="1"/>
          </p:cNvSpPr>
          <p:nvPr/>
        </p:nvSpPr>
        <p:spPr bwMode="auto">
          <a:xfrm rot="5400000">
            <a:off x="11248884" y="49010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pic>
        <p:nvPicPr>
          <p:cNvPr id="55193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312" y="1766580"/>
            <a:ext cx="7560840" cy="360040"/>
          </a:xfrm>
          <a:prstGeom prst="rect">
            <a:avLst/>
          </a:prstGeom>
          <a:noFill/>
        </p:spPr>
      </p:pic>
      <p:pic>
        <p:nvPicPr>
          <p:cNvPr id="55193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1312" y="2352154"/>
            <a:ext cx="5415355" cy="674365"/>
          </a:xfrm>
          <a:prstGeom prst="rect">
            <a:avLst/>
          </a:prstGeom>
          <a:noFill/>
        </p:spPr>
      </p:pic>
      <p:pic>
        <p:nvPicPr>
          <p:cNvPr id="5519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1312" y="3478787"/>
            <a:ext cx="4720555" cy="674365"/>
          </a:xfrm>
          <a:prstGeom prst="rect">
            <a:avLst/>
          </a:prstGeom>
          <a:noFill/>
        </p:spPr>
      </p:pic>
      <p:pic>
        <p:nvPicPr>
          <p:cNvPr id="55194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1312" y="4605420"/>
            <a:ext cx="7848872" cy="318197"/>
          </a:xfrm>
          <a:prstGeom prst="rect">
            <a:avLst/>
          </a:prstGeom>
          <a:noFill/>
        </p:spPr>
      </p:pic>
      <p:pic>
        <p:nvPicPr>
          <p:cNvPr id="55194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41312" y="5644386"/>
            <a:ext cx="6086061" cy="558924"/>
          </a:xfrm>
          <a:prstGeom prst="rect">
            <a:avLst/>
          </a:prstGeom>
          <a:noFill/>
        </p:spPr>
      </p:pic>
      <p:sp>
        <p:nvSpPr>
          <p:cNvPr id="3" name="Title 2"/>
          <p:cNvSpPr>
            <a:spLocks noGrp="1"/>
          </p:cNvSpPr>
          <p:nvPr>
            <p:ph type="title"/>
          </p:nvPr>
        </p:nvSpPr>
        <p:spPr/>
        <p:txBody>
          <a:bodyPr/>
          <a:lstStyle/>
          <a:p>
            <a:r>
              <a:rPr lang="fa-IR" dirty="0"/>
              <a:t>اصول طراحی کامپیوتر</a:t>
            </a:r>
            <a:endParaRPr lang="en-US" dirty="0"/>
          </a:p>
        </p:txBody>
      </p:sp>
      <p:sp>
        <p:nvSpPr>
          <p:cNvPr id="26" name="Rectangle 25"/>
          <p:cNvSpPr/>
          <p:nvPr/>
        </p:nvSpPr>
        <p:spPr>
          <a:xfrm>
            <a:off x="5479381" y="2947872"/>
            <a:ext cx="6542205" cy="1338828"/>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en-US" dirty="0">
                <a:cs typeface="B Yekan" panose="00000400000000000000" pitchFamily="2" charset="-78"/>
              </a:rPr>
              <a:t>CPI: CPU clock cycles Per Instruction</a:t>
            </a:r>
          </a:p>
          <a:p>
            <a:pPr marL="285750" indent="-285750" algn="r" rtl="1">
              <a:lnSpc>
                <a:spcPct val="150000"/>
              </a:lnSpc>
              <a:buClr>
                <a:srgbClr val="C00000"/>
              </a:buClr>
              <a:buFont typeface="Wingdings" panose="05000000000000000000" pitchFamily="2" charset="2"/>
              <a:buChar char="ü"/>
            </a:pPr>
            <a:r>
              <a:rPr lang="fa-IR" dirty="0">
                <a:cs typeface="B Yekan" panose="00000400000000000000" pitchFamily="2" charset="-78"/>
              </a:rPr>
              <a:t>به ازای هر </a:t>
            </a:r>
            <a:r>
              <a:rPr lang="en-US" dirty="0">
                <a:cs typeface="B Yekan" panose="00000400000000000000" pitchFamily="2" charset="-78"/>
              </a:rPr>
              <a:t>Instruction</a:t>
            </a:r>
            <a:r>
              <a:rPr lang="fa-IR" dirty="0">
                <a:cs typeface="B Yekan" panose="00000400000000000000" pitchFamily="2" charset="-78"/>
              </a:rPr>
              <a:t>، چند </a:t>
            </a:r>
            <a:r>
              <a:rPr lang="en-US" dirty="0">
                <a:cs typeface="B Yekan" panose="00000400000000000000" pitchFamily="2" charset="-78"/>
              </a:rPr>
              <a:t>Clock</a:t>
            </a:r>
            <a:r>
              <a:rPr lang="fa-IR" dirty="0">
                <a:cs typeface="B Yekan" panose="00000400000000000000" pitchFamily="2" charset="-78"/>
              </a:rPr>
              <a:t> از </a:t>
            </a:r>
            <a:r>
              <a:rPr lang="en-US" dirty="0">
                <a:cs typeface="B Yekan" panose="00000400000000000000" pitchFamily="2" charset="-78"/>
              </a:rPr>
              <a:t>CPU</a:t>
            </a:r>
            <a:r>
              <a:rPr lang="fa-IR" dirty="0">
                <a:cs typeface="B Yekan" panose="00000400000000000000" pitchFamily="2" charset="-78"/>
              </a:rPr>
              <a:t> باید خرج کنیم.</a:t>
            </a:r>
          </a:p>
          <a:p>
            <a:pPr marL="285750" indent="-285750" algn="r" rtl="1">
              <a:lnSpc>
                <a:spcPct val="150000"/>
              </a:lnSpc>
              <a:buClr>
                <a:srgbClr val="C00000"/>
              </a:buClr>
              <a:buFont typeface="Wingdings" panose="05000000000000000000" pitchFamily="2" charset="2"/>
              <a:buChar char="ü"/>
            </a:pPr>
            <a:r>
              <a:rPr lang="en-US" dirty="0">
                <a:cs typeface="B Yekan" panose="00000400000000000000" pitchFamily="2" charset="-78"/>
              </a:rPr>
              <a:t>CPI</a:t>
            </a:r>
            <a:r>
              <a:rPr lang="fa-IR" dirty="0">
                <a:cs typeface="B Yekan" panose="00000400000000000000" pitchFamily="2" charset="-78"/>
              </a:rPr>
              <a:t> به تنهایی میتواند معیاری برای مقایسه پردازنده ها باشد.</a:t>
            </a:r>
          </a:p>
        </p:txBody>
      </p:sp>
      <p:sp>
        <p:nvSpPr>
          <p:cNvPr id="2" name="Footer Placeholder 1"/>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29</a:t>
            </a:fld>
            <a:endParaRPr lang="en-US"/>
          </a:p>
        </p:txBody>
      </p:sp>
    </p:spTree>
    <p:custDataLst>
      <p:tags r:id="rId1"/>
    </p:custDataLst>
    <p:extLst>
      <p:ext uri="{BB962C8B-B14F-4D97-AF65-F5344CB8AC3E}">
        <p14:creationId xmlns:p14="http://schemas.microsoft.com/office/powerpoint/2010/main" val="25040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941"/>
                                        </p:tgtEl>
                                        <p:attrNameLst>
                                          <p:attrName>style.visibility</p:attrName>
                                        </p:attrNameLst>
                                      </p:cBhvr>
                                      <p:to>
                                        <p:strVal val="visible"/>
                                      </p:to>
                                    </p:set>
                                    <p:animEffect transition="in" filter="fade">
                                      <p:cBhvr>
                                        <p:cTn id="7" dur="500"/>
                                        <p:tgtEl>
                                          <p:spTgt spid="5519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943"/>
                                        </p:tgtEl>
                                        <p:attrNameLst>
                                          <p:attrName>style.visibility</p:attrName>
                                        </p:attrNameLst>
                                      </p:cBhvr>
                                      <p:to>
                                        <p:strVal val="visible"/>
                                      </p:to>
                                    </p:set>
                                    <p:animEffect transition="in" filter="fade">
                                      <p:cBhvr>
                                        <p:cTn id="15" dur="500"/>
                                        <p:tgtEl>
                                          <p:spTgt spid="5519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1945"/>
                                        </p:tgtEl>
                                        <p:attrNameLst>
                                          <p:attrName>style.visibility</p:attrName>
                                        </p:attrNameLst>
                                      </p:cBhvr>
                                      <p:to>
                                        <p:strVal val="visible"/>
                                      </p:to>
                                    </p:set>
                                    <p:animEffect transition="in" filter="fade">
                                      <p:cBhvr>
                                        <p:cTn id="20" dur="500"/>
                                        <p:tgtEl>
                                          <p:spTgt spid="55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Computer Technology</a:t>
            </a:r>
            <a:endParaRPr lang="en-AU" dirty="0"/>
          </a:p>
        </p:txBody>
      </p:sp>
      <p:sp>
        <p:nvSpPr>
          <p:cNvPr id="242691" name="Rectangle 3"/>
          <p:cNvSpPr>
            <a:spLocks noGrp="1" noChangeArrowheads="1"/>
          </p:cNvSpPr>
          <p:nvPr>
            <p:ph idx="1"/>
          </p:nvPr>
        </p:nvSpPr>
        <p:spPr>
          <a:xfrm>
            <a:off x="215462" y="1240076"/>
            <a:ext cx="11328838" cy="5481455"/>
          </a:xfrm>
        </p:spPr>
        <p:txBody>
          <a:bodyPr>
            <a:normAutofit/>
          </a:bodyPr>
          <a:lstStyle/>
          <a:p>
            <a:pPr>
              <a:lnSpc>
                <a:spcPct val="90000"/>
              </a:lnSpc>
            </a:pPr>
            <a:r>
              <a:rPr lang="fa-IR" dirty="0"/>
              <a:t>بهبود کارایی (آنچه که تا کنون اتفاق افتاده متاثر از دو اتفاق است)</a:t>
            </a:r>
            <a:endParaRPr lang="en-US" dirty="0"/>
          </a:p>
          <a:p>
            <a:pPr lvl="1">
              <a:lnSpc>
                <a:spcPct val="90000"/>
              </a:lnSpc>
            </a:pPr>
            <a:r>
              <a:rPr lang="en-US" dirty="0"/>
              <a:t>Improvements in semiconductor technology</a:t>
            </a:r>
            <a:r>
              <a:rPr lang="fa-IR" dirty="0"/>
              <a:t> </a:t>
            </a:r>
            <a:r>
              <a:rPr lang="fa-IR" dirty="0">
                <a:solidFill>
                  <a:srgbClr val="C00000"/>
                </a:solidFill>
              </a:rPr>
              <a:t>(بهبود تراشه سازی)</a:t>
            </a:r>
            <a:endParaRPr lang="en-US" dirty="0">
              <a:solidFill>
                <a:srgbClr val="C00000"/>
              </a:solidFill>
            </a:endParaRPr>
          </a:p>
          <a:p>
            <a:pPr lvl="2">
              <a:lnSpc>
                <a:spcPct val="90000"/>
              </a:lnSpc>
            </a:pPr>
            <a:r>
              <a:rPr lang="en-US" dirty="0"/>
              <a:t>Feature size, clock speed</a:t>
            </a:r>
          </a:p>
          <a:p>
            <a:pPr lvl="1">
              <a:lnSpc>
                <a:spcPct val="90000"/>
              </a:lnSpc>
            </a:pPr>
            <a:r>
              <a:rPr lang="en-US" dirty="0"/>
              <a:t>Improvements in computer architectures</a:t>
            </a:r>
            <a:r>
              <a:rPr lang="fa-IR" dirty="0"/>
              <a:t> </a:t>
            </a:r>
            <a:r>
              <a:rPr lang="fa-IR" dirty="0">
                <a:solidFill>
                  <a:srgbClr val="C00000"/>
                </a:solidFill>
              </a:rPr>
              <a:t>(بهبود در ساختار معماری کامپیوتر)</a:t>
            </a:r>
            <a:endParaRPr lang="en-US" dirty="0">
              <a:solidFill>
                <a:srgbClr val="C00000"/>
              </a:solidFill>
            </a:endParaRPr>
          </a:p>
          <a:p>
            <a:pPr lvl="2">
              <a:lnSpc>
                <a:spcPct val="90000"/>
              </a:lnSpc>
            </a:pPr>
            <a:r>
              <a:rPr lang="en-US" dirty="0"/>
              <a:t>Enabled by HLL compilers, UNIX</a:t>
            </a:r>
            <a:r>
              <a:rPr lang="fa-IR" dirty="0"/>
              <a:t> </a:t>
            </a:r>
            <a:r>
              <a:rPr lang="fa-IR" dirty="0">
                <a:solidFill>
                  <a:srgbClr val="0070C0"/>
                </a:solidFill>
              </a:rPr>
              <a:t>(زبانهای سطح بالای غیر وابسته به سخت افزار)</a:t>
            </a:r>
          </a:p>
          <a:p>
            <a:pPr lvl="3">
              <a:lnSpc>
                <a:spcPct val="90000"/>
              </a:lnSpc>
            </a:pPr>
            <a:r>
              <a:rPr lang="fa-IR" dirty="0"/>
              <a:t>سازنده سخت افزار برای توسعه و تغییر دستش باز شد بدون نگرانی از بابت اینکه نرم افزارها کار نکنند</a:t>
            </a:r>
          </a:p>
          <a:p>
            <a:pPr lvl="3">
              <a:lnSpc>
                <a:spcPct val="90000"/>
              </a:lnSpc>
            </a:pPr>
            <a:r>
              <a:rPr lang="fa-IR" dirty="0"/>
              <a:t>کافی است تغییراتی در کامپایلر ایجاد کند</a:t>
            </a:r>
          </a:p>
          <a:p>
            <a:pPr lvl="3">
              <a:lnSpc>
                <a:spcPct val="90000"/>
              </a:lnSpc>
            </a:pPr>
            <a:r>
              <a:rPr lang="fa-IR" dirty="0"/>
              <a:t>سیستم عاملهای عمومی (</a:t>
            </a:r>
            <a:r>
              <a:rPr lang="en-US" dirty="0"/>
              <a:t>General OS</a:t>
            </a:r>
            <a:r>
              <a:rPr lang="fa-IR" dirty="0"/>
              <a:t>) باعث شدند برنامه نویس و طراح سخت افزار با دغدغه کمتر کار کنند</a:t>
            </a:r>
            <a:endParaRPr lang="en-US" dirty="0"/>
          </a:p>
          <a:p>
            <a:pPr lvl="2">
              <a:lnSpc>
                <a:spcPct val="90000"/>
              </a:lnSpc>
            </a:pPr>
            <a:r>
              <a:rPr lang="en-US" dirty="0"/>
              <a:t>Lead to RISC architectures</a:t>
            </a:r>
            <a:endParaRPr lang="fa-IR" dirty="0"/>
          </a:p>
          <a:p>
            <a:pPr lvl="3">
              <a:lnSpc>
                <a:spcPct val="90000"/>
              </a:lnSpc>
            </a:pPr>
            <a:r>
              <a:rPr lang="fa-IR" dirty="0"/>
              <a:t>دستور العمل های ساده (</a:t>
            </a:r>
            <a:r>
              <a:rPr lang="en-US" dirty="0"/>
              <a:t>ISA</a:t>
            </a:r>
            <a:r>
              <a:rPr lang="fa-IR" dirty="0"/>
              <a:t> ساده تر)</a:t>
            </a:r>
          </a:p>
          <a:p>
            <a:pPr lvl="3">
              <a:lnSpc>
                <a:spcPct val="90000"/>
              </a:lnSpc>
            </a:pPr>
            <a:endParaRPr lang="fa-IR" dirty="0"/>
          </a:p>
          <a:p>
            <a:pPr marL="1371600" lvl="3" indent="0">
              <a:lnSpc>
                <a:spcPct val="90000"/>
              </a:lnSpc>
              <a:buNone/>
            </a:pPr>
            <a:endParaRPr lang="en-US" dirty="0"/>
          </a:p>
          <a:p>
            <a:pPr lvl="1" algn="r">
              <a:lnSpc>
                <a:spcPct val="90000"/>
              </a:lnSpc>
            </a:pPr>
            <a:r>
              <a:rPr lang="fa-IR" dirty="0"/>
              <a:t>نتیجه حاصل شده از این دو بهبود:</a:t>
            </a:r>
            <a:endParaRPr lang="en-US" dirty="0"/>
          </a:p>
          <a:p>
            <a:pPr lvl="2" algn="r">
              <a:lnSpc>
                <a:spcPct val="90000"/>
              </a:lnSpc>
            </a:pPr>
            <a:r>
              <a:rPr lang="en-US" dirty="0"/>
              <a:t>Lightweight computers</a:t>
            </a:r>
          </a:p>
          <a:p>
            <a:pPr lvl="2" algn="r">
              <a:lnSpc>
                <a:spcPct val="90000"/>
              </a:lnSpc>
            </a:pPr>
            <a:r>
              <a:rPr lang="en-US" dirty="0"/>
              <a:t>Productivity-based managed/interpreted programming languages</a:t>
            </a:r>
          </a:p>
        </p:txBody>
      </p:sp>
      <p:sp>
        <p:nvSpPr>
          <p:cNvPr id="242693" name="Text Box 5"/>
          <p:cNvSpPr txBox="1">
            <a:spLocks noChangeArrowheads="1"/>
          </p:cNvSpPr>
          <p:nvPr/>
        </p:nvSpPr>
        <p:spPr bwMode="auto">
          <a:xfrm rot="5400000">
            <a:off x="11149596" y="578841"/>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Introduction</a:t>
            </a:r>
          </a:p>
        </p:txBody>
      </p:sp>
      <p:sp>
        <p:nvSpPr>
          <p:cNvPr id="3" name="Footer Placeholder 2"/>
          <p:cNvSpPr>
            <a:spLocks noGrp="1"/>
          </p:cNvSpPr>
          <p:nvPr>
            <p:ph type="ftr" sz="quarter" idx="11"/>
          </p:nvPr>
        </p:nvSpPr>
        <p:spPr/>
        <p:txBody>
          <a:bodyPr/>
          <a:lstStyle/>
          <a:p>
            <a:r>
              <a:rPr lang="en-US" dirty="0"/>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3</a:t>
            </a:fld>
            <a:endParaRPr lang="en-US"/>
          </a:p>
        </p:txBody>
      </p:sp>
    </p:spTree>
    <p:custDataLst>
      <p:tags r:id="rId1"/>
    </p:custDataLst>
    <p:extLst>
      <p:ext uri="{BB962C8B-B14F-4D97-AF65-F5344CB8AC3E}">
        <p14:creationId xmlns:p14="http://schemas.microsoft.com/office/powerpoint/2010/main" val="153009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3" end="3"/>
                                            </p:txEl>
                                          </p:spTgt>
                                        </p:tgtEl>
                                        <p:attrNameLst>
                                          <p:attrName>style.visibility</p:attrName>
                                        </p:attrNameLst>
                                      </p:cBhvr>
                                      <p:to>
                                        <p:strVal val="visible"/>
                                      </p:to>
                                    </p:set>
                                    <p:animEffect transition="in" filter="fade">
                                      <p:cBhvr>
                                        <p:cTn id="7" dur="500"/>
                                        <p:tgtEl>
                                          <p:spTgt spid="24269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2691">
                                            <p:txEl>
                                              <p:pRg st="4" end="4"/>
                                            </p:txEl>
                                          </p:spTgt>
                                        </p:tgtEl>
                                        <p:attrNameLst>
                                          <p:attrName>style.visibility</p:attrName>
                                        </p:attrNameLst>
                                      </p:cBhvr>
                                      <p:to>
                                        <p:strVal val="visible"/>
                                      </p:to>
                                    </p:set>
                                    <p:animEffect transition="in" filter="fade">
                                      <p:cBhvr>
                                        <p:cTn id="10" dur="500"/>
                                        <p:tgtEl>
                                          <p:spTgt spid="24269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2691">
                                            <p:txEl>
                                              <p:pRg st="5" end="5"/>
                                            </p:txEl>
                                          </p:spTgt>
                                        </p:tgtEl>
                                        <p:attrNameLst>
                                          <p:attrName>style.visibility</p:attrName>
                                        </p:attrNameLst>
                                      </p:cBhvr>
                                      <p:to>
                                        <p:strVal val="visible"/>
                                      </p:to>
                                    </p:set>
                                    <p:animEffect transition="in" filter="fade">
                                      <p:cBhvr>
                                        <p:cTn id="13" dur="500"/>
                                        <p:tgtEl>
                                          <p:spTgt spid="24269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2691">
                                            <p:txEl>
                                              <p:pRg st="6" end="6"/>
                                            </p:txEl>
                                          </p:spTgt>
                                        </p:tgtEl>
                                        <p:attrNameLst>
                                          <p:attrName>style.visibility</p:attrName>
                                        </p:attrNameLst>
                                      </p:cBhvr>
                                      <p:to>
                                        <p:strVal val="visible"/>
                                      </p:to>
                                    </p:set>
                                    <p:animEffect transition="in" filter="fade">
                                      <p:cBhvr>
                                        <p:cTn id="16" dur="500"/>
                                        <p:tgtEl>
                                          <p:spTgt spid="24269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2691">
                                            <p:txEl>
                                              <p:pRg st="7" end="7"/>
                                            </p:txEl>
                                          </p:spTgt>
                                        </p:tgtEl>
                                        <p:attrNameLst>
                                          <p:attrName>style.visibility</p:attrName>
                                        </p:attrNameLst>
                                      </p:cBhvr>
                                      <p:to>
                                        <p:strVal val="visible"/>
                                      </p:to>
                                    </p:set>
                                    <p:animEffect transition="in" filter="fade">
                                      <p:cBhvr>
                                        <p:cTn id="19" dur="500"/>
                                        <p:tgtEl>
                                          <p:spTgt spid="242691">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2691">
                                            <p:txEl>
                                              <p:pRg st="8" end="8"/>
                                            </p:txEl>
                                          </p:spTgt>
                                        </p:tgtEl>
                                        <p:attrNameLst>
                                          <p:attrName>style.visibility</p:attrName>
                                        </p:attrNameLst>
                                      </p:cBhvr>
                                      <p:to>
                                        <p:strVal val="visible"/>
                                      </p:to>
                                    </p:set>
                                    <p:animEffect transition="in" filter="fade">
                                      <p:cBhvr>
                                        <p:cTn id="22" dur="500"/>
                                        <p:tgtEl>
                                          <p:spTgt spid="242691">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2691">
                                            <p:txEl>
                                              <p:pRg st="9" end="9"/>
                                            </p:txEl>
                                          </p:spTgt>
                                        </p:tgtEl>
                                        <p:attrNameLst>
                                          <p:attrName>style.visibility</p:attrName>
                                        </p:attrNameLst>
                                      </p:cBhvr>
                                      <p:to>
                                        <p:strVal val="visible"/>
                                      </p:to>
                                    </p:set>
                                    <p:animEffect transition="in" filter="fade">
                                      <p:cBhvr>
                                        <p:cTn id="25" dur="500"/>
                                        <p:tgtEl>
                                          <p:spTgt spid="242691">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2691">
                                            <p:txEl>
                                              <p:pRg st="12" end="12"/>
                                            </p:txEl>
                                          </p:spTgt>
                                        </p:tgtEl>
                                        <p:attrNameLst>
                                          <p:attrName>style.visibility</p:attrName>
                                        </p:attrNameLst>
                                      </p:cBhvr>
                                      <p:to>
                                        <p:strVal val="visible"/>
                                      </p:to>
                                    </p:set>
                                    <p:animEffect transition="in" filter="fade">
                                      <p:cBhvr>
                                        <p:cTn id="30" dur="500"/>
                                        <p:tgtEl>
                                          <p:spTgt spid="242691">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42691">
                                            <p:txEl>
                                              <p:pRg st="13" end="13"/>
                                            </p:txEl>
                                          </p:spTgt>
                                        </p:tgtEl>
                                        <p:attrNameLst>
                                          <p:attrName>style.visibility</p:attrName>
                                        </p:attrNameLst>
                                      </p:cBhvr>
                                      <p:to>
                                        <p:strVal val="visible"/>
                                      </p:to>
                                    </p:set>
                                    <p:animEffect transition="in" filter="fade">
                                      <p:cBhvr>
                                        <p:cTn id="33" dur="500"/>
                                        <p:tgtEl>
                                          <p:spTgt spid="242691">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2691">
                                            <p:txEl>
                                              <p:pRg st="14" end="14"/>
                                            </p:txEl>
                                          </p:spTgt>
                                        </p:tgtEl>
                                        <p:attrNameLst>
                                          <p:attrName>style.visibility</p:attrName>
                                        </p:attrNameLst>
                                      </p:cBhvr>
                                      <p:to>
                                        <p:strVal val="visible"/>
                                      </p:to>
                                    </p:set>
                                    <p:animEffect transition="in" filter="fade">
                                      <p:cBhvr>
                                        <p:cTn id="36" dur="500"/>
                                        <p:tgtEl>
                                          <p:spTgt spid="2426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3" name="Text Box 5"/>
          <p:cNvSpPr txBox="1">
            <a:spLocks noChangeArrowheads="1"/>
          </p:cNvSpPr>
          <p:nvPr/>
        </p:nvSpPr>
        <p:spPr bwMode="auto">
          <a:xfrm rot="5400000">
            <a:off x="11136496"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pic>
        <p:nvPicPr>
          <p:cNvPr id="553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86509" y="3441288"/>
            <a:ext cx="4383017" cy="1039272"/>
          </a:xfrm>
          <a:prstGeom prst="rect">
            <a:avLst/>
          </a:prstGeom>
          <a:noFill/>
        </p:spPr>
      </p:pic>
      <mc:AlternateContent xmlns:mc="http://schemas.openxmlformats.org/markup-compatibility/2006" xmlns:a14="http://schemas.microsoft.com/office/drawing/2010/main">
        <mc:Choice Requires="a14">
          <p:sp>
            <p:nvSpPr>
              <p:cNvPr id="26" name="Content Placeholder 25"/>
              <p:cNvSpPr>
                <a:spLocks noGrp="1"/>
              </p:cNvSpPr>
              <p:nvPr>
                <p:ph idx="1"/>
              </p:nvPr>
            </p:nvSpPr>
            <p:spPr>
              <a:xfrm>
                <a:off x="215462" y="1240077"/>
                <a:ext cx="11328838" cy="5166142"/>
              </a:xfrm>
            </p:spPr>
            <p:txBody>
              <a:bodyPr/>
              <a:lstStyle/>
              <a:p>
                <a:r>
                  <a:rPr lang="en-US" dirty="0"/>
                  <a:t>Different instruction types having different CPIs</a:t>
                </a:r>
              </a:p>
              <a:p>
                <a:r>
                  <a:rPr lang="fa-IR" dirty="0"/>
                  <a:t> </a:t>
                </a:r>
                <a:r>
                  <a:rPr lang="fa-IR" sz="2400" dirty="0"/>
                  <a:t>به ازای هر دستور </a:t>
                </a:r>
                <a14:m>
                  <m:oMath xmlns:m="http://schemas.openxmlformats.org/officeDocument/2006/math">
                    <m:r>
                      <a:rPr lang="en-US" sz="2400" i="1" dirty="0" smtClean="0">
                        <a:latin typeface="Cambria Math" panose="02040503050406030204" pitchFamily="18" charset="0"/>
                      </a:rPr>
                      <m:t>𝑖</m:t>
                    </m:r>
                  </m:oMath>
                </a14:m>
                <a:r>
                  <a:rPr lang="fa-IR" sz="2400" dirty="0"/>
                  <a:t> یک </a:t>
                </a:r>
                <a14:m>
                  <m:oMath xmlns:m="http://schemas.openxmlformats.org/officeDocument/2006/math">
                    <m:r>
                      <a:rPr lang="en-US" sz="2400" i="1" dirty="0" smtClean="0">
                        <a:latin typeface="Cambria Math" panose="02040503050406030204" pitchFamily="18" charset="0"/>
                      </a:rPr>
                      <m:t>𝐶𝑃</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𝐼</m:t>
                        </m:r>
                      </m:e>
                      <m:sub>
                        <m:r>
                          <a:rPr lang="en-US" sz="2400" b="0" i="1" dirty="0" smtClean="0">
                            <a:latin typeface="Cambria Math" panose="02040503050406030204" pitchFamily="18" charset="0"/>
                          </a:rPr>
                          <m:t>𝑖</m:t>
                        </m:r>
                      </m:sub>
                    </m:sSub>
                  </m:oMath>
                </a14:m>
                <a:r>
                  <a:rPr lang="fa-IR" sz="2400" dirty="0"/>
                  <a:t> داریم و فراوانی هر دستور العمل در برنامه </a:t>
                </a:r>
                <a14:m>
                  <m:oMath xmlns:m="http://schemas.openxmlformats.org/officeDocument/2006/math">
                    <m:r>
                      <a:rPr lang="en-US" sz="2400" i="1" dirty="0" smtClean="0">
                        <a:latin typeface="Cambria Math" panose="02040503050406030204" pitchFamily="18" charset="0"/>
                      </a:rPr>
                      <m:t>𝐼</m:t>
                    </m:r>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𝐶</m:t>
                        </m:r>
                      </m:e>
                      <m:sub>
                        <m:r>
                          <a:rPr lang="en-US" sz="2400" i="1" dirty="0" smtClean="0">
                            <a:latin typeface="Cambria Math" panose="02040503050406030204" pitchFamily="18" charset="0"/>
                          </a:rPr>
                          <m:t>𝑖</m:t>
                        </m:r>
                      </m:sub>
                    </m:sSub>
                  </m:oMath>
                </a14:m>
                <a:r>
                  <a:rPr lang="fa-IR" sz="2400" dirty="0"/>
                  <a:t> میباشد.</a:t>
                </a:r>
                <a:endParaRPr lang="en-US" sz="2400" dirty="0"/>
              </a:p>
            </p:txBody>
          </p:sp>
        </mc:Choice>
        <mc:Fallback xmlns="">
          <p:sp>
            <p:nvSpPr>
              <p:cNvPr id="26" name="Content Placeholder 25"/>
              <p:cNvSpPr>
                <a:spLocks noGrp="1" noRot="1" noChangeAspect="1" noMove="1" noResize="1" noEditPoints="1" noAdjustHandles="1" noChangeArrowheads="1" noChangeShapeType="1" noTextEdit="1"/>
              </p:cNvSpPr>
              <p:nvPr>
                <p:ph idx="1"/>
              </p:nvPr>
            </p:nvSpPr>
            <p:spPr>
              <a:xfrm>
                <a:off x="215462" y="1240077"/>
                <a:ext cx="11328838" cy="5166142"/>
              </a:xfrm>
              <a:blipFill>
                <a:blip r:embed="rId4"/>
                <a:stretch>
                  <a:fillRect r="-484"/>
                </a:stretch>
              </a:blipFill>
            </p:spPr>
            <p:txBody>
              <a:bodyPr/>
              <a:lstStyle/>
              <a:p>
                <a:r>
                  <a:rPr lang="en-US">
                    <a:noFill/>
                  </a:rPr>
                  <a:t> </a:t>
                </a:r>
              </a:p>
            </p:txBody>
          </p:sp>
        </mc:Fallback>
      </mc:AlternateContent>
      <p:pic>
        <p:nvPicPr>
          <p:cNvPr id="55398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86510" y="4909325"/>
            <a:ext cx="5950714" cy="988555"/>
          </a:xfrm>
          <a:prstGeom prst="rect">
            <a:avLst/>
          </a:prstGeom>
          <a:noFill/>
        </p:spPr>
      </p:pic>
      <p:sp>
        <p:nvSpPr>
          <p:cNvPr id="3" name="Title 2"/>
          <p:cNvSpPr>
            <a:spLocks noGrp="1"/>
          </p:cNvSpPr>
          <p:nvPr>
            <p:ph type="title"/>
          </p:nvPr>
        </p:nvSpPr>
        <p:spPr/>
        <p:txBody>
          <a:bodyPr/>
          <a:lstStyle/>
          <a:p>
            <a:r>
              <a:rPr lang="fa-IR" dirty="0"/>
              <a:t>اصول طراحی کامپیوتر</a:t>
            </a:r>
            <a:endParaRPr lang="en-US" dirty="0"/>
          </a:p>
        </p:txBody>
      </p:sp>
      <p:sp>
        <p:nvSpPr>
          <p:cNvPr id="2" name="Footer Placeholder 1"/>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30</a:t>
            </a:fld>
            <a:endParaRPr lang="en-US"/>
          </a:p>
        </p:txBody>
      </p:sp>
    </p:spTree>
    <p:extLst>
      <p:ext uri="{BB962C8B-B14F-4D97-AF65-F5344CB8AC3E}">
        <p14:creationId xmlns:p14="http://schemas.microsoft.com/office/powerpoint/2010/main" val="3767043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215462" y="1240076"/>
            <a:ext cx="11328838" cy="5389323"/>
          </a:xfrm>
        </p:spPr>
        <p:txBody>
          <a:bodyPr>
            <a:normAutofit fontScale="70000" lnSpcReduction="20000"/>
          </a:bodyPr>
          <a:lstStyle/>
          <a:p>
            <a:pPr algn="r">
              <a:lnSpc>
                <a:spcPct val="120000"/>
              </a:lnSpc>
            </a:pPr>
            <a:r>
              <a:rPr lang="fa-IR" dirty="0"/>
              <a:t>استفاده از موازی سازی</a:t>
            </a:r>
          </a:p>
          <a:p>
            <a:pPr lvl="1">
              <a:lnSpc>
                <a:spcPct val="120000"/>
              </a:lnSpc>
            </a:pPr>
            <a:r>
              <a:rPr lang="en-US" dirty="0"/>
              <a:t>e.g. multiple processors, disks, memory banks, pipelining, </a:t>
            </a:r>
          </a:p>
          <a:p>
            <a:pPr lvl="1">
              <a:lnSpc>
                <a:spcPct val="120000"/>
              </a:lnSpc>
            </a:pPr>
            <a:r>
              <a:rPr lang="fa-IR" dirty="0"/>
              <a:t>استفاده از چندین یونیت برای هر عملیات (</a:t>
            </a:r>
            <a:r>
              <a:rPr lang="en-US" dirty="0"/>
              <a:t>multiple functional units</a:t>
            </a:r>
            <a:r>
              <a:rPr lang="fa-IR" dirty="0"/>
              <a:t>)</a:t>
            </a:r>
            <a:r>
              <a:rPr lang="en-US" dirty="0"/>
              <a:t> </a:t>
            </a:r>
            <a:r>
              <a:rPr lang="fa-IR" dirty="0"/>
              <a:t>. استفاده از چندین جمع کننده و چندین ضرب کننده و ...</a:t>
            </a:r>
            <a:endParaRPr lang="en-US" dirty="0"/>
          </a:p>
          <a:p>
            <a:pPr lvl="1" algn="r">
              <a:lnSpc>
                <a:spcPct val="120000"/>
              </a:lnSpc>
            </a:pPr>
            <a:endParaRPr lang="en-US" dirty="0"/>
          </a:p>
          <a:p>
            <a:pPr algn="r">
              <a:lnSpc>
                <a:spcPct val="120000"/>
              </a:lnSpc>
            </a:pPr>
            <a:r>
              <a:rPr lang="fa-IR" dirty="0"/>
              <a:t> استفاده از اصل مجاورت </a:t>
            </a:r>
          </a:p>
          <a:p>
            <a:pPr lvl="1">
              <a:lnSpc>
                <a:spcPct val="120000"/>
              </a:lnSpc>
            </a:pPr>
            <a:r>
              <a:rPr lang="fa-IR" dirty="0"/>
              <a:t>داده ای که الان استفاده میکنیم، به احتمال زیاد از داد ه مجاور آن استفاده خواهیم کرد.</a:t>
            </a:r>
          </a:p>
          <a:p>
            <a:pPr lvl="1" algn="r">
              <a:lnSpc>
                <a:spcPct val="120000"/>
              </a:lnSpc>
            </a:pPr>
            <a:r>
              <a:rPr lang="en-US" dirty="0"/>
              <a:t>Reuse of data and instructions</a:t>
            </a:r>
          </a:p>
          <a:p>
            <a:pPr lvl="1" algn="r">
              <a:lnSpc>
                <a:spcPct val="120000"/>
              </a:lnSpc>
            </a:pPr>
            <a:endParaRPr lang="en-US" dirty="0"/>
          </a:p>
          <a:p>
            <a:pPr algn="r">
              <a:lnSpc>
                <a:spcPct val="120000"/>
              </a:lnSpc>
            </a:pPr>
            <a:r>
              <a:rPr lang="fa-IR" dirty="0"/>
              <a:t>تمرکز بر موارد پر مصرف</a:t>
            </a:r>
          </a:p>
          <a:p>
            <a:pPr lvl="1">
              <a:lnSpc>
                <a:spcPct val="120000"/>
              </a:lnSpc>
            </a:pPr>
            <a:r>
              <a:rPr lang="fa-IR" dirty="0"/>
              <a:t>اگر در پردازنده فضای خالی داریم و میخواهیم یک </a:t>
            </a:r>
            <a:r>
              <a:rPr lang="en-US" dirty="0"/>
              <a:t>unit</a:t>
            </a:r>
            <a:r>
              <a:rPr lang="fa-IR" dirty="0"/>
              <a:t> در آنجا قرار دهیم. بهتر است یونیتی استفاده کنیم که بیشترین مصرف را دارد.</a:t>
            </a:r>
            <a:endParaRPr lang="en-US" dirty="0"/>
          </a:p>
          <a:p>
            <a:pPr lvl="1">
              <a:lnSpc>
                <a:spcPct val="120000"/>
              </a:lnSpc>
            </a:pPr>
            <a:r>
              <a:rPr lang="fa-IR" dirty="0"/>
              <a:t>برای مثال جمع کننده </a:t>
            </a:r>
            <a:r>
              <a:rPr lang="en-US" dirty="0"/>
              <a:t>integer</a:t>
            </a:r>
            <a:r>
              <a:rPr lang="fa-IR" dirty="0"/>
              <a:t> بسیار پر مصرف است ولی ضرب اعشاری بسیار کم مصرف است.</a:t>
            </a:r>
          </a:p>
          <a:p>
            <a:pPr lvl="1">
              <a:lnSpc>
                <a:spcPct val="120000"/>
              </a:lnSpc>
            </a:pPr>
            <a:endParaRPr lang="en-US" dirty="0"/>
          </a:p>
          <a:p>
            <a:pPr algn="r">
              <a:lnSpc>
                <a:spcPct val="120000"/>
              </a:lnSpc>
            </a:pPr>
            <a:r>
              <a:rPr lang="fa-IR" dirty="0"/>
              <a:t>قانون آمدال (</a:t>
            </a:r>
            <a:r>
              <a:rPr lang="en-US" dirty="0"/>
              <a:t>Amdahl’s Law</a:t>
            </a:r>
            <a:r>
              <a:rPr lang="fa-IR" dirty="0"/>
              <a:t>)</a:t>
            </a:r>
          </a:p>
        </p:txBody>
      </p:sp>
      <p:sp>
        <p:nvSpPr>
          <p:cNvPr id="242693" name="Text Box 5"/>
          <p:cNvSpPr txBox="1">
            <a:spLocks noChangeArrowheads="1"/>
          </p:cNvSpPr>
          <p:nvPr/>
        </p:nvSpPr>
        <p:spPr bwMode="auto">
          <a:xfrm rot="5400000">
            <a:off x="11247224"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sp>
        <p:nvSpPr>
          <p:cNvPr id="3" name="Title 2"/>
          <p:cNvSpPr>
            <a:spLocks noGrp="1"/>
          </p:cNvSpPr>
          <p:nvPr>
            <p:ph type="title"/>
          </p:nvPr>
        </p:nvSpPr>
        <p:spPr/>
        <p:txBody>
          <a:bodyPr>
            <a:normAutofit fontScale="90000"/>
          </a:bodyPr>
          <a:lstStyle/>
          <a:p>
            <a:r>
              <a:rPr lang="fa-IR" dirty="0"/>
              <a:t>اصول طراحی کامپیوتر-</a:t>
            </a:r>
            <a:r>
              <a:rPr lang="fa-IR" sz="3600" dirty="0"/>
              <a:t>رویکردهای پیشنهادی برای بهبود کارایی</a:t>
            </a:r>
            <a:endParaRPr lang="en-US" dirty="0"/>
          </a:p>
        </p:txBody>
      </p:sp>
      <p:sp>
        <p:nvSpPr>
          <p:cNvPr id="2" name="Footer Placeholder 1"/>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31</a:t>
            </a:fld>
            <a:endParaRPr lang="en-US"/>
          </a:p>
        </p:txBody>
      </p:sp>
    </p:spTree>
    <p:custDataLst>
      <p:tags r:id="rId1"/>
    </p:custDataLst>
    <p:extLst>
      <p:ext uri="{BB962C8B-B14F-4D97-AF65-F5344CB8AC3E}">
        <p14:creationId xmlns:p14="http://schemas.microsoft.com/office/powerpoint/2010/main" val="1290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4" end="4"/>
                                            </p:txEl>
                                          </p:spTgt>
                                        </p:tgtEl>
                                        <p:attrNameLst>
                                          <p:attrName>style.visibility</p:attrName>
                                        </p:attrNameLst>
                                      </p:cBhvr>
                                      <p:to>
                                        <p:strVal val="visible"/>
                                      </p:to>
                                    </p:set>
                                    <p:animEffect transition="in" filter="fade">
                                      <p:cBhvr>
                                        <p:cTn id="7" dur="500"/>
                                        <p:tgtEl>
                                          <p:spTgt spid="24269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5" end="5"/>
                                            </p:txEl>
                                          </p:spTgt>
                                        </p:tgtEl>
                                        <p:attrNameLst>
                                          <p:attrName>style.visibility</p:attrName>
                                        </p:attrNameLst>
                                      </p:cBhvr>
                                      <p:to>
                                        <p:strVal val="visible"/>
                                      </p:to>
                                    </p:set>
                                    <p:animEffect transition="in" filter="fade">
                                      <p:cBhvr>
                                        <p:cTn id="12" dur="500"/>
                                        <p:tgtEl>
                                          <p:spTgt spid="24269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6" end="6"/>
                                            </p:txEl>
                                          </p:spTgt>
                                        </p:tgtEl>
                                        <p:attrNameLst>
                                          <p:attrName>style.visibility</p:attrName>
                                        </p:attrNameLst>
                                      </p:cBhvr>
                                      <p:to>
                                        <p:strVal val="visible"/>
                                      </p:to>
                                    </p:set>
                                    <p:animEffect transition="in" filter="fade">
                                      <p:cBhvr>
                                        <p:cTn id="17" dur="500"/>
                                        <p:tgtEl>
                                          <p:spTgt spid="24269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691">
                                            <p:txEl>
                                              <p:pRg st="8" end="8"/>
                                            </p:txEl>
                                          </p:spTgt>
                                        </p:tgtEl>
                                        <p:attrNameLst>
                                          <p:attrName>style.visibility</p:attrName>
                                        </p:attrNameLst>
                                      </p:cBhvr>
                                      <p:to>
                                        <p:strVal val="visible"/>
                                      </p:to>
                                    </p:set>
                                    <p:animEffect transition="in" filter="fade">
                                      <p:cBhvr>
                                        <p:cTn id="22" dur="500"/>
                                        <p:tgtEl>
                                          <p:spTgt spid="24269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2691">
                                            <p:txEl>
                                              <p:pRg st="9" end="9"/>
                                            </p:txEl>
                                          </p:spTgt>
                                        </p:tgtEl>
                                        <p:attrNameLst>
                                          <p:attrName>style.visibility</p:attrName>
                                        </p:attrNameLst>
                                      </p:cBhvr>
                                      <p:to>
                                        <p:strVal val="visible"/>
                                      </p:to>
                                    </p:set>
                                    <p:animEffect transition="in" filter="fade">
                                      <p:cBhvr>
                                        <p:cTn id="27" dur="500"/>
                                        <p:tgtEl>
                                          <p:spTgt spid="242691">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2691">
                                            <p:txEl>
                                              <p:pRg st="10" end="10"/>
                                            </p:txEl>
                                          </p:spTgt>
                                        </p:tgtEl>
                                        <p:attrNameLst>
                                          <p:attrName>style.visibility</p:attrName>
                                        </p:attrNameLst>
                                      </p:cBhvr>
                                      <p:to>
                                        <p:strVal val="visible"/>
                                      </p:to>
                                    </p:set>
                                    <p:animEffect transition="in" filter="fade">
                                      <p:cBhvr>
                                        <p:cTn id="32" dur="500"/>
                                        <p:tgtEl>
                                          <p:spTgt spid="242691">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2691">
                                            <p:txEl>
                                              <p:pRg st="12" end="12"/>
                                            </p:txEl>
                                          </p:spTgt>
                                        </p:tgtEl>
                                        <p:attrNameLst>
                                          <p:attrName>style.visibility</p:attrName>
                                        </p:attrNameLst>
                                      </p:cBhvr>
                                      <p:to>
                                        <p:strVal val="visible"/>
                                      </p:to>
                                    </p:set>
                                    <p:animEffect transition="in" filter="fade">
                                      <p:cBhvr>
                                        <p:cTn id="37" dur="500"/>
                                        <p:tgtEl>
                                          <p:spTgt spid="242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a:xfrm>
                <a:off x="215462" y="1240077"/>
                <a:ext cx="11328838" cy="4626206"/>
              </a:xfrm>
            </p:spPr>
            <p:txBody>
              <a:bodyPr>
                <a:normAutofit/>
              </a:bodyPr>
              <a:lstStyle/>
              <a:p>
                <a:pPr algn="r">
                  <a:lnSpc>
                    <a:spcPct val="120000"/>
                  </a:lnSpc>
                </a:pPr>
                <a:r>
                  <a:rPr lang="en-US" dirty="0"/>
                  <a:t>Amdahl’s Law</a:t>
                </a:r>
                <a:endParaRPr lang="fa-IR" dirty="0"/>
              </a:p>
              <a:p>
                <a:pPr lvl="1">
                  <a:lnSpc>
                    <a:spcPct val="120000"/>
                  </a:lnSpc>
                </a:pPr>
                <a:r>
                  <a:rPr lang="fa-IR" dirty="0"/>
                  <a:t>قانون آمدال میگوید همه برنامه را که نمیتوانیم بهبود بدهیم. فقط بخشی از برنامه را میشود بهبود داد.</a:t>
                </a:r>
                <a:endParaRPr lang="en-US" dirty="0"/>
              </a:p>
              <a:p>
                <a:pPr lvl="1">
                  <a:lnSpc>
                    <a:spcPct val="120000"/>
                  </a:lnSpc>
                </a:pPr>
                <a:endParaRPr lang="en-US" dirty="0"/>
              </a:p>
              <a:p>
                <a:pPr lvl="1">
                  <a:lnSpc>
                    <a:spcPct val="120000"/>
                  </a:lnSpc>
                </a:pPr>
                <a:endParaRPr lang="en-US" dirty="0"/>
              </a:p>
              <a:p>
                <a:pPr lvl="1">
                  <a:lnSpc>
                    <a:spcPct val="120000"/>
                  </a:lnSpc>
                </a:pPr>
                <a:endParaRPr lang="fa-IR" dirty="0"/>
              </a:p>
              <a:p>
                <a:pPr lvl="1">
                  <a:lnSpc>
                    <a:spcPct val="120000"/>
                  </a:lnSpc>
                </a:pPr>
                <a:r>
                  <a:rPr lang="fa-IR" dirty="0"/>
                  <a:t>اگر شما یک برنامه دارید که میشود 40 درصد</a:t>
                </a:r>
                <a:r>
                  <a:rPr lang="en-US" dirty="0"/>
                  <a:t> </a:t>
                </a:r>
                <a:r>
                  <a:rPr lang="fa-IR" dirty="0"/>
                  <a:t> آنرا بهبود داد: </a:t>
                </a:r>
                <a14:m>
                  <m:oMath xmlns:m="http://schemas.openxmlformats.org/officeDocument/2006/math">
                    <m:r>
                      <a:rPr lang="en-US" b="0" i="1" smtClean="0">
                        <a:latin typeface="Cambria Math" panose="02040503050406030204" pitchFamily="18" charset="0"/>
                      </a:rPr>
                      <m:t>𝐹𝑟𝑎𝑐𝑡𝑖𝑜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𝑒𝑛</m:t>
                        </m:r>
                        <m:r>
                          <a:rPr lang="en-US" b="0" i="1" smtClean="0">
                            <a:latin typeface="Cambria Math" panose="02040503050406030204" pitchFamily="18" charset="0"/>
                          </a:rPr>
                          <m:t>h</m:t>
                        </m:r>
                        <m:r>
                          <a:rPr lang="en-US" b="0" i="1" smtClean="0">
                            <a:latin typeface="Cambria Math" panose="02040503050406030204" pitchFamily="18" charset="0"/>
                          </a:rPr>
                          <m:t>𝑎𝑛𝑐𝑒𝑑</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4</m:t>
                    </m:r>
                  </m:oMath>
                </a14:m>
                <a:endParaRPr lang="fa-IR" dirty="0"/>
              </a:p>
              <a:p>
                <a:pPr lvl="1">
                  <a:lnSpc>
                    <a:spcPct val="120000"/>
                  </a:lnSpc>
                </a:pPr>
                <a:r>
                  <a:rPr lang="fa-IR" dirty="0"/>
                  <a:t>میزان بهبود حاصل شده نیز 2 برابر شده باشد: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𝑆𝑝𝑒𝑒𝑑𝑢𝑝</m:t>
                        </m:r>
                      </m:e>
                      <m:sub>
                        <m:r>
                          <a:rPr lang="en-US" i="1">
                            <a:latin typeface="Cambria Math" panose="02040503050406030204" pitchFamily="18" charset="0"/>
                          </a:rPr>
                          <m:t>𝑒𝑛</m:t>
                        </m:r>
                        <m:r>
                          <a:rPr lang="en-US" i="1">
                            <a:latin typeface="Cambria Math" panose="02040503050406030204" pitchFamily="18" charset="0"/>
                          </a:rPr>
                          <m:t>h</m:t>
                        </m:r>
                        <m:r>
                          <a:rPr lang="en-US" i="1">
                            <a:latin typeface="Cambria Math" panose="02040503050406030204" pitchFamily="18" charset="0"/>
                          </a:rPr>
                          <m:t>𝑎𝑛𝑐𝑒𝑑</m:t>
                        </m:r>
                      </m:sub>
                    </m:sSub>
                    <m:r>
                      <a:rPr lang="en-US" i="1">
                        <a:latin typeface="Cambria Math" panose="02040503050406030204" pitchFamily="18" charset="0"/>
                      </a:rPr>
                      <m:t>=</m:t>
                    </m:r>
                    <m:r>
                      <a:rPr lang="en-US" b="0" i="1" smtClean="0">
                        <a:latin typeface="Cambria Math" panose="02040503050406030204" pitchFamily="18" charset="0"/>
                      </a:rPr>
                      <m:t>2</m:t>
                    </m:r>
                  </m:oMath>
                </a14:m>
                <a:endParaRPr lang="en-US"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xfrm>
                <a:off x="215462" y="1240077"/>
                <a:ext cx="11328838" cy="4626206"/>
              </a:xfrm>
              <a:blipFill>
                <a:blip r:embed="rId4"/>
                <a:stretch>
                  <a:fillRect t="-132" r="-484"/>
                </a:stretch>
              </a:blipFill>
            </p:spPr>
            <p:txBody>
              <a:bodyPr/>
              <a:lstStyle/>
              <a:p>
                <a:r>
                  <a:rPr lang="en-US">
                    <a:noFill/>
                  </a:rPr>
                  <a:t> </a:t>
                </a:r>
              </a:p>
            </p:txBody>
          </p:sp>
        </mc:Fallback>
      </mc:AlternateContent>
      <p:sp>
        <p:nvSpPr>
          <p:cNvPr id="242693" name="Text Box 5"/>
          <p:cNvSpPr txBox="1">
            <a:spLocks noChangeArrowheads="1"/>
          </p:cNvSpPr>
          <p:nvPr/>
        </p:nvSpPr>
        <p:spPr bwMode="auto">
          <a:xfrm rot="5400000">
            <a:off x="11247224"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sp>
        <p:nvSpPr>
          <p:cNvPr id="3" name="Title 2"/>
          <p:cNvSpPr>
            <a:spLocks noGrp="1"/>
          </p:cNvSpPr>
          <p:nvPr>
            <p:ph type="title"/>
          </p:nvPr>
        </p:nvSpPr>
        <p:spPr/>
        <p:txBody>
          <a:bodyPr>
            <a:normAutofit fontScale="90000"/>
          </a:bodyPr>
          <a:lstStyle/>
          <a:p>
            <a:r>
              <a:rPr lang="fa-IR" dirty="0"/>
              <a:t>اصول طراحی کامپیوتر-</a:t>
            </a:r>
            <a:r>
              <a:rPr lang="fa-IR" sz="3600" dirty="0"/>
              <a:t>رویکردهای پیشنهادی برای بهبود کارایی</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746931" y="2940901"/>
                <a:ext cx="10010112"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𝐸𝑥𝑒𝑐𝑢𝑡𝑖𝑜𝑛</m:t>
                          </m:r>
                          <m:r>
                            <a:rPr lang="en-US" sz="2000" b="0" i="1" smtClean="0">
                              <a:solidFill>
                                <a:srgbClr val="7030A0"/>
                              </a:solidFill>
                              <a:latin typeface="Cambria Math" panose="02040503050406030204" pitchFamily="18" charset="0"/>
                            </a:rPr>
                            <m:t> </m:t>
                          </m:r>
                          <m:r>
                            <a:rPr lang="en-US" sz="2000" b="0" i="1" smtClean="0">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𝑛𝑒𝑤</m:t>
                          </m:r>
                        </m:sub>
                      </m:sSub>
                      <m:r>
                        <a:rPr lang="en-US" sz="2000" b="0" i="1" smtClean="0">
                          <a:solidFill>
                            <a:srgbClr val="7030A0"/>
                          </a:solidFill>
                          <a:latin typeface="Cambria Math" panose="02040503050406030204" pitchFamily="18" charset="0"/>
                        </a:rPr>
                        <m:t>=</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𝐸𝑥𝑒𝑐𝑢𝑡𝑖𝑜𝑛</m:t>
                          </m:r>
                          <m:r>
                            <a:rPr lang="en-US" sz="2000" i="1">
                              <a:solidFill>
                                <a:srgbClr val="7030A0"/>
                              </a:solidFill>
                              <a:latin typeface="Cambria Math" panose="02040503050406030204" pitchFamily="18" charset="0"/>
                            </a:rPr>
                            <m:t> </m:t>
                          </m:r>
                          <m:r>
                            <a:rPr lang="en-US" sz="2000" i="1">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𝑜𝑙𝑑</m:t>
                          </m:r>
                        </m:sub>
                      </m:sSub>
                      <m:r>
                        <a:rPr lang="en-US" sz="2000" i="1" smtClean="0">
                          <a:solidFill>
                            <a:srgbClr val="7030A0"/>
                          </a:solidFill>
                          <a:latin typeface="Cambria Math" panose="02040503050406030204" pitchFamily="18" charset="0"/>
                          <a:ea typeface="Cambria Math" panose="02040503050406030204" pitchFamily="18" charset="0"/>
                        </a:rPr>
                        <m:t>×</m:t>
                      </m:r>
                      <m:d>
                        <m:dPr>
                          <m:ctrlPr>
                            <a:rPr lang="en-US" sz="2000" b="0" i="1" smtClean="0">
                              <a:solidFill>
                                <a:srgbClr val="7030A0"/>
                              </a:solidFill>
                              <a:latin typeface="Cambria Math" panose="02040503050406030204" pitchFamily="18" charset="0"/>
                              <a:ea typeface="Cambria Math" panose="02040503050406030204" pitchFamily="18" charset="0"/>
                            </a:rPr>
                          </m:ctrlPr>
                        </m:dPr>
                        <m:e>
                          <m:d>
                            <m:dPr>
                              <m:ctrlPr>
                                <a:rPr lang="en-US" sz="2000" b="0" i="1" smtClean="0">
                                  <a:solidFill>
                                    <a:srgbClr val="7030A0"/>
                                  </a:solidFill>
                                  <a:latin typeface="Cambria Math" panose="02040503050406030204" pitchFamily="18" charset="0"/>
                                  <a:ea typeface="Cambria Math" panose="02040503050406030204" pitchFamily="18" charset="0"/>
                                </a:rPr>
                              </m:ctrlPr>
                            </m:dPr>
                            <m:e>
                              <m:r>
                                <a:rPr lang="en-US" sz="2000" b="0" i="1" smtClean="0">
                                  <a:solidFill>
                                    <a:srgbClr val="7030A0"/>
                                  </a:solidFill>
                                  <a:latin typeface="Cambria Math" panose="02040503050406030204" pitchFamily="18" charset="0"/>
                                  <a:ea typeface="Cambria Math" panose="02040503050406030204" pitchFamily="18" charset="0"/>
                                </a:rPr>
                                <m:t>1</m:t>
                              </m:r>
                              <m:r>
                                <a:rPr lang="en-US" sz="2000" b="0" i="1" smtClean="0">
                                  <a:solidFill>
                                    <a:srgbClr val="7030A0"/>
                                  </a:solidFill>
                                  <a:latin typeface="Cambria Math" panose="02040503050406030204" pitchFamily="18" charset="0"/>
                                  <a:ea typeface="Cambria Math" panose="02040503050406030204" pitchFamily="18" charset="0"/>
                                </a:rPr>
                                <m:t>−</m:t>
                              </m:r>
                              <m:r>
                                <a:rPr lang="en-US" sz="2000" i="1">
                                  <a:solidFill>
                                    <a:srgbClr val="7030A0"/>
                                  </a:solidFill>
                                  <a:latin typeface="Cambria Math" panose="02040503050406030204" pitchFamily="18" charset="0"/>
                                </a:rPr>
                                <m:t>𝐹𝑟𝑎𝑐𝑡𝑖𝑜</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𝑛</m:t>
                                  </m:r>
                                </m:e>
                                <m:sub>
                                  <m:r>
                                    <a:rPr lang="en-US" sz="2000" i="1">
                                      <a:solidFill>
                                        <a:srgbClr val="7030A0"/>
                                      </a:solidFill>
                                      <a:latin typeface="Cambria Math" panose="02040503050406030204" pitchFamily="18" charset="0"/>
                                    </a:rPr>
                                    <m:t>𝑒𝑛</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𝑎𝑛𝑐𝑒𝑑</m:t>
                                  </m:r>
                                </m:sub>
                              </m:sSub>
                            </m:e>
                          </m:d>
                          <m:r>
                            <a:rPr lang="en-US" sz="2000" b="0" i="1" smtClean="0">
                              <a:solidFill>
                                <a:srgbClr val="7030A0"/>
                              </a:solidFill>
                              <a:latin typeface="Cambria Math" panose="02040503050406030204" pitchFamily="18" charset="0"/>
                              <a:ea typeface="Cambria Math" panose="02040503050406030204" pitchFamily="18" charset="0"/>
                            </a:rPr>
                            <m:t>+</m:t>
                          </m:r>
                          <m:f>
                            <m:fPr>
                              <m:ctrlPr>
                                <a:rPr lang="en-US" sz="2000" b="0" i="1" smtClean="0">
                                  <a:solidFill>
                                    <a:srgbClr val="7030A0"/>
                                  </a:solidFill>
                                  <a:latin typeface="Cambria Math" panose="02040503050406030204" pitchFamily="18" charset="0"/>
                                  <a:ea typeface="Cambria Math" panose="02040503050406030204" pitchFamily="18" charset="0"/>
                                </a:rPr>
                              </m:ctrlPr>
                            </m:fPr>
                            <m:num>
                              <m:r>
                                <a:rPr lang="en-US" sz="2000" i="1">
                                  <a:solidFill>
                                    <a:srgbClr val="7030A0"/>
                                  </a:solidFill>
                                  <a:latin typeface="Cambria Math" panose="02040503050406030204" pitchFamily="18" charset="0"/>
                                </a:rPr>
                                <m:t>𝐹𝑟𝑎𝑐𝑡𝑖𝑜</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𝑛</m:t>
                                  </m:r>
                                </m:e>
                                <m:sub>
                                  <m:r>
                                    <a:rPr lang="en-US" sz="2000" i="1">
                                      <a:solidFill>
                                        <a:srgbClr val="7030A0"/>
                                      </a:solidFill>
                                      <a:latin typeface="Cambria Math" panose="02040503050406030204" pitchFamily="18" charset="0"/>
                                    </a:rPr>
                                    <m:t>𝑒𝑛</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𝑎𝑛𝑐𝑒𝑑</m:t>
                                  </m:r>
                                </m:sub>
                              </m:sSub>
                            </m:num>
                            <m:den>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𝑆𝑝𝑒𝑒𝑑𝑢𝑝</m:t>
                                  </m:r>
                                </m:e>
                                <m:sub>
                                  <m:r>
                                    <a:rPr lang="en-US" sz="2000" i="1">
                                      <a:solidFill>
                                        <a:srgbClr val="7030A0"/>
                                      </a:solidFill>
                                      <a:latin typeface="Cambria Math" panose="02040503050406030204" pitchFamily="18" charset="0"/>
                                    </a:rPr>
                                    <m:t>𝑒𝑛</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𝑎𝑛𝑐𝑒𝑑</m:t>
                                  </m:r>
                                </m:sub>
                              </m:sSub>
                            </m:den>
                          </m:f>
                        </m:e>
                      </m:d>
                    </m:oMath>
                  </m:oMathPara>
                </a14:m>
                <a:endParaRPr lang="en-US" sz="2000" dirty="0">
                  <a:solidFill>
                    <a:srgbClr val="7030A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46931" y="2940901"/>
                <a:ext cx="10010112" cy="78386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46931" y="5666228"/>
                <a:ext cx="10010112"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𝐸𝑥𝑒𝑐𝑢𝑡𝑖𝑜𝑛</m:t>
                          </m:r>
                          <m:r>
                            <a:rPr lang="en-US" sz="2000" b="0" i="1" smtClean="0">
                              <a:solidFill>
                                <a:srgbClr val="7030A0"/>
                              </a:solidFill>
                              <a:latin typeface="Cambria Math" panose="02040503050406030204" pitchFamily="18" charset="0"/>
                            </a:rPr>
                            <m:t> </m:t>
                          </m:r>
                          <m:r>
                            <a:rPr lang="en-US" sz="2000" b="0" i="1" smtClean="0">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𝑛𝑒𝑤</m:t>
                          </m:r>
                        </m:sub>
                      </m:sSub>
                      <m:r>
                        <a:rPr lang="en-US" sz="2000" b="0" i="1" smtClean="0">
                          <a:solidFill>
                            <a:srgbClr val="7030A0"/>
                          </a:solidFill>
                          <a:latin typeface="Cambria Math" panose="02040503050406030204" pitchFamily="18" charset="0"/>
                        </a:rPr>
                        <m:t>=</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𝐸𝑥𝑒𝑐𝑢𝑡𝑖𝑜𝑛</m:t>
                          </m:r>
                          <m:r>
                            <a:rPr lang="en-US" sz="2000" i="1">
                              <a:solidFill>
                                <a:srgbClr val="7030A0"/>
                              </a:solidFill>
                              <a:latin typeface="Cambria Math" panose="02040503050406030204" pitchFamily="18" charset="0"/>
                            </a:rPr>
                            <m:t> </m:t>
                          </m:r>
                          <m:r>
                            <a:rPr lang="en-US" sz="2000" i="1">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𝑜𝑙𝑑</m:t>
                          </m:r>
                        </m:sub>
                      </m:sSub>
                      <m:r>
                        <a:rPr lang="en-US" sz="200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0</m:t>
                      </m:r>
                      <m:r>
                        <a:rPr lang="en-US" sz="2000" b="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8</m:t>
                      </m:r>
                    </m:oMath>
                  </m:oMathPara>
                </a14:m>
                <a:endParaRPr lang="en-US" sz="2000" dirty="0">
                  <a:solidFill>
                    <a:srgbClr val="7030A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46931" y="5666228"/>
                <a:ext cx="10010112" cy="400110"/>
              </a:xfrm>
              <a:prstGeom prst="rect">
                <a:avLst/>
              </a:prstGeom>
              <a:blipFill rotWithShape="0">
                <a:blip r:embed="rId6"/>
                <a:stretch>
                  <a:fillRect b="-15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Copyright © 2019, Elsevier Inc. All rights reserved.</a:t>
            </a:r>
            <a:endParaRPr lang="en-US" dirty="0"/>
          </a:p>
        </p:txBody>
      </p:sp>
      <p:sp>
        <p:nvSpPr>
          <p:cNvPr id="5" name="Slide Number Placeholder 4"/>
          <p:cNvSpPr>
            <a:spLocks noGrp="1"/>
          </p:cNvSpPr>
          <p:nvPr>
            <p:ph type="sldNum" sz="quarter" idx="12"/>
          </p:nvPr>
        </p:nvSpPr>
        <p:spPr/>
        <p:txBody>
          <a:bodyPr/>
          <a:lstStyle/>
          <a:p>
            <a:fld id="{7A24F918-E48B-4CD6-88B4-F48A81EB5FB6}" type="slidenum">
              <a:rPr lang="en-US" smtClean="0"/>
              <a:pPr/>
              <a:t>32</a:t>
            </a:fld>
            <a:endParaRPr lang="en-US"/>
          </a:p>
        </p:txBody>
      </p:sp>
    </p:spTree>
    <p:custDataLst>
      <p:tags r:id="rId1"/>
    </p:custDataLst>
    <p:extLst>
      <p:ext uri="{BB962C8B-B14F-4D97-AF65-F5344CB8AC3E}">
        <p14:creationId xmlns:p14="http://schemas.microsoft.com/office/powerpoint/2010/main" val="233217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5" end="5"/>
                                            </p:txEl>
                                          </p:spTgt>
                                        </p:tgtEl>
                                        <p:attrNameLst>
                                          <p:attrName>style.visibility</p:attrName>
                                        </p:attrNameLst>
                                      </p:cBhvr>
                                      <p:to>
                                        <p:strVal val="visible"/>
                                      </p:to>
                                    </p:set>
                                    <p:animEffect transition="in" filter="fade">
                                      <p:cBhvr>
                                        <p:cTn id="17" dur="500"/>
                                        <p:tgtEl>
                                          <p:spTgt spid="2426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691">
                                            <p:txEl>
                                              <p:pRg st="6" end="6"/>
                                            </p:txEl>
                                          </p:spTgt>
                                        </p:tgtEl>
                                        <p:attrNameLst>
                                          <p:attrName>style.visibility</p:attrName>
                                        </p:attrNameLst>
                                      </p:cBhvr>
                                      <p:to>
                                        <p:strVal val="visible"/>
                                      </p:to>
                                    </p:set>
                                    <p:animEffect transition="in" filter="fade">
                                      <p:cBhvr>
                                        <p:cTn id="22" dur="500"/>
                                        <p:tgtEl>
                                          <p:spTgt spid="242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a:xfrm>
                <a:off x="215462" y="1240077"/>
                <a:ext cx="11328838" cy="4626206"/>
              </a:xfrm>
            </p:spPr>
            <p:txBody>
              <a:bodyPr>
                <a:normAutofit/>
              </a:bodyPr>
              <a:lstStyle/>
              <a:p>
                <a:pPr algn="r">
                  <a:lnSpc>
                    <a:spcPct val="120000"/>
                  </a:lnSpc>
                </a:pPr>
                <a:r>
                  <a:rPr lang="en-US" dirty="0"/>
                  <a:t>Amdahl’s Law</a:t>
                </a:r>
                <a:endParaRPr lang="fa-IR" dirty="0"/>
              </a:p>
              <a:p>
                <a:pPr lvl="1">
                  <a:lnSpc>
                    <a:spcPct val="120000"/>
                  </a:lnSpc>
                </a:pPr>
                <a:endParaRPr lang="en-US" dirty="0"/>
              </a:p>
              <a:p>
                <a:pPr lvl="1">
                  <a:lnSpc>
                    <a:spcPct val="120000"/>
                  </a:lnSpc>
                </a:pPr>
                <a:endParaRPr lang="en-US" dirty="0"/>
              </a:p>
              <a:p>
                <a:pPr lvl="1">
                  <a:lnSpc>
                    <a:spcPct val="120000"/>
                  </a:lnSpc>
                </a:pPr>
                <a14:m>
                  <m:oMath xmlns:m="http://schemas.openxmlformats.org/officeDocument/2006/math">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𝐹𝑟𝑎𝑐𝑡𝑖𝑜</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𝑒𝑛</m:t>
                        </m:r>
                        <m:r>
                          <a:rPr lang="en-US" i="1">
                            <a:latin typeface="Cambria Math" panose="02040503050406030204" pitchFamily="18" charset="0"/>
                          </a:rPr>
                          <m:t>h</m:t>
                        </m:r>
                        <m:r>
                          <a:rPr lang="en-US" i="1">
                            <a:latin typeface="Cambria Math" panose="02040503050406030204" pitchFamily="18" charset="0"/>
                          </a:rPr>
                          <m:t>𝑎𝑛𝑐𝑒𝑑</m:t>
                        </m:r>
                      </m:sub>
                    </m:sSub>
                  </m:oMath>
                </a14:m>
                <a:r>
                  <a:rPr lang="fa-IR" dirty="0"/>
                  <a:t> بخشی از برنامه است که باید سریال اجرا شود. </a:t>
                </a:r>
              </a:p>
              <a:p>
                <a:pPr lvl="1">
                  <a:lnSpc>
                    <a:spcPct val="120000"/>
                  </a:lnSpc>
                </a:pPr>
                <a:r>
                  <a:rPr lang="fa-IR" dirty="0"/>
                  <a:t>پس وقتی </a:t>
                </a:r>
                <a:r>
                  <a:rPr lang="en-US" dirty="0"/>
                  <a:t>Multi core</a:t>
                </a:r>
                <a:r>
                  <a:rPr lang="fa-IR" dirty="0"/>
                  <a:t> میگذاریم کل برنامه بهبود پیدا نمیکند. </a:t>
                </a:r>
                <a:endParaRPr lang="en-US" dirty="0"/>
              </a:p>
              <a:p>
                <a:pPr lvl="1">
                  <a:lnSpc>
                    <a:spcPct val="120000"/>
                  </a:lnSpc>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𝑆𝑝𝑒𝑒𝑑𝑢𝑝</m:t>
                        </m:r>
                      </m:e>
                      <m:sub>
                        <m:r>
                          <a:rPr lang="en-US" i="1">
                            <a:latin typeface="Cambria Math" panose="02040503050406030204" pitchFamily="18" charset="0"/>
                          </a:rPr>
                          <m:t>𝑒𝑛</m:t>
                        </m:r>
                        <m:r>
                          <a:rPr lang="en-US" i="1">
                            <a:latin typeface="Cambria Math" panose="02040503050406030204" pitchFamily="18" charset="0"/>
                          </a:rPr>
                          <m:t>h</m:t>
                        </m:r>
                        <m:r>
                          <a:rPr lang="en-US" i="1">
                            <a:latin typeface="Cambria Math" panose="02040503050406030204" pitchFamily="18" charset="0"/>
                          </a:rPr>
                          <m:t>𝑎𝑛𝑐𝑒𝑑</m:t>
                        </m:r>
                      </m:sub>
                    </m:sSub>
                  </m:oMath>
                </a14:m>
                <a:r>
                  <a:rPr lang="fa-IR" dirty="0"/>
                  <a:t> تنها در بخش قابل موازی شدن، تاثیر میگذارد</a:t>
                </a:r>
              </a:p>
              <a:p>
                <a:pPr>
                  <a:lnSpc>
                    <a:spcPct val="120000"/>
                  </a:lnSpc>
                </a:pPr>
                <a:endParaRPr lang="en-US"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xfrm>
                <a:off x="215462" y="1240077"/>
                <a:ext cx="11328838" cy="4626206"/>
              </a:xfrm>
              <a:blipFill rotWithShape="0">
                <a:blip r:embed="rId4"/>
                <a:stretch>
                  <a:fillRect t="-132" r="-484"/>
                </a:stretch>
              </a:blipFill>
            </p:spPr>
            <p:txBody>
              <a:bodyPr/>
              <a:lstStyle/>
              <a:p>
                <a:r>
                  <a:rPr lang="en-US">
                    <a:noFill/>
                  </a:rPr>
                  <a:t> </a:t>
                </a:r>
              </a:p>
            </p:txBody>
          </p:sp>
        </mc:Fallback>
      </mc:AlternateContent>
      <p:sp>
        <p:nvSpPr>
          <p:cNvPr id="242693" name="Text Box 5"/>
          <p:cNvSpPr txBox="1">
            <a:spLocks noChangeArrowheads="1"/>
          </p:cNvSpPr>
          <p:nvPr/>
        </p:nvSpPr>
        <p:spPr bwMode="auto">
          <a:xfrm rot="5400000">
            <a:off x="11247224"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sp>
        <p:nvSpPr>
          <p:cNvPr id="3" name="Title 2"/>
          <p:cNvSpPr>
            <a:spLocks noGrp="1"/>
          </p:cNvSpPr>
          <p:nvPr>
            <p:ph type="title"/>
          </p:nvPr>
        </p:nvSpPr>
        <p:spPr/>
        <p:txBody>
          <a:bodyPr>
            <a:normAutofit fontScale="90000"/>
          </a:bodyPr>
          <a:lstStyle/>
          <a:p>
            <a:r>
              <a:rPr lang="fa-IR" dirty="0"/>
              <a:t>اصول طراحی کامپیوتر-</a:t>
            </a:r>
            <a:r>
              <a:rPr lang="fa-IR" sz="3600" dirty="0"/>
              <a:t>رویکردهای پیشنهادی برای بهبود کارایی</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215462" y="1551470"/>
                <a:ext cx="8866598"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𝐸𝑥𝑒𝑐𝑢𝑡𝑖𝑜𝑛</m:t>
                          </m:r>
                          <m:r>
                            <a:rPr lang="en-US" sz="1600" b="0" i="1" smtClean="0">
                              <a:latin typeface="Cambria Math" panose="02040503050406030204" pitchFamily="18" charset="0"/>
                            </a:rPr>
                            <m:t> </m:t>
                          </m:r>
                          <m:r>
                            <a:rPr lang="en-US" sz="1600" b="0" i="1" smtClean="0">
                              <a:latin typeface="Cambria Math" panose="02040503050406030204" pitchFamily="18" charset="0"/>
                            </a:rPr>
                            <m:t>𝑡𝑖𝑚𝑒</m:t>
                          </m:r>
                        </m:e>
                        <m:sub>
                          <m:r>
                            <a:rPr lang="en-US" sz="1600" b="0" i="1" smtClean="0">
                              <a:latin typeface="Cambria Math" panose="02040503050406030204" pitchFamily="18" charset="0"/>
                            </a:rPr>
                            <m:t>𝑛𝑒𝑤</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𝐸𝑥𝑒𝑐𝑢𝑡𝑖𝑜𝑛</m:t>
                          </m:r>
                          <m:r>
                            <a:rPr lang="en-US" sz="1600" i="1">
                              <a:latin typeface="Cambria Math" panose="02040503050406030204" pitchFamily="18" charset="0"/>
                            </a:rPr>
                            <m:t> </m:t>
                          </m:r>
                          <m:r>
                            <a:rPr lang="en-US" sz="1600" i="1">
                              <a:latin typeface="Cambria Math" panose="02040503050406030204" pitchFamily="18" charset="0"/>
                            </a:rPr>
                            <m:t>𝑡𝑖𝑚𝑒</m:t>
                          </m:r>
                        </m:e>
                        <m:sub>
                          <m:r>
                            <a:rPr lang="en-US" sz="1600" b="0" i="1" smtClean="0">
                              <a:latin typeface="Cambria Math" panose="02040503050406030204" pitchFamily="18" charset="0"/>
                            </a:rPr>
                            <m:t>𝑜𝑙𝑑</m:t>
                          </m:r>
                        </m:sub>
                      </m:sSub>
                      <m:r>
                        <a:rPr lang="en-US" sz="160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𝐹𝑟𝑎𝑐𝑡𝑖𝑜</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𝑒𝑛</m:t>
                                  </m:r>
                                  <m:r>
                                    <a:rPr lang="en-US" sz="1600" i="1">
                                      <a:latin typeface="Cambria Math" panose="02040503050406030204" pitchFamily="18" charset="0"/>
                                    </a:rPr>
                                    <m:t>h</m:t>
                                  </m:r>
                                  <m:r>
                                    <a:rPr lang="en-US" sz="1600" i="1">
                                      <a:latin typeface="Cambria Math" panose="02040503050406030204" pitchFamily="18" charset="0"/>
                                    </a:rPr>
                                    <m:t>𝑎𝑛𝑐𝑒𝑑</m:t>
                                  </m:r>
                                </m:sub>
                              </m:sSub>
                            </m:e>
                          </m:d>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rPr>
                                <m:t>𝐹𝑟𝑎𝑐𝑡𝑖𝑜</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𝑒𝑛</m:t>
                                  </m:r>
                                  <m:r>
                                    <a:rPr lang="en-US" sz="1600" i="1">
                                      <a:latin typeface="Cambria Math" panose="02040503050406030204" pitchFamily="18" charset="0"/>
                                    </a:rPr>
                                    <m:t>h</m:t>
                                  </m:r>
                                  <m:r>
                                    <a:rPr lang="en-US" sz="1600" i="1">
                                      <a:latin typeface="Cambria Math" panose="02040503050406030204" pitchFamily="18" charset="0"/>
                                    </a:rPr>
                                    <m:t>𝑎𝑛𝑐𝑒𝑑</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𝑆𝑝𝑒𝑒𝑑𝑢𝑝</m:t>
                                  </m:r>
                                </m:e>
                                <m:sub>
                                  <m:r>
                                    <a:rPr lang="en-US" sz="1600" i="1">
                                      <a:latin typeface="Cambria Math" panose="02040503050406030204" pitchFamily="18" charset="0"/>
                                    </a:rPr>
                                    <m:t>𝑒𝑛</m:t>
                                  </m:r>
                                  <m:r>
                                    <a:rPr lang="en-US" sz="1600" i="1">
                                      <a:latin typeface="Cambria Math" panose="02040503050406030204" pitchFamily="18" charset="0"/>
                                    </a:rPr>
                                    <m:t>h</m:t>
                                  </m:r>
                                  <m:r>
                                    <a:rPr lang="en-US" sz="1600" i="1">
                                      <a:latin typeface="Cambria Math" panose="02040503050406030204" pitchFamily="18" charset="0"/>
                                    </a:rPr>
                                    <m:t>𝑎𝑛𝑐𝑒𝑑</m:t>
                                  </m:r>
                                </m:sub>
                              </m:sSub>
                            </m:den>
                          </m:f>
                        </m:e>
                      </m:d>
                    </m:oMath>
                  </m:oMathPara>
                </a14:m>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215462" y="1551470"/>
                <a:ext cx="8866598" cy="64556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71466" y="4995833"/>
                <a:ext cx="9981216" cy="11487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𝑆𝑝𝑒𝑒𝑑𝑢𝑝</m:t>
                          </m:r>
                        </m:e>
                        <m:sub>
                          <m:r>
                            <a:rPr lang="en-US" sz="2400" b="0" i="1" smtClean="0">
                              <a:solidFill>
                                <a:srgbClr val="7030A0"/>
                              </a:solidFill>
                              <a:latin typeface="Cambria Math" panose="02040503050406030204" pitchFamily="18" charset="0"/>
                            </a:rPr>
                            <m:t>𝑜𝑣𝑒𝑟𝑎𝑙𝑙</m:t>
                          </m:r>
                        </m:sub>
                      </m:sSub>
                      <m:r>
                        <a:rPr lang="en-US" sz="2400" b="0" i="1" smtClean="0">
                          <a:solidFill>
                            <a:srgbClr val="7030A0"/>
                          </a:solidFill>
                          <a:latin typeface="Cambria Math" panose="02040503050406030204" pitchFamily="18" charset="0"/>
                        </a:rPr>
                        <m:t>=</m:t>
                      </m:r>
                      <m:f>
                        <m:fPr>
                          <m:ctrlPr>
                            <a:rPr lang="en-US" sz="2400" b="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num>
                        <m:den>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1</m:t>
                              </m:r>
                              <m:r>
                                <a:rPr lang="en-US" sz="2400" i="1">
                                  <a:solidFill>
                                    <a:srgbClr val="7030A0"/>
                                  </a:solidFill>
                                  <a:latin typeface="Cambria Math" panose="02040503050406030204" pitchFamily="18" charset="0"/>
                                  <a:ea typeface="Cambria Math" panose="02040503050406030204" pitchFamily="18" charset="0"/>
                                </a:rPr>
                                <m:t>−</m:t>
                              </m:r>
                              <m:r>
                                <a:rPr lang="en-US" sz="2400" i="1">
                                  <a:solidFill>
                                    <a:srgbClr val="7030A0"/>
                                  </a:solidFill>
                                  <a:latin typeface="Cambria Math" panose="02040503050406030204" pitchFamily="18" charset="0"/>
                                </a:rPr>
                                <m:t>𝐹𝑟𝑎𝑐𝑡𝑖𝑜</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𝑛</m:t>
                                  </m:r>
                                </m:e>
                                <m:sub>
                                  <m:r>
                                    <a:rPr lang="en-US" sz="2400" i="1">
                                      <a:solidFill>
                                        <a:srgbClr val="7030A0"/>
                                      </a:solidFill>
                                      <a:latin typeface="Cambria Math" panose="02040503050406030204" pitchFamily="18" charset="0"/>
                                    </a:rPr>
                                    <m:t>𝑒𝑛</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𝑎𝑛𝑐𝑒𝑑</m:t>
                                  </m:r>
                                </m:sub>
                              </m:sSub>
                            </m:e>
                          </m:d>
                          <m:r>
                            <a:rPr lang="en-US" sz="2400" i="1">
                              <a:solidFill>
                                <a:srgbClr val="7030A0"/>
                              </a:solidFill>
                              <a:latin typeface="Cambria Math" panose="02040503050406030204" pitchFamily="18" charset="0"/>
                              <a:ea typeface="Cambria Math" panose="02040503050406030204" pitchFamily="18" charset="0"/>
                            </a:rPr>
                            <m:t>+</m:t>
                          </m:r>
                          <m:f>
                            <m:fPr>
                              <m:ctrlPr>
                                <a:rPr lang="en-US" sz="2400" i="1">
                                  <a:solidFill>
                                    <a:srgbClr val="7030A0"/>
                                  </a:solidFill>
                                  <a:latin typeface="Cambria Math" panose="02040503050406030204" pitchFamily="18" charset="0"/>
                                  <a:ea typeface="Cambria Math" panose="02040503050406030204" pitchFamily="18" charset="0"/>
                                </a:rPr>
                              </m:ctrlPr>
                            </m:fPr>
                            <m:num>
                              <m:r>
                                <a:rPr lang="en-US" sz="2400" i="1">
                                  <a:solidFill>
                                    <a:srgbClr val="7030A0"/>
                                  </a:solidFill>
                                  <a:latin typeface="Cambria Math" panose="02040503050406030204" pitchFamily="18" charset="0"/>
                                </a:rPr>
                                <m:t>𝐹𝑟𝑎𝑐𝑡𝑖𝑜</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𝑛</m:t>
                                  </m:r>
                                </m:e>
                                <m:sub>
                                  <m:r>
                                    <a:rPr lang="en-US" sz="2400" i="1">
                                      <a:solidFill>
                                        <a:srgbClr val="7030A0"/>
                                      </a:solidFill>
                                      <a:latin typeface="Cambria Math" panose="02040503050406030204" pitchFamily="18" charset="0"/>
                                    </a:rPr>
                                    <m:t>𝑒𝑛</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𝑎𝑛𝑐𝑒𝑑</m:t>
                                  </m:r>
                                </m:sub>
                              </m:sSub>
                            </m:num>
                            <m:den>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𝑆𝑝𝑒𝑒𝑑𝑢𝑝</m:t>
                                  </m:r>
                                </m:e>
                                <m:sub>
                                  <m:r>
                                    <a:rPr lang="en-US" sz="2400" i="1">
                                      <a:solidFill>
                                        <a:srgbClr val="7030A0"/>
                                      </a:solidFill>
                                      <a:latin typeface="Cambria Math" panose="02040503050406030204" pitchFamily="18" charset="0"/>
                                    </a:rPr>
                                    <m:t>𝑒𝑛</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𝑎𝑛𝑐𝑒𝑑</m:t>
                                  </m:r>
                                </m:sub>
                              </m:sSub>
                            </m:den>
                          </m:f>
                        </m:den>
                      </m:f>
                    </m:oMath>
                  </m:oMathPara>
                </a14:m>
                <a:endParaRPr lang="en-US" sz="2400" dirty="0">
                  <a:solidFill>
                    <a:srgbClr val="7030A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971466" y="4995833"/>
                <a:ext cx="9981216" cy="1148776"/>
              </a:xfrm>
              <a:prstGeom prst="rect">
                <a:avLst/>
              </a:prstGeom>
              <a:blipFill rotWithShape="0">
                <a:blip r:embed="rId6"/>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Copyright © 2019, Elsevier Inc. All rights reserved.</a:t>
            </a:r>
            <a:endParaRPr lang="en-US" dirty="0"/>
          </a:p>
        </p:txBody>
      </p:sp>
      <p:sp>
        <p:nvSpPr>
          <p:cNvPr id="5" name="Slide Number Placeholder 4"/>
          <p:cNvSpPr>
            <a:spLocks noGrp="1"/>
          </p:cNvSpPr>
          <p:nvPr>
            <p:ph type="sldNum" sz="quarter" idx="12"/>
          </p:nvPr>
        </p:nvSpPr>
        <p:spPr/>
        <p:txBody>
          <a:bodyPr/>
          <a:lstStyle/>
          <a:p>
            <a:fld id="{7A24F918-E48B-4CD6-88B4-F48A81EB5FB6}" type="slidenum">
              <a:rPr lang="en-US" smtClean="0"/>
              <a:pPr/>
              <a:t>33</a:t>
            </a:fld>
            <a:endParaRPr lang="en-US"/>
          </a:p>
        </p:txBody>
      </p:sp>
    </p:spTree>
    <p:custDataLst>
      <p:tags r:id="rId1"/>
    </p:custDataLst>
    <p:extLst>
      <p:ext uri="{BB962C8B-B14F-4D97-AF65-F5344CB8AC3E}">
        <p14:creationId xmlns:p14="http://schemas.microsoft.com/office/powerpoint/2010/main" val="13308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3" end="3"/>
                                            </p:txEl>
                                          </p:spTgt>
                                        </p:tgtEl>
                                        <p:attrNameLst>
                                          <p:attrName>style.visibility</p:attrName>
                                        </p:attrNameLst>
                                      </p:cBhvr>
                                      <p:to>
                                        <p:strVal val="visible"/>
                                      </p:to>
                                    </p:set>
                                    <p:animEffect transition="in" filter="fade">
                                      <p:cBhvr>
                                        <p:cTn id="12" dur="500"/>
                                        <p:tgtEl>
                                          <p:spTgt spid="2426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4" end="4"/>
                                            </p:txEl>
                                          </p:spTgt>
                                        </p:tgtEl>
                                        <p:attrNameLst>
                                          <p:attrName>style.visibility</p:attrName>
                                        </p:attrNameLst>
                                      </p:cBhvr>
                                      <p:to>
                                        <p:strVal val="visible"/>
                                      </p:to>
                                    </p:set>
                                    <p:animEffect transition="in" filter="fade">
                                      <p:cBhvr>
                                        <p:cTn id="17" dur="500"/>
                                        <p:tgtEl>
                                          <p:spTgt spid="2426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691">
                                            <p:txEl>
                                              <p:pRg st="5" end="5"/>
                                            </p:txEl>
                                          </p:spTgt>
                                        </p:tgtEl>
                                        <p:attrNameLst>
                                          <p:attrName>style.visibility</p:attrName>
                                        </p:attrNameLst>
                                      </p:cBhvr>
                                      <p:to>
                                        <p:strVal val="visible"/>
                                      </p:to>
                                    </p:set>
                                    <p:animEffect transition="in" filter="fade">
                                      <p:cBhvr>
                                        <p:cTn id="22" dur="500"/>
                                        <p:tgtEl>
                                          <p:spTgt spid="242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BE87-0505-45DE-8930-43453B5BEEA5}"/>
              </a:ext>
            </a:extLst>
          </p:cNvPr>
          <p:cNvSpPr>
            <a:spLocks noGrp="1"/>
          </p:cNvSpPr>
          <p:nvPr>
            <p:ph type="title"/>
          </p:nvPr>
        </p:nvSpPr>
        <p:spPr/>
        <p:txBody>
          <a:bodyPr/>
          <a:lstStyle/>
          <a:p>
            <a:r>
              <a:rPr lang="fa-IR" altLang="en-US" sz="2400" dirty="0"/>
              <a:t>جمع بندی از فصل اول</a:t>
            </a:r>
            <a:endParaRPr lang="en-US" sz="2400" dirty="0"/>
          </a:p>
        </p:txBody>
      </p:sp>
      <p:sp>
        <p:nvSpPr>
          <p:cNvPr id="3" name="Content Placeholder 2">
            <a:extLst>
              <a:ext uri="{FF2B5EF4-FFF2-40B4-BE49-F238E27FC236}">
                <a16:creationId xmlns:a16="http://schemas.microsoft.com/office/drawing/2014/main" id="{37251B6E-3418-4B04-B33E-292807767E63}"/>
              </a:ext>
            </a:extLst>
          </p:cNvPr>
          <p:cNvSpPr>
            <a:spLocks noGrp="1"/>
          </p:cNvSpPr>
          <p:nvPr>
            <p:ph idx="1"/>
          </p:nvPr>
        </p:nvSpPr>
        <p:spPr/>
        <p:txBody>
          <a:bodyPr>
            <a:normAutofit fontScale="85000" lnSpcReduction="20000"/>
          </a:bodyPr>
          <a:lstStyle/>
          <a:p>
            <a:r>
              <a:rPr lang="fa-IR" sz="1900" dirty="0"/>
              <a:t>دیدگاه قدیمی: انرژی رایگان است، ترانزیستورها گران هستند. تا جایی که میتوانستیم ترانزیستورها را زیاد میکردیم و به انرژی توجهی نداشتیم.</a:t>
            </a:r>
            <a:endParaRPr lang="en-US" sz="1900" dirty="0"/>
          </a:p>
          <a:p>
            <a:r>
              <a:rPr lang="fa-IR" sz="1900" dirty="0"/>
              <a:t>دیدگاه جدید: "دیوار انرژی"  یا </a:t>
            </a:r>
            <a:r>
              <a:rPr lang="en-US" sz="1900" dirty="0">
                <a:solidFill>
                  <a:srgbClr val="FF0000"/>
                </a:solidFill>
              </a:rPr>
              <a:t>power wall</a:t>
            </a:r>
            <a:r>
              <a:rPr lang="fa-IR" sz="1900" dirty="0">
                <a:solidFill>
                  <a:srgbClr val="FF0000"/>
                </a:solidFill>
              </a:rPr>
              <a:t> </a:t>
            </a:r>
            <a:r>
              <a:rPr lang="fa-IR" sz="1900" dirty="0"/>
              <a:t>داریم و نمیتوان پاور یک سیستم را از یک حدی بیشتر کرد.</a:t>
            </a:r>
          </a:p>
          <a:p>
            <a:r>
              <a:rPr lang="fa-IR" sz="1900" dirty="0"/>
              <a:t>قبلاً تلاش میکردیم تا </a:t>
            </a:r>
            <a:r>
              <a:rPr lang="en-US" sz="1900" dirty="0"/>
              <a:t>ILP</a:t>
            </a:r>
            <a:r>
              <a:rPr lang="fa-IR" sz="1900" dirty="0"/>
              <a:t> را بهبود بدهیم. دیگر </a:t>
            </a:r>
            <a:r>
              <a:rPr lang="en-US" sz="1900" dirty="0"/>
              <a:t>ILP</a:t>
            </a:r>
            <a:r>
              <a:rPr lang="fa-IR" sz="1900" dirty="0"/>
              <a:t> به انتها رسیده است و بیشتر از این نمیتوان روی آن هزینه کرد (</a:t>
            </a:r>
            <a:r>
              <a:rPr lang="en-US" sz="1900" dirty="0">
                <a:solidFill>
                  <a:srgbClr val="FF0000"/>
                </a:solidFill>
              </a:rPr>
              <a:t>ILP wall</a:t>
            </a:r>
            <a:r>
              <a:rPr lang="fa-IR" sz="1900" dirty="0"/>
              <a:t>)</a:t>
            </a:r>
          </a:p>
          <a:p>
            <a:r>
              <a:rPr lang="fa-IR" sz="1900" dirty="0"/>
              <a:t>در گذشته مدارهای محاسباتی اپتیموم نبودند. حافظه ها نسبت به پردازنده کند نبودند</a:t>
            </a:r>
          </a:p>
          <a:p>
            <a:r>
              <a:rPr lang="fa-IR" sz="1900" dirty="0"/>
              <a:t>الان عکس شده، واحدهای پردازشی خیلی سریع هستند و واحدهای حافظه نسبت به پردازنده کند است.</a:t>
            </a:r>
          </a:p>
          <a:p>
            <a:r>
              <a:rPr lang="fa-IR" sz="1900" dirty="0"/>
              <a:t>"دیوار حافظه" یا </a:t>
            </a:r>
            <a:r>
              <a:rPr lang="en-US" sz="1900" dirty="0">
                <a:solidFill>
                  <a:srgbClr val="FF0000"/>
                </a:solidFill>
              </a:rPr>
              <a:t>Memory Wall</a:t>
            </a:r>
            <a:r>
              <a:rPr lang="fa-IR" sz="1900" dirty="0">
                <a:solidFill>
                  <a:srgbClr val="FF0000"/>
                </a:solidFill>
              </a:rPr>
              <a:t> </a:t>
            </a:r>
            <a:r>
              <a:rPr lang="fa-IR" sz="1900" dirty="0"/>
              <a:t>به محدودیت سرعت حافظه نسبت به پردازنده اطلاق میشود.</a:t>
            </a:r>
          </a:p>
          <a:p>
            <a:r>
              <a:rPr lang="fa-IR" sz="1900" dirty="0"/>
              <a:t>قبلاً به ازای هر یک و نیم سال توان پردازشی دو برابر افزایش می یافتند و پردازنده ها </a:t>
            </a:r>
            <a:r>
              <a:rPr lang="en-US" sz="1900" dirty="0"/>
              <a:t>Single core</a:t>
            </a:r>
            <a:r>
              <a:rPr lang="fa-IR" sz="1900" dirty="0"/>
              <a:t> بودند</a:t>
            </a:r>
          </a:p>
          <a:p>
            <a:r>
              <a:rPr lang="fa-IR" sz="1900" dirty="0"/>
              <a:t>الان </a:t>
            </a:r>
            <a:r>
              <a:rPr lang="en-US" sz="1900" dirty="0"/>
              <a:t>Multi core</a:t>
            </a:r>
            <a:r>
              <a:rPr lang="fa-IR" sz="1900" dirty="0"/>
              <a:t> داریم و روی یک </a:t>
            </a:r>
            <a:r>
              <a:rPr lang="en-US" sz="1900" dirty="0"/>
              <a:t>Single core</a:t>
            </a:r>
            <a:r>
              <a:rPr lang="fa-IR" sz="1900" dirty="0"/>
              <a:t> نمیتوانیم بهبودی داشته باشیم.</a:t>
            </a:r>
          </a:p>
          <a:p>
            <a:r>
              <a:rPr lang="fa-IR" sz="1900" dirty="0"/>
              <a:t>الان روی ارتباطات بین </a:t>
            </a:r>
            <a:r>
              <a:rPr lang="en-US" sz="1900" dirty="0"/>
              <a:t>Core</a:t>
            </a:r>
            <a:r>
              <a:rPr lang="fa-IR" sz="1900" dirty="0"/>
              <a:t> ها کار میکنیم. کسی برنده است که بتواند ساختار </a:t>
            </a:r>
            <a:r>
              <a:rPr lang="en-US" sz="1900" dirty="0"/>
              <a:t>Multi core</a:t>
            </a:r>
            <a:r>
              <a:rPr lang="fa-IR" sz="1900" dirty="0"/>
              <a:t> بهتری را ارائه دهد</a:t>
            </a:r>
          </a:p>
          <a:p>
            <a:pPr lvl="1"/>
            <a:r>
              <a:rPr lang="fa-IR" sz="1500" dirty="0"/>
              <a:t>مصرف انرژی </a:t>
            </a:r>
          </a:p>
          <a:p>
            <a:pPr lvl="1"/>
            <a:r>
              <a:rPr lang="fa-IR" sz="1500" dirty="0"/>
              <a:t>کارایی تراکنش ها</a:t>
            </a:r>
          </a:p>
          <a:p>
            <a:pPr lvl="1"/>
            <a:r>
              <a:rPr lang="fa-IR" sz="1500" dirty="0"/>
              <a:t>ارتباطات بین </a:t>
            </a:r>
            <a:r>
              <a:rPr lang="en-US" sz="1500" dirty="0"/>
              <a:t>core</a:t>
            </a:r>
            <a:r>
              <a:rPr lang="fa-IR" sz="1500" dirty="0"/>
              <a:t> ها</a:t>
            </a:r>
          </a:p>
        </p:txBody>
      </p:sp>
      <p:sp>
        <p:nvSpPr>
          <p:cNvPr id="4" name="Rectangle 3"/>
          <p:cNvSpPr/>
          <p:nvPr/>
        </p:nvSpPr>
        <p:spPr>
          <a:xfrm>
            <a:off x="1033683" y="6036887"/>
            <a:ext cx="4846198" cy="369332"/>
          </a:xfrm>
          <a:prstGeom prst="rect">
            <a:avLst/>
          </a:prstGeom>
        </p:spPr>
        <p:txBody>
          <a:bodyPr wrap="none">
            <a:spAutoFit/>
          </a:bodyPr>
          <a:lstStyle/>
          <a:p>
            <a:r>
              <a:rPr lang="en-US" altLang="en-US" dirty="0">
                <a:solidFill>
                  <a:srgbClr val="0066FF"/>
                </a:solidFill>
              </a:rPr>
              <a:t>Power Wall</a:t>
            </a:r>
            <a:r>
              <a:rPr lang="en-US" altLang="en-US" dirty="0"/>
              <a:t> + </a:t>
            </a:r>
            <a:r>
              <a:rPr lang="en-US" altLang="en-US" dirty="0">
                <a:solidFill>
                  <a:srgbClr val="0066FF"/>
                </a:solidFill>
              </a:rPr>
              <a:t>ILP Wall</a:t>
            </a:r>
            <a:r>
              <a:rPr lang="en-US" altLang="en-US" dirty="0"/>
              <a:t> + </a:t>
            </a:r>
            <a:r>
              <a:rPr lang="en-US" altLang="en-US" dirty="0">
                <a:solidFill>
                  <a:srgbClr val="0066FF"/>
                </a:solidFill>
              </a:rPr>
              <a:t>Memory Wall</a:t>
            </a:r>
            <a:r>
              <a:rPr lang="en-US" altLang="en-US" dirty="0"/>
              <a:t> = </a:t>
            </a:r>
            <a:r>
              <a:rPr lang="en-US" altLang="en-US" dirty="0">
                <a:solidFill>
                  <a:srgbClr val="0066FF"/>
                </a:solidFill>
              </a:rPr>
              <a:t>Brick Wall</a:t>
            </a:r>
            <a:endParaRPr lang="en-US" dirty="0"/>
          </a:p>
        </p:txBody>
      </p:sp>
      <p:sp>
        <p:nvSpPr>
          <p:cNvPr id="5" name="Footer Placeholder 4"/>
          <p:cNvSpPr>
            <a:spLocks noGrp="1"/>
          </p:cNvSpPr>
          <p:nvPr>
            <p:ph type="ftr" sz="quarter" idx="11"/>
          </p:nvPr>
        </p:nvSpPr>
        <p:spPr/>
        <p:txBody>
          <a:bodyPr/>
          <a:lstStyle/>
          <a:p>
            <a:r>
              <a:rPr lang="en-US"/>
              <a:t>Copyright © 2019, Elsevier Inc. All rights reserved.</a:t>
            </a:r>
            <a:endParaRPr lang="en-US" dirty="0"/>
          </a:p>
        </p:txBody>
      </p:sp>
      <p:sp>
        <p:nvSpPr>
          <p:cNvPr id="6" name="Slide Number Placeholder 5"/>
          <p:cNvSpPr>
            <a:spLocks noGrp="1"/>
          </p:cNvSpPr>
          <p:nvPr>
            <p:ph type="sldNum" sz="quarter" idx="12"/>
          </p:nvPr>
        </p:nvSpPr>
        <p:spPr/>
        <p:txBody>
          <a:bodyPr/>
          <a:lstStyle/>
          <a:p>
            <a:fld id="{7A24F918-E48B-4CD6-88B4-F48A81EB5FB6}" type="slidenum">
              <a:rPr lang="en-US" smtClean="0"/>
              <a:pPr/>
              <a:t>34</a:t>
            </a:fld>
            <a:endParaRPr lang="en-US"/>
          </a:p>
        </p:txBody>
      </p:sp>
    </p:spTree>
    <p:custDataLst>
      <p:tags r:id="rId1"/>
    </p:custDataLst>
    <p:extLst>
      <p:ext uri="{BB962C8B-B14F-4D97-AF65-F5344CB8AC3E}">
        <p14:creationId xmlns:p14="http://schemas.microsoft.com/office/powerpoint/2010/main" val="30233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a-IR" dirty="0">
                <a:cs typeface="B Titr" panose="00000700000000000000" pitchFamily="2" charset="-78"/>
              </a:rPr>
              <a:t>پایان فصل اول</a:t>
            </a:r>
            <a:endParaRPr lang="en-US" dirty="0">
              <a:cs typeface="B Titr" panose="00000700000000000000" pitchFamily="2" charset="-78"/>
            </a:endParaRPr>
          </a:p>
        </p:txBody>
      </p:sp>
      <p:sp>
        <p:nvSpPr>
          <p:cNvPr id="7" name="Subtitle 6"/>
          <p:cNvSpPr>
            <a:spLocks noGrp="1"/>
          </p:cNvSpPr>
          <p:nvPr>
            <p:ph type="subTitle" idx="1"/>
          </p:nvPr>
        </p:nvSpPr>
        <p:spPr/>
        <p:txBody>
          <a:bodyPr>
            <a:normAutofit fontScale="92500" lnSpcReduction="10000"/>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35</a:t>
            </a:fld>
            <a:endParaRPr lang="en-US"/>
          </a:p>
        </p:txBody>
      </p:sp>
    </p:spTree>
    <p:extLst>
      <p:ext uri="{BB962C8B-B14F-4D97-AF65-F5344CB8AC3E}">
        <p14:creationId xmlns:p14="http://schemas.microsoft.com/office/powerpoint/2010/main" val="294883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Current Trends in Architecture</a:t>
            </a:r>
            <a:endParaRPr lang="en-AU" dirty="0"/>
          </a:p>
        </p:txBody>
      </p:sp>
      <p:sp>
        <p:nvSpPr>
          <p:cNvPr id="242691" name="Rectangle 3"/>
          <p:cNvSpPr>
            <a:spLocks noGrp="1" noChangeArrowheads="1"/>
          </p:cNvSpPr>
          <p:nvPr>
            <p:ph type="body" idx="1"/>
          </p:nvPr>
        </p:nvSpPr>
        <p:spPr>
          <a:xfrm>
            <a:off x="3384644" y="1240077"/>
            <a:ext cx="8159655" cy="5166142"/>
          </a:xfrm>
        </p:spPr>
        <p:txBody>
          <a:bodyPr>
            <a:normAutofit fontScale="85000" lnSpcReduction="20000"/>
          </a:bodyPr>
          <a:lstStyle/>
          <a:p>
            <a:r>
              <a:rPr lang="fa-IR" dirty="0"/>
              <a:t>در دهه های 80 و 90، تلاش بر این بود که بیشترین موازی سازی را در سطح دستور العمل </a:t>
            </a:r>
            <a:r>
              <a:rPr lang="en-US" dirty="0"/>
              <a:t>(ILP)</a:t>
            </a:r>
            <a:r>
              <a:rPr lang="fa-IR" dirty="0"/>
              <a:t> داشته باشیم.</a:t>
            </a:r>
          </a:p>
          <a:p>
            <a:pPr lvl="1"/>
            <a:r>
              <a:rPr lang="en-US" dirty="0"/>
              <a:t>ILP</a:t>
            </a:r>
            <a:r>
              <a:rPr lang="fa-IR" dirty="0"/>
              <a:t> در مقابل مدل ون نیومن که دستورات سریالی اجرا میشدند.</a:t>
            </a:r>
          </a:p>
          <a:p>
            <a:pPr lvl="1"/>
            <a:r>
              <a:rPr lang="fa-IR" dirty="0"/>
              <a:t>همزمان با خواندن یک دستور، دستور قبلی را </a:t>
            </a:r>
            <a:r>
              <a:rPr lang="en-US" dirty="0"/>
              <a:t>decode</a:t>
            </a:r>
            <a:r>
              <a:rPr lang="fa-IR" dirty="0"/>
              <a:t> کنیم، یک دستور دیگر را اجرا کنیم و ...</a:t>
            </a:r>
          </a:p>
          <a:p>
            <a:pPr lvl="1"/>
            <a:r>
              <a:rPr lang="en-US" dirty="0"/>
              <a:t>Cannot continue to leverage Instruction-Level parallelism (ILP)</a:t>
            </a:r>
          </a:p>
          <a:p>
            <a:pPr lvl="1"/>
            <a:r>
              <a:rPr lang="en-US" dirty="0"/>
              <a:t>Single processor performance improvement ended in 2003</a:t>
            </a:r>
          </a:p>
          <a:p>
            <a:r>
              <a:rPr lang="fa-IR" dirty="0"/>
              <a:t>از حدود 20 سال پیش توسعه در این زمینه متوقف شد</a:t>
            </a:r>
          </a:p>
          <a:p>
            <a:r>
              <a:rPr lang="fa-IR" dirty="0"/>
              <a:t>در فصل 3 در این مورد صحبت میکنیم.</a:t>
            </a:r>
          </a:p>
          <a:p>
            <a:pPr lvl="1"/>
            <a:r>
              <a:rPr lang="fa-IR" dirty="0"/>
              <a:t>روش آقای توماسولو</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1149596" y="578841"/>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Introduction</a:t>
            </a:r>
          </a:p>
        </p:txBody>
      </p:sp>
      <p:sp>
        <p:nvSpPr>
          <p:cNvPr id="2" name="Slide Number Placeholder 1"/>
          <p:cNvSpPr>
            <a:spLocks noGrp="1"/>
          </p:cNvSpPr>
          <p:nvPr>
            <p:ph type="sldNum" sz="quarter" idx="12"/>
          </p:nvPr>
        </p:nvSpPr>
        <p:spPr/>
        <p:txBody>
          <a:bodyPr/>
          <a:lstStyle/>
          <a:p>
            <a:fld id="{7A24F918-E48B-4CD6-88B4-F48A81EB5FB6}" type="slidenum">
              <a:rPr lang="en-US" smtClean="0"/>
              <a:pPr/>
              <a:t>4</a:t>
            </a:fld>
            <a:endParaRPr lang="en-US"/>
          </a:p>
        </p:txBody>
      </p:sp>
      <p:grpSp>
        <p:nvGrpSpPr>
          <p:cNvPr id="13" name="Group 12">
            <a:extLst>
              <a:ext uri="{FF2B5EF4-FFF2-40B4-BE49-F238E27FC236}">
                <a16:creationId xmlns:a16="http://schemas.microsoft.com/office/drawing/2014/main" id="{67CB199C-9C58-88FF-BD3E-3E0AA36838F1}"/>
              </a:ext>
            </a:extLst>
          </p:cNvPr>
          <p:cNvGrpSpPr/>
          <p:nvPr/>
        </p:nvGrpSpPr>
        <p:grpSpPr>
          <a:xfrm>
            <a:off x="162676" y="1187385"/>
            <a:ext cx="2246154" cy="3044997"/>
            <a:chOff x="99770" y="3671278"/>
            <a:chExt cx="2246154" cy="3044997"/>
          </a:xfrm>
        </p:grpSpPr>
        <p:pic>
          <p:nvPicPr>
            <p:cNvPr id="4" name="Picture 3">
              <a:extLst>
                <a:ext uri="{FF2B5EF4-FFF2-40B4-BE49-F238E27FC236}">
                  <a16:creationId xmlns:a16="http://schemas.microsoft.com/office/drawing/2014/main" id="{8358B04C-8922-791A-8491-F8D5F7201E30}"/>
                </a:ext>
              </a:extLst>
            </p:cNvPr>
            <p:cNvPicPr>
              <a:picLocks noChangeAspect="1"/>
            </p:cNvPicPr>
            <p:nvPr/>
          </p:nvPicPr>
          <p:blipFill>
            <a:blip r:embed="rId4"/>
            <a:stretch>
              <a:fillRect/>
            </a:stretch>
          </p:blipFill>
          <p:spPr>
            <a:xfrm>
              <a:off x="215462" y="3671278"/>
              <a:ext cx="1901363" cy="2479533"/>
            </a:xfrm>
            <a:prstGeom prst="rect">
              <a:avLst/>
            </a:prstGeom>
          </p:spPr>
        </p:pic>
        <p:sp>
          <p:nvSpPr>
            <p:cNvPr id="6" name="TextBox 5">
              <a:extLst>
                <a:ext uri="{FF2B5EF4-FFF2-40B4-BE49-F238E27FC236}">
                  <a16:creationId xmlns:a16="http://schemas.microsoft.com/office/drawing/2014/main" id="{2087B872-6BD4-5A21-03E7-2C3BEAB14965}"/>
                </a:ext>
              </a:extLst>
            </p:cNvPr>
            <p:cNvSpPr txBox="1"/>
            <p:nvPr/>
          </p:nvSpPr>
          <p:spPr>
            <a:xfrm>
              <a:off x="121938" y="6137176"/>
              <a:ext cx="2017055" cy="369332"/>
            </a:xfrm>
            <a:prstGeom prst="rect">
              <a:avLst/>
            </a:prstGeom>
            <a:noFill/>
          </p:spPr>
          <p:txBody>
            <a:bodyPr wrap="square">
              <a:spAutoFit/>
            </a:bodyPr>
            <a:lstStyle/>
            <a:p>
              <a:r>
                <a:rPr lang="en-US" dirty="0"/>
                <a:t>John von Neumann</a:t>
              </a:r>
            </a:p>
          </p:txBody>
        </p:sp>
        <p:sp>
          <p:nvSpPr>
            <p:cNvPr id="12" name="TextBox 11">
              <a:extLst>
                <a:ext uri="{FF2B5EF4-FFF2-40B4-BE49-F238E27FC236}">
                  <a16:creationId xmlns:a16="http://schemas.microsoft.com/office/drawing/2014/main" id="{2CA49749-7246-9EC3-8E86-8BC9CE5BACC0}"/>
                </a:ext>
              </a:extLst>
            </p:cNvPr>
            <p:cNvSpPr txBox="1"/>
            <p:nvPr/>
          </p:nvSpPr>
          <p:spPr>
            <a:xfrm>
              <a:off x="99770" y="6408498"/>
              <a:ext cx="2246154" cy="307777"/>
            </a:xfrm>
            <a:prstGeom prst="rect">
              <a:avLst/>
            </a:prstGeom>
            <a:noFill/>
          </p:spPr>
          <p:txBody>
            <a:bodyPr wrap="square">
              <a:spAutoFit/>
            </a:bodyPr>
            <a:lstStyle/>
            <a:p>
              <a:r>
                <a:rPr lang="en-US" sz="1400" dirty="0">
                  <a:solidFill>
                    <a:srgbClr val="7030A0"/>
                  </a:solidFill>
                </a:rPr>
                <a:t>(1903 – February 8, 1957) </a:t>
              </a:r>
            </a:p>
          </p:txBody>
        </p:sp>
      </p:grpSp>
      <p:grpSp>
        <p:nvGrpSpPr>
          <p:cNvPr id="19" name="Group 18">
            <a:extLst>
              <a:ext uri="{FF2B5EF4-FFF2-40B4-BE49-F238E27FC236}">
                <a16:creationId xmlns:a16="http://schemas.microsoft.com/office/drawing/2014/main" id="{B77C1DE7-FAA6-5044-C987-F69632482193}"/>
              </a:ext>
            </a:extLst>
          </p:cNvPr>
          <p:cNvGrpSpPr/>
          <p:nvPr/>
        </p:nvGrpSpPr>
        <p:grpSpPr>
          <a:xfrm>
            <a:off x="162676" y="4304927"/>
            <a:ext cx="2942190" cy="2553072"/>
            <a:chOff x="162676" y="4304927"/>
            <a:chExt cx="2519109" cy="2236953"/>
          </a:xfrm>
        </p:grpSpPr>
        <p:pic>
          <p:nvPicPr>
            <p:cNvPr id="14" name="Picture 13">
              <a:extLst>
                <a:ext uri="{FF2B5EF4-FFF2-40B4-BE49-F238E27FC236}">
                  <a16:creationId xmlns:a16="http://schemas.microsoft.com/office/drawing/2014/main" id="{F14D2F08-4F48-F134-F83F-40231BD294A7}"/>
                </a:ext>
              </a:extLst>
            </p:cNvPr>
            <p:cNvPicPr>
              <a:picLocks noChangeAspect="1"/>
            </p:cNvPicPr>
            <p:nvPr/>
          </p:nvPicPr>
          <p:blipFill rotWithShape="1">
            <a:blip r:embed="rId5"/>
            <a:srcRect l="29365" t="22550" r="10058" b="20210"/>
            <a:stretch/>
          </p:blipFill>
          <p:spPr>
            <a:xfrm>
              <a:off x="184844" y="4304927"/>
              <a:ext cx="2305872" cy="1632008"/>
            </a:xfrm>
            <a:prstGeom prst="rect">
              <a:avLst/>
            </a:prstGeom>
          </p:spPr>
        </p:pic>
        <p:sp>
          <p:nvSpPr>
            <p:cNvPr id="18" name="TextBox 17">
              <a:extLst>
                <a:ext uri="{FF2B5EF4-FFF2-40B4-BE49-F238E27FC236}">
                  <a16:creationId xmlns:a16="http://schemas.microsoft.com/office/drawing/2014/main" id="{3EEDFD64-0C44-80B9-DAD7-AD699BBD0B40}"/>
                </a:ext>
              </a:extLst>
            </p:cNvPr>
            <p:cNvSpPr txBox="1"/>
            <p:nvPr/>
          </p:nvSpPr>
          <p:spPr>
            <a:xfrm>
              <a:off x="162676" y="5957105"/>
              <a:ext cx="2519109" cy="584775"/>
            </a:xfrm>
            <a:prstGeom prst="rect">
              <a:avLst/>
            </a:prstGeom>
            <a:noFill/>
          </p:spPr>
          <p:txBody>
            <a:bodyPr wrap="square">
              <a:spAutoFit/>
            </a:bodyPr>
            <a:lstStyle/>
            <a:p>
              <a:r>
                <a:rPr lang="en-US" dirty="0"/>
                <a:t>Robert Marco </a:t>
              </a:r>
              <a:r>
                <a:rPr lang="en-US" dirty="0" err="1"/>
                <a:t>Tomasulo</a:t>
              </a:r>
              <a:r>
                <a:rPr lang="en-US" dirty="0"/>
                <a:t> </a:t>
              </a:r>
              <a:br>
                <a:rPr lang="en-US" dirty="0"/>
              </a:br>
              <a:r>
                <a:rPr lang="en-US" sz="1400" dirty="0">
                  <a:solidFill>
                    <a:srgbClr val="7030A0"/>
                  </a:solidFill>
                </a:rPr>
                <a:t>(1934 – April 3, 2008)</a:t>
              </a:r>
            </a:p>
          </p:txBody>
        </p:sp>
      </p:grpSp>
    </p:spTree>
    <p:custDataLst>
      <p:tags r:id="rId1"/>
    </p:custDataLst>
    <p:extLst>
      <p:ext uri="{BB962C8B-B14F-4D97-AF65-F5344CB8AC3E}">
        <p14:creationId xmlns:p14="http://schemas.microsoft.com/office/powerpoint/2010/main" val="27903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691">
                                            <p:txEl>
                                              <p:pRg st="1" end="1"/>
                                            </p:txEl>
                                          </p:spTgt>
                                        </p:tgtEl>
                                        <p:attrNameLst>
                                          <p:attrName>style.visibility</p:attrName>
                                        </p:attrNameLst>
                                      </p:cBhvr>
                                      <p:to>
                                        <p:strVal val="visible"/>
                                      </p:to>
                                    </p:set>
                                    <p:animEffect transition="in" filter="fade">
                                      <p:cBhvr>
                                        <p:cTn id="10" dur="500"/>
                                        <p:tgtEl>
                                          <p:spTgt spid="242691">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2691">
                                            <p:txEl>
                                              <p:pRg st="3" end="3"/>
                                            </p:txEl>
                                          </p:spTgt>
                                        </p:tgtEl>
                                        <p:attrNameLst>
                                          <p:attrName>style.visibility</p:attrName>
                                        </p:attrNameLst>
                                      </p:cBhvr>
                                      <p:to>
                                        <p:strVal val="visible"/>
                                      </p:to>
                                    </p:set>
                                    <p:animEffect transition="in" filter="fade">
                                      <p:cBhvr>
                                        <p:cTn id="20" dur="500"/>
                                        <p:tgtEl>
                                          <p:spTgt spid="24269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animEffect transition="in" filter="fade">
                                      <p:cBhvr>
                                        <p:cTn id="23" dur="500"/>
                                        <p:tgtEl>
                                          <p:spTgt spid="2426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2691">
                                            <p:txEl>
                                              <p:pRg st="5" end="5"/>
                                            </p:txEl>
                                          </p:spTgt>
                                        </p:tgtEl>
                                        <p:attrNameLst>
                                          <p:attrName>style.visibility</p:attrName>
                                        </p:attrNameLst>
                                      </p:cBhvr>
                                      <p:to>
                                        <p:strVal val="visible"/>
                                      </p:to>
                                    </p:set>
                                    <p:animEffect transition="in" filter="fade">
                                      <p:cBhvr>
                                        <p:cTn id="28" dur="500"/>
                                        <p:tgtEl>
                                          <p:spTgt spid="24269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2691">
                                            <p:txEl>
                                              <p:pRg st="6" end="6"/>
                                            </p:txEl>
                                          </p:spTgt>
                                        </p:tgtEl>
                                        <p:attrNameLst>
                                          <p:attrName>style.visibility</p:attrName>
                                        </p:attrNameLst>
                                      </p:cBhvr>
                                      <p:to>
                                        <p:strVal val="visible"/>
                                      </p:to>
                                    </p:set>
                                    <p:animEffect transition="in" filter="fade">
                                      <p:cBhvr>
                                        <p:cTn id="33" dur="500"/>
                                        <p:tgtEl>
                                          <p:spTgt spid="242691">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2691">
                                            <p:txEl>
                                              <p:pRg st="7" end="7"/>
                                            </p:txEl>
                                          </p:spTgt>
                                        </p:tgtEl>
                                        <p:attrNameLst>
                                          <p:attrName>style.visibility</p:attrName>
                                        </p:attrNameLst>
                                      </p:cBhvr>
                                      <p:to>
                                        <p:strVal val="visible"/>
                                      </p:to>
                                    </p:set>
                                    <p:animEffect transition="in" filter="fade">
                                      <p:cBhvr>
                                        <p:cTn id="36" dur="500"/>
                                        <p:tgtEl>
                                          <p:spTgt spid="242691">
                                            <p:txEl>
                                              <p:pRg st="7" end="7"/>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Current Trends in Architecture</a:t>
            </a:r>
            <a:endParaRPr lang="en-AU" dirty="0"/>
          </a:p>
        </p:txBody>
      </p:sp>
      <p:sp>
        <p:nvSpPr>
          <p:cNvPr id="242691" name="Rectangle 3"/>
          <p:cNvSpPr>
            <a:spLocks noGrp="1" noChangeArrowheads="1"/>
          </p:cNvSpPr>
          <p:nvPr>
            <p:ph type="body" idx="1"/>
          </p:nvPr>
        </p:nvSpPr>
        <p:spPr>
          <a:xfrm>
            <a:off x="215462" y="1240077"/>
            <a:ext cx="11328838" cy="1475827"/>
          </a:xfrm>
        </p:spPr>
        <p:txBody>
          <a:bodyPr>
            <a:normAutofit fontScale="70000" lnSpcReduction="20000"/>
          </a:bodyPr>
          <a:lstStyle/>
          <a:p>
            <a:pPr>
              <a:lnSpc>
                <a:spcPct val="120000"/>
              </a:lnSpc>
            </a:pPr>
            <a:r>
              <a:rPr lang="fa-IR" dirty="0"/>
              <a:t> وقتی موازی سازی در سطح </a:t>
            </a:r>
            <a:r>
              <a:rPr lang="en-US" dirty="0"/>
              <a:t>Instruction</a:t>
            </a:r>
            <a:r>
              <a:rPr lang="fa-IR" dirty="0"/>
              <a:t> متوقف میشود. به سمت موازی سازی در سطوح دیگر میرویم. </a:t>
            </a:r>
          </a:p>
          <a:p>
            <a:pPr>
              <a:lnSpc>
                <a:spcPct val="120000"/>
              </a:lnSpc>
            </a:pPr>
            <a:r>
              <a:rPr lang="fa-IR" dirty="0"/>
              <a:t>باید سطح و شیوه برنامه نویسی تغییر پیدا کند</a:t>
            </a:r>
          </a:p>
          <a:p>
            <a:pPr>
              <a:lnSpc>
                <a:spcPct val="120000"/>
              </a:lnSpc>
            </a:pPr>
            <a:r>
              <a:rPr lang="fa-IR" dirty="0"/>
              <a:t>در </a:t>
            </a:r>
            <a:r>
              <a:rPr lang="en-US" dirty="0"/>
              <a:t>ILP</a:t>
            </a:r>
            <a:r>
              <a:rPr lang="fa-IR" dirty="0"/>
              <a:t> برنامه نویس از موازی شدن دستورات بی اطلاع بود ولی در اینجا باید با اطلاع این سرویس ها را استفاده کند.</a:t>
            </a:r>
            <a:endParaRPr lang="en-US" dirty="0"/>
          </a:p>
        </p:txBody>
      </p:sp>
      <p:sp>
        <p:nvSpPr>
          <p:cNvPr id="2" name="Footer Placeholder 1"/>
          <p:cNvSpPr>
            <a:spLocks noGrp="1"/>
          </p:cNvSpPr>
          <p:nvPr>
            <p:ph type="ftr" sz="quarter" idx="11"/>
          </p:nvPr>
        </p:nvSpPr>
        <p:spPr>
          <a:xfrm>
            <a:off x="3276377" y="6412533"/>
            <a:ext cx="5029200" cy="365125"/>
          </a:xfrm>
        </p:spPr>
        <p:txBody>
          <a:bodyPr/>
          <a:lstStyle/>
          <a:p>
            <a:r>
              <a:rPr lang="en-US" dirty="0"/>
              <a:t>Copyright © 2019, Elsevier Inc. All rights reserved.</a:t>
            </a:r>
          </a:p>
        </p:txBody>
      </p:sp>
      <p:sp>
        <p:nvSpPr>
          <p:cNvPr id="6"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grpSp>
        <p:nvGrpSpPr>
          <p:cNvPr id="4" name="Group 3"/>
          <p:cNvGrpSpPr/>
          <p:nvPr/>
        </p:nvGrpSpPr>
        <p:grpSpPr>
          <a:xfrm>
            <a:off x="309832" y="2647666"/>
            <a:ext cx="11504216" cy="4210334"/>
            <a:chOff x="322024" y="3158262"/>
            <a:chExt cx="11504216" cy="3796181"/>
          </a:xfrm>
        </p:grpSpPr>
        <p:graphicFrame>
          <p:nvGraphicFramePr>
            <p:cNvPr id="3" name="Diagram 2"/>
            <p:cNvGraphicFramePr/>
            <p:nvPr>
              <p:extLst>
                <p:ext uri="{D42A27DB-BD31-4B8C-83A1-F6EECF244321}">
                  <p14:modId xmlns:p14="http://schemas.microsoft.com/office/powerpoint/2010/main" val="1755138118"/>
                </p:ext>
              </p:extLst>
            </p:nvPr>
          </p:nvGraphicFramePr>
          <p:xfrm>
            <a:off x="2065904" y="3158262"/>
            <a:ext cx="9760336" cy="358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397025517"/>
                </p:ext>
              </p:extLst>
            </p:nvPr>
          </p:nvGraphicFramePr>
          <p:xfrm>
            <a:off x="322024" y="3170454"/>
            <a:ext cx="1743880" cy="37839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5" name="Slide Number Placeholder 4"/>
          <p:cNvSpPr>
            <a:spLocks noGrp="1"/>
          </p:cNvSpPr>
          <p:nvPr>
            <p:ph type="sldNum" sz="quarter" idx="12"/>
          </p:nvPr>
        </p:nvSpPr>
        <p:spPr/>
        <p:txBody>
          <a:bodyPr/>
          <a:lstStyle/>
          <a:p>
            <a:fld id="{7A24F918-E48B-4CD6-88B4-F48A81EB5FB6}" type="slidenum">
              <a:rPr lang="en-US" smtClean="0"/>
              <a:pPr/>
              <a:t>5</a:t>
            </a:fld>
            <a:endParaRPr lang="en-US"/>
          </a:p>
        </p:txBody>
      </p:sp>
    </p:spTree>
    <p:extLst>
      <p:ext uri="{BB962C8B-B14F-4D97-AF65-F5344CB8AC3E}">
        <p14:creationId xmlns:p14="http://schemas.microsoft.com/office/powerpoint/2010/main" val="239875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3598784054"/>
              </p:ext>
            </p:extLst>
          </p:nvPr>
        </p:nvGraphicFramePr>
        <p:xfrm>
          <a:off x="2643692" y="1194816"/>
          <a:ext cx="9003600"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6</a:t>
            </a:fld>
            <a:endParaRPr lang="en-US"/>
          </a:p>
        </p:txBody>
      </p:sp>
      <p:grpSp>
        <p:nvGrpSpPr>
          <p:cNvPr id="10" name="Group 9">
            <a:extLst>
              <a:ext uri="{FF2B5EF4-FFF2-40B4-BE49-F238E27FC236}">
                <a16:creationId xmlns:a16="http://schemas.microsoft.com/office/drawing/2014/main" id="{E4B2A65C-2D88-8A34-6863-A9937E297396}"/>
              </a:ext>
            </a:extLst>
          </p:cNvPr>
          <p:cNvGrpSpPr/>
          <p:nvPr/>
        </p:nvGrpSpPr>
        <p:grpSpPr>
          <a:xfrm>
            <a:off x="73736" y="2202330"/>
            <a:ext cx="2292093" cy="3480013"/>
            <a:chOff x="124536" y="1142787"/>
            <a:chExt cx="2437891" cy="3627281"/>
          </a:xfrm>
        </p:grpSpPr>
        <p:pic>
          <p:nvPicPr>
            <p:cNvPr id="6" name="Picture 5">
              <a:extLst>
                <a:ext uri="{FF2B5EF4-FFF2-40B4-BE49-F238E27FC236}">
                  <a16:creationId xmlns:a16="http://schemas.microsoft.com/office/drawing/2014/main" id="{0BFE101D-AE8B-CF3C-34EC-61133295C16B}"/>
                </a:ext>
              </a:extLst>
            </p:cNvPr>
            <p:cNvPicPr>
              <a:picLocks noChangeAspect="1"/>
            </p:cNvPicPr>
            <p:nvPr/>
          </p:nvPicPr>
          <p:blipFill>
            <a:blip r:embed="rId9"/>
            <a:stretch>
              <a:fillRect/>
            </a:stretch>
          </p:blipFill>
          <p:spPr>
            <a:xfrm>
              <a:off x="124536" y="1142787"/>
              <a:ext cx="2437891" cy="2842359"/>
            </a:xfrm>
            <a:prstGeom prst="rect">
              <a:avLst/>
            </a:prstGeom>
          </p:spPr>
        </p:pic>
        <p:sp>
          <p:nvSpPr>
            <p:cNvPr id="9" name="TextBox 8">
              <a:extLst>
                <a:ext uri="{FF2B5EF4-FFF2-40B4-BE49-F238E27FC236}">
                  <a16:creationId xmlns:a16="http://schemas.microsoft.com/office/drawing/2014/main" id="{E0EBACE2-FBED-BCCB-EFD5-549718247818}"/>
                </a:ext>
              </a:extLst>
            </p:cNvPr>
            <p:cNvSpPr txBox="1"/>
            <p:nvPr/>
          </p:nvSpPr>
          <p:spPr>
            <a:xfrm>
              <a:off x="124536" y="4123737"/>
              <a:ext cx="2310134" cy="646331"/>
            </a:xfrm>
            <a:prstGeom prst="rect">
              <a:avLst/>
            </a:prstGeom>
            <a:noFill/>
          </p:spPr>
          <p:txBody>
            <a:bodyPr wrap="square">
              <a:spAutoFit/>
            </a:bodyPr>
            <a:lstStyle/>
            <a:p>
              <a:r>
                <a:rPr lang="en-US" dirty="0">
                  <a:solidFill>
                    <a:srgbClr val="202122"/>
                  </a:solidFill>
                  <a:latin typeface="Arial" panose="020B0604020202020204" pitchFamily="34" charset="0"/>
                </a:rPr>
                <a:t>Michael Flynn born </a:t>
              </a:r>
              <a:r>
                <a:rPr lang="en-US" dirty="0" err="1">
                  <a:solidFill>
                    <a:srgbClr val="202122"/>
                  </a:solidFill>
                  <a:latin typeface="Arial" panose="020B0604020202020204" pitchFamily="34" charset="0"/>
                </a:rPr>
                <a:t>Born</a:t>
              </a:r>
              <a:r>
                <a:rPr lang="en-US" dirty="0">
                  <a:solidFill>
                    <a:srgbClr val="202122"/>
                  </a:solidFill>
                  <a:latin typeface="Arial" panose="020B0604020202020204" pitchFamily="34" charset="0"/>
                </a:rPr>
                <a:t> May 20, 19</a:t>
              </a:r>
              <a:r>
                <a:rPr lang="en-US" b="0" i="0" dirty="0">
                  <a:solidFill>
                    <a:srgbClr val="202122"/>
                  </a:solidFill>
                  <a:effectLst/>
                  <a:latin typeface="Arial" panose="020B0604020202020204" pitchFamily="34" charset="0"/>
                </a:rPr>
                <a:t>34</a:t>
              </a:r>
              <a:endParaRPr lang="en-US" dirty="0"/>
            </a:p>
          </p:txBody>
        </p:sp>
      </p:grpSp>
    </p:spTree>
    <p:custDataLst>
      <p:tags r:id="rId1"/>
    </p:custDataLst>
    <p:extLst>
      <p:ext uri="{BB962C8B-B14F-4D97-AF65-F5344CB8AC3E}">
        <p14:creationId xmlns:p14="http://schemas.microsoft.com/office/powerpoint/2010/main" val="411854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1078489925"/>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7</a:t>
            </a:fld>
            <a:endParaRPr lang="en-US"/>
          </a:p>
        </p:txBody>
      </p:sp>
    </p:spTree>
    <p:custDataLst>
      <p:tags r:id="rId1"/>
    </p:custDataLst>
    <p:extLst>
      <p:ext uri="{BB962C8B-B14F-4D97-AF65-F5344CB8AC3E}">
        <p14:creationId xmlns:p14="http://schemas.microsoft.com/office/powerpoint/2010/main" val="355118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2748175989"/>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8</a:t>
            </a:fld>
            <a:endParaRPr lang="en-US"/>
          </a:p>
        </p:txBody>
      </p:sp>
    </p:spTree>
    <p:custDataLst>
      <p:tags r:id="rId1"/>
    </p:custDataLst>
    <p:extLst>
      <p:ext uri="{BB962C8B-B14F-4D97-AF65-F5344CB8AC3E}">
        <p14:creationId xmlns:p14="http://schemas.microsoft.com/office/powerpoint/2010/main" val="93071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3104291245"/>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9</a:t>
            </a:fld>
            <a:endParaRPr lang="en-US"/>
          </a:p>
        </p:txBody>
      </p:sp>
    </p:spTree>
    <p:custDataLst>
      <p:tags r:id="rId1"/>
    </p:custDataLst>
    <p:extLst>
      <p:ext uri="{BB962C8B-B14F-4D97-AF65-F5344CB8AC3E}">
        <p14:creationId xmlns:p14="http://schemas.microsoft.com/office/powerpoint/2010/main" val="3506918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6|357"/>
</p:tagLst>
</file>

<file path=ppt/tags/tag10.xml><?xml version="1.0" encoding="utf-8"?>
<p:tagLst xmlns:a="http://schemas.openxmlformats.org/drawingml/2006/main" xmlns:r="http://schemas.openxmlformats.org/officeDocument/2006/relationships" xmlns:p="http://schemas.openxmlformats.org/presentationml/2006/main">
  <p:tag name="TIMING" val="|72.8|107.7|41.2"/>
</p:tagLst>
</file>

<file path=ppt/tags/tag11.xml><?xml version="1.0" encoding="utf-8"?>
<p:tagLst xmlns:a="http://schemas.openxmlformats.org/drawingml/2006/main" xmlns:r="http://schemas.openxmlformats.org/officeDocument/2006/relationships" xmlns:p="http://schemas.openxmlformats.org/presentationml/2006/main">
  <p:tag name="TIMING" val="|152.4"/>
</p:tagLst>
</file>

<file path=ppt/tags/tag12.xml><?xml version="1.0" encoding="utf-8"?>
<p:tagLst xmlns:a="http://schemas.openxmlformats.org/drawingml/2006/main" xmlns:r="http://schemas.openxmlformats.org/officeDocument/2006/relationships" xmlns:p="http://schemas.openxmlformats.org/presentationml/2006/main">
  <p:tag name="TIMING" val="|152.4"/>
</p:tagLst>
</file>

<file path=ppt/tags/tag13.xml><?xml version="1.0" encoding="utf-8"?>
<p:tagLst xmlns:a="http://schemas.openxmlformats.org/drawingml/2006/main" xmlns:r="http://schemas.openxmlformats.org/officeDocument/2006/relationships" xmlns:p="http://schemas.openxmlformats.org/presentationml/2006/main">
  <p:tag name="TIMING" val="|152.4"/>
</p:tagLst>
</file>

<file path=ppt/tags/tag14.xml><?xml version="1.0" encoding="utf-8"?>
<p:tagLst xmlns:a="http://schemas.openxmlformats.org/drawingml/2006/main" xmlns:r="http://schemas.openxmlformats.org/officeDocument/2006/relationships" xmlns:p="http://schemas.openxmlformats.org/presentationml/2006/main">
  <p:tag name="TIMING" val="|23.2|37.5|20.2"/>
</p:tagLst>
</file>

<file path=ppt/tags/tag15.xml><?xml version="1.0" encoding="utf-8"?>
<p:tagLst xmlns:a="http://schemas.openxmlformats.org/drawingml/2006/main" xmlns:r="http://schemas.openxmlformats.org/officeDocument/2006/relationships" xmlns:p="http://schemas.openxmlformats.org/presentationml/2006/main">
  <p:tag name="TIMING" val="|296.5|61.9"/>
</p:tagLst>
</file>

<file path=ppt/tags/tag16.xml><?xml version="1.0" encoding="utf-8"?>
<p:tagLst xmlns:a="http://schemas.openxmlformats.org/drawingml/2006/main" xmlns:r="http://schemas.openxmlformats.org/officeDocument/2006/relationships" xmlns:p="http://schemas.openxmlformats.org/presentationml/2006/main">
  <p:tag name="TIMING" val="|296.5|61.9"/>
</p:tagLst>
</file>

<file path=ppt/tags/tag17.xml><?xml version="1.0" encoding="utf-8"?>
<p:tagLst xmlns:a="http://schemas.openxmlformats.org/drawingml/2006/main" xmlns:r="http://schemas.openxmlformats.org/officeDocument/2006/relationships" xmlns:p="http://schemas.openxmlformats.org/presentationml/2006/main">
  <p:tag name="TIMING" val="|213.2|61.2"/>
</p:tagLst>
</file>

<file path=ppt/tags/tag18.xml><?xml version="1.0" encoding="utf-8"?>
<p:tagLst xmlns:a="http://schemas.openxmlformats.org/drawingml/2006/main" xmlns:r="http://schemas.openxmlformats.org/officeDocument/2006/relationships" xmlns:p="http://schemas.openxmlformats.org/presentationml/2006/main">
  <p:tag name="TIMING" val="|213.2|61.2"/>
</p:tagLst>
</file>

<file path=ppt/tags/tag19.xml><?xml version="1.0" encoding="utf-8"?>
<p:tagLst xmlns:a="http://schemas.openxmlformats.org/drawingml/2006/main" xmlns:r="http://schemas.openxmlformats.org/officeDocument/2006/relationships" xmlns:p="http://schemas.openxmlformats.org/presentationml/2006/main">
  <p:tag name="TIMING" val="|47|52.8|41.5"/>
</p:tagLst>
</file>

<file path=ppt/tags/tag2.xml><?xml version="1.0" encoding="utf-8"?>
<p:tagLst xmlns:a="http://schemas.openxmlformats.org/drawingml/2006/main" xmlns:r="http://schemas.openxmlformats.org/officeDocument/2006/relationships" xmlns:p="http://schemas.openxmlformats.org/presentationml/2006/main">
  <p:tag name="TIMING" val="|220.3|38.2|22|30.6"/>
</p:tagLst>
</file>

<file path=ppt/tags/tag20.xml><?xml version="1.0" encoding="utf-8"?>
<p:tagLst xmlns:a="http://schemas.openxmlformats.org/drawingml/2006/main" xmlns:r="http://schemas.openxmlformats.org/officeDocument/2006/relationships" xmlns:p="http://schemas.openxmlformats.org/presentationml/2006/main">
  <p:tag name="TIMING" val="|80.9|11.5|44.4|112|8.5"/>
</p:tagLst>
</file>

<file path=ppt/tags/tag21.xml><?xml version="1.0" encoding="utf-8"?>
<p:tagLst xmlns:a="http://schemas.openxmlformats.org/drawingml/2006/main" xmlns:r="http://schemas.openxmlformats.org/officeDocument/2006/relationships" xmlns:p="http://schemas.openxmlformats.org/presentationml/2006/main">
  <p:tag name="TIMING" val="|80.9|11.5|44.4|112|8.5"/>
</p:tagLst>
</file>

<file path=ppt/tags/tag22.xml><?xml version="1.0" encoding="utf-8"?>
<p:tagLst xmlns:a="http://schemas.openxmlformats.org/drawingml/2006/main" xmlns:r="http://schemas.openxmlformats.org/officeDocument/2006/relationships" xmlns:p="http://schemas.openxmlformats.org/presentationml/2006/main">
  <p:tag name="TIMING" val="|80.9|11.5|44.4|112|8.5"/>
</p:tagLst>
</file>

<file path=ppt/tags/tag23.xml><?xml version="1.0" encoding="utf-8"?>
<p:tagLst xmlns:a="http://schemas.openxmlformats.org/drawingml/2006/main" xmlns:r="http://schemas.openxmlformats.org/officeDocument/2006/relationships" xmlns:p="http://schemas.openxmlformats.org/presentationml/2006/main">
  <p:tag name="TIMING" val="|4.4|18.1|12.9|11.9|10.5|22.3|12|29.9|17.5"/>
</p:tagLst>
</file>

<file path=ppt/tags/tag3.xml><?xml version="1.0" encoding="utf-8"?>
<p:tagLst xmlns:a="http://schemas.openxmlformats.org/drawingml/2006/main" xmlns:r="http://schemas.openxmlformats.org/officeDocument/2006/relationships" xmlns:p="http://schemas.openxmlformats.org/presentationml/2006/main">
  <p:tag name="TIMING" val="|44.9|112.6|69.6"/>
</p:tagLst>
</file>

<file path=ppt/tags/tag4.xml><?xml version="1.0" encoding="utf-8"?>
<p:tagLst xmlns:a="http://schemas.openxmlformats.org/drawingml/2006/main" xmlns:r="http://schemas.openxmlformats.org/officeDocument/2006/relationships" xmlns:p="http://schemas.openxmlformats.org/presentationml/2006/main">
  <p:tag name="TIMING" val="|44.9|112.6|69.6"/>
</p:tagLst>
</file>

<file path=ppt/tags/tag5.xml><?xml version="1.0" encoding="utf-8"?>
<p:tagLst xmlns:a="http://schemas.openxmlformats.org/drawingml/2006/main" xmlns:r="http://schemas.openxmlformats.org/officeDocument/2006/relationships" xmlns:p="http://schemas.openxmlformats.org/presentationml/2006/main">
  <p:tag name="TIMING" val="|44.9|112.6|69.6"/>
</p:tagLst>
</file>

<file path=ppt/tags/tag6.xml><?xml version="1.0" encoding="utf-8"?>
<p:tagLst xmlns:a="http://schemas.openxmlformats.org/drawingml/2006/main" xmlns:r="http://schemas.openxmlformats.org/officeDocument/2006/relationships" xmlns:p="http://schemas.openxmlformats.org/presentationml/2006/main">
  <p:tag name="TIMING" val="|44.9|112.6|69.6"/>
</p:tagLst>
</file>

<file path=ppt/tags/tag7.xml><?xml version="1.0" encoding="utf-8"?>
<p:tagLst xmlns:a="http://schemas.openxmlformats.org/drawingml/2006/main" xmlns:r="http://schemas.openxmlformats.org/officeDocument/2006/relationships" xmlns:p="http://schemas.openxmlformats.org/presentationml/2006/main">
  <p:tag name="TIMING" val="|44.9|112.6|69.6"/>
</p:tagLst>
</file>

<file path=ppt/tags/tag8.xml><?xml version="1.0" encoding="utf-8"?>
<p:tagLst xmlns:a="http://schemas.openxmlformats.org/drawingml/2006/main" xmlns:r="http://schemas.openxmlformats.org/officeDocument/2006/relationships" xmlns:p="http://schemas.openxmlformats.org/presentationml/2006/main">
  <p:tag name="TIMING" val="|44.9|112.6|69.6"/>
</p:tagLst>
</file>

<file path=ppt/tags/tag9.xml><?xml version="1.0" encoding="utf-8"?>
<p:tagLst xmlns:a="http://schemas.openxmlformats.org/drawingml/2006/main" xmlns:r="http://schemas.openxmlformats.org/officeDocument/2006/relationships" xmlns:p="http://schemas.openxmlformats.org/presentationml/2006/main">
  <p:tag name="TIMING" val="|4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4174</TotalTime>
  <Words>4681</Words>
  <Application>Microsoft Office PowerPoint</Application>
  <PresentationFormat>Widescreen</PresentationFormat>
  <Paragraphs>637</Paragraphs>
  <Slides>35</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 Yekan</vt:lpstr>
      <vt:lpstr>Calibri</vt:lpstr>
      <vt:lpstr>Calibri Light</vt:lpstr>
      <vt:lpstr>Cambria Math</vt:lpstr>
      <vt:lpstr>Times New Roman</vt:lpstr>
      <vt:lpstr>Wingdings</vt:lpstr>
      <vt:lpstr>Office Theme</vt:lpstr>
      <vt:lpstr>معماری کامپیوتر پیشرفته</vt:lpstr>
      <vt:lpstr>PowerPoint Presentation</vt:lpstr>
      <vt:lpstr>Computer Technology</vt:lpstr>
      <vt:lpstr>Current Trends in Architecture</vt:lpstr>
      <vt:lpstr>Current Trends in Architecture</vt:lpstr>
      <vt:lpstr>دسته بندی فلین</vt:lpstr>
      <vt:lpstr>دسته بندی فلین</vt:lpstr>
      <vt:lpstr>دسته بندی فلین</vt:lpstr>
      <vt:lpstr>دسته بندی فلین</vt:lpstr>
      <vt:lpstr>دسته بندی فلین</vt:lpstr>
      <vt:lpstr>فصول درس</vt:lpstr>
      <vt:lpstr>Computer Architecture Topics</vt:lpstr>
      <vt:lpstr>تعریف معماری کامپیوتر</vt:lpstr>
      <vt:lpstr>از منظر تکنولوژی</vt:lpstr>
      <vt:lpstr>Bandwidth and Latency</vt:lpstr>
      <vt:lpstr>Bandwidth and Latency</vt:lpstr>
      <vt:lpstr>Bandwidth and Latency</vt:lpstr>
      <vt:lpstr>Bandwidth and Latency</vt:lpstr>
      <vt:lpstr>تاثیر ابعاد ترانزیستور در سرعت</vt:lpstr>
      <vt:lpstr>اهمیت انرژی مصرفی</vt:lpstr>
      <vt:lpstr>کارایی پردازنده در مقایسه با انرژی مصرفی</vt:lpstr>
      <vt:lpstr>Dynamic Energy and Power</vt:lpstr>
      <vt:lpstr>Power</vt:lpstr>
      <vt:lpstr>Reducing Power در پردازنده</vt:lpstr>
      <vt:lpstr>Reducing Power در حافظه</vt:lpstr>
      <vt:lpstr>Static Power</vt:lpstr>
      <vt:lpstr>Static Power</vt:lpstr>
      <vt:lpstr>اندازه گیری کارایی</vt:lpstr>
      <vt:lpstr>اصول طراحی کامپیوتر</vt:lpstr>
      <vt:lpstr>اصول طراحی کامپیوتر</vt:lpstr>
      <vt:lpstr>اصول طراحی کامپیوتر-رویکردهای پیشنهادی برای بهبود کارایی</vt:lpstr>
      <vt:lpstr>اصول طراحی کامپیوتر-رویکردهای پیشنهادی برای بهبود کارایی</vt:lpstr>
      <vt:lpstr>اصول طراحی کامپیوتر-رویکردهای پیشنهادی برای بهبود کارایی</vt:lpstr>
      <vt:lpstr>جمع بندی از فصل اول</vt:lpstr>
      <vt:lpstr>پایان فصل اول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ICT-SURFACE</cp:lastModifiedBy>
  <cp:revision>119</cp:revision>
  <dcterms:created xsi:type="dcterms:W3CDTF">2021-08-11T10:34:58Z</dcterms:created>
  <dcterms:modified xsi:type="dcterms:W3CDTF">2023-02-19T16:49:11Z</dcterms:modified>
</cp:coreProperties>
</file>