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1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handoutMasterIdLst>
    <p:handoutMasterId r:id="rId43"/>
  </p:handoutMasterIdLst>
  <p:sldIdLst>
    <p:sldId id="256" r:id="rId2"/>
    <p:sldId id="257" r:id="rId3"/>
    <p:sldId id="258" r:id="rId4"/>
    <p:sldId id="297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94" r:id="rId16"/>
    <p:sldId id="291" r:id="rId17"/>
    <p:sldId id="295" r:id="rId18"/>
    <p:sldId id="292" r:id="rId19"/>
    <p:sldId id="293" r:id="rId20"/>
    <p:sldId id="296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DA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6" d="100"/>
          <a:sy n="86" d="100"/>
        </p:scale>
        <p:origin x="90" y="4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5145F9-B510-4E4B-A587-42E2A51618C2}" type="datetimeFigureOut">
              <a:rPr lang="en-US" smtClean="0"/>
              <a:t>12/27/2022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22E8D4-D96E-4C76-9162-E944717E92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22853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51D3B1-2C87-4D0A-BDB7-78896F4B0BFA}" type="datetimeFigureOut">
              <a:rPr lang="en-US" smtClean="0"/>
              <a:t>12/27/2022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7B931B-C9B7-4095-8252-075D908B72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41601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latin typeface="Arial" charset="0"/>
                <a:cs typeface="Arial" charset="0"/>
              </a:rPr>
              <a:t>What are mainframes?</a:t>
            </a:r>
          </a:p>
          <a:p>
            <a:pPr eaLnBrk="1" hangingPunct="1"/>
            <a:r>
              <a:rPr lang="en-US" altLang="en-US" dirty="0">
                <a:latin typeface="Arial" charset="0"/>
                <a:cs typeface="Arial" charset="0"/>
              </a:rPr>
              <a:t>Who produces them?</a:t>
            </a:r>
          </a:p>
          <a:p>
            <a:pPr eaLnBrk="1" hangingPunct="1"/>
            <a:r>
              <a:rPr lang="en-US" altLang="en-US" dirty="0">
                <a:latin typeface="Arial" charset="0"/>
                <a:cs typeface="Arial" charset="0"/>
              </a:rPr>
              <a:t>Are they dead now?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7221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1524000" y="1379481"/>
            <a:ext cx="9144000" cy="3003333"/>
          </a:xfrm>
          <a:prstGeom prst="roundRect">
            <a:avLst>
              <a:gd name="adj" fmla="val 3428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76248" y="1379482"/>
            <a:ext cx="8250621" cy="1757855"/>
          </a:xfrm>
        </p:spPr>
        <p:txBody>
          <a:bodyPr anchor="b"/>
          <a:lstStyle>
            <a:lvl1pPr algn="ctr" rtl="1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382814"/>
            <a:ext cx="9144000" cy="386255"/>
          </a:xfrm>
        </p:spPr>
        <p:txBody>
          <a:bodyPr/>
          <a:lstStyle>
            <a:lvl1pPr marL="0" indent="0" algn="ctr" rtl="1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2019, Elsevier Inc. All rights Reserved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902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2019, Elsevier Inc. All rights Reserved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628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2019, Elsevier Inc. All rights Reserved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7827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102476" y="55179"/>
            <a:ext cx="12013324" cy="993228"/>
          </a:xfrm>
          <a:prstGeom prst="roundRect">
            <a:avLst>
              <a:gd name="adj" fmla="val 10318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462" y="136468"/>
            <a:ext cx="11671738" cy="825283"/>
          </a:xfrm>
        </p:spPr>
        <p:txBody>
          <a:bodyPr/>
          <a:lstStyle>
            <a:lvl1pPr algn="r" rtl="1">
              <a:defRPr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Yekan" panose="00000400000000000000" pitchFamily="2" charset="-78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462" y="1240077"/>
            <a:ext cx="11571530" cy="5166142"/>
          </a:xfrm>
        </p:spPr>
        <p:txBody>
          <a:bodyPr/>
          <a:lstStyle>
            <a:lvl1pPr marL="228600" indent="-228600" algn="r" rtl="1">
              <a:lnSpc>
                <a:spcPct val="150000"/>
              </a:lnSpc>
              <a:buClr>
                <a:srgbClr val="C00000"/>
              </a:buClr>
              <a:buSzPct val="70000"/>
              <a:buFont typeface="Wingdings" panose="05000000000000000000" pitchFamily="2" charset="2"/>
              <a:buChar char="q"/>
              <a:defRPr>
                <a:cs typeface="B Yekan" panose="00000400000000000000" pitchFamily="2" charset="-78"/>
              </a:defRPr>
            </a:lvl1pPr>
            <a:lvl2pPr marL="685800" indent="-228600" algn="r" rtl="1">
              <a:lnSpc>
                <a:spcPct val="150000"/>
              </a:lnSpc>
              <a:buClr>
                <a:srgbClr val="C00000"/>
              </a:buClr>
              <a:buSzPct val="70000"/>
              <a:buFont typeface="Wingdings" panose="05000000000000000000" pitchFamily="2" charset="2"/>
              <a:buChar char="q"/>
              <a:defRPr>
                <a:cs typeface="B Yekan" panose="00000400000000000000" pitchFamily="2" charset="-78"/>
              </a:defRPr>
            </a:lvl2pPr>
            <a:lvl3pPr marL="1143000" indent="-228600" algn="r" rtl="1">
              <a:lnSpc>
                <a:spcPct val="150000"/>
              </a:lnSpc>
              <a:buClr>
                <a:srgbClr val="C00000"/>
              </a:buClr>
              <a:buSzPct val="70000"/>
              <a:buFont typeface="Wingdings" panose="05000000000000000000" pitchFamily="2" charset="2"/>
              <a:buChar char="q"/>
              <a:defRPr>
                <a:cs typeface="B Yekan" panose="00000400000000000000" pitchFamily="2" charset="-78"/>
              </a:defRPr>
            </a:lvl3pPr>
            <a:lvl4pPr marL="1600200" indent="-228600" algn="r" rtl="1">
              <a:lnSpc>
                <a:spcPct val="150000"/>
              </a:lnSpc>
              <a:buClr>
                <a:srgbClr val="C00000"/>
              </a:buClr>
              <a:buSzPct val="70000"/>
              <a:buFont typeface="Wingdings" panose="05000000000000000000" pitchFamily="2" charset="2"/>
              <a:buChar char="q"/>
              <a:defRPr>
                <a:cs typeface="B Yekan" panose="00000400000000000000" pitchFamily="2" charset="-78"/>
              </a:defRPr>
            </a:lvl4pPr>
            <a:lvl5pPr marL="2057400" indent="-228600" algn="r" rtl="1">
              <a:lnSpc>
                <a:spcPct val="150000"/>
              </a:lnSpc>
              <a:buClr>
                <a:srgbClr val="C00000"/>
              </a:buClr>
              <a:buSzPct val="70000"/>
              <a:buFont typeface="Wingdings" panose="05000000000000000000" pitchFamily="2" charset="2"/>
              <a:buChar char="q"/>
              <a:defRPr>
                <a:cs typeface="B Yekan" panose="00000400000000000000" pitchFamily="2" charset="-78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" y="6492875"/>
            <a:ext cx="647700" cy="365125"/>
          </a:xfrm>
        </p:spPr>
        <p:txBody>
          <a:bodyPr/>
          <a:lstStyle>
            <a:lvl1pPr algn="l">
              <a:defRPr/>
            </a:lvl1pPr>
          </a:lstStyle>
          <a:p>
            <a:fld id="{7A24F918-E48B-4CD6-88B4-F48A81EB5FB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22940" y="6492874"/>
            <a:ext cx="4114800" cy="365125"/>
          </a:xfrm>
        </p:spPr>
        <p:txBody>
          <a:bodyPr/>
          <a:lstStyle/>
          <a:p>
            <a:r>
              <a:rPr lang="en-US"/>
              <a:t>Copyright © 2019, Elsevier Inc.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1848173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2019, Elsevier Inc. All rights Reserved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4291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2019, Elsevier Inc. All rights Reserved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6024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2019, Elsevier Inc. All rights Reserved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178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2019, Elsevier Inc. All rights Reserved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1645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2019, Elsevier Inc. All rights Reserved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5768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2019, Elsevier Inc. All rights Reserved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9578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2019, Elsevier Inc. All rights Reserved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3690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Copyright © 2019, Elsevier Inc. All rights Reserved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24F918-E48B-4CD6-88B4-F48A81EB5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068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ref.shahed.ac.ir/haghighatdoost" TargetMode="External"/><Relationship Id="rId2" Type="http://schemas.openxmlformats.org/officeDocument/2006/relationships/hyperlink" Target="mailto:haghighatdoost@shahed.ac.ir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11" Type="http://schemas.openxmlformats.org/officeDocument/2006/relationships/image" Target="../media/image15.jpe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hyperlink" Target="https://en.wikipedia.org/wiki/Integrated_circuit" TargetMode="External"/><Relationship Id="rId5" Type="http://schemas.openxmlformats.org/officeDocument/2006/relationships/hyperlink" Target="https://en.wikipedia.org/wiki/Transistor" TargetMode="External"/><Relationship Id="rId4" Type="http://schemas.openxmlformats.org/officeDocument/2006/relationships/hyperlink" Target="https://en.wikipedia.org/wiki/Transistor_count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hyperlink" Target="https://en.wikipedia.org/wiki/Inventor" TargetMode="External"/><Relationship Id="rId5" Type="http://schemas.openxmlformats.org/officeDocument/2006/relationships/hyperlink" Target="https://en.wikipedia.org/wiki/Electrical_engineer" TargetMode="External"/><Relationship Id="rId4" Type="http://schemas.openxmlformats.org/officeDocument/2006/relationships/hyperlink" Target="https://en.wikipedia.org/wiki/United_States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1524000" y="4420805"/>
            <a:ext cx="9144000" cy="1760920"/>
          </a:xfrm>
          <a:prstGeom prst="roundRect">
            <a:avLst>
              <a:gd name="adj" fmla="val 3428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85210" y="1490800"/>
            <a:ext cx="8250621" cy="1379621"/>
          </a:xfrm>
        </p:spPr>
        <p:txBody>
          <a:bodyPr>
            <a:normAutofit/>
          </a:bodyPr>
          <a:lstStyle/>
          <a:p>
            <a:r>
              <a:rPr lang="fa-IR" dirty="0">
                <a:solidFill>
                  <a:srgbClr val="C00000"/>
                </a:solidFill>
                <a:latin typeface="Times New Roman" pitchFamily="18" charset="0"/>
                <a:cs typeface="B Titr" panose="00000700000000000000" pitchFamily="2" charset="-78"/>
              </a:rPr>
              <a:t>معماری کامپیوتر پیشرفته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565694"/>
            <a:ext cx="9144000" cy="1292181"/>
          </a:xfrm>
        </p:spPr>
        <p:txBody>
          <a:bodyPr>
            <a:normAutofit fontScale="70000" lnSpcReduction="20000"/>
          </a:bodyPr>
          <a:lstStyle/>
          <a:p>
            <a:pPr algn="r"/>
            <a:r>
              <a:rPr lang="fa-IR" dirty="0">
                <a:cs typeface="B Yekan" panose="00000400000000000000" pitchFamily="2" charset="-78"/>
              </a:rPr>
              <a:t>وحید حقیقت دوست</a:t>
            </a:r>
            <a:endParaRPr lang="en-US" dirty="0">
              <a:cs typeface="B Yekan" panose="00000400000000000000" pitchFamily="2" charset="-78"/>
            </a:endParaRPr>
          </a:p>
          <a:p>
            <a:pPr algn="r"/>
            <a:r>
              <a:rPr lang="en-US" dirty="0">
                <a:cs typeface="B Yekan" panose="00000400000000000000" pitchFamily="2" charset="-78"/>
                <a:hlinkClick r:id="rId2"/>
              </a:rPr>
              <a:t>haghighatdoost@shahed.ac.ir</a:t>
            </a:r>
            <a:r>
              <a:rPr lang="en-US" dirty="0">
                <a:cs typeface="B Yekan" panose="00000400000000000000" pitchFamily="2" charset="-78"/>
              </a:rPr>
              <a:t> </a:t>
            </a:r>
          </a:p>
          <a:p>
            <a:pPr algn="r"/>
            <a:r>
              <a:rPr lang="en-US" dirty="0">
                <a:cs typeface="B Yekan" panose="00000400000000000000" pitchFamily="2" charset="-78"/>
                <a:hlinkClick r:id="rId3"/>
              </a:rPr>
              <a:t>http://ref.shahed.ac.ir/haghighatdoost</a:t>
            </a:r>
            <a:r>
              <a:rPr lang="en-US" dirty="0">
                <a:cs typeface="B Yekan" panose="00000400000000000000" pitchFamily="2" charset="-78"/>
              </a:rPr>
              <a:t> </a:t>
            </a:r>
          </a:p>
          <a:p>
            <a:pPr algn="r"/>
            <a:r>
              <a:rPr lang="fa-IR" dirty="0">
                <a:cs typeface="B Yekan" panose="00000400000000000000" pitchFamily="2" charset="-78"/>
              </a:rPr>
              <a:t>دانشکده فنی و مهندسی</a:t>
            </a:r>
            <a:endParaRPr lang="en-US" dirty="0">
              <a:cs typeface="B Yekan" panose="00000400000000000000" pitchFamily="2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8294" y="89994"/>
            <a:ext cx="1184454" cy="1221971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885209" y="3248655"/>
            <a:ext cx="8459438" cy="87892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a-IR" sz="4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B Titr" panose="00000700000000000000" pitchFamily="2" charset="-78"/>
              </a:rPr>
              <a:t>فصل اول-مقدمه</a:t>
            </a:r>
            <a:endParaRPr lang="en-US" sz="4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2019, Elsevier Inc. All rights Reserved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t>1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FCA2687-2B61-C307-AABA-52FCC912744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9926" y="206735"/>
            <a:ext cx="744176" cy="917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5494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itle 1"/>
          <p:cNvSpPr txBox="1">
            <a:spLocks/>
          </p:cNvSpPr>
          <p:nvPr/>
        </p:nvSpPr>
        <p:spPr>
          <a:xfrm>
            <a:off x="1981200" y="0"/>
            <a:ext cx="82296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</a:lstStyle>
          <a:p>
            <a:r>
              <a:rPr lang="en-US" sz="3200" dirty="0">
                <a:latin typeface="+mj-lt"/>
              </a:rPr>
              <a:t>Computing Devices Now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2271714" y="1066800"/>
            <a:ext cx="7634287" cy="4953000"/>
            <a:chOff x="138113" y="609600"/>
            <a:chExt cx="9005887" cy="6218238"/>
          </a:xfrm>
        </p:grpSpPr>
        <p:pic>
          <p:nvPicPr>
            <p:cNvPr id="16" name="Picture 15" descr="Untitled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41550" y="2590800"/>
              <a:ext cx="2711450" cy="1476375"/>
            </a:xfrm>
            <a:prstGeom prst="rect">
              <a:avLst/>
            </a:prstGeom>
          </p:spPr>
        </p:pic>
        <p:pic>
          <p:nvPicPr>
            <p:cNvPr id="17" name="Picture 16" descr="Untitled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603201" y="1587500"/>
              <a:ext cx="3492799" cy="1231900"/>
            </a:xfrm>
            <a:prstGeom prst="rect">
              <a:avLst/>
            </a:prstGeom>
          </p:spPr>
        </p:pic>
        <p:pic>
          <p:nvPicPr>
            <p:cNvPr id="28" name="Picture 27" descr="Untitled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43000" y="1600200"/>
              <a:ext cx="1524000" cy="2433183"/>
            </a:xfrm>
            <a:prstGeom prst="rect">
              <a:avLst/>
            </a:prstGeom>
          </p:spPr>
        </p:pic>
        <p:pic>
          <p:nvPicPr>
            <p:cNvPr id="29" name="Picture 4" descr="sim_mokei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572000" y="4033838"/>
              <a:ext cx="4364038" cy="279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" name="Picture 5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870075" y="4033838"/>
              <a:ext cx="3255963" cy="23637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" name="Picture 30" descr="Untitled.png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503738" y="3657600"/>
              <a:ext cx="2582862" cy="1146170"/>
            </a:xfrm>
            <a:prstGeom prst="rect">
              <a:avLst/>
            </a:prstGeom>
          </p:spPr>
        </p:pic>
        <p:pic>
          <p:nvPicPr>
            <p:cNvPr id="32" name="Picture 27" descr="iphone_2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762000" y="3276600"/>
              <a:ext cx="1425575" cy="2716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" name="Picture 11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7040562" y="1949450"/>
              <a:ext cx="2103438" cy="2622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" name="Picture 33" descr="Untitled.png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4495800" y="2427402"/>
              <a:ext cx="2362200" cy="1430224"/>
            </a:xfrm>
            <a:prstGeom prst="rect">
              <a:avLst/>
            </a:prstGeom>
          </p:spPr>
        </p:pic>
        <p:pic>
          <p:nvPicPr>
            <p:cNvPr id="35" name="Picture 12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207963" y="673100"/>
              <a:ext cx="2216150" cy="8937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6" name="Text Box 14"/>
            <p:cNvSpPr txBox="1">
              <a:spLocks noChangeArrowheads="1"/>
            </p:cNvSpPr>
            <p:nvPr/>
          </p:nvSpPr>
          <p:spPr bwMode="auto">
            <a:xfrm>
              <a:off x="6934200" y="4172059"/>
              <a:ext cx="1593850" cy="46333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1165" tIns="45583" rIns="91165" bIns="45583" anchor="ctr">
              <a:prstTxWarp prst="textNoShape">
                <a:avLst/>
              </a:prstTxWarp>
              <a:spAutoFit/>
            </a:bodyPr>
            <a:lstStyle/>
            <a:p>
              <a:pPr algn="ctr" defTabSz="820738">
                <a:lnSpc>
                  <a:spcPct val="90000"/>
                </a:lnSpc>
                <a:buClr>
                  <a:schemeClr val="tx1"/>
                </a:buClr>
              </a:pPr>
              <a:r>
                <a:rPr lang="en-US" sz="2000" b="1" dirty="0">
                  <a:solidFill>
                    <a:srgbClr val="FFFF00"/>
                  </a:solidFill>
                </a:rPr>
                <a:t>Robots</a:t>
              </a:r>
            </a:p>
          </p:txBody>
        </p:sp>
        <p:sp>
          <p:nvSpPr>
            <p:cNvPr id="37" name="Text Box 15"/>
            <p:cNvSpPr txBox="1">
              <a:spLocks noChangeArrowheads="1"/>
            </p:cNvSpPr>
            <p:nvPr/>
          </p:nvSpPr>
          <p:spPr bwMode="auto">
            <a:xfrm>
              <a:off x="5333999" y="6000859"/>
              <a:ext cx="3255962" cy="46333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1165" tIns="45583" rIns="91165" bIns="45583" anchor="ctr">
              <a:prstTxWarp prst="textNoShape">
                <a:avLst/>
              </a:prstTxWarp>
              <a:spAutoFit/>
            </a:bodyPr>
            <a:lstStyle/>
            <a:p>
              <a:pPr algn="ctr" defTabSz="820738">
                <a:lnSpc>
                  <a:spcPct val="90000"/>
                </a:lnSpc>
                <a:buClr>
                  <a:schemeClr val="tx1"/>
                </a:buClr>
              </a:pPr>
              <a:r>
                <a:rPr lang="en-US" sz="2000" b="1" dirty="0">
                  <a:solidFill>
                    <a:srgbClr val="B3FFD5"/>
                  </a:solidFill>
                </a:rPr>
                <a:t>Supercomputers</a:t>
              </a:r>
            </a:p>
          </p:txBody>
        </p:sp>
        <p:sp>
          <p:nvSpPr>
            <p:cNvPr id="40" name="Text Box 16"/>
            <p:cNvSpPr txBox="1">
              <a:spLocks noChangeArrowheads="1"/>
            </p:cNvSpPr>
            <p:nvPr/>
          </p:nvSpPr>
          <p:spPr bwMode="auto">
            <a:xfrm>
              <a:off x="1939925" y="5654784"/>
              <a:ext cx="3255963" cy="46333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1165" tIns="45583" rIns="91165" bIns="45583" anchor="ctr">
              <a:prstTxWarp prst="textNoShape">
                <a:avLst/>
              </a:prstTxWarp>
              <a:spAutoFit/>
            </a:bodyPr>
            <a:lstStyle/>
            <a:p>
              <a:pPr algn="ctr" defTabSz="820738">
                <a:lnSpc>
                  <a:spcPct val="90000"/>
                </a:lnSpc>
                <a:buClr>
                  <a:schemeClr val="tx1"/>
                </a:buClr>
              </a:pPr>
              <a:r>
                <a:rPr lang="en-US" sz="2000" b="1">
                  <a:solidFill>
                    <a:srgbClr val="FFFF00"/>
                  </a:solidFill>
                </a:rPr>
                <a:t>Automobiles</a:t>
              </a:r>
            </a:p>
          </p:txBody>
        </p:sp>
        <p:sp>
          <p:nvSpPr>
            <p:cNvPr id="41" name="Text Box 17"/>
            <p:cNvSpPr txBox="1">
              <a:spLocks noChangeArrowheads="1"/>
            </p:cNvSpPr>
            <p:nvPr/>
          </p:nvSpPr>
          <p:spPr bwMode="auto">
            <a:xfrm>
              <a:off x="2701924" y="2897298"/>
              <a:ext cx="1662114" cy="46333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1165" tIns="45583" rIns="91165" bIns="45583" anchor="ctr">
              <a:prstTxWarp prst="textNoShape">
                <a:avLst/>
              </a:prstTxWarp>
              <a:spAutoFit/>
            </a:bodyPr>
            <a:lstStyle/>
            <a:p>
              <a:pPr algn="ctr" defTabSz="820738">
                <a:lnSpc>
                  <a:spcPct val="90000"/>
                </a:lnSpc>
                <a:buClr>
                  <a:schemeClr val="tx1"/>
                </a:buClr>
              </a:pPr>
              <a:r>
                <a:rPr lang="en-US" sz="2000" b="1" dirty="0">
                  <a:solidFill>
                    <a:srgbClr val="FFFF00"/>
                  </a:solidFill>
                </a:rPr>
                <a:t>Laptops</a:t>
              </a:r>
            </a:p>
          </p:txBody>
        </p:sp>
        <p:sp>
          <p:nvSpPr>
            <p:cNvPr id="42" name="Text Box 18"/>
            <p:cNvSpPr txBox="1">
              <a:spLocks noChangeArrowheads="1"/>
            </p:cNvSpPr>
            <p:nvPr/>
          </p:nvSpPr>
          <p:spPr bwMode="auto">
            <a:xfrm>
              <a:off x="3394075" y="1710593"/>
              <a:ext cx="1662114" cy="8110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1165" tIns="45583" rIns="91165" bIns="45583" anchor="ctr">
              <a:prstTxWarp prst="textNoShape">
                <a:avLst/>
              </a:prstTxWarp>
              <a:spAutoFit/>
            </a:bodyPr>
            <a:lstStyle/>
            <a:p>
              <a:pPr algn="ctr" defTabSz="820738">
                <a:lnSpc>
                  <a:spcPct val="90000"/>
                </a:lnSpc>
                <a:buClr>
                  <a:schemeClr val="tx1"/>
                </a:buClr>
              </a:pPr>
              <a:r>
                <a:rPr lang="en-US" sz="2000" b="1" dirty="0"/>
                <a:t>Set-top boxes</a:t>
              </a:r>
            </a:p>
          </p:txBody>
        </p:sp>
        <p:sp>
          <p:nvSpPr>
            <p:cNvPr id="43" name="Text Box 20"/>
            <p:cNvSpPr txBox="1">
              <a:spLocks noChangeArrowheads="1"/>
            </p:cNvSpPr>
            <p:nvPr/>
          </p:nvSpPr>
          <p:spPr bwMode="auto">
            <a:xfrm>
              <a:off x="685800" y="4313051"/>
              <a:ext cx="1593850" cy="8110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1165" tIns="45583" rIns="91165" bIns="45583" anchor="ctr">
              <a:prstTxWarp prst="textNoShape">
                <a:avLst/>
              </a:prstTxWarp>
              <a:spAutoFit/>
            </a:bodyPr>
            <a:lstStyle/>
            <a:p>
              <a:pPr algn="ctr" defTabSz="820738">
                <a:lnSpc>
                  <a:spcPct val="90000"/>
                </a:lnSpc>
                <a:buClr>
                  <a:schemeClr val="tx1"/>
                </a:buClr>
              </a:pPr>
              <a:r>
                <a:rPr lang="en-US" sz="2000" b="1" dirty="0">
                  <a:solidFill>
                    <a:srgbClr val="FFC997"/>
                  </a:solidFill>
                </a:rPr>
                <a:t>Smart phones</a:t>
              </a:r>
            </a:p>
          </p:txBody>
        </p:sp>
        <p:sp>
          <p:nvSpPr>
            <p:cNvPr id="44" name="Text Box 21"/>
            <p:cNvSpPr txBox="1">
              <a:spLocks noChangeArrowheads="1"/>
            </p:cNvSpPr>
            <p:nvPr/>
          </p:nvSpPr>
          <p:spPr bwMode="auto">
            <a:xfrm>
              <a:off x="5037137" y="2984610"/>
              <a:ext cx="1592263" cy="46333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1165" tIns="45583" rIns="91165" bIns="45583" anchor="ctr">
              <a:prstTxWarp prst="textNoShape">
                <a:avLst/>
              </a:prstTxWarp>
              <a:spAutoFit/>
            </a:bodyPr>
            <a:lstStyle/>
            <a:p>
              <a:pPr algn="ctr" defTabSz="820738">
                <a:lnSpc>
                  <a:spcPct val="90000"/>
                </a:lnSpc>
                <a:buClr>
                  <a:schemeClr val="tx1"/>
                </a:buClr>
              </a:pPr>
              <a:r>
                <a:rPr lang="en-US" sz="2000" b="1" dirty="0">
                  <a:solidFill>
                    <a:srgbClr val="FFB862"/>
                  </a:solidFill>
                </a:rPr>
                <a:t>Servers</a:t>
              </a:r>
            </a:p>
          </p:txBody>
        </p:sp>
        <p:sp>
          <p:nvSpPr>
            <p:cNvPr id="45" name="Text Box 22"/>
            <p:cNvSpPr txBox="1">
              <a:spLocks noChangeArrowheads="1"/>
            </p:cNvSpPr>
            <p:nvPr/>
          </p:nvSpPr>
          <p:spPr bwMode="auto">
            <a:xfrm>
              <a:off x="1143000" y="2580543"/>
              <a:ext cx="1593850" cy="8110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1165" tIns="45583" rIns="91165" bIns="45583" anchor="ctr">
              <a:prstTxWarp prst="textNoShape">
                <a:avLst/>
              </a:prstTxWarp>
              <a:spAutoFit/>
            </a:bodyPr>
            <a:lstStyle/>
            <a:p>
              <a:pPr algn="ctr" defTabSz="820738">
                <a:lnSpc>
                  <a:spcPct val="90000"/>
                </a:lnSpc>
                <a:buClr>
                  <a:schemeClr val="tx1"/>
                </a:buClr>
              </a:pPr>
              <a:r>
                <a:rPr lang="en-US" sz="2000" b="1" dirty="0"/>
                <a:t>Media Players</a:t>
              </a:r>
            </a:p>
          </p:txBody>
        </p:sp>
        <p:sp>
          <p:nvSpPr>
            <p:cNvPr id="46" name="Text Box 23"/>
            <p:cNvSpPr txBox="1">
              <a:spLocks noChangeArrowheads="1"/>
            </p:cNvSpPr>
            <p:nvPr/>
          </p:nvSpPr>
          <p:spPr bwMode="auto">
            <a:xfrm>
              <a:off x="138113" y="622409"/>
              <a:ext cx="2355850" cy="46333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1165" tIns="45583" rIns="91165" bIns="45583" anchor="ctr">
              <a:prstTxWarp prst="textNoShape">
                <a:avLst/>
              </a:prstTxWarp>
              <a:spAutoFit/>
            </a:bodyPr>
            <a:lstStyle/>
            <a:p>
              <a:pPr algn="ctr" defTabSz="820738">
                <a:lnSpc>
                  <a:spcPct val="90000"/>
                </a:lnSpc>
                <a:buClr>
                  <a:schemeClr val="tx1"/>
                </a:buClr>
              </a:pPr>
              <a:r>
                <a:rPr lang="en-US" sz="2000" b="1" dirty="0">
                  <a:solidFill>
                    <a:schemeClr val="bg1"/>
                  </a:solidFill>
                </a:rPr>
                <a:t>Sensor Nets</a:t>
              </a:r>
            </a:p>
          </p:txBody>
        </p:sp>
        <p:sp>
          <p:nvSpPr>
            <p:cNvPr id="47" name="Text Box 25"/>
            <p:cNvSpPr txBox="1">
              <a:spLocks noChangeArrowheads="1"/>
            </p:cNvSpPr>
            <p:nvPr/>
          </p:nvSpPr>
          <p:spPr bwMode="auto">
            <a:xfrm>
              <a:off x="5189537" y="4035534"/>
              <a:ext cx="1592263" cy="46333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1165" tIns="45583" rIns="91165" bIns="45583" anchor="ctr">
              <a:prstTxWarp prst="textNoShape">
                <a:avLst/>
              </a:prstTxWarp>
              <a:spAutoFit/>
            </a:bodyPr>
            <a:lstStyle/>
            <a:p>
              <a:pPr algn="ctr" defTabSz="820738">
                <a:lnSpc>
                  <a:spcPct val="90000"/>
                </a:lnSpc>
                <a:buClr>
                  <a:schemeClr val="tx1"/>
                </a:buClr>
              </a:pPr>
              <a:r>
                <a:rPr lang="en-US" sz="2000" b="1" dirty="0">
                  <a:solidFill>
                    <a:schemeClr val="bg1"/>
                  </a:solidFill>
                </a:rPr>
                <a:t>Routers</a:t>
              </a:r>
            </a:p>
          </p:txBody>
        </p:sp>
        <p:sp>
          <p:nvSpPr>
            <p:cNvPr id="48" name="Text Box 26"/>
            <p:cNvSpPr txBox="1">
              <a:spLocks noChangeArrowheads="1"/>
            </p:cNvSpPr>
            <p:nvPr/>
          </p:nvSpPr>
          <p:spPr bwMode="auto">
            <a:xfrm>
              <a:off x="2355850" y="1082785"/>
              <a:ext cx="1800225" cy="46333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1165" tIns="45583" rIns="91165" bIns="45583" anchor="ctr">
              <a:prstTxWarp prst="textNoShape">
                <a:avLst/>
              </a:prstTxWarp>
              <a:spAutoFit/>
            </a:bodyPr>
            <a:lstStyle/>
            <a:p>
              <a:pPr algn="ctr" defTabSz="820738">
                <a:lnSpc>
                  <a:spcPct val="90000"/>
                </a:lnSpc>
                <a:buClr>
                  <a:schemeClr val="tx1"/>
                </a:buClr>
              </a:pPr>
              <a:r>
                <a:rPr lang="en-US" sz="2000" b="1" dirty="0"/>
                <a:t>Cameras</a:t>
              </a:r>
            </a:p>
          </p:txBody>
        </p:sp>
        <p:pic>
          <p:nvPicPr>
            <p:cNvPr id="49" name="Picture 48" descr="Untitled.png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6019800" y="609600"/>
              <a:ext cx="1565275" cy="2317750"/>
            </a:xfrm>
            <a:prstGeom prst="rect">
              <a:avLst/>
            </a:prstGeom>
          </p:spPr>
        </p:pic>
        <p:sp>
          <p:nvSpPr>
            <p:cNvPr id="50" name="Text Box 19"/>
            <p:cNvSpPr txBox="1">
              <a:spLocks noChangeArrowheads="1"/>
            </p:cNvSpPr>
            <p:nvPr/>
          </p:nvSpPr>
          <p:spPr bwMode="auto">
            <a:xfrm>
              <a:off x="5791200" y="1384409"/>
              <a:ext cx="1524000" cy="46333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1165" tIns="45583" rIns="91165" bIns="45583" anchor="ctr">
              <a:prstTxWarp prst="textNoShape">
                <a:avLst/>
              </a:prstTxWarp>
              <a:spAutoFit/>
            </a:bodyPr>
            <a:lstStyle/>
            <a:p>
              <a:pPr algn="ctr" defTabSz="820738">
                <a:lnSpc>
                  <a:spcPct val="90000"/>
                </a:lnSpc>
                <a:buClr>
                  <a:schemeClr val="tx1"/>
                </a:buClr>
              </a:pPr>
              <a:r>
                <a:rPr lang="en-US" sz="2000" b="1" dirty="0">
                  <a:solidFill>
                    <a:srgbClr val="FF0000"/>
                  </a:solidFill>
                </a:rPr>
                <a:t>Games</a:t>
              </a:r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2019, Elsevier Inc.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29534973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itle 1"/>
          <p:cNvSpPr txBox="1">
            <a:spLocks/>
          </p:cNvSpPr>
          <p:nvPr/>
        </p:nvSpPr>
        <p:spPr>
          <a:xfrm>
            <a:off x="27160" y="1059742"/>
            <a:ext cx="5622595" cy="4943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</a:lstStyle>
          <a:p>
            <a:r>
              <a:rPr lang="en-US" sz="3200" dirty="0">
                <a:solidFill>
                  <a:srgbClr val="C00000"/>
                </a:solidFill>
                <a:latin typeface="+mj-lt"/>
              </a:rPr>
              <a:t>Architecture continually changing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2242634" y="1858882"/>
            <a:ext cx="5867400" cy="4825663"/>
            <a:chOff x="2590800" y="1371600"/>
            <a:chExt cx="5867400" cy="4825663"/>
          </a:xfrm>
        </p:grpSpPr>
        <p:grpSp>
          <p:nvGrpSpPr>
            <p:cNvPr id="7" name="Group 6"/>
            <p:cNvGrpSpPr/>
            <p:nvPr/>
          </p:nvGrpSpPr>
          <p:grpSpPr>
            <a:xfrm>
              <a:off x="2590800" y="1371600"/>
              <a:ext cx="3886200" cy="4552815"/>
              <a:chOff x="2590800" y="1371600"/>
              <a:chExt cx="3886200" cy="4552815"/>
            </a:xfrm>
          </p:grpSpPr>
          <p:grpSp>
            <p:nvGrpSpPr>
              <p:cNvPr id="9" name="Group 8"/>
              <p:cNvGrpSpPr/>
              <p:nvPr/>
            </p:nvGrpSpPr>
            <p:grpSpPr>
              <a:xfrm>
                <a:off x="2590800" y="1371600"/>
                <a:ext cx="3886200" cy="4552815"/>
                <a:chOff x="2590800" y="1371600"/>
                <a:chExt cx="3886200" cy="4552815"/>
              </a:xfrm>
            </p:grpSpPr>
            <p:sp>
              <p:nvSpPr>
                <p:cNvPr id="11" name="Oval 10"/>
                <p:cNvSpPr/>
                <p:nvPr/>
              </p:nvSpPr>
              <p:spPr bwMode="auto">
                <a:xfrm>
                  <a:off x="2590800" y="1371600"/>
                  <a:ext cx="3886200" cy="2971800"/>
                </a:xfrm>
                <a:prstGeom prst="ellipse">
                  <a:avLst/>
                </a:prstGeom>
                <a:no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</a:pPr>
                  <a:endParaRPr lang="en-US" sz="1600" dirty="0">
                    <a:solidFill>
                      <a:schemeClr val="tx2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" name="Manual Operation 11"/>
                <p:cNvSpPr/>
                <p:nvPr/>
              </p:nvSpPr>
              <p:spPr bwMode="auto">
                <a:xfrm rot="1534091" flipV="1">
                  <a:off x="3244257" y="4705215"/>
                  <a:ext cx="1600200" cy="1219200"/>
                </a:xfrm>
                <a:prstGeom prst="flowChartManualOperation">
                  <a:avLst/>
                </a:prstGeom>
                <a:no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</a:pPr>
                  <a:endParaRPr lang="en-US" sz="1600" dirty="0">
                    <a:solidFill>
                      <a:schemeClr val="tx2"/>
                    </a:solidFill>
                    <a:latin typeface="Calibri"/>
                    <a:cs typeface="Calibri"/>
                  </a:endParaRPr>
                </a:p>
              </p:txBody>
            </p:sp>
            <p:cxnSp>
              <p:nvCxnSpPr>
                <p:cNvPr id="13" name="Straight Connector 12"/>
                <p:cNvCxnSpPr>
                  <a:stCxn id="12" idx="2"/>
                  <a:endCxn id="11" idx="4"/>
                </p:cNvCxnSpPr>
                <p:nvPr/>
              </p:nvCxnSpPr>
              <p:spPr bwMode="auto">
                <a:xfrm flipV="1">
                  <a:off x="4307451" y="4343400"/>
                  <a:ext cx="226449" cy="421512"/>
                </a:xfrm>
                <a:prstGeom prst="line">
                  <a:avLst/>
                </a:prstGeom>
                <a:solidFill>
                  <a:schemeClr val="bg1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sp>
            <p:nvSpPr>
              <p:cNvPr id="10" name="TextBox 9"/>
              <p:cNvSpPr txBox="1"/>
              <p:nvPr/>
            </p:nvSpPr>
            <p:spPr>
              <a:xfrm rot="1580343">
                <a:off x="3142018" y="5357919"/>
                <a:ext cx="157539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solidFill>
                      <a:srgbClr val="000000"/>
                    </a:solidFill>
                    <a:latin typeface="Calibri"/>
                    <a:cs typeface="Calibri"/>
                  </a:rPr>
                  <a:t>Compatibility</a:t>
                </a:r>
              </a:p>
            </p:txBody>
          </p:sp>
        </p:grpSp>
        <p:sp>
          <p:nvSpPr>
            <p:cNvPr id="8" name="TextBox 7"/>
            <p:cNvSpPr txBox="1"/>
            <p:nvPr/>
          </p:nvSpPr>
          <p:spPr>
            <a:xfrm>
              <a:off x="4800600" y="5181600"/>
              <a:ext cx="36576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rgbClr val="000000"/>
                  </a:solidFill>
                  <a:latin typeface="Calibri"/>
                  <a:cs typeface="Calibri"/>
                </a:rPr>
                <a:t>Cost of software development makes compatibility a major force in market</a:t>
              </a:r>
            </a:p>
          </p:txBody>
        </p:sp>
      </p:grpSp>
      <p:sp>
        <p:nvSpPr>
          <p:cNvPr id="14" name="Rectangle 13"/>
          <p:cNvSpPr/>
          <p:nvPr/>
        </p:nvSpPr>
        <p:spPr bwMode="auto">
          <a:xfrm>
            <a:off x="3233234" y="2316081"/>
            <a:ext cx="1828800" cy="8382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dirty="0">
                <a:solidFill>
                  <a:schemeClr val="tx2"/>
                </a:solidFill>
                <a:latin typeface="Calibri"/>
                <a:cs typeface="Calibri"/>
              </a:rPr>
              <a:t>Applications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3233234" y="3611481"/>
            <a:ext cx="1828800" cy="8382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dirty="0">
                <a:solidFill>
                  <a:schemeClr val="tx2"/>
                </a:solidFill>
                <a:latin typeface="Calibri"/>
                <a:cs typeface="Calibri"/>
              </a:rPr>
              <a:t>Technology</a:t>
            </a:r>
          </a:p>
        </p:txBody>
      </p:sp>
      <p:sp>
        <p:nvSpPr>
          <p:cNvPr id="16" name="Curved Right Arrow 15"/>
          <p:cNvSpPr/>
          <p:nvPr/>
        </p:nvSpPr>
        <p:spPr bwMode="auto">
          <a:xfrm>
            <a:off x="2547434" y="2697081"/>
            <a:ext cx="762000" cy="1447800"/>
          </a:xfrm>
          <a:prstGeom prst="curvedRightArrow">
            <a:avLst/>
          </a:prstGeom>
          <a:solidFill>
            <a:schemeClr val="accent3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600" dirty="0">
              <a:solidFill>
                <a:schemeClr val="tx2"/>
              </a:solidFill>
              <a:latin typeface="Calibri"/>
              <a:cs typeface="Calibri"/>
            </a:endParaRPr>
          </a:p>
        </p:txBody>
      </p:sp>
      <p:sp>
        <p:nvSpPr>
          <p:cNvPr id="17" name="Curved Right Arrow 16"/>
          <p:cNvSpPr/>
          <p:nvPr/>
        </p:nvSpPr>
        <p:spPr bwMode="auto">
          <a:xfrm flipH="1" flipV="1">
            <a:off x="4985834" y="2697081"/>
            <a:ext cx="762000" cy="1447800"/>
          </a:xfrm>
          <a:prstGeom prst="curvedRightArrow">
            <a:avLst/>
          </a:prstGeom>
          <a:solidFill>
            <a:schemeClr val="accent3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600" dirty="0">
              <a:solidFill>
                <a:schemeClr val="tx2"/>
              </a:solidFill>
              <a:latin typeface="Calibri"/>
              <a:cs typeface="Calibri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37635" y="1935081"/>
            <a:ext cx="213359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Calibri"/>
                <a:cs typeface="Calibri"/>
              </a:rPr>
              <a:t>Applications suggest how to improve technology, provide revenue to fund development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281235" y="2163681"/>
            <a:ext cx="213359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Calibri"/>
                <a:cs typeface="Calibri"/>
              </a:rPr>
              <a:t>Improved technologies make new applications possible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476530" y="136468"/>
            <a:ext cx="8410669" cy="825283"/>
          </a:xfrm>
        </p:spPr>
        <p:txBody>
          <a:bodyPr/>
          <a:lstStyle/>
          <a:p>
            <a:r>
              <a:rPr lang="fa-IR" dirty="0"/>
              <a:t>معماری به طور مداوم در حال تغییر است 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8033833" y="1288750"/>
            <a:ext cx="399425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dirty="0">
                <a:cs typeface="B Yekan" panose="00000400000000000000" pitchFamily="2" charset="-78"/>
              </a:rPr>
              <a:t>سوال: آیا کاربرد است که تکنولوژی را پیش میبرد یا تکتولوژی هست که کاربرد را تعریف میکند</a:t>
            </a:r>
            <a:endParaRPr lang="en-US" dirty="0">
              <a:cs typeface="B Yekan" panose="00000400000000000000" pitchFamily="2" charset="-78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8110034" y="4467364"/>
            <a:ext cx="399425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sz="1600" dirty="0">
                <a:solidFill>
                  <a:schemeClr val="accent1">
                    <a:lumMod val="75000"/>
                  </a:schemeClr>
                </a:solidFill>
                <a:cs typeface="B Yekan" panose="00000400000000000000" pitchFamily="2" charset="-78"/>
              </a:rPr>
              <a:t>در توسعه گام به گام کاربرد و تکنولوژی باید به سازگاری (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cs typeface="Calibri"/>
              </a:rPr>
              <a:t>Compatibility</a:t>
            </a:r>
            <a:r>
              <a:rPr lang="fa-IR" sz="1600" dirty="0">
                <a:solidFill>
                  <a:schemeClr val="accent1">
                    <a:lumMod val="75000"/>
                  </a:schemeClr>
                </a:solidFill>
                <a:cs typeface="B Yekan" panose="00000400000000000000" pitchFamily="2" charset="-78"/>
              </a:rPr>
              <a:t>) توجه داشته باشیم. یعنی سخت افزار جدید باید به گونه ای باشد که کاربردهای قدیمی روی آن اجرا شوند و یا کاربردهای جدید به گونه ای باشند که روی سخت افزار قدیمی هم اجرا شوند.</a:t>
            </a:r>
            <a:endParaRPr lang="en-US" sz="1600" dirty="0">
              <a:solidFill>
                <a:schemeClr val="accent1">
                  <a:lumMod val="75000"/>
                </a:schemeClr>
              </a:solidFill>
              <a:cs typeface="B Yekan" panose="00000400000000000000" pitchFamily="2" charset="-78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2019, Elsevier Inc. All rights Reserved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46264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/>
      <p:bldP spid="19" grpId="0"/>
      <p:bldP spid="22" grpId="1"/>
      <p:bldP spid="2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PTMooresLawa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999" y="-118698"/>
            <a:ext cx="6934200" cy="697669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829801" y="5715000"/>
            <a:ext cx="16235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[from </a:t>
            </a:r>
            <a:r>
              <a:rPr lang="en-US" dirty="0" err="1">
                <a:solidFill>
                  <a:srgbClr val="000000"/>
                </a:solidFill>
              </a:rPr>
              <a:t>Kurzweil</a:t>
            </a:r>
            <a:r>
              <a:rPr lang="en-US" dirty="0">
                <a:solidFill>
                  <a:srgbClr val="000000"/>
                </a:solidFill>
              </a:rPr>
              <a:t>]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172200" y="2286000"/>
            <a:ext cx="2590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0000"/>
                </a:solidFill>
              </a:rPr>
              <a:t>Major Technology Generations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067801" y="3505200"/>
            <a:ext cx="84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Bipolar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134601" y="3733800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000000"/>
                </a:solidFill>
              </a:rPr>
              <a:t>nMOS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439401" y="3352800"/>
            <a:ext cx="763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CMOS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753601" y="4114800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000000"/>
                </a:solidFill>
              </a:rPr>
              <a:t>pMOS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315200" y="4800600"/>
            <a:ext cx="7721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Relays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077200" y="3962400"/>
            <a:ext cx="914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Vacuum Tubes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943600" y="5867400"/>
            <a:ext cx="19022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Electromechanical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10896348" y="794064"/>
            <a:ext cx="990600" cy="1556468"/>
            <a:chOff x="7391399" y="583912"/>
            <a:chExt cx="990600" cy="1556468"/>
          </a:xfrm>
        </p:grpSpPr>
        <p:sp>
          <p:nvSpPr>
            <p:cNvPr id="18" name="TextBox 17"/>
            <p:cNvSpPr txBox="1"/>
            <p:nvPr/>
          </p:nvSpPr>
          <p:spPr>
            <a:xfrm>
              <a:off x="7391399" y="583912"/>
              <a:ext cx="99060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0" b="1" dirty="0">
                  <a:solidFill>
                    <a:srgbClr val="C00000"/>
                  </a:solidFill>
                </a:rPr>
                <a:t>?</a:t>
              </a:r>
              <a:endParaRPr lang="en-US" sz="6000" b="1" dirty="0">
                <a:solidFill>
                  <a:srgbClr val="C00000"/>
                </a:solidFill>
              </a:endParaRPr>
            </a:p>
          </p:txBody>
        </p:sp>
        <p:sp>
          <p:nvSpPr>
            <p:cNvPr id="19" name="Right Arrow 18"/>
            <p:cNvSpPr/>
            <p:nvPr/>
          </p:nvSpPr>
          <p:spPr bwMode="auto">
            <a:xfrm rot="19408684">
              <a:off x="7460111" y="1683180"/>
              <a:ext cx="685800" cy="457200"/>
            </a:xfrm>
            <a:prstGeom prst="rightArrow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600" dirty="0">
                <a:solidFill>
                  <a:schemeClr val="tx2"/>
                </a:solidFill>
                <a:latin typeface="Arial" charset="0"/>
              </a:endParaRPr>
            </a:p>
          </p:txBody>
        </p:sp>
      </p:grpSp>
      <p:sp>
        <p:nvSpPr>
          <p:cNvPr id="21" name="Rectangle 20"/>
          <p:cNvSpPr/>
          <p:nvPr/>
        </p:nvSpPr>
        <p:spPr>
          <a:xfrm>
            <a:off x="5105400" y="6641069"/>
            <a:ext cx="6858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en-US" sz="1400" dirty="0">
                <a:cs typeface="B Titr" panose="00000700000000000000" pitchFamily="2" charset="-78"/>
              </a:rPr>
              <a:t>Advanced Computer Architecture-Fall 2020, AUT, Tehran, Iran </a:t>
            </a:r>
          </a:p>
        </p:txBody>
      </p:sp>
      <p:sp>
        <p:nvSpPr>
          <p:cNvPr id="3" name="Rectangle 2"/>
          <p:cNvSpPr/>
          <p:nvPr/>
        </p:nvSpPr>
        <p:spPr>
          <a:xfrm>
            <a:off x="139700" y="1255930"/>
            <a:ext cx="443229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Moore's law</a:t>
            </a:r>
            <a:r>
              <a:rPr lang="en-US" dirty="0"/>
              <a:t> is the observation that </a:t>
            </a:r>
            <a:r>
              <a:rPr lang="en-US" dirty="0">
                <a:hlinkClick r:id="rId4" tooltip="Transistor count"/>
              </a:rPr>
              <a:t>the number</a:t>
            </a:r>
            <a:r>
              <a:rPr lang="en-US" dirty="0"/>
              <a:t> of </a:t>
            </a:r>
            <a:r>
              <a:rPr lang="en-US" dirty="0">
                <a:hlinkClick r:id="rId5" tooltip="Transistor"/>
              </a:rPr>
              <a:t>transistors</a:t>
            </a:r>
            <a:r>
              <a:rPr lang="en-US" dirty="0"/>
              <a:t> in a dense </a:t>
            </a:r>
            <a:r>
              <a:rPr lang="en-US" dirty="0">
                <a:hlinkClick r:id="rId6" tooltip="Integrated circuit"/>
              </a:rPr>
              <a:t>integrated circuit</a:t>
            </a:r>
            <a:r>
              <a:rPr lang="en-US" dirty="0"/>
              <a:t> (IC) doubles about every two years.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9381" y="2209662"/>
            <a:ext cx="2168556" cy="3086238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2019, Elsevier Inc. All rights Reserved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65354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Z:\WOMAT\Production\Artfinal\0000000038\MKCAD\978-0-12-811905-1\0003165540\XMLLowres\f01-01-978012811905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634" y="1307661"/>
            <a:ext cx="9935113" cy="5301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Single-Thread Processor Performance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2019, Elsevier Inc.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15093711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965825" y="136468"/>
            <a:ext cx="7921374" cy="825283"/>
          </a:xfrm>
        </p:spPr>
        <p:txBody>
          <a:bodyPr/>
          <a:lstStyle/>
          <a:p>
            <a:r>
              <a:rPr lang="fa-IR" dirty="0"/>
              <a:t>تحول در طراحی کامپیوتر </a:t>
            </a:r>
            <a:endParaRPr lang="en-US" dirty="0"/>
          </a:p>
        </p:txBody>
      </p:sp>
      <p:sp>
        <p:nvSpPr>
          <p:cNvPr id="8" name="Content Placeholder 4"/>
          <p:cNvSpPr>
            <a:spLocks noGrp="1"/>
          </p:cNvSpPr>
          <p:nvPr>
            <p:ph idx="1"/>
          </p:nvPr>
        </p:nvSpPr>
        <p:spPr>
          <a:xfrm>
            <a:off x="341194" y="1240077"/>
            <a:ext cx="11445797" cy="516614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fa-IR" dirty="0">
                <a:latin typeface="+mj-lt"/>
              </a:rPr>
              <a:t>از سال 1950 در طی50 سال اول، قانون مور حاکم بود</a:t>
            </a:r>
          </a:p>
          <a:p>
            <a:pPr lvl="1">
              <a:lnSpc>
                <a:spcPct val="150000"/>
              </a:lnSpc>
            </a:pPr>
            <a:r>
              <a:rPr lang="fa-IR" dirty="0">
                <a:latin typeface="+mj-lt"/>
              </a:rPr>
              <a:t>بهبود فناوری باعث بهبود مستمر عملکرد میشد</a:t>
            </a:r>
          </a:p>
          <a:p>
            <a:pPr lvl="1">
              <a:lnSpc>
                <a:spcPct val="150000"/>
              </a:lnSpc>
            </a:pPr>
            <a:r>
              <a:rPr lang="fa-IR" dirty="0">
                <a:latin typeface="+mj-lt"/>
              </a:rPr>
              <a:t>بدون تغییر مدلهای نرم افزاری، انرژی بهبود پیدا میکرد</a:t>
            </a:r>
          </a:p>
          <a:p>
            <a:pPr lvl="1">
              <a:lnSpc>
                <a:spcPct val="150000"/>
              </a:lnSpc>
            </a:pPr>
            <a:r>
              <a:rPr lang="fa-IR" dirty="0">
                <a:latin typeface="+mj-lt"/>
              </a:rPr>
              <a:t>برنامه نویسان سطوح مختلف برای پیاده سازی برنامه ها ارائه میکردند</a:t>
            </a:r>
          </a:p>
          <a:p>
            <a:pPr lvl="1">
              <a:lnSpc>
                <a:spcPct val="150000"/>
              </a:lnSpc>
            </a:pPr>
            <a:r>
              <a:rPr lang="fa-IR" dirty="0">
                <a:latin typeface="+mj-lt"/>
              </a:rPr>
              <a:t>چشم امید نرم افزار کاران به بهبود سخت افزار بود </a:t>
            </a:r>
          </a:p>
          <a:p>
            <a:pPr>
              <a:lnSpc>
                <a:spcPct val="150000"/>
              </a:lnSpc>
            </a:pPr>
            <a:r>
              <a:rPr lang="fa-IR" dirty="0">
                <a:latin typeface="+mj-lt"/>
              </a:rPr>
              <a:t>در دو دهه اخیر، تکنولوژی ساخت (کلاک را بالا بردن و تعداد ترانیزیستورها را افزایش دادن و...) مقیاس بندی فناوری کند (</a:t>
            </a:r>
            <a:r>
              <a:rPr lang="fa-IR" dirty="0">
                <a:solidFill>
                  <a:srgbClr val="C00000"/>
                </a:solidFill>
                <a:latin typeface="+mj-lt"/>
              </a:rPr>
              <a:t>متوقف</a:t>
            </a:r>
            <a:r>
              <a:rPr lang="fa-IR" dirty="0">
                <a:latin typeface="+mj-lt"/>
              </a:rPr>
              <a:t>) </a:t>
            </a:r>
            <a:r>
              <a:rPr lang="fa-IR" dirty="0"/>
              <a:t>شد</a:t>
            </a:r>
            <a:endParaRPr lang="fa-IR" dirty="0">
              <a:latin typeface="+mj-lt"/>
            </a:endParaRPr>
          </a:p>
        </p:txBody>
      </p:sp>
      <p:sp>
        <p:nvSpPr>
          <p:cNvPr id="39" name="Title 1"/>
          <p:cNvSpPr txBox="1">
            <a:spLocks/>
          </p:cNvSpPr>
          <p:nvPr/>
        </p:nvSpPr>
        <p:spPr>
          <a:xfrm>
            <a:off x="126714" y="358549"/>
            <a:ext cx="5816886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</a:lstStyle>
          <a:p>
            <a:r>
              <a:rPr lang="en-US" sz="2800" dirty="0">
                <a:solidFill>
                  <a:srgbClr val="C00000"/>
                </a:solidFill>
                <a:latin typeface="+mj-lt"/>
              </a:rPr>
              <a:t>Upheaval in Computer Design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2019, Elsevier Inc. All rights Reserved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35501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965825" y="136468"/>
            <a:ext cx="7921374" cy="825283"/>
          </a:xfrm>
        </p:spPr>
        <p:txBody>
          <a:bodyPr/>
          <a:lstStyle/>
          <a:p>
            <a:r>
              <a:rPr lang="fa-IR" dirty="0"/>
              <a:t>تحول در طراحی کامپیوتر (ادامه..) </a:t>
            </a:r>
            <a:endParaRPr lang="en-US" dirty="0"/>
          </a:p>
        </p:txBody>
      </p:sp>
      <p:sp>
        <p:nvSpPr>
          <p:cNvPr id="8" name="Content Placeholder 4"/>
          <p:cNvSpPr>
            <a:spLocks noGrp="1"/>
          </p:cNvSpPr>
          <p:nvPr>
            <p:ph idx="1"/>
          </p:nvPr>
        </p:nvSpPr>
        <p:spPr>
          <a:xfrm>
            <a:off x="2280862" y="1240077"/>
            <a:ext cx="9506129" cy="5166142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50000"/>
              </a:lnSpc>
            </a:pPr>
            <a:r>
              <a:rPr lang="fa-IR" dirty="0">
                <a:latin typeface="+mj-lt"/>
              </a:rPr>
              <a:t>این سد بزرگ دنارد اسکیلینگ (</a:t>
            </a:r>
            <a:r>
              <a:rPr lang="en-US" dirty="0">
                <a:latin typeface="+mj-lt"/>
              </a:rPr>
              <a:t>Dennard Scaling</a:t>
            </a:r>
            <a:r>
              <a:rPr lang="fa-IR" dirty="0">
                <a:latin typeface="+mj-lt"/>
              </a:rPr>
              <a:t>) بود.</a:t>
            </a:r>
          </a:p>
          <a:p>
            <a:pPr>
              <a:lnSpc>
                <a:spcPct val="150000"/>
              </a:lnSpc>
            </a:pPr>
            <a:r>
              <a:rPr lang="fa-IR" dirty="0">
                <a:latin typeface="+mj-lt"/>
              </a:rPr>
              <a:t>دنارد گفت که با پیشرفت تکنولوژی </a:t>
            </a:r>
            <a:r>
              <a:rPr lang="en-US" dirty="0">
                <a:latin typeface="+mj-lt"/>
              </a:rPr>
              <a:t>Power density</a:t>
            </a:r>
            <a:r>
              <a:rPr lang="fa-IR" dirty="0">
                <a:latin typeface="+mj-lt"/>
              </a:rPr>
              <a:t> ثابت میماند و ارتباطی با تکنولوژی ندارد.</a:t>
            </a:r>
          </a:p>
          <a:p>
            <a:pPr>
              <a:lnSpc>
                <a:spcPct val="150000"/>
              </a:lnSpc>
            </a:pPr>
            <a:r>
              <a:rPr lang="fa-IR" dirty="0">
                <a:latin typeface="+mj-lt"/>
              </a:rPr>
              <a:t>اگر تعداد ترانزیستور در واحد سطح افزایش یابد (مور)، میزان مصرف انرژی ثابت میماند (دنارد).</a:t>
            </a:r>
          </a:p>
          <a:p>
            <a:pPr>
              <a:lnSpc>
                <a:spcPct val="150000"/>
              </a:lnSpc>
            </a:pPr>
            <a:r>
              <a:rPr lang="fa-IR" dirty="0">
                <a:latin typeface="+mj-lt"/>
              </a:rPr>
              <a:t>بنابراین باکوچک شدن ابعاد ترانزیستور ولتاژ و جریان کم میشد </a:t>
            </a:r>
            <a:r>
              <a:rPr lang="fa-IR" dirty="0"/>
              <a:t>لذا میتوانستیم ابعاد را کم کنیم</a:t>
            </a:r>
            <a:r>
              <a:rPr lang="fa-IR" dirty="0">
                <a:latin typeface="+mj-lt"/>
              </a:rPr>
              <a:t> که طبق قانون دنارد مصرف انرژی ثابت باقی میماند.</a:t>
            </a:r>
          </a:p>
          <a:p>
            <a:pPr>
              <a:lnSpc>
                <a:spcPct val="150000"/>
              </a:lnSpc>
            </a:pPr>
            <a:r>
              <a:rPr lang="fa-IR" dirty="0">
                <a:latin typeface="+mj-lt"/>
              </a:rPr>
              <a:t>ولتاژی که یک زمانی 5 ولت بود به مرور کم شد و به 3 ولت رسید و الان به 1.3 رسیده است. </a:t>
            </a:r>
          </a:p>
        </p:txBody>
      </p:sp>
      <p:sp>
        <p:nvSpPr>
          <p:cNvPr id="39" name="Title 1"/>
          <p:cNvSpPr txBox="1">
            <a:spLocks/>
          </p:cNvSpPr>
          <p:nvPr/>
        </p:nvSpPr>
        <p:spPr>
          <a:xfrm>
            <a:off x="126714" y="358549"/>
            <a:ext cx="5816886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</a:lstStyle>
          <a:p>
            <a:r>
              <a:rPr lang="en-US" sz="2800" dirty="0">
                <a:solidFill>
                  <a:srgbClr val="C00000"/>
                </a:solidFill>
                <a:latin typeface="+mj-lt"/>
              </a:rPr>
              <a:t>Dennard Scaling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31178" y="3296164"/>
            <a:ext cx="6096000" cy="3442973"/>
            <a:chOff x="1" y="3138069"/>
            <a:chExt cx="6096000" cy="3442973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6714" y="3138069"/>
              <a:ext cx="2145649" cy="2753314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1" y="5934711"/>
              <a:ext cx="6096000" cy="646331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en-US" b="1" dirty="0"/>
                <a:t>Robert Dennard</a:t>
              </a:r>
              <a:r>
                <a:rPr lang="en-US" dirty="0"/>
                <a:t> (born September 5, 1932) is an </a:t>
              </a:r>
              <a:r>
                <a:rPr lang="en-US" dirty="0">
                  <a:hlinkClick r:id="rId4" tooltip="United States"/>
                </a:rPr>
                <a:t>American</a:t>
              </a:r>
              <a:r>
                <a:rPr lang="en-US" dirty="0"/>
                <a:t> </a:t>
              </a:r>
              <a:r>
                <a:rPr lang="en-US" dirty="0">
                  <a:hlinkClick r:id="rId5" tooltip="Electrical engineer"/>
                </a:rPr>
                <a:t>electrical engineer</a:t>
              </a:r>
              <a:r>
                <a:rPr lang="en-US" dirty="0"/>
                <a:t> and </a:t>
              </a:r>
              <a:r>
                <a:rPr lang="en-US" dirty="0">
                  <a:hlinkClick r:id="rId6" tooltip="Inventor"/>
                </a:rPr>
                <a:t>inventor</a:t>
              </a:r>
              <a:endParaRPr lang="en-US" dirty="0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2019, Elsevier Inc. All rights Reserved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64361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965825" y="136468"/>
            <a:ext cx="7921374" cy="825283"/>
          </a:xfrm>
        </p:spPr>
        <p:txBody>
          <a:bodyPr/>
          <a:lstStyle/>
          <a:p>
            <a:r>
              <a:rPr lang="fa-IR" dirty="0"/>
              <a:t>تحول در طراحی کامپیوتر (ادامه..) </a:t>
            </a:r>
            <a:endParaRPr lang="en-US" dirty="0"/>
          </a:p>
        </p:txBody>
      </p:sp>
      <p:sp>
        <p:nvSpPr>
          <p:cNvPr id="8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fa-IR" dirty="0">
                <a:latin typeface="+mj-lt"/>
              </a:rPr>
              <a:t>هیچ جایگزینی رقابتی برای </a:t>
            </a:r>
            <a:r>
              <a:rPr lang="en-US" dirty="0">
                <a:latin typeface="+mj-lt"/>
              </a:rPr>
              <a:t>CMOS </a:t>
            </a:r>
            <a:r>
              <a:rPr lang="fa-IR" dirty="0">
                <a:latin typeface="+mj-lt"/>
              </a:rPr>
              <a:t>به این زودی ها وجود ندارد</a:t>
            </a:r>
          </a:p>
          <a:p>
            <a:pPr>
              <a:lnSpc>
                <a:spcPct val="150000"/>
              </a:lnSpc>
            </a:pPr>
            <a:r>
              <a:rPr lang="fa-IR" dirty="0">
                <a:latin typeface="+mj-lt"/>
              </a:rPr>
              <a:t>در تکنولوژی </a:t>
            </a:r>
            <a:r>
              <a:rPr lang="en-US" dirty="0">
                <a:latin typeface="+mj-lt"/>
              </a:rPr>
              <a:t>CMOS</a:t>
            </a:r>
            <a:r>
              <a:rPr lang="fa-IR" dirty="0">
                <a:latin typeface="+mj-lt"/>
              </a:rPr>
              <a:t> از یک حدی نمیتوان ولتاژ را کمتر کرد (ولتاژ آستانه این محدودیت را برای ما ایجاد میکند). </a:t>
            </a:r>
          </a:p>
          <a:p>
            <a:pPr>
              <a:lnSpc>
                <a:spcPct val="150000"/>
              </a:lnSpc>
            </a:pPr>
            <a:r>
              <a:rPr lang="fa-IR" dirty="0">
                <a:latin typeface="+mj-lt"/>
              </a:rPr>
              <a:t>برای توسعه سخت افزار لازم است تا ترانزیستورها در واحد سطح افزایش یابد و از آنجا که در واحد سطح دیگر پاور ثابت نمیماند، لذا گرمای تولید شده افزایش می یابد.</a:t>
            </a:r>
          </a:p>
          <a:p>
            <a:pPr>
              <a:lnSpc>
                <a:spcPct val="150000"/>
              </a:lnSpc>
            </a:pPr>
            <a:r>
              <a:rPr lang="fa-IR" dirty="0">
                <a:latin typeface="+mj-lt"/>
              </a:rPr>
              <a:t>با افزایش دما، ولتاژ آستانه بالاتر میرود.</a:t>
            </a:r>
          </a:p>
          <a:p>
            <a:pPr>
              <a:lnSpc>
                <a:spcPct val="150000"/>
              </a:lnSpc>
            </a:pPr>
            <a:r>
              <a:rPr lang="fa-IR" dirty="0">
                <a:latin typeface="+mj-lt"/>
              </a:rPr>
              <a:t>مدیریت گرما در طراحی پردازنده ها از چالش های امروز است.</a:t>
            </a:r>
          </a:p>
        </p:txBody>
      </p:sp>
      <p:sp>
        <p:nvSpPr>
          <p:cNvPr id="39" name="Title 1"/>
          <p:cNvSpPr txBox="1">
            <a:spLocks/>
          </p:cNvSpPr>
          <p:nvPr/>
        </p:nvSpPr>
        <p:spPr>
          <a:xfrm>
            <a:off x="126714" y="358549"/>
            <a:ext cx="5816886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</a:lstStyle>
          <a:p>
            <a:r>
              <a:rPr lang="en-US" sz="2800" dirty="0">
                <a:solidFill>
                  <a:srgbClr val="C00000"/>
                </a:solidFill>
                <a:latin typeface="+mj-lt"/>
              </a:rPr>
              <a:t>No new technology after CMOS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2019, Elsevier Inc. All rights Reserved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40729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965825" y="136468"/>
            <a:ext cx="7921374" cy="825283"/>
          </a:xfrm>
        </p:spPr>
        <p:txBody>
          <a:bodyPr/>
          <a:lstStyle/>
          <a:p>
            <a:r>
              <a:rPr lang="fa-IR" dirty="0"/>
              <a:t>تحول در طراحی کامپیوتر (ادامه..) </a:t>
            </a:r>
            <a:endParaRPr lang="en-US" dirty="0"/>
          </a:p>
        </p:txBody>
      </p:sp>
      <p:sp>
        <p:nvSpPr>
          <p:cNvPr id="8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fa-IR" dirty="0">
                <a:latin typeface="+mj-lt"/>
              </a:rPr>
              <a:t>افزایش فرکانس تا کجا پیش میرود؟</a:t>
            </a:r>
          </a:p>
          <a:p>
            <a:pPr lvl="1">
              <a:lnSpc>
                <a:spcPct val="150000"/>
              </a:lnSpc>
            </a:pPr>
            <a:r>
              <a:rPr lang="fa-IR" dirty="0">
                <a:latin typeface="+mj-lt"/>
              </a:rPr>
              <a:t>تکنولوژی به ما اجازه میدهد که فرکانس بالا داشته باشیم ولی گرمای تولید شده در واحد سطح افزایش می یابد</a:t>
            </a:r>
          </a:p>
          <a:p>
            <a:pPr>
              <a:lnSpc>
                <a:spcPct val="150000"/>
              </a:lnSpc>
            </a:pPr>
            <a:r>
              <a:rPr lang="fa-IR" dirty="0">
                <a:latin typeface="+mj-lt"/>
              </a:rPr>
              <a:t>از حدود سال 2012 فرکانس </a:t>
            </a:r>
            <a:r>
              <a:rPr lang="en-US" dirty="0">
                <a:latin typeface="+mj-lt"/>
              </a:rPr>
              <a:t>CPU</a:t>
            </a:r>
            <a:r>
              <a:rPr lang="fa-IR" dirty="0">
                <a:latin typeface="+mj-lt"/>
              </a:rPr>
              <a:t> ها در حد 3 گیگا هرتز باقی مانده است. </a:t>
            </a:r>
          </a:p>
          <a:p>
            <a:pPr>
              <a:lnSpc>
                <a:spcPct val="150000"/>
              </a:lnSpc>
            </a:pPr>
            <a:r>
              <a:rPr lang="fa-IR" dirty="0">
                <a:latin typeface="+mj-lt"/>
              </a:rPr>
              <a:t>افزایش تعداد ترانزیستورها باعث افزایش دما میشود.</a:t>
            </a:r>
          </a:p>
          <a:p>
            <a:pPr>
              <a:lnSpc>
                <a:spcPct val="150000"/>
              </a:lnSpc>
            </a:pPr>
            <a:r>
              <a:rPr lang="fa-IR" dirty="0">
                <a:latin typeface="+mj-lt"/>
              </a:rPr>
              <a:t>بهره وری انرژی همه چیز را محدود می کند</a:t>
            </a:r>
          </a:p>
        </p:txBody>
      </p:sp>
      <p:sp>
        <p:nvSpPr>
          <p:cNvPr id="39" name="Title 1"/>
          <p:cNvSpPr txBox="1">
            <a:spLocks/>
          </p:cNvSpPr>
          <p:nvPr/>
        </p:nvSpPr>
        <p:spPr>
          <a:xfrm>
            <a:off x="126714" y="358549"/>
            <a:ext cx="5816886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</a:lstStyle>
          <a:p>
            <a:r>
              <a:rPr lang="en-US" sz="2800" dirty="0">
                <a:solidFill>
                  <a:srgbClr val="C00000"/>
                </a:solidFill>
                <a:latin typeface="+mj-lt"/>
              </a:rPr>
              <a:t>About frequency increase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2019, Elsevier Inc. All rights Reserved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20227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965825" y="136468"/>
            <a:ext cx="7921374" cy="825283"/>
          </a:xfrm>
        </p:spPr>
        <p:txBody>
          <a:bodyPr/>
          <a:lstStyle/>
          <a:p>
            <a:r>
              <a:rPr lang="fa-IR" dirty="0"/>
              <a:t>تحول در طراحی کامپیوتر (ادامه..) </a:t>
            </a:r>
            <a:endParaRPr lang="en-US" dirty="0"/>
          </a:p>
        </p:txBody>
      </p:sp>
      <p:sp>
        <p:nvSpPr>
          <p:cNvPr id="8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fa-IR" dirty="0">
                <a:latin typeface="+mj-lt"/>
              </a:rPr>
              <a:t>برخی اعتقاد دارند که قانون مور به انتها رسیده است.</a:t>
            </a:r>
          </a:p>
          <a:p>
            <a:pPr lvl="1">
              <a:lnSpc>
                <a:spcPct val="150000"/>
              </a:lnSpc>
            </a:pPr>
            <a:r>
              <a:rPr lang="fa-IR" dirty="0">
                <a:latin typeface="+mj-lt"/>
              </a:rPr>
              <a:t>مور گفته بود که هر دو سال تعداد ترانزیستورها در واحد سطح دو برابر میشود.</a:t>
            </a:r>
          </a:p>
          <a:p>
            <a:pPr>
              <a:lnSpc>
                <a:spcPct val="150000"/>
              </a:lnSpc>
            </a:pPr>
            <a:r>
              <a:rPr lang="fa-IR" dirty="0">
                <a:latin typeface="+mj-lt"/>
              </a:rPr>
              <a:t>زمانی ترانزیستورها در حد 10 میکرون بودند بعد شد 1 میکرون و ...</a:t>
            </a:r>
          </a:p>
          <a:p>
            <a:pPr>
              <a:lnSpc>
                <a:spcPct val="150000"/>
              </a:lnSpc>
            </a:pPr>
            <a:r>
              <a:rPr lang="fa-IR" dirty="0">
                <a:latin typeface="+mj-lt"/>
              </a:rPr>
              <a:t>در حال حاضر خیلی از تراشه ها تکنولوژی 10 و یا 14 نانو هستند.</a:t>
            </a:r>
          </a:p>
          <a:p>
            <a:pPr lvl="1">
              <a:lnSpc>
                <a:spcPct val="150000"/>
              </a:lnSpc>
            </a:pPr>
            <a:r>
              <a:rPr lang="fa-IR" dirty="0">
                <a:latin typeface="+mj-lt"/>
              </a:rPr>
              <a:t>پایه ها، لایه اکسید، لایه </a:t>
            </a:r>
            <a:r>
              <a:rPr lang="en-US" dirty="0">
                <a:latin typeface="+mj-lt"/>
              </a:rPr>
              <a:t>metal, source, drain , …</a:t>
            </a:r>
            <a:endParaRPr lang="fa-IR" dirty="0">
              <a:latin typeface="+mj-lt"/>
            </a:endParaRPr>
          </a:p>
          <a:p>
            <a:pPr lvl="1">
              <a:lnSpc>
                <a:spcPct val="150000"/>
              </a:lnSpc>
            </a:pPr>
            <a:r>
              <a:rPr lang="en-US" dirty="0">
                <a:latin typeface="+mj-lt"/>
              </a:rPr>
              <a:t>TSMC, Intel , </a:t>
            </a:r>
            <a:r>
              <a:rPr lang="en-US" dirty="0" err="1">
                <a:latin typeface="+mj-lt"/>
              </a:rPr>
              <a:t>Sumsung</a:t>
            </a:r>
            <a:r>
              <a:rPr lang="fa-IR" dirty="0">
                <a:latin typeface="+mj-lt"/>
              </a:rPr>
              <a:t> توانمندترین شرکت های سازنده ترانزیستور هستند.</a:t>
            </a:r>
          </a:p>
          <a:p>
            <a:pPr>
              <a:lnSpc>
                <a:spcPct val="150000"/>
              </a:lnSpc>
            </a:pPr>
            <a:r>
              <a:rPr lang="fa-IR" dirty="0">
                <a:latin typeface="+mj-lt"/>
              </a:rPr>
              <a:t>افزایش تعداد ترانزیستورها در واحد سطح باعث افزایش دما میشود.</a:t>
            </a:r>
          </a:p>
          <a:p>
            <a:pPr>
              <a:lnSpc>
                <a:spcPct val="150000"/>
              </a:lnSpc>
            </a:pPr>
            <a:r>
              <a:rPr lang="fa-IR" dirty="0">
                <a:latin typeface="+mj-lt"/>
              </a:rPr>
              <a:t>بهره وری انرژی همه چیز را محدود می کند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26714" y="358549"/>
            <a:ext cx="5816886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</a:lstStyle>
          <a:p>
            <a:r>
              <a:rPr lang="en-US" sz="2800" dirty="0">
                <a:solidFill>
                  <a:srgbClr val="C00000"/>
                </a:solidFill>
                <a:latin typeface="+mj-lt"/>
              </a:rPr>
              <a:t>Technology constraints..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2019, Elsevier Inc. All rights Reserved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43950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965825" y="136468"/>
            <a:ext cx="7921374" cy="825283"/>
          </a:xfrm>
        </p:spPr>
        <p:txBody>
          <a:bodyPr/>
          <a:lstStyle/>
          <a:p>
            <a:r>
              <a:rPr lang="fa-IR" dirty="0"/>
              <a:t>تحول در طراحی کامپیوتر (ادامه..) </a:t>
            </a:r>
            <a:endParaRPr lang="en-US" dirty="0"/>
          </a:p>
        </p:txBody>
      </p:sp>
      <p:sp>
        <p:nvSpPr>
          <p:cNvPr id="8" name="Content Placeholder 4"/>
          <p:cNvSpPr>
            <a:spLocks noGrp="1"/>
          </p:cNvSpPr>
          <p:nvPr>
            <p:ph idx="1"/>
          </p:nvPr>
        </p:nvSpPr>
        <p:spPr>
          <a:xfrm>
            <a:off x="341194" y="1240078"/>
            <a:ext cx="11445798" cy="5460973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50000"/>
              </a:lnSpc>
            </a:pPr>
            <a:r>
              <a:rPr lang="fa-IR" dirty="0">
                <a:latin typeface="+mj-lt"/>
              </a:rPr>
              <a:t>مسیری که در حال حاضر پیش رو است، </a:t>
            </a:r>
            <a:r>
              <a:rPr lang="fa-IR" dirty="0">
                <a:solidFill>
                  <a:srgbClr val="C00000"/>
                </a:solidFill>
                <a:latin typeface="+mj-lt"/>
              </a:rPr>
              <a:t>معماری کامپیوتر </a:t>
            </a:r>
            <a:r>
              <a:rPr lang="fa-IR" dirty="0">
                <a:latin typeface="+mj-lt"/>
              </a:rPr>
              <a:t>است.</a:t>
            </a:r>
            <a:endParaRPr lang="en-US" dirty="0"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fa-IR" dirty="0">
                <a:latin typeface="+mj-lt"/>
              </a:rPr>
              <a:t>قانون دنارد به انتها رسیده است.</a:t>
            </a:r>
          </a:p>
          <a:p>
            <a:pPr lvl="1">
              <a:lnSpc>
                <a:spcPct val="150000"/>
              </a:lnSpc>
            </a:pPr>
            <a:r>
              <a:rPr lang="fa-IR" dirty="0">
                <a:latin typeface="+mj-lt"/>
              </a:rPr>
              <a:t>در حال حاضر به حداکثر توان مصرفی  </a:t>
            </a:r>
            <a:endParaRPr lang="en-US" dirty="0">
              <a:latin typeface="+mj-lt"/>
            </a:endParaRPr>
          </a:p>
          <a:p>
            <a:pPr lvl="1">
              <a:lnSpc>
                <a:spcPct val="150000"/>
              </a:lnSpc>
            </a:pPr>
            <a:r>
              <a:rPr lang="fa-IR" dirty="0">
                <a:latin typeface="+mj-lt"/>
              </a:rPr>
              <a:t>و حداکثر گرمای قابل قبود  در سطح رسیده ایم.</a:t>
            </a:r>
          </a:p>
          <a:p>
            <a:pPr>
              <a:lnSpc>
                <a:spcPct val="150000"/>
              </a:lnSpc>
            </a:pPr>
            <a:r>
              <a:rPr lang="fa-IR" dirty="0">
                <a:latin typeface="+mj-lt"/>
              </a:rPr>
              <a:t>در این درس میخواهیم ببینیم که یک معمار کامپیوتر </a:t>
            </a:r>
            <a:r>
              <a:rPr lang="fa-IR" dirty="0">
                <a:solidFill>
                  <a:srgbClr val="7030A0"/>
                </a:solidFill>
                <a:latin typeface="+mj-lt"/>
              </a:rPr>
              <a:t>چطور میتواند از یک احود پرازش به نحوه ای استفاده کند که کارایی افزایش یابد</a:t>
            </a:r>
            <a:r>
              <a:rPr lang="fa-IR" dirty="0">
                <a:latin typeface="+mj-lt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fa-IR" dirty="0">
                <a:latin typeface="+mj-lt"/>
              </a:rPr>
              <a:t>در حال حاضر </a:t>
            </a:r>
            <a:r>
              <a:rPr lang="fa-IR" dirty="0">
                <a:solidFill>
                  <a:srgbClr val="7030A0"/>
                </a:solidFill>
                <a:latin typeface="+mj-lt"/>
              </a:rPr>
              <a:t>مصرف انرژی </a:t>
            </a:r>
            <a:r>
              <a:rPr lang="fa-IR" dirty="0">
                <a:latin typeface="+mj-lt"/>
              </a:rPr>
              <a:t>دغدغه اصلی یک معمار کامپیوتر است</a:t>
            </a:r>
          </a:p>
          <a:p>
            <a:pPr lvl="1">
              <a:lnSpc>
                <a:spcPct val="150000"/>
              </a:lnSpc>
            </a:pPr>
            <a:r>
              <a:rPr lang="fa-IR" dirty="0">
                <a:latin typeface="+mj-lt"/>
              </a:rPr>
              <a:t>به هر قیمتی نمیخواهیم کارایی را بالا ببریم.</a:t>
            </a:r>
          </a:p>
          <a:p>
            <a:pPr>
              <a:lnSpc>
                <a:spcPct val="150000"/>
              </a:lnSpc>
            </a:pPr>
            <a:r>
              <a:rPr lang="fa-IR" dirty="0">
                <a:latin typeface="+mj-lt"/>
              </a:rPr>
              <a:t>دیگر </a:t>
            </a:r>
            <a:r>
              <a:rPr lang="fa-IR" dirty="0">
                <a:solidFill>
                  <a:srgbClr val="C00000"/>
                </a:solidFill>
                <a:latin typeface="+mj-lt"/>
              </a:rPr>
              <a:t>برنامه نویسان نمیتوانند مصرف کننده باشند</a:t>
            </a:r>
            <a:r>
              <a:rPr lang="fa-IR" dirty="0">
                <a:latin typeface="+mj-lt"/>
              </a:rPr>
              <a:t>. باید برنامه نویسان خودشان را با تکنولوژی همگام کنند :</a:t>
            </a:r>
          </a:p>
          <a:p>
            <a:pPr lvl="1">
              <a:lnSpc>
                <a:spcPct val="150000"/>
              </a:lnSpc>
            </a:pPr>
            <a:r>
              <a:rPr lang="fa-IR" dirty="0">
                <a:solidFill>
                  <a:srgbClr val="7030A0"/>
                </a:solidFill>
                <a:latin typeface="+mj-lt"/>
              </a:rPr>
              <a:t>سیستم های موازی: </a:t>
            </a:r>
            <a:r>
              <a:rPr lang="fa-IR" dirty="0">
                <a:latin typeface="+mj-lt"/>
              </a:rPr>
              <a:t>تغییر از </a:t>
            </a:r>
            <a:r>
              <a:rPr lang="en-US" dirty="0">
                <a:latin typeface="+mj-lt"/>
              </a:rPr>
              <a:t>Single core</a:t>
            </a:r>
            <a:r>
              <a:rPr lang="fa-IR" dirty="0">
                <a:latin typeface="+mj-lt"/>
              </a:rPr>
              <a:t> به </a:t>
            </a:r>
            <a:r>
              <a:rPr lang="en-US" dirty="0">
                <a:latin typeface="+mj-lt"/>
              </a:rPr>
              <a:t>Multi core </a:t>
            </a:r>
            <a:r>
              <a:rPr lang="fa-IR" dirty="0">
                <a:latin typeface="+mj-lt"/>
              </a:rPr>
              <a:t> و یا پردازنده های </a:t>
            </a:r>
            <a:r>
              <a:rPr lang="en-US" dirty="0">
                <a:latin typeface="+mj-lt"/>
              </a:rPr>
              <a:t>GPU</a:t>
            </a:r>
            <a:endParaRPr lang="fa-IR" dirty="0">
              <a:latin typeface="+mj-lt"/>
            </a:endParaRPr>
          </a:p>
          <a:p>
            <a:pPr lvl="1">
              <a:lnSpc>
                <a:spcPct val="150000"/>
              </a:lnSpc>
            </a:pPr>
            <a:r>
              <a:rPr lang="fa-IR" dirty="0">
                <a:solidFill>
                  <a:srgbClr val="7030A0"/>
                </a:solidFill>
                <a:latin typeface="+mj-lt"/>
              </a:rPr>
              <a:t>سیستم های ناهمگن: </a:t>
            </a:r>
            <a:r>
              <a:rPr lang="fa-IR" dirty="0">
                <a:latin typeface="+mj-lt"/>
              </a:rPr>
              <a:t>برنامه نویس نمیتواند سخت افزار را بصورت بلاک باکس ببیند. پردازنده های خاص منظوره در کنار پردازنده اصلی حضور دارند.  </a:t>
            </a:r>
            <a:endParaRPr lang="en-US" dirty="0">
              <a:latin typeface="+mj-lt"/>
            </a:endParaRPr>
          </a:p>
        </p:txBody>
      </p:sp>
      <p:sp>
        <p:nvSpPr>
          <p:cNvPr id="39" name="Title 1"/>
          <p:cNvSpPr txBox="1">
            <a:spLocks/>
          </p:cNvSpPr>
          <p:nvPr/>
        </p:nvSpPr>
        <p:spPr>
          <a:xfrm>
            <a:off x="126714" y="358549"/>
            <a:ext cx="5816886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</a:lstStyle>
          <a:p>
            <a:r>
              <a:rPr lang="en-US" sz="2800" dirty="0">
                <a:solidFill>
                  <a:srgbClr val="C00000"/>
                </a:solidFill>
                <a:latin typeface="+mj-lt"/>
              </a:rPr>
              <a:t>Computer Architecture…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574" y="1155804"/>
            <a:ext cx="5565064" cy="1942238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2019, Elsevier Inc. All rights Reserved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52951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بارم بندی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74796" y="1240077"/>
            <a:ext cx="5712195" cy="5166142"/>
          </a:xfrm>
        </p:spPr>
        <p:txBody>
          <a:bodyPr>
            <a:normAutofit fontScale="85000" lnSpcReduction="20000"/>
          </a:bodyPr>
          <a:lstStyle/>
          <a:p>
            <a:r>
              <a:rPr lang="fa-IR" dirty="0"/>
              <a:t>آزمون پایان ترم:  11 نمره</a:t>
            </a:r>
          </a:p>
          <a:p>
            <a:r>
              <a:rPr lang="fa-IR" dirty="0"/>
              <a:t>آزمون میان ترم: 5 نمره</a:t>
            </a:r>
          </a:p>
          <a:p>
            <a:r>
              <a:rPr lang="fa-IR" dirty="0"/>
              <a:t>ارائه:4 نمره</a:t>
            </a:r>
          </a:p>
          <a:p>
            <a:pPr lvl="1"/>
            <a:r>
              <a:rPr lang="fa-IR" dirty="0"/>
              <a:t>تعیین موضوع ارائه حداکثر تا پایان مهر</a:t>
            </a:r>
          </a:p>
          <a:p>
            <a:pPr lvl="1"/>
            <a:r>
              <a:rPr lang="fa-IR" dirty="0"/>
              <a:t>از ابتدای آذر ماه تا یک هفته مانده به پایان ترم</a:t>
            </a:r>
          </a:p>
          <a:p>
            <a:pPr lvl="1"/>
            <a:r>
              <a:rPr lang="fa-IR" dirty="0"/>
              <a:t>ارائه ها در جلسات کلاس درسی و برای کلیه دانشجویان کلاس باید انجام شود</a:t>
            </a:r>
          </a:p>
          <a:p>
            <a:r>
              <a:rPr lang="fa-IR" dirty="0">
                <a:solidFill>
                  <a:srgbClr val="00B050"/>
                </a:solidFill>
              </a:rPr>
              <a:t>مقاله: 3 نمره</a:t>
            </a:r>
          </a:p>
          <a:p>
            <a:pPr lvl="1"/>
            <a:r>
              <a:rPr lang="fa-IR" dirty="0">
                <a:solidFill>
                  <a:srgbClr val="00B050"/>
                </a:solidFill>
              </a:rPr>
              <a:t>تا یک هفته پس از آزمون پایان ترم باید مستندات مربوط به ارسال مقاله ارائه شود.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2019, Elsevier Inc. All rights Reserved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15462" y="1240077"/>
            <a:ext cx="5771870" cy="5166142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r" defTabSz="914400" rtl="1" eaLnBrk="1" latinLnBrk="0" hangingPunct="1">
              <a:lnSpc>
                <a:spcPct val="150000"/>
              </a:lnSpc>
              <a:spcBef>
                <a:spcPts val="1000"/>
              </a:spcBef>
              <a:buClr>
                <a:srgbClr val="C00000"/>
              </a:buClr>
              <a:buSzPct val="70000"/>
              <a:buFont typeface="Wingdings" panose="05000000000000000000" pitchFamily="2" charset="2"/>
              <a:buChar char="q"/>
              <a:defRPr sz="2800" kern="1200">
                <a:solidFill>
                  <a:schemeClr val="tx1"/>
                </a:solidFill>
                <a:latin typeface="+mn-lt"/>
                <a:ea typeface="+mn-ea"/>
                <a:cs typeface="B Yekan" panose="00000400000000000000" pitchFamily="2" charset="-78"/>
              </a:defRPr>
            </a:lvl1pPr>
            <a:lvl2pPr marL="685800" indent="-228600" algn="r" defTabSz="914400" rtl="1" eaLnBrk="1" latinLnBrk="0" hangingPunct="1">
              <a:lnSpc>
                <a:spcPct val="150000"/>
              </a:lnSpc>
              <a:spcBef>
                <a:spcPts val="500"/>
              </a:spcBef>
              <a:buClr>
                <a:srgbClr val="C00000"/>
              </a:buClr>
              <a:buSzPct val="70000"/>
              <a:buFont typeface="Wingdings" panose="05000000000000000000" pitchFamily="2" charset="2"/>
              <a:buChar char="q"/>
              <a:defRPr sz="2400" kern="1200">
                <a:solidFill>
                  <a:schemeClr val="tx1"/>
                </a:solidFill>
                <a:latin typeface="+mn-lt"/>
                <a:ea typeface="+mn-ea"/>
                <a:cs typeface="B Yekan" panose="00000400000000000000" pitchFamily="2" charset="-78"/>
              </a:defRPr>
            </a:lvl2pPr>
            <a:lvl3pPr marL="1143000" indent="-228600" algn="r" defTabSz="914400" rtl="1" eaLnBrk="1" latinLnBrk="0" hangingPunct="1">
              <a:lnSpc>
                <a:spcPct val="150000"/>
              </a:lnSpc>
              <a:spcBef>
                <a:spcPts val="500"/>
              </a:spcBef>
              <a:buClr>
                <a:srgbClr val="C00000"/>
              </a:buClr>
              <a:buSzPct val="70000"/>
              <a:buFont typeface="Wingdings" panose="05000000000000000000" pitchFamily="2" charset="2"/>
              <a:buChar char="q"/>
              <a:defRPr sz="2000" kern="1200">
                <a:solidFill>
                  <a:schemeClr val="tx1"/>
                </a:solidFill>
                <a:latin typeface="+mn-lt"/>
                <a:ea typeface="+mn-ea"/>
                <a:cs typeface="B Yekan" panose="00000400000000000000" pitchFamily="2" charset="-78"/>
              </a:defRPr>
            </a:lvl3pPr>
            <a:lvl4pPr marL="1600200" indent="-228600" algn="r" defTabSz="914400" rtl="1" eaLnBrk="1" latinLnBrk="0" hangingPunct="1">
              <a:lnSpc>
                <a:spcPct val="150000"/>
              </a:lnSpc>
              <a:spcBef>
                <a:spcPts val="500"/>
              </a:spcBef>
              <a:buClr>
                <a:srgbClr val="C00000"/>
              </a:buClr>
              <a:buSzPct val="70000"/>
              <a:buFont typeface="Wingdings" panose="05000000000000000000" pitchFamily="2" charset="2"/>
              <a:buChar char="q"/>
              <a:defRPr sz="1800" kern="1200">
                <a:solidFill>
                  <a:schemeClr val="tx1"/>
                </a:solidFill>
                <a:latin typeface="+mn-lt"/>
                <a:ea typeface="+mn-ea"/>
                <a:cs typeface="B Yekan" panose="00000400000000000000" pitchFamily="2" charset="-78"/>
              </a:defRPr>
            </a:lvl4pPr>
            <a:lvl5pPr marL="2057400" indent="-228600" algn="r" defTabSz="914400" rtl="1" eaLnBrk="1" latinLnBrk="0" hangingPunct="1">
              <a:lnSpc>
                <a:spcPct val="150000"/>
              </a:lnSpc>
              <a:spcBef>
                <a:spcPts val="500"/>
              </a:spcBef>
              <a:buClr>
                <a:srgbClr val="C00000"/>
              </a:buClr>
              <a:buSzPct val="70000"/>
              <a:buFont typeface="Wingdings" panose="05000000000000000000" pitchFamily="2" charset="2"/>
              <a:buChar char="q"/>
              <a:defRPr sz="1800" kern="1200">
                <a:solidFill>
                  <a:schemeClr val="tx1"/>
                </a:solidFill>
                <a:latin typeface="+mn-lt"/>
                <a:ea typeface="+mn-ea"/>
                <a:cs typeface="B Yekan" panose="00000400000000000000" pitchFamily="2" charset="-78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a-IR"/>
              <a:t>موضوعات ارائه و مقالات تحقیقاتی:</a:t>
            </a:r>
            <a:endParaRPr lang="fa-IR" dirty="0"/>
          </a:p>
          <a:p>
            <a:pPr lvl="1"/>
            <a:r>
              <a:rPr lang="fa-IR" dirty="0"/>
              <a:t>مدیریت کش</a:t>
            </a:r>
          </a:p>
          <a:p>
            <a:pPr lvl="2"/>
            <a:r>
              <a:rPr lang="fa-IR" dirty="0"/>
              <a:t>اولویت بندی خارج نمودن اطلاعات قدیمی از کش</a:t>
            </a:r>
          </a:p>
          <a:p>
            <a:pPr lvl="2"/>
            <a:r>
              <a:rPr lang="fa-IR" dirty="0"/>
              <a:t>سیاست گذاری مناسب برای جابجایی اطلاعات بین سطوح مختلف کش</a:t>
            </a:r>
          </a:p>
          <a:p>
            <a:pPr lvl="1"/>
            <a:r>
              <a:rPr lang="fa-IR" dirty="0"/>
              <a:t>مدیریت پیش واکشی</a:t>
            </a:r>
          </a:p>
          <a:p>
            <a:pPr lvl="2"/>
            <a:r>
              <a:rPr lang="fa-IR" dirty="0"/>
              <a:t>پیش بینی دستورات جهت دیکدینگ پیش از رویداد</a:t>
            </a:r>
          </a:p>
          <a:p>
            <a:pPr lvl="1"/>
            <a:r>
              <a:rPr lang="fa-IR" dirty="0"/>
              <a:t>چند پردازندگی</a:t>
            </a:r>
          </a:p>
          <a:p>
            <a:pPr lvl="2"/>
            <a:r>
              <a:rPr lang="fa-IR" dirty="0"/>
              <a:t>راهکارهای افزایش سرعت پردازش با افزایش تعداد هسته ها</a:t>
            </a:r>
          </a:p>
          <a:p>
            <a:pPr lvl="2"/>
            <a:r>
              <a:rPr lang="fa-IR" dirty="0"/>
              <a:t>ایجاد شبکه ای از هسته ها</a:t>
            </a:r>
          </a:p>
          <a:p>
            <a:pPr lvl="1"/>
            <a:r>
              <a:rPr lang="fa-IR" dirty="0"/>
              <a:t>تاثیر مدارات محاسباتی خاص در کارایی پردازنده ها</a:t>
            </a:r>
          </a:p>
          <a:p>
            <a:pPr lvl="2"/>
            <a:r>
              <a:rPr lang="fa-IR" dirty="0"/>
              <a:t>استفاده از واحدهای محاسباتی</a:t>
            </a:r>
          </a:p>
          <a:p>
            <a:pPr lvl="1"/>
            <a:r>
              <a:rPr lang="fa-IR" dirty="0"/>
              <a:t>طراحی کامپایلرها برای افزایش بهره وری از توانمندی پردازنده ها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39813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965825" y="136468"/>
            <a:ext cx="7921374" cy="825283"/>
          </a:xfrm>
        </p:spPr>
        <p:txBody>
          <a:bodyPr/>
          <a:lstStyle/>
          <a:p>
            <a:r>
              <a:rPr lang="fa-IR" dirty="0"/>
              <a:t>دسته بندی کامپیوترهای امروزی</a:t>
            </a:r>
            <a:endParaRPr lang="en-US" dirty="0"/>
          </a:p>
        </p:txBody>
      </p:sp>
      <p:sp>
        <p:nvSpPr>
          <p:cNvPr id="8" name="Content Placeholder 4"/>
          <p:cNvSpPr>
            <a:spLocks noGrp="1"/>
          </p:cNvSpPr>
          <p:nvPr>
            <p:ph idx="1"/>
          </p:nvPr>
        </p:nvSpPr>
        <p:spPr>
          <a:xfrm>
            <a:off x="341194" y="1240078"/>
            <a:ext cx="11445798" cy="5460973"/>
          </a:xfrm>
        </p:spPr>
        <p:txBody>
          <a:bodyPr>
            <a:normAutofit fontScale="77500" lnSpcReduction="20000"/>
          </a:bodyPr>
          <a:lstStyle/>
          <a:p>
            <a:pPr algn="l" rtl="0"/>
            <a:r>
              <a:rPr lang="en-US" sz="1900" dirty="0"/>
              <a:t>Mobile (smartphone/tablet)</a:t>
            </a:r>
          </a:p>
          <a:p>
            <a:pPr lvl="1" algn="l" rtl="0"/>
            <a:r>
              <a:rPr lang="en-US" sz="1900" dirty="0"/>
              <a:t>&gt;1 billion sold/year</a:t>
            </a:r>
          </a:p>
          <a:p>
            <a:pPr lvl="1" algn="l" rtl="0"/>
            <a:r>
              <a:rPr lang="en-US" sz="1900" dirty="0"/>
              <a:t>Market dominated by ARM-ISA-compatible general-purpose processor in system-on-a-chip (</a:t>
            </a:r>
            <a:r>
              <a:rPr lang="en-US" sz="1900" dirty="0" err="1"/>
              <a:t>SoC</a:t>
            </a:r>
            <a:r>
              <a:rPr lang="en-US" sz="1900" dirty="0"/>
              <a:t>)</a:t>
            </a:r>
          </a:p>
          <a:p>
            <a:pPr lvl="1" algn="l" rtl="0"/>
            <a:r>
              <a:rPr lang="en-US" sz="1900" dirty="0"/>
              <a:t>Plus sea of custom accelerators (radio, image, video, graphics, audio, motion, location, security, etc.)</a:t>
            </a:r>
            <a:endParaRPr lang="fa-IR" sz="1900" dirty="0"/>
          </a:p>
          <a:p>
            <a:pPr lvl="1" algn="r"/>
            <a:r>
              <a:rPr lang="fa-IR" sz="1900" dirty="0"/>
              <a:t>همه این اجزا بصورت یک </a:t>
            </a:r>
            <a:r>
              <a:rPr lang="en-US" sz="1900" dirty="0"/>
              <a:t>IC</a:t>
            </a:r>
            <a:r>
              <a:rPr lang="fa-IR" sz="1900" dirty="0"/>
              <a:t> ارائه میشود</a:t>
            </a:r>
            <a:endParaRPr lang="en-US" sz="1900" dirty="0"/>
          </a:p>
          <a:p>
            <a:pPr algn="l" rtl="0"/>
            <a:r>
              <a:rPr lang="en-US" sz="1900" dirty="0"/>
              <a:t>Warehouse-Scale Computers (WSCs)- </a:t>
            </a:r>
            <a:r>
              <a:rPr lang="fa-IR" sz="1900" dirty="0"/>
              <a:t>کامپیوترهای سرور</a:t>
            </a:r>
            <a:endParaRPr lang="en-US" sz="1900" dirty="0"/>
          </a:p>
          <a:p>
            <a:pPr lvl="1" algn="l" rtl="0"/>
            <a:r>
              <a:rPr lang="en-US" sz="1900" dirty="0"/>
              <a:t>100,000’s cores per warehouse</a:t>
            </a:r>
          </a:p>
          <a:p>
            <a:pPr lvl="1" algn="l" rtl="0"/>
            <a:r>
              <a:rPr lang="en-US" sz="1900" dirty="0"/>
              <a:t>Market dominated by x86 , x64-compatible server chips</a:t>
            </a:r>
          </a:p>
          <a:p>
            <a:pPr lvl="1" algn="l" rtl="0"/>
            <a:r>
              <a:rPr lang="en-US" sz="1900" dirty="0"/>
              <a:t>Dedicated apps, plus cloud hosting of virtual machines</a:t>
            </a:r>
          </a:p>
          <a:p>
            <a:pPr lvl="1" algn="l" rtl="0"/>
            <a:r>
              <a:rPr lang="en-US" sz="1900" dirty="0"/>
              <a:t>Now seeing increasing use of GPUs, FPGAs, custom hardware to accelerate workloads (</a:t>
            </a:r>
            <a:r>
              <a:rPr lang="fa-IR" sz="1900" dirty="0"/>
              <a:t>برای افزایش کارایی</a:t>
            </a:r>
            <a:r>
              <a:rPr lang="en-US" sz="1900" dirty="0"/>
              <a:t>)</a:t>
            </a:r>
          </a:p>
          <a:p>
            <a:pPr algn="l" rtl="0"/>
            <a:r>
              <a:rPr lang="en-US" sz="1900" dirty="0"/>
              <a:t>Embedded computing (</a:t>
            </a:r>
            <a:r>
              <a:rPr lang="fa-IR" sz="1900" dirty="0"/>
              <a:t>هر تجهیزی که کار پردازشی انجام میدهد</a:t>
            </a:r>
            <a:r>
              <a:rPr lang="en-US" sz="1900" dirty="0"/>
              <a:t>)</a:t>
            </a:r>
          </a:p>
          <a:p>
            <a:pPr lvl="1" algn="l" rtl="0"/>
            <a:r>
              <a:rPr lang="en-US" sz="1900" dirty="0"/>
              <a:t>Wired/wireless network infrastructure, printers</a:t>
            </a:r>
          </a:p>
          <a:p>
            <a:pPr lvl="1" algn="l" rtl="0"/>
            <a:r>
              <a:rPr lang="en-US" sz="1900" dirty="0"/>
              <a:t>Consumer TV/Music/Games/Automotive/Camera/MP3</a:t>
            </a:r>
          </a:p>
          <a:p>
            <a:pPr lvl="1" algn="l" rtl="0"/>
            <a:r>
              <a:rPr lang="en-US" sz="1900" dirty="0"/>
              <a:t>Internet of Things!</a:t>
            </a:r>
          </a:p>
          <a:p>
            <a:pPr lvl="1" algn="l" rtl="0"/>
            <a:endParaRPr lang="en-US" sz="1900" dirty="0"/>
          </a:p>
          <a:p>
            <a:pPr algn="l" rtl="0">
              <a:lnSpc>
                <a:spcPct val="150000"/>
              </a:lnSpc>
            </a:pPr>
            <a:endParaRPr lang="en-US" dirty="0">
              <a:latin typeface="+mj-l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2019, Elsevier Inc. All rights Reserved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36447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dirty="0"/>
              <a:t>Computer Architecture: A Little History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>
              <a:lnSpc>
                <a:spcPct val="150000"/>
              </a:lnSpc>
              <a:buNone/>
              <a:tabLst>
                <a:tab pos="280988" algn="l"/>
              </a:tabLst>
            </a:pPr>
            <a:r>
              <a:rPr lang="en-US" b="1" dirty="0">
                <a:solidFill>
                  <a:srgbClr val="7030A0"/>
                </a:solidFill>
              </a:rPr>
              <a:t>Why worry about old ideas?</a:t>
            </a:r>
            <a:endParaRPr lang="fa-IR" b="1" dirty="0">
              <a:solidFill>
                <a:srgbClr val="7030A0"/>
              </a:solidFill>
            </a:endParaRPr>
          </a:p>
          <a:p>
            <a:pPr algn="l" rtl="0">
              <a:lnSpc>
                <a:spcPct val="150000"/>
              </a:lnSpc>
              <a:tabLst>
                <a:tab pos="280988" algn="l"/>
              </a:tabLst>
            </a:pPr>
            <a:r>
              <a:rPr lang="en-US" dirty="0"/>
              <a:t>Those who ignore history are doomed to repeat it</a:t>
            </a:r>
          </a:p>
          <a:p>
            <a:pPr algn="l" rtl="0">
              <a:lnSpc>
                <a:spcPct val="150000"/>
              </a:lnSpc>
              <a:tabLst>
                <a:tab pos="280988" algn="l"/>
              </a:tabLst>
            </a:pPr>
            <a:r>
              <a:rPr lang="en-US" dirty="0"/>
              <a:t>Helps to illustrate the design process, and explains why certain decisions were taken</a:t>
            </a:r>
          </a:p>
          <a:p>
            <a:pPr algn="l" rtl="0">
              <a:lnSpc>
                <a:spcPct val="150000"/>
              </a:lnSpc>
              <a:tabLst>
                <a:tab pos="280988" algn="l"/>
              </a:tabLst>
            </a:pPr>
            <a:r>
              <a:rPr lang="en-US" dirty="0"/>
              <a:t>Because future technologies might be as constrained as older ones</a:t>
            </a:r>
          </a:p>
          <a:p>
            <a:pPr algn="l" rtl="0"/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2019, Elsevier Inc. All rights Reserved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839171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n-US" dirty="0"/>
              <a:t>Changing Face of Computing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algn="l" rtl="0"/>
            <a:r>
              <a:rPr lang="en-US" altLang="en-US" sz="1800" dirty="0"/>
              <a:t>1960s: mainframes</a:t>
            </a:r>
          </a:p>
          <a:p>
            <a:pPr algn="l" rtl="0"/>
            <a:r>
              <a:rPr lang="en-US" altLang="en-US" sz="1800" dirty="0"/>
              <a:t>1970s: mini-computers</a:t>
            </a:r>
          </a:p>
          <a:p>
            <a:pPr algn="l" rtl="0"/>
            <a:r>
              <a:rPr lang="en-US" altLang="en-US" sz="1800" dirty="0"/>
              <a:t>1980s: Desktop computers</a:t>
            </a:r>
          </a:p>
          <a:p>
            <a:pPr lvl="1" algn="l" rtl="0"/>
            <a:r>
              <a:rPr lang="en-US" altLang="en-US" sz="1800" dirty="0"/>
              <a:t>Desktop</a:t>
            </a:r>
          </a:p>
          <a:p>
            <a:pPr lvl="1" algn="l" rtl="0"/>
            <a:r>
              <a:rPr lang="en-US" altLang="en-US" sz="1800" dirty="0"/>
              <a:t>Workstation</a:t>
            </a:r>
          </a:p>
          <a:p>
            <a:pPr lvl="1" algn="l" rtl="0"/>
            <a:r>
              <a:rPr lang="en-US" altLang="en-US" sz="1800" dirty="0">
                <a:sym typeface="Wingdings" pitchFamily="2" charset="2"/>
              </a:rPr>
              <a:t> Servers</a:t>
            </a:r>
          </a:p>
          <a:p>
            <a:pPr lvl="2" algn="l" rtl="0"/>
            <a:r>
              <a:rPr lang="en-US" altLang="en-US" sz="1800" dirty="0"/>
              <a:t>Reliable</a:t>
            </a:r>
          </a:p>
          <a:p>
            <a:pPr lvl="2" algn="l" rtl="0"/>
            <a:r>
              <a:rPr lang="en-US" altLang="en-US" sz="1800" dirty="0"/>
              <a:t>Long term file storage and access</a:t>
            </a:r>
          </a:p>
          <a:p>
            <a:pPr lvl="2" algn="l" rtl="0"/>
            <a:r>
              <a:rPr lang="en-US" altLang="en-US" sz="1800" dirty="0"/>
              <a:t>Larger memory</a:t>
            </a:r>
          </a:p>
          <a:p>
            <a:pPr lvl="2" algn="l" rtl="0"/>
            <a:r>
              <a:rPr lang="en-US" altLang="en-US" sz="1800" dirty="0"/>
              <a:t>More computing power</a:t>
            </a:r>
          </a:p>
          <a:p>
            <a:pPr algn="l" rtl="0"/>
            <a:r>
              <a:rPr lang="en-US" altLang="en-US" sz="1800" dirty="0"/>
              <a:t>1990s: Embedded, Internet</a:t>
            </a:r>
          </a:p>
          <a:p>
            <a:pPr lvl="1" algn="l" rtl="0"/>
            <a:r>
              <a:rPr lang="en-US" altLang="en-US" sz="1800" dirty="0"/>
              <a:t>PDA</a:t>
            </a:r>
          </a:p>
          <a:p>
            <a:pPr lvl="1" algn="l" rtl="0"/>
            <a:r>
              <a:rPr lang="en-US" altLang="en-US" sz="1800" dirty="0"/>
              <a:t>Set top boxes, Game consoles</a:t>
            </a:r>
          </a:p>
          <a:p>
            <a:pPr algn="l" rtl="0"/>
            <a:r>
              <a:rPr lang="en-US" altLang="en-US" sz="1800" dirty="0"/>
              <a:t>2000s:</a:t>
            </a:r>
          </a:p>
          <a:p>
            <a:pPr lvl="1" algn="l" rtl="0"/>
            <a:r>
              <a:rPr lang="en-US" altLang="en-US" sz="1800" dirty="0"/>
              <a:t>? (multi-core, networked, ..)</a:t>
            </a:r>
          </a:p>
          <a:p>
            <a:pPr lvl="1" algn="l" rtl="0"/>
            <a:r>
              <a:rPr lang="en-US" altLang="en-US" sz="1800" dirty="0"/>
              <a:t>Personal Mobile Devices</a:t>
            </a:r>
          </a:p>
          <a:p>
            <a:pPr lvl="1" algn="l" rtl="0"/>
            <a:r>
              <a:rPr lang="en-US" altLang="en-US" sz="1800" dirty="0"/>
              <a:t>Clusters / Cloud </a:t>
            </a:r>
          </a:p>
          <a:p>
            <a:pPr lvl="2" algn="l" rtl="0">
              <a:buFontTx/>
              <a:buNone/>
            </a:pPr>
            <a:endParaRPr lang="en-US" altLang="en-US" sz="1000" dirty="0"/>
          </a:p>
          <a:p>
            <a:pPr algn="l" rtl="0"/>
            <a:endParaRPr lang="en-US" sz="2000" dirty="0"/>
          </a:p>
          <a:p>
            <a:pPr algn="l" rtl="0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6001227" y="1565660"/>
            <a:ext cx="54072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2400" dirty="0">
                <a:solidFill>
                  <a:srgbClr val="7030A0"/>
                </a:solidFill>
                <a:cs typeface="B Yekan" panose="00000400000000000000" pitchFamily="2" charset="-78"/>
              </a:rPr>
              <a:t>چالش های ما در دهه های مختلف متفاوت بودند</a:t>
            </a:r>
            <a:endParaRPr lang="en-US" sz="2400" dirty="0">
              <a:solidFill>
                <a:srgbClr val="7030A0"/>
              </a:solidFill>
              <a:cs typeface="B Yekan" panose="00000400000000000000" pitchFamily="2" charset="-78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2019, Elsevier Inc.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27202430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itle 1"/>
          <p:cNvSpPr txBox="1">
            <a:spLocks/>
          </p:cNvSpPr>
          <p:nvPr/>
        </p:nvSpPr>
        <p:spPr>
          <a:xfrm>
            <a:off x="171420" y="514374"/>
            <a:ext cx="3483081" cy="5865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</a:lstStyle>
          <a:p>
            <a:r>
              <a:rPr lang="en-US" sz="2800" dirty="0">
                <a:solidFill>
                  <a:srgbClr val="C00000"/>
                </a:solidFill>
                <a:latin typeface="+mj-lt"/>
              </a:rPr>
              <a:t>Analog Computers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248166" y="136468"/>
            <a:ext cx="8639033" cy="825283"/>
          </a:xfrm>
        </p:spPr>
        <p:txBody>
          <a:bodyPr/>
          <a:lstStyle/>
          <a:p>
            <a:r>
              <a:rPr lang="fa-IR" dirty="0"/>
              <a:t>کامپیوترهای آنالوگ</a:t>
            </a:r>
            <a:endParaRPr lang="en-US" dirty="0"/>
          </a:p>
        </p:txBody>
      </p:sp>
      <p:sp>
        <p:nvSpPr>
          <p:cNvPr id="6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/>
            <a:r>
              <a:rPr lang="fa-IR" sz="2200" dirty="0">
                <a:latin typeface="+mj-lt"/>
              </a:rPr>
              <a:t>این کامپیوترها، متغیرهای مساله را بصورت کمیت های فیزیک نمایش میدهند و از رفتارهای فیزیکی مقیاس شده برای نتایج محاسبات استفاده میکنند</a:t>
            </a:r>
            <a:endParaRPr lang="en-US" sz="2200" dirty="0">
              <a:latin typeface="+mj-lt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854549" y="3279431"/>
            <a:ext cx="3639812" cy="3126788"/>
            <a:chOff x="241451" y="2743200"/>
            <a:chExt cx="3947389" cy="3974685"/>
          </a:xfrm>
        </p:grpSpPr>
        <p:grpSp>
          <p:nvGrpSpPr>
            <p:cNvPr id="9" name="Group 8"/>
            <p:cNvGrpSpPr/>
            <p:nvPr/>
          </p:nvGrpSpPr>
          <p:grpSpPr>
            <a:xfrm>
              <a:off x="304799" y="2743200"/>
              <a:ext cx="3884041" cy="3574054"/>
              <a:chOff x="304799" y="2743200"/>
              <a:chExt cx="3884041" cy="3574054"/>
            </a:xfrm>
          </p:grpSpPr>
          <p:pic>
            <p:nvPicPr>
              <p:cNvPr id="11" name="Picture 10" descr="NAMA_Machine_d'Anticythère_1.jpg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4799" y="2743200"/>
                <a:ext cx="3884041" cy="3464144"/>
              </a:xfrm>
              <a:prstGeom prst="rect">
                <a:avLst/>
              </a:prstGeom>
            </p:spPr>
          </p:pic>
          <p:sp>
            <p:nvSpPr>
              <p:cNvPr id="12" name="TextBox 11"/>
              <p:cNvSpPr txBox="1"/>
              <p:nvPr/>
            </p:nvSpPr>
            <p:spPr>
              <a:xfrm>
                <a:off x="1414057" y="5994483"/>
                <a:ext cx="2580226" cy="3227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hangingPunct="1">
                  <a:spcBef>
                    <a:spcPct val="0"/>
                  </a:spcBef>
                </a:pPr>
                <a:r>
                  <a:rPr lang="en-US" sz="1050" i="1" dirty="0">
                    <a:solidFill>
                      <a:srgbClr val="000000"/>
                    </a:solidFill>
                    <a:latin typeface="Calibri"/>
                    <a:ea typeface="ＭＳ Ｐゴシック"/>
                    <a:cs typeface="Calibri"/>
                  </a:rPr>
                  <a:t>[</a:t>
                </a:r>
                <a:r>
                  <a:rPr lang="en-US" sz="1050" i="1" dirty="0" err="1">
                    <a:solidFill>
                      <a:srgbClr val="000000"/>
                    </a:solidFill>
                    <a:latin typeface="Calibri"/>
                    <a:ea typeface="ＭＳ Ｐゴシック"/>
                    <a:cs typeface="Calibri"/>
                  </a:rPr>
                  <a:t>Marsyas</a:t>
                </a:r>
                <a:r>
                  <a:rPr lang="en-US" sz="1050" i="1" dirty="0">
                    <a:solidFill>
                      <a:srgbClr val="000000"/>
                    </a:solidFill>
                    <a:latin typeface="Calibri"/>
                    <a:ea typeface="ＭＳ Ｐゴシック"/>
                    <a:cs typeface="Calibri"/>
                  </a:rPr>
                  <a:t>, Creative Commons BY-SA 3.0]</a:t>
                </a:r>
              </a:p>
            </p:txBody>
          </p:sp>
        </p:grpSp>
        <p:sp>
          <p:nvSpPr>
            <p:cNvPr id="10" name="TextBox 9"/>
            <p:cNvSpPr txBox="1"/>
            <p:nvPr/>
          </p:nvSpPr>
          <p:spPr>
            <a:xfrm>
              <a:off x="241451" y="6248401"/>
              <a:ext cx="3830180" cy="4694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eaLnBrk="1" hangingPunct="1">
                <a:spcBef>
                  <a:spcPct val="0"/>
                </a:spcBef>
              </a:pPr>
              <a:r>
                <a:rPr lang="en-US" dirty="0" err="1">
                  <a:solidFill>
                    <a:srgbClr val="000000"/>
                  </a:solidFill>
                  <a:latin typeface="Arial" pitchFamily="-110" charset="0"/>
                  <a:ea typeface="ＭＳ Ｐゴシック"/>
                  <a:cs typeface="ＭＳ Ｐゴシック"/>
                </a:rPr>
                <a:t>Antikythera</a:t>
              </a:r>
              <a:r>
                <a:rPr lang="en-US" dirty="0">
                  <a:solidFill>
                    <a:srgbClr val="000000"/>
                  </a:solidFill>
                  <a:latin typeface="Arial" pitchFamily="-110" charset="0"/>
                  <a:ea typeface="ＭＳ Ｐゴシック"/>
                  <a:cs typeface="ＭＳ Ｐゴシック"/>
                </a:rPr>
                <a:t> mechanism c.100BC</a:t>
              </a:r>
              <a:endParaRPr lang="en-US" dirty="0">
                <a:solidFill>
                  <a:srgbClr val="000000"/>
                </a:solidFill>
                <a:latin typeface="Calibri"/>
                <a:ea typeface="ＭＳ Ｐゴシック"/>
                <a:cs typeface="Calibri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5562982" y="3279432"/>
            <a:ext cx="4809971" cy="3095101"/>
            <a:chOff x="3978125" y="2819400"/>
            <a:chExt cx="5338991" cy="3547518"/>
          </a:xfrm>
        </p:grpSpPr>
        <p:grpSp>
          <p:nvGrpSpPr>
            <p:cNvPr id="14" name="Group 13"/>
            <p:cNvGrpSpPr/>
            <p:nvPr/>
          </p:nvGrpSpPr>
          <p:grpSpPr>
            <a:xfrm>
              <a:off x="4191290" y="2819400"/>
              <a:ext cx="5011624" cy="3008915"/>
              <a:chOff x="4191290" y="2819400"/>
              <a:chExt cx="5011624" cy="3008915"/>
            </a:xfrm>
          </p:grpSpPr>
          <p:pic>
            <p:nvPicPr>
              <p:cNvPr id="16" name="Picture 15" descr="Cessna_182_model-wingtip-vortex.jpg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91290" y="2819400"/>
                <a:ext cx="4744712" cy="2743200"/>
              </a:xfrm>
              <a:prstGeom prst="rect">
                <a:avLst/>
              </a:prstGeom>
            </p:spPr>
          </p:pic>
          <p:sp>
            <p:nvSpPr>
              <p:cNvPr id="17" name="TextBox 16"/>
              <p:cNvSpPr txBox="1"/>
              <p:nvPr/>
            </p:nvSpPr>
            <p:spPr>
              <a:xfrm>
                <a:off x="6183073" y="5537284"/>
                <a:ext cx="3019841" cy="2910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algn="ctr">
                  <a:defRPr sz="1050" i="1">
                    <a:latin typeface="Calibri"/>
                    <a:cs typeface="Calibri"/>
                  </a:defRPr>
                </a:lvl1pPr>
              </a:lstStyle>
              <a:p>
                <a:pPr eaLnBrk="1" hangingPunct="1">
                  <a:spcBef>
                    <a:spcPct val="0"/>
                  </a:spcBef>
                </a:pPr>
                <a:r>
                  <a:rPr lang="en-US" dirty="0">
                    <a:solidFill>
                      <a:srgbClr val="000000"/>
                    </a:solidFill>
                    <a:ea typeface="ＭＳ Ｐゴシック"/>
                  </a:rPr>
                  <a:t>[</a:t>
                </a:r>
                <a:r>
                  <a:rPr lang="en-US" dirty="0" err="1">
                    <a:solidFill>
                      <a:srgbClr val="000000"/>
                    </a:solidFill>
                    <a:ea typeface="ＭＳ Ｐゴシック"/>
                  </a:rPr>
                  <a:t>BenFrantzDale</a:t>
                </a:r>
                <a:r>
                  <a:rPr lang="en-US" dirty="0">
                    <a:solidFill>
                      <a:srgbClr val="000000"/>
                    </a:solidFill>
                    <a:ea typeface="ＭＳ Ｐゴシック"/>
                  </a:rPr>
                  <a:t>, Creative Commons BY-SA 3.0]</a:t>
                </a:r>
              </a:p>
            </p:txBody>
          </p:sp>
        </p:grpSp>
        <p:sp>
          <p:nvSpPr>
            <p:cNvPr id="15" name="TextBox 14"/>
            <p:cNvSpPr txBox="1"/>
            <p:nvPr/>
          </p:nvSpPr>
          <p:spPr>
            <a:xfrm>
              <a:off x="3978125" y="5943600"/>
              <a:ext cx="5338991" cy="4233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eaLnBrk="1" hangingPunct="1">
                <a:spcBef>
                  <a:spcPct val="0"/>
                </a:spcBef>
              </a:pPr>
              <a:r>
                <a:rPr lang="en-US" dirty="0">
                  <a:solidFill>
                    <a:srgbClr val="000000"/>
                  </a:solidFill>
                  <a:latin typeface="Arial" pitchFamily="-110" charset="0"/>
                  <a:ea typeface="ＭＳ Ｐゴシック"/>
                  <a:cs typeface="ＭＳ Ｐゴシック"/>
                </a:rPr>
                <a:t>Wingtip vortices of Cessna tail in wind tunnel</a:t>
              </a:r>
              <a:endParaRPr lang="en-US" dirty="0">
                <a:solidFill>
                  <a:srgbClr val="000000"/>
                </a:solidFill>
                <a:latin typeface="Calibri"/>
                <a:ea typeface="ＭＳ Ｐゴシック"/>
                <a:cs typeface="Calibri"/>
              </a:endParaRPr>
            </a:p>
          </p:txBody>
        </p:sp>
      </p:grpSp>
      <p:pic>
        <p:nvPicPr>
          <p:cNvPr id="1026" name="Picture 2" descr="C:\Users\hamed\Dropbox\New\1396-2\AUT-ACA\CourseMaterials\berkeley\Antikythera-Reconstructio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9758" y="3029952"/>
            <a:ext cx="6350000" cy="295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2019, Elsevier Inc. All rights Reserved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88096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itle 1"/>
          <p:cNvSpPr txBox="1">
            <a:spLocks/>
          </p:cNvSpPr>
          <p:nvPr/>
        </p:nvSpPr>
        <p:spPr>
          <a:xfrm>
            <a:off x="111456" y="395627"/>
            <a:ext cx="82296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</a:lstStyle>
          <a:p>
            <a:r>
              <a:rPr lang="en-US" sz="3200" dirty="0">
                <a:solidFill>
                  <a:srgbClr val="C00000"/>
                </a:solidFill>
                <a:latin typeface="+mj-lt"/>
              </a:rPr>
              <a:t>Digital Computers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81200" y="136468"/>
            <a:ext cx="9906000" cy="825283"/>
          </a:xfrm>
        </p:spPr>
        <p:txBody>
          <a:bodyPr/>
          <a:lstStyle/>
          <a:p>
            <a:r>
              <a:rPr lang="fa-IR" dirty="0"/>
              <a:t>کامپیوترهای دیجیتال</a:t>
            </a:r>
            <a:endParaRPr lang="en-US" dirty="0"/>
          </a:p>
        </p:txBody>
      </p:sp>
      <p:sp>
        <p:nvSpPr>
          <p:cNvPr id="6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a-IR" dirty="0">
                <a:latin typeface="+mj-lt"/>
              </a:rPr>
              <a:t>متغیرهای مسئله را به صورت اعداد گسسته نشان داده میشوند</a:t>
            </a:r>
          </a:p>
          <a:p>
            <a:pPr lvl="1"/>
            <a:r>
              <a:rPr lang="fa-IR" dirty="0">
                <a:latin typeface="+mj-lt"/>
              </a:rPr>
              <a:t>مقادیر گسسته، در مقابل نویز ایمن هستند</a:t>
            </a:r>
          </a:p>
          <a:p>
            <a:r>
              <a:rPr lang="fa-IR" dirty="0">
                <a:latin typeface="+mj-lt"/>
              </a:rPr>
              <a:t>محاسبات دقیق و قطعی را حاصل می کند</a:t>
            </a:r>
          </a:p>
          <a:p>
            <a:pPr lvl="1"/>
            <a:r>
              <a:rPr lang="fa-IR" dirty="0">
                <a:latin typeface="+mj-lt"/>
              </a:rPr>
              <a:t>ورودی های مشابه دقیقاً خروجی های یکسانی را ارائه می دهند</a:t>
            </a:r>
          </a:p>
          <a:p>
            <a:r>
              <a:rPr lang="fa-IR" dirty="0">
                <a:latin typeface="+mj-lt"/>
              </a:rPr>
              <a:t>محدود به عملکردهای قابل تحقق فیزیکی نیست </a:t>
            </a:r>
          </a:p>
          <a:p>
            <a:pPr lvl="1"/>
            <a:r>
              <a:rPr lang="fa-IR" dirty="0">
                <a:latin typeface="+mj-lt"/>
              </a:rPr>
              <a:t>هر الگوریتمی که قابل بیان باشد، توسط کامپیوتر قابل انجام است</a:t>
            </a:r>
            <a:endParaRPr lang="en-US" dirty="0">
              <a:latin typeface="+mj-l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2019, Elsevier Inc. All rights Reserved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387802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harles_Babbage_-_186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096" y="1301306"/>
            <a:ext cx="3670403" cy="480606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dirty="0"/>
              <a:t>Charles Babbage (1791-1871)</a:t>
            </a:r>
          </a:p>
        </p:txBody>
      </p:sp>
      <p:sp>
        <p:nvSpPr>
          <p:cNvPr id="8" name="Content Placeholder 5"/>
          <p:cNvSpPr>
            <a:spLocks noGrp="1"/>
          </p:cNvSpPr>
          <p:nvPr>
            <p:ph idx="1"/>
          </p:nvPr>
        </p:nvSpPr>
        <p:spPr>
          <a:xfrm>
            <a:off x="4217158" y="1240077"/>
            <a:ext cx="7569834" cy="5166142"/>
          </a:xfrm>
        </p:spPr>
        <p:txBody>
          <a:bodyPr>
            <a:normAutofit/>
          </a:bodyPr>
          <a:lstStyle/>
          <a:p>
            <a:pPr algn="l" rtl="0"/>
            <a:r>
              <a:rPr lang="en-US" sz="2400" dirty="0" err="1">
                <a:latin typeface="+mj-lt"/>
              </a:rPr>
              <a:t>Lucasian</a:t>
            </a:r>
            <a:r>
              <a:rPr lang="en-US" sz="2400" dirty="0">
                <a:latin typeface="+mj-lt"/>
              </a:rPr>
              <a:t> Professor of Mathematics, Cambridge University, 1828-1839</a:t>
            </a:r>
          </a:p>
          <a:p>
            <a:pPr algn="l" rtl="0"/>
            <a:r>
              <a:rPr lang="en-US" sz="2400" dirty="0">
                <a:latin typeface="+mj-lt"/>
              </a:rPr>
              <a:t>A true “polymath” with interests in many areas</a:t>
            </a:r>
          </a:p>
          <a:p>
            <a:pPr lvl="1" algn="l" rtl="0"/>
            <a:r>
              <a:rPr lang="en-US" sz="2000" dirty="0">
                <a:latin typeface="+mj-lt"/>
              </a:rPr>
              <a:t>Frustrated by errors in printed tables, wanted to build machines to evaluate and print accurate tables</a:t>
            </a:r>
          </a:p>
          <a:p>
            <a:pPr algn="l" rtl="0"/>
            <a:r>
              <a:rPr lang="en-US" sz="2400" dirty="0">
                <a:latin typeface="+mj-lt"/>
              </a:rPr>
              <a:t>Inspired by earlier work organizing human “computers” to methodically calculate tables by hand</a:t>
            </a:r>
          </a:p>
          <a:p>
            <a:pPr marL="0" indent="0" algn="l" rtl="0">
              <a:buNone/>
            </a:pPr>
            <a:endParaRPr lang="en-US" sz="2400" dirty="0">
              <a:latin typeface="+mj-lt"/>
            </a:endParaRPr>
          </a:p>
          <a:p>
            <a:pPr algn="l" rtl="0"/>
            <a:endParaRPr lang="en-US" sz="2400" dirty="0">
              <a:latin typeface="+mj-lt"/>
            </a:endParaRPr>
          </a:p>
          <a:p>
            <a:pPr algn="l" rtl="0"/>
            <a:endParaRPr lang="en-US" sz="2400" dirty="0">
              <a:latin typeface="+mj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2019, Elsevier Inc.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33316250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dirty="0"/>
              <a:t>Difference Engine 1822</a:t>
            </a:r>
          </a:p>
        </p:txBody>
      </p:sp>
      <p:sp>
        <p:nvSpPr>
          <p:cNvPr id="6" name="Content Placeholder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l" rtl="0"/>
            <a:r>
              <a:rPr lang="en-US" sz="2400" dirty="0">
                <a:latin typeface="+mj-lt"/>
              </a:rPr>
              <a:t>Continuous functions can be approximated by polynomials, which can be computed from difference tables:</a:t>
            </a:r>
          </a:p>
          <a:p>
            <a:pPr marL="455613" lvl="1" indent="2003425" algn="l" rtl="0">
              <a:buNone/>
            </a:pPr>
            <a:r>
              <a:rPr lang="en-US" sz="2000" dirty="0">
                <a:latin typeface="+mj-lt"/>
              </a:rPr>
              <a:t>   f(n) = n</a:t>
            </a:r>
            <a:r>
              <a:rPr lang="en-US" sz="2000" baseline="30000" dirty="0">
                <a:latin typeface="+mj-lt"/>
              </a:rPr>
              <a:t>2</a:t>
            </a:r>
            <a:r>
              <a:rPr lang="en-US" sz="2000" dirty="0">
                <a:latin typeface="+mj-lt"/>
              </a:rPr>
              <a:t> + n + 41</a:t>
            </a:r>
          </a:p>
          <a:p>
            <a:pPr marL="455613" lvl="1" indent="2003425" algn="l" rtl="0">
              <a:buNone/>
            </a:pPr>
            <a:r>
              <a:rPr lang="en-US" sz="2000" dirty="0">
                <a:latin typeface="+mj-lt"/>
              </a:rPr>
              <a:t>d1(n) = f(n) – f(n-1) = 2n</a:t>
            </a:r>
          </a:p>
          <a:p>
            <a:pPr marL="455613" lvl="1" indent="2003425" algn="l" rtl="0">
              <a:buNone/>
            </a:pPr>
            <a:r>
              <a:rPr lang="en-US" sz="2000" dirty="0">
                <a:latin typeface="+mj-lt"/>
              </a:rPr>
              <a:t>d2(n) = d1(n) – d1(n-1) = 2</a:t>
            </a:r>
          </a:p>
          <a:p>
            <a:pPr marL="455613" lvl="1" indent="2003425" algn="l" rtl="0">
              <a:buNone/>
            </a:pPr>
            <a:endParaRPr lang="en-US" sz="2000" dirty="0">
              <a:latin typeface="+mj-lt"/>
            </a:endParaRPr>
          </a:p>
          <a:p>
            <a:pPr marL="227013" indent="-227013" algn="l" rtl="0"/>
            <a:r>
              <a:rPr lang="en-US" sz="2400" dirty="0">
                <a:latin typeface="+mj-lt"/>
              </a:rPr>
              <a:t>Can calculate using only a single adder:</a:t>
            </a:r>
          </a:p>
        </p:txBody>
      </p:sp>
      <p:grpSp>
        <p:nvGrpSpPr>
          <p:cNvPr id="8" name="Group 90"/>
          <p:cNvGrpSpPr>
            <a:grpSpLocks/>
          </p:cNvGrpSpPr>
          <p:nvPr/>
        </p:nvGrpSpPr>
        <p:grpSpPr bwMode="auto">
          <a:xfrm>
            <a:off x="6301853" y="4226257"/>
            <a:ext cx="4114800" cy="1524000"/>
            <a:chOff x="1488" y="2784"/>
            <a:chExt cx="2592" cy="960"/>
          </a:xfrm>
        </p:grpSpPr>
        <p:sp>
          <p:nvSpPr>
            <p:cNvPr id="9" name="Rectangle 31"/>
            <p:cNvSpPr>
              <a:spLocks noChangeArrowheads="1"/>
            </p:cNvSpPr>
            <p:nvPr/>
          </p:nvSpPr>
          <p:spPr bwMode="auto">
            <a:xfrm>
              <a:off x="1488" y="2784"/>
              <a:ext cx="432" cy="24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pPr algn="ctr">
                <a:defRPr/>
              </a:pPr>
              <a:r>
                <a:rPr lang="en-US" kern="0">
                  <a:solidFill>
                    <a:srgbClr val="000000"/>
                  </a:solidFill>
                  <a:latin typeface="+mj-lt"/>
                  <a:ea typeface="ＭＳ Ｐゴシック"/>
                  <a:cs typeface="Calibri"/>
                </a:rPr>
                <a:t>n</a:t>
              </a:r>
            </a:p>
          </p:txBody>
        </p:sp>
        <p:sp>
          <p:nvSpPr>
            <p:cNvPr id="10" name="Rectangle 32"/>
            <p:cNvSpPr>
              <a:spLocks noChangeArrowheads="1"/>
            </p:cNvSpPr>
            <p:nvPr/>
          </p:nvSpPr>
          <p:spPr bwMode="auto">
            <a:xfrm>
              <a:off x="1488" y="3024"/>
              <a:ext cx="432" cy="24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pPr algn="ctr">
                <a:defRPr/>
              </a:pPr>
              <a:r>
                <a:rPr lang="en-US" kern="0">
                  <a:solidFill>
                    <a:srgbClr val="000000"/>
                  </a:solidFill>
                  <a:latin typeface="+mj-lt"/>
                  <a:ea typeface="ＭＳ Ｐゴシック"/>
                  <a:cs typeface="Calibri"/>
                </a:rPr>
                <a:t>d2(n)</a:t>
              </a:r>
            </a:p>
          </p:txBody>
        </p:sp>
        <p:sp>
          <p:nvSpPr>
            <p:cNvPr id="11" name="Rectangle 33"/>
            <p:cNvSpPr>
              <a:spLocks noChangeArrowheads="1"/>
            </p:cNvSpPr>
            <p:nvPr/>
          </p:nvSpPr>
          <p:spPr bwMode="auto">
            <a:xfrm>
              <a:off x="1488" y="3264"/>
              <a:ext cx="432" cy="24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pPr algn="ctr">
                <a:defRPr/>
              </a:pPr>
              <a:r>
                <a:rPr lang="en-US" kern="0">
                  <a:solidFill>
                    <a:srgbClr val="000000"/>
                  </a:solidFill>
                  <a:latin typeface="+mj-lt"/>
                  <a:ea typeface="ＭＳ Ｐゴシック"/>
                  <a:cs typeface="Calibri"/>
                </a:rPr>
                <a:t>d1(n)</a:t>
              </a:r>
            </a:p>
          </p:txBody>
        </p:sp>
        <p:sp>
          <p:nvSpPr>
            <p:cNvPr id="12" name="Rectangle 34"/>
            <p:cNvSpPr>
              <a:spLocks noChangeArrowheads="1"/>
            </p:cNvSpPr>
            <p:nvPr/>
          </p:nvSpPr>
          <p:spPr bwMode="auto">
            <a:xfrm>
              <a:off x="1488" y="3504"/>
              <a:ext cx="432" cy="24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pPr algn="ctr">
                <a:defRPr/>
              </a:pPr>
              <a:r>
                <a:rPr lang="en-US" kern="0">
                  <a:solidFill>
                    <a:srgbClr val="000000"/>
                  </a:solidFill>
                  <a:latin typeface="+mj-lt"/>
                  <a:ea typeface="ＭＳ Ｐゴシック"/>
                  <a:cs typeface="Calibri"/>
                </a:rPr>
                <a:t>f(n)</a:t>
              </a:r>
            </a:p>
          </p:txBody>
        </p:sp>
        <p:sp>
          <p:nvSpPr>
            <p:cNvPr id="13" name="Rectangle 35"/>
            <p:cNvSpPr>
              <a:spLocks noChangeArrowheads="1"/>
            </p:cNvSpPr>
            <p:nvPr/>
          </p:nvSpPr>
          <p:spPr bwMode="auto">
            <a:xfrm>
              <a:off x="1920" y="2784"/>
              <a:ext cx="432" cy="24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pPr algn="ctr">
                <a:defRPr/>
              </a:pPr>
              <a:r>
                <a:rPr lang="en-US" kern="0">
                  <a:solidFill>
                    <a:srgbClr val="000000"/>
                  </a:solidFill>
                  <a:latin typeface="+mj-lt"/>
                  <a:ea typeface="ＭＳ Ｐゴシック"/>
                  <a:cs typeface="Calibri"/>
                </a:rPr>
                <a:t>0</a:t>
              </a:r>
            </a:p>
          </p:txBody>
        </p:sp>
        <p:sp>
          <p:nvSpPr>
            <p:cNvPr id="14" name="Rectangle 36"/>
            <p:cNvSpPr>
              <a:spLocks noChangeArrowheads="1"/>
            </p:cNvSpPr>
            <p:nvPr/>
          </p:nvSpPr>
          <p:spPr bwMode="auto">
            <a:xfrm>
              <a:off x="1920" y="3024"/>
              <a:ext cx="432" cy="24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pPr algn="ctr">
                <a:defRPr/>
              </a:pPr>
              <a:endParaRPr lang="en-US" kern="0">
                <a:solidFill>
                  <a:srgbClr val="000000"/>
                </a:solidFill>
                <a:latin typeface="+mj-lt"/>
                <a:ea typeface="ＭＳ Ｐゴシック"/>
                <a:cs typeface="Calibri"/>
              </a:endParaRPr>
            </a:p>
          </p:txBody>
        </p:sp>
        <p:sp>
          <p:nvSpPr>
            <p:cNvPr id="15" name="Rectangle 37"/>
            <p:cNvSpPr>
              <a:spLocks noChangeArrowheads="1"/>
            </p:cNvSpPr>
            <p:nvPr/>
          </p:nvSpPr>
          <p:spPr bwMode="auto">
            <a:xfrm>
              <a:off x="1920" y="3264"/>
              <a:ext cx="432" cy="24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pPr marL="342900" lvl="3" algn="ctr">
                <a:defRPr/>
              </a:pPr>
              <a:r>
                <a:rPr lang="en-US" kern="0">
                  <a:solidFill>
                    <a:srgbClr val="000000"/>
                  </a:solidFill>
                  <a:latin typeface="+mj-lt"/>
                  <a:ea typeface="ＭＳ Ｐゴシック"/>
                  <a:cs typeface="Calibri"/>
                </a:rPr>
                <a:t>	</a:t>
              </a:r>
            </a:p>
          </p:txBody>
        </p:sp>
        <p:sp>
          <p:nvSpPr>
            <p:cNvPr id="16" name="Rectangle 38"/>
            <p:cNvSpPr>
              <a:spLocks noChangeArrowheads="1"/>
            </p:cNvSpPr>
            <p:nvPr/>
          </p:nvSpPr>
          <p:spPr bwMode="auto">
            <a:xfrm>
              <a:off x="1920" y="3504"/>
              <a:ext cx="432" cy="24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pPr algn="ctr">
                <a:defRPr/>
              </a:pPr>
              <a:r>
                <a:rPr lang="en-US" kern="0">
                  <a:solidFill>
                    <a:srgbClr val="000000"/>
                  </a:solidFill>
                  <a:latin typeface="+mj-lt"/>
                  <a:ea typeface="ＭＳ Ｐゴシック"/>
                  <a:cs typeface="Calibri"/>
                </a:rPr>
                <a:t>41</a:t>
              </a:r>
            </a:p>
          </p:txBody>
        </p:sp>
        <p:sp>
          <p:nvSpPr>
            <p:cNvPr id="17" name="Rectangle 39"/>
            <p:cNvSpPr>
              <a:spLocks noChangeArrowheads="1"/>
            </p:cNvSpPr>
            <p:nvPr/>
          </p:nvSpPr>
          <p:spPr bwMode="auto">
            <a:xfrm>
              <a:off x="2352" y="2784"/>
              <a:ext cx="432" cy="24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pPr algn="ctr">
                <a:defRPr/>
              </a:pPr>
              <a:r>
                <a:rPr lang="en-US" kern="0">
                  <a:solidFill>
                    <a:srgbClr val="000000"/>
                  </a:solidFill>
                  <a:latin typeface="+mj-lt"/>
                  <a:ea typeface="ＭＳ Ｐゴシック"/>
                  <a:cs typeface="Calibri"/>
                </a:rPr>
                <a:t>1</a:t>
              </a:r>
            </a:p>
          </p:txBody>
        </p:sp>
        <p:sp>
          <p:nvSpPr>
            <p:cNvPr id="18" name="Rectangle 40"/>
            <p:cNvSpPr>
              <a:spLocks noChangeArrowheads="1"/>
            </p:cNvSpPr>
            <p:nvPr/>
          </p:nvSpPr>
          <p:spPr bwMode="auto">
            <a:xfrm>
              <a:off x="2352" y="3024"/>
              <a:ext cx="432" cy="24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pPr algn="ctr">
                <a:defRPr/>
              </a:pPr>
              <a:endParaRPr lang="en-US" kern="0">
                <a:solidFill>
                  <a:srgbClr val="000000"/>
                </a:solidFill>
                <a:latin typeface="+mj-lt"/>
                <a:ea typeface="ＭＳ Ｐゴシック"/>
                <a:cs typeface="Calibri"/>
              </a:endParaRPr>
            </a:p>
          </p:txBody>
        </p:sp>
        <p:sp>
          <p:nvSpPr>
            <p:cNvPr id="19" name="Rectangle 41"/>
            <p:cNvSpPr>
              <a:spLocks noChangeArrowheads="1"/>
            </p:cNvSpPr>
            <p:nvPr/>
          </p:nvSpPr>
          <p:spPr bwMode="auto">
            <a:xfrm>
              <a:off x="2352" y="3264"/>
              <a:ext cx="432" cy="24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pPr algn="ctr">
                <a:defRPr/>
              </a:pPr>
              <a:r>
                <a:rPr lang="en-US" kern="0">
                  <a:solidFill>
                    <a:srgbClr val="000000"/>
                  </a:solidFill>
                  <a:latin typeface="+mj-lt"/>
                  <a:ea typeface="ＭＳ Ｐゴシック"/>
                  <a:cs typeface="Calibri"/>
                </a:rPr>
                <a:t>2</a:t>
              </a:r>
            </a:p>
          </p:txBody>
        </p:sp>
        <p:sp>
          <p:nvSpPr>
            <p:cNvPr id="20" name="Rectangle 43"/>
            <p:cNvSpPr>
              <a:spLocks noChangeArrowheads="1"/>
            </p:cNvSpPr>
            <p:nvPr/>
          </p:nvSpPr>
          <p:spPr bwMode="auto">
            <a:xfrm>
              <a:off x="2784" y="2784"/>
              <a:ext cx="432" cy="24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pPr algn="ctr">
                <a:defRPr/>
              </a:pPr>
              <a:r>
                <a:rPr lang="en-US" kern="0">
                  <a:solidFill>
                    <a:srgbClr val="000000"/>
                  </a:solidFill>
                  <a:latin typeface="+mj-lt"/>
                  <a:ea typeface="ＭＳ Ｐゴシック"/>
                  <a:cs typeface="Calibri"/>
                </a:rPr>
                <a:t>2</a:t>
              </a:r>
            </a:p>
          </p:txBody>
        </p:sp>
        <p:sp>
          <p:nvSpPr>
            <p:cNvPr id="21" name="Rectangle 44"/>
            <p:cNvSpPr>
              <a:spLocks noChangeArrowheads="1"/>
            </p:cNvSpPr>
            <p:nvPr/>
          </p:nvSpPr>
          <p:spPr bwMode="auto">
            <a:xfrm>
              <a:off x="2784" y="3024"/>
              <a:ext cx="432" cy="24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pPr algn="ctr">
                <a:defRPr/>
              </a:pPr>
              <a:r>
                <a:rPr lang="en-US" kern="0">
                  <a:solidFill>
                    <a:srgbClr val="000000"/>
                  </a:solidFill>
                  <a:latin typeface="+mj-lt"/>
                  <a:ea typeface="ＭＳ Ｐゴシック"/>
                  <a:cs typeface="Calibri"/>
                </a:rPr>
                <a:t>2</a:t>
              </a:r>
            </a:p>
          </p:txBody>
        </p:sp>
        <p:sp>
          <p:nvSpPr>
            <p:cNvPr id="22" name="Rectangle 47"/>
            <p:cNvSpPr>
              <a:spLocks noChangeArrowheads="1"/>
            </p:cNvSpPr>
            <p:nvPr/>
          </p:nvSpPr>
          <p:spPr bwMode="auto">
            <a:xfrm>
              <a:off x="3216" y="2784"/>
              <a:ext cx="432" cy="24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pPr algn="ctr">
                <a:defRPr/>
              </a:pPr>
              <a:r>
                <a:rPr lang="en-US" kern="0">
                  <a:solidFill>
                    <a:srgbClr val="000000"/>
                  </a:solidFill>
                  <a:latin typeface="+mj-lt"/>
                  <a:ea typeface="ＭＳ Ｐゴシック"/>
                  <a:cs typeface="Calibri"/>
                </a:rPr>
                <a:t>3</a:t>
              </a:r>
            </a:p>
          </p:txBody>
        </p:sp>
        <p:sp>
          <p:nvSpPr>
            <p:cNvPr id="23" name="Rectangle 48"/>
            <p:cNvSpPr>
              <a:spLocks noChangeArrowheads="1"/>
            </p:cNvSpPr>
            <p:nvPr/>
          </p:nvSpPr>
          <p:spPr bwMode="auto">
            <a:xfrm>
              <a:off x="3216" y="3024"/>
              <a:ext cx="432" cy="24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pPr algn="ctr">
                <a:defRPr/>
              </a:pPr>
              <a:r>
                <a:rPr lang="en-US" kern="0">
                  <a:solidFill>
                    <a:srgbClr val="000000"/>
                  </a:solidFill>
                  <a:latin typeface="+mj-lt"/>
                  <a:ea typeface="ＭＳ Ｐゴシック"/>
                  <a:cs typeface="Calibri"/>
                </a:rPr>
                <a:t>2</a:t>
              </a:r>
            </a:p>
          </p:txBody>
        </p:sp>
        <p:sp>
          <p:nvSpPr>
            <p:cNvPr id="24" name="Rectangle 51"/>
            <p:cNvSpPr>
              <a:spLocks noChangeArrowheads="1"/>
            </p:cNvSpPr>
            <p:nvPr/>
          </p:nvSpPr>
          <p:spPr bwMode="auto">
            <a:xfrm>
              <a:off x="3648" y="2784"/>
              <a:ext cx="432" cy="24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pPr algn="ctr">
                <a:defRPr/>
              </a:pPr>
              <a:r>
                <a:rPr lang="en-US" kern="0">
                  <a:solidFill>
                    <a:srgbClr val="000000"/>
                  </a:solidFill>
                  <a:latin typeface="+mj-lt"/>
                  <a:ea typeface="ＭＳ Ｐゴシック"/>
                  <a:cs typeface="Calibri"/>
                </a:rPr>
                <a:t>4</a:t>
              </a:r>
            </a:p>
          </p:txBody>
        </p:sp>
        <p:sp>
          <p:nvSpPr>
            <p:cNvPr id="25" name="Rectangle 52"/>
            <p:cNvSpPr>
              <a:spLocks noChangeArrowheads="1"/>
            </p:cNvSpPr>
            <p:nvPr/>
          </p:nvSpPr>
          <p:spPr bwMode="auto">
            <a:xfrm>
              <a:off x="3648" y="3024"/>
              <a:ext cx="432" cy="24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pPr algn="ctr">
                <a:defRPr/>
              </a:pPr>
              <a:r>
                <a:rPr lang="en-US" kern="0">
                  <a:solidFill>
                    <a:srgbClr val="000000"/>
                  </a:solidFill>
                  <a:latin typeface="+mj-lt"/>
                  <a:ea typeface="ＭＳ Ｐゴシック"/>
                  <a:cs typeface="Calibri"/>
                </a:rPr>
                <a:t>2</a:t>
              </a:r>
            </a:p>
          </p:txBody>
        </p:sp>
      </p:grpSp>
      <p:grpSp>
        <p:nvGrpSpPr>
          <p:cNvPr id="26" name="Group 65"/>
          <p:cNvGrpSpPr>
            <a:grpSpLocks/>
          </p:cNvGrpSpPr>
          <p:nvPr/>
        </p:nvGrpSpPr>
        <p:grpSpPr bwMode="auto">
          <a:xfrm>
            <a:off x="8283053" y="4912057"/>
            <a:ext cx="762000" cy="457200"/>
            <a:chOff x="2736" y="3024"/>
            <a:chExt cx="480" cy="288"/>
          </a:xfrm>
        </p:grpSpPr>
        <p:sp>
          <p:nvSpPr>
            <p:cNvPr id="27" name="Rectangle 45"/>
            <p:cNvSpPr>
              <a:spLocks noChangeArrowheads="1"/>
            </p:cNvSpPr>
            <p:nvPr/>
          </p:nvSpPr>
          <p:spPr bwMode="auto">
            <a:xfrm>
              <a:off x="2784" y="3072"/>
              <a:ext cx="432" cy="24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pPr algn="ctr">
                <a:defRPr/>
              </a:pPr>
              <a:r>
                <a:rPr lang="en-US" kern="0">
                  <a:solidFill>
                    <a:srgbClr val="000000"/>
                  </a:solidFill>
                  <a:latin typeface="+mj-lt"/>
                  <a:ea typeface="ＭＳ Ｐゴシック"/>
                  <a:cs typeface="Calibri"/>
                </a:rPr>
                <a:t>4</a:t>
              </a:r>
            </a:p>
          </p:txBody>
        </p:sp>
        <p:sp>
          <p:nvSpPr>
            <p:cNvPr id="28" name="Line 63"/>
            <p:cNvSpPr>
              <a:spLocks noChangeShapeType="1"/>
            </p:cNvSpPr>
            <p:nvPr/>
          </p:nvSpPr>
          <p:spPr bwMode="auto">
            <a:xfrm>
              <a:off x="2976" y="3024"/>
              <a:ext cx="0" cy="144"/>
            </a:xfrm>
            <a:prstGeom prst="line">
              <a:avLst/>
            </a:prstGeom>
            <a:noFill/>
            <a:ln w="38100">
              <a:solidFill>
                <a:srgbClr val="FC0128"/>
              </a:solidFill>
              <a:round/>
              <a:headEnd/>
              <a:tailEnd type="triangle" w="med" len="med"/>
            </a:ln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+mj-lt"/>
                <a:ea typeface="ＭＳ Ｐゴシック"/>
                <a:cs typeface="Calibri"/>
              </a:endParaRPr>
            </a:p>
          </p:txBody>
        </p:sp>
        <p:sp>
          <p:nvSpPr>
            <p:cNvPr id="29" name="Line 64"/>
            <p:cNvSpPr>
              <a:spLocks noChangeShapeType="1"/>
            </p:cNvSpPr>
            <p:nvPr/>
          </p:nvSpPr>
          <p:spPr bwMode="auto">
            <a:xfrm rot="-5400000">
              <a:off x="2808" y="3144"/>
              <a:ext cx="0" cy="144"/>
            </a:xfrm>
            <a:prstGeom prst="line">
              <a:avLst/>
            </a:prstGeom>
            <a:noFill/>
            <a:ln w="38100">
              <a:solidFill>
                <a:srgbClr val="FC0128"/>
              </a:solidFill>
              <a:round/>
              <a:headEnd/>
              <a:tailEnd type="triangle" w="med" len="med"/>
            </a:ln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+mj-lt"/>
                <a:ea typeface="ＭＳ Ｐゴシック"/>
                <a:cs typeface="Calibri"/>
              </a:endParaRPr>
            </a:p>
          </p:txBody>
        </p:sp>
      </p:grpSp>
      <p:grpSp>
        <p:nvGrpSpPr>
          <p:cNvPr id="30" name="Group 66"/>
          <p:cNvGrpSpPr>
            <a:grpSpLocks/>
          </p:cNvGrpSpPr>
          <p:nvPr/>
        </p:nvGrpSpPr>
        <p:grpSpPr bwMode="auto">
          <a:xfrm>
            <a:off x="8968853" y="4912057"/>
            <a:ext cx="762000" cy="457200"/>
            <a:chOff x="2736" y="3024"/>
            <a:chExt cx="480" cy="288"/>
          </a:xfrm>
        </p:grpSpPr>
        <p:sp>
          <p:nvSpPr>
            <p:cNvPr id="31" name="Rectangle 67"/>
            <p:cNvSpPr>
              <a:spLocks noChangeArrowheads="1"/>
            </p:cNvSpPr>
            <p:nvPr/>
          </p:nvSpPr>
          <p:spPr bwMode="auto">
            <a:xfrm>
              <a:off x="2784" y="3072"/>
              <a:ext cx="432" cy="24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pPr algn="ctr">
                <a:defRPr/>
              </a:pPr>
              <a:r>
                <a:rPr lang="en-US" kern="0">
                  <a:solidFill>
                    <a:srgbClr val="000000"/>
                  </a:solidFill>
                  <a:latin typeface="+mj-lt"/>
                  <a:ea typeface="ＭＳ Ｐゴシック"/>
                  <a:cs typeface="Calibri"/>
                </a:rPr>
                <a:t>6</a:t>
              </a:r>
            </a:p>
          </p:txBody>
        </p:sp>
        <p:sp>
          <p:nvSpPr>
            <p:cNvPr id="32" name="Line 68"/>
            <p:cNvSpPr>
              <a:spLocks noChangeShapeType="1"/>
            </p:cNvSpPr>
            <p:nvPr/>
          </p:nvSpPr>
          <p:spPr bwMode="auto">
            <a:xfrm>
              <a:off x="2976" y="3024"/>
              <a:ext cx="0" cy="144"/>
            </a:xfrm>
            <a:prstGeom prst="line">
              <a:avLst/>
            </a:prstGeom>
            <a:noFill/>
            <a:ln w="38100">
              <a:solidFill>
                <a:srgbClr val="FC0128"/>
              </a:solidFill>
              <a:round/>
              <a:headEnd/>
              <a:tailEnd type="triangle" w="med" len="med"/>
            </a:ln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+mj-lt"/>
                <a:ea typeface="ＭＳ Ｐゴシック"/>
                <a:cs typeface="Calibri"/>
              </a:endParaRPr>
            </a:p>
          </p:txBody>
        </p:sp>
        <p:sp>
          <p:nvSpPr>
            <p:cNvPr id="33" name="Line 69"/>
            <p:cNvSpPr>
              <a:spLocks noChangeShapeType="1"/>
            </p:cNvSpPr>
            <p:nvPr/>
          </p:nvSpPr>
          <p:spPr bwMode="auto">
            <a:xfrm rot="-5400000">
              <a:off x="2808" y="3144"/>
              <a:ext cx="0" cy="144"/>
            </a:xfrm>
            <a:prstGeom prst="line">
              <a:avLst/>
            </a:prstGeom>
            <a:noFill/>
            <a:ln w="38100">
              <a:solidFill>
                <a:srgbClr val="FC0128"/>
              </a:solidFill>
              <a:round/>
              <a:headEnd/>
              <a:tailEnd type="triangle" w="med" len="med"/>
            </a:ln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+mj-lt"/>
                <a:ea typeface="ＭＳ Ｐゴシック"/>
                <a:cs typeface="Calibri"/>
              </a:endParaRPr>
            </a:p>
          </p:txBody>
        </p:sp>
      </p:grpSp>
      <p:grpSp>
        <p:nvGrpSpPr>
          <p:cNvPr id="34" name="Group 70"/>
          <p:cNvGrpSpPr>
            <a:grpSpLocks/>
          </p:cNvGrpSpPr>
          <p:nvPr/>
        </p:nvGrpSpPr>
        <p:grpSpPr bwMode="auto">
          <a:xfrm>
            <a:off x="9654653" y="4912057"/>
            <a:ext cx="762000" cy="457200"/>
            <a:chOff x="2736" y="3024"/>
            <a:chExt cx="480" cy="288"/>
          </a:xfrm>
        </p:grpSpPr>
        <p:sp>
          <p:nvSpPr>
            <p:cNvPr id="35" name="Rectangle 71"/>
            <p:cNvSpPr>
              <a:spLocks noChangeArrowheads="1"/>
            </p:cNvSpPr>
            <p:nvPr/>
          </p:nvSpPr>
          <p:spPr bwMode="auto">
            <a:xfrm>
              <a:off x="2784" y="3072"/>
              <a:ext cx="432" cy="24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pPr algn="ctr">
                <a:defRPr/>
              </a:pPr>
              <a:r>
                <a:rPr lang="en-US" kern="0">
                  <a:solidFill>
                    <a:srgbClr val="000000"/>
                  </a:solidFill>
                  <a:latin typeface="+mj-lt"/>
                  <a:ea typeface="ＭＳ Ｐゴシック"/>
                  <a:cs typeface="Calibri"/>
                </a:rPr>
                <a:t>8</a:t>
              </a:r>
            </a:p>
          </p:txBody>
        </p:sp>
        <p:sp>
          <p:nvSpPr>
            <p:cNvPr id="36" name="Line 72"/>
            <p:cNvSpPr>
              <a:spLocks noChangeShapeType="1"/>
            </p:cNvSpPr>
            <p:nvPr/>
          </p:nvSpPr>
          <p:spPr bwMode="auto">
            <a:xfrm>
              <a:off x="2976" y="3024"/>
              <a:ext cx="0" cy="144"/>
            </a:xfrm>
            <a:prstGeom prst="line">
              <a:avLst/>
            </a:prstGeom>
            <a:noFill/>
            <a:ln w="38100">
              <a:solidFill>
                <a:srgbClr val="FC0128"/>
              </a:solidFill>
              <a:round/>
              <a:headEnd/>
              <a:tailEnd type="triangle" w="med" len="med"/>
            </a:ln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+mj-lt"/>
                <a:ea typeface="ＭＳ Ｐゴシック"/>
                <a:cs typeface="Calibri"/>
              </a:endParaRPr>
            </a:p>
          </p:txBody>
        </p:sp>
        <p:sp>
          <p:nvSpPr>
            <p:cNvPr id="37" name="Line 73"/>
            <p:cNvSpPr>
              <a:spLocks noChangeShapeType="1"/>
            </p:cNvSpPr>
            <p:nvPr/>
          </p:nvSpPr>
          <p:spPr bwMode="auto">
            <a:xfrm rot="-5400000">
              <a:off x="2808" y="3144"/>
              <a:ext cx="0" cy="144"/>
            </a:xfrm>
            <a:prstGeom prst="line">
              <a:avLst/>
            </a:prstGeom>
            <a:noFill/>
            <a:ln w="38100">
              <a:solidFill>
                <a:srgbClr val="FC0128"/>
              </a:solidFill>
              <a:round/>
              <a:headEnd/>
              <a:tailEnd type="triangle" w="med" len="med"/>
            </a:ln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+mj-lt"/>
                <a:ea typeface="ＭＳ Ｐゴシック"/>
                <a:cs typeface="Calibri"/>
              </a:endParaRPr>
            </a:p>
          </p:txBody>
        </p:sp>
      </p:grpSp>
      <p:grpSp>
        <p:nvGrpSpPr>
          <p:cNvPr id="38" name="Group 74"/>
          <p:cNvGrpSpPr>
            <a:grpSpLocks/>
          </p:cNvGrpSpPr>
          <p:nvPr/>
        </p:nvGrpSpPr>
        <p:grpSpPr bwMode="auto">
          <a:xfrm>
            <a:off x="7597253" y="5293057"/>
            <a:ext cx="762000" cy="457200"/>
            <a:chOff x="2736" y="3024"/>
            <a:chExt cx="480" cy="288"/>
          </a:xfrm>
        </p:grpSpPr>
        <p:sp>
          <p:nvSpPr>
            <p:cNvPr id="40" name="Rectangle 75"/>
            <p:cNvSpPr>
              <a:spLocks noChangeArrowheads="1"/>
            </p:cNvSpPr>
            <p:nvPr/>
          </p:nvSpPr>
          <p:spPr bwMode="auto">
            <a:xfrm>
              <a:off x="2784" y="3072"/>
              <a:ext cx="432" cy="24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pPr algn="ctr">
                <a:defRPr/>
              </a:pPr>
              <a:r>
                <a:rPr lang="en-US" kern="0">
                  <a:solidFill>
                    <a:srgbClr val="000000"/>
                  </a:solidFill>
                  <a:latin typeface="+mj-lt"/>
                  <a:ea typeface="ＭＳ Ｐゴシック"/>
                  <a:cs typeface="Calibri"/>
                </a:rPr>
                <a:t>43</a:t>
              </a:r>
            </a:p>
          </p:txBody>
        </p:sp>
        <p:sp>
          <p:nvSpPr>
            <p:cNvPr id="41" name="Line 76"/>
            <p:cNvSpPr>
              <a:spLocks noChangeShapeType="1"/>
            </p:cNvSpPr>
            <p:nvPr/>
          </p:nvSpPr>
          <p:spPr bwMode="auto">
            <a:xfrm>
              <a:off x="2976" y="3024"/>
              <a:ext cx="0" cy="144"/>
            </a:xfrm>
            <a:prstGeom prst="line">
              <a:avLst/>
            </a:prstGeom>
            <a:noFill/>
            <a:ln w="38100">
              <a:solidFill>
                <a:srgbClr val="FC0128"/>
              </a:solidFill>
              <a:round/>
              <a:headEnd/>
              <a:tailEnd type="triangle" w="med" len="med"/>
            </a:ln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+mj-lt"/>
                <a:ea typeface="ＭＳ Ｐゴシック"/>
                <a:cs typeface="Calibri"/>
              </a:endParaRPr>
            </a:p>
          </p:txBody>
        </p:sp>
        <p:sp>
          <p:nvSpPr>
            <p:cNvPr id="42" name="Line 77"/>
            <p:cNvSpPr>
              <a:spLocks noChangeShapeType="1"/>
            </p:cNvSpPr>
            <p:nvPr/>
          </p:nvSpPr>
          <p:spPr bwMode="auto">
            <a:xfrm rot="-5400000">
              <a:off x="2808" y="3144"/>
              <a:ext cx="0" cy="144"/>
            </a:xfrm>
            <a:prstGeom prst="line">
              <a:avLst/>
            </a:prstGeom>
            <a:noFill/>
            <a:ln w="38100">
              <a:solidFill>
                <a:srgbClr val="FC0128"/>
              </a:solidFill>
              <a:round/>
              <a:headEnd/>
              <a:tailEnd type="triangle" w="med" len="med"/>
            </a:ln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+mj-lt"/>
                <a:ea typeface="ＭＳ Ｐゴシック"/>
                <a:cs typeface="Calibri"/>
              </a:endParaRPr>
            </a:p>
          </p:txBody>
        </p:sp>
      </p:grpSp>
      <p:grpSp>
        <p:nvGrpSpPr>
          <p:cNvPr id="43" name="Group 78"/>
          <p:cNvGrpSpPr>
            <a:grpSpLocks/>
          </p:cNvGrpSpPr>
          <p:nvPr/>
        </p:nvGrpSpPr>
        <p:grpSpPr bwMode="auto">
          <a:xfrm>
            <a:off x="8283053" y="5293057"/>
            <a:ext cx="762000" cy="457200"/>
            <a:chOff x="2736" y="3024"/>
            <a:chExt cx="480" cy="288"/>
          </a:xfrm>
        </p:grpSpPr>
        <p:sp>
          <p:nvSpPr>
            <p:cNvPr id="44" name="Rectangle 79"/>
            <p:cNvSpPr>
              <a:spLocks noChangeArrowheads="1"/>
            </p:cNvSpPr>
            <p:nvPr/>
          </p:nvSpPr>
          <p:spPr bwMode="auto">
            <a:xfrm>
              <a:off x="2784" y="3072"/>
              <a:ext cx="432" cy="24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pPr algn="ctr">
                <a:defRPr/>
              </a:pPr>
              <a:r>
                <a:rPr lang="en-US" kern="0">
                  <a:solidFill>
                    <a:srgbClr val="000000"/>
                  </a:solidFill>
                  <a:latin typeface="+mj-lt"/>
                  <a:ea typeface="ＭＳ Ｐゴシック"/>
                  <a:cs typeface="Calibri"/>
                </a:rPr>
                <a:t>47</a:t>
              </a:r>
            </a:p>
          </p:txBody>
        </p:sp>
        <p:sp>
          <p:nvSpPr>
            <p:cNvPr id="45" name="Line 80"/>
            <p:cNvSpPr>
              <a:spLocks noChangeShapeType="1"/>
            </p:cNvSpPr>
            <p:nvPr/>
          </p:nvSpPr>
          <p:spPr bwMode="auto">
            <a:xfrm>
              <a:off x="2976" y="3024"/>
              <a:ext cx="0" cy="144"/>
            </a:xfrm>
            <a:prstGeom prst="line">
              <a:avLst/>
            </a:prstGeom>
            <a:noFill/>
            <a:ln w="38100">
              <a:solidFill>
                <a:srgbClr val="FC0128"/>
              </a:solidFill>
              <a:round/>
              <a:headEnd/>
              <a:tailEnd type="triangle" w="med" len="med"/>
            </a:ln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+mj-lt"/>
                <a:ea typeface="ＭＳ Ｐゴシック"/>
                <a:cs typeface="Calibri"/>
              </a:endParaRPr>
            </a:p>
          </p:txBody>
        </p:sp>
        <p:sp>
          <p:nvSpPr>
            <p:cNvPr id="46" name="Line 81"/>
            <p:cNvSpPr>
              <a:spLocks noChangeShapeType="1"/>
            </p:cNvSpPr>
            <p:nvPr/>
          </p:nvSpPr>
          <p:spPr bwMode="auto">
            <a:xfrm rot="-5400000">
              <a:off x="2808" y="3144"/>
              <a:ext cx="0" cy="144"/>
            </a:xfrm>
            <a:prstGeom prst="line">
              <a:avLst/>
            </a:prstGeom>
            <a:noFill/>
            <a:ln w="38100">
              <a:solidFill>
                <a:srgbClr val="FC0128"/>
              </a:solidFill>
              <a:round/>
              <a:headEnd/>
              <a:tailEnd type="triangle" w="med" len="med"/>
            </a:ln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+mj-lt"/>
                <a:ea typeface="ＭＳ Ｐゴシック"/>
                <a:cs typeface="Calibri"/>
              </a:endParaRPr>
            </a:p>
          </p:txBody>
        </p:sp>
      </p:grpSp>
      <p:grpSp>
        <p:nvGrpSpPr>
          <p:cNvPr id="47" name="Group 82"/>
          <p:cNvGrpSpPr>
            <a:grpSpLocks/>
          </p:cNvGrpSpPr>
          <p:nvPr/>
        </p:nvGrpSpPr>
        <p:grpSpPr bwMode="auto">
          <a:xfrm>
            <a:off x="8968853" y="5293057"/>
            <a:ext cx="762000" cy="457200"/>
            <a:chOff x="2736" y="3024"/>
            <a:chExt cx="480" cy="288"/>
          </a:xfrm>
        </p:grpSpPr>
        <p:sp>
          <p:nvSpPr>
            <p:cNvPr id="48" name="Rectangle 83"/>
            <p:cNvSpPr>
              <a:spLocks noChangeArrowheads="1"/>
            </p:cNvSpPr>
            <p:nvPr/>
          </p:nvSpPr>
          <p:spPr bwMode="auto">
            <a:xfrm>
              <a:off x="2784" y="3072"/>
              <a:ext cx="432" cy="24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pPr algn="ctr">
                <a:defRPr/>
              </a:pPr>
              <a:r>
                <a:rPr lang="en-US" kern="0">
                  <a:solidFill>
                    <a:srgbClr val="000000"/>
                  </a:solidFill>
                  <a:latin typeface="+mj-lt"/>
                  <a:ea typeface="ＭＳ Ｐゴシック"/>
                  <a:cs typeface="Calibri"/>
                </a:rPr>
                <a:t>53</a:t>
              </a:r>
            </a:p>
          </p:txBody>
        </p:sp>
        <p:sp>
          <p:nvSpPr>
            <p:cNvPr id="49" name="Line 84"/>
            <p:cNvSpPr>
              <a:spLocks noChangeShapeType="1"/>
            </p:cNvSpPr>
            <p:nvPr/>
          </p:nvSpPr>
          <p:spPr bwMode="auto">
            <a:xfrm>
              <a:off x="2976" y="3024"/>
              <a:ext cx="0" cy="144"/>
            </a:xfrm>
            <a:prstGeom prst="line">
              <a:avLst/>
            </a:prstGeom>
            <a:noFill/>
            <a:ln w="38100">
              <a:solidFill>
                <a:srgbClr val="FC0128"/>
              </a:solidFill>
              <a:round/>
              <a:headEnd/>
              <a:tailEnd type="triangle" w="med" len="med"/>
            </a:ln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+mj-lt"/>
                <a:ea typeface="ＭＳ Ｐゴシック"/>
                <a:cs typeface="Calibri"/>
              </a:endParaRPr>
            </a:p>
          </p:txBody>
        </p:sp>
        <p:sp>
          <p:nvSpPr>
            <p:cNvPr id="50" name="Line 85"/>
            <p:cNvSpPr>
              <a:spLocks noChangeShapeType="1"/>
            </p:cNvSpPr>
            <p:nvPr/>
          </p:nvSpPr>
          <p:spPr bwMode="auto">
            <a:xfrm rot="-5400000">
              <a:off x="2808" y="3144"/>
              <a:ext cx="0" cy="144"/>
            </a:xfrm>
            <a:prstGeom prst="line">
              <a:avLst/>
            </a:prstGeom>
            <a:noFill/>
            <a:ln w="38100">
              <a:solidFill>
                <a:srgbClr val="FC0128"/>
              </a:solidFill>
              <a:round/>
              <a:headEnd/>
              <a:tailEnd type="triangle" w="med" len="med"/>
            </a:ln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+mj-lt"/>
                <a:ea typeface="ＭＳ Ｐゴシック"/>
                <a:cs typeface="Calibri"/>
              </a:endParaRPr>
            </a:p>
          </p:txBody>
        </p:sp>
      </p:grpSp>
      <p:grpSp>
        <p:nvGrpSpPr>
          <p:cNvPr id="51" name="Group 86"/>
          <p:cNvGrpSpPr>
            <a:grpSpLocks/>
          </p:cNvGrpSpPr>
          <p:nvPr/>
        </p:nvGrpSpPr>
        <p:grpSpPr bwMode="auto">
          <a:xfrm>
            <a:off x="9654653" y="5293057"/>
            <a:ext cx="762000" cy="457200"/>
            <a:chOff x="2736" y="3024"/>
            <a:chExt cx="480" cy="288"/>
          </a:xfrm>
        </p:grpSpPr>
        <p:sp>
          <p:nvSpPr>
            <p:cNvPr id="52" name="Rectangle 87"/>
            <p:cNvSpPr>
              <a:spLocks noChangeArrowheads="1"/>
            </p:cNvSpPr>
            <p:nvPr/>
          </p:nvSpPr>
          <p:spPr bwMode="auto">
            <a:xfrm>
              <a:off x="2784" y="3072"/>
              <a:ext cx="432" cy="24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pPr algn="ctr">
                <a:defRPr/>
              </a:pPr>
              <a:r>
                <a:rPr lang="en-US" kern="0">
                  <a:solidFill>
                    <a:srgbClr val="000000"/>
                  </a:solidFill>
                  <a:latin typeface="+mj-lt"/>
                  <a:ea typeface="ＭＳ Ｐゴシック"/>
                  <a:cs typeface="Calibri"/>
                </a:rPr>
                <a:t>61</a:t>
              </a:r>
            </a:p>
          </p:txBody>
        </p:sp>
        <p:sp>
          <p:nvSpPr>
            <p:cNvPr id="53" name="Line 88"/>
            <p:cNvSpPr>
              <a:spLocks noChangeShapeType="1"/>
            </p:cNvSpPr>
            <p:nvPr/>
          </p:nvSpPr>
          <p:spPr bwMode="auto">
            <a:xfrm>
              <a:off x="2976" y="3024"/>
              <a:ext cx="0" cy="144"/>
            </a:xfrm>
            <a:prstGeom prst="line">
              <a:avLst/>
            </a:prstGeom>
            <a:noFill/>
            <a:ln w="38100">
              <a:solidFill>
                <a:srgbClr val="FC0128"/>
              </a:solidFill>
              <a:round/>
              <a:headEnd/>
              <a:tailEnd type="triangle" w="med" len="med"/>
            </a:ln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+mj-lt"/>
                <a:ea typeface="ＭＳ Ｐゴシック"/>
                <a:cs typeface="Calibri"/>
              </a:endParaRPr>
            </a:p>
          </p:txBody>
        </p:sp>
        <p:sp>
          <p:nvSpPr>
            <p:cNvPr id="54" name="Line 89"/>
            <p:cNvSpPr>
              <a:spLocks noChangeShapeType="1"/>
            </p:cNvSpPr>
            <p:nvPr/>
          </p:nvSpPr>
          <p:spPr bwMode="auto">
            <a:xfrm rot="-5400000">
              <a:off x="2808" y="3144"/>
              <a:ext cx="0" cy="144"/>
            </a:xfrm>
            <a:prstGeom prst="line">
              <a:avLst/>
            </a:prstGeom>
            <a:noFill/>
            <a:ln w="38100">
              <a:solidFill>
                <a:srgbClr val="FC0128"/>
              </a:solidFill>
              <a:round/>
              <a:headEnd/>
              <a:tailEnd type="triangle" w="med" len="med"/>
            </a:ln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+mj-lt"/>
                <a:ea typeface="ＭＳ Ｐゴシック"/>
                <a:cs typeface="Calibri"/>
              </a:endParaRPr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2019, Elsevier Inc.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1284840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تحقق ماشین محاسبه تفاضلی</a:t>
            </a:r>
            <a:endParaRPr lang="en-US" dirty="0"/>
          </a:p>
        </p:txBody>
      </p:sp>
      <p:sp>
        <p:nvSpPr>
          <p:cNvPr id="6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sz="2400" dirty="0">
                <a:latin typeface="+mj-lt"/>
              </a:rPr>
              <a:t>Mechanical calculator,  hand-cranked, using decimal digits</a:t>
            </a:r>
          </a:p>
          <a:p>
            <a:pPr algn="l" rtl="0"/>
            <a:r>
              <a:rPr lang="en-US" sz="2400" dirty="0">
                <a:latin typeface="+mj-lt"/>
              </a:rPr>
              <a:t>Babbage did not complete the DE, moving on to the Analytical Engine (but used ideas from AE in improved DE 2 plan)</a:t>
            </a:r>
          </a:p>
          <a:p>
            <a:pPr algn="l" rtl="0"/>
            <a:r>
              <a:rPr lang="en-US" sz="2400" dirty="0" err="1">
                <a:latin typeface="+mj-lt"/>
              </a:rPr>
              <a:t>Schuetz</a:t>
            </a:r>
            <a:r>
              <a:rPr lang="en-US" sz="2400" dirty="0">
                <a:latin typeface="+mj-lt"/>
              </a:rPr>
              <a:t> in Sweden completed working version in 1855, sold copy to British Government</a:t>
            </a:r>
          </a:p>
        </p:txBody>
      </p:sp>
      <p:pic>
        <p:nvPicPr>
          <p:cNvPr id="9" name="Picture 8" descr="800px-Babbage_Difference_Engin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0518" y="4188178"/>
            <a:ext cx="3688874" cy="2669822"/>
          </a:xfrm>
          <a:prstGeom prst="rect">
            <a:avLst/>
          </a:prstGeom>
        </p:spPr>
      </p:pic>
      <p:pic>
        <p:nvPicPr>
          <p:cNvPr id="2050" name="Picture 2" descr="C:\Users\hamed\Dropbox\New\1396-2\AUT-ACA\CourseMaterials\berkeley\ScheutzMachine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7965" y="4188178"/>
            <a:ext cx="4290785" cy="2669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hamed\Dropbox\New\1396-2\AUT-ACA\CourseMaterials\berkeley\220px-Georg_Scheutz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44" y="3848100"/>
            <a:ext cx="2794001" cy="3009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15462" y="638240"/>
            <a:ext cx="39292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sz="2400" b="1" dirty="0">
                <a:solidFill>
                  <a:srgbClr val="C00000"/>
                </a:solidFill>
                <a:latin typeface="+mj-lt"/>
                <a:ea typeface="+mj-ea"/>
                <a:cs typeface="Times New Roman" pitchFamily="18" charset="0"/>
              </a:rPr>
              <a:t>Realizing the Difference Engine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2019, Elsevier Inc.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1210391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itle 1"/>
          <p:cNvSpPr txBox="1">
            <a:spLocks/>
          </p:cNvSpPr>
          <p:nvPr/>
        </p:nvSpPr>
        <p:spPr>
          <a:xfrm>
            <a:off x="215462" y="390588"/>
            <a:ext cx="4142049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</a:lstStyle>
          <a:p>
            <a:r>
              <a:rPr lang="en-US" sz="2800" dirty="0">
                <a:solidFill>
                  <a:srgbClr val="C00000"/>
                </a:solidFill>
                <a:latin typeface="+mj-lt"/>
              </a:rPr>
              <a:t>Analytical Engine 1837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36468"/>
            <a:ext cx="9906000" cy="825283"/>
          </a:xfrm>
        </p:spPr>
        <p:txBody>
          <a:bodyPr/>
          <a:lstStyle/>
          <a:p>
            <a:r>
              <a:rPr lang="fa-IR" dirty="0"/>
              <a:t>موتور تحلیلی 1837 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l" rtl="0"/>
            <a:r>
              <a:rPr lang="en-US" sz="2400" dirty="0">
                <a:latin typeface="+mj-lt"/>
              </a:rPr>
              <a:t>Recognized as first general-purpose digital computer</a:t>
            </a:r>
          </a:p>
          <a:p>
            <a:pPr lvl="1" algn="l" rtl="0"/>
            <a:r>
              <a:rPr lang="en-US" sz="2000" dirty="0">
                <a:latin typeface="+mj-lt"/>
              </a:rPr>
              <a:t>Many iterations of the design (multiple Analytical Engines)</a:t>
            </a:r>
          </a:p>
          <a:p>
            <a:pPr algn="l" rtl="0"/>
            <a:r>
              <a:rPr lang="en-US" sz="2400" dirty="0">
                <a:latin typeface="+mj-lt"/>
              </a:rPr>
              <a:t>Contains the major components of modern computers:</a:t>
            </a:r>
          </a:p>
          <a:p>
            <a:pPr lvl="1" algn="l" rtl="0"/>
            <a:r>
              <a:rPr lang="en-US" sz="2000" dirty="0">
                <a:latin typeface="+mj-lt"/>
              </a:rPr>
              <a:t>“Store”:  Main memory where numbers and intermediate results were held (1,000 decimal words, 40-digits each)</a:t>
            </a:r>
          </a:p>
          <a:p>
            <a:pPr lvl="1" algn="l" rtl="0"/>
            <a:r>
              <a:rPr lang="en-US" sz="2000" dirty="0">
                <a:latin typeface="+mj-lt"/>
              </a:rPr>
              <a:t>“Mill”: Arithmetic unit where processing was performed including addition, multiplication, and division</a:t>
            </a:r>
          </a:p>
          <a:p>
            <a:pPr lvl="1" algn="l" rtl="0"/>
            <a:r>
              <a:rPr lang="en-US" sz="2000" dirty="0">
                <a:latin typeface="+mj-lt"/>
              </a:rPr>
              <a:t>Also supported conditional branching and looping, and exceptions on overflow (machine jams and bell rings)</a:t>
            </a:r>
          </a:p>
          <a:p>
            <a:pPr lvl="1" algn="l" rtl="0"/>
            <a:r>
              <a:rPr lang="en-US" sz="2000" dirty="0">
                <a:latin typeface="+mj-lt"/>
              </a:rPr>
              <a:t>Had a form of microcode (the “Barrel”)</a:t>
            </a:r>
          </a:p>
          <a:p>
            <a:pPr algn="l" rtl="0"/>
            <a:r>
              <a:rPr lang="en-US" sz="2400" dirty="0">
                <a:latin typeface="+mj-lt"/>
              </a:rPr>
              <a:t>Program, input and output data on punched cards</a:t>
            </a:r>
          </a:p>
          <a:p>
            <a:pPr algn="l" rtl="0"/>
            <a:r>
              <a:rPr lang="en-US" sz="2400" dirty="0">
                <a:latin typeface="+mj-lt"/>
              </a:rPr>
              <a:t>Instruction cards hold </a:t>
            </a:r>
            <a:r>
              <a:rPr lang="en-US" sz="2400" dirty="0" err="1">
                <a:latin typeface="+mj-lt"/>
              </a:rPr>
              <a:t>opcode</a:t>
            </a:r>
            <a:r>
              <a:rPr lang="en-US" sz="2400" dirty="0">
                <a:latin typeface="+mj-lt"/>
              </a:rPr>
              <a:t> and address of operands in store</a:t>
            </a:r>
          </a:p>
          <a:p>
            <a:pPr lvl="1" algn="l" rtl="0"/>
            <a:r>
              <a:rPr lang="en-US" sz="2000" dirty="0">
                <a:latin typeface="+mj-lt"/>
              </a:rPr>
              <a:t>3-address format with two sources and one destination, all in store</a:t>
            </a:r>
          </a:p>
          <a:p>
            <a:pPr algn="l" rtl="0"/>
            <a:r>
              <a:rPr lang="en-US" sz="2400" dirty="0">
                <a:latin typeface="+mj-lt"/>
              </a:rPr>
              <a:t>Branches implemented by mechanically changing order cards were inserted into machine</a:t>
            </a:r>
          </a:p>
          <a:p>
            <a:pPr algn="l" rtl="0"/>
            <a:r>
              <a:rPr lang="en-US" sz="2400" dirty="0">
                <a:latin typeface="+mj-lt"/>
              </a:rPr>
              <a:t>Only small pieces were ever built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2019, Elsevier Inc.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901521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itle 1"/>
          <p:cNvSpPr txBox="1">
            <a:spLocks/>
          </p:cNvSpPr>
          <p:nvPr/>
        </p:nvSpPr>
        <p:spPr>
          <a:xfrm>
            <a:off x="215462" y="401877"/>
            <a:ext cx="5395116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</a:lstStyle>
          <a:p>
            <a:r>
              <a:rPr lang="en-US" sz="2800" dirty="0">
                <a:solidFill>
                  <a:srgbClr val="C00000"/>
                </a:solidFill>
                <a:latin typeface="+mj-lt"/>
              </a:rPr>
              <a:t>Analytical Engine Design Choices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956" y="136468"/>
            <a:ext cx="11029244" cy="825283"/>
          </a:xfrm>
        </p:spPr>
        <p:txBody>
          <a:bodyPr/>
          <a:lstStyle/>
          <a:p>
            <a:r>
              <a:rPr lang="fa-IR" dirty="0"/>
              <a:t>انتخاب موتورهای تحلیلی 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l" rtl="0"/>
            <a:r>
              <a:rPr lang="en-US" sz="2400" dirty="0">
                <a:latin typeface="+mj-lt"/>
              </a:rPr>
              <a:t>Decimal, because storage on mechanical gears</a:t>
            </a:r>
          </a:p>
          <a:p>
            <a:pPr lvl="1" algn="l" rtl="0"/>
            <a:r>
              <a:rPr lang="en-US" sz="2000" dirty="0">
                <a:latin typeface="+mj-lt"/>
              </a:rPr>
              <a:t>Babbage considered binary and other bases, but no clear advantage over human-friendly decimal</a:t>
            </a:r>
          </a:p>
          <a:p>
            <a:pPr algn="l" rtl="0"/>
            <a:r>
              <a:rPr lang="en-US" sz="2400" dirty="0">
                <a:latin typeface="+mj-lt"/>
              </a:rPr>
              <a:t>40-digit precision (equivalent to &gt;133 bits)</a:t>
            </a:r>
          </a:p>
          <a:p>
            <a:pPr lvl="1" algn="l" rtl="0"/>
            <a:r>
              <a:rPr lang="en-US" sz="2000" dirty="0">
                <a:latin typeface="+mj-lt"/>
              </a:rPr>
              <a:t>To reduce impact of scaling given lack of floating-point hardware</a:t>
            </a:r>
          </a:p>
          <a:p>
            <a:pPr algn="l" rtl="0"/>
            <a:r>
              <a:rPr lang="en-US" sz="2400" dirty="0">
                <a:latin typeface="+mj-lt"/>
              </a:rPr>
              <a:t>Had a fast “anticipating” carry</a:t>
            </a:r>
          </a:p>
          <a:p>
            <a:pPr lvl="1" algn="l" rtl="0"/>
            <a:r>
              <a:rPr lang="en-US" sz="2000" dirty="0">
                <a:latin typeface="+mj-lt"/>
              </a:rPr>
              <a:t>Mechanical version of pass-transistor carry propagate used in CMOS adders (and earlier in relay adders)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2019, Elsevier Inc.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2622624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طرح کلی دوره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a-IR" dirty="0"/>
              <a:t>معرفی</a:t>
            </a:r>
          </a:p>
          <a:p>
            <a:r>
              <a:rPr lang="fa-IR" dirty="0"/>
              <a:t>سلسله مراتب حافظه </a:t>
            </a:r>
            <a:r>
              <a:rPr lang="fa-IR" dirty="0">
                <a:solidFill>
                  <a:srgbClr val="C00000"/>
                </a:solidFill>
              </a:rPr>
              <a:t>(</a:t>
            </a:r>
            <a:r>
              <a:rPr lang="en-US" dirty="0">
                <a:solidFill>
                  <a:srgbClr val="C00000"/>
                </a:solidFill>
              </a:rPr>
              <a:t>Memory Hierarchy</a:t>
            </a:r>
            <a:r>
              <a:rPr lang="fa-IR" dirty="0">
                <a:solidFill>
                  <a:srgbClr val="C00000"/>
                </a:solidFill>
              </a:rPr>
              <a:t>)</a:t>
            </a:r>
          </a:p>
          <a:p>
            <a:r>
              <a:rPr lang="fa-IR" dirty="0"/>
              <a:t>پیش واکشی </a:t>
            </a:r>
            <a:r>
              <a:rPr lang="fa-IR" dirty="0">
                <a:solidFill>
                  <a:srgbClr val="C00000"/>
                </a:solidFill>
              </a:rPr>
              <a:t>(</a:t>
            </a:r>
            <a:r>
              <a:rPr lang="en-US" dirty="0">
                <a:solidFill>
                  <a:srgbClr val="C00000"/>
                </a:solidFill>
              </a:rPr>
              <a:t>Prefetching</a:t>
            </a:r>
            <a:r>
              <a:rPr lang="fa-IR" dirty="0">
                <a:solidFill>
                  <a:srgbClr val="C00000"/>
                </a:solidFill>
              </a:rPr>
              <a:t>)</a:t>
            </a:r>
          </a:p>
          <a:p>
            <a:r>
              <a:rPr lang="fa-IR" dirty="0"/>
              <a:t>موازی سازی در سطح دستور العمل </a:t>
            </a:r>
            <a:r>
              <a:rPr lang="fa-IR" dirty="0">
                <a:solidFill>
                  <a:srgbClr val="C00000"/>
                </a:solidFill>
              </a:rPr>
              <a:t>(</a:t>
            </a:r>
            <a:r>
              <a:rPr lang="en-US" dirty="0">
                <a:solidFill>
                  <a:srgbClr val="C00000"/>
                </a:solidFill>
              </a:rPr>
              <a:t>Instruction-level parallelism</a:t>
            </a:r>
            <a:r>
              <a:rPr lang="fa-IR" dirty="0">
                <a:solidFill>
                  <a:srgbClr val="C00000"/>
                </a:solidFill>
              </a:rPr>
              <a:t>)</a:t>
            </a:r>
            <a:endParaRPr lang="en-US" dirty="0">
              <a:solidFill>
                <a:srgbClr val="C00000"/>
              </a:solidFill>
            </a:endParaRPr>
          </a:p>
          <a:p>
            <a:pPr lvl="1"/>
            <a:r>
              <a:rPr lang="en-US" dirty="0"/>
              <a:t>Pipeline, branch prediction, out-of-order execution, …</a:t>
            </a:r>
          </a:p>
          <a:p>
            <a:r>
              <a:rPr lang="fa-IR" dirty="0"/>
              <a:t>موازی سازی داده ها </a:t>
            </a:r>
            <a:r>
              <a:rPr lang="fa-IR" dirty="0">
                <a:solidFill>
                  <a:srgbClr val="C00000"/>
                </a:solidFill>
              </a:rPr>
              <a:t>(</a:t>
            </a:r>
            <a:r>
              <a:rPr lang="en-US" dirty="0">
                <a:solidFill>
                  <a:srgbClr val="C00000"/>
                </a:solidFill>
              </a:rPr>
              <a:t>Data-level parallelism</a:t>
            </a:r>
            <a:r>
              <a:rPr lang="fa-IR" dirty="0">
                <a:solidFill>
                  <a:srgbClr val="C00000"/>
                </a:solidFill>
              </a:rPr>
              <a:t>)</a:t>
            </a:r>
          </a:p>
          <a:p>
            <a:r>
              <a:rPr lang="fa-IR" dirty="0"/>
              <a:t>پردازنده های برداری و </a:t>
            </a:r>
            <a:r>
              <a:rPr lang="en-US" dirty="0"/>
              <a:t>SIMD</a:t>
            </a:r>
            <a:r>
              <a:rPr lang="fa-IR" dirty="0"/>
              <a:t> </a:t>
            </a:r>
            <a:r>
              <a:rPr lang="fa-IR" dirty="0">
                <a:solidFill>
                  <a:srgbClr val="C00000"/>
                </a:solidFill>
              </a:rPr>
              <a:t>(</a:t>
            </a:r>
            <a:r>
              <a:rPr lang="en-US" dirty="0">
                <a:solidFill>
                  <a:srgbClr val="C00000"/>
                </a:solidFill>
              </a:rPr>
              <a:t>Vector processors and SIMD</a:t>
            </a:r>
            <a:r>
              <a:rPr lang="fa-IR" dirty="0">
                <a:solidFill>
                  <a:srgbClr val="C00000"/>
                </a:solidFill>
              </a:rPr>
              <a:t>)</a:t>
            </a:r>
            <a:endParaRPr lang="en-US" dirty="0">
              <a:solidFill>
                <a:srgbClr val="C00000"/>
              </a:solidFill>
            </a:endParaRPr>
          </a:p>
          <a:p>
            <a:r>
              <a:rPr lang="fa-IR" dirty="0"/>
              <a:t>موازی کاری ریسمان ها </a:t>
            </a:r>
            <a:r>
              <a:rPr lang="en-US" dirty="0">
                <a:solidFill>
                  <a:srgbClr val="C00000"/>
                </a:solidFill>
              </a:rPr>
              <a:t>(Thread-level parallelism)</a:t>
            </a:r>
          </a:p>
          <a:p>
            <a:pPr lvl="1"/>
            <a:r>
              <a:rPr lang="fa-IR" dirty="0"/>
              <a:t> پروتکل های چند هسته ای و پروتکل های انسجام </a:t>
            </a:r>
            <a:r>
              <a:rPr lang="fa-IR" dirty="0">
                <a:solidFill>
                  <a:srgbClr val="C00000"/>
                </a:solidFill>
              </a:rPr>
              <a:t>(</a:t>
            </a:r>
            <a:r>
              <a:rPr lang="en-US" dirty="0">
                <a:solidFill>
                  <a:srgbClr val="C00000"/>
                </a:solidFill>
              </a:rPr>
              <a:t>Multicores and coherency protocols</a:t>
            </a:r>
            <a:r>
              <a:rPr lang="fa-IR" dirty="0">
                <a:solidFill>
                  <a:srgbClr val="C00000"/>
                </a:solidFill>
              </a:rPr>
              <a:t>) 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2019, Elsevier Inc.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77297279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itle 1"/>
          <p:cNvSpPr txBox="1">
            <a:spLocks/>
          </p:cNvSpPr>
          <p:nvPr/>
        </p:nvSpPr>
        <p:spPr>
          <a:xfrm>
            <a:off x="215462" y="347576"/>
            <a:ext cx="4187205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</a:lstStyle>
          <a:p>
            <a:r>
              <a:rPr lang="en-US" sz="2800" dirty="0">
                <a:solidFill>
                  <a:srgbClr val="C00000"/>
                </a:solidFill>
                <a:latin typeface="+mj-lt"/>
              </a:rPr>
              <a:t>Ada Lovelace (1815-1852)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62578" y="136468"/>
            <a:ext cx="9324622" cy="825283"/>
          </a:xfrm>
        </p:spPr>
        <p:txBody>
          <a:bodyPr/>
          <a:lstStyle/>
          <a:p>
            <a:r>
              <a:rPr lang="fa-IR" dirty="0"/>
              <a:t>آدا لاولیس (1815-1852) 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15462" y="1240077"/>
            <a:ext cx="8127027" cy="5166142"/>
          </a:xfrm>
        </p:spPr>
        <p:txBody>
          <a:bodyPr>
            <a:normAutofit fontScale="92500"/>
          </a:bodyPr>
          <a:lstStyle/>
          <a:p>
            <a:pPr algn="l" rtl="0"/>
            <a:r>
              <a:rPr lang="en-US" sz="2400" dirty="0">
                <a:latin typeface="+mj-lt"/>
              </a:rPr>
              <a:t>Translated lectures of Luigi </a:t>
            </a:r>
            <a:r>
              <a:rPr lang="en-US" sz="2400" dirty="0" err="1">
                <a:latin typeface="+mj-lt"/>
              </a:rPr>
              <a:t>Menabrea</a:t>
            </a:r>
            <a:r>
              <a:rPr lang="en-US" sz="2400" dirty="0">
                <a:latin typeface="+mj-lt"/>
              </a:rPr>
              <a:t> who published notes of Babbage’s lectures in Italy</a:t>
            </a:r>
          </a:p>
          <a:p>
            <a:pPr algn="l" rtl="0"/>
            <a:r>
              <a:rPr lang="en-US" sz="2400" dirty="0">
                <a:latin typeface="+mj-lt"/>
              </a:rPr>
              <a:t>Lovelace considerably embellished notes and described Analytical Engine program to calculate Bernoulli numbers that would have worked if AE was built</a:t>
            </a:r>
          </a:p>
          <a:p>
            <a:pPr lvl="1" algn="l" rtl="0"/>
            <a:r>
              <a:rPr lang="en-US" sz="2000" dirty="0">
                <a:latin typeface="+mj-lt"/>
              </a:rPr>
              <a:t>The first program!</a:t>
            </a:r>
          </a:p>
          <a:p>
            <a:pPr algn="l" rtl="0"/>
            <a:r>
              <a:rPr lang="en-US" sz="2400" dirty="0">
                <a:latin typeface="+mj-lt"/>
              </a:rPr>
              <a:t>Imagined many uses of computers beyond calculations of tables</a:t>
            </a:r>
          </a:p>
          <a:p>
            <a:pPr lvl="1" algn="l" rtl="0"/>
            <a:r>
              <a:rPr lang="fa-IR" sz="2000" dirty="0">
                <a:latin typeface="+mj-lt"/>
              </a:rPr>
              <a:t>بسیاری از کاربردهای رایانه را فراتر از محاسبه جداول تصور کرد</a:t>
            </a:r>
            <a:endParaRPr lang="en-US" sz="2000" dirty="0">
              <a:latin typeface="+mj-lt"/>
            </a:endParaRPr>
          </a:p>
          <a:p>
            <a:pPr algn="l" rtl="0"/>
            <a:r>
              <a:rPr lang="en-US" sz="2400" dirty="0">
                <a:latin typeface="+mj-lt"/>
              </a:rPr>
              <a:t>Was interested in modeling the brain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69867" y="1409801"/>
            <a:ext cx="3429000" cy="5448199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2019, Elsevier Inc.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1019744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0312" y="136468"/>
            <a:ext cx="9256888" cy="825283"/>
          </a:xfrm>
        </p:spPr>
        <p:txBody>
          <a:bodyPr>
            <a:normAutofit/>
          </a:bodyPr>
          <a:lstStyle/>
          <a:p>
            <a:r>
              <a:rPr lang="fa-IR" dirty="0"/>
              <a:t>ماشین حساب های اولیه قابل برنامه ریزی 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l" rtl="0"/>
            <a:r>
              <a:rPr lang="en-US" dirty="0">
                <a:latin typeface="+mj-lt"/>
              </a:rPr>
              <a:t>Analog computing was popular in first half of 20th century as digital computing was too expensive</a:t>
            </a:r>
          </a:p>
          <a:p>
            <a:pPr algn="l" rtl="0"/>
            <a:r>
              <a:rPr lang="en-US" dirty="0">
                <a:latin typeface="+mj-lt"/>
              </a:rPr>
              <a:t>But during late 30s and 40s, several programmable digital calculators were built (date when operational)</a:t>
            </a:r>
          </a:p>
          <a:p>
            <a:pPr lvl="1" algn="l" rtl="0"/>
            <a:r>
              <a:rPr lang="en-US" dirty="0" err="1">
                <a:latin typeface="+mj-lt"/>
              </a:rPr>
              <a:t>Atanasoff</a:t>
            </a:r>
            <a:r>
              <a:rPr lang="en-US" dirty="0">
                <a:latin typeface="+mj-lt"/>
              </a:rPr>
              <a:t> Linear Equation Solver (1939)</a:t>
            </a:r>
          </a:p>
          <a:p>
            <a:pPr lvl="1" algn="l" rtl="0"/>
            <a:r>
              <a:rPr lang="en-US" dirty="0" err="1">
                <a:latin typeface="+mj-lt"/>
              </a:rPr>
              <a:t>Zuse</a:t>
            </a:r>
            <a:r>
              <a:rPr lang="en-US" dirty="0">
                <a:latin typeface="+mj-lt"/>
              </a:rPr>
              <a:t> Z3 (1941)</a:t>
            </a:r>
          </a:p>
          <a:p>
            <a:pPr lvl="1" algn="l" rtl="0"/>
            <a:r>
              <a:rPr lang="en-US" dirty="0">
                <a:latin typeface="+mj-lt"/>
              </a:rPr>
              <a:t>Harvard Mark I (1944)</a:t>
            </a:r>
          </a:p>
          <a:p>
            <a:pPr lvl="1" algn="l" rtl="0"/>
            <a:r>
              <a:rPr lang="en-US" dirty="0">
                <a:latin typeface="+mj-lt"/>
              </a:rPr>
              <a:t>ENIAC (1946)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2019, Elsevier Inc.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315954799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dirty="0" err="1"/>
              <a:t>Atanasoff</a:t>
            </a:r>
            <a:r>
              <a:rPr lang="en-US" dirty="0"/>
              <a:t>-Berry Linear Equation Solver (1939)</a:t>
            </a:r>
          </a:p>
        </p:txBody>
      </p:sp>
      <p:sp>
        <p:nvSpPr>
          <p:cNvPr id="6" name="Content Placeholder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sz="2400" dirty="0">
                <a:latin typeface="+mj-lt"/>
              </a:rPr>
              <a:t>Fixed-function calculator for solving up to 29 simultaneous linear equations</a:t>
            </a:r>
          </a:p>
          <a:p>
            <a:pPr algn="l" rtl="0"/>
            <a:r>
              <a:rPr lang="en-US" sz="2400" dirty="0">
                <a:latin typeface="+mj-lt"/>
              </a:rPr>
              <a:t>Digital binary arithmetic (50-bit fixed-point words)</a:t>
            </a:r>
          </a:p>
          <a:p>
            <a:pPr algn="l" rtl="0"/>
            <a:r>
              <a:rPr lang="en-US" sz="2400" dirty="0">
                <a:latin typeface="+mj-lt"/>
              </a:rPr>
              <a:t>Dynamic memory (rotating drum of capacitors)</a:t>
            </a:r>
          </a:p>
          <a:p>
            <a:pPr algn="l" rtl="0"/>
            <a:r>
              <a:rPr lang="en-US" sz="2400" dirty="0">
                <a:latin typeface="+mj-lt"/>
              </a:rPr>
              <a:t>Vacuum tube logic for processing</a:t>
            </a:r>
          </a:p>
          <a:p>
            <a:pPr algn="l" rtl="0"/>
            <a:endParaRPr lang="en-US" sz="2400" dirty="0"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41689" y="4591405"/>
            <a:ext cx="50235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sz="2400" i="1" dirty="0">
                <a:solidFill>
                  <a:srgbClr val="C00000"/>
                </a:solidFill>
                <a:latin typeface="Calibri"/>
                <a:ea typeface="ＭＳ Ｐゴシック"/>
                <a:cs typeface="Calibri"/>
              </a:rPr>
              <a:t>In 1973, </a:t>
            </a:r>
            <a:r>
              <a:rPr lang="en-US" sz="2400" i="1" dirty="0" err="1">
                <a:solidFill>
                  <a:srgbClr val="C00000"/>
                </a:solidFill>
                <a:latin typeface="Calibri"/>
                <a:ea typeface="ＭＳ Ｐゴシック"/>
                <a:cs typeface="Calibri"/>
              </a:rPr>
              <a:t>Atanasoff</a:t>
            </a:r>
            <a:r>
              <a:rPr lang="en-US" sz="2400" i="1" dirty="0">
                <a:solidFill>
                  <a:srgbClr val="C00000"/>
                </a:solidFill>
                <a:latin typeface="Calibri"/>
                <a:ea typeface="ＭＳ Ｐゴシック"/>
                <a:cs typeface="Calibri"/>
              </a:rPr>
              <a:t> was credited as inventor of “automatic electronic digital computer” after patent dispute with Eckert and </a:t>
            </a:r>
            <a:r>
              <a:rPr lang="en-US" sz="2400" i="1" dirty="0" err="1">
                <a:solidFill>
                  <a:srgbClr val="C00000"/>
                </a:solidFill>
                <a:latin typeface="Calibri"/>
                <a:ea typeface="ＭＳ Ｐゴシック"/>
                <a:cs typeface="Calibri"/>
              </a:rPr>
              <a:t>Mauchly</a:t>
            </a:r>
            <a:r>
              <a:rPr lang="en-US" sz="2400" i="1" dirty="0">
                <a:solidFill>
                  <a:srgbClr val="C00000"/>
                </a:solidFill>
                <a:latin typeface="Calibri"/>
                <a:ea typeface="ＭＳ Ｐゴシック"/>
                <a:cs typeface="Calibri"/>
              </a:rPr>
              <a:t> (ENIAC)</a:t>
            </a:r>
          </a:p>
        </p:txBody>
      </p:sp>
      <p:pic>
        <p:nvPicPr>
          <p:cNvPr id="9" name="Picture 8" descr="800px-Atanasoff-Berry_Computer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01" t="10668" r="4800" b="6348"/>
          <a:stretch/>
        </p:blipFill>
        <p:spPr>
          <a:xfrm>
            <a:off x="7178040" y="2968978"/>
            <a:ext cx="4709160" cy="3557016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2019, Elsevier Inc.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3799774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dirty="0" err="1"/>
              <a:t>Zuse</a:t>
            </a:r>
            <a:r>
              <a:rPr lang="en-US" dirty="0"/>
              <a:t> Z3 (1941)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sz="2400" dirty="0">
                <a:latin typeface="+mj-lt"/>
              </a:rPr>
              <a:t>Built by </a:t>
            </a:r>
            <a:r>
              <a:rPr lang="en-US" sz="2400" dirty="0" err="1">
                <a:latin typeface="+mj-lt"/>
              </a:rPr>
              <a:t>Konrad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Zuse</a:t>
            </a:r>
            <a:r>
              <a:rPr lang="en-US" sz="2400" dirty="0">
                <a:latin typeface="+mj-lt"/>
              </a:rPr>
              <a:t> in wartime Germany using 2000 relays</a:t>
            </a:r>
          </a:p>
          <a:p>
            <a:pPr algn="l" rtl="0"/>
            <a:r>
              <a:rPr lang="en-US" sz="2400" dirty="0">
                <a:latin typeface="+mj-lt"/>
              </a:rPr>
              <a:t>Had normalized floating-point arithmetic with hardware handling of exceptional values (+/- infinity, undefined)</a:t>
            </a:r>
          </a:p>
          <a:p>
            <a:pPr lvl="1" algn="l" rtl="0"/>
            <a:r>
              <a:rPr lang="en-US" sz="2000" dirty="0">
                <a:latin typeface="+mj-lt"/>
              </a:rPr>
              <a:t>1-bit sign, 7-bit exponent, 14-bit </a:t>
            </a:r>
            <a:r>
              <a:rPr lang="en-US" sz="2000" dirty="0" err="1">
                <a:latin typeface="+mj-lt"/>
              </a:rPr>
              <a:t>significand</a:t>
            </a:r>
            <a:endParaRPr lang="en-US" sz="2000" dirty="0">
              <a:latin typeface="+mj-lt"/>
            </a:endParaRPr>
          </a:p>
          <a:p>
            <a:pPr algn="l" rtl="0"/>
            <a:r>
              <a:rPr lang="en-US" sz="2400" dirty="0">
                <a:latin typeface="+mj-lt"/>
              </a:rPr>
              <a:t>64 words of memory</a:t>
            </a:r>
          </a:p>
          <a:p>
            <a:pPr algn="l" rtl="0"/>
            <a:r>
              <a:rPr lang="en-US" sz="2400" dirty="0">
                <a:latin typeface="+mj-lt"/>
              </a:rPr>
              <a:t>Two-stage pipeline 1) </a:t>
            </a:r>
            <a:r>
              <a:rPr lang="en-US" sz="2400" dirty="0" err="1">
                <a:latin typeface="+mj-lt"/>
              </a:rPr>
              <a:t>fetch&amp;execute</a:t>
            </a:r>
            <a:r>
              <a:rPr lang="en-US" sz="2400" dirty="0">
                <a:latin typeface="+mj-lt"/>
              </a:rPr>
              <a:t> 2) </a:t>
            </a:r>
            <a:r>
              <a:rPr lang="en-US" sz="2400" dirty="0" err="1">
                <a:latin typeface="+mj-lt"/>
              </a:rPr>
              <a:t>writeback</a:t>
            </a:r>
            <a:endParaRPr lang="en-US" sz="2400" dirty="0">
              <a:latin typeface="+mj-lt"/>
            </a:endParaRPr>
          </a:p>
          <a:p>
            <a:pPr algn="l" rtl="0"/>
            <a:r>
              <a:rPr lang="en-US" sz="2400" dirty="0">
                <a:latin typeface="+mj-lt"/>
              </a:rPr>
              <a:t>No conditional branch</a:t>
            </a:r>
          </a:p>
          <a:p>
            <a:pPr algn="l" rtl="0"/>
            <a:r>
              <a:rPr lang="en-US" sz="2400" dirty="0">
                <a:latin typeface="+mj-lt"/>
              </a:rPr>
              <a:t>Programmed via paper tape</a:t>
            </a:r>
          </a:p>
        </p:txBody>
      </p:sp>
      <p:pic>
        <p:nvPicPr>
          <p:cNvPr id="8" name="Picture 7" descr="Z3_Deutsches_Museu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1669" y="2754566"/>
            <a:ext cx="3821545" cy="2866159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231668" y="5715438"/>
            <a:ext cx="3966909" cy="646331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wrap="square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>
                <a:solidFill>
                  <a:srgbClr val="C00000"/>
                </a:solidFill>
                <a:latin typeface="Calibri"/>
                <a:ea typeface="ＭＳ Ｐゴシック"/>
                <a:cs typeface="Calibri"/>
              </a:rPr>
              <a:t>Replica of the </a:t>
            </a:r>
            <a:r>
              <a:rPr lang="en-US" dirty="0" err="1">
                <a:solidFill>
                  <a:srgbClr val="C00000"/>
                </a:solidFill>
                <a:latin typeface="Calibri"/>
                <a:ea typeface="ＭＳ Ｐゴシック"/>
                <a:cs typeface="Calibri"/>
              </a:rPr>
              <a:t>Zuse</a:t>
            </a:r>
            <a:r>
              <a:rPr lang="en-US" dirty="0">
                <a:solidFill>
                  <a:srgbClr val="C00000"/>
                </a:solidFill>
                <a:latin typeface="Calibri"/>
                <a:ea typeface="ＭＳ Ｐゴシック"/>
                <a:cs typeface="Calibri"/>
              </a:rPr>
              <a:t> Z3 in the </a:t>
            </a:r>
            <a:r>
              <a:rPr lang="en-US" dirty="0" err="1">
                <a:solidFill>
                  <a:srgbClr val="C00000"/>
                </a:solidFill>
                <a:latin typeface="Calibri"/>
                <a:ea typeface="ＭＳ Ｐゴシック"/>
                <a:cs typeface="Calibri"/>
              </a:rPr>
              <a:t>Deutsches</a:t>
            </a:r>
            <a:r>
              <a:rPr lang="en-US" dirty="0">
                <a:solidFill>
                  <a:srgbClr val="C00000"/>
                </a:solidFill>
                <a:latin typeface="Calibri"/>
                <a:ea typeface="ＭＳ Ｐゴシック"/>
                <a:cs typeface="Calibri"/>
              </a:rPr>
              <a:t> Museum, Munich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2019, Elsevier Inc.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9042266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arvard_Mark_I_Computer_-_Left_Segment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2107" y="2212622"/>
            <a:ext cx="4895094" cy="3285067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dirty="0"/>
              <a:t>Harvard Mark I (1944)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algn="l" rtl="0"/>
            <a:r>
              <a:rPr lang="en-US" dirty="0"/>
              <a:t>Proposed by Howard Aiken at Harvard, and funded and built by IBM</a:t>
            </a:r>
          </a:p>
          <a:p>
            <a:pPr algn="l" rtl="0"/>
            <a:r>
              <a:rPr lang="en-US" dirty="0"/>
              <a:t>Mostly mechanical with some electrically controlled relays and gears</a:t>
            </a:r>
          </a:p>
          <a:p>
            <a:pPr algn="l" rtl="0"/>
            <a:r>
              <a:rPr lang="en-US" dirty="0"/>
              <a:t>Weighed 5 tons and had 750,000 components</a:t>
            </a:r>
          </a:p>
          <a:p>
            <a:pPr algn="l" rtl="0"/>
            <a:r>
              <a:rPr lang="en-US" dirty="0"/>
              <a:t>Stored 72 numbers each of 23 decimal digits</a:t>
            </a:r>
          </a:p>
          <a:p>
            <a:pPr algn="l" rtl="0"/>
            <a:r>
              <a:rPr lang="en-US" dirty="0"/>
              <a:t>Speed: adds 0.3s, multiplies 6s, divide 15s, trig &gt;1 minute</a:t>
            </a:r>
          </a:p>
          <a:p>
            <a:pPr algn="l" rtl="0"/>
            <a:r>
              <a:rPr lang="en-US" dirty="0"/>
              <a:t>Instructions on paper tape (2-address format)</a:t>
            </a:r>
          </a:p>
          <a:p>
            <a:pPr algn="l" rtl="0"/>
            <a:r>
              <a:rPr lang="en-US" dirty="0"/>
              <a:t>Could run long programs automatically</a:t>
            </a:r>
          </a:p>
          <a:p>
            <a:pPr algn="l" rtl="0"/>
            <a:r>
              <a:rPr lang="en-US" dirty="0"/>
              <a:t>Loops by gluing paper tape into loops</a:t>
            </a:r>
          </a:p>
          <a:p>
            <a:pPr algn="l" rtl="0"/>
            <a:r>
              <a:rPr lang="en-US" dirty="0"/>
              <a:t>No conditional branch</a:t>
            </a:r>
          </a:p>
          <a:p>
            <a:pPr algn="l" rtl="0"/>
            <a:r>
              <a:rPr lang="en-US" dirty="0"/>
              <a:t>Although mentioned Babbage in proposal, was more limited than analytical engine</a:t>
            </a:r>
          </a:p>
          <a:p>
            <a:pPr algn="l" rtl="0"/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2019, Elsevier Inc.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7065746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dirty="0"/>
              <a:t>ENIAC (1946)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l" rtl="0"/>
            <a:r>
              <a:rPr lang="en-US" sz="2000" dirty="0">
                <a:latin typeface="+mj-lt"/>
              </a:rPr>
              <a:t>First electronic general-purpose computer</a:t>
            </a:r>
          </a:p>
          <a:p>
            <a:pPr algn="l" rtl="0"/>
            <a:r>
              <a:rPr lang="en-US" sz="2000" dirty="0">
                <a:latin typeface="+mj-lt"/>
              </a:rPr>
              <a:t>Construction started in secret at </a:t>
            </a:r>
            <a:r>
              <a:rPr lang="en-US" sz="2000" dirty="0" err="1">
                <a:latin typeface="+mj-lt"/>
              </a:rPr>
              <a:t>UPenn</a:t>
            </a:r>
            <a:r>
              <a:rPr lang="en-US" sz="2000" dirty="0">
                <a:latin typeface="+mj-lt"/>
              </a:rPr>
              <a:t> Moore School of Electrical Engineering during WWII to calculate firing tables for US Army, designed by Eckert and </a:t>
            </a:r>
            <a:r>
              <a:rPr lang="en-US" sz="2000" dirty="0" err="1">
                <a:latin typeface="+mj-lt"/>
              </a:rPr>
              <a:t>Mauchly</a:t>
            </a:r>
            <a:endParaRPr lang="en-US" sz="2000" dirty="0">
              <a:latin typeface="+mj-lt"/>
            </a:endParaRPr>
          </a:p>
          <a:p>
            <a:pPr algn="l" rtl="0"/>
            <a:r>
              <a:rPr lang="en-US" sz="2000" dirty="0">
                <a:latin typeface="+mj-lt"/>
              </a:rPr>
              <a:t>17,468 vacuum tubes</a:t>
            </a:r>
          </a:p>
          <a:p>
            <a:pPr algn="l" rtl="0"/>
            <a:r>
              <a:rPr lang="en-US" sz="2000" dirty="0">
                <a:latin typeface="+mj-lt"/>
              </a:rPr>
              <a:t>Weighed 30 tons, occupied 1800 </a:t>
            </a:r>
            <a:r>
              <a:rPr lang="en-US" sz="2000" dirty="0" err="1">
                <a:latin typeface="+mj-lt"/>
              </a:rPr>
              <a:t>sq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ft</a:t>
            </a:r>
            <a:r>
              <a:rPr lang="en-US" sz="2000" dirty="0">
                <a:latin typeface="+mj-lt"/>
              </a:rPr>
              <a:t>, power 150kW</a:t>
            </a:r>
          </a:p>
          <a:p>
            <a:pPr algn="l" rtl="0"/>
            <a:r>
              <a:rPr lang="en-US" sz="2000" dirty="0">
                <a:latin typeface="+mj-lt"/>
              </a:rPr>
              <a:t>Twelve 10-decimal-digit accumulators</a:t>
            </a:r>
          </a:p>
          <a:p>
            <a:pPr algn="l" rtl="0"/>
            <a:r>
              <a:rPr lang="en-US" sz="2000" dirty="0">
                <a:latin typeface="+mj-lt"/>
              </a:rPr>
              <a:t>Had a conditional branch!</a:t>
            </a:r>
          </a:p>
          <a:p>
            <a:pPr algn="l" rtl="0"/>
            <a:r>
              <a:rPr lang="en-US" sz="2000" dirty="0">
                <a:latin typeface="+mj-lt"/>
              </a:rPr>
              <a:t>Programmed by </a:t>
            </a:r>
            <a:r>
              <a:rPr lang="en-US" sz="2000" dirty="0" err="1">
                <a:latin typeface="+mj-lt"/>
              </a:rPr>
              <a:t>plugboard</a:t>
            </a:r>
            <a:r>
              <a:rPr lang="en-US" sz="2000" dirty="0">
                <a:latin typeface="+mj-lt"/>
              </a:rPr>
              <a:t> and switches, time consuming!</a:t>
            </a:r>
          </a:p>
          <a:p>
            <a:pPr algn="l" rtl="0"/>
            <a:r>
              <a:rPr lang="en-US" sz="2000" dirty="0">
                <a:latin typeface="+mj-lt"/>
              </a:rPr>
              <a:t>Purely electronic instruction fetch and execution, so fast</a:t>
            </a:r>
          </a:p>
          <a:p>
            <a:pPr lvl="1" algn="l" rtl="0"/>
            <a:r>
              <a:rPr lang="en-US" sz="1800" dirty="0">
                <a:latin typeface="+mj-lt"/>
              </a:rPr>
              <a:t>10-digit x 10-digit multiply in 2.8ms (2000x faster than Mark-1)</a:t>
            </a:r>
          </a:p>
          <a:p>
            <a:pPr algn="l" rtl="0"/>
            <a:r>
              <a:rPr lang="en-US" sz="2000" dirty="0">
                <a:latin typeface="+mj-lt"/>
              </a:rPr>
              <a:t>As a result of speed, it was almost entirely I/O bound</a:t>
            </a:r>
          </a:p>
          <a:p>
            <a:pPr algn="l" rtl="0"/>
            <a:r>
              <a:rPr lang="en-US" sz="2000" dirty="0">
                <a:latin typeface="+mj-lt"/>
              </a:rPr>
              <a:t>As a result of large number of tubes, it was often broken (5 days was longest time between failures)</a:t>
            </a:r>
          </a:p>
          <a:p>
            <a:pPr marL="0" indent="0" algn="l" rtl="0">
              <a:buNone/>
            </a:pPr>
            <a:endParaRPr lang="en-US" sz="2000" dirty="0">
              <a:latin typeface="+mj-lt"/>
            </a:endParaRPr>
          </a:p>
          <a:p>
            <a:pPr algn="l" rtl="0"/>
            <a:endParaRPr lang="en-US" sz="2000" dirty="0">
              <a:latin typeface="+mj-lt"/>
            </a:endParaRPr>
          </a:p>
          <a:p>
            <a:pPr algn="l" rtl="0"/>
            <a:endParaRPr lang="en-US" sz="2000" dirty="0">
              <a:latin typeface="+mj-lt"/>
            </a:endParaRPr>
          </a:p>
        </p:txBody>
      </p:sp>
      <p:pic>
        <p:nvPicPr>
          <p:cNvPr id="8" name="Content Placeholder 4" descr="Eniac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57" b="5757"/>
          <a:stretch>
            <a:fillRect/>
          </a:stretch>
        </p:blipFill>
        <p:spPr>
          <a:xfrm>
            <a:off x="6976533" y="2248949"/>
            <a:ext cx="5078263" cy="3433855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2019, Elsevier Inc.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3729630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dirty="0"/>
              <a:t>EDVAC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l" rtl="0"/>
            <a:r>
              <a:rPr lang="en-US" sz="2400" dirty="0">
                <a:latin typeface="+mj-lt"/>
              </a:rPr>
              <a:t>ENIAC team started discussing stored-program concept to speed up programming and simplify machine design</a:t>
            </a:r>
          </a:p>
          <a:p>
            <a:pPr algn="l" rtl="0"/>
            <a:r>
              <a:rPr lang="en-US" sz="2400" dirty="0">
                <a:latin typeface="+mj-lt"/>
              </a:rPr>
              <a:t>John von </a:t>
            </a:r>
            <a:r>
              <a:rPr lang="en-US" sz="2400" dirty="0" err="1">
                <a:latin typeface="+mj-lt"/>
              </a:rPr>
              <a:t>Nuemann</a:t>
            </a:r>
            <a:r>
              <a:rPr lang="en-US" sz="2400" dirty="0">
                <a:latin typeface="+mj-lt"/>
              </a:rPr>
              <a:t> was consulting at </a:t>
            </a:r>
            <a:r>
              <a:rPr lang="en-US" sz="2400" dirty="0" err="1">
                <a:latin typeface="+mj-lt"/>
              </a:rPr>
              <a:t>UPenn</a:t>
            </a:r>
            <a:r>
              <a:rPr lang="en-US" sz="2400" dirty="0">
                <a:latin typeface="+mj-lt"/>
              </a:rPr>
              <a:t> and typed up ideas in “First Draft of a report on EDVAC”</a:t>
            </a:r>
          </a:p>
          <a:p>
            <a:pPr algn="l" rtl="0"/>
            <a:r>
              <a:rPr lang="en-US" sz="2400" dirty="0">
                <a:latin typeface="+mj-lt"/>
              </a:rPr>
              <a:t>Herman </a:t>
            </a:r>
            <a:r>
              <a:rPr lang="en-US" sz="2400" dirty="0" err="1">
                <a:latin typeface="+mj-lt"/>
              </a:rPr>
              <a:t>Goldstine</a:t>
            </a:r>
            <a:r>
              <a:rPr lang="en-US" sz="2400" dirty="0">
                <a:latin typeface="+mj-lt"/>
              </a:rPr>
              <a:t> circulated the draft June 1945 to many institutions, igniting interest in the stored-program idea</a:t>
            </a:r>
          </a:p>
          <a:p>
            <a:pPr lvl="1" algn="l" rtl="0"/>
            <a:r>
              <a:rPr lang="en-US" sz="2000" dirty="0">
                <a:latin typeface="+mj-lt"/>
              </a:rPr>
              <a:t>But also, ruined chances of patenting it</a:t>
            </a:r>
          </a:p>
          <a:p>
            <a:pPr lvl="1" algn="l" rtl="0"/>
            <a:r>
              <a:rPr lang="en-US" sz="2000" dirty="0">
                <a:latin typeface="+mj-lt"/>
              </a:rPr>
              <a:t>Report falsely gave sole credit to von Neumann for the ideas</a:t>
            </a:r>
          </a:p>
          <a:p>
            <a:pPr lvl="1" algn="l" rtl="0"/>
            <a:r>
              <a:rPr lang="en-US" sz="2000" dirty="0">
                <a:latin typeface="+mj-lt"/>
              </a:rPr>
              <a:t>Maurice Wilkes was excited by report and decided to come to US workshop on building computers</a:t>
            </a:r>
          </a:p>
          <a:p>
            <a:pPr algn="l" rtl="0"/>
            <a:r>
              <a:rPr lang="en-US" sz="2400" dirty="0">
                <a:latin typeface="+mj-lt"/>
              </a:rPr>
              <a:t>Later, in 1948, modifications to ENIAC allowed it to run in stored-program mode, but 6x slower than hardwired</a:t>
            </a:r>
          </a:p>
          <a:p>
            <a:pPr lvl="1" algn="l" rtl="0"/>
            <a:r>
              <a:rPr lang="en-US" sz="2000" dirty="0">
                <a:latin typeface="+mj-lt"/>
              </a:rPr>
              <a:t>Due to I/O limitations, this speed drop was not practically significant and improvement in productivity made it worthwhile</a:t>
            </a:r>
          </a:p>
          <a:p>
            <a:pPr algn="l" rtl="0"/>
            <a:r>
              <a:rPr lang="en-US" sz="2400" dirty="0">
                <a:latin typeface="+mj-lt"/>
              </a:rPr>
              <a:t>EDVAC eventually built and (mostly) working in 1951</a:t>
            </a:r>
          </a:p>
          <a:p>
            <a:pPr lvl="1" algn="l" rtl="0"/>
            <a:r>
              <a:rPr lang="en-US" sz="2000" dirty="0">
                <a:latin typeface="+mj-lt"/>
              </a:rPr>
              <a:t>Delayed by patent disputes with university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2019, Elsevier Inc.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2306529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dirty="0"/>
              <a:t>IBM 701 (1952)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l" rtl="0"/>
            <a:r>
              <a:rPr lang="en-US" sz="2400" dirty="0">
                <a:latin typeface="+mj-lt"/>
              </a:rPr>
              <a:t>IBM’s </a:t>
            </a:r>
            <a:r>
              <a:rPr lang="en-US" sz="2400" dirty="0">
                <a:solidFill>
                  <a:srgbClr val="C00000"/>
                </a:solidFill>
                <a:latin typeface="+mj-lt"/>
              </a:rPr>
              <a:t>first commercial </a:t>
            </a:r>
            <a:r>
              <a:rPr lang="en-US" sz="2400" dirty="0">
                <a:latin typeface="+mj-lt"/>
              </a:rPr>
              <a:t>scientific computer</a:t>
            </a:r>
          </a:p>
          <a:p>
            <a:pPr algn="l" rtl="0"/>
            <a:r>
              <a:rPr lang="en-US" sz="2400" dirty="0">
                <a:latin typeface="+mj-lt"/>
              </a:rPr>
              <a:t>Main memory was 72 </a:t>
            </a:r>
            <a:r>
              <a:rPr lang="en-US" sz="2400" dirty="0">
                <a:solidFill>
                  <a:srgbClr val="C00000"/>
                </a:solidFill>
                <a:latin typeface="+mj-lt"/>
              </a:rPr>
              <a:t>William’s Tubes</a:t>
            </a:r>
            <a:r>
              <a:rPr lang="en-US" sz="2400" dirty="0">
                <a:latin typeface="+mj-lt"/>
              </a:rPr>
              <a:t>, each 1Kib, for total of 2048 words of 36 bits each</a:t>
            </a:r>
          </a:p>
          <a:p>
            <a:pPr lvl="1" algn="l" rtl="0"/>
            <a:r>
              <a:rPr lang="en-US" sz="2000" dirty="0">
                <a:latin typeface="+mj-lt"/>
              </a:rPr>
              <a:t>Memory cycle time of 12µs</a:t>
            </a:r>
          </a:p>
          <a:p>
            <a:pPr algn="l" rtl="0"/>
            <a:r>
              <a:rPr lang="en-US" sz="2400" dirty="0">
                <a:latin typeface="+mj-lt"/>
              </a:rPr>
              <a:t>Accumulator ISA with </a:t>
            </a:r>
            <a:r>
              <a:rPr lang="en-US" sz="2400" dirty="0" err="1">
                <a:latin typeface="+mj-lt"/>
              </a:rPr>
              <a:t>multipler</a:t>
            </a:r>
            <a:r>
              <a:rPr lang="en-US" sz="2400" dirty="0">
                <a:latin typeface="+mj-lt"/>
              </a:rPr>
              <a:t>/quotient register</a:t>
            </a:r>
          </a:p>
          <a:p>
            <a:pPr algn="l" rtl="0"/>
            <a:r>
              <a:rPr lang="en-US" sz="2400" dirty="0">
                <a:latin typeface="+mj-lt"/>
              </a:rPr>
              <a:t>18-bit/36-bit numbers in sign-magnitude fixed-point</a:t>
            </a:r>
          </a:p>
          <a:p>
            <a:pPr algn="l" rtl="0"/>
            <a:r>
              <a:rPr lang="en-US" sz="2400" dirty="0">
                <a:latin typeface="+mj-lt"/>
              </a:rPr>
              <a:t>Misquote from Thomas Watson </a:t>
            </a:r>
            <a:r>
              <a:rPr lang="en-US" sz="2400" dirty="0" err="1">
                <a:latin typeface="+mj-lt"/>
              </a:rPr>
              <a:t>Sr</a:t>
            </a:r>
            <a:r>
              <a:rPr lang="en-US" sz="2400" dirty="0">
                <a:latin typeface="+mj-lt"/>
              </a:rPr>
              <a:t>/Jr (</a:t>
            </a:r>
            <a:r>
              <a:rPr lang="fa-IR" sz="2400" dirty="0">
                <a:latin typeface="+mj-lt"/>
              </a:rPr>
              <a:t> بنیان گذار  </a:t>
            </a:r>
            <a:r>
              <a:rPr lang="en-US" sz="2400" dirty="0">
                <a:latin typeface="+mj-lt"/>
              </a:rPr>
              <a:t>IBM</a:t>
            </a:r>
            <a:r>
              <a:rPr lang="fa-IR" sz="2400" dirty="0">
                <a:latin typeface="+mj-lt"/>
              </a:rPr>
              <a:t>  </a:t>
            </a:r>
            <a:r>
              <a:rPr lang="en-US" sz="2400" dirty="0">
                <a:latin typeface="+mj-lt"/>
              </a:rPr>
              <a:t>):</a:t>
            </a:r>
          </a:p>
          <a:p>
            <a:pPr marL="0" indent="0" algn="ctr" rtl="0">
              <a:buNone/>
            </a:pPr>
            <a:r>
              <a:rPr lang="en-US" sz="2400" b="1" i="1" dirty="0">
                <a:solidFill>
                  <a:srgbClr val="C00000"/>
                </a:solidFill>
                <a:latin typeface="+mj-lt"/>
              </a:rPr>
              <a:t>“I think there is a world market for maybe five computers”</a:t>
            </a:r>
          </a:p>
          <a:p>
            <a:pPr algn="l" rtl="0"/>
            <a:r>
              <a:rPr lang="en-US" sz="2400" dirty="0">
                <a:latin typeface="+mj-lt"/>
              </a:rPr>
              <a:t>Actually </a:t>
            </a:r>
            <a:r>
              <a:rPr lang="en-US" sz="2400" dirty="0" err="1">
                <a:latin typeface="+mj-lt"/>
              </a:rPr>
              <a:t>TWJr</a:t>
            </a:r>
            <a:r>
              <a:rPr lang="en-US" sz="2400" dirty="0">
                <a:latin typeface="+mj-lt"/>
              </a:rPr>
              <a:t> said at shareholder meeting:</a:t>
            </a:r>
          </a:p>
          <a:p>
            <a:pPr marL="0" indent="0" algn="ctr" rtl="0">
              <a:buNone/>
            </a:pPr>
            <a:r>
              <a:rPr lang="en-US" sz="2400" b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sz="2400" b="1" i="1" dirty="0">
                <a:solidFill>
                  <a:srgbClr val="C00000"/>
                </a:solidFill>
                <a:latin typeface="+mj-lt"/>
              </a:rPr>
              <a:t>“as a result of our trip </a:t>
            </a:r>
            <a:r>
              <a:rPr lang="en-US" sz="2400" dirty="0">
                <a:solidFill>
                  <a:srgbClr val="C00000"/>
                </a:solidFill>
                <a:latin typeface="+mj-lt"/>
              </a:rPr>
              <a:t>[selling the 701]</a:t>
            </a:r>
            <a:r>
              <a:rPr lang="en-US" sz="2400" b="1" i="1" dirty="0">
                <a:solidFill>
                  <a:srgbClr val="C00000"/>
                </a:solidFill>
                <a:latin typeface="+mj-lt"/>
              </a:rPr>
              <a:t>, on which we expected to get orders for five machines, we came home with orders for 18.”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2019, Elsevier Inc.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3347693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BM_650_with_front_open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3366" y="2765453"/>
            <a:ext cx="4723834" cy="39190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dirty="0"/>
              <a:t>IBM 650 (1953)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dirty="0">
                <a:latin typeface="+mj-lt"/>
              </a:rPr>
              <a:t>The first mass-produced computer</a:t>
            </a:r>
          </a:p>
          <a:p>
            <a:pPr algn="l" rtl="0"/>
            <a:r>
              <a:rPr lang="en-US" dirty="0">
                <a:latin typeface="+mj-lt"/>
              </a:rPr>
              <a:t>Low-end system with drum-based storage and digit serial ALU</a:t>
            </a:r>
          </a:p>
          <a:p>
            <a:pPr algn="l" rtl="0"/>
            <a:r>
              <a:rPr lang="en-US" dirty="0">
                <a:latin typeface="+mj-lt"/>
              </a:rPr>
              <a:t>Almost 2,000 produced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2019, Elsevier Inc.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172500053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3004344" y="5715000"/>
            <a:ext cx="5878513" cy="628650"/>
            <a:chOff x="1248" y="3552"/>
            <a:chExt cx="3703" cy="396"/>
          </a:xfrm>
        </p:grpSpPr>
        <p:sp>
          <p:nvSpPr>
            <p:cNvPr id="9" name="Line 4"/>
            <p:cNvSpPr>
              <a:spLocks noChangeShapeType="1"/>
            </p:cNvSpPr>
            <p:nvPr/>
          </p:nvSpPr>
          <p:spPr bwMode="auto">
            <a:xfrm rot="10800000">
              <a:off x="1248" y="3552"/>
              <a:ext cx="240" cy="192"/>
            </a:xfrm>
            <a:prstGeom prst="line">
              <a:avLst/>
            </a:prstGeom>
            <a:noFill/>
            <a:ln w="31750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arrow" w="med" len="med"/>
            </a:ln>
          </p:spPr>
          <p:txBody>
            <a:bodyPr anchor="ctr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50000"/>
                </a:spcBef>
                <a:spcAft>
                  <a:spcPct val="0"/>
                </a:spcAft>
                <a:defRPr sz="1600" kern="1200">
                  <a:solidFill>
                    <a:schemeClr val="hlink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50000"/>
                </a:spcBef>
                <a:spcAft>
                  <a:spcPct val="0"/>
                </a:spcAft>
                <a:defRPr sz="1600" kern="1200">
                  <a:solidFill>
                    <a:schemeClr val="hlink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50000"/>
                </a:spcBef>
                <a:spcAft>
                  <a:spcPct val="0"/>
                </a:spcAft>
                <a:defRPr sz="1600" kern="1200">
                  <a:solidFill>
                    <a:schemeClr val="hlink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50000"/>
                </a:spcBef>
                <a:spcAft>
                  <a:spcPct val="0"/>
                </a:spcAft>
                <a:defRPr sz="1600" kern="1200">
                  <a:solidFill>
                    <a:schemeClr val="hlink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50000"/>
                </a:spcBef>
                <a:spcAft>
                  <a:spcPct val="0"/>
                </a:spcAft>
                <a:defRPr sz="1600" kern="1200">
                  <a:solidFill>
                    <a:schemeClr val="hlink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600" kern="1200">
                  <a:solidFill>
                    <a:schemeClr val="hlink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600" kern="1200">
                  <a:solidFill>
                    <a:schemeClr val="hlink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600" kern="1200">
                  <a:solidFill>
                    <a:schemeClr val="hlink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600" kern="1200">
                  <a:solidFill>
                    <a:schemeClr val="hlink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en-US" sz="2000" i="1"/>
            </a:p>
          </p:txBody>
        </p:sp>
        <p:sp>
          <p:nvSpPr>
            <p:cNvPr id="10" name="Text Box 5"/>
            <p:cNvSpPr txBox="1">
              <a:spLocks noChangeArrowheads="1"/>
            </p:cNvSpPr>
            <p:nvPr/>
          </p:nvSpPr>
          <p:spPr bwMode="auto">
            <a:xfrm>
              <a:off x="1392" y="3696"/>
              <a:ext cx="3559" cy="25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50000"/>
                </a:spcBef>
                <a:spcAft>
                  <a:spcPct val="0"/>
                </a:spcAft>
                <a:defRPr sz="1600" kern="1200">
                  <a:solidFill>
                    <a:schemeClr val="hlink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50000"/>
                </a:spcBef>
                <a:spcAft>
                  <a:spcPct val="0"/>
                </a:spcAft>
                <a:defRPr sz="1600" kern="1200">
                  <a:solidFill>
                    <a:schemeClr val="hlink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50000"/>
                </a:spcBef>
                <a:spcAft>
                  <a:spcPct val="0"/>
                </a:spcAft>
                <a:defRPr sz="1600" kern="1200">
                  <a:solidFill>
                    <a:schemeClr val="hlink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50000"/>
                </a:spcBef>
                <a:spcAft>
                  <a:spcPct val="0"/>
                </a:spcAft>
                <a:defRPr sz="1600" kern="1200">
                  <a:solidFill>
                    <a:schemeClr val="hlink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50000"/>
                </a:spcBef>
                <a:spcAft>
                  <a:spcPct val="0"/>
                </a:spcAft>
                <a:defRPr sz="1600" kern="1200">
                  <a:solidFill>
                    <a:schemeClr val="hlink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600" kern="1200">
                  <a:solidFill>
                    <a:schemeClr val="hlink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600" kern="1200">
                  <a:solidFill>
                    <a:schemeClr val="hlink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600" kern="1200">
                  <a:solidFill>
                    <a:schemeClr val="hlink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600" kern="1200">
                  <a:solidFill>
                    <a:schemeClr val="hlink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i="1" dirty="0"/>
                <a:t>The IBM 360 is why bytes are 8-bits long today!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378" y="136468"/>
            <a:ext cx="11559821" cy="825283"/>
          </a:xfrm>
        </p:spPr>
        <p:txBody>
          <a:bodyPr>
            <a:normAutofit fontScale="90000"/>
          </a:bodyPr>
          <a:lstStyle/>
          <a:p>
            <a:pPr algn="l" rtl="0"/>
            <a:r>
              <a:rPr lang="en-US" dirty="0"/>
              <a:t>IBM 360 : A General-Purpose Register (GPR) Machine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462" y="1240077"/>
            <a:ext cx="11571530" cy="4474923"/>
          </a:xfrm>
        </p:spPr>
        <p:txBody>
          <a:bodyPr>
            <a:normAutofit fontScale="70000" lnSpcReduction="20000"/>
          </a:bodyPr>
          <a:lstStyle/>
          <a:p>
            <a:pPr marL="230188" indent="-230188" algn="l" rtl="0"/>
            <a:r>
              <a:rPr lang="en-US" dirty="0"/>
              <a:t>Processor State</a:t>
            </a:r>
          </a:p>
          <a:p>
            <a:pPr marL="568325" lvl="1" indent="-222250" algn="l" rtl="0"/>
            <a:r>
              <a:rPr lang="en-US" sz="2000" dirty="0"/>
              <a:t>16 General-Purpose 32-bit Registers</a:t>
            </a:r>
          </a:p>
          <a:p>
            <a:pPr marL="914400" lvl="2" indent="-168275" algn="l" rtl="0"/>
            <a:r>
              <a:rPr lang="en-US" i="1" dirty="0"/>
              <a:t>may be used as index and base register</a:t>
            </a:r>
          </a:p>
          <a:p>
            <a:pPr marL="914400" lvl="2" indent="-168275" algn="l" rtl="0"/>
            <a:r>
              <a:rPr lang="en-US" i="1" dirty="0"/>
              <a:t>Register 0 has some special properties </a:t>
            </a:r>
          </a:p>
          <a:p>
            <a:pPr marL="568325" lvl="1" indent="-222250" algn="l" rtl="0"/>
            <a:r>
              <a:rPr lang="en-US" sz="2000" dirty="0"/>
              <a:t>4 Floating Point 64-bit Registers</a:t>
            </a:r>
          </a:p>
          <a:p>
            <a:pPr marL="568325" lvl="1" indent="-222250" algn="l" rtl="0"/>
            <a:r>
              <a:rPr lang="en-US" sz="2000" dirty="0"/>
              <a:t>A Program Status Word (PSW) </a:t>
            </a:r>
          </a:p>
          <a:p>
            <a:pPr marL="914400" lvl="2" indent="-168275" algn="l" rtl="0"/>
            <a:r>
              <a:rPr lang="en-US" i="1" dirty="0"/>
              <a:t>PC</a:t>
            </a:r>
            <a:r>
              <a:rPr lang="en-US" dirty="0"/>
              <a:t>, </a:t>
            </a:r>
            <a:r>
              <a:rPr lang="en-US" i="1" dirty="0"/>
              <a:t>Condition codes,</a:t>
            </a:r>
            <a:r>
              <a:rPr lang="en-US" dirty="0"/>
              <a:t> </a:t>
            </a:r>
            <a:r>
              <a:rPr lang="en-US" i="1" dirty="0"/>
              <a:t>Control flags</a:t>
            </a:r>
            <a:endParaRPr lang="en-US" dirty="0"/>
          </a:p>
          <a:p>
            <a:pPr marL="230188" indent="-230188" algn="l" rtl="0"/>
            <a:r>
              <a:rPr lang="en-US" i="1" dirty="0"/>
              <a:t> </a:t>
            </a:r>
            <a:r>
              <a:rPr lang="en-US" dirty="0"/>
              <a:t>A 32-bit machine with 24-bit addresses</a:t>
            </a:r>
          </a:p>
          <a:p>
            <a:pPr marL="568325" lvl="1" indent="-222250" algn="l" rtl="0"/>
            <a:r>
              <a:rPr lang="en-US" sz="2000" dirty="0"/>
              <a:t>But no instruction contains a 24-bit address!</a:t>
            </a:r>
          </a:p>
          <a:p>
            <a:pPr marL="230188" indent="-230188" algn="l" rtl="0"/>
            <a:r>
              <a:rPr lang="en-US" dirty="0"/>
              <a:t> Data Formats</a:t>
            </a:r>
          </a:p>
          <a:p>
            <a:pPr marL="568325" lvl="1" indent="-222250" algn="l" rtl="0"/>
            <a:r>
              <a:rPr lang="en-US" sz="2000" dirty="0"/>
              <a:t>8-bit bytes, 16-bit half-words, 32-bit words, 64-bit double-words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2019, Elsevier Inc.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33655678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فصول درسی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fa-IR" dirty="0">
                <a:solidFill>
                  <a:srgbClr val="C00000"/>
                </a:solidFill>
              </a:rPr>
              <a:t>فصل اول</a:t>
            </a:r>
          </a:p>
          <a:p>
            <a:pPr lvl="1"/>
            <a:r>
              <a:rPr lang="en-US" dirty="0"/>
              <a:t>Fundamentals of Quantitative Design and Analysis</a:t>
            </a:r>
          </a:p>
          <a:p>
            <a:r>
              <a:rPr lang="fa-IR" dirty="0">
                <a:solidFill>
                  <a:srgbClr val="C00000"/>
                </a:solidFill>
              </a:rPr>
              <a:t>فصل دوم</a:t>
            </a:r>
          </a:p>
          <a:p>
            <a:pPr lvl="1"/>
            <a:r>
              <a:rPr lang="en-US" dirty="0"/>
              <a:t>Memory Hierarchy Design</a:t>
            </a:r>
          </a:p>
          <a:p>
            <a:r>
              <a:rPr lang="fa-IR" dirty="0">
                <a:solidFill>
                  <a:srgbClr val="C00000"/>
                </a:solidFill>
              </a:rPr>
              <a:t>فصل سوم</a:t>
            </a:r>
          </a:p>
          <a:p>
            <a:pPr lvl="1"/>
            <a:r>
              <a:rPr lang="en-US" dirty="0"/>
              <a:t>Instruction-Level Parallelism and Its Exploitation</a:t>
            </a:r>
          </a:p>
          <a:p>
            <a:r>
              <a:rPr lang="fa-IR" dirty="0">
                <a:solidFill>
                  <a:srgbClr val="C00000"/>
                </a:solidFill>
              </a:rPr>
              <a:t>فصل چهارم</a:t>
            </a:r>
          </a:p>
          <a:p>
            <a:pPr lvl="1"/>
            <a:r>
              <a:rPr lang="en-US" dirty="0"/>
              <a:t>Data-Level Parallelism in Vector, SIMD, and GPU Architectures</a:t>
            </a:r>
          </a:p>
          <a:p>
            <a:r>
              <a:rPr lang="fa-IR" dirty="0">
                <a:solidFill>
                  <a:srgbClr val="C00000"/>
                </a:solidFill>
              </a:rPr>
              <a:t>فصل پنجم</a:t>
            </a:r>
          </a:p>
          <a:p>
            <a:pPr lvl="1"/>
            <a:r>
              <a:rPr lang="en-US" dirty="0"/>
              <a:t>Thread-Level Parallelism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2019, Elsevier Inc.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409476717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itle 1"/>
          <p:cNvSpPr txBox="1">
            <a:spLocks/>
          </p:cNvSpPr>
          <p:nvPr/>
        </p:nvSpPr>
        <p:spPr>
          <a:xfrm>
            <a:off x="1981200" y="0"/>
            <a:ext cx="82296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</a:lstStyle>
          <a:p>
            <a:r>
              <a:rPr lang="en-US" sz="3200" dirty="0">
                <a:latin typeface="+mj-lt"/>
              </a:rPr>
              <a:t>IBM Mainframes survive until today</a:t>
            </a:r>
          </a:p>
        </p:txBody>
      </p:sp>
      <p:pic>
        <p:nvPicPr>
          <p:cNvPr id="6" name="Picture 5" descr="HC29.22.910-Z14-processor-Jacobi-IBM (dragged)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143000"/>
            <a:ext cx="9144000" cy="5715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424021" y="1606603"/>
            <a:ext cx="6527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2017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2019, Elsevier Inc.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32738943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منابع درسی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/>
              <a:t> Computer Architecture: A Quantitative Approach,  6th edition, John L. Hennessy,‎ David A. Patterson, MK pub., 2019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2019, Elsevier Inc.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28865767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/>
              <a:t> Lectures adopted from Computer Architecture: A Quantitative Approach,  6th edition, </a:t>
            </a:r>
            <a:r>
              <a:rPr lang="en-US" dirty="0">
                <a:solidFill>
                  <a:srgbClr val="C00000"/>
                </a:solidFill>
              </a:rPr>
              <a:t>John L. Hennessy,‎ David A. Patterson</a:t>
            </a:r>
            <a:r>
              <a:rPr lang="en-US" dirty="0"/>
              <a:t>, MK pub., 2019</a:t>
            </a:r>
          </a:p>
          <a:p>
            <a:pPr algn="l" rtl="0"/>
            <a:endParaRPr lang="en-US" dirty="0"/>
          </a:p>
          <a:p>
            <a:pPr algn="l" rtl="0"/>
            <a:r>
              <a:rPr lang="en-US" dirty="0"/>
              <a:t>Lecture notes of </a:t>
            </a:r>
            <a:r>
              <a:rPr lang="en-US" dirty="0">
                <a:solidFill>
                  <a:srgbClr val="C00000"/>
                </a:solidFill>
              </a:rPr>
              <a:t>Dr. Hamed </a:t>
            </a:r>
            <a:r>
              <a:rPr lang="en-US" dirty="0" err="1">
                <a:solidFill>
                  <a:srgbClr val="C00000"/>
                </a:solidFill>
              </a:rPr>
              <a:t>Farbeh</a:t>
            </a:r>
            <a:r>
              <a:rPr lang="en-US" dirty="0"/>
              <a:t>, Department of Computer Engineering </a:t>
            </a:r>
            <a:r>
              <a:rPr lang="en-US" dirty="0" err="1"/>
              <a:t>Amirkabir</a:t>
            </a:r>
            <a:r>
              <a:rPr lang="en-US" dirty="0"/>
              <a:t> University of Technology</a:t>
            </a:r>
          </a:p>
          <a:p>
            <a:pPr algn="l" rtl="0"/>
            <a:endParaRPr lang="en-US" dirty="0"/>
          </a:p>
          <a:p>
            <a:pPr algn="l" rtl="0"/>
            <a:endParaRPr lang="en-US" dirty="0"/>
          </a:p>
          <a:p>
            <a:pPr algn="l" rtl="0"/>
            <a:endParaRPr lang="en-US" dirty="0"/>
          </a:p>
          <a:p>
            <a:pPr algn="l" rtl="0"/>
            <a:endParaRPr lang="en-US" dirty="0"/>
          </a:p>
          <a:p>
            <a:pPr algn="l" rtl="0"/>
            <a:endParaRPr lang="en-US" dirty="0"/>
          </a:p>
          <a:p>
            <a:pPr algn="l" rtl="0"/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مالکیت معنوی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2019, Elsevier Inc.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8146292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3"/>
          <p:cNvSpPr>
            <a:spLocks noChangeArrowheads="1"/>
          </p:cNvSpPr>
          <p:nvPr/>
        </p:nvSpPr>
        <p:spPr bwMode="auto">
          <a:xfrm>
            <a:off x="3602038" y="1076325"/>
            <a:ext cx="4722812" cy="4699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lIns="91429" tIns="45714" rIns="91429" bIns="45714" anchor="ctr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r>
              <a:rPr lang="en-US" sz="2000" dirty="0">
                <a:latin typeface="Calibri"/>
                <a:cs typeface="Calibri"/>
              </a:rPr>
              <a:t>Application</a:t>
            </a:r>
          </a:p>
        </p:txBody>
      </p:sp>
      <p:sp>
        <p:nvSpPr>
          <p:cNvPr id="9" name="AutoShape 4"/>
          <p:cNvSpPr>
            <a:spLocks noChangeArrowheads="1"/>
          </p:cNvSpPr>
          <p:nvPr/>
        </p:nvSpPr>
        <p:spPr bwMode="auto">
          <a:xfrm>
            <a:off x="3581401" y="4205068"/>
            <a:ext cx="4722813" cy="4572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lIns="91429" tIns="45714" rIns="91429" bIns="45714" anchor="ctr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r>
              <a:rPr lang="en-US" sz="2000">
                <a:latin typeface="Calibri"/>
                <a:cs typeface="Calibri"/>
              </a:rPr>
              <a:t>Physics</a:t>
            </a:r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215462" y="4899126"/>
            <a:ext cx="8191500" cy="1447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tIns="91440" bIns="91440" anchor="ctr">
            <a:prstTxWarp prst="textNoShape">
              <a:avLst/>
            </a:prstTxWarp>
          </a:bodyPr>
          <a:lstStyle/>
          <a:p>
            <a:pPr eaLnBrk="1" hangingPunct="1"/>
            <a:r>
              <a:rPr lang="en-US" sz="2400" dirty="0">
                <a:latin typeface="Calibri"/>
                <a:cs typeface="Calibri"/>
              </a:rPr>
              <a:t>In its broadest definition, computer architecture is the </a:t>
            </a:r>
            <a:r>
              <a:rPr lang="en-US" sz="2400" i="1" dirty="0">
                <a:solidFill>
                  <a:srgbClr val="FF0000"/>
                </a:solidFill>
                <a:latin typeface="Calibri"/>
                <a:cs typeface="Calibri"/>
              </a:rPr>
              <a:t>design of the</a:t>
            </a:r>
            <a:r>
              <a:rPr lang="en-US" sz="2400" dirty="0">
                <a:latin typeface="Calibri"/>
                <a:cs typeface="Calibri"/>
              </a:rPr>
              <a:t> </a:t>
            </a:r>
            <a:r>
              <a:rPr lang="en-US" sz="2400" i="1" dirty="0">
                <a:solidFill>
                  <a:srgbClr val="FF0000"/>
                </a:solidFill>
                <a:latin typeface="Calibri"/>
                <a:cs typeface="Calibri"/>
              </a:rPr>
              <a:t>abstraction layers</a:t>
            </a:r>
            <a:r>
              <a:rPr lang="en-US" sz="2400" dirty="0">
                <a:latin typeface="Calibri"/>
                <a:cs typeface="Calibri"/>
              </a:rPr>
              <a:t> that allow us to implement information processing applications efficiently </a:t>
            </a:r>
            <a:r>
              <a:rPr lang="en-US" sz="2400" dirty="0">
                <a:solidFill>
                  <a:srgbClr val="0070C0"/>
                </a:solidFill>
                <a:latin typeface="Calibri"/>
                <a:cs typeface="Calibri"/>
              </a:rPr>
              <a:t>using available manufacturing technologies</a:t>
            </a:r>
            <a:r>
              <a:rPr lang="en-US" sz="2400" dirty="0">
                <a:latin typeface="Calibri"/>
                <a:cs typeface="Calibri"/>
              </a:rPr>
              <a:t>.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4191000" y="1981200"/>
            <a:ext cx="5833645" cy="2208727"/>
            <a:chOff x="2667000" y="1981200"/>
            <a:chExt cx="5833645" cy="2208727"/>
          </a:xfrm>
        </p:grpSpPr>
        <p:sp>
          <p:nvSpPr>
            <p:cNvPr id="15" name="Text Box 8"/>
            <p:cNvSpPr txBox="1">
              <a:spLocks noChangeArrowheads="1"/>
            </p:cNvSpPr>
            <p:nvPr/>
          </p:nvSpPr>
          <p:spPr bwMode="auto">
            <a:xfrm>
              <a:off x="4898607" y="3427927"/>
              <a:ext cx="3602038" cy="7620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1165" tIns="45583" rIns="91165" bIns="45583">
              <a:prstTxWarp prst="textNoShape">
                <a:avLst/>
              </a:prstTxWarp>
              <a:spAutoFit/>
            </a:bodyPr>
            <a:lstStyle/>
            <a:p>
              <a:pPr defTabSz="820738">
                <a:spcBef>
                  <a:spcPct val="0"/>
                </a:spcBef>
              </a:pPr>
              <a:r>
                <a:rPr lang="en-US" sz="2200" i="1" dirty="0">
                  <a:latin typeface="Calibri"/>
                  <a:cs typeface="Calibri"/>
                </a:rPr>
                <a:t>(but there are exceptions, e.g. magnetic compass)</a:t>
              </a:r>
            </a:p>
          </p:txBody>
        </p:sp>
        <p:pic>
          <p:nvPicPr>
            <p:cNvPr id="16" name="Picture 15" descr="images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667000" y="1981200"/>
              <a:ext cx="2095500" cy="2166776"/>
            </a:xfrm>
            <a:prstGeom prst="rect">
              <a:avLst/>
            </a:prstGeom>
          </p:spPr>
        </p:pic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معماری کامپیوتر چیست؟</a:t>
            </a:r>
            <a:endParaRPr lang="en-US" dirty="0"/>
          </a:p>
        </p:txBody>
      </p:sp>
      <p:grpSp>
        <p:nvGrpSpPr>
          <p:cNvPr id="18" name="Group 17"/>
          <p:cNvGrpSpPr/>
          <p:nvPr/>
        </p:nvGrpSpPr>
        <p:grpSpPr>
          <a:xfrm>
            <a:off x="8304214" y="4662268"/>
            <a:ext cx="3821880" cy="1008221"/>
            <a:chOff x="8233008" y="4736068"/>
            <a:chExt cx="3821880" cy="1008221"/>
          </a:xfrm>
        </p:grpSpPr>
        <p:sp>
          <p:nvSpPr>
            <p:cNvPr id="5" name="Rectangle 4"/>
            <p:cNvSpPr/>
            <p:nvPr/>
          </p:nvSpPr>
          <p:spPr>
            <a:xfrm>
              <a:off x="9850438" y="4736068"/>
              <a:ext cx="220445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a-IR" dirty="0">
                  <a:solidFill>
                    <a:srgbClr val="C00000"/>
                  </a:solidFill>
                  <a:cs typeface="B Yekan" panose="00000400000000000000" pitchFamily="2" charset="-78"/>
                </a:rPr>
                <a:t>طراحی لایه های انتزاعی </a:t>
              </a:r>
              <a:endParaRPr lang="en-US" dirty="0">
                <a:solidFill>
                  <a:srgbClr val="C00000"/>
                </a:solidFill>
                <a:cs typeface="B Yekan" panose="00000400000000000000" pitchFamily="2" charset="-78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8233008" y="5128736"/>
              <a:ext cx="3768980" cy="61555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 rtl="1"/>
              <a:r>
                <a:rPr lang="fa-IR" sz="1600" dirty="0">
                  <a:solidFill>
                    <a:srgbClr val="0070C0"/>
                  </a:solidFill>
                  <a:cs typeface="B Yekan" panose="00000400000000000000" pitchFamily="2" charset="-78"/>
                </a:rPr>
                <a:t>با استفاده از فن آوری های تولید موجود</a:t>
              </a:r>
              <a:br>
                <a:rPr lang="en-US" sz="1600" dirty="0">
                  <a:solidFill>
                    <a:srgbClr val="0070C0"/>
                  </a:solidFill>
                  <a:cs typeface="B Yekan" panose="00000400000000000000" pitchFamily="2" charset="-78"/>
                </a:rPr>
              </a:br>
              <a:r>
                <a:rPr lang="fa-IR" sz="1600" dirty="0">
                  <a:solidFill>
                    <a:srgbClr val="0070C0"/>
                  </a:solidFill>
                  <a:cs typeface="B Yekan" panose="00000400000000000000" pitchFamily="2" charset="-78"/>
                </a:rPr>
                <a:t>معمار کامپیوتر نمیتواند در تکنولوژی دخالت کند</a:t>
              </a:r>
              <a:r>
                <a:rPr lang="fa-IR" dirty="0">
                  <a:solidFill>
                    <a:srgbClr val="0070C0"/>
                  </a:solidFill>
                  <a:cs typeface="B Yekan" panose="00000400000000000000" pitchFamily="2" charset="-78"/>
                </a:rPr>
                <a:t> </a:t>
              </a:r>
              <a:endParaRPr lang="en-US" dirty="0">
                <a:solidFill>
                  <a:srgbClr val="0070C0"/>
                </a:solidFill>
                <a:cs typeface="B Yekan" panose="00000400000000000000" pitchFamily="2" charset="-78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6270025" y="1560293"/>
            <a:ext cx="3690368" cy="2644775"/>
            <a:chOff x="6270025" y="1560293"/>
            <a:chExt cx="3690368" cy="2644775"/>
          </a:xfrm>
        </p:grpSpPr>
        <p:sp>
          <p:nvSpPr>
            <p:cNvPr id="11" name="Line 6"/>
            <p:cNvSpPr>
              <a:spLocks noChangeShapeType="1"/>
            </p:cNvSpPr>
            <p:nvPr/>
          </p:nvSpPr>
          <p:spPr bwMode="auto">
            <a:xfrm>
              <a:off x="6270025" y="1560293"/>
              <a:ext cx="0" cy="2644775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lIns="91165" tIns="45583" rIns="91165" bIns="45583">
              <a:prstTxWarp prst="textNoShape">
                <a:avLst/>
              </a:prstTxWarp>
              <a:spAutoFit/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6422607" y="2008460"/>
              <a:ext cx="353778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rtl="1"/>
              <a:r>
                <a:rPr lang="fa-IR" dirty="0">
                  <a:cs typeface="B Yekan" panose="00000400000000000000" pitchFamily="2" charset="-78"/>
                </a:rPr>
                <a:t>شکاف آنقدر بزرگ است که نمی تواند در یک مرحله برطرف شود </a:t>
              </a:r>
              <a:endParaRPr lang="en-US" dirty="0">
                <a:cs typeface="B Yekan" panose="00000400000000000000" pitchFamily="2" charset="-78"/>
              </a:endParaRPr>
            </a:p>
          </p:txBody>
        </p:sp>
      </p:grpSp>
      <p:sp>
        <p:nvSpPr>
          <p:cNvPr id="21" name="Rectangle 20"/>
          <p:cNvSpPr/>
          <p:nvPr/>
        </p:nvSpPr>
        <p:spPr>
          <a:xfrm>
            <a:off x="215462" y="3485762"/>
            <a:ext cx="35377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dirty="0">
                <a:cs typeface="B Yekan" panose="00000400000000000000" pitchFamily="2" charset="-78"/>
              </a:rPr>
              <a:t>فاصله </a:t>
            </a:r>
            <a:r>
              <a:rPr lang="en-US" dirty="0">
                <a:cs typeface="B Yekan" panose="00000400000000000000" pitchFamily="2" charset="-78"/>
              </a:rPr>
              <a:t>Application</a:t>
            </a:r>
            <a:r>
              <a:rPr lang="fa-IR" dirty="0">
                <a:cs typeface="B Yekan" panose="00000400000000000000" pitchFamily="2" charset="-78"/>
              </a:rPr>
              <a:t> تا </a:t>
            </a:r>
            <a:r>
              <a:rPr lang="en-US" dirty="0">
                <a:cs typeface="B Yekan" panose="00000400000000000000" pitchFamily="2" charset="-78"/>
              </a:rPr>
              <a:t>Physics</a:t>
            </a:r>
            <a:r>
              <a:rPr lang="fa-IR" dirty="0">
                <a:cs typeface="B Yekan" panose="00000400000000000000" pitchFamily="2" charset="-78"/>
              </a:rPr>
              <a:t> قطب نما یک لایه است.</a:t>
            </a:r>
            <a:endParaRPr lang="en-US" dirty="0">
              <a:cs typeface="B Yekan" panose="00000400000000000000" pitchFamily="2" charset="-78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4252" y="1076325"/>
            <a:ext cx="330710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sz="1600" dirty="0">
                <a:solidFill>
                  <a:srgbClr val="7030A0"/>
                </a:solidFill>
                <a:cs typeface="B Yekan" panose="00000400000000000000" pitchFamily="2" charset="-78"/>
              </a:rPr>
              <a:t>هر آنچه که طراح می سازد، منتج به یک </a:t>
            </a:r>
            <a:r>
              <a:rPr lang="en-US" sz="1600" dirty="0">
                <a:solidFill>
                  <a:srgbClr val="7030A0"/>
                </a:solidFill>
                <a:cs typeface="B Yekan" panose="00000400000000000000" pitchFamily="2" charset="-78"/>
              </a:rPr>
              <a:t>Application</a:t>
            </a:r>
            <a:r>
              <a:rPr lang="fa-IR" sz="1600" dirty="0">
                <a:solidFill>
                  <a:srgbClr val="7030A0"/>
                </a:solidFill>
                <a:cs typeface="B Yekan" panose="00000400000000000000" pitchFamily="2" charset="-78"/>
              </a:rPr>
              <a:t> میشود.</a:t>
            </a:r>
            <a:endParaRPr lang="en-US" sz="1600" dirty="0">
              <a:solidFill>
                <a:srgbClr val="7030A0"/>
              </a:solidFill>
              <a:cs typeface="B Yekan" panose="00000400000000000000" pitchFamily="2" charset="-78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57995" y="4272866"/>
            <a:ext cx="321335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sz="1600" dirty="0">
                <a:solidFill>
                  <a:srgbClr val="7030A0"/>
                </a:solidFill>
                <a:cs typeface="B Yekan" panose="00000400000000000000" pitchFamily="2" charset="-78"/>
              </a:rPr>
              <a:t>ماده اولیه یا پایین ترین سطح طراحی</a:t>
            </a:r>
            <a:endParaRPr lang="en-US" sz="1600" dirty="0">
              <a:solidFill>
                <a:srgbClr val="7030A0"/>
              </a:solidFill>
              <a:cs typeface="B Yekan" panose="00000400000000000000" pitchFamily="2" charset="-78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2019, Elsevier Inc. All rights Reserved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93281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 autoUpdateAnimBg="0"/>
      <p:bldP spid="9" grpId="0" animBg="1" autoUpdateAnimBg="0"/>
      <p:bldP spid="13" grpId="0" animBg="1" autoUpdateAnimBg="0"/>
      <p:bldP spid="21" grpId="0"/>
      <p:bldP spid="19" grpId="0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3886200" y="1446214"/>
            <a:ext cx="4225926" cy="4192587"/>
            <a:chOff x="3886200" y="1446214"/>
            <a:chExt cx="4225926" cy="4192587"/>
          </a:xfrm>
        </p:grpSpPr>
        <p:sp>
          <p:nvSpPr>
            <p:cNvPr id="18" name="AutoShape 3"/>
            <p:cNvSpPr>
              <a:spLocks noChangeArrowheads="1"/>
            </p:cNvSpPr>
            <p:nvPr/>
          </p:nvSpPr>
          <p:spPr bwMode="auto">
            <a:xfrm>
              <a:off x="3886201" y="1849439"/>
              <a:ext cx="4225925" cy="403225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29" tIns="45714" rIns="91429" bIns="45714" anchor="ctr">
              <a:prstTxWarp prst="textNoShape">
                <a:avLst/>
              </a:prstTxWarp>
            </a:bodyPr>
            <a:lstStyle/>
            <a:p>
              <a:pPr algn="ctr" defTabSz="820738">
                <a:spcBef>
                  <a:spcPct val="0"/>
                </a:spcBef>
              </a:pPr>
              <a:r>
                <a:rPr lang="en-US" sz="2000">
                  <a:latin typeface="Calibri"/>
                  <a:cs typeface="Calibri"/>
                </a:rPr>
                <a:t>Algorithm</a:t>
              </a:r>
            </a:p>
          </p:txBody>
        </p:sp>
        <p:sp>
          <p:nvSpPr>
            <p:cNvPr id="19" name="AutoShape 4"/>
            <p:cNvSpPr>
              <a:spLocks noChangeArrowheads="1"/>
            </p:cNvSpPr>
            <p:nvPr/>
          </p:nvSpPr>
          <p:spPr bwMode="auto">
            <a:xfrm>
              <a:off x="3886201" y="3933826"/>
              <a:ext cx="4225925" cy="392113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29" tIns="45714" rIns="91429" bIns="45714" anchor="ctr">
              <a:prstTxWarp prst="textNoShape">
                <a:avLst/>
              </a:prstTxWarp>
            </a:bodyPr>
            <a:lstStyle/>
            <a:p>
              <a:pPr algn="ctr" defTabSz="820738">
                <a:spcBef>
                  <a:spcPct val="0"/>
                </a:spcBef>
              </a:pPr>
              <a:r>
                <a:rPr lang="en-US" sz="2000" dirty="0">
                  <a:latin typeface="Calibri"/>
                  <a:cs typeface="Calibri"/>
                </a:rPr>
                <a:t>Gates/Register Transfer Level (RTL)</a:t>
              </a:r>
            </a:p>
          </p:txBody>
        </p:sp>
        <p:sp>
          <p:nvSpPr>
            <p:cNvPr id="20" name="AutoShape 5"/>
            <p:cNvSpPr>
              <a:spLocks noChangeArrowheads="1"/>
            </p:cNvSpPr>
            <p:nvPr/>
          </p:nvSpPr>
          <p:spPr bwMode="auto">
            <a:xfrm>
              <a:off x="3886200" y="1446214"/>
              <a:ext cx="4217988" cy="403225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29" tIns="45714" rIns="91429" bIns="45714" anchor="ctr">
              <a:prstTxWarp prst="textNoShape">
                <a:avLst/>
              </a:prstTxWarp>
            </a:bodyPr>
            <a:lstStyle/>
            <a:p>
              <a:pPr algn="ctr" defTabSz="820738">
                <a:spcBef>
                  <a:spcPct val="0"/>
                </a:spcBef>
              </a:pPr>
              <a:r>
                <a:rPr lang="en-US" sz="2000">
                  <a:latin typeface="Calibri"/>
                  <a:cs typeface="Calibri"/>
                </a:rPr>
                <a:t>Application</a:t>
              </a:r>
            </a:p>
          </p:txBody>
        </p:sp>
        <p:sp>
          <p:nvSpPr>
            <p:cNvPr id="21" name="AutoShape 6"/>
            <p:cNvSpPr>
              <a:spLocks noChangeArrowheads="1"/>
            </p:cNvSpPr>
            <p:nvPr/>
          </p:nvSpPr>
          <p:spPr bwMode="auto">
            <a:xfrm>
              <a:off x="3886201" y="3059114"/>
              <a:ext cx="4225925" cy="471487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29" tIns="45714" rIns="91429" bIns="45714" anchor="ctr">
              <a:prstTxWarp prst="textNoShape">
                <a:avLst/>
              </a:prstTxWarp>
            </a:bodyPr>
            <a:lstStyle/>
            <a:p>
              <a:pPr algn="ctr" defTabSz="820738">
                <a:spcBef>
                  <a:spcPct val="0"/>
                </a:spcBef>
              </a:pPr>
              <a:r>
                <a:rPr lang="en-US" sz="2000">
                  <a:latin typeface="Calibri"/>
                  <a:cs typeface="Calibri"/>
                </a:rPr>
                <a:t>Instruction Set Architecture (ISA)</a:t>
              </a:r>
            </a:p>
          </p:txBody>
        </p:sp>
        <p:sp>
          <p:nvSpPr>
            <p:cNvPr id="22" name="AutoShape 7"/>
            <p:cNvSpPr>
              <a:spLocks noChangeArrowheads="1"/>
            </p:cNvSpPr>
            <p:nvPr/>
          </p:nvSpPr>
          <p:spPr bwMode="auto">
            <a:xfrm>
              <a:off x="3886201" y="2655889"/>
              <a:ext cx="4214813" cy="403225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29" tIns="45714" rIns="91429" bIns="45714" anchor="ctr">
              <a:prstTxWarp prst="textNoShape">
                <a:avLst/>
              </a:prstTxWarp>
            </a:bodyPr>
            <a:lstStyle/>
            <a:p>
              <a:pPr algn="ctr" defTabSz="820738">
                <a:spcBef>
                  <a:spcPct val="0"/>
                </a:spcBef>
              </a:pPr>
              <a:r>
                <a:rPr lang="en-US" sz="2000">
                  <a:latin typeface="Calibri"/>
                  <a:cs typeface="Calibri"/>
                </a:rPr>
                <a:t>Operating System/Virtual Machines</a:t>
              </a:r>
            </a:p>
          </p:txBody>
        </p:sp>
        <p:sp>
          <p:nvSpPr>
            <p:cNvPr id="23" name="AutoShape 8"/>
            <p:cNvSpPr>
              <a:spLocks noChangeArrowheads="1"/>
            </p:cNvSpPr>
            <p:nvPr/>
          </p:nvSpPr>
          <p:spPr bwMode="auto">
            <a:xfrm>
              <a:off x="3886201" y="3530601"/>
              <a:ext cx="4225925" cy="403225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29" tIns="45714" rIns="91429" bIns="45714" anchor="ctr">
              <a:prstTxWarp prst="textNoShape">
                <a:avLst/>
              </a:prstTxWarp>
            </a:bodyPr>
            <a:lstStyle/>
            <a:p>
              <a:pPr algn="ctr" defTabSz="820738">
                <a:spcBef>
                  <a:spcPct val="0"/>
                </a:spcBef>
              </a:pPr>
              <a:r>
                <a:rPr lang="en-US" sz="2000" dirty="0">
                  <a:latin typeface="Calibri"/>
                  <a:cs typeface="Calibri"/>
                </a:rPr>
                <a:t>Microarchitecture</a:t>
              </a:r>
            </a:p>
          </p:txBody>
        </p:sp>
        <p:sp>
          <p:nvSpPr>
            <p:cNvPr id="24" name="AutoShape 9"/>
            <p:cNvSpPr>
              <a:spLocks noChangeArrowheads="1"/>
            </p:cNvSpPr>
            <p:nvPr/>
          </p:nvSpPr>
          <p:spPr bwMode="auto">
            <a:xfrm>
              <a:off x="3886201" y="4740275"/>
              <a:ext cx="4225925" cy="458788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29" tIns="45714" rIns="91429" bIns="45714" anchor="ctr">
              <a:prstTxWarp prst="textNoShape">
                <a:avLst/>
              </a:prstTxWarp>
            </a:bodyPr>
            <a:lstStyle/>
            <a:p>
              <a:pPr algn="ctr" defTabSz="820738">
                <a:spcBef>
                  <a:spcPct val="0"/>
                </a:spcBef>
              </a:pPr>
              <a:r>
                <a:rPr lang="en-US" sz="2000">
                  <a:latin typeface="Calibri"/>
                  <a:cs typeface="Calibri"/>
                </a:rPr>
                <a:t>Devices</a:t>
              </a:r>
            </a:p>
          </p:txBody>
        </p:sp>
        <p:sp>
          <p:nvSpPr>
            <p:cNvPr id="25" name="AutoShape 10"/>
            <p:cNvSpPr>
              <a:spLocks noChangeArrowheads="1"/>
            </p:cNvSpPr>
            <p:nvPr/>
          </p:nvSpPr>
          <p:spPr bwMode="auto">
            <a:xfrm>
              <a:off x="3886201" y="2252664"/>
              <a:ext cx="4225925" cy="403225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29" tIns="45714" rIns="91429" bIns="45714" anchor="ctr">
              <a:prstTxWarp prst="textNoShape">
                <a:avLst/>
              </a:prstTxWarp>
            </a:bodyPr>
            <a:lstStyle/>
            <a:p>
              <a:pPr algn="ctr" defTabSz="820738">
                <a:spcBef>
                  <a:spcPct val="0"/>
                </a:spcBef>
              </a:pPr>
              <a:r>
                <a:rPr lang="en-US" sz="2000" dirty="0">
                  <a:latin typeface="Calibri"/>
                  <a:cs typeface="Calibri"/>
                </a:rPr>
                <a:t>Programming Language</a:t>
              </a:r>
            </a:p>
          </p:txBody>
        </p:sp>
        <p:sp>
          <p:nvSpPr>
            <p:cNvPr id="26" name="AutoShape 11"/>
            <p:cNvSpPr>
              <a:spLocks noChangeArrowheads="1"/>
            </p:cNvSpPr>
            <p:nvPr/>
          </p:nvSpPr>
          <p:spPr bwMode="auto">
            <a:xfrm>
              <a:off x="3886201" y="4337051"/>
              <a:ext cx="4225925" cy="392113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29" tIns="45714" rIns="91429" bIns="45714" anchor="ctr">
              <a:prstTxWarp prst="textNoShape">
                <a:avLst/>
              </a:prstTxWarp>
            </a:bodyPr>
            <a:lstStyle/>
            <a:p>
              <a:pPr algn="ctr" defTabSz="820738">
                <a:spcBef>
                  <a:spcPct val="0"/>
                </a:spcBef>
              </a:pPr>
              <a:r>
                <a:rPr lang="en-US" sz="2000">
                  <a:latin typeface="Calibri"/>
                  <a:cs typeface="Calibri"/>
                </a:rPr>
                <a:t>Circuits</a:t>
              </a:r>
            </a:p>
          </p:txBody>
        </p:sp>
        <p:sp>
          <p:nvSpPr>
            <p:cNvPr id="27" name="AutoShape 12"/>
            <p:cNvSpPr>
              <a:spLocks noChangeArrowheads="1"/>
            </p:cNvSpPr>
            <p:nvPr/>
          </p:nvSpPr>
          <p:spPr bwMode="auto">
            <a:xfrm>
              <a:off x="3886201" y="5180014"/>
              <a:ext cx="4225925" cy="458787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29" tIns="45714" rIns="91429" bIns="45714" anchor="ctr">
              <a:prstTxWarp prst="textNoShape">
                <a:avLst/>
              </a:prstTxWarp>
            </a:bodyPr>
            <a:lstStyle/>
            <a:p>
              <a:pPr algn="ctr" defTabSz="820738">
                <a:spcBef>
                  <a:spcPct val="0"/>
                </a:spcBef>
              </a:pPr>
              <a:r>
                <a:rPr lang="en-US" sz="2000">
                  <a:latin typeface="Calibri"/>
                  <a:cs typeface="Calibri"/>
                </a:rPr>
                <a:t>Physics</a:t>
              </a:r>
            </a:p>
          </p:txBody>
        </p:sp>
      </p:grpSp>
      <p:pic>
        <p:nvPicPr>
          <p:cNvPr id="38" name="Picture 3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3487" y="1331914"/>
            <a:ext cx="2070100" cy="38481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Abstraction Layers in Modern Systems</a:t>
            </a:r>
          </a:p>
        </p:txBody>
      </p:sp>
      <p:sp>
        <p:nvSpPr>
          <p:cNvPr id="28" name="Rectangle 27"/>
          <p:cNvSpPr/>
          <p:nvPr/>
        </p:nvSpPr>
        <p:spPr>
          <a:xfrm>
            <a:off x="8507850" y="1599844"/>
            <a:ext cx="35377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dirty="0">
                <a:cs typeface="B Yekan" panose="00000400000000000000" pitchFamily="2" charset="-78"/>
              </a:rPr>
              <a:t>در دنیای کامپیوتر فاصله </a:t>
            </a:r>
            <a:r>
              <a:rPr lang="en-US" dirty="0">
                <a:cs typeface="B Yekan" panose="00000400000000000000" pitchFamily="2" charset="-78"/>
              </a:rPr>
              <a:t>Application</a:t>
            </a:r>
            <a:r>
              <a:rPr lang="fa-IR" dirty="0">
                <a:cs typeface="B Yekan" panose="00000400000000000000" pitchFamily="2" charset="-78"/>
              </a:rPr>
              <a:t> تا </a:t>
            </a:r>
            <a:r>
              <a:rPr lang="en-US" dirty="0">
                <a:cs typeface="B Yekan" panose="00000400000000000000" pitchFamily="2" charset="-78"/>
              </a:rPr>
              <a:t>Physics</a:t>
            </a:r>
            <a:r>
              <a:rPr lang="fa-IR" dirty="0">
                <a:cs typeface="B Yekan" panose="00000400000000000000" pitchFamily="2" charset="-78"/>
              </a:rPr>
              <a:t> بسیار زیاد است.</a:t>
            </a:r>
            <a:endParaRPr lang="en-US" dirty="0">
              <a:cs typeface="B Yekan" panose="00000400000000000000" pitchFamily="2" charset="-78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2019, Elsevier Inc. All rights Reserved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09515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itle 1"/>
          <p:cNvSpPr txBox="1">
            <a:spLocks/>
          </p:cNvSpPr>
          <p:nvPr/>
        </p:nvSpPr>
        <p:spPr>
          <a:xfrm>
            <a:off x="1981200" y="0"/>
            <a:ext cx="82296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</a:lstStyle>
          <a:p>
            <a:r>
              <a:rPr lang="en-US" sz="3200" dirty="0">
                <a:latin typeface="+mj-lt"/>
              </a:rPr>
              <a:t>Computing Devices Then…</a:t>
            </a:r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5850" y="990601"/>
            <a:ext cx="6792764" cy="483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4"/>
          <p:cNvSpPr txBox="1">
            <a:spLocks noChangeArrowheads="1"/>
          </p:cNvSpPr>
          <p:nvPr/>
        </p:nvSpPr>
        <p:spPr>
          <a:xfrm>
            <a:off x="2895600" y="5965826"/>
            <a:ext cx="5868988" cy="282575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90513" indent="-290513" defTabSz="1006475">
              <a:buNone/>
              <a:tabLst>
                <a:tab pos="1146175" algn="l"/>
              </a:tabLst>
            </a:pPr>
            <a:r>
              <a:rPr lang="en-US" b="1" dirty="0">
                <a:latin typeface="+mj-lt"/>
              </a:rPr>
              <a:t>EDSAC, University of Cambridge, UK, 1949</a:t>
            </a:r>
          </a:p>
        </p:txBody>
      </p:sp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2609839" y="1147824"/>
            <a:ext cx="184175" cy="39675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1165" tIns="45583" rIns="91165" bIns="45583" anchor="ctr">
            <a:prstTxWarp prst="textNoShape">
              <a:avLst/>
            </a:prstTxWarp>
            <a:spAutoFit/>
          </a:bodyPr>
          <a:lstStyle/>
          <a:p>
            <a:pPr algn="ctr" defTabSz="820738">
              <a:lnSpc>
                <a:spcPct val="90000"/>
              </a:lnSpc>
              <a:buClr>
                <a:schemeClr val="tx1"/>
              </a:buClr>
            </a:pPr>
            <a:endParaRPr lang="en-US" sz="220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2019, Elsevier Inc.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37446679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0.5|45.3|142.5|18.6|13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6|124.8|719.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6|124.8|719.9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7.9|29.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3.4|44.7|41.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7.6|3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96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22.4|95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44.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6|124.8|719.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6|124.8|719.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6|124.8|719.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6|124.8|719.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6|124.8|719.9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2791</TotalTime>
  <Words>3459</Words>
  <Application>Microsoft Office PowerPoint</Application>
  <PresentationFormat>Widescreen</PresentationFormat>
  <Paragraphs>465</Paragraphs>
  <Slides>40</Slides>
  <Notes>1</Notes>
  <HiddenSlides>14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6" baseType="lpstr">
      <vt:lpstr>Arial</vt:lpstr>
      <vt:lpstr>Calibri</vt:lpstr>
      <vt:lpstr>Calibri Light</vt:lpstr>
      <vt:lpstr>Times New Roman</vt:lpstr>
      <vt:lpstr>Wingdings</vt:lpstr>
      <vt:lpstr>Office Theme</vt:lpstr>
      <vt:lpstr>معماری کامپیوتر پیشرفته</vt:lpstr>
      <vt:lpstr>بارم بندی</vt:lpstr>
      <vt:lpstr>طرح کلی دوره</vt:lpstr>
      <vt:lpstr>فصول درسی </vt:lpstr>
      <vt:lpstr>منابع درسی</vt:lpstr>
      <vt:lpstr>مالکیت معنوی</vt:lpstr>
      <vt:lpstr>معماری کامپیوتر چیست؟</vt:lpstr>
      <vt:lpstr>Abstraction Layers in Modern Systems</vt:lpstr>
      <vt:lpstr>PowerPoint Presentation</vt:lpstr>
      <vt:lpstr>PowerPoint Presentation</vt:lpstr>
      <vt:lpstr>معماری به طور مداوم در حال تغییر است </vt:lpstr>
      <vt:lpstr>PowerPoint Presentation</vt:lpstr>
      <vt:lpstr>Single-Thread Processor Performance</vt:lpstr>
      <vt:lpstr>تحول در طراحی کامپیوتر </vt:lpstr>
      <vt:lpstr>تحول در طراحی کامپیوتر (ادامه..) </vt:lpstr>
      <vt:lpstr>تحول در طراحی کامپیوتر (ادامه..) </vt:lpstr>
      <vt:lpstr>تحول در طراحی کامپیوتر (ادامه..) </vt:lpstr>
      <vt:lpstr>تحول در طراحی کامپیوتر (ادامه..) </vt:lpstr>
      <vt:lpstr>تحول در طراحی کامپیوتر (ادامه..) </vt:lpstr>
      <vt:lpstr>دسته بندی کامپیوترهای امروزی</vt:lpstr>
      <vt:lpstr>Computer Architecture: A Little History</vt:lpstr>
      <vt:lpstr>Changing Face of Computing</vt:lpstr>
      <vt:lpstr>کامپیوترهای آنالوگ</vt:lpstr>
      <vt:lpstr>کامپیوترهای دیجیتال</vt:lpstr>
      <vt:lpstr>Charles Babbage (1791-1871)</vt:lpstr>
      <vt:lpstr>Difference Engine 1822</vt:lpstr>
      <vt:lpstr>تحقق ماشین محاسبه تفاضلی</vt:lpstr>
      <vt:lpstr>موتور تحلیلی 1837 </vt:lpstr>
      <vt:lpstr>انتخاب موتورهای تحلیلی </vt:lpstr>
      <vt:lpstr>آدا لاولیس (1815-1852) </vt:lpstr>
      <vt:lpstr>ماشین حساب های اولیه قابل برنامه ریزی </vt:lpstr>
      <vt:lpstr>Atanasoff-Berry Linear Equation Solver (1939)</vt:lpstr>
      <vt:lpstr>Zuse Z3 (1941)</vt:lpstr>
      <vt:lpstr>Harvard Mark I (1944)</vt:lpstr>
      <vt:lpstr>ENIAC (1946)</vt:lpstr>
      <vt:lpstr>EDVAC</vt:lpstr>
      <vt:lpstr>IBM 701 (1952)</vt:lpstr>
      <vt:lpstr>IBM 650 (1953)</vt:lpstr>
      <vt:lpstr>IBM 360 : A General-Purpose Register (GPR) Machine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Advanced Computer Architecture</dc:title>
  <dc:creator>HaghighatDoost,Vahid</dc:creator>
  <cp:lastModifiedBy>ICT-SURFACE</cp:lastModifiedBy>
  <cp:revision>65</cp:revision>
  <dcterms:created xsi:type="dcterms:W3CDTF">2021-08-11T10:34:58Z</dcterms:created>
  <dcterms:modified xsi:type="dcterms:W3CDTF">2022-12-27T12:28:41Z</dcterms:modified>
</cp:coreProperties>
</file>