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ghighatDoost,Vahid" initials="H" lastIdx="1" clrIdx="0">
    <p:extLst>
      <p:ext uri="{19B8F6BF-5375-455C-9EA6-DF929625EA0E}">
        <p15:presenceInfo xmlns:p15="http://schemas.microsoft.com/office/powerpoint/2012/main" userId="S-1-5-21-38883444-773867774-137248731-77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8F0"/>
    <a:srgbClr val="5B9BD5"/>
    <a:srgbClr val="FEDA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145F9-B510-4E4B-A587-42E2A51618C2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Copyright © 2019, Elsevier Inc.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2E8D4-D96E-4C76-9162-E944717E9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22853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1D3B1-2C87-4D0A-BDB7-78896F4B0BFA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Copyright © 2019, Elsevier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B931B-C9B7-4095-8252-075D908B7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1601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r>
              <a:rPr lang="en-US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fld id="{DB8244DE-24FA-410F-9EE8-6A8A6BDF62FE}" type="datetime3">
              <a:rPr lang="en-US" smtClean="0">
                <a:solidFill>
                  <a:prstClr val="black"/>
                </a:solidFill>
              </a:rPr>
              <a:pPr>
                <a:buClr>
                  <a:prstClr val="black"/>
                </a:buClr>
              </a:pPr>
              <a:t>3 January 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r>
              <a:rPr lang="en-US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fld id="{EE145C4F-ECA4-4DD7-819E-C9FECED27844}" type="slidenum">
              <a:rPr lang="en-US" smtClean="0">
                <a:solidFill>
                  <a:prstClr val="black"/>
                </a:solidFill>
              </a:rPr>
              <a:pPr>
                <a:buClr>
                  <a:prstClr val="black"/>
                </a:buClr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380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E2A8E56-9873-42FC-97BC-31760A1B6717}" type="datetime3">
              <a:rPr lang="en-US" smtClean="0"/>
              <a:t>3 January 2022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11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4970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BE5ABD1-5B24-41FC-A57C-7B7954FD5C18}" type="datetime3">
              <a:rPr lang="en-US" smtClean="0"/>
              <a:t>3 January 2022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12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7770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C16DF8C-B1C1-4D7D-ACF0-2659F0DF3EC5}" type="datetime3">
              <a:rPr lang="en-US" smtClean="0"/>
              <a:t>3 January 2022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13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4753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4649E3B-C63B-416C-BD1D-DA0A9A95009E}" type="datetime3">
              <a:rPr lang="en-US" smtClean="0"/>
              <a:t>3 January 2022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CEACC0-B677-4A29-B1E6-BCE98563D55B}" type="slidenum">
              <a:rPr lang="en-US"/>
              <a:pPr/>
              <a:t>3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0483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0A64B26-B8D1-4E5F-A1D8-E03DA17A54F7}" type="datetime3">
              <a:rPr lang="en-US" smtClean="0"/>
              <a:t>3 January 2022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4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8797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EAA1182-798B-410C-AEDC-C6EC2DF91447}" type="datetime3">
              <a:rPr lang="en-US" smtClean="0"/>
              <a:t>3 January 2022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5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8356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D84A38A-67C0-4D61-9502-E7C5DD04F87A}" type="datetime3">
              <a:rPr lang="en-US" smtClean="0"/>
              <a:t>3 January 2022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6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6607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7EEC86A-B30D-4C54-8F3A-6B347A00030B}" type="datetime3">
              <a:rPr lang="en-US" smtClean="0"/>
              <a:t>3 January 2022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7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3993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05E2311-EAE5-4274-AA26-8D394C3DD8B7}" type="datetime3">
              <a:rPr lang="en-US" smtClean="0"/>
              <a:t>3 January 2022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8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9274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32F88F4-075D-4979-9FFE-E0BEBA3BC2CA}" type="datetime3">
              <a:rPr lang="en-US" smtClean="0"/>
              <a:t>3 January 2022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9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25722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F0210D8-CC19-4376-8350-8DF8135EB1F6}" type="datetime3">
              <a:rPr lang="en-US" smtClean="0"/>
              <a:t>3 January 2022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10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450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524000" y="1379481"/>
            <a:ext cx="9144000" cy="3003333"/>
          </a:xfrm>
          <a:prstGeom prst="roundRect">
            <a:avLst>
              <a:gd name="adj" fmla="val 342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6248" y="1379482"/>
            <a:ext cx="8250621" cy="1757855"/>
          </a:xfrm>
        </p:spPr>
        <p:txBody>
          <a:bodyPr anchor="b"/>
          <a:lstStyle>
            <a:lvl1pPr algn="ctr" rtl="1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82814"/>
            <a:ext cx="9144000" cy="386255"/>
          </a:xfrm>
        </p:spPr>
        <p:txBody>
          <a:bodyPr/>
          <a:lstStyle>
            <a:lvl1pPr marL="0" indent="0" algn="ctr" rtl="1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0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69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28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82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918" y="115889"/>
            <a:ext cx="11042649" cy="701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12285" y="1125538"/>
            <a:ext cx="11027833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390651" y="6381751"/>
            <a:ext cx="9696449" cy="3587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6000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ennessy_cover-v2 (Final)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39350" y="1412776"/>
            <a:ext cx="2496277" cy="2309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0647" name="Rectangle 7"/>
          <p:cNvSpPr>
            <a:spLocks noChangeArrowheads="1"/>
          </p:cNvSpPr>
          <p:nvPr userDrawn="1"/>
        </p:nvSpPr>
        <p:spPr bwMode="auto">
          <a:xfrm>
            <a:off x="0" y="1"/>
            <a:ext cx="12192000" cy="765175"/>
          </a:xfrm>
          <a:prstGeom prst="rect">
            <a:avLst/>
          </a:prstGeom>
          <a:solidFill>
            <a:srgbClr val="767D7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endParaRPr lang="en-GB" sz="2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0649" name="Rectangle 9"/>
          <p:cNvSpPr>
            <a:spLocks noChangeArrowheads="1"/>
          </p:cNvSpPr>
          <p:nvPr userDrawn="1"/>
        </p:nvSpPr>
        <p:spPr bwMode="auto">
          <a:xfrm>
            <a:off x="0" y="765176"/>
            <a:ext cx="12192000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240657" name="Picture 17" descr="MK_logo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934" y="50801"/>
            <a:ext cx="1638300" cy="714375"/>
          </a:xfrm>
          <a:prstGeom prst="rect">
            <a:avLst/>
          </a:prstGeom>
          <a:noFill/>
        </p:spPr>
      </p:pic>
      <p:sp>
        <p:nvSpPr>
          <p:cNvPr id="240659" name="Rectangle 19"/>
          <p:cNvSpPr>
            <a:spLocks noChangeArrowheads="1"/>
          </p:cNvSpPr>
          <p:nvPr userDrawn="1"/>
        </p:nvSpPr>
        <p:spPr bwMode="auto">
          <a:xfrm>
            <a:off x="2929467" y="765176"/>
            <a:ext cx="61384" cy="5732463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40660" name="Rectangle 20"/>
          <p:cNvSpPr>
            <a:spLocks noChangeArrowheads="1"/>
          </p:cNvSpPr>
          <p:nvPr userDrawn="1"/>
        </p:nvSpPr>
        <p:spPr bwMode="auto">
          <a:xfrm>
            <a:off x="3412067" y="1195388"/>
            <a:ext cx="61384" cy="3816350"/>
          </a:xfrm>
          <a:prstGeom prst="rect">
            <a:avLst/>
          </a:prstGeom>
          <a:gradFill rotWithShape="1">
            <a:gsLst>
              <a:gs pos="0">
                <a:srgbClr val="767D79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40661" name="Rectangle 21"/>
          <p:cNvSpPr>
            <a:spLocks noChangeArrowheads="1"/>
          </p:cNvSpPr>
          <p:nvPr userDrawn="1"/>
        </p:nvSpPr>
        <p:spPr bwMode="auto">
          <a:xfrm>
            <a:off x="3122084" y="1916114"/>
            <a:ext cx="8830733" cy="46037"/>
          </a:xfrm>
          <a:prstGeom prst="rect">
            <a:avLst/>
          </a:prstGeom>
          <a:gradFill rotWithShape="1">
            <a:gsLst>
              <a:gs pos="0">
                <a:srgbClr val="5F5F5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40678" name="Rectangle 38"/>
          <p:cNvSpPr>
            <a:spLocks noChangeArrowheads="1"/>
          </p:cNvSpPr>
          <p:nvPr userDrawn="1"/>
        </p:nvSpPr>
        <p:spPr bwMode="auto">
          <a:xfrm>
            <a:off x="0" y="6308726"/>
            <a:ext cx="12192000" cy="549275"/>
          </a:xfrm>
          <a:prstGeom prst="rect">
            <a:avLst/>
          </a:prstGeom>
          <a:solidFill>
            <a:srgbClr val="767D7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40679" name="Rectangle 39"/>
          <p:cNvSpPr>
            <a:spLocks noChangeArrowheads="1"/>
          </p:cNvSpPr>
          <p:nvPr userDrawn="1"/>
        </p:nvSpPr>
        <p:spPr bwMode="auto">
          <a:xfrm>
            <a:off x="0" y="6308726"/>
            <a:ext cx="12192000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40680" name="Rectangle 4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2019, Elsevier Inc. All rights Reserved</a:t>
            </a:r>
            <a:endParaRPr lang="en-AU" dirty="0"/>
          </a:p>
        </p:txBody>
      </p:sp>
      <p:pic>
        <p:nvPicPr>
          <p:cNvPr id="240681" name="Picture 41" descr="MK_logo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184" y="6381751"/>
            <a:ext cx="1056216" cy="460375"/>
          </a:xfrm>
          <a:prstGeom prst="rect">
            <a:avLst/>
          </a:prstGeom>
          <a:noFill/>
        </p:spPr>
      </p:pic>
      <p:sp>
        <p:nvSpPr>
          <p:cNvPr id="240682" name="Text Box 42"/>
          <p:cNvSpPr txBox="1">
            <a:spLocks noChangeArrowheads="1"/>
          </p:cNvSpPr>
          <p:nvPr userDrawn="1"/>
        </p:nvSpPr>
        <p:spPr bwMode="auto">
          <a:xfrm>
            <a:off x="11184467" y="6497639"/>
            <a:ext cx="768351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63BBFCE6-A6C8-4251-973B-1D0917AA6A4E}" type="slidenum">
              <a:rPr lang="en-AU" sz="1200" b="1">
                <a:latin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‹#›</a:t>
            </a:fld>
            <a:endParaRPr lang="en-GB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717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02476" y="55179"/>
            <a:ext cx="12013324" cy="993228"/>
          </a:xfrm>
          <a:prstGeom prst="roundRect">
            <a:avLst>
              <a:gd name="adj" fmla="val 1031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462" y="136468"/>
            <a:ext cx="11328838" cy="825283"/>
          </a:xfrm>
        </p:spPr>
        <p:txBody>
          <a:bodyPr/>
          <a:lstStyle>
            <a:lvl1pPr algn="r" rtl="1">
              <a:def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anose="00000400000000000000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62" y="1240077"/>
            <a:ext cx="11328838" cy="5166142"/>
          </a:xfrm>
        </p:spPr>
        <p:txBody>
          <a:bodyPr/>
          <a:lstStyle>
            <a:lvl1pPr marL="2286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1pPr>
            <a:lvl2pPr marL="6858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2pPr>
            <a:lvl3pPr marL="11430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3pPr>
            <a:lvl4pPr marL="16002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4pPr>
            <a:lvl5pPr marL="20574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" y="6492875"/>
            <a:ext cx="647700" cy="365125"/>
          </a:xfrm>
        </p:spPr>
        <p:txBody>
          <a:bodyPr/>
          <a:lstStyle>
            <a:lvl1pPr algn="l">
              <a:defRPr/>
            </a:lvl1pPr>
          </a:lstStyle>
          <a:p>
            <a:fld id="{7A24F918-E48B-4CD6-88B4-F48A81EB5F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0761" y="6492874"/>
            <a:ext cx="502920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Copyright © 2019, Elsevier Inc.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17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02476" y="55179"/>
            <a:ext cx="12013324" cy="993228"/>
          </a:xfrm>
          <a:prstGeom prst="roundRect">
            <a:avLst>
              <a:gd name="adj" fmla="val 1031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462" y="136468"/>
            <a:ext cx="11328838" cy="825283"/>
          </a:xfrm>
        </p:spPr>
        <p:txBody>
          <a:bodyPr/>
          <a:lstStyle>
            <a:lvl1pPr algn="l" rtl="0">
              <a:def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anose="00000400000000000000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62" y="1240077"/>
            <a:ext cx="11328838" cy="5166142"/>
          </a:xfrm>
        </p:spPr>
        <p:txBody>
          <a:bodyPr/>
          <a:lstStyle>
            <a:lvl1pPr marL="228600" indent="-228600" algn="l" rtl="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1pPr>
            <a:lvl2pPr marL="685800" indent="-228600" algn="l" rtl="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2pPr>
            <a:lvl3pPr marL="1143000" indent="-228600" algn="l" rtl="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3pPr>
            <a:lvl4pPr marL="1600200" indent="-228600" algn="l" rtl="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4pPr>
            <a:lvl5pPr marL="2057400" indent="-228600" algn="l" rtl="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" y="6492875"/>
            <a:ext cx="647700" cy="365125"/>
          </a:xfrm>
        </p:spPr>
        <p:txBody>
          <a:bodyPr/>
          <a:lstStyle>
            <a:lvl1pPr algn="l">
              <a:defRPr/>
            </a:lvl1pPr>
          </a:lstStyle>
          <a:p>
            <a:fld id="{7A24F918-E48B-4CD6-88B4-F48A81EB5F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0761" y="6492874"/>
            <a:ext cx="502920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Copyright © 2019, Elsevier Inc.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92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29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02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78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164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76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57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© 2019, Elsevier Inc.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6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3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ref.shahed.ac.ir/haghighatdoost" TargetMode="External"/><Relationship Id="rId2" Type="http://schemas.openxmlformats.org/officeDocument/2006/relationships/hyperlink" Target="mailto:haghighatdoost@shahed.ac.ir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524000" y="4420805"/>
            <a:ext cx="9144000" cy="1760920"/>
          </a:xfrm>
          <a:prstGeom prst="roundRect">
            <a:avLst>
              <a:gd name="adj" fmla="val 3428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5210" y="1490800"/>
            <a:ext cx="8250621" cy="1379621"/>
          </a:xfrm>
        </p:spPr>
        <p:txBody>
          <a:bodyPr>
            <a:normAutofit/>
          </a:bodyPr>
          <a:lstStyle/>
          <a:p>
            <a:r>
              <a:rPr lang="fa-IR" dirty="0" smtClean="0">
                <a:solidFill>
                  <a:srgbClr val="C00000"/>
                </a:solidFill>
                <a:latin typeface="Times New Roman" pitchFamily="18" charset="0"/>
                <a:cs typeface="B Titr" panose="00000700000000000000" pitchFamily="2" charset="-78"/>
              </a:rPr>
              <a:t>معماری کامپیوتر پیشرفته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65694"/>
            <a:ext cx="9144000" cy="1292181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fa-IR" dirty="0" smtClean="0">
                <a:cs typeface="B Yekan" panose="00000400000000000000" pitchFamily="2" charset="-78"/>
              </a:rPr>
              <a:t>وحید حقیقت دوست</a:t>
            </a:r>
            <a:endParaRPr lang="en-US" dirty="0" smtClean="0">
              <a:cs typeface="B Yekan" panose="00000400000000000000" pitchFamily="2" charset="-78"/>
            </a:endParaRPr>
          </a:p>
          <a:p>
            <a:pPr algn="r"/>
            <a:r>
              <a:rPr lang="en-US" dirty="0" smtClean="0">
                <a:cs typeface="B Yekan" panose="00000400000000000000" pitchFamily="2" charset="-78"/>
                <a:hlinkClick r:id="rId2"/>
              </a:rPr>
              <a:t>haghighatdoost@shahed.ac.ir</a:t>
            </a:r>
            <a:r>
              <a:rPr lang="en-US" dirty="0" smtClean="0">
                <a:cs typeface="B Yekan" panose="00000400000000000000" pitchFamily="2" charset="-78"/>
              </a:rPr>
              <a:t> </a:t>
            </a:r>
          </a:p>
          <a:p>
            <a:pPr algn="r"/>
            <a:r>
              <a:rPr lang="en-US" dirty="0" smtClean="0">
                <a:cs typeface="B Yekan" panose="00000400000000000000" pitchFamily="2" charset="-78"/>
                <a:hlinkClick r:id="rId3"/>
              </a:rPr>
              <a:t>http://ref.shahed.ac.ir/haghighatdoost</a:t>
            </a:r>
            <a:r>
              <a:rPr lang="en-US" dirty="0" smtClean="0">
                <a:cs typeface="B Yekan" panose="00000400000000000000" pitchFamily="2" charset="-78"/>
              </a:rPr>
              <a:t> </a:t>
            </a:r>
          </a:p>
          <a:p>
            <a:pPr algn="r"/>
            <a:r>
              <a:rPr lang="fa-IR" dirty="0" smtClean="0">
                <a:cs typeface="B Yekan" panose="00000400000000000000" pitchFamily="2" charset="-78"/>
              </a:rPr>
              <a:t>دانشکده فنی و مهندسی</a:t>
            </a:r>
            <a:endParaRPr lang="en-US" dirty="0">
              <a:cs typeface="B Yeka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926" y="206735"/>
            <a:ext cx="744176" cy="9173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8294" y="89994"/>
            <a:ext cx="1184454" cy="122197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885209" y="3248655"/>
            <a:ext cx="8459438" cy="99318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sz="4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B Titr" panose="00000700000000000000" pitchFamily="2" charset="-78"/>
              </a:rPr>
              <a:t>فصل </a:t>
            </a:r>
            <a:r>
              <a:rPr lang="fa-IR" sz="4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B Titr" panose="00000700000000000000" pitchFamily="2" charset="-78"/>
              </a:rPr>
              <a:t>س</a:t>
            </a:r>
            <a:r>
              <a:rPr lang="fa-IR" sz="4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B Titr" panose="00000700000000000000" pitchFamily="2" charset="-78"/>
              </a:rPr>
              <a:t>وم</a:t>
            </a:r>
            <a:br>
              <a:rPr lang="fa-IR" sz="4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B Titr" panose="00000700000000000000" pitchFamily="2" charset="-78"/>
              </a:rPr>
            </a:br>
            <a:endParaRPr lang="fa-IR" sz="4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B Titr" panose="00000700000000000000" pitchFamily="2" charset="-78"/>
            </a:endParaRPr>
          </a:p>
          <a:p>
            <a:pPr algn="r"/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B Titr" panose="00000700000000000000" pitchFamily="2" charset="-78"/>
              </a:rPr>
              <a:t>Instruction-Level Parallelism and Its Exploitation</a:t>
            </a:r>
          </a:p>
          <a:p>
            <a:pPr algn="r"/>
            <a:endParaRPr lang="en-US" sz="4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B Titr" panose="00000700000000000000" pitchFamily="2" charset="-78"/>
            </a:endParaRPr>
          </a:p>
          <a:p>
            <a:pPr algn="r"/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B Titr" panose="00000700000000000000" pitchFamily="2" charset="-78"/>
              </a:rPr>
              <a:t>Multiple Issue and Static 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B Titr" panose="00000700000000000000" pitchFamily="2" charset="-78"/>
              </a:rPr>
              <a:t>Scheduling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54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Issue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Examine all the dependencies among the instructions in the bundle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If dependencies exist in bundle, encode them in reservation stations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Also need multiple completion/commit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To simplify RS allocation: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Limit the number of instructions of a given class that can be issued in a “bundle”, i.e. on FP, one integer, one load, one store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809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2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2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/>
              <a:t>Loop:	ld x2,0(x1)		//x2=array element</a:t>
            </a:r>
          </a:p>
          <a:p>
            <a:pPr marL="0" indent="0">
              <a:buNone/>
            </a:pPr>
            <a:r>
              <a:rPr lang="en-US" sz="2400"/>
              <a:t>	addi x2,x2,1		//increment x2</a:t>
            </a:r>
          </a:p>
          <a:p>
            <a:pPr marL="0" indent="0">
              <a:buNone/>
            </a:pPr>
            <a:r>
              <a:rPr lang="en-US" sz="2400"/>
              <a:t>	sd x2,0(x1)		//store result</a:t>
            </a:r>
          </a:p>
          <a:p>
            <a:pPr marL="0" indent="0">
              <a:buNone/>
            </a:pPr>
            <a:r>
              <a:rPr lang="en-US" sz="2400"/>
              <a:t>	addi x1,x1,8		//increment pointer</a:t>
            </a:r>
          </a:p>
          <a:p>
            <a:pPr marL="0" indent="0">
              <a:buNone/>
            </a:pPr>
            <a:r>
              <a:rPr lang="en-US" sz="2400"/>
              <a:t>	bne x2,x3,Loop	//branch if not last</a:t>
            </a:r>
            <a:endParaRPr lang="en-US" sz="240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34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(No Speculation)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900" y="1153421"/>
            <a:ext cx="9466711" cy="527295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46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Example (Mutiple Issue with Speculation)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604" y="1153421"/>
            <a:ext cx="9132914" cy="525279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25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>
                <a:cs typeface="B Titr" panose="00000700000000000000" pitchFamily="2" charset="-78"/>
              </a:rPr>
              <a:t>Copyright Notice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>
              <a:buClr>
                <a:prstClr val="black"/>
              </a:buClr>
            </a:pPr>
            <a:fld id="{B6F15528-21DE-4FAA-801E-634DDDAF4B2B}" type="slidenum">
              <a:rPr lang="en-US" smtClean="0">
                <a:solidFill>
                  <a:prstClr val="black"/>
                </a:solidFill>
              </a:rPr>
              <a:pPr rtl="1">
                <a:buClr>
                  <a:prstClr val="black"/>
                </a:buClr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343949" y="1143001"/>
            <a:ext cx="1120035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C00000"/>
                </a:solidFill>
                <a:latin typeface="Calibri"/>
                <a:cs typeface="B Nazanin" pitchFamily="2" charset="-78"/>
              </a:rPr>
              <a:t>Lectures adopted from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  <a:latin typeface="Calibri"/>
              </a:rPr>
              <a:t>Computer Architecture: A Quantitative Approach, </a:t>
            </a:r>
            <a:r>
              <a:rPr lang="en-US" sz="2600">
                <a:solidFill>
                  <a:prstClr val="black"/>
                </a:solidFill>
                <a:latin typeface="Calibri"/>
              </a:rPr>
              <a:t> </a:t>
            </a:r>
            <a:r>
              <a:rPr lang="en-US" sz="2600" smtClean="0">
                <a:solidFill>
                  <a:prstClr val="black"/>
                </a:solidFill>
                <a:latin typeface="Calibri"/>
              </a:rPr>
              <a:t>6</a:t>
            </a:r>
            <a:r>
              <a:rPr lang="en-US" sz="2600" baseline="30000" smtClean="0">
                <a:solidFill>
                  <a:prstClr val="black"/>
                </a:solidFill>
                <a:latin typeface="Calibri"/>
              </a:rPr>
              <a:t>th</a:t>
            </a:r>
            <a:r>
              <a:rPr lang="en-US" sz="260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600" dirty="0">
                <a:solidFill>
                  <a:prstClr val="black"/>
                </a:solidFill>
                <a:latin typeface="Calibri"/>
              </a:rPr>
              <a:t>edition, John L. Hennessy,‎ David A. Patterson, MK pub., 2019</a:t>
            </a:r>
            <a:endParaRPr lang="fa-IR" sz="2600" dirty="0">
              <a:solidFill>
                <a:prstClr val="black"/>
              </a:solidFill>
              <a:latin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solidFill>
                <a:prstClr val="black"/>
              </a:solidFill>
              <a:latin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prstClr val="black"/>
              </a:solidFill>
              <a:latin typeface="Calibri"/>
            </a:endParaRPr>
          </a:p>
          <a:p>
            <a:endParaRPr lang="en-US" sz="2600" b="1" dirty="0">
              <a:solidFill>
                <a:srgbClr val="C00000"/>
              </a:solidFill>
              <a:latin typeface="Calibri"/>
              <a:cs typeface="B Nazanin" pitchFamily="2" charset="-7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b="1" dirty="0">
              <a:solidFill>
                <a:srgbClr val="C00000"/>
              </a:solidFill>
              <a:latin typeface="Calibri"/>
              <a:cs typeface="B Nazanin" pitchFamily="2" charset="-78"/>
            </a:endParaRPr>
          </a:p>
          <a:p>
            <a:endParaRPr lang="fa-IR" sz="2000" b="1" dirty="0">
              <a:solidFill>
                <a:prstClr val="black"/>
              </a:solidFill>
              <a:latin typeface="Calibri"/>
              <a:cs typeface="B Nazanin" pitchFamily="2" charset="-78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22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  <a:endParaRPr lang="en-AU"/>
          </a:p>
        </p:txBody>
      </p:sp>
      <p:sp>
        <p:nvSpPr>
          <p:cNvPr id="233483" name="Rectangle 11"/>
          <p:cNvSpPr>
            <a:spLocks noChangeArrowheads="1"/>
          </p:cNvSpPr>
          <p:nvPr/>
        </p:nvSpPr>
        <p:spPr bwMode="auto">
          <a:xfrm>
            <a:off x="4367213" y="1254125"/>
            <a:ext cx="119776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000099"/>
                </a:solidFill>
                <a:latin typeface="Arial" charset="0"/>
              </a:rPr>
              <a:t>Chapter 3</a:t>
            </a:r>
            <a:endParaRPr lang="en-GB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33484" name="Rectangle 12"/>
          <p:cNvSpPr>
            <a:spLocks noChangeArrowheads="1"/>
          </p:cNvSpPr>
          <p:nvPr/>
        </p:nvSpPr>
        <p:spPr bwMode="auto">
          <a:xfrm>
            <a:off x="4367214" y="2060575"/>
            <a:ext cx="58324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dirty="0">
                <a:solidFill>
                  <a:srgbClr val="0066FF"/>
                </a:solidFill>
                <a:latin typeface="Arial" charset="0"/>
              </a:rPr>
              <a:t>Instruction-Level Parallelism and Its Exploitation</a:t>
            </a:r>
          </a:p>
        </p:txBody>
      </p:sp>
      <p:sp>
        <p:nvSpPr>
          <p:cNvPr id="233485" name="Text Box 13"/>
          <p:cNvSpPr txBox="1">
            <a:spLocks noChangeArrowheads="1"/>
          </p:cNvSpPr>
          <p:nvPr/>
        </p:nvSpPr>
        <p:spPr bwMode="auto">
          <a:xfrm>
            <a:off x="4313286" y="-100013"/>
            <a:ext cx="4502065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Computer Architecture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" charset="0"/>
              </a:rPr>
              <a:t>A Quantitative Approach</a:t>
            </a:r>
            <a:r>
              <a:rPr lang="en-US" sz="2000">
                <a:solidFill>
                  <a:schemeClr val="bg1"/>
                </a:solidFill>
                <a:latin typeface="Arial" charset="0"/>
              </a:rPr>
              <a:t>, Sixth Edition</a:t>
            </a:r>
            <a:endParaRPr lang="en-GB" sz="20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58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/>
              <a:t>Multiple Issue and Static Scheduling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To achieve CPI &lt; 1, need to complete multiple instructions per clock</a:t>
            </a:r>
          </a:p>
          <a:p>
            <a:pPr>
              <a:lnSpc>
                <a:spcPct val="90000"/>
              </a:lnSpc>
            </a:pPr>
            <a:endParaRPr lang="fa-IR" dirty="0" smtClean="0"/>
          </a:p>
          <a:p>
            <a:pPr>
              <a:lnSpc>
                <a:spcPct val="90000"/>
              </a:lnSpc>
            </a:pPr>
            <a:endParaRPr lang="fa-IR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Solutions: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Statically scheduled superscalar processors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VLIW (very long instruction word) processors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Dynamically scheduled superscalar processors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91478" y="1844513"/>
            <a:ext cx="9331401" cy="101566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r" rtl="1">
              <a:buClr>
                <a:srgbClr val="FF0000"/>
              </a:buClr>
              <a:buSzPct val="75000"/>
              <a:buFont typeface="Wingdings" panose="05000000000000000000" pitchFamily="2" charset="2"/>
              <a:buChar char="ü"/>
            </a:pPr>
            <a:r>
              <a:rPr lang="fa-IR" sz="2000" dirty="0" smtClean="0">
                <a:solidFill>
                  <a:srgbClr val="002060"/>
                </a:solidFill>
                <a:cs typeface="B Yekan" panose="00000400000000000000" pitchFamily="2" charset="-78"/>
              </a:rPr>
              <a:t>با همه تلاشی که در مباحث گذشته انجام دادیم، توانستیم کاری کنیم که </a:t>
            </a:r>
            <a:r>
              <a:rPr lang="en-US" sz="2000" dirty="0" smtClean="0">
                <a:solidFill>
                  <a:srgbClr val="002060"/>
                </a:solidFill>
                <a:cs typeface="B Yekan" panose="00000400000000000000" pitchFamily="2" charset="-78"/>
              </a:rPr>
              <a:t>CPI</a:t>
            </a:r>
            <a:r>
              <a:rPr lang="fa-IR" sz="2000" dirty="0" smtClean="0">
                <a:solidFill>
                  <a:srgbClr val="002060"/>
                </a:solidFill>
                <a:cs typeface="B Yekan" panose="00000400000000000000" pitchFamily="2" charset="-78"/>
              </a:rPr>
              <a:t> به یک نزدیک شود.</a:t>
            </a:r>
          </a:p>
          <a:p>
            <a:pPr marL="285750" indent="-285750" algn="r" rtl="1">
              <a:buClr>
                <a:srgbClr val="FF0000"/>
              </a:buClr>
              <a:buSzPct val="75000"/>
              <a:buFont typeface="Wingdings" panose="05000000000000000000" pitchFamily="2" charset="2"/>
              <a:buChar char="ü"/>
            </a:pPr>
            <a:r>
              <a:rPr lang="fa-IR" sz="2000" dirty="0" smtClean="0">
                <a:solidFill>
                  <a:srgbClr val="002060"/>
                </a:solidFill>
                <a:cs typeface="B Yekan" panose="00000400000000000000" pitchFamily="2" charset="-78"/>
              </a:rPr>
              <a:t>میخواهیم ساز و کاری را مطالعه کنیم که ما را به </a:t>
            </a:r>
            <a:r>
              <a:rPr lang="en-US" sz="2000" dirty="0" smtClean="0">
                <a:solidFill>
                  <a:srgbClr val="002060"/>
                </a:solidFill>
                <a:cs typeface="B Yekan" panose="00000400000000000000" pitchFamily="2" charset="-78"/>
              </a:rPr>
              <a:t>CPI&lt;1</a:t>
            </a:r>
            <a:r>
              <a:rPr lang="fa-IR" sz="2000" dirty="0" smtClean="0">
                <a:solidFill>
                  <a:srgbClr val="002060"/>
                </a:solidFill>
                <a:cs typeface="B Yekan" panose="00000400000000000000" pitchFamily="2" charset="-78"/>
              </a:rPr>
              <a:t> برساند.</a:t>
            </a:r>
          </a:p>
          <a:p>
            <a:pPr marL="285750" indent="-285750" algn="r" rtl="1">
              <a:buClr>
                <a:srgbClr val="FF0000"/>
              </a:buClr>
              <a:buSzPct val="75000"/>
              <a:buFont typeface="Wingdings" panose="05000000000000000000" pitchFamily="2" charset="2"/>
              <a:buChar char="ü"/>
            </a:pPr>
            <a:r>
              <a:rPr lang="fa-IR" sz="2000" dirty="0" smtClean="0">
                <a:solidFill>
                  <a:srgbClr val="002060"/>
                </a:solidFill>
                <a:cs typeface="B Yekan" panose="00000400000000000000" pitchFamily="2" charset="-78"/>
              </a:rPr>
              <a:t>یعنی در هر کلاک بیش از یک </a:t>
            </a:r>
            <a:r>
              <a:rPr lang="en-US" sz="2000" dirty="0" smtClean="0">
                <a:solidFill>
                  <a:srgbClr val="002060"/>
                </a:solidFill>
                <a:cs typeface="B Yekan" panose="00000400000000000000" pitchFamily="2" charset="-78"/>
              </a:rPr>
              <a:t>Instruction</a:t>
            </a:r>
            <a:r>
              <a:rPr lang="fa-IR" sz="2000" dirty="0" smtClean="0">
                <a:solidFill>
                  <a:srgbClr val="002060"/>
                </a:solidFill>
                <a:cs typeface="B Yekan" panose="00000400000000000000" pitchFamily="2" charset="-78"/>
              </a:rPr>
              <a:t> اجرا شود.</a:t>
            </a:r>
            <a:endParaRPr lang="fa-IR" sz="2000" dirty="0" smtClean="0">
              <a:solidFill>
                <a:srgbClr val="002060"/>
              </a:solidFill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3533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extLst mod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/>
              <a:t>Multiple Issue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517" y="1361513"/>
            <a:ext cx="10462836" cy="437441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84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/>
              <a:t>VLIW Processors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Package multiple operations into one instruction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Example VLIW processor: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One integer instruction (or branch)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Two independent floating-point operations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Two independent memory references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Must be enough parallelism in code to fill the available slots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616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2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2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 smtClean="0"/>
              <a:t>VLIW</a:t>
            </a:r>
            <a:r>
              <a:rPr lang="en-US" sz="3600" dirty="0"/>
              <a:t> (very long instruction </a:t>
            </a:r>
            <a:r>
              <a:rPr lang="en-US" sz="3600" dirty="0" smtClean="0"/>
              <a:t>word)</a:t>
            </a:r>
            <a:r>
              <a:rPr lang="en-AU" sz="3600" dirty="0" smtClean="0"/>
              <a:t> </a:t>
            </a:r>
            <a:r>
              <a:rPr lang="en-AU" sz="3600" dirty="0"/>
              <a:t>Processors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>
          <a:xfrm>
            <a:off x="215462" y="4448379"/>
            <a:ext cx="11328838" cy="195784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Disadvantages: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Statically finding parallelism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Code size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No hazard detection hardware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Binary code compatibility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4293" y="1240077"/>
            <a:ext cx="8416251" cy="292997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773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 dirty="0"/>
              <a:t>Dynamic Scheduling, Multiple Issue, and Speculation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Modern microarchitectures: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Dynamic scheduling + multiple issue + speculation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Two approaches: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Assign reservation stations and update pipeline control table in half clock cycles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Only supports 2 instructions/clock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Design logic to handle any possible dependencies between the instructions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Issue logic is the bottleneck in dynamically scheduled superscalars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276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2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2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2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Design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4593" y="1113056"/>
            <a:ext cx="6475707" cy="537981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86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9.2|18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3.4|4|14.4|87.5|6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3|9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6|13.1|81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4724</TotalTime>
  <Words>587</Words>
  <Application>Microsoft Office PowerPoint</Application>
  <PresentationFormat>Widescreen</PresentationFormat>
  <Paragraphs>148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B Nazanin</vt:lpstr>
      <vt:lpstr>B Titr</vt:lpstr>
      <vt:lpstr>B Yekan</vt:lpstr>
      <vt:lpstr>Calibri</vt:lpstr>
      <vt:lpstr>Calibri Light</vt:lpstr>
      <vt:lpstr>Times New Roman</vt:lpstr>
      <vt:lpstr>Wingdings</vt:lpstr>
      <vt:lpstr>Office Theme</vt:lpstr>
      <vt:lpstr>معماری کامپیوتر پیشرفته</vt:lpstr>
      <vt:lpstr>Copyright Notice</vt:lpstr>
      <vt:lpstr>PowerPoint Presentation</vt:lpstr>
      <vt:lpstr>Multiple Issue and Static Scheduling</vt:lpstr>
      <vt:lpstr>Multiple Issue</vt:lpstr>
      <vt:lpstr>VLIW Processors</vt:lpstr>
      <vt:lpstr>VLIW (very long instruction word) Processors</vt:lpstr>
      <vt:lpstr>Dynamic Scheduling, Multiple Issue, and Speculation</vt:lpstr>
      <vt:lpstr>Overview of Design</vt:lpstr>
      <vt:lpstr>Multiple Issue</vt:lpstr>
      <vt:lpstr>Example</vt:lpstr>
      <vt:lpstr>Example (No Speculation)</vt:lpstr>
      <vt:lpstr>Example (Mutiple Issue with Speculation)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Computer Architecture</dc:title>
  <dc:creator>HaghighatDoost,Vahid</dc:creator>
  <cp:lastModifiedBy>HaghighatDoost,Vahid</cp:lastModifiedBy>
  <cp:revision>189</cp:revision>
  <dcterms:created xsi:type="dcterms:W3CDTF">2021-08-11T10:34:58Z</dcterms:created>
  <dcterms:modified xsi:type="dcterms:W3CDTF">2022-01-03T10:43:11Z</dcterms:modified>
</cp:coreProperties>
</file>