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.xml" ContentType="application/vnd.openxmlformats-officedocument.presentationml.tags+xml"/>
  <Override PartName="/ppt/notesSlides/notesSlide7.xml" ContentType="application/vnd.openxmlformats-officedocument.presentationml.notesSlide+xml"/>
  <Override PartName="/ppt/tags/tag2.xml" ContentType="application/vnd.openxmlformats-officedocument.presentationml.tags+xml"/>
  <Override PartName="/ppt/notesSlides/notesSlide8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9.xml" ContentType="application/vnd.openxmlformats-officedocument.presentationml.notesSlide+xml"/>
  <Override PartName="/ppt/tags/tag6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ghighatDoost,Vahid" initials="H" lastIdx="1" clrIdx="0">
    <p:extLst>
      <p:ext uri="{19B8F6BF-5375-455C-9EA6-DF929625EA0E}">
        <p15:presenceInfo xmlns:p15="http://schemas.microsoft.com/office/powerpoint/2012/main" userId="S-1-5-21-38883444-773867774-137248731-77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8F0"/>
    <a:srgbClr val="5B9BD5"/>
    <a:srgbClr val="FED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1123" autoAdjust="0"/>
  </p:normalViewPr>
  <p:slideViewPr>
    <p:cSldViewPr snapToGrid="0">
      <p:cViewPr varScale="1">
        <p:scale>
          <a:sx n="64" d="100"/>
          <a:sy n="64" d="100"/>
        </p:scale>
        <p:origin x="396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FDAE8D-97C0-4E41-9A0A-AA46292C9C3E}" type="doc">
      <dgm:prSet loTypeId="urn:microsoft.com/office/officeart/2005/8/layout/hierarchy4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6FDAB3C-0CC2-48EF-B1C1-2CB043CF4139}">
      <dgm:prSet phldrT="[Text]"/>
      <dgm:spPr/>
      <dgm:t>
        <a:bodyPr/>
        <a:lstStyle/>
        <a:p>
          <a:pPr rtl="1"/>
          <a:r>
            <a:rPr lang="en-US" dirty="0">
              <a:cs typeface="B Yekan" panose="00000400000000000000" pitchFamily="2" charset="-78"/>
            </a:rPr>
            <a:t>Prediction</a:t>
          </a:r>
        </a:p>
      </dgm:t>
    </dgm:pt>
    <dgm:pt modelId="{8D96A283-8ED5-4713-80DE-A12F7FD846E7}" type="parTrans" cxnId="{00933AEE-FC8F-4176-991F-695ABADA0C36}">
      <dgm:prSet/>
      <dgm:spPr/>
      <dgm:t>
        <a:bodyPr/>
        <a:lstStyle/>
        <a:p>
          <a:pPr rtl="1"/>
          <a:endParaRPr lang="en-US">
            <a:cs typeface="B Yekan" panose="00000400000000000000" pitchFamily="2" charset="-78"/>
          </a:endParaRPr>
        </a:p>
      </dgm:t>
    </dgm:pt>
    <dgm:pt modelId="{122989D0-9CA6-41FD-9EFF-375B97A7D484}" type="sibTrans" cxnId="{00933AEE-FC8F-4176-991F-695ABADA0C36}">
      <dgm:prSet/>
      <dgm:spPr/>
      <dgm:t>
        <a:bodyPr/>
        <a:lstStyle/>
        <a:p>
          <a:pPr rtl="1"/>
          <a:endParaRPr lang="en-US">
            <a:cs typeface="B Yekan" panose="00000400000000000000" pitchFamily="2" charset="-78"/>
          </a:endParaRPr>
        </a:p>
      </dgm:t>
    </dgm:pt>
    <dgm:pt modelId="{143968A2-70FD-4FCE-BEAE-0D4EFFFDB5F2}">
      <dgm:prSet phldrT="[Text]"/>
      <dgm:spPr/>
      <dgm:t>
        <a:bodyPr/>
        <a:lstStyle/>
        <a:p>
          <a:pPr rtl="1"/>
          <a:r>
            <a:rPr lang="en-US" dirty="0">
              <a:cs typeface="B Yekan" panose="00000400000000000000" pitchFamily="2" charset="-78"/>
            </a:rPr>
            <a:t>Static</a:t>
          </a:r>
        </a:p>
      </dgm:t>
    </dgm:pt>
    <dgm:pt modelId="{2A99EE7D-940C-48BC-A988-A04721FD889B}" type="parTrans" cxnId="{AEF3325E-D59F-4116-A5C5-E9609C1A11D5}">
      <dgm:prSet/>
      <dgm:spPr/>
      <dgm:t>
        <a:bodyPr/>
        <a:lstStyle/>
        <a:p>
          <a:pPr rtl="1"/>
          <a:endParaRPr lang="en-US">
            <a:cs typeface="B Yekan" panose="00000400000000000000" pitchFamily="2" charset="-78"/>
          </a:endParaRPr>
        </a:p>
      </dgm:t>
    </dgm:pt>
    <dgm:pt modelId="{05FA3C0F-BF97-4415-B9FD-BFFB1E9C84B7}" type="sibTrans" cxnId="{AEF3325E-D59F-4116-A5C5-E9609C1A11D5}">
      <dgm:prSet/>
      <dgm:spPr/>
      <dgm:t>
        <a:bodyPr/>
        <a:lstStyle/>
        <a:p>
          <a:pPr rtl="1"/>
          <a:endParaRPr lang="en-US">
            <a:cs typeface="B Yekan" panose="00000400000000000000" pitchFamily="2" charset="-78"/>
          </a:endParaRPr>
        </a:p>
      </dgm:t>
    </dgm:pt>
    <dgm:pt modelId="{DC889019-90B9-4871-B3C0-60AB8B523692}">
      <dgm:prSet phldrT="[Text]"/>
      <dgm:spPr/>
      <dgm:t>
        <a:bodyPr/>
        <a:lstStyle/>
        <a:p>
          <a:pPr rtl="1"/>
          <a:r>
            <a:rPr lang="en-US" dirty="0">
              <a:cs typeface="B Yekan" panose="00000400000000000000" pitchFamily="2" charset="-78"/>
            </a:rPr>
            <a:t>Dynamic</a:t>
          </a:r>
        </a:p>
      </dgm:t>
    </dgm:pt>
    <dgm:pt modelId="{9F7B13F1-873E-4C21-9705-4238D109E578}" type="parTrans" cxnId="{257F2E3D-E50D-4EB1-AD98-39ACF99232E6}">
      <dgm:prSet/>
      <dgm:spPr/>
      <dgm:t>
        <a:bodyPr/>
        <a:lstStyle/>
        <a:p>
          <a:pPr rtl="1"/>
          <a:endParaRPr lang="en-US">
            <a:cs typeface="B Yekan" panose="00000400000000000000" pitchFamily="2" charset="-78"/>
          </a:endParaRPr>
        </a:p>
      </dgm:t>
    </dgm:pt>
    <dgm:pt modelId="{BD6B6574-D10E-49C0-BFC2-DF56C3585DD0}" type="sibTrans" cxnId="{257F2E3D-E50D-4EB1-AD98-39ACF99232E6}">
      <dgm:prSet/>
      <dgm:spPr/>
      <dgm:t>
        <a:bodyPr/>
        <a:lstStyle/>
        <a:p>
          <a:pPr rtl="1"/>
          <a:endParaRPr lang="en-US">
            <a:cs typeface="B Yekan" panose="00000400000000000000" pitchFamily="2" charset="-78"/>
          </a:endParaRPr>
        </a:p>
      </dgm:t>
    </dgm:pt>
    <dgm:pt modelId="{CCB2A279-5D63-445B-A8AF-6B858CE9878E}">
      <dgm:prSet phldrT="[Text]"/>
      <dgm:spPr/>
      <dgm:t>
        <a:bodyPr/>
        <a:lstStyle/>
        <a:p>
          <a:pPr rtl="1"/>
          <a:r>
            <a:rPr lang="fa-IR" dirty="0">
              <a:cs typeface="B Yekan" panose="00000400000000000000" pitchFamily="2" charset="-78"/>
            </a:rPr>
            <a:t>یک انتخاب انجام میدهد و تا آخر کار طبق همان پیش میرود</a:t>
          </a:r>
          <a:endParaRPr lang="en-US" dirty="0">
            <a:cs typeface="B Yekan" panose="00000400000000000000" pitchFamily="2" charset="-78"/>
          </a:endParaRPr>
        </a:p>
      </dgm:t>
    </dgm:pt>
    <dgm:pt modelId="{B0C986EA-7528-464C-9C13-9CA5E0E7F8C5}" type="parTrans" cxnId="{B845571F-0506-4026-9278-3D0FD8805DD3}">
      <dgm:prSet/>
      <dgm:spPr/>
      <dgm:t>
        <a:bodyPr/>
        <a:lstStyle/>
        <a:p>
          <a:pPr rtl="1"/>
          <a:endParaRPr lang="en-US">
            <a:cs typeface="B Yekan" panose="00000400000000000000" pitchFamily="2" charset="-78"/>
          </a:endParaRPr>
        </a:p>
      </dgm:t>
    </dgm:pt>
    <dgm:pt modelId="{EC9BD0C0-C37E-4E00-91C7-C8D78455C101}" type="sibTrans" cxnId="{B845571F-0506-4026-9278-3D0FD8805DD3}">
      <dgm:prSet/>
      <dgm:spPr/>
      <dgm:t>
        <a:bodyPr/>
        <a:lstStyle/>
        <a:p>
          <a:pPr rtl="1"/>
          <a:endParaRPr lang="en-US">
            <a:cs typeface="B Yekan" panose="00000400000000000000" pitchFamily="2" charset="-78"/>
          </a:endParaRPr>
        </a:p>
      </dgm:t>
    </dgm:pt>
    <dgm:pt modelId="{6B79343F-AA1E-40DF-950E-00D7E3C345C8}">
      <dgm:prSet phldrT="[Text]"/>
      <dgm:spPr/>
      <dgm:t>
        <a:bodyPr/>
        <a:lstStyle/>
        <a:p>
          <a:pPr rtl="1"/>
          <a:r>
            <a:rPr lang="fa-IR" dirty="0">
              <a:cs typeface="B Yekan" panose="00000400000000000000" pitchFamily="2" charset="-78"/>
            </a:rPr>
            <a:t>براساس شرایط ممکن است انتخابهای مختلفی داشته باشد</a:t>
          </a:r>
          <a:endParaRPr lang="en-US" dirty="0">
            <a:cs typeface="B Yekan" panose="00000400000000000000" pitchFamily="2" charset="-78"/>
          </a:endParaRPr>
        </a:p>
      </dgm:t>
    </dgm:pt>
    <dgm:pt modelId="{A895FB72-F544-4E39-A2FD-CF596328B34C}" type="parTrans" cxnId="{26717763-DB51-4E95-997F-F0A87E8C84F8}">
      <dgm:prSet/>
      <dgm:spPr/>
      <dgm:t>
        <a:bodyPr/>
        <a:lstStyle/>
        <a:p>
          <a:pPr rtl="1"/>
          <a:endParaRPr lang="en-US">
            <a:cs typeface="B Yekan" panose="00000400000000000000" pitchFamily="2" charset="-78"/>
          </a:endParaRPr>
        </a:p>
      </dgm:t>
    </dgm:pt>
    <dgm:pt modelId="{B6903026-7CA5-4206-B0B9-1AA67B0F6EAC}" type="sibTrans" cxnId="{26717763-DB51-4E95-997F-F0A87E8C84F8}">
      <dgm:prSet/>
      <dgm:spPr/>
      <dgm:t>
        <a:bodyPr/>
        <a:lstStyle/>
        <a:p>
          <a:pPr rtl="1"/>
          <a:endParaRPr lang="en-US">
            <a:cs typeface="B Yekan" panose="00000400000000000000" pitchFamily="2" charset="-78"/>
          </a:endParaRPr>
        </a:p>
      </dgm:t>
    </dgm:pt>
    <dgm:pt modelId="{4FFD7A95-BC9D-4738-BD22-510BCAD1C224}" type="pres">
      <dgm:prSet presAssocID="{9AFDAE8D-97C0-4E41-9A0A-AA46292C9C3E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0738845-805A-4D9F-A720-99E7C56BB580}" type="pres">
      <dgm:prSet presAssocID="{76FDAB3C-0CC2-48EF-B1C1-2CB043CF4139}" presName="vertOne" presStyleCnt="0"/>
      <dgm:spPr/>
    </dgm:pt>
    <dgm:pt modelId="{AD471C6A-441C-4059-B814-C752874051D3}" type="pres">
      <dgm:prSet presAssocID="{76FDAB3C-0CC2-48EF-B1C1-2CB043CF4139}" presName="txOne" presStyleLbl="node0" presStyleIdx="0" presStyleCnt="1">
        <dgm:presLayoutVars>
          <dgm:chPref val="3"/>
        </dgm:presLayoutVars>
      </dgm:prSet>
      <dgm:spPr/>
    </dgm:pt>
    <dgm:pt modelId="{CB1B1FF0-E5C3-488A-802D-FE29788E46A9}" type="pres">
      <dgm:prSet presAssocID="{76FDAB3C-0CC2-48EF-B1C1-2CB043CF4139}" presName="parTransOne" presStyleCnt="0"/>
      <dgm:spPr/>
    </dgm:pt>
    <dgm:pt modelId="{B182CB56-8A03-4521-AE3F-77A601E47AF4}" type="pres">
      <dgm:prSet presAssocID="{76FDAB3C-0CC2-48EF-B1C1-2CB043CF4139}" presName="horzOne" presStyleCnt="0"/>
      <dgm:spPr/>
    </dgm:pt>
    <dgm:pt modelId="{EBCCEF04-73AC-4D2D-8F8A-943A3E1B8E50}" type="pres">
      <dgm:prSet presAssocID="{143968A2-70FD-4FCE-BEAE-0D4EFFFDB5F2}" presName="vertTwo" presStyleCnt="0"/>
      <dgm:spPr/>
    </dgm:pt>
    <dgm:pt modelId="{DD74DDAF-B34E-4EB6-9DA3-231A9E7FE592}" type="pres">
      <dgm:prSet presAssocID="{143968A2-70FD-4FCE-BEAE-0D4EFFFDB5F2}" presName="txTwo" presStyleLbl="node2" presStyleIdx="0" presStyleCnt="2">
        <dgm:presLayoutVars>
          <dgm:chPref val="3"/>
        </dgm:presLayoutVars>
      </dgm:prSet>
      <dgm:spPr/>
    </dgm:pt>
    <dgm:pt modelId="{BB26C538-8447-4997-9C26-57CBC2B3C92F}" type="pres">
      <dgm:prSet presAssocID="{143968A2-70FD-4FCE-BEAE-0D4EFFFDB5F2}" presName="parTransTwo" presStyleCnt="0"/>
      <dgm:spPr/>
    </dgm:pt>
    <dgm:pt modelId="{AE5A2FB3-DA48-4C67-AA7F-F3D124FAB4DC}" type="pres">
      <dgm:prSet presAssocID="{143968A2-70FD-4FCE-BEAE-0D4EFFFDB5F2}" presName="horzTwo" presStyleCnt="0"/>
      <dgm:spPr/>
    </dgm:pt>
    <dgm:pt modelId="{C5DBF6F1-64C9-482A-938E-1F155BEFE3D5}" type="pres">
      <dgm:prSet presAssocID="{CCB2A279-5D63-445B-A8AF-6B858CE9878E}" presName="vertThree" presStyleCnt="0"/>
      <dgm:spPr/>
    </dgm:pt>
    <dgm:pt modelId="{60A6413A-4865-40A1-B296-2ED5A2F31760}" type="pres">
      <dgm:prSet presAssocID="{CCB2A279-5D63-445B-A8AF-6B858CE9878E}" presName="txThree" presStyleLbl="node3" presStyleIdx="0" presStyleCnt="2">
        <dgm:presLayoutVars>
          <dgm:chPref val="3"/>
        </dgm:presLayoutVars>
      </dgm:prSet>
      <dgm:spPr/>
    </dgm:pt>
    <dgm:pt modelId="{95EA1B6C-1431-47FB-9350-AC434C5BDABD}" type="pres">
      <dgm:prSet presAssocID="{CCB2A279-5D63-445B-A8AF-6B858CE9878E}" presName="horzThree" presStyleCnt="0"/>
      <dgm:spPr/>
    </dgm:pt>
    <dgm:pt modelId="{C4F3E349-6433-4FD1-9AF1-E577669B7CD8}" type="pres">
      <dgm:prSet presAssocID="{05FA3C0F-BF97-4415-B9FD-BFFB1E9C84B7}" presName="sibSpaceTwo" presStyleCnt="0"/>
      <dgm:spPr/>
    </dgm:pt>
    <dgm:pt modelId="{5D47784E-621A-400E-BEA9-CE8F8E179C05}" type="pres">
      <dgm:prSet presAssocID="{DC889019-90B9-4871-B3C0-60AB8B523692}" presName="vertTwo" presStyleCnt="0"/>
      <dgm:spPr/>
    </dgm:pt>
    <dgm:pt modelId="{70676678-3ABB-4C50-AF0D-A5A1222C1DAD}" type="pres">
      <dgm:prSet presAssocID="{DC889019-90B9-4871-B3C0-60AB8B523692}" presName="txTwo" presStyleLbl="node2" presStyleIdx="1" presStyleCnt="2">
        <dgm:presLayoutVars>
          <dgm:chPref val="3"/>
        </dgm:presLayoutVars>
      </dgm:prSet>
      <dgm:spPr/>
    </dgm:pt>
    <dgm:pt modelId="{8059ECE9-C3DB-4438-BDA8-886119C43DFD}" type="pres">
      <dgm:prSet presAssocID="{DC889019-90B9-4871-B3C0-60AB8B523692}" presName="parTransTwo" presStyleCnt="0"/>
      <dgm:spPr/>
    </dgm:pt>
    <dgm:pt modelId="{F102A9D1-6FF7-4FC7-A233-EE29AA8CF6AD}" type="pres">
      <dgm:prSet presAssocID="{DC889019-90B9-4871-B3C0-60AB8B523692}" presName="horzTwo" presStyleCnt="0"/>
      <dgm:spPr/>
    </dgm:pt>
    <dgm:pt modelId="{40705E81-52D2-46C5-A7D2-F8FD1B0830F1}" type="pres">
      <dgm:prSet presAssocID="{6B79343F-AA1E-40DF-950E-00D7E3C345C8}" presName="vertThree" presStyleCnt="0"/>
      <dgm:spPr/>
    </dgm:pt>
    <dgm:pt modelId="{66AB41B4-CE7C-40A0-BB9A-70C07EA11087}" type="pres">
      <dgm:prSet presAssocID="{6B79343F-AA1E-40DF-950E-00D7E3C345C8}" presName="txThree" presStyleLbl="node3" presStyleIdx="1" presStyleCnt="2">
        <dgm:presLayoutVars>
          <dgm:chPref val="3"/>
        </dgm:presLayoutVars>
      </dgm:prSet>
      <dgm:spPr/>
    </dgm:pt>
    <dgm:pt modelId="{13D56698-51D9-416C-AB28-25536FEA743D}" type="pres">
      <dgm:prSet presAssocID="{6B79343F-AA1E-40DF-950E-00D7E3C345C8}" presName="horzThree" presStyleCnt="0"/>
      <dgm:spPr/>
    </dgm:pt>
  </dgm:ptLst>
  <dgm:cxnLst>
    <dgm:cxn modelId="{B845571F-0506-4026-9278-3D0FD8805DD3}" srcId="{143968A2-70FD-4FCE-BEAE-0D4EFFFDB5F2}" destId="{CCB2A279-5D63-445B-A8AF-6B858CE9878E}" srcOrd="0" destOrd="0" parTransId="{B0C986EA-7528-464C-9C13-9CA5E0E7F8C5}" sibTransId="{EC9BD0C0-C37E-4E00-91C7-C8D78455C101}"/>
    <dgm:cxn modelId="{04E6A021-9428-4E5B-A098-D41C9C245A2D}" type="presOf" srcId="{CCB2A279-5D63-445B-A8AF-6B858CE9878E}" destId="{60A6413A-4865-40A1-B296-2ED5A2F31760}" srcOrd="0" destOrd="0" presId="urn:microsoft.com/office/officeart/2005/8/layout/hierarchy4"/>
    <dgm:cxn modelId="{E4552C35-076E-4E94-BCCA-34BD175B9A70}" type="presOf" srcId="{143968A2-70FD-4FCE-BEAE-0D4EFFFDB5F2}" destId="{DD74DDAF-B34E-4EB6-9DA3-231A9E7FE592}" srcOrd="0" destOrd="0" presId="urn:microsoft.com/office/officeart/2005/8/layout/hierarchy4"/>
    <dgm:cxn modelId="{6A12DE3A-E70C-4F05-A01D-E11E4893BD82}" type="presOf" srcId="{DC889019-90B9-4871-B3C0-60AB8B523692}" destId="{70676678-3ABB-4C50-AF0D-A5A1222C1DAD}" srcOrd="0" destOrd="0" presId="urn:microsoft.com/office/officeart/2005/8/layout/hierarchy4"/>
    <dgm:cxn modelId="{257F2E3D-E50D-4EB1-AD98-39ACF99232E6}" srcId="{76FDAB3C-0CC2-48EF-B1C1-2CB043CF4139}" destId="{DC889019-90B9-4871-B3C0-60AB8B523692}" srcOrd="1" destOrd="0" parTransId="{9F7B13F1-873E-4C21-9705-4238D109E578}" sibTransId="{BD6B6574-D10E-49C0-BFC2-DF56C3585DD0}"/>
    <dgm:cxn modelId="{AEF3325E-D59F-4116-A5C5-E9609C1A11D5}" srcId="{76FDAB3C-0CC2-48EF-B1C1-2CB043CF4139}" destId="{143968A2-70FD-4FCE-BEAE-0D4EFFFDB5F2}" srcOrd="0" destOrd="0" parTransId="{2A99EE7D-940C-48BC-A988-A04721FD889B}" sibTransId="{05FA3C0F-BF97-4415-B9FD-BFFB1E9C84B7}"/>
    <dgm:cxn modelId="{26717763-DB51-4E95-997F-F0A87E8C84F8}" srcId="{DC889019-90B9-4871-B3C0-60AB8B523692}" destId="{6B79343F-AA1E-40DF-950E-00D7E3C345C8}" srcOrd="0" destOrd="0" parTransId="{A895FB72-F544-4E39-A2FD-CF596328B34C}" sibTransId="{B6903026-7CA5-4206-B0B9-1AA67B0F6EAC}"/>
    <dgm:cxn modelId="{0A65448A-469E-4131-B4BC-753C3FF026B5}" type="presOf" srcId="{9AFDAE8D-97C0-4E41-9A0A-AA46292C9C3E}" destId="{4FFD7A95-BC9D-4738-BD22-510BCAD1C224}" srcOrd="0" destOrd="0" presId="urn:microsoft.com/office/officeart/2005/8/layout/hierarchy4"/>
    <dgm:cxn modelId="{D19285C0-AF06-41B3-97CD-003246AA3945}" type="presOf" srcId="{76FDAB3C-0CC2-48EF-B1C1-2CB043CF4139}" destId="{AD471C6A-441C-4059-B814-C752874051D3}" srcOrd="0" destOrd="0" presId="urn:microsoft.com/office/officeart/2005/8/layout/hierarchy4"/>
    <dgm:cxn modelId="{9B65E8C5-893A-4352-9563-CBAD55CE0227}" type="presOf" srcId="{6B79343F-AA1E-40DF-950E-00D7E3C345C8}" destId="{66AB41B4-CE7C-40A0-BB9A-70C07EA11087}" srcOrd="0" destOrd="0" presId="urn:microsoft.com/office/officeart/2005/8/layout/hierarchy4"/>
    <dgm:cxn modelId="{00933AEE-FC8F-4176-991F-695ABADA0C36}" srcId="{9AFDAE8D-97C0-4E41-9A0A-AA46292C9C3E}" destId="{76FDAB3C-0CC2-48EF-B1C1-2CB043CF4139}" srcOrd="0" destOrd="0" parTransId="{8D96A283-8ED5-4713-80DE-A12F7FD846E7}" sibTransId="{122989D0-9CA6-41FD-9EFF-375B97A7D484}"/>
    <dgm:cxn modelId="{3CCC095B-CA66-4976-89CA-346A861637DE}" type="presParOf" srcId="{4FFD7A95-BC9D-4738-BD22-510BCAD1C224}" destId="{C0738845-805A-4D9F-A720-99E7C56BB580}" srcOrd="0" destOrd="0" presId="urn:microsoft.com/office/officeart/2005/8/layout/hierarchy4"/>
    <dgm:cxn modelId="{2A33E56D-63F6-404B-95C6-2A2DD57F507A}" type="presParOf" srcId="{C0738845-805A-4D9F-A720-99E7C56BB580}" destId="{AD471C6A-441C-4059-B814-C752874051D3}" srcOrd="0" destOrd="0" presId="urn:microsoft.com/office/officeart/2005/8/layout/hierarchy4"/>
    <dgm:cxn modelId="{A6E9EC7E-3D5C-49DE-A983-E2CF64BF1BD5}" type="presParOf" srcId="{C0738845-805A-4D9F-A720-99E7C56BB580}" destId="{CB1B1FF0-E5C3-488A-802D-FE29788E46A9}" srcOrd="1" destOrd="0" presId="urn:microsoft.com/office/officeart/2005/8/layout/hierarchy4"/>
    <dgm:cxn modelId="{390084FB-059B-47CC-8877-00C619D835F7}" type="presParOf" srcId="{C0738845-805A-4D9F-A720-99E7C56BB580}" destId="{B182CB56-8A03-4521-AE3F-77A601E47AF4}" srcOrd="2" destOrd="0" presId="urn:microsoft.com/office/officeart/2005/8/layout/hierarchy4"/>
    <dgm:cxn modelId="{37136EDD-33E7-4887-9E64-C9AA3FEE47EE}" type="presParOf" srcId="{B182CB56-8A03-4521-AE3F-77A601E47AF4}" destId="{EBCCEF04-73AC-4D2D-8F8A-943A3E1B8E50}" srcOrd="0" destOrd="0" presId="urn:microsoft.com/office/officeart/2005/8/layout/hierarchy4"/>
    <dgm:cxn modelId="{1413551B-8B64-4FDE-8AAF-D0ABD5291379}" type="presParOf" srcId="{EBCCEF04-73AC-4D2D-8F8A-943A3E1B8E50}" destId="{DD74DDAF-B34E-4EB6-9DA3-231A9E7FE592}" srcOrd="0" destOrd="0" presId="urn:microsoft.com/office/officeart/2005/8/layout/hierarchy4"/>
    <dgm:cxn modelId="{D1F6FA3B-892C-439D-AA25-15C58C2B2421}" type="presParOf" srcId="{EBCCEF04-73AC-4D2D-8F8A-943A3E1B8E50}" destId="{BB26C538-8447-4997-9C26-57CBC2B3C92F}" srcOrd="1" destOrd="0" presId="urn:microsoft.com/office/officeart/2005/8/layout/hierarchy4"/>
    <dgm:cxn modelId="{1C8087D1-248C-4161-AB50-0E5D1780E093}" type="presParOf" srcId="{EBCCEF04-73AC-4D2D-8F8A-943A3E1B8E50}" destId="{AE5A2FB3-DA48-4C67-AA7F-F3D124FAB4DC}" srcOrd="2" destOrd="0" presId="urn:microsoft.com/office/officeart/2005/8/layout/hierarchy4"/>
    <dgm:cxn modelId="{390A62FA-3115-458F-9E74-35508F541D79}" type="presParOf" srcId="{AE5A2FB3-DA48-4C67-AA7F-F3D124FAB4DC}" destId="{C5DBF6F1-64C9-482A-938E-1F155BEFE3D5}" srcOrd="0" destOrd="0" presId="urn:microsoft.com/office/officeart/2005/8/layout/hierarchy4"/>
    <dgm:cxn modelId="{B8D9D51F-A4E2-4DED-9D58-C5EB9CBC30C2}" type="presParOf" srcId="{C5DBF6F1-64C9-482A-938E-1F155BEFE3D5}" destId="{60A6413A-4865-40A1-B296-2ED5A2F31760}" srcOrd="0" destOrd="0" presId="urn:microsoft.com/office/officeart/2005/8/layout/hierarchy4"/>
    <dgm:cxn modelId="{685EDA2D-D587-4676-A495-377619868D61}" type="presParOf" srcId="{C5DBF6F1-64C9-482A-938E-1F155BEFE3D5}" destId="{95EA1B6C-1431-47FB-9350-AC434C5BDABD}" srcOrd="1" destOrd="0" presId="urn:microsoft.com/office/officeart/2005/8/layout/hierarchy4"/>
    <dgm:cxn modelId="{6B8B838F-AB9D-4A7D-97B8-8A4173C2F0D3}" type="presParOf" srcId="{B182CB56-8A03-4521-AE3F-77A601E47AF4}" destId="{C4F3E349-6433-4FD1-9AF1-E577669B7CD8}" srcOrd="1" destOrd="0" presId="urn:microsoft.com/office/officeart/2005/8/layout/hierarchy4"/>
    <dgm:cxn modelId="{81C02543-EAD3-436C-AB7E-692B3F917DF8}" type="presParOf" srcId="{B182CB56-8A03-4521-AE3F-77A601E47AF4}" destId="{5D47784E-621A-400E-BEA9-CE8F8E179C05}" srcOrd="2" destOrd="0" presId="urn:microsoft.com/office/officeart/2005/8/layout/hierarchy4"/>
    <dgm:cxn modelId="{61A20B94-8879-4D99-876F-E0D529FD006E}" type="presParOf" srcId="{5D47784E-621A-400E-BEA9-CE8F8E179C05}" destId="{70676678-3ABB-4C50-AF0D-A5A1222C1DAD}" srcOrd="0" destOrd="0" presId="urn:microsoft.com/office/officeart/2005/8/layout/hierarchy4"/>
    <dgm:cxn modelId="{379599A9-8B49-4CA9-9AD2-1B0B216A5380}" type="presParOf" srcId="{5D47784E-621A-400E-BEA9-CE8F8E179C05}" destId="{8059ECE9-C3DB-4438-BDA8-886119C43DFD}" srcOrd="1" destOrd="0" presId="urn:microsoft.com/office/officeart/2005/8/layout/hierarchy4"/>
    <dgm:cxn modelId="{956138BC-9509-4895-8831-801C34CA6696}" type="presParOf" srcId="{5D47784E-621A-400E-BEA9-CE8F8E179C05}" destId="{F102A9D1-6FF7-4FC7-A233-EE29AA8CF6AD}" srcOrd="2" destOrd="0" presId="urn:microsoft.com/office/officeart/2005/8/layout/hierarchy4"/>
    <dgm:cxn modelId="{93DBC9E7-1D01-4717-91F3-BC7542E97CB7}" type="presParOf" srcId="{F102A9D1-6FF7-4FC7-A233-EE29AA8CF6AD}" destId="{40705E81-52D2-46C5-A7D2-F8FD1B0830F1}" srcOrd="0" destOrd="0" presId="urn:microsoft.com/office/officeart/2005/8/layout/hierarchy4"/>
    <dgm:cxn modelId="{05FB8CE7-91C4-41F5-B924-8AE85F6306FD}" type="presParOf" srcId="{40705E81-52D2-46C5-A7D2-F8FD1B0830F1}" destId="{66AB41B4-CE7C-40A0-BB9A-70C07EA11087}" srcOrd="0" destOrd="0" presId="urn:microsoft.com/office/officeart/2005/8/layout/hierarchy4"/>
    <dgm:cxn modelId="{1A94FEF5-30AE-410A-A176-92FD3C5E9B14}" type="presParOf" srcId="{40705E81-52D2-46C5-A7D2-F8FD1B0830F1}" destId="{13D56698-51D9-416C-AB28-25536FEA743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471C6A-441C-4059-B814-C752874051D3}">
      <dsp:nvSpPr>
        <dsp:cNvPr id="0" name=""/>
        <dsp:cNvSpPr/>
      </dsp:nvSpPr>
      <dsp:spPr>
        <a:xfrm>
          <a:off x="2091" y="1582"/>
          <a:ext cx="5661970" cy="11588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>
              <a:cs typeface="B Yekan" panose="00000400000000000000" pitchFamily="2" charset="-78"/>
            </a:rPr>
            <a:t>Prediction</a:t>
          </a:r>
        </a:p>
      </dsp:txBody>
      <dsp:txXfrm>
        <a:off x="36034" y="35525"/>
        <a:ext cx="5594084" cy="1091000"/>
      </dsp:txXfrm>
    </dsp:sp>
    <dsp:sp modelId="{DD74DDAF-B34E-4EB6-9DA3-231A9E7FE592}">
      <dsp:nvSpPr>
        <dsp:cNvPr id="0" name=""/>
        <dsp:cNvSpPr/>
      </dsp:nvSpPr>
      <dsp:spPr>
        <a:xfrm>
          <a:off x="2091" y="1260401"/>
          <a:ext cx="2716876" cy="115888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>
              <a:cs typeface="B Yekan" panose="00000400000000000000" pitchFamily="2" charset="-78"/>
            </a:rPr>
            <a:t>Static</a:t>
          </a:r>
        </a:p>
      </dsp:txBody>
      <dsp:txXfrm>
        <a:off x="36034" y="1294344"/>
        <a:ext cx="2648990" cy="1091000"/>
      </dsp:txXfrm>
    </dsp:sp>
    <dsp:sp modelId="{60A6413A-4865-40A1-B296-2ED5A2F31760}">
      <dsp:nvSpPr>
        <dsp:cNvPr id="0" name=""/>
        <dsp:cNvSpPr/>
      </dsp:nvSpPr>
      <dsp:spPr>
        <a:xfrm>
          <a:off x="2091" y="2519220"/>
          <a:ext cx="2716876" cy="115888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Yekan" panose="00000400000000000000" pitchFamily="2" charset="-78"/>
            </a:rPr>
            <a:t>یک انتخاب انجام میدهد و تا آخر کار طبق همان پیش میرود</a:t>
          </a:r>
          <a:endParaRPr lang="en-US" sz="1800" kern="1200" dirty="0">
            <a:cs typeface="B Yekan" panose="00000400000000000000" pitchFamily="2" charset="-78"/>
          </a:endParaRPr>
        </a:p>
      </dsp:txBody>
      <dsp:txXfrm>
        <a:off x="36034" y="2553163"/>
        <a:ext cx="2648990" cy="1091000"/>
      </dsp:txXfrm>
    </dsp:sp>
    <dsp:sp modelId="{70676678-3ABB-4C50-AF0D-A5A1222C1DAD}">
      <dsp:nvSpPr>
        <dsp:cNvPr id="0" name=""/>
        <dsp:cNvSpPr/>
      </dsp:nvSpPr>
      <dsp:spPr>
        <a:xfrm>
          <a:off x="2947185" y="1260401"/>
          <a:ext cx="2716876" cy="115888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>
              <a:cs typeface="B Yekan" panose="00000400000000000000" pitchFamily="2" charset="-78"/>
            </a:rPr>
            <a:t>Dynamic</a:t>
          </a:r>
        </a:p>
      </dsp:txBody>
      <dsp:txXfrm>
        <a:off x="2981128" y="1294344"/>
        <a:ext cx="2648990" cy="1091000"/>
      </dsp:txXfrm>
    </dsp:sp>
    <dsp:sp modelId="{66AB41B4-CE7C-40A0-BB9A-70C07EA11087}">
      <dsp:nvSpPr>
        <dsp:cNvPr id="0" name=""/>
        <dsp:cNvSpPr/>
      </dsp:nvSpPr>
      <dsp:spPr>
        <a:xfrm>
          <a:off x="2947185" y="2519220"/>
          <a:ext cx="2716876" cy="115888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Yekan" panose="00000400000000000000" pitchFamily="2" charset="-78"/>
            </a:rPr>
            <a:t>براساس شرایط ممکن است انتخابهای مختلفی داشته باشد</a:t>
          </a:r>
          <a:endParaRPr lang="en-US" sz="1800" kern="1200" dirty="0">
            <a:cs typeface="B Yekan" panose="00000400000000000000" pitchFamily="2" charset="-78"/>
          </a:endParaRPr>
        </a:p>
      </dsp:txBody>
      <dsp:txXfrm>
        <a:off x="2981128" y="2553163"/>
        <a:ext cx="2648990" cy="1091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145F9-B510-4E4B-A587-42E2A51618C2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2E8D4-D96E-4C76-9162-E944717E9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2853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1D3B1-2C87-4D0A-BDB7-78896F4B0BF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B931B-C9B7-4095-8252-075D908B7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16016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1272234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Multi-level predictor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Tournament: competition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0C04FE3B-6E47-4D95-BA30-343991A6AED4}" type="datetime3">
              <a:rPr lang="en-US" smtClean="0"/>
              <a:t>30 November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145C4F-ECA4-4DD7-819E-C9FECED2784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5642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>
                <a:latin typeface="Arial" panose="020B0604020202020204" pitchFamily="34" charset="0"/>
              </a:rPr>
              <a:t>0/0 means both predictors were wrong. 1/0 means predictor 1 was right and predictor 2 was wrong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0C04FE3B-6E47-4D95-BA30-343991A6AED4}" type="datetime3">
              <a:rPr lang="en-US" smtClean="0"/>
              <a:t>30 November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145C4F-ECA4-4DD7-819E-C9FECED2784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243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buClr>
                <a:prstClr val="black"/>
              </a:buClr>
            </a:pPr>
            <a:r>
              <a:rPr lang="en-US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buClr>
                <a:prstClr val="black"/>
              </a:buClr>
            </a:pPr>
            <a:fld id="{DB8244DE-24FA-410F-9EE8-6A8A6BDF62FE}" type="datetime3">
              <a:rPr lang="en-US" smtClean="0">
                <a:solidFill>
                  <a:prstClr val="black"/>
                </a:solidFill>
              </a:rPr>
              <a:pPr>
                <a:buClr>
                  <a:prstClr val="black"/>
                </a:buClr>
              </a:pPr>
              <a:t>30 November 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buClr>
                <a:prstClr val="black"/>
              </a:buClr>
            </a:pPr>
            <a:r>
              <a:rPr lang="en-US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buClr>
                <a:prstClr val="black"/>
              </a:buClr>
            </a:pPr>
            <a:fld id="{EE145C4F-ECA4-4DD7-819E-C9FECED27844}" type="slidenum">
              <a:rPr lang="en-US" smtClean="0">
                <a:solidFill>
                  <a:prstClr val="black"/>
                </a:solidFill>
              </a:rPr>
              <a:pPr>
                <a:buClr>
                  <a:prstClr val="black"/>
                </a:buClr>
              </a:pPr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3808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4649E3B-C63B-416C-BD1D-DA0A9A95009E}" type="datetime3">
              <a:rPr lang="en-US" smtClean="0"/>
              <a:t>30 November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CEACC0-B677-4A29-B1E6-BCE98563D55B}" type="slidenum">
              <a:rPr lang="en-US"/>
              <a:pPr/>
              <a:t>3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04831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4348FEB-A0F8-46E3-95D7-A30EBA3D9C0A}" type="datetime3">
              <a:rPr lang="en-US" smtClean="0"/>
              <a:t>30 November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/>
              <a:t>در مطالب قبل آموختیم که کامپایلر میتواند با اطلاعاتی که از عملکرد سخت افزار دارد، روشهایی را انتخاب کند تا کارایی پایپ لاین را افزایش دهد.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Backward taken and forward no-taken</a:t>
            </a:r>
          </a:p>
          <a:p>
            <a:pPr algn="r" rtl="1"/>
            <a:r>
              <a:rPr lang="en-US" dirty="0"/>
              <a:t>Delayed Branch</a:t>
            </a:r>
            <a:endParaRPr lang="fa-IR" dirty="0"/>
          </a:p>
          <a:p>
            <a:pPr algn="r" rtl="1"/>
            <a:endParaRPr lang="fa-IR" dirty="0"/>
          </a:p>
          <a:p>
            <a:pPr algn="r" rtl="1"/>
            <a:r>
              <a:rPr lang="en-US" sz="1200" dirty="0"/>
              <a:t>Branch Prediction</a:t>
            </a:r>
            <a:r>
              <a:rPr lang="fa-IR" sz="1200" dirty="0"/>
              <a:t> یعنی قبل از اینکه به پرش رسیدی، یک تصمیمی را بگیر و معطل نشو.</a:t>
            </a:r>
          </a:p>
          <a:p>
            <a:pPr algn="r" rtl="1"/>
            <a:endParaRPr lang="en-US" sz="1200" dirty="0"/>
          </a:p>
          <a:p>
            <a:pPr algn="r" rtl="1"/>
            <a:r>
              <a:rPr lang="fa-IR" sz="1200" dirty="0"/>
              <a:t>بطور کلی روشهای داینامیک باید بهتر عمل کنند ولی مشکل آنها پیچیده بودن آنهاست. روشهای استاتیک، ساده هستند.</a:t>
            </a:r>
          </a:p>
          <a:p>
            <a:pPr algn="r" rtl="1"/>
            <a:endParaRPr lang="fa-IR" sz="1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fa-IR" sz="1200" dirty="0"/>
              <a:t>روشهای مبتنی بر کامپایلر یکی از روشهای استاتیک محسوب میشوند که کامپایلر با شناختی که از عملکرد برنامه دارد، فلگهایی را در خصوص پریدن و یا نپریدن ست میکند.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fa-IR" sz="1200" dirty="0"/>
              <a:t>این کار را با پروفایلینگ انجام میدهد. در پروفایلینگ برای چند برنامه و یا کاربرد خاص، برنامه تست میشود و عملکرد برنامه در برنچها ثبت میشود و براساس آن تصمیم میگیرد که فلگها را چگونه تنظیم کند.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fa-IR" sz="1200" dirty="0"/>
              <a:t>به این نکته باید توجه داشت که برنچها بسیار بر روی پریدن و یا نپریدن بایاس هستند.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endParaRPr lang="fa-IR" sz="1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fa-IR" sz="1200" dirty="0"/>
              <a:t>منحنی نشان میدهد که استفاده از این فلگها پس از انجام پروفایلینگ، روی دیتاست های مختلف چه تاثیری داشته است.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fa-IR" sz="1200" dirty="0"/>
              <a:t>که نتیجه آن بسیار خوب است و بطور میانگین </a:t>
            </a:r>
            <a:r>
              <a:rPr lang="en-US" sz="1200" dirty="0"/>
              <a:t>miss prediction</a:t>
            </a:r>
            <a:r>
              <a:rPr lang="fa-IR" sz="1200" dirty="0"/>
              <a:t> را به کمتر از 10 درصد کاهش میدهد.</a:t>
            </a:r>
          </a:p>
        </p:txBody>
      </p:sp>
    </p:spTree>
    <p:extLst>
      <p:ext uri="{BB962C8B-B14F-4D97-AF65-F5344CB8AC3E}">
        <p14:creationId xmlns:p14="http://schemas.microsoft.com/office/powerpoint/2010/main" val="36949533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4348FEB-A0F8-46E3-95D7-A30EBA3D9C0A}" type="datetime3">
              <a:rPr lang="en-US" smtClean="0"/>
              <a:t>30 November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en-AU" dirty="0"/>
              <a:t>Dynamic Branch Prediction</a:t>
            </a:r>
            <a:r>
              <a:rPr lang="fa-IR" dirty="0"/>
              <a:t> نیازمند ذخیره سازی تاریخچه است.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/>
              <a:t>یک جدولی از دستورات برنچ اخیر در این جدول نگه داشته میشود.</a:t>
            </a:r>
          </a:p>
          <a:p>
            <a:pPr algn="r" rtl="1"/>
            <a:r>
              <a:rPr lang="fa-IR" dirty="0"/>
              <a:t>سه تا فیلد دارد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/>
              <a:t>آدرس دستور / آدرس پرش / بیت پیش بینی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/>
              <a:t>این جدول در زمان </a:t>
            </a:r>
            <a:r>
              <a:rPr lang="en-US" dirty="0"/>
              <a:t>Instruction Fetch</a:t>
            </a:r>
            <a:r>
              <a:rPr lang="fa-IR" dirty="0"/>
              <a:t> اکسس میشود.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078943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4348FEB-A0F8-46E3-95D7-A30EBA3D9C0A}" type="datetime3">
              <a:rPr lang="en-US" smtClean="0"/>
              <a:t>30 November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490806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4348FEB-A0F8-46E3-95D7-A30EBA3D9C0A}" type="datetime3">
              <a:rPr lang="en-US" smtClean="0"/>
              <a:t>30 November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51863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4348FEB-A0F8-46E3-95D7-A30EBA3D9C0A}" type="datetime3">
              <a:rPr lang="en-US" smtClean="0"/>
              <a:t>30 November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730080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0C04FE3B-6E47-4D95-BA30-343991A6AED4}" type="datetime3">
              <a:rPr lang="en-US" smtClean="0"/>
              <a:t>30 November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145C4F-ECA4-4DD7-819E-C9FECED2784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925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524000" y="1379481"/>
            <a:ext cx="9144000" cy="3003333"/>
          </a:xfrm>
          <a:prstGeom prst="roundRect">
            <a:avLst>
              <a:gd name="adj" fmla="val 342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6248" y="1379482"/>
            <a:ext cx="8250621" cy="1757855"/>
          </a:xfrm>
        </p:spPr>
        <p:txBody>
          <a:bodyPr anchor="b"/>
          <a:lstStyle>
            <a:lvl1pPr algn="ctr" rtl="1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82814"/>
            <a:ext cx="9144000" cy="386255"/>
          </a:xfrm>
        </p:spPr>
        <p:txBody>
          <a:bodyPr/>
          <a:lstStyle>
            <a:lvl1pPr marL="0" indent="0" algn="ctr" rtl="1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0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69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28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82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918" y="115889"/>
            <a:ext cx="11042649" cy="7016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2285" y="1125538"/>
            <a:ext cx="11027833" cy="51117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390651" y="6381751"/>
            <a:ext cx="9696449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 2019, Elsevier Inc. All rights Reserved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6000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Hennessy_cover-v2 (Final)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39350" y="1412776"/>
            <a:ext cx="2496277" cy="23090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0647" name="Rectangle 7"/>
          <p:cNvSpPr>
            <a:spLocks noChangeArrowheads="1"/>
          </p:cNvSpPr>
          <p:nvPr userDrawn="1"/>
        </p:nvSpPr>
        <p:spPr bwMode="auto">
          <a:xfrm>
            <a:off x="0" y="1"/>
            <a:ext cx="12192000" cy="7651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GB" sz="2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0649" name="Rectangle 9"/>
          <p:cNvSpPr>
            <a:spLocks noChangeArrowheads="1"/>
          </p:cNvSpPr>
          <p:nvPr userDrawn="1"/>
        </p:nvSpPr>
        <p:spPr bwMode="auto">
          <a:xfrm>
            <a:off x="0" y="765176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pic>
        <p:nvPicPr>
          <p:cNvPr id="240657" name="Picture 17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934" y="50801"/>
            <a:ext cx="1638300" cy="714375"/>
          </a:xfrm>
          <a:prstGeom prst="rect">
            <a:avLst/>
          </a:prstGeom>
          <a:noFill/>
        </p:spPr>
      </p:pic>
      <p:sp>
        <p:nvSpPr>
          <p:cNvPr id="240659" name="Rectangle 19"/>
          <p:cNvSpPr>
            <a:spLocks noChangeArrowheads="1"/>
          </p:cNvSpPr>
          <p:nvPr userDrawn="1"/>
        </p:nvSpPr>
        <p:spPr bwMode="auto">
          <a:xfrm>
            <a:off x="2929467" y="765176"/>
            <a:ext cx="61384" cy="5732463"/>
          </a:xfrm>
          <a:prstGeom prst="rect">
            <a:avLst/>
          </a:prstGeom>
          <a:gradFill rotWithShape="1">
            <a:gsLst>
              <a:gs pos="0">
                <a:srgbClr val="808080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60" name="Rectangle 20"/>
          <p:cNvSpPr>
            <a:spLocks noChangeArrowheads="1"/>
          </p:cNvSpPr>
          <p:nvPr userDrawn="1"/>
        </p:nvSpPr>
        <p:spPr bwMode="auto">
          <a:xfrm>
            <a:off x="3412067" y="1195388"/>
            <a:ext cx="61384" cy="3816350"/>
          </a:xfrm>
          <a:prstGeom prst="rect">
            <a:avLst/>
          </a:prstGeom>
          <a:gradFill rotWithShape="1">
            <a:gsLst>
              <a:gs pos="0">
                <a:srgbClr val="767D7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61" name="Rectangle 21"/>
          <p:cNvSpPr>
            <a:spLocks noChangeArrowheads="1"/>
          </p:cNvSpPr>
          <p:nvPr userDrawn="1"/>
        </p:nvSpPr>
        <p:spPr bwMode="auto">
          <a:xfrm>
            <a:off x="3122084" y="1916114"/>
            <a:ext cx="8830733" cy="46037"/>
          </a:xfrm>
          <a:prstGeom prst="rect">
            <a:avLst/>
          </a:prstGeom>
          <a:gradFill rotWithShape="1">
            <a:gsLst>
              <a:gs pos="0">
                <a:srgbClr val="5F5F5F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78" name="Rectangle 38"/>
          <p:cNvSpPr>
            <a:spLocks noChangeArrowheads="1"/>
          </p:cNvSpPr>
          <p:nvPr userDrawn="1"/>
        </p:nvSpPr>
        <p:spPr bwMode="auto">
          <a:xfrm>
            <a:off x="0" y="6308726"/>
            <a:ext cx="12192000" cy="5492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79" name="Rectangle 39"/>
          <p:cNvSpPr>
            <a:spLocks noChangeArrowheads="1"/>
          </p:cNvSpPr>
          <p:nvPr userDrawn="1"/>
        </p:nvSpPr>
        <p:spPr bwMode="auto">
          <a:xfrm>
            <a:off x="0" y="6308726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80" name="Rectangle 4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pic>
        <p:nvPicPr>
          <p:cNvPr id="240681" name="Picture 41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9184" y="6381751"/>
            <a:ext cx="1056216" cy="460375"/>
          </a:xfrm>
          <a:prstGeom prst="rect">
            <a:avLst/>
          </a:prstGeom>
          <a:noFill/>
        </p:spPr>
      </p:pic>
      <p:sp>
        <p:nvSpPr>
          <p:cNvPr id="240682" name="Text Box 42"/>
          <p:cNvSpPr txBox="1">
            <a:spLocks noChangeArrowheads="1"/>
          </p:cNvSpPr>
          <p:nvPr userDrawn="1"/>
        </p:nvSpPr>
        <p:spPr bwMode="auto">
          <a:xfrm>
            <a:off x="11184467" y="6497639"/>
            <a:ext cx="768351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3BBFCE6-A6C8-4251-973B-1D0917AA6A4E}" type="slidenum">
              <a:rPr lang="en-AU" sz="1200" b="1">
                <a:latin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GB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717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r" rtl="1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1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l" rtl="0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92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29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0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78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64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7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5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  <p:sldLayoutId id="2147483663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aghighatdoost@shahed.ac.i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ref.shahed.ac.ir/haghighatdoost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524000" y="4420805"/>
            <a:ext cx="9144000" cy="1760920"/>
          </a:xfrm>
          <a:prstGeom prst="roundRect">
            <a:avLst>
              <a:gd name="adj" fmla="val 3428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5210" y="1490800"/>
            <a:ext cx="8250621" cy="1379621"/>
          </a:xfrm>
        </p:spPr>
        <p:txBody>
          <a:bodyPr>
            <a:normAutofit/>
          </a:bodyPr>
          <a:lstStyle/>
          <a:p>
            <a:r>
              <a:rPr lang="fa-IR" dirty="0">
                <a:solidFill>
                  <a:srgbClr val="C00000"/>
                </a:solidFill>
                <a:latin typeface="Times New Roman" pitchFamily="18" charset="0"/>
                <a:cs typeface="B Titr" panose="00000700000000000000" pitchFamily="2" charset="-78"/>
              </a:rPr>
              <a:t>معماری کامپیوتر پیشرفته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5694"/>
            <a:ext cx="9144000" cy="1292181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fa-IR" dirty="0">
                <a:cs typeface="B Yekan" panose="00000400000000000000" pitchFamily="2" charset="-78"/>
              </a:rPr>
              <a:t>وحید حقیقت دوست</a:t>
            </a:r>
            <a:endParaRPr lang="en-US" dirty="0">
              <a:cs typeface="B Yekan" panose="00000400000000000000" pitchFamily="2" charset="-78"/>
            </a:endParaRPr>
          </a:p>
          <a:p>
            <a:pPr algn="r"/>
            <a:r>
              <a:rPr lang="en-US" dirty="0">
                <a:cs typeface="B Yekan" panose="00000400000000000000" pitchFamily="2" charset="-78"/>
                <a:hlinkClick r:id="rId3"/>
              </a:rPr>
              <a:t>haghighatdoost@shahed.ac.ir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en-US" dirty="0">
                <a:cs typeface="B Yekan" panose="00000400000000000000" pitchFamily="2" charset="-78"/>
                <a:hlinkClick r:id="rId4"/>
              </a:rPr>
              <a:t>http://ref.shahed.ac.ir/haghighatdoost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fa-IR" dirty="0">
                <a:cs typeface="B Yekan" panose="00000400000000000000" pitchFamily="2" charset="-78"/>
              </a:rPr>
              <a:t>دانشکده فنی و مهندسی</a:t>
            </a:r>
            <a:endParaRPr lang="en-US" dirty="0">
              <a:cs typeface="B Yeka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9926" y="206735"/>
            <a:ext cx="744176" cy="9173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18294" y="89994"/>
            <a:ext cx="1184454" cy="1221971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885209" y="3248655"/>
            <a:ext cx="8459438" cy="9931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0000" lnSpcReduction="2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فصل سوم</a:t>
            </a:r>
            <a:b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</a:br>
            <a:endParaRPr lang="fa-IR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en-US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Instruction-Level Parallelism and Its Exploitation</a:t>
            </a:r>
          </a:p>
          <a:p>
            <a:pPr algn="r"/>
            <a:endParaRPr lang="en-US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en-US" sz="4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Branch Prediction</a:t>
            </a:r>
            <a:endParaRPr 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638549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BB58B-EA3E-48BD-AF49-09C9C69F1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BHT Accuracy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42F577C2-6127-4B6E-80E9-4B34111C7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254" y="1347238"/>
            <a:ext cx="6585253" cy="4568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8" name="Text Box 5">
            <a:extLst>
              <a:ext uri="{FF2B5EF4-FFF2-40B4-BE49-F238E27FC236}">
                <a16:creationId xmlns:a16="http://schemas.microsoft.com/office/drawing/2014/main" id="{E39A5746-6D83-4D11-9DAB-A235659095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0707" y="6009500"/>
            <a:ext cx="558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4096 entry, two bit prediction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068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76E9E-E7A5-4013-B6E9-717567A39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Unlimited Entries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C7745ACA-BC84-4ACC-A571-2AB2E30B2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7263" y="1148419"/>
            <a:ext cx="5545236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515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78663-CB01-41D9-9F1F-24D6E14CE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Correlating Branches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848A3-767A-4F9E-9304-2A8A337F8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Hypothesis: recent branches are correlated; that is, behavior of recently executed branches affects prediction of current branch</a:t>
            </a:r>
          </a:p>
          <a:p>
            <a:r>
              <a:rPr lang="en-US" altLang="en-US" dirty="0"/>
              <a:t>Idea: record m most recently executed branches as taken or not taken, and use that pattern to select the proper branch history table</a:t>
            </a:r>
          </a:p>
          <a:p>
            <a:r>
              <a:rPr lang="en-US" altLang="en-US" dirty="0"/>
              <a:t>In general, (</a:t>
            </a:r>
            <a:r>
              <a:rPr lang="en-US" altLang="en-US" dirty="0" err="1"/>
              <a:t>m,n</a:t>
            </a:r>
            <a:r>
              <a:rPr lang="en-US" altLang="en-US" dirty="0"/>
              <a:t>) predictor means record last m branches to select between 2</a:t>
            </a:r>
            <a:r>
              <a:rPr lang="en-US" altLang="en-US" baseline="30000" dirty="0"/>
              <a:t>m</a:t>
            </a:r>
            <a:r>
              <a:rPr lang="en-US" altLang="en-US" dirty="0"/>
              <a:t> history tables each with n-bit counters</a:t>
            </a:r>
          </a:p>
          <a:p>
            <a:pPr lvl="1"/>
            <a:r>
              <a:rPr lang="en-US" altLang="en-US" sz="2000" dirty="0"/>
              <a:t>Old 2-bit BHT is then a (0,2) predictor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0244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6A76C-C5BF-48FE-8C18-86EC9AB08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9">
            <a:extLst>
              <a:ext uri="{FF2B5EF4-FFF2-40B4-BE49-F238E27FC236}">
                <a16:creationId xmlns:a16="http://schemas.microsoft.com/office/drawing/2014/main" id="{0B8AAF61-8383-4574-8CFA-80F10E754D69}"/>
              </a:ext>
            </a:extLst>
          </p:cNvPr>
          <p:cNvGrpSpPr>
            <a:grpSpLocks/>
          </p:cNvGrpSpPr>
          <p:nvPr/>
        </p:nvGrpSpPr>
        <p:grpSpPr bwMode="auto">
          <a:xfrm>
            <a:off x="2178624" y="1240077"/>
            <a:ext cx="2269386" cy="1909626"/>
            <a:chOff x="480" y="1008"/>
            <a:chExt cx="1200" cy="1068"/>
          </a:xfrm>
        </p:grpSpPr>
        <p:pic>
          <p:nvPicPr>
            <p:cNvPr id="6" name="Picture 7">
              <a:extLst>
                <a:ext uri="{FF2B5EF4-FFF2-40B4-BE49-F238E27FC236}">
                  <a16:creationId xmlns:a16="http://schemas.microsoft.com/office/drawing/2014/main" id="{EDCD427D-69AF-45ED-95D7-25B4F8F08F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1008"/>
              <a:ext cx="1200" cy="8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</p:pic>
        <p:sp>
          <p:nvSpPr>
            <p:cNvPr id="7" name="Text Box 8">
              <a:extLst>
                <a:ext uri="{FF2B5EF4-FFF2-40B4-BE49-F238E27FC236}">
                  <a16:creationId xmlns:a16="http://schemas.microsoft.com/office/drawing/2014/main" id="{FD961AFB-F858-469A-873B-B4599D6528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" y="1783"/>
              <a:ext cx="1029" cy="2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400" dirty="0"/>
                <a:t>Code from </a:t>
              </a:r>
              <a:r>
                <a:rPr lang="en-US" altLang="en-US" sz="1200" dirty="0" err="1"/>
                <a:t>eqntott</a:t>
              </a:r>
              <a:r>
                <a:rPr lang="en-US" altLang="en-US" sz="1400" dirty="0"/>
                <a:t> from</a:t>
              </a:r>
            </a:p>
            <a:p>
              <a:pPr eaLnBrk="1" hangingPunct="1"/>
              <a:r>
                <a:rPr lang="en-US" altLang="en-US" sz="1400" dirty="0"/>
                <a:t>SPEC92</a:t>
              </a:r>
            </a:p>
          </p:txBody>
        </p:sp>
      </p:grpSp>
      <p:grpSp>
        <p:nvGrpSpPr>
          <p:cNvPr id="8" name="Group 12">
            <a:extLst>
              <a:ext uri="{FF2B5EF4-FFF2-40B4-BE49-F238E27FC236}">
                <a16:creationId xmlns:a16="http://schemas.microsoft.com/office/drawing/2014/main" id="{90C30809-32B3-48A3-A5D0-6E10788893D4}"/>
              </a:ext>
            </a:extLst>
          </p:cNvPr>
          <p:cNvGrpSpPr>
            <a:grpSpLocks/>
          </p:cNvGrpSpPr>
          <p:nvPr/>
        </p:nvGrpSpPr>
        <p:grpSpPr bwMode="auto">
          <a:xfrm>
            <a:off x="1841178" y="3485297"/>
            <a:ext cx="4402832" cy="2218282"/>
            <a:chOff x="384" y="2418"/>
            <a:chExt cx="2352" cy="894"/>
          </a:xfrm>
        </p:grpSpPr>
        <p:pic>
          <p:nvPicPr>
            <p:cNvPr id="9" name="Picture 10">
              <a:extLst>
                <a:ext uri="{FF2B5EF4-FFF2-40B4-BE49-F238E27FC236}">
                  <a16:creationId xmlns:a16="http://schemas.microsoft.com/office/drawing/2014/main" id="{F3A9C69D-AAA7-4C6F-BABB-330507CD28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2418"/>
              <a:ext cx="2208" cy="7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</p:pic>
        <p:pic>
          <p:nvPicPr>
            <p:cNvPr id="10" name="Picture 11">
              <a:extLst>
                <a:ext uri="{FF2B5EF4-FFF2-40B4-BE49-F238E27FC236}">
                  <a16:creationId xmlns:a16="http://schemas.microsoft.com/office/drawing/2014/main" id="{2A625D0B-4A97-4700-B27A-DC894B80BDE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686"/>
            <a:stretch>
              <a:fillRect/>
            </a:stretch>
          </p:blipFill>
          <p:spPr bwMode="auto">
            <a:xfrm>
              <a:off x="396" y="3054"/>
              <a:ext cx="2340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</p:pic>
      </p:grpSp>
      <p:sp>
        <p:nvSpPr>
          <p:cNvPr id="11" name="Text Box 13">
            <a:extLst>
              <a:ext uri="{FF2B5EF4-FFF2-40B4-BE49-F238E27FC236}">
                <a16:creationId xmlns:a16="http://schemas.microsoft.com/office/drawing/2014/main" id="{2AEEABC3-7035-4498-A231-8C829205B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7140" y="5703580"/>
            <a:ext cx="56596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dirty="0"/>
              <a:t>b3 has correlation with b1, b2</a:t>
            </a:r>
          </a:p>
        </p:txBody>
      </p:sp>
      <p:pic>
        <p:nvPicPr>
          <p:cNvPr id="12" name="Picture 14">
            <a:extLst>
              <a:ext uri="{FF2B5EF4-FFF2-40B4-BE49-F238E27FC236}">
                <a16:creationId xmlns:a16="http://schemas.microsoft.com/office/drawing/2014/main" id="{929ED617-4D09-494C-AC5E-F53F75864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3544" y="1503991"/>
            <a:ext cx="2007268" cy="1121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pic>
        <p:nvPicPr>
          <p:cNvPr id="13" name="Picture 15">
            <a:extLst>
              <a:ext uri="{FF2B5EF4-FFF2-40B4-BE49-F238E27FC236}">
                <a16:creationId xmlns:a16="http://schemas.microsoft.com/office/drawing/2014/main" id="{5782385C-3022-454C-A3E1-308AC4DCD9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3174" y="3543339"/>
            <a:ext cx="4099671" cy="1683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5772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26C76-DB62-4A27-9D9D-2223D9BAF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Correlating Branches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20">
            <a:extLst>
              <a:ext uri="{FF2B5EF4-FFF2-40B4-BE49-F238E27FC236}">
                <a16:creationId xmlns:a16="http://schemas.microsoft.com/office/drawing/2014/main" id="{18403F0E-6D51-47B0-86BF-F8243F7CA1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3020" y="1173342"/>
            <a:ext cx="4752975" cy="4609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6" name="Rectangle 4">
            <a:extLst>
              <a:ext uri="{FF2B5EF4-FFF2-40B4-BE49-F238E27FC236}">
                <a16:creationId xmlns:a16="http://schemas.microsoft.com/office/drawing/2014/main" id="{7D233C78-C8B4-42DE-A9C4-BEAF2C68C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8774" y="1028486"/>
            <a:ext cx="4095750" cy="408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buFont typeface="Wingdings" pitchFamily="2" charset="2"/>
              <a:buChar char="n"/>
              <a:defRPr sz="2800">
                <a:solidFill>
                  <a:srgbClr val="0033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55000"/>
              <a:buFont typeface="Wingdings" pitchFamily="2" charset="2"/>
              <a:buChar char="n"/>
              <a:defRPr sz="2400">
                <a:solidFill>
                  <a:srgbClr val="0033CC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50000"/>
              <a:buFont typeface="Wingdings" pitchFamily="2" charset="2"/>
              <a:buChar char="n"/>
              <a:defRPr sz="2000">
                <a:solidFill>
                  <a:srgbClr val="000066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5000"/>
              <a:buFont typeface="Wingdings" pitchFamily="2" charset="2"/>
              <a:buChar char="n"/>
              <a:defRPr sz="1800">
                <a:solidFill>
                  <a:srgbClr val="0066FF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1800">
                <a:solidFill>
                  <a:srgbClr val="3399FF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US" altLang="en-US" sz="2000" kern="0" dirty="0"/>
              <a:t>	</a:t>
            </a:r>
            <a:r>
              <a:rPr lang="en-US" altLang="en-US" sz="2400" kern="0" dirty="0"/>
              <a:t>(2,2) predictor</a:t>
            </a:r>
          </a:p>
          <a:p>
            <a:pPr lvl="1"/>
            <a:r>
              <a:rPr lang="en-US" altLang="en-US" sz="2000" kern="0" dirty="0"/>
              <a:t>The behavior of recent branches selects between, say, four predictions of next branch, updating just that prediction </a:t>
            </a:r>
          </a:p>
          <a:p>
            <a:r>
              <a:rPr lang="en-US" altLang="en-US" sz="2400" kern="0" dirty="0"/>
              <a:t>Simple implementation:</a:t>
            </a:r>
          </a:p>
          <a:p>
            <a:pPr lvl="1"/>
            <a:r>
              <a:rPr lang="en-US" altLang="en-US" sz="2000" kern="0" dirty="0"/>
              <a:t> global history can be stored in a shift register</a:t>
            </a:r>
          </a:p>
        </p:txBody>
      </p:sp>
      <p:sp>
        <p:nvSpPr>
          <p:cNvPr id="7" name="Text Box 21">
            <a:extLst>
              <a:ext uri="{FF2B5EF4-FFF2-40B4-BE49-F238E27FC236}">
                <a16:creationId xmlns:a16="http://schemas.microsoft.com/office/drawing/2014/main" id="{7BAAC813-7985-4942-8249-5016496C7B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8775" y="4780322"/>
            <a:ext cx="424594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Branch address is concatenated with</a:t>
            </a:r>
            <a:br>
              <a:rPr lang="en-US" altLang="en-US" dirty="0"/>
            </a:br>
            <a:r>
              <a:rPr lang="en-US" altLang="en-US" dirty="0"/>
              <a:t>global branch history and then indexed.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4599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4D632-5E6D-4E4B-82D9-30802C74C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Number of Stored Bits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8BF4F-63DF-415D-A92B-035698185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For an (</a:t>
            </a:r>
            <a:r>
              <a:rPr lang="en-US" altLang="en-US" dirty="0" err="1"/>
              <a:t>m,n</a:t>
            </a:r>
            <a:r>
              <a:rPr lang="en-US" altLang="en-US" dirty="0"/>
              <a:t>) predictor:</a:t>
            </a:r>
          </a:p>
          <a:p>
            <a:pPr lvl="1"/>
            <a:r>
              <a:rPr lang="en-US" altLang="en-US" sz="2000" dirty="0"/>
              <a:t>2^m * n * Number of prediction entries</a:t>
            </a:r>
          </a:p>
          <a:p>
            <a:r>
              <a:rPr lang="en-US" altLang="en-US" dirty="0"/>
              <a:t>Example:</a:t>
            </a:r>
          </a:p>
          <a:p>
            <a:r>
              <a:rPr lang="en-US" altLang="en-US" dirty="0"/>
              <a:t>2-bit predictor with 4096 entries:</a:t>
            </a:r>
          </a:p>
          <a:p>
            <a:pPr lvl="1"/>
            <a:r>
              <a:rPr lang="en-US" altLang="en-US" sz="2000" dirty="0"/>
              <a:t>2^0 * 2 * 4k = 8k</a:t>
            </a:r>
          </a:p>
          <a:p>
            <a:r>
              <a:rPr lang="en-US" altLang="en-US" dirty="0"/>
              <a:t>(2,2) predictor, how many entries to be 8k:</a:t>
            </a:r>
          </a:p>
          <a:p>
            <a:pPr lvl="1"/>
            <a:r>
              <a:rPr lang="en-US" altLang="en-US" sz="2000" dirty="0"/>
              <a:t>2^2 * 2 * x = 8k </a:t>
            </a:r>
            <a:r>
              <a:rPr lang="en-US" altLang="en-US" sz="2000" dirty="0">
                <a:sym typeface="Wingdings" panose="05000000000000000000" pitchFamily="2" charset="2"/>
              </a:rPr>
              <a:t> x = 1k</a:t>
            </a:r>
          </a:p>
          <a:p>
            <a:pPr lvl="1"/>
            <a:endParaRPr lang="en-US" altLang="en-US" sz="2000" dirty="0">
              <a:sym typeface="Wingdings" panose="05000000000000000000" pitchFamily="2" charset="2"/>
            </a:endParaRP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93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6B692-5205-463A-B333-4FE9DFD00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Accuracy of Different Schemes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Object 2">
            <a:hlinkClick r:id="" action="ppaction://ole?verb=0"/>
            <a:extLst>
              <a:ext uri="{FF2B5EF4-FFF2-40B4-BE49-F238E27FC236}">
                <a16:creationId xmlns:a16="http://schemas.microsoft.com/office/drawing/2014/main" id="{3578AB9E-B973-4AFA-97BC-31D6F633139B}"/>
              </a:ext>
            </a:extLst>
          </p:cNvPr>
          <p:cNvGraphicFramePr>
            <a:graphicFrameLocks/>
          </p:cNvGraphicFramePr>
          <p:nvPr/>
        </p:nvGraphicFramePr>
        <p:xfrm>
          <a:off x="2235200" y="904069"/>
          <a:ext cx="7721600" cy="51172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5800680" imgH="4105080" progId="Excel.Chart.8">
                  <p:embed followColorScheme="full"/>
                </p:oleObj>
              </mc:Choice>
              <mc:Fallback>
                <p:oleObj name="Chart" r:id="rId2" imgW="5800680" imgH="4105080" progId="Excel.Chart.8">
                  <p:embed followColorScheme="full"/>
                  <p:pic>
                    <p:nvPicPr>
                      <p:cNvPr id="6" name="Object 2">
                        <a:hlinkClick r:id="" action="ppaction://ole?verb=0"/>
                        <a:extLst>
                          <a:ext uri="{FF2B5EF4-FFF2-40B4-BE49-F238E27FC236}">
                            <a16:creationId xmlns:a16="http://schemas.microsoft.com/office/drawing/2014/main" id="{3578AB9E-B973-4AFA-97BC-31D6F633139B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904069"/>
                        <a:ext cx="7721600" cy="51172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520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0EAF0-A7D2-4027-8818-75898FE98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Tournament Branch Predictor</a:t>
            </a:r>
            <a:endParaRPr lang="en-US" dirty="0"/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CF79709-51AF-460D-8BE6-35EF20B3E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6085" y="1052736"/>
            <a:ext cx="8212403" cy="165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buFont typeface="Wingdings" pitchFamily="2" charset="2"/>
              <a:buChar char="n"/>
              <a:defRPr sz="2800">
                <a:solidFill>
                  <a:srgbClr val="0033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55000"/>
              <a:buFont typeface="Wingdings" pitchFamily="2" charset="2"/>
              <a:buChar char="n"/>
              <a:defRPr sz="2400">
                <a:solidFill>
                  <a:srgbClr val="0033CC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50000"/>
              <a:buFont typeface="Wingdings" pitchFamily="2" charset="2"/>
              <a:buChar char="n"/>
              <a:defRPr sz="2000">
                <a:solidFill>
                  <a:srgbClr val="000066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5000"/>
              <a:buFont typeface="Wingdings" pitchFamily="2" charset="2"/>
              <a:buChar char="n"/>
              <a:defRPr sz="1800">
                <a:solidFill>
                  <a:srgbClr val="0066FF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1800">
                <a:solidFill>
                  <a:srgbClr val="3399FF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9pPr>
          </a:lstStyle>
          <a:p>
            <a:r>
              <a:rPr lang="en-US" altLang="en-US" sz="2000" kern="0" dirty="0"/>
              <a:t>Used in Alpha 21264: Track both </a:t>
            </a:r>
            <a:r>
              <a:rPr lang="en-US" altLang="en-US" sz="2000" kern="0" dirty="0">
                <a:latin typeface="Times New Roman" panose="02020603050405020304" pitchFamily="18" charset="0"/>
              </a:rPr>
              <a:t>“</a:t>
            </a:r>
            <a:r>
              <a:rPr lang="en-US" altLang="en-US" sz="2000" kern="0" dirty="0"/>
              <a:t>local</a:t>
            </a:r>
            <a:r>
              <a:rPr lang="en-US" altLang="en-US" sz="2000" kern="0" dirty="0">
                <a:latin typeface="Times New Roman" panose="02020603050405020304" pitchFamily="18" charset="0"/>
              </a:rPr>
              <a:t>”</a:t>
            </a:r>
            <a:r>
              <a:rPr lang="en-US" altLang="en-US" sz="2000" kern="0" dirty="0"/>
              <a:t> and global history</a:t>
            </a:r>
          </a:p>
          <a:p>
            <a:r>
              <a:rPr lang="en-US" altLang="en-US" sz="2000" kern="0" dirty="0"/>
              <a:t>Intended for mixed types of applications</a:t>
            </a:r>
          </a:p>
          <a:p>
            <a:r>
              <a:rPr lang="en-US" altLang="en-US" sz="2000" kern="0" dirty="0"/>
              <a:t>Global history: T/NT history of past k branches, </a:t>
            </a:r>
            <a:endParaRPr lang="fa-IR" altLang="en-US" sz="2000" kern="0" dirty="0"/>
          </a:p>
          <a:p>
            <a:pPr lvl="1"/>
            <a:r>
              <a:rPr lang="en-US" altLang="en-US" sz="1600" kern="0" dirty="0"/>
              <a:t>e.g. 0 1 0 1 0 1 (NT T NT T NT T)</a:t>
            </a:r>
          </a:p>
          <a:p>
            <a:r>
              <a:rPr lang="en-US" sz="2000" dirty="0"/>
              <a:t>Global predictor uses the most recent branch history to index the predictor</a:t>
            </a:r>
          </a:p>
          <a:p>
            <a:r>
              <a:rPr lang="en-US" sz="2000" dirty="0"/>
              <a:t>Local predictor uses the address of the branch as the index </a:t>
            </a:r>
            <a:endParaRPr lang="en-US" altLang="en-US" sz="2000" kern="0" dirty="0"/>
          </a:p>
        </p:txBody>
      </p:sp>
      <p:grpSp>
        <p:nvGrpSpPr>
          <p:cNvPr id="6" name="Group 23">
            <a:extLst>
              <a:ext uri="{FF2B5EF4-FFF2-40B4-BE49-F238E27FC236}">
                <a16:creationId xmlns:a16="http://schemas.microsoft.com/office/drawing/2014/main" id="{7495E79D-63CE-4581-9DD6-62A734DB461D}"/>
              </a:ext>
            </a:extLst>
          </p:cNvPr>
          <p:cNvGrpSpPr>
            <a:grpSpLocks/>
          </p:cNvGrpSpPr>
          <p:nvPr/>
        </p:nvGrpSpPr>
        <p:grpSpPr bwMode="auto">
          <a:xfrm>
            <a:off x="2135188" y="3528592"/>
            <a:ext cx="6858000" cy="2852737"/>
            <a:chOff x="528" y="2331"/>
            <a:chExt cx="4320" cy="1797"/>
          </a:xfrm>
        </p:grpSpPr>
        <p:sp>
          <p:nvSpPr>
            <p:cNvPr id="7" name="Rectangle 4">
              <a:extLst>
                <a:ext uri="{FF2B5EF4-FFF2-40B4-BE49-F238E27FC236}">
                  <a16:creationId xmlns:a16="http://schemas.microsoft.com/office/drawing/2014/main" id="{5FFEDEB9-CB9E-44ED-A371-FF440F7230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571"/>
              <a:ext cx="1008" cy="480"/>
            </a:xfrm>
            <a:prstGeom prst="rect">
              <a:avLst/>
            </a:prstGeom>
            <a:solidFill>
              <a:schemeClr val="accent1"/>
            </a:solidFill>
            <a:ln w="254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latin typeface="Tahoma" panose="020B0604030504040204" pitchFamily="34" charset="0"/>
                </a:rPr>
                <a:t>Local</a:t>
              </a:r>
            </a:p>
            <a:p>
              <a:pPr algn="ctr" eaLnBrk="1" hangingPunct="1"/>
              <a:r>
                <a:rPr lang="en-US" altLang="en-US" sz="2400" dirty="0">
                  <a:latin typeface="Tahoma" panose="020B0604030504040204" pitchFamily="34" charset="0"/>
                </a:rPr>
                <a:t>Predictor</a:t>
              </a:r>
            </a:p>
          </p:txBody>
        </p:sp>
        <p:sp>
          <p:nvSpPr>
            <p:cNvPr id="8" name="Rectangle 5">
              <a:extLst>
                <a:ext uri="{FF2B5EF4-FFF2-40B4-BE49-F238E27FC236}">
                  <a16:creationId xmlns:a16="http://schemas.microsoft.com/office/drawing/2014/main" id="{AE5B63BE-C079-4AB4-9E91-B5C610A42F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2571"/>
              <a:ext cx="1008" cy="480"/>
            </a:xfrm>
            <a:prstGeom prst="rect">
              <a:avLst/>
            </a:prstGeom>
            <a:solidFill>
              <a:schemeClr val="accent1"/>
            </a:solidFill>
            <a:ln w="254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latin typeface="Tahoma" panose="020B0604030504040204" pitchFamily="34" charset="0"/>
                </a:rPr>
                <a:t>Global</a:t>
              </a:r>
            </a:p>
            <a:p>
              <a:pPr algn="ctr" eaLnBrk="1" hangingPunct="1"/>
              <a:r>
                <a:rPr lang="en-US" altLang="en-US" sz="2400" dirty="0">
                  <a:latin typeface="Tahoma" panose="020B0604030504040204" pitchFamily="34" charset="0"/>
                </a:rPr>
                <a:t>Predictor</a:t>
              </a:r>
            </a:p>
          </p:txBody>
        </p:sp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FB8F78FD-3F8D-4EF2-A200-C26A21CF91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2571"/>
              <a:ext cx="1008" cy="480"/>
            </a:xfrm>
            <a:prstGeom prst="rect">
              <a:avLst/>
            </a:prstGeom>
            <a:solidFill>
              <a:schemeClr val="accent1"/>
            </a:solidFill>
            <a:ln w="254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Tahoma" panose="020B0604030504040204" pitchFamily="34" charset="0"/>
                </a:rPr>
                <a:t>Choice</a:t>
              </a:r>
            </a:p>
            <a:p>
              <a:pPr algn="ctr" eaLnBrk="1" hangingPunct="1"/>
              <a:r>
                <a:rPr lang="en-US" altLang="en-US" sz="2400">
                  <a:latin typeface="Tahoma" panose="020B0604030504040204" pitchFamily="34" charset="0"/>
                </a:rPr>
                <a:t>Predictor</a:t>
              </a:r>
            </a:p>
          </p:txBody>
        </p:sp>
        <p:sp>
          <p:nvSpPr>
            <p:cNvPr id="10" name="AutoShape 7">
              <a:extLst>
                <a:ext uri="{FF2B5EF4-FFF2-40B4-BE49-F238E27FC236}">
                  <a16:creationId xmlns:a16="http://schemas.microsoft.com/office/drawing/2014/main" id="{9468BEEA-E57D-4BEB-B3BA-A243973E9F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291"/>
              <a:ext cx="1536" cy="240"/>
            </a:xfrm>
            <a:custGeom>
              <a:avLst/>
              <a:gdLst>
                <a:gd name="T0" fmla="*/ 7 w 21600"/>
                <a:gd name="T1" fmla="*/ 0 h 21600"/>
                <a:gd name="T2" fmla="*/ 4 w 21600"/>
                <a:gd name="T3" fmla="*/ 0 h 21600"/>
                <a:gd name="T4" fmla="*/ 1 w 21600"/>
                <a:gd name="T5" fmla="*/ 0 h 21600"/>
                <a:gd name="T6" fmla="*/ 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254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Tahoma" panose="020B0604030504040204" pitchFamily="34" charset="0"/>
                </a:rPr>
                <a:t>mux</a:t>
              </a:r>
            </a:p>
          </p:txBody>
        </p:sp>
        <p:cxnSp>
          <p:nvCxnSpPr>
            <p:cNvPr id="11" name="AutoShape 8">
              <a:extLst>
                <a:ext uri="{FF2B5EF4-FFF2-40B4-BE49-F238E27FC236}">
                  <a16:creationId xmlns:a16="http://schemas.microsoft.com/office/drawing/2014/main" id="{768B4E70-A3FB-4365-941D-AFC2E2C63123}"/>
                </a:ext>
              </a:extLst>
            </p:cNvPr>
            <p:cNvCxnSpPr>
              <a:cxnSpLocks noChangeShapeType="1"/>
              <a:stCxn id="10" idx="1"/>
            </p:cNvCxnSpPr>
            <p:nvPr/>
          </p:nvCxnSpPr>
          <p:spPr bwMode="auto">
            <a:xfrm rot="16200000" flipH="1">
              <a:off x="2716" y="2983"/>
              <a:ext cx="280" cy="1392"/>
            </a:xfrm>
            <a:prstGeom prst="bentConnector2">
              <a:avLst/>
            </a:prstGeom>
            <a:noFill/>
            <a:ln w="25400" cap="sq">
              <a:solidFill>
                <a:schemeClr val="tx1"/>
              </a:solidFill>
              <a:miter lim="800000"/>
              <a:headEnd type="none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AutoShape 9">
              <a:extLst>
                <a:ext uri="{FF2B5EF4-FFF2-40B4-BE49-F238E27FC236}">
                  <a16:creationId xmlns:a16="http://schemas.microsoft.com/office/drawing/2014/main" id="{43E96B2E-92DA-4E4A-B33F-BA55C2A2BBFE}"/>
                </a:ext>
              </a:extLst>
            </p:cNvPr>
            <p:cNvCxnSpPr>
              <a:cxnSpLocks noChangeShapeType="1"/>
              <a:stCxn id="9" idx="2"/>
              <a:endCxn id="10" idx="0"/>
            </p:cNvCxnSpPr>
            <p:nvPr/>
          </p:nvCxnSpPr>
          <p:spPr bwMode="auto">
            <a:xfrm rot="5400000">
              <a:off x="3200" y="2603"/>
              <a:ext cx="352" cy="1264"/>
            </a:xfrm>
            <a:prstGeom prst="bentConnector2">
              <a:avLst/>
            </a:prstGeom>
            <a:noFill/>
            <a:ln w="25400" cap="sq">
              <a:solidFill>
                <a:schemeClr val="tx1"/>
              </a:solidFill>
              <a:miter lim="800000"/>
              <a:headEnd type="none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" name="Line 10">
              <a:extLst>
                <a:ext uri="{FF2B5EF4-FFF2-40B4-BE49-F238E27FC236}">
                  <a16:creationId xmlns:a16="http://schemas.microsoft.com/office/drawing/2014/main" id="{96488DD9-BFF2-4EAA-B2BB-F63318F8C6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3051"/>
              <a:ext cx="0" cy="240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1">
              <a:extLst>
                <a:ext uri="{FF2B5EF4-FFF2-40B4-BE49-F238E27FC236}">
                  <a16:creationId xmlns:a16="http://schemas.microsoft.com/office/drawing/2014/main" id="{E916061C-DCC7-4A2C-993C-B9E31116D9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7" y="3051"/>
              <a:ext cx="0" cy="242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Rectangle 12">
              <a:extLst>
                <a:ext uri="{FF2B5EF4-FFF2-40B4-BE49-F238E27FC236}">
                  <a16:creationId xmlns:a16="http://schemas.microsoft.com/office/drawing/2014/main" id="{F9F2A289-41A9-4458-A33E-3BB43B1B8A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3627"/>
              <a:ext cx="864" cy="456"/>
            </a:xfrm>
            <a:prstGeom prst="rect">
              <a:avLst/>
            </a:prstGeom>
            <a:solidFill>
              <a:schemeClr val="accent1"/>
            </a:solidFill>
            <a:ln w="25400" cap="sq">
              <a:solidFill>
                <a:schemeClr val="tx1"/>
              </a:solidFill>
              <a:miter lim="800000"/>
              <a:headEnd type="none" w="sm" len="sm"/>
              <a:tailEnd type="none" w="lg" len="lg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000" dirty="0">
                  <a:latin typeface="Tahoma" panose="020B0604030504040204" pitchFamily="34" charset="0"/>
                </a:rPr>
                <a:t>Global</a:t>
              </a:r>
            </a:p>
            <a:p>
              <a:pPr algn="ctr" eaLnBrk="1" hangingPunct="1"/>
              <a:r>
                <a:rPr lang="en-US" altLang="en-US" sz="2000" dirty="0">
                  <a:latin typeface="Tahoma" panose="020B0604030504040204" pitchFamily="34" charset="0"/>
                </a:rPr>
                <a:t>history</a:t>
              </a:r>
            </a:p>
          </p:txBody>
        </p:sp>
        <p:sp>
          <p:nvSpPr>
            <p:cNvPr id="16" name="Line 13">
              <a:extLst>
                <a:ext uri="{FF2B5EF4-FFF2-40B4-BE49-F238E27FC236}">
                  <a16:creationId xmlns:a16="http://schemas.microsoft.com/office/drawing/2014/main" id="{14ADF0C2-AE0B-46D4-9058-AB7140EC2B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3819"/>
              <a:ext cx="0" cy="192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14">
              <a:extLst>
                <a:ext uri="{FF2B5EF4-FFF2-40B4-BE49-F238E27FC236}">
                  <a16:creationId xmlns:a16="http://schemas.microsoft.com/office/drawing/2014/main" id="{CC333C06-401B-41EB-BB23-6EE2D19BB4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8" y="3840"/>
              <a:ext cx="54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 cap="sq">
                  <a:solidFill>
                    <a:srgbClr val="000000"/>
                  </a:solidFill>
                  <a:miter lim="800000"/>
                  <a:headEnd type="none" w="sm" len="sm"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ahoma" panose="020B0604030504040204" pitchFamily="34" charset="0"/>
                </a:rPr>
                <a:t>NT/T</a:t>
              </a:r>
            </a:p>
          </p:txBody>
        </p:sp>
        <p:sp>
          <p:nvSpPr>
            <p:cNvPr id="18" name="Line 15">
              <a:extLst>
                <a:ext uri="{FF2B5EF4-FFF2-40B4-BE49-F238E27FC236}">
                  <a16:creationId xmlns:a16="http://schemas.microsoft.com/office/drawing/2014/main" id="{222A0312-D61B-421E-B010-EF391AAC88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3819"/>
              <a:ext cx="432" cy="0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16">
              <a:extLst>
                <a:ext uri="{FF2B5EF4-FFF2-40B4-BE49-F238E27FC236}">
                  <a16:creationId xmlns:a16="http://schemas.microsoft.com/office/drawing/2014/main" id="{97EA6F0A-0E55-42F1-A0BE-120D2CB186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48" y="2427"/>
              <a:ext cx="0" cy="1392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17">
              <a:extLst>
                <a:ext uri="{FF2B5EF4-FFF2-40B4-BE49-F238E27FC236}">
                  <a16:creationId xmlns:a16="http://schemas.microsoft.com/office/drawing/2014/main" id="{17C656EC-1199-4D7C-8C50-71546A218A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84" y="2427"/>
              <a:ext cx="2064" cy="0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18">
              <a:extLst>
                <a:ext uri="{FF2B5EF4-FFF2-40B4-BE49-F238E27FC236}">
                  <a16:creationId xmlns:a16="http://schemas.microsoft.com/office/drawing/2014/main" id="{B665AFDE-0CC2-46EF-A996-9C56777AF4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84" y="2427"/>
              <a:ext cx="0" cy="144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19">
              <a:extLst>
                <a:ext uri="{FF2B5EF4-FFF2-40B4-BE49-F238E27FC236}">
                  <a16:creationId xmlns:a16="http://schemas.microsoft.com/office/drawing/2014/main" id="{4C8F8934-F621-4661-BFDB-F5C37B8F88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2427"/>
              <a:ext cx="0" cy="144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20">
              <a:extLst>
                <a:ext uri="{FF2B5EF4-FFF2-40B4-BE49-F238E27FC236}">
                  <a16:creationId xmlns:a16="http://schemas.microsoft.com/office/drawing/2014/main" id="{20A7E01D-63FF-4863-92E5-D14154B9F1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2427"/>
              <a:ext cx="864" cy="0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1">
              <a:extLst>
                <a:ext uri="{FF2B5EF4-FFF2-40B4-BE49-F238E27FC236}">
                  <a16:creationId xmlns:a16="http://schemas.microsoft.com/office/drawing/2014/main" id="{3E5B2E3A-7E32-4194-86AF-856076A321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331"/>
              <a:ext cx="3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 cap="sq">
                  <a:solidFill>
                    <a:srgbClr val="000000"/>
                  </a:solidFill>
                  <a:miter lim="800000"/>
                  <a:headEnd type="none" w="sm" len="sm"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ahoma" panose="020B0604030504040204" pitchFamily="34" charset="0"/>
                </a:rPr>
                <a:t>PC</a:t>
              </a:r>
            </a:p>
          </p:txBody>
        </p:sp>
        <p:sp>
          <p:nvSpPr>
            <p:cNvPr id="25" name="Line 22">
              <a:extLst>
                <a:ext uri="{FF2B5EF4-FFF2-40B4-BE49-F238E27FC236}">
                  <a16:creationId xmlns:a16="http://schemas.microsoft.com/office/drawing/2014/main" id="{138A0BAF-828D-4C20-B990-BB887F6054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2427"/>
              <a:ext cx="0" cy="144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6356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F73ED-6E58-4822-A2CB-087692C7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Predictor Select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C1E12D41-CD9F-4133-9CEE-C1BA0FA4AD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6487" y="1484784"/>
            <a:ext cx="6617310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6124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946FA-54BE-4E67-9249-2AD6CA815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Local Predictor Percentage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4AE4F321-9111-4455-8EDC-2922B8520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372" y="1239044"/>
            <a:ext cx="6924220" cy="4422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922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>
                <a:cs typeface="B Titr" panose="00000700000000000000" pitchFamily="2" charset="-78"/>
              </a:rPr>
              <a:t>Copyright Notice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>
              <a:buClr>
                <a:prstClr val="black"/>
              </a:buClr>
            </a:pPr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>
                <a:buClr>
                  <a:prstClr val="black"/>
                </a:buClr>
              </a:pPr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6" name="TextBox 205"/>
          <p:cNvSpPr txBox="1"/>
          <p:nvPr/>
        </p:nvSpPr>
        <p:spPr>
          <a:xfrm>
            <a:off x="343949" y="1143001"/>
            <a:ext cx="11200351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rgbClr val="C00000"/>
                </a:solidFill>
                <a:latin typeface="Calibri"/>
                <a:cs typeface="B Nazanin" pitchFamily="2" charset="-78"/>
              </a:rPr>
              <a:t>Lectures adopted from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/>
                </a:solidFill>
                <a:latin typeface="Calibri"/>
              </a:rPr>
              <a:t>Computer Architecture: A Quantitative Approach,  6</a:t>
            </a:r>
            <a:r>
              <a:rPr lang="en-US" sz="2600" baseline="30000" dirty="0">
                <a:solidFill>
                  <a:prstClr val="black"/>
                </a:solidFill>
                <a:latin typeface="Calibri"/>
              </a:rPr>
              <a:t>th</a:t>
            </a:r>
            <a:r>
              <a:rPr lang="en-US" sz="2600" dirty="0">
                <a:solidFill>
                  <a:prstClr val="black"/>
                </a:solidFill>
                <a:latin typeface="Calibri"/>
              </a:rPr>
              <a:t> edition, John L. Hennessy,‎ David A. Patterson, MK pub., 2019</a:t>
            </a:r>
            <a:endParaRPr lang="fa-IR" sz="2600" dirty="0">
              <a:solidFill>
                <a:prstClr val="black"/>
              </a:solidFill>
              <a:latin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dirty="0">
              <a:solidFill>
                <a:prstClr val="black"/>
              </a:solidFill>
              <a:latin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solidFill>
                <a:prstClr val="black"/>
              </a:solidFill>
              <a:latin typeface="Calibri"/>
            </a:endParaRPr>
          </a:p>
          <a:p>
            <a:endParaRPr lang="en-US" sz="2600" b="1" dirty="0">
              <a:solidFill>
                <a:srgbClr val="C00000"/>
              </a:solidFill>
              <a:latin typeface="Calibri"/>
              <a:cs typeface="B Nazanin" pitchFamily="2" charset="-7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b="1" dirty="0">
              <a:solidFill>
                <a:srgbClr val="C00000"/>
              </a:solidFill>
              <a:latin typeface="Calibri"/>
              <a:cs typeface="B Nazanin" pitchFamily="2" charset="-78"/>
            </a:endParaRPr>
          </a:p>
          <a:p>
            <a:endParaRPr lang="fa-IR" sz="2000" b="1" dirty="0">
              <a:solidFill>
                <a:prstClr val="black"/>
              </a:solidFill>
              <a:latin typeface="Calibri"/>
              <a:cs typeface="B Nazanin" pitchFamily="2" charset="-78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2227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24F8B-5120-4B3C-948D-711E5521E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Performance Comparison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10">
            <a:extLst>
              <a:ext uri="{FF2B5EF4-FFF2-40B4-BE49-F238E27FC236}">
                <a16:creationId xmlns:a16="http://schemas.microsoft.com/office/drawing/2014/main" id="{1BB70288-0048-4FF2-A892-A3FED3D52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7550" y="1247775"/>
            <a:ext cx="8631212" cy="436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878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83" name="Rectangle 11"/>
          <p:cNvSpPr>
            <a:spLocks noChangeArrowheads="1"/>
          </p:cNvSpPr>
          <p:nvPr/>
        </p:nvSpPr>
        <p:spPr bwMode="auto">
          <a:xfrm>
            <a:off x="4367213" y="1254125"/>
            <a:ext cx="119776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dirty="0">
                <a:solidFill>
                  <a:srgbClr val="000099"/>
                </a:solidFill>
                <a:latin typeface="Arial" charset="0"/>
              </a:rPr>
              <a:t>Chapter 3</a:t>
            </a:r>
            <a:endParaRPr lang="en-GB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3484" name="Rectangle 12"/>
          <p:cNvSpPr>
            <a:spLocks noChangeArrowheads="1"/>
          </p:cNvSpPr>
          <p:nvPr/>
        </p:nvSpPr>
        <p:spPr bwMode="auto">
          <a:xfrm>
            <a:off x="4367214" y="2060575"/>
            <a:ext cx="5832475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dirty="0">
                <a:solidFill>
                  <a:srgbClr val="0066FF"/>
                </a:solidFill>
                <a:latin typeface="Arial" charset="0"/>
              </a:rPr>
              <a:t>Instruction-Level Parallelism and Its Exploitation</a:t>
            </a:r>
          </a:p>
        </p:txBody>
      </p:sp>
      <p:sp>
        <p:nvSpPr>
          <p:cNvPr id="233485" name="Text Box 13"/>
          <p:cNvSpPr txBox="1">
            <a:spLocks noChangeArrowheads="1"/>
          </p:cNvSpPr>
          <p:nvPr/>
        </p:nvSpPr>
        <p:spPr bwMode="auto">
          <a:xfrm>
            <a:off x="4313286" y="-100013"/>
            <a:ext cx="4502065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Computer Architecture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latin typeface="Arial" charset="0"/>
              </a:rPr>
              <a:t>A Quantitative Approach</a:t>
            </a:r>
            <a:r>
              <a:rPr lang="en-US" sz="2000">
                <a:solidFill>
                  <a:schemeClr val="bg1"/>
                </a:solidFill>
                <a:latin typeface="Arial" charset="0"/>
              </a:rPr>
              <a:t>, Sixth Edition</a:t>
            </a:r>
            <a:endParaRPr lang="en-GB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02589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Branch Prediction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>
          <a:xfrm>
            <a:off x="215462" y="1240077"/>
            <a:ext cx="11328838" cy="172048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Static Branch Prediction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Compile-time branch prediction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Profiling information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Branches are highly biased toward taken or untaken</a:t>
            </a:r>
          </a:p>
          <a:p>
            <a:pPr lvl="1">
              <a:lnSpc>
                <a:spcPct val="90000"/>
              </a:lnSpc>
            </a:pP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462" y="2900403"/>
            <a:ext cx="5406405" cy="3679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8BC348E8-14C7-7370-3546-FDC5898F61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9197957"/>
              </p:ext>
            </p:extLst>
          </p:nvPr>
        </p:nvGraphicFramePr>
        <p:xfrm>
          <a:off x="6455508" y="3041843"/>
          <a:ext cx="5666154" cy="36796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4F0FC6AE-4816-AD88-B058-6C99B7D30B6F}"/>
              </a:ext>
            </a:extLst>
          </p:cNvPr>
          <p:cNvGrpSpPr/>
          <p:nvPr/>
        </p:nvGrpSpPr>
        <p:grpSpPr>
          <a:xfrm>
            <a:off x="3627620" y="2900403"/>
            <a:ext cx="2683239" cy="2205624"/>
            <a:chOff x="3612630" y="3041843"/>
            <a:chExt cx="2683239" cy="2205624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A7E22597-D850-F7B2-58B9-78CDF0F6951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4990945" y="3041843"/>
              <a:ext cx="1035658" cy="1035658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1A1B79A-6256-2891-7750-8931CA1EA190}"/>
                </a:ext>
              </a:extLst>
            </p:cNvPr>
            <p:cNvSpPr txBox="1"/>
            <p:nvPr/>
          </p:nvSpPr>
          <p:spPr>
            <a:xfrm>
              <a:off x="3612630" y="3770139"/>
              <a:ext cx="2683239" cy="147732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rtl="1"/>
              <a:endParaRPr lang="fa-IR" sz="1800" dirty="0">
                <a:solidFill>
                  <a:srgbClr val="C00000"/>
                </a:solidFill>
                <a:cs typeface="B Yekan" panose="00000400000000000000" pitchFamily="2" charset="-78"/>
              </a:endParaRPr>
            </a:p>
            <a:p>
              <a:pPr algn="r" rtl="1"/>
              <a:r>
                <a:rPr lang="fa-IR" dirty="0">
                  <a:solidFill>
                    <a:srgbClr val="C00000"/>
                  </a:solidFill>
                  <a:cs typeface="B Yekan" panose="00000400000000000000" pitchFamily="2" charset="-78"/>
                </a:rPr>
                <a:t>پایپ لاین معطل نشده است و تشخیص اشتباه کمتر از 10 درصد داشته است</a:t>
              </a:r>
            </a:p>
            <a:p>
              <a:pPr algn="r" rtl="1"/>
              <a:r>
                <a:rPr lang="fa-IR" dirty="0">
                  <a:solidFill>
                    <a:srgbClr val="C00000"/>
                  </a:solidFill>
                  <a:cs typeface="B Yekan" panose="00000400000000000000" pitchFamily="2" charset="-78"/>
                </a:rPr>
                <a:t>ولی باز هم خوب نیست!</a:t>
              </a:r>
              <a:endParaRPr lang="en-US" dirty="0">
                <a:solidFill>
                  <a:srgbClr val="C00000"/>
                </a:solidFill>
                <a:cs typeface="B Yekan" panose="000004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6621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Dynamic Branch Prediction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Branch-Target Buffer (BTB)</a:t>
            </a:r>
          </a:p>
          <a:p>
            <a:pPr lvl="1"/>
            <a:r>
              <a:rPr lang="en-US" dirty="0"/>
              <a:t>Or Branch-Target Address Cache (BTAC)</a:t>
            </a:r>
          </a:p>
          <a:p>
            <a:pPr lvl="1"/>
            <a:r>
              <a:rPr lang="en-US" dirty="0"/>
              <a:t>The Branch Target Buffer (BTB) or Branch-Target Address Cache (BTAC) stores branch and jump addresses, their target addresses, and optionally prediction information.</a:t>
            </a:r>
          </a:p>
          <a:p>
            <a:pPr lvl="1"/>
            <a:r>
              <a:rPr lang="en-US" dirty="0"/>
              <a:t>The BTB is accessed during the IF stage </a:t>
            </a:r>
            <a:endParaRPr lang="fa-IR" dirty="0"/>
          </a:p>
          <a:p>
            <a:pPr marL="457200" lvl="1" indent="0">
              <a:buNone/>
            </a:pPr>
            <a:r>
              <a:rPr lang="en-US" dirty="0"/>
              <a:t>	</a:t>
            </a:r>
            <a:br>
              <a:rPr lang="en-US" dirty="0"/>
            </a:b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26"/>
          <a:stretch/>
        </p:blipFill>
        <p:spPr bwMode="auto">
          <a:xfrm>
            <a:off x="6684001" y="4027012"/>
            <a:ext cx="3955264" cy="2338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752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Dynamic Branch Prediction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dirty="0"/>
              <a:t>One-bit predictor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For each branch:</a:t>
            </a:r>
          </a:p>
          <a:p>
            <a:pPr lvl="2">
              <a:lnSpc>
                <a:spcPct val="90000"/>
              </a:lnSpc>
            </a:pPr>
            <a:r>
              <a:rPr lang="en-US" sz="2800" dirty="0"/>
              <a:t>Predict taken or not taken</a:t>
            </a:r>
          </a:p>
          <a:p>
            <a:pPr lvl="2">
              <a:lnSpc>
                <a:spcPct val="90000"/>
              </a:lnSpc>
            </a:pPr>
            <a:r>
              <a:rPr lang="en-US" sz="2800" dirty="0"/>
              <a:t>If the prediction is wrong, change prediction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021" y="4001569"/>
            <a:ext cx="6749957" cy="20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62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Dynamic Branch Prediction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One-bit predictor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one-bit predictor correctly predicts a branch at the end of a loop iteration, as long as the loop does not exit.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 nested loops, a one-bit prediction scheme will cause two </a:t>
            </a:r>
            <a:r>
              <a:rPr lang="en-US" dirty="0" err="1"/>
              <a:t>mispredictions</a:t>
            </a:r>
            <a:r>
              <a:rPr lang="en-US" dirty="0"/>
              <a:t> for the inner loop: 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One at the end of the loop, when the iteration exits the loop instead of looping again,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one when executing the first loop iteration, when it predicts exit instead of looping. 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Such a double misprediction in nested loops is avoided by a two-bit predictor scheme. </a:t>
            </a:r>
          </a:p>
          <a:p>
            <a:pPr lvl="1"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3200" dirty="0"/>
              <a:t>Two-bit Prediction: A prediction must miss twice before it is changed when a two-bit prediction scheme is applied. </a:t>
            </a:r>
            <a:br>
              <a:rPr lang="en-US" sz="3200" b="1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4198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Dynamic Branch Prediction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dirty="0"/>
              <a:t>Basic 2-bit predictor: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For each branch: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Predict taken or not taken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If the prediction is wrong two consecutive times, change prediction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149" y="3212007"/>
            <a:ext cx="7128792" cy="1624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149" y="4880160"/>
            <a:ext cx="6927701" cy="1852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7112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057F9-45E7-4A79-9704-96A66F0C5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Branch History Table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4159B-48D6-4E6C-B5C6-591FF4551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sz="3600" dirty="0" err="1"/>
              <a:t>Mispredict</a:t>
            </a:r>
            <a:r>
              <a:rPr lang="en-US" altLang="en-US" sz="3600" dirty="0"/>
              <a:t> because either:</a:t>
            </a:r>
          </a:p>
          <a:p>
            <a:pPr lvl="1">
              <a:lnSpc>
                <a:spcPct val="80000"/>
              </a:lnSpc>
            </a:pPr>
            <a:r>
              <a:rPr lang="en-US" altLang="en-US" sz="2800" dirty="0"/>
              <a:t>Wrong guess for that branch</a:t>
            </a:r>
          </a:p>
          <a:p>
            <a:pPr lvl="1">
              <a:lnSpc>
                <a:spcPct val="80000"/>
              </a:lnSpc>
            </a:pPr>
            <a:r>
              <a:rPr lang="en-US" altLang="en-US" sz="2800" dirty="0"/>
              <a:t>Got branch history of wrong branch when index the table</a:t>
            </a:r>
            <a:endParaRPr lang="fa-IR" altLang="en-US" sz="2800" dirty="0"/>
          </a:p>
          <a:p>
            <a:pPr lvl="1">
              <a:lnSpc>
                <a:spcPct val="80000"/>
              </a:lnSpc>
            </a:pPr>
            <a:endParaRPr lang="en-US" altLang="en-US" sz="2800" dirty="0"/>
          </a:p>
          <a:p>
            <a:pPr>
              <a:lnSpc>
                <a:spcPct val="80000"/>
              </a:lnSpc>
            </a:pPr>
            <a:r>
              <a:rPr lang="en-US" altLang="en-US" sz="3600" dirty="0"/>
              <a:t>4096 entry table  programs vary from 1% </a:t>
            </a:r>
            <a:r>
              <a:rPr lang="en-US" altLang="en-US" sz="3600" dirty="0" err="1"/>
              <a:t>misprediction</a:t>
            </a:r>
            <a:r>
              <a:rPr lang="en-US" altLang="en-US" sz="3600" dirty="0"/>
              <a:t> (nasa7, </a:t>
            </a:r>
            <a:r>
              <a:rPr lang="en-US" altLang="en-US" sz="3600" dirty="0" err="1"/>
              <a:t>tomcatv</a:t>
            </a:r>
            <a:r>
              <a:rPr lang="en-US" altLang="en-US" sz="3600" dirty="0"/>
              <a:t>) to 18% (</a:t>
            </a:r>
            <a:r>
              <a:rPr lang="en-US" altLang="en-US" sz="3600" dirty="0" err="1"/>
              <a:t>eqntott</a:t>
            </a:r>
            <a:r>
              <a:rPr lang="en-US" altLang="en-US" sz="3600" dirty="0"/>
              <a:t>), with spice at 9% and </a:t>
            </a:r>
            <a:r>
              <a:rPr lang="en-US" altLang="en-US" sz="3600" dirty="0" err="1"/>
              <a:t>gcc</a:t>
            </a:r>
            <a:r>
              <a:rPr lang="en-US" altLang="en-US" sz="3600" dirty="0"/>
              <a:t> at 12%, </a:t>
            </a:r>
            <a:endParaRPr lang="fa-IR" altLang="en-US" sz="3600" dirty="0"/>
          </a:p>
          <a:p>
            <a:pPr>
              <a:lnSpc>
                <a:spcPct val="80000"/>
              </a:lnSpc>
            </a:pPr>
            <a:endParaRPr lang="en-US" altLang="en-US" sz="3600" dirty="0"/>
          </a:p>
          <a:p>
            <a:pPr>
              <a:lnSpc>
                <a:spcPct val="80000"/>
              </a:lnSpc>
            </a:pPr>
            <a:r>
              <a:rPr lang="en-US" altLang="en-US" sz="3600" dirty="0"/>
              <a:t>4096 about as good as infinite table</a:t>
            </a:r>
            <a:br>
              <a:rPr lang="en-US" altLang="en-US" sz="3600" dirty="0"/>
            </a:br>
            <a:r>
              <a:rPr lang="en-US" altLang="en-US" sz="3600" dirty="0"/>
              <a:t>(in Alpha 21164) </a:t>
            </a:r>
            <a:endParaRPr lang="fa-IR" altLang="en-US" sz="3600" dirty="0"/>
          </a:p>
          <a:p>
            <a:pPr>
              <a:lnSpc>
                <a:spcPct val="80000"/>
              </a:lnSpc>
            </a:pPr>
            <a:endParaRPr lang="en-US" altLang="en-US" sz="3600" dirty="0"/>
          </a:p>
          <a:p>
            <a:endParaRPr lang="en-US" sz="4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039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8.8|123.3|84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3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6.9|43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|104|18.4|24.8|16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4.6|13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6.6|10.6|24.2|42.3|15.1|10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13338</TotalTime>
  <Words>1291</Words>
  <Application>Microsoft Office PowerPoint</Application>
  <PresentationFormat>Widescreen</PresentationFormat>
  <Paragraphs>218</Paragraphs>
  <Slides>20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B Yekan</vt:lpstr>
      <vt:lpstr>Calibri</vt:lpstr>
      <vt:lpstr>Calibri Light</vt:lpstr>
      <vt:lpstr>Tahoma</vt:lpstr>
      <vt:lpstr>Times New Roman</vt:lpstr>
      <vt:lpstr>Wingdings</vt:lpstr>
      <vt:lpstr>Office Theme</vt:lpstr>
      <vt:lpstr>Chart</vt:lpstr>
      <vt:lpstr>معماری کامپیوتر پیشرفته</vt:lpstr>
      <vt:lpstr>Copyright Notice</vt:lpstr>
      <vt:lpstr>PowerPoint Presentation</vt:lpstr>
      <vt:lpstr>Branch Prediction</vt:lpstr>
      <vt:lpstr>Dynamic Branch Prediction</vt:lpstr>
      <vt:lpstr>Dynamic Branch Prediction</vt:lpstr>
      <vt:lpstr>Dynamic Branch Prediction</vt:lpstr>
      <vt:lpstr>Dynamic Branch Prediction</vt:lpstr>
      <vt:lpstr>Branch History Table</vt:lpstr>
      <vt:lpstr>BHT Accuracy</vt:lpstr>
      <vt:lpstr>Unlimited Entries</vt:lpstr>
      <vt:lpstr>Correlating Branches</vt:lpstr>
      <vt:lpstr>Examples</vt:lpstr>
      <vt:lpstr>Correlating Branches</vt:lpstr>
      <vt:lpstr>Number of Stored Bits </vt:lpstr>
      <vt:lpstr>Accuracy of Different Schemes</vt:lpstr>
      <vt:lpstr>Tournament Branch Predictor</vt:lpstr>
      <vt:lpstr>Predictor Select</vt:lpstr>
      <vt:lpstr>Local Predictor Percentage</vt:lpstr>
      <vt:lpstr>Performance Comparison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Computer Architecture</dc:title>
  <dc:creator>HaghighatDoost,Vahid</dc:creator>
  <cp:lastModifiedBy>ICT-SURFACE</cp:lastModifiedBy>
  <cp:revision>187</cp:revision>
  <dcterms:created xsi:type="dcterms:W3CDTF">2021-08-11T10:34:58Z</dcterms:created>
  <dcterms:modified xsi:type="dcterms:W3CDTF">2022-12-06T09:18:55Z</dcterms:modified>
</cp:coreProperties>
</file>