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2974" autoAdjust="0"/>
  </p:normalViewPr>
  <p:slideViewPr>
    <p:cSldViewPr snapToGrid="0">
      <p:cViewPr varScale="1">
        <p:scale>
          <a:sx n="54" d="100"/>
          <a:sy n="54" d="100"/>
        </p:scale>
        <p:origin x="133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0413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13645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Arial" charset="0"/>
              <a:buChar char="•"/>
            </a:pPr>
            <a:r>
              <a:rPr lang="en-US" altLang="en-US" sz="3200" dirty="0"/>
              <a:t>Resource conflicts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3200" dirty="0"/>
              <a:t>همزمان چند </a:t>
            </a:r>
            <a:r>
              <a:rPr lang="en-US" altLang="en-US" sz="3200" dirty="0"/>
              <a:t>Ins</a:t>
            </a:r>
            <a:r>
              <a:rPr lang="fa-IR" altLang="en-US" sz="3200" dirty="0"/>
              <a:t> در حال انجام هستند. همزمان یک داده را از حافظه میخواهیم و همزمان یک دیتا مینویسیم این در حالی است که فقط یک باس حافظه داریم.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3200" dirty="0"/>
              <a:t>رجیسترها نمیتوانند همزمان برای یک </a:t>
            </a:r>
            <a:r>
              <a:rPr lang="en-US" altLang="en-US" sz="3200" dirty="0"/>
              <a:t>Ins</a:t>
            </a:r>
            <a:r>
              <a:rPr lang="fa-IR" altLang="en-US" sz="3200" dirty="0"/>
              <a:t> را بخوانند و به یک </a:t>
            </a:r>
            <a:r>
              <a:rPr lang="en-US" altLang="en-US" sz="3200" dirty="0"/>
              <a:t>Ins</a:t>
            </a:r>
            <a:r>
              <a:rPr lang="fa-IR" altLang="en-US" sz="3200" dirty="0"/>
              <a:t> داده بدهند.</a:t>
            </a:r>
            <a:endParaRPr lang="en-US" altLang="en-US" sz="3200" dirty="0"/>
          </a:p>
          <a:p>
            <a:pPr algn="r" rtl="1">
              <a:buFont typeface="Arial" charset="0"/>
              <a:buChar char="•"/>
            </a:pPr>
            <a:r>
              <a:rPr lang="en-US" altLang="en-US" sz="3200" dirty="0"/>
              <a:t>Data dependency</a:t>
            </a:r>
            <a:endParaRPr lang="fa-IR" altLang="en-US" sz="3200" dirty="0"/>
          </a:p>
          <a:p>
            <a:pPr marL="45720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3200" b="0" dirty="0"/>
              <a:t>وابستگی بین دستورات و اپرندهایی که وابسته به دستورات قبلی هستند</a:t>
            </a:r>
            <a:endParaRPr lang="en-US" altLang="en-US" sz="32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Hardware interlocks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سخت افزار مانع پیش رفتن دستورات وابسته شود.</a:t>
            </a:r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Operand forwarding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خروجی جمع کننده به رجیستر نرود و مستقیم به ورودی ضرب کننده برود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Delayed load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کامپایلر باید بتواند برای سخت افزاری که توانایی تشخیص وابستگی را ندارد، بین دستورات به اندازه کافی فاصله ایجاد کند.</a:t>
            </a:r>
            <a:endParaRPr lang="en-US" altLang="en-US" sz="2800" b="0" dirty="0"/>
          </a:p>
          <a:p>
            <a:pPr algn="r" rtl="1">
              <a:buFont typeface="Arial" charset="0"/>
              <a:buChar char="•"/>
            </a:pPr>
            <a:r>
              <a:rPr lang="en-US" altLang="en-US" sz="3200" dirty="0"/>
              <a:t>Branch difficulties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2800" b="0" dirty="0"/>
              <a:t>دستورات پرش بزرگترین چالش در پایپ لاین است. </a:t>
            </a:r>
          </a:p>
          <a:p>
            <a:pPr marL="45720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2800" b="0" dirty="0"/>
              <a:t>دو تا مشکل داریم؟ 1- آیا میپرد یا نه؟  2- به کجا میپرد؟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Prefetch target instruction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 ادرس بعدی را حدس بزنیم و در یک حالت هم میتواند دستور بعدی باشد و هم آدرس مقصد پرش و هر دو را بفرستیم توی پایپ لاین</a:t>
            </a:r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Branch target buffer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لیستی از آدرسهای پرش را داریم و در آنجا نگاه میکنیم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Loop buffer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لوپ ها حاوی یک برنچ در هر بار اجرا هستند. در لوپ بافر، یکبار که حلقه رو گشتی، میفهمی که دستور بعدی کجاست.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Branch prediction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پیش بینی پرش.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Delayed branch</a:t>
            </a:r>
            <a:endParaRPr lang="fa-IR" altLang="en-US" sz="2800" b="0" dirty="0"/>
          </a:p>
          <a:p>
            <a:pPr marL="914400" marR="0" lvl="2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2800" b="0" dirty="0"/>
              <a:t>زمانی که به یک پرش بر میخوریم، برخی از دستوراتی که ممکن است بعد از پرش باشند را در این فضا پر میکنیم. تا حدی شبیه </a:t>
            </a:r>
            <a:r>
              <a:rPr lang="en-US" altLang="en-US" sz="2800" b="0" dirty="0"/>
              <a:t>Delayed </a:t>
            </a:r>
            <a:r>
              <a:rPr lang="en-US" altLang="en-US" sz="2800" b="0" dirty="0" err="1"/>
              <a:t>loAD</a:t>
            </a:r>
            <a:r>
              <a:rPr lang="fa-IR" altLang="en-US" sz="2800" b="0" dirty="0"/>
              <a:t> است.</a:t>
            </a:r>
            <a:endParaRPr lang="en-US" altLang="en-US" sz="2800" b="0" dirty="0"/>
          </a:p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24166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Arial" charset="0"/>
              <a:buChar char="•"/>
            </a:pPr>
            <a:r>
              <a:rPr lang="en-US" altLang="en-US" sz="3200" dirty="0"/>
              <a:t>Resource conflicts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3200" dirty="0"/>
              <a:t>همزمان چند </a:t>
            </a:r>
            <a:r>
              <a:rPr lang="en-US" altLang="en-US" sz="3200" dirty="0"/>
              <a:t>Ins</a:t>
            </a:r>
            <a:r>
              <a:rPr lang="fa-IR" altLang="en-US" sz="3200" dirty="0"/>
              <a:t> در حال انجام هستند. همزمان یک داده را از حافظه میخواهیم و همزمان یک دیتا مینویسیم این در حالی است که فقط یک باس حافظه داریم.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3200" dirty="0"/>
              <a:t>رجیسترها نمیتوانند همزمان برای یک </a:t>
            </a:r>
            <a:r>
              <a:rPr lang="en-US" altLang="en-US" sz="3200" dirty="0"/>
              <a:t>Ins</a:t>
            </a:r>
            <a:r>
              <a:rPr lang="fa-IR" altLang="en-US" sz="3200" dirty="0"/>
              <a:t> را بخوانند و به یک </a:t>
            </a:r>
            <a:r>
              <a:rPr lang="en-US" altLang="en-US" sz="3200" dirty="0"/>
              <a:t>Ins</a:t>
            </a:r>
            <a:r>
              <a:rPr lang="fa-IR" altLang="en-US" sz="3200" dirty="0"/>
              <a:t> داده بدهند.</a:t>
            </a:r>
            <a:endParaRPr lang="en-US" alt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40914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Arial" charset="0"/>
              <a:buChar char="•"/>
            </a:pPr>
            <a:r>
              <a:rPr lang="en-US" altLang="en-US" sz="3200" dirty="0"/>
              <a:t>Data dependency</a:t>
            </a:r>
            <a:endParaRPr lang="fa-IR" altLang="en-US" sz="3200" dirty="0"/>
          </a:p>
          <a:p>
            <a:pPr marL="45720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3200" b="0" dirty="0"/>
              <a:t>وابستگی بین دستورات و اپرندهایی که وابسته به دستورات قبلی هستند</a:t>
            </a:r>
            <a:endParaRPr lang="en-US" altLang="en-US" sz="32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Hardware interlocks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سخت افزار مانع پیش رفتن دستورات وابسته شود.</a:t>
            </a:r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Operand forwarding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خروجی جمع کننده به رجیستر نرود و مستقیم به ورودی ضرب کننده برود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Delayed load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کامپایلر باید بتواند برای سخت افزاری که توانایی تشخیص وابستگی را ندارد، بین دستورات به اندازه کافی فاصله ایجاد کند.</a:t>
            </a:r>
            <a:endParaRPr lang="en-US" altLang="en-US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23655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>
              <a:buFont typeface="Arial" charset="0"/>
              <a:buChar char="•"/>
            </a:pPr>
            <a:r>
              <a:rPr lang="en-US" altLang="en-US" sz="3200"/>
              <a:t>Branch </a:t>
            </a:r>
            <a:r>
              <a:rPr lang="en-US" altLang="en-US" sz="3200" dirty="0"/>
              <a:t>difficulties</a:t>
            </a:r>
          </a:p>
          <a:p>
            <a:pPr lvl="1" algn="r" rtl="1">
              <a:buFont typeface="Arial" charset="0"/>
              <a:buChar char="•"/>
            </a:pPr>
            <a:r>
              <a:rPr lang="fa-IR" altLang="en-US" sz="2800" b="0" dirty="0"/>
              <a:t>دستورات پرش بزرگترین چالش در پایپ لاین است. </a:t>
            </a:r>
          </a:p>
          <a:p>
            <a:pPr marL="45720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2800" b="0" dirty="0"/>
              <a:t>دو تا مشکل داریم؟ 1- آیا میپرد یا نه؟  2- به کجا میپرد؟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Prefetch target instruction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 ادرس بعدی را حدس بزنیم و در یک حالت هم میتواند دستور بعدی باشد و هم آدرس مقصد پرش و هر دو را بفرستیم توی پایپ لاین</a:t>
            </a:r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Branch target buffer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لیستی از آدرسهای پرش را داریم و در آنجا نگاه میکنیم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Loop buffer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لوپ ها حاوی یک برنچ در هر بار اجرا هستند. در لوپ بافر، یکبار که حلقه رو گشتی، میفهمی که دستور بعدی کجاست.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Branch prediction</a:t>
            </a:r>
            <a:endParaRPr lang="fa-IR" altLang="en-US" sz="2800" b="0" dirty="0"/>
          </a:p>
          <a:p>
            <a:pPr lvl="2" algn="r" rtl="1">
              <a:buFont typeface="Arial" charset="0"/>
              <a:buChar char="•"/>
            </a:pPr>
            <a:r>
              <a:rPr lang="fa-IR" altLang="en-US" sz="2800" b="0" dirty="0"/>
              <a:t>پیش بینی پرش.</a:t>
            </a:r>
            <a:endParaRPr lang="en-US" altLang="en-US" sz="2800" b="0" dirty="0"/>
          </a:p>
          <a:p>
            <a:pPr lvl="1" algn="r" rtl="1">
              <a:buFont typeface="Arial" charset="0"/>
              <a:buChar char="•"/>
            </a:pPr>
            <a:r>
              <a:rPr lang="en-US" altLang="en-US" sz="2800" b="0" dirty="0"/>
              <a:t>Delayed branch</a:t>
            </a:r>
            <a:endParaRPr lang="fa-IR" altLang="en-US" sz="2800" b="0" dirty="0"/>
          </a:p>
          <a:p>
            <a:pPr marL="914400" marR="0" lvl="2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fa-IR" altLang="en-US" sz="2800" b="0" dirty="0"/>
              <a:t>زمانی که به یک پرش بر میخوریم، برخی از دستوراتی که ممکن است بعد از پرش باشند را در این فضا پر میکنیم. تا حدی شبیه </a:t>
            </a:r>
            <a:r>
              <a:rPr lang="en-US" altLang="en-US" sz="2800" b="0" dirty="0"/>
              <a:t>Delayed </a:t>
            </a:r>
            <a:r>
              <a:rPr lang="en-US" altLang="en-US" sz="2800" b="0" dirty="0" err="1"/>
              <a:t>loAD</a:t>
            </a:r>
            <a:r>
              <a:rPr lang="fa-IR" altLang="en-US" sz="2800" b="0" dirty="0"/>
              <a:t> است.</a:t>
            </a:r>
            <a:endParaRPr lang="en-US" altLang="en-US" sz="2800" b="0" dirty="0"/>
          </a:p>
          <a:p>
            <a:pPr algn="r" rt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5286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Dr. H. Farbeh, Advanced Computer Architecture-Fall 2020, AUT, Tehran, Iran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Dr. H. Farbeh, Advanced Computer Architecture-Fall 2020, AUT, Tehran, Iran 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H. Farbeh, Advanced Computer Architecture-Fall 2020, AUT, Tehran, Iran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ghighatdoost@shahed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ref.shahed.ac.ir/haghighatdoost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6" Type="http://schemas.openxmlformats.org/officeDocument/2006/relationships/image" Target="../media/image18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4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Pipeline Basics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FEC1A9-D835-8498-9EE9-E5922E6078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37653" y="89994"/>
            <a:ext cx="1182727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 Conflicts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7700" y="1228724"/>
            <a:ext cx="6256019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6286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altLang="en-US" sz="3200" dirty="0"/>
              <a:t>Resource conflicts</a:t>
            </a:r>
          </a:p>
          <a:p>
            <a:pPr>
              <a:buFont typeface="Arial" charset="0"/>
              <a:buChar char="•"/>
            </a:pPr>
            <a:r>
              <a:rPr lang="en-US" altLang="en-US" sz="3200" dirty="0"/>
              <a:t>Data dependency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Hardware interlocks</a:t>
            </a:r>
            <a:endParaRPr lang="en-US" altLang="en-US" sz="2000" b="0" dirty="0"/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Operand forwarding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Delayed load</a:t>
            </a:r>
          </a:p>
          <a:p>
            <a:pPr>
              <a:buFont typeface="Arial" charset="0"/>
              <a:buChar char="•"/>
            </a:pPr>
            <a:r>
              <a:rPr lang="en-US" altLang="en-US" sz="3200" dirty="0"/>
              <a:t>Branch difficulties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 err="1"/>
              <a:t>Prefetch</a:t>
            </a:r>
            <a:r>
              <a:rPr lang="en-US" altLang="en-US" sz="2800" b="0" dirty="0"/>
              <a:t> target instruction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Branch target buffer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Loop buffer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Branch prediction</a:t>
            </a:r>
          </a:p>
          <a:p>
            <a:pPr lvl="1">
              <a:buFont typeface="Arial" charset="0"/>
              <a:buChar char="•"/>
            </a:pPr>
            <a:r>
              <a:rPr lang="en-US" altLang="en-US" sz="2800" b="0" dirty="0"/>
              <a:t>Delayed branch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92437" y="1350121"/>
            <a:ext cx="562044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800" dirty="0">
                <a:solidFill>
                  <a:srgbClr val="002060"/>
                </a:solidFill>
                <a:cs typeface="B Yekan" panose="00000400000000000000" pitchFamily="2" charset="-78"/>
              </a:rPr>
              <a:t>انجام پایپ لاین مشکلات خودش را دارد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800" dirty="0">
                <a:solidFill>
                  <a:srgbClr val="002060"/>
                </a:solidFill>
                <a:cs typeface="B Yekan" panose="00000400000000000000" pitchFamily="2" charset="-78"/>
              </a:rPr>
              <a:t>تداخل منابع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800" dirty="0">
                <a:solidFill>
                  <a:srgbClr val="002060"/>
                </a:solidFill>
                <a:cs typeface="B Yekan" panose="00000400000000000000" pitchFamily="2" charset="-78"/>
              </a:rPr>
              <a:t>وابستگی داده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800" dirty="0">
                <a:solidFill>
                  <a:srgbClr val="002060"/>
                </a:solidFill>
                <a:cs typeface="B Yekan" panose="00000400000000000000" pitchFamily="2" charset="-78"/>
              </a:rPr>
              <a:t>مشکلات انشعاب یا پرش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475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 Conflicts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7701" y="1228724"/>
            <a:ext cx="4045768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6286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Resource conflicts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Data dependency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Hardware interlocks</a:t>
            </a:r>
            <a:endParaRPr lang="en-US" altLang="en-US" sz="1400" b="0" dirty="0"/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Operand forwarding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load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Branch difficulties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err="1"/>
              <a:t>Prefetch</a:t>
            </a:r>
            <a:r>
              <a:rPr lang="en-US" altLang="en-US" sz="1800" b="0" dirty="0"/>
              <a:t> target instruction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target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Loop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prediction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branch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44562" y="1363033"/>
            <a:ext cx="703429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در تداخل منابع مثلاً دسترسی همزمان به حافظه برای خواندن و نوشتن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و یا خواندن و نوشتن در رجیسترها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با استفاده از تکنیک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Multiport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کردن میتوان این مشکل را برطرف کرد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606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 Conflicts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7701" y="1228724"/>
            <a:ext cx="4045768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6286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Resource conflicts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Data dependency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Hardware interlocks</a:t>
            </a:r>
            <a:endParaRPr lang="en-US" altLang="en-US" sz="1400" b="0" dirty="0"/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Operand forwarding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load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Branch difficulties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err="1"/>
              <a:t>Prefetch</a:t>
            </a:r>
            <a:r>
              <a:rPr lang="en-US" altLang="en-US" sz="1800" b="0" dirty="0"/>
              <a:t> target instruction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target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Loop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prediction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branch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28456" y="1363033"/>
            <a:ext cx="75504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Data dependency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، مهمتر از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Resource conflicts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است.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برای مثال خروجی دستور جمع باید در دستور ضرب بعدی مورد استفاده باشد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endParaRPr lang="fa-IR" sz="2000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Hardware interlocks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یعنی سخت افزار شما بتواند وابستگی داده را تشخیص دهد و مانع ورود دستورات جدید شود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28455" y="3302025"/>
            <a:ext cx="7550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Operand forwarding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یعنی خروجی دستور قبل را درون حافظه و رجیستر ننویسیم و مستقیم به مدار ضرب کننده بدهیم.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54759" y="4276884"/>
            <a:ext cx="75504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Delayed load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یعنی قابلیت تشخیص سخت افزاری نداریم و مجبوریم بصورت نرم افزاری توسط کامپایلر به اندازه کافی بین دستورالعمل های دارای وابستگی، فاصله ایجاد کنیم.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235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 Conflicts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7701" y="1228724"/>
            <a:ext cx="4045768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628650" indent="-1714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Resource conflicts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Data dependency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Hardware interlocks</a:t>
            </a:r>
            <a:endParaRPr lang="en-US" altLang="en-US" sz="1400" b="0" dirty="0"/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Operand forwarding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load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altLang="en-US" sz="2000" dirty="0"/>
              <a:t>Branch difficulties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 err="1"/>
              <a:t>Prefetch</a:t>
            </a:r>
            <a:r>
              <a:rPr lang="en-US" altLang="en-US" sz="1800" b="0" dirty="0"/>
              <a:t> target instruction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target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Loop buffer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Branch prediction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en-US" altLang="en-US" sz="1800" b="0" dirty="0"/>
              <a:t>Delayed branch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28457" y="1150534"/>
            <a:ext cx="755040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Branch difficulties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، مشکلی است که بواسطه حلقه های تکرار و دستورات کنترلی در ترتیب اجرای دستورات ایجاد میشود.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endParaRPr lang="fa-IR" sz="2000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 err="1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 target instruction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یعنی بصورت پیش دستانه قبل از رسیدن به دستور، بتوانید دستور رو بیاورید.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28456" y="3048721"/>
            <a:ext cx="75504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Branch target buffer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، استفاده از یک بافر در پردازنده هست که آدرسهای مقصد برنچها رو نگه میداره و براساس آخرین اتفاق پیش بینی میکنه که نتیجه برنچ به کدام دستور العمل میرود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54760" y="4156716"/>
            <a:ext cx="7550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Loop buffer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یعنی برای لوپ میدونیم آخرین بار چه دستوری اجرا شده است.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54759" y="4997741"/>
            <a:ext cx="7550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Branch prediction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، یعنی با یک سری تکنیک بتوانیم دستور بعدی را پیدا کنیم.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54759" y="5784988"/>
            <a:ext cx="75504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روش  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Delayed branch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، زمانی که به برنچ برخورد کردیم یک سری دستور که مستقل از برنچ است را اجرا کنیم.</a:t>
            </a:r>
            <a:endParaRPr lang="en-US" sz="2000" dirty="0">
              <a:solidFill>
                <a:srgbClr val="002060"/>
              </a:solidFill>
              <a:cs typeface="B Yekan" panose="00000400000000000000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7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690" y="1139319"/>
            <a:ext cx="6735911" cy="263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346" y="3571584"/>
            <a:ext cx="7025047" cy="284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051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709" y="1905656"/>
            <a:ext cx="42862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260" y="2929594"/>
            <a:ext cx="62388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0447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225" y="1343024"/>
            <a:ext cx="29940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411" y="1285874"/>
            <a:ext cx="3549650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674" y="2157411"/>
            <a:ext cx="5389562" cy="433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47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001" y="1240077"/>
            <a:ext cx="3035300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2" t="2220" r="2574"/>
          <a:stretch/>
        </p:blipFill>
        <p:spPr bwMode="auto">
          <a:xfrm>
            <a:off x="4655840" y="2655044"/>
            <a:ext cx="5637832" cy="35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1067920" y="1972959"/>
            <a:ext cx="187325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1220321" y="2847671"/>
            <a:ext cx="2588965" cy="714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754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مدل کلی از قرار گرفتن 4 سگمنت در یک پایپ لاین</a:t>
            </a:r>
          </a:p>
          <a:p>
            <a:pPr algn="r" rtl="1"/>
            <a:r>
              <a:rPr lang="fa-IR" dirty="0"/>
              <a:t>رجیستر ها سنکرون هستند.</a:t>
            </a:r>
          </a:p>
          <a:p>
            <a:pPr algn="r" rtl="1"/>
            <a:r>
              <a:rPr lang="fa-IR" dirty="0"/>
              <a:t>در لبه بالا رونده، هر رجیستر اطلاعات خود را به رجیستر بعدی میده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" r="2480"/>
          <a:stretch>
            <a:fillRect/>
          </a:stretch>
        </p:blipFill>
        <p:spPr bwMode="auto">
          <a:xfrm>
            <a:off x="1989288" y="4031932"/>
            <a:ext cx="8314734" cy="2241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758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538" y="1078874"/>
            <a:ext cx="6204125" cy="2395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"/>
          <a:stretch/>
        </p:blipFill>
        <p:spPr bwMode="auto">
          <a:xfrm>
            <a:off x="3194050" y="3356992"/>
            <a:ext cx="6240884" cy="2752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171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2073376"/>
          </a:xfrm>
        </p:spPr>
        <p:txBody>
          <a:bodyPr>
            <a:normAutofit fontScale="85000" lnSpcReduction="10000"/>
          </a:bodyPr>
          <a:lstStyle/>
          <a:p>
            <a:pPr algn="r" rtl="1"/>
            <a:r>
              <a:rPr lang="fa-IR" dirty="0"/>
              <a:t>در حالت ایدآل پایپ لاین دارای سگمنت هایی است که دارای تاخیر زمانی یکسانی هستند</a:t>
            </a:r>
          </a:p>
          <a:p>
            <a:pPr algn="r" rtl="1"/>
            <a:r>
              <a:rPr lang="fa-IR" dirty="0"/>
              <a:t>در تصویر پایپ لاین با 4 سگمنت مشاهده میشود.</a:t>
            </a:r>
          </a:p>
          <a:p>
            <a:pPr algn="r" rtl="1"/>
            <a:r>
              <a:rPr lang="fa-IR" dirty="0"/>
              <a:t>میزان </a:t>
            </a:r>
            <a:r>
              <a:rPr lang="en-US" dirty="0"/>
              <a:t>Speedup</a:t>
            </a:r>
            <a:r>
              <a:rPr lang="fa-IR" dirty="0"/>
              <a:t> در صورت استفاده از پایپ لاین با </a:t>
            </a:r>
            <a:r>
              <a:rPr lang="en-US" dirty="0"/>
              <a:t>k</a:t>
            </a:r>
            <a:r>
              <a:rPr lang="fa-IR" dirty="0"/>
              <a:t> سگمنت در رابطه نشان داده شده است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" r="2962"/>
          <a:stretch/>
        </p:blipFill>
        <p:spPr bwMode="auto">
          <a:xfrm>
            <a:off x="127809" y="3313453"/>
            <a:ext cx="8577718" cy="251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154" y="4605779"/>
            <a:ext cx="25812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 bwMode="auto">
          <a:xfrm>
            <a:off x="9892278" y="4996304"/>
            <a:ext cx="46355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509815" y="4783580"/>
            <a:ext cx="1544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742950" indent="-28575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r>
              <a:rPr lang="en-US" altLang="en-US" dirty="0"/>
              <a:t>Maximum Speedup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99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latin typeface="Calibri" pitchFamily="34" charset="0"/>
                <a:cs typeface="B Titr" pitchFamily="2" charset="-78"/>
              </a:rPr>
              <a:t>Pipelining Speedup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 با فرض </a:t>
            </a:r>
            <a:r>
              <a:rPr lang="en-US" dirty="0"/>
              <a:t>n&gt;&gt;k</a:t>
            </a:r>
            <a:r>
              <a:rPr lang="fa-IR" dirty="0"/>
              <a:t> رابطه </a:t>
            </a:r>
            <a:r>
              <a:rPr lang="en-US" dirty="0"/>
              <a:t>Speedup</a:t>
            </a:r>
            <a:r>
              <a:rPr lang="fa-IR" dirty="0"/>
              <a:t> قابل ساده سازی است</a:t>
            </a:r>
          </a:p>
          <a:p>
            <a:pPr algn="r" rtl="1"/>
            <a:endParaRPr lang="fa-IR" dirty="0"/>
          </a:p>
          <a:p>
            <a:pPr algn="r" rtl="1"/>
            <a:endParaRPr lang="fa-IR" dirty="0"/>
          </a:p>
          <a:p>
            <a:pPr algn="r" rtl="1"/>
            <a:r>
              <a:rPr lang="fa-IR" dirty="0"/>
              <a:t>همچنین با فرض مساوی بودن زمان اجرای در تمام سگمنت ها خواهیم داشت</a:t>
            </a:r>
          </a:p>
          <a:p>
            <a:pPr algn="r" rt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23C1C-1A45-479C-A2C6-37C8B881A00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676" y="2356495"/>
            <a:ext cx="3560329" cy="107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760" y="4673328"/>
            <a:ext cx="2666491" cy="142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H. Farbeh, Advanced Computer Architecture-Fall 2020, AUT, Tehran, Iran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716651" y="5052942"/>
            <a:ext cx="2194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dirty="0">
                <a:cs typeface="B Yekan" panose="00000400000000000000" pitchFamily="2" charset="-78"/>
              </a:rPr>
              <a:t>کران بالا برای </a:t>
            </a:r>
            <a:r>
              <a:rPr lang="en-US" dirty="0">
                <a:cs typeface="B Yekan" panose="00000400000000000000" pitchFamily="2" charset="-78"/>
              </a:rPr>
              <a:t>Speedup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337511" y="2177967"/>
            <a:ext cx="3992450" cy="1434349"/>
            <a:chOff x="4337511" y="2177967"/>
            <a:chExt cx="3992450" cy="1434349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7758" y="2177967"/>
              <a:ext cx="1872203" cy="1434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337511" y="2552002"/>
                  <a:ext cx="1903663" cy="5875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groupChr>
                          <m:groupChrPr>
                            <m:chr m:val="→"/>
                            <m:vertJc m:val="bot"/>
                            <m:ctrl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r>
                              <m:rPr>
                                <m:brk m:alnAt="2"/>
                              </m:r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≫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𝑜𝑟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brk m:alnAt="2"/>
                              </m:r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groupChr>
                      </m:oMath>
                    </m:oMathPara>
                  </a14:m>
                  <a:endParaRPr lang="en-US" sz="28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7511" y="2552002"/>
                  <a:ext cx="1903663" cy="58759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370199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2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4.3|13.7|191.3|79.8|125.4|95.2|60.1|58.6|114.9|132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4.3|13.7|191.3|79.8|125.4|95.2|60.1|58.6|114.9|13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4.3|13.7|191.3|79.8|125.4|95.2|60.1|58.6|114.9|13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7|30.4|3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7|30.4|3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7|30.4|3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7|30.4|3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5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76.5|10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9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4.3|13.7|191.3|79.8|125.4|95.2|60.1|58.6|114.9|132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17154</TotalTime>
  <Words>1294</Words>
  <Application>Microsoft Office PowerPoint</Application>
  <PresentationFormat>Widescreen</PresentationFormat>
  <Paragraphs>178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معماری کامپیوتر پیشرفته</vt:lpstr>
      <vt:lpstr>Pipelining</vt:lpstr>
      <vt:lpstr>Pipelining</vt:lpstr>
      <vt:lpstr>Pipelining</vt:lpstr>
      <vt:lpstr>Pipelining</vt:lpstr>
      <vt:lpstr>Pipelining</vt:lpstr>
      <vt:lpstr>Pipelining</vt:lpstr>
      <vt:lpstr>Pipelining</vt:lpstr>
      <vt:lpstr>Pipelining Speedup</vt:lpstr>
      <vt:lpstr>Pipelining Conflicts</vt:lpstr>
      <vt:lpstr>Pipelining Conflicts</vt:lpstr>
      <vt:lpstr>Pipelining Conflicts</vt:lpstr>
      <vt:lpstr>Pipelining Conflicts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189</cp:revision>
  <dcterms:created xsi:type="dcterms:W3CDTF">2021-08-11T10:34:58Z</dcterms:created>
  <dcterms:modified xsi:type="dcterms:W3CDTF">2022-11-25T15:02:28Z</dcterms:modified>
</cp:coreProperties>
</file>