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7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ghighatDoost,Vahid" initials="H" lastIdx="1" clrIdx="0">
    <p:extLst>
      <p:ext uri="{19B8F6BF-5375-455C-9EA6-DF929625EA0E}">
        <p15:presenceInfo xmlns:p15="http://schemas.microsoft.com/office/powerpoint/2012/main" userId="S-1-5-21-38883444-773867774-137248731-77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8F0"/>
    <a:srgbClr val="5B9BD5"/>
    <a:srgbClr val="FED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3293" autoAdjust="0"/>
  </p:normalViewPr>
  <p:slideViewPr>
    <p:cSldViewPr snapToGrid="0">
      <p:cViewPr varScale="1">
        <p:scale>
          <a:sx n="63" d="100"/>
          <a:sy n="63" d="100"/>
        </p:scale>
        <p:origin x="9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145F9-B510-4E4B-A587-42E2A51618C2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2E8D4-D96E-4C76-9162-E944717E9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2853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1D3B1-2C87-4D0A-BDB7-78896F4B0BFA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B931B-C9B7-4095-8252-075D908B7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16016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658939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en-US" dirty="0"/>
              <a:t>4</a:t>
            </a:r>
            <a:r>
              <a:rPr lang="fa-IR" dirty="0"/>
              <a:t> سوال:</a:t>
            </a:r>
          </a:p>
          <a:p>
            <a:pPr algn="r" rtl="1"/>
            <a:r>
              <a:rPr lang="fa-IR" dirty="0"/>
              <a:t>چه چیزی را؟  چه زمانی؟  کجای کش بگذاریم؟  این کار را چه کسی و در کجا انجام دهد؟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/>
              <a:t>باید معیاری برای خوب یا بد بودن </a:t>
            </a:r>
            <a:r>
              <a:rPr lang="en-US" dirty="0"/>
              <a:t>Prefetching</a:t>
            </a:r>
            <a:r>
              <a:rPr lang="fa-IR" dirty="0"/>
              <a:t> داشته باشیم.</a:t>
            </a:r>
          </a:p>
          <a:p>
            <a:pPr algn="r" rtl="1"/>
            <a:endParaRPr lang="fa-IR" dirty="0"/>
          </a:p>
          <a:p>
            <a:pPr algn="r" rtl="1"/>
            <a:r>
              <a:rPr lang="en-US" dirty="0"/>
              <a:t>Coverage</a:t>
            </a:r>
            <a:r>
              <a:rPr lang="fa-IR" dirty="0"/>
              <a:t>= نسبت تعداد </a:t>
            </a:r>
            <a:r>
              <a:rPr lang="en-US" dirty="0"/>
              <a:t>cache miss</a:t>
            </a:r>
            <a:r>
              <a:rPr lang="fa-IR" dirty="0"/>
              <a:t> هایی که ما ندیدیم به کل </a:t>
            </a:r>
            <a:r>
              <a:rPr lang="en-US" dirty="0"/>
              <a:t>cache miss</a:t>
            </a:r>
            <a:r>
              <a:rPr lang="fa-IR" dirty="0"/>
              <a:t> ها. </a:t>
            </a:r>
          </a:p>
          <a:p>
            <a:pPr algn="r" rtl="1"/>
            <a:r>
              <a:rPr lang="fa-IR" dirty="0"/>
              <a:t>اگر ما 100 تا </a:t>
            </a:r>
            <a:r>
              <a:rPr lang="en-US" dirty="0"/>
              <a:t>cache miss</a:t>
            </a:r>
            <a:r>
              <a:rPr lang="fa-IR" dirty="0"/>
              <a:t> داشتیم و این باعث شده که ما 70 تا را نبینیم پس پوشش ما 70 درصد است.</a:t>
            </a:r>
          </a:p>
          <a:p>
            <a:pPr algn="r" rtl="1"/>
            <a:endParaRPr lang="fa-IR" dirty="0"/>
          </a:p>
          <a:p>
            <a:pPr algn="r" rtl="1"/>
            <a:r>
              <a:rPr lang="en-US" dirty="0"/>
              <a:t>Accuracy</a:t>
            </a:r>
            <a:r>
              <a:rPr lang="fa-IR" dirty="0"/>
              <a:t>= میزان درستی عملکرد را به ما میگوید یعنی آیا اطلاعاتی که آوردیم به درد خوردند یا نه</a:t>
            </a:r>
            <a:endParaRPr lang="en-US" dirty="0"/>
          </a:p>
          <a:p>
            <a:pPr algn="r" rtl="1"/>
            <a:endParaRPr lang="en-US" dirty="0"/>
          </a:p>
          <a:p>
            <a:pPr algn="r" rtl="1"/>
            <a:r>
              <a:rPr lang="en-US" sz="1200" dirty="0">
                <a:latin typeface="+mj-lt"/>
                <a:ea typeface="ＭＳ Ｐゴシック" charset="0"/>
              </a:rPr>
              <a:t>cache pollution</a:t>
            </a:r>
            <a:r>
              <a:rPr lang="fa-IR" sz="1200" dirty="0">
                <a:latin typeface="+mj-lt"/>
                <a:ea typeface="ＭＳ Ｐゴシック" charset="0"/>
              </a:rPr>
              <a:t> یعنی چیز به درد نخور را وارد کش کردیم.</a:t>
            </a:r>
            <a:endParaRPr lang="fa-IR" dirty="0"/>
          </a:p>
          <a:p>
            <a:pPr algn="r" rtl="1"/>
            <a:r>
              <a:rPr lang="fa-IR" dirty="0"/>
              <a:t> 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040507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دسترسی به حافظه اصلی بسیار پر هزینه است</a:t>
            </a:r>
          </a:p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میتواند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compulsory misses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رو حذف کنه</a:t>
            </a:r>
          </a:p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میتواند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Capacity misses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و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 conflict misses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 ها رو کاهش بده</a:t>
            </a:r>
          </a:p>
          <a:p>
            <a:pPr algn="r" rtl="1"/>
            <a:endParaRPr lang="fa-IR" sz="1200" b="1" dirty="0">
              <a:latin typeface="+mj-lt"/>
              <a:ea typeface="ＭＳ Ｐゴシック" charset="0"/>
            </a:endParaRPr>
          </a:p>
          <a:p>
            <a:pPr algn="r" rtl="1"/>
            <a:r>
              <a:rPr lang="en-US" sz="1200" b="1" dirty="0">
                <a:latin typeface="+mj-lt"/>
                <a:ea typeface="ＭＳ Ｐゴシック" charset="0"/>
              </a:rPr>
              <a:t>Predictable</a:t>
            </a:r>
            <a:r>
              <a:rPr lang="fa-IR" sz="1200" b="1" dirty="0">
                <a:latin typeface="+mj-lt"/>
                <a:ea typeface="ＭＳ Ｐゴシック" charset="0"/>
              </a:rPr>
              <a:t> بودن رفتار برنامه به این معنی است که تا چه حد از روی عملکرد گذشته برنامه میتوان عملکرد آینده آنرا پیش بینی کرد.</a:t>
            </a:r>
          </a:p>
          <a:p>
            <a:pPr algn="r" rtl="1"/>
            <a:endParaRPr lang="fa-IR" sz="1200" b="1" dirty="0">
              <a:latin typeface="+mj-lt"/>
              <a:ea typeface="ＭＳ Ｐゴシック" charset="0"/>
            </a:endParaRPr>
          </a:p>
          <a:p>
            <a:pPr algn="r" rtl="1"/>
            <a:r>
              <a:rPr lang="fa-IR" sz="1200" b="1" dirty="0">
                <a:latin typeface="+mj-lt"/>
                <a:ea typeface="ＭＳ Ｐゴシック" charset="0"/>
              </a:rPr>
              <a:t>سوال: آیا با </a:t>
            </a:r>
            <a:r>
              <a:rPr lang="en-US" sz="1200" b="1" dirty="0">
                <a:latin typeface="+mj-lt"/>
                <a:ea typeface="ＭＳ Ｐゴシック" charset="0"/>
              </a:rPr>
              <a:t>Prefetching</a:t>
            </a:r>
            <a:r>
              <a:rPr lang="fa-IR" sz="1200" b="1" dirty="0">
                <a:latin typeface="+mj-lt"/>
                <a:ea typeface="ＭＳ Ｐゴシック" charset="0"/>
              </a:rPr>
              <a:t> تعداد مراجعات به حافظه کاهش پیدا میکند یا نه؟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486150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/>
              <a:t>اگر </a:t>
            </a:r>
            <a:r>
              <a:rPr lang="en-US" sz="1200" dirty="0">
                <a:latin typeface="+mj-lt"/>
              </a:rPr>
              <a:t>misprediction</a:t>
            </a:r>
            <a:r>
              <a:rPr lang="fa-IR" sz="1200" dirty="0">
                <a:latin typeface="+mj-lt"/>
              </a:rPr>
              <a:t> داشته باشیم آیا عملکرد برنامه مختل میشود؟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62897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en-US" sz="3200" dirty="0">
                <a:solidFill>
                  <a:srgbClr val="0000FF"/>
                </a:solidFill>
                <a:latin typeface="+mj-lt"/>
              </a:rPr>
              <a:t>Prefetching algorithm  </a:t>
            </a:r>
            <a:r>
              <a:rPr lang="fa-IR" sz="3200" dirty="0">
                <a:solidFill>
                  <a:srgbClr val="0000FF"/>
                </a:solidFill>
                <a:latin typeface="+mj-lt"/>
              </a:rPr>
              <a:t> برای تعیین اینکه چه چیز جدیدی را بیاوریم استفاده میشود.</a:t>
            </a:r>
          </a:p>
          <a:p>
            <a:pPr algn="r" rtl="1"/>
            <a:r>
              <a:rPr lang="fa-IR" sz="3200" dirty="0">
                <a:solidFill>
                  <a:srgbClr val="0000FF"/>
                </a:solidFill>
                <a:latin typeface="+mj-lt"/>
              </a:rPr>
              <a:t>در </a:t>
            </a:r>
            <a:r>
              <a:rPr lang="en-US" sz="3200" dirty="0">
                <a:solidFill>
                  <a:srgbClr val="0000FF"/>
                </a:solidFill>
                <a:latin typeface="+mj-lt"/>
              </a:rPr>
              <a:t>cache replacement algorithm</a:t>
            </a:r>
            <a:r>
              <a:rPr lang="fa-IR" sz="3200" dirty="0">
                <a:solidFill>
                  <a:srgbClr val="0000FF"/>
                </a:solidFill>
                <a:latin typeface="+mj-lt"/>
              </a:rPr>
              <a:t> تعیین میکنیم که از بین داده های موجود چه کسی را بیرون بیاندازیم</a:t>
            </a:r>
            <a:endParaRPr lang="en-US" sz="1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704674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/>
              <a:t>چرا مساله کی آوردن خیلی مهم است؟</a:t>
            </a:r>
          </a:p>
          <a:p>
            <a:pPr algn="r" rtl="1"/>
            <a:endParaRPr lang="fa-IR" dirty="0"/>
          </a:p>
          <a:p>
            <a:pPr algn="r" rtl="1"/>
            <a:endParaRPr lang="fa-IR" dirty="0"/>
          </a:p>
          <a:p>
            <a:pPr algn="r" rtl="1"/>
            <a:r>
              <a:rPr lang="fa-IR" dirty="0"/>
              <a:t>حالت ایده آل این است که ما بلاک را بیاوریم و اکسس بشود پیش از آنکه اخراج بشود</a:t>
            </a:r>
          </a:p>
          <a:p>
            <a:pPr algn="r" rtl="1"/>
            <a:endParaRPr lang="fa-IR" dirty="0"/>
          </a:p>
          <a:p>
            <a:pPr algn="r" rtl="1"/>
            <a:endParaRPr lang="fa-IR" dirty="0"/>
          </a:p>
          <a:p>
            <a:pPr algn="r" rtl="1"/>
            <a:r>
              <a:rPr lang="fa-IR" dirty="0"/>
              <a:t>ممکن است ما یک </a:t>
            </a:r>
            <a:r>
              <a:rPr lang="en-US" sz="1200" dirty="0">
                <a:latin typeface="+mj-lt"/>
              </a:rPr>
              <a:t>prefetcher</a:t>
            </a:r>
            <a:r>
              <a:rPr lang="fa-IR" sz="1200" dirty="0">
                <a:latin typeface="+mj-lt"/>
              </a:rPr>
              <a:t> داشته باشیم که خیلی خوب تشخیص میدهد ولی انقدر معطل میکند که نهایتاً </a:t>
            </a:r>
            <a:r>
              <a:rPr lang="en-US" sz="1200" dirty="0">
                <a:latin typeface="+mj-lt"/>
              </a:rPr>
              <a:t>miss</a:t>
            </a:r>
            <a:r>
              <a:rPr lang="fa-IR" sz="1200" dirty="0">
                <a:latin typeface="+mj-lt"/>
              </a:rPr>
              <a:t> را حس میکنیم.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118033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585784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524000" y="1379481"/>
            <a:ext cx="9144000" cy="3003333"/>
          </a:xfrm>
          <a:prstGeom prst="roundRect">
            <a:avLst>
              <a:gd name="adj" fmla="val 342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6248" y="1379482"/>
            <a:ext cx="8250621" cy="1757855"/>
          </a:xfrm>
        </p:spPr>
        <p:txBody>
          <a:bodyPr anchor="b"/>
          <a:lstStyle>
            <a:lvl1pPr algn="ctr" rtl="1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82814"/>
            <a:ext cx="9144000" cy="386255"/>
          </a:xfrm>
        </p:spPr>
        <p:txBody>
          <a:bodyPr/>
          <a:lstStyle>
            <a:lvl1pPr marL="0" indent="0" algn="ctr" rtl="1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0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69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28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82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918" y="115889"/>
            <a:ext cx="11042649" cy="7016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2285" y="1125538"/>
            <a:ext cx="11027833" cy="51117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390651" y="6381751"/>
            <a:ext cx="9696449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Dr. H. Farbeh, Advanced Computer Architecture-Fall 2020, AUT, Tehran, Iran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600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r" rtl="1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1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l" rtl="0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92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29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0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78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64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7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5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Dr. H. Farbeh, Advanced Computer Architecture-Fall 2020, AUT, Tehran, Iran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ref.shahed.ac.ir/haghighatdoost" TargetMode="External"/><Relationship Id="rId2" Type="http://schemas.openxmlformats.org/officeDocument/2006/relationships/hyperlink" Target="mailto:haghighatdoost@shahed.ac.i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524000" y="4420805"/>
            <a:ext cx="9144000" cy="1760920"/>
          </a:xfrm>
          <a:prstGeom prst="roundRect">
            <a:avLst>
              <a:gd name="adj" fmla="val 3428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5210" y="1490800"/>
            <a:ext cx="8250621" cy="1379621"/>
          </a:xfrm>
        </p:spPr>
        <p:txBody>
          <a:bodyPr>
            <a:normAutofit/>
          </a:bodyPr>
          <a:lstStyle/>
          <a:p>
            <a:r>
              <a:rPr lang="fa-IR" dirty="0">
                <a:solidFill>
                  <a:srgbClr val="C00000"/>
                </a:solidFill>
                <a:latin typeface="Times New Roman" pitchFamily="18" charset="0"/>
                <a:cs typeface="B Titr" panose="00000700000000000000" pitchFamily="2" charset="-78"/>
              </a:rPr>
              <a:t>معماری کامپیوتر پیشرفته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5694"/>
            <a:ext cx="9144000" cy="1292181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fa-IR" dirty="0">
                <a:cs typeface="B Yekan" panose="00000400000000000000" pitchFamily="2" charset="-78"/>
              </a:rPr>
              <a:t>وحید حقیقت دوست</a:t>
            </a:r>
            <a:endParaRPr lang="en-US" dirty="0">
              <a:cs typeface="B Yekan" panose="00000400000000000000" pitchFamily="2" charset="-78"/>
            </a:endParaRPr>
          </a:p>
          <a:p>
            <a:pPr algn="r"/>
            <a:r>
              <a:rPr lang="en-US" dirty="0">
                <a:cs typeface="B Yekan" panose="00000400000000000000" pitchFamily="2" charset="-78"/>
                <a:hlinkClick r:id="rId2"/>
              </a:rPr>
              <a:t>haghighatdoost@shahed.ac.ir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en-US" dirty="0">
                <a:cs typeface="B Yekan" panose="00000400000000000000" pitchFamily="2" charset="-78"/>
                <a:hlinkClick r:id="rId3"/>
              </a:rPr>
              <a:t>http://ref.shahed.ac.ir/haghighatdoost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fa-IR" dirty="0">
                <a:cs typeface="B Yekan" panose="00000400000000000000" pitchFamily="2" charset="-78"/>
              </a:rPr>
              <a:t>دانشکده فنی و مهندسی</a:t>
            </a:r>
            <a:endParaRPr lang="en-US" dirty="0">
              <a:cs typeface="B Yekan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8294" y="89994"/>
            <a:ext cx="1184454" cy="1221971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885209" y="3248655"/>
            <a:ext cx="8459438" cy="9931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0000" lnSpcReduction="2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فصل دوم</a:t>
            </a:r>
            <a:b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</a:br>
            <a:endParaRPr lang="fa-IR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en-US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Memory Hierarchy Design</a:t>
            </a:r>
          </a:p>
          <a:p>
            <a:pPr algn="r"/>
            <a:endParaRPr lang="en-US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en-US" sz="4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Prefetching</a:t>
            </a:r>
            <a:endParaRPr 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1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6B2FC7B-8A29-CAEA-FDF6-56A8DB8C80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37653" y="89994"/>
            <a:ext cx="1182727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549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Challenges in Prefetching: Where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>
                <a:solidFill>
                  <a:srgbClr val="FF0000"/>
                </a:solidFill>
                <a:latin typeface="+mj-lt"/>
              </a:rPr>
              <a:t>Where</a:t>
            </a:r>
            <a:r>
              <a:rPr lang="en-US" dirty="0">
                <a:latin typeface="+mj-lt"/>
              </a:rPr>
              <a:t> to place the prefetched data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latin typeface="+mj-lt"/>
                <a:ea typeface="ＭＳ Ｐゴシック" charset="0"/>
              </a:rPr>
              <a:t>In cache</a:t>
            </a:r>
          </a:p>
          <a:p>
            <a:pPr lvl="2">
              <a:lnSpc>
                <a:spcPct val="120000"/>
              </a:lnSpc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</a:rPr>
              <a:t>+ Simple design, no need for separate buffers</a:t>
            </a:r>
          </a:p>
          <a:p>
            <a:pPr lvl="2">
              <a:lnSpc>
                <a:spcPct val="120000"/>
              </a:lnSpc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</a:rPr>
              <a:t>-- Can evict useful demand data </a:t>
            </a:r>
            <a:r>
              <a:rPr lang="en-US" dirty="0">
                <a:latin typeface="+mj-lt"/>
                <a:ea typeface="ＭＳ Ｐゴシック" charset="0"/>
                <a:sym typeface="Wingdings" charset="0"/>
              </a:rPr>
              <a:t> cache pollution</a:t>
            </a:r>
            <a:endParaRPr lang="en-US" dirty="0">
              <a:latin typeface="+mj-lt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r>
              <a:rPr lang="en-US" dirty="0">
                <a:latin typeface="+mj-lt"/>
                <a:ea typeface="ＭＳ Ｐゴシック" charset="0"/>
              </a:rPr>
              <a:t>In a separate </a:t>
            </a:r>
            <a:r>
              <a:rPr lang="en-US" dirty="0">
                <a:solidFill>
                  <a:srgbClr val="0000FF"/>
                </a:solidFill>
                <a:latin typeface="+mj-lt"/>
                <a:ea typeface="ＭＳ Ｐゴシック" charset="0"/>
              </a:rPr>
              <a:t>prefetch buffer</a:t>
            </a:r>
          </a:p>
          <a:p>
            <a:pPr lvl="2">
              <a:lnSpc>
                <a:spcPct val="120000"/>
              </a:lnSpc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</a:rPr>
              <a:t>+ Demand data protected from </a:t>
            </a:r>
            <a:r>
              <a:rPr lang="en-US" dirty="0" err="1">
                <a:latin typeface="+mj-lt"/>
                <a:ea typeface="ＭＳ Ｐゴシック" charset="0"/>
              </a:rPr>
              <a:t>prefetches</a:t>
            </a:r>
            <a:r>
              <a:rPr lang="en-US" dirty="0">
                <a:latin typeface="+mj-lt"/>
                <a:ea typeface="ＭＳ Ｐゴシック" charset="0"/>
              </a:rPr>
              <a:t> </a:t>
            </a:r>
            <a:r>
              <a:rPr lang="en-US" dirty="0">
                <a:latin typeface="+mj-lt"/>
                <a:ea typeface="ＭＳ Ｐゴシック" charset="0"/>
                <a:sym typeface="Wingdings" charset="0"/>
              </a:rPr>
              <a:t> no cache pollution</a:t>
            </a:r>
          </a:p>
          <a:p>
            <a:pPr lvl="2">
              <a:lnSpc>
                <a:spcPct val="120000"/>
              </a:lnSpc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  <a:sym typeface="Wingdings" charset="0"/>
              </a:rPr>
              <a:t>-- More complex memory system design</a:t>
            </a:r>
          </a:p>
          <a:p>
            <a:pPr lvl="2">
              <a:lnSpc>
                <a:spcPct val="120000"/>
              </a:lnSpc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  <a:sym typeface="Wingdings" charset="0"/>
              </a:rPr>
              <a:t>	- Where to place the prefetch buffer</a:t>
            </a:r>
          </a:p>
          <a:p>
            <a:pPr lvl="2">
              <a:lnSpc>
                <a:spcPct val="120000"/>
              </a:lnSpc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  <a:sym typeface="Wingdings" charset="0"/>
              </a:rPr>
              <a:t>	- When to access the prefetch buffer (parallel vs. serial with cache)</a:t>
            </a:r>
          </a:p>
          <a:p>
            <a:pPr lvl="2">
              <a:lnSpc>
                <a:spcPct val="120000"/>
              </a:lnSpc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  <a:sym typeface="Wingdings" charset="0"/>
              </a:rPr>
              <a:t>	- When to move the data from the prefetch buffer to cache</a:t>
            </a:r>
          </a:p>
          <a:p>
            <a:pPr lvl="2">
              <a:lnSpc>
                <a:spcPct val="120000"/>
              </a:lnSpc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  <a:sym typeface="Wingdings" charset="0"/>
              </a:rPr>
              <a:t>    - How to size the prefetch buffer</a:t>
            </a:r>
          </a:p>
          <a:p>
            <a:pPr lvl="2">
              <a:lnSpc>
                <a:spcPct val="120000"/>
              </a:lnSpc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  <a:sym typeface="Wingdings" charset="0"/>
              </a:rPr>
              <a:t>	- Keeping the prefetch buffer coherent</a:t>
            </a:r>
          </a:p>
          <a:p>
            <a:pPr lvl="2">
              <a:lnSpc>
                <a:spcPct val="120000"/>
              </a:lnSpc>
              <a:buFont typeface="Wingdings" charset="0"/>
              <a:buNone/>
            </a:pPr>
            <a:endParaRPr lang="en-US" sz="1200" dirty="0">
              <a:latin typeface="+mj-lt"/>
              <a:ea typeface="ＭＳ Ｐゴシック" charset="0"/>
              <a:sym typeface="Wingdings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+mj-lt"/>
                <a:sym typeface="Wingdings" charset="0"/>
              </a:rPr>
              <a:t>Many modern systems place prefetched data into the cache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latin typeface="+mj-lt"/>
                <a:ea typeface="ＭＳ Ｐゴシック" charset="0"/>
                <a:sym typeface="Wingdings" charset="0"/>
              </a:rPr>
              <a:t>Intel Pentium 4, Core2</a:t>
            </a:r>
            <a:r>
              <a:rPr lang="ja-JP" altLang="en-US" dirty="0">
                <a:latin typeface="+mj-lt"/>
                <a:ea typeface="ＭＳ Ｐゴシック" charset="0"/>
                <a:sym typeface="Wingdings" charset="0"/>
              </a:rPr>
              <a:t>’</a:t>
            </a:r>
            <a:r>
              <a:rPr lang="en-US" altLang="ja-JP" dirty="0">
                <a:latin typeface="+mj-lt"/>
                <a:ea typeface="ＭＳ Ｐゴシック" charset="0"/>
                <a:sym typeface="Wingdings" charset="0"/>
              </a:rPr>
              <a:t>s, AMD systems, IBM POWER4,5,6, …</a:t>
            </a:r>
            <a:endParaRPr lang="en-US" altLang="ja-JP" dirty="0">
              <a:latin typeface="+mj-lt"/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039627" y="1272450"/>
            <a:ext cx="497331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سوال در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Where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، این است که اطلاعات را در کجا بگذاریم؟</a:t>
            </a:r>
          </a:p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در کش و یا در یک بافر</a:t>
            </a:r>
          </a:p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هر کدام مزایا و معایب خود را دارند</a:t>
            </a:r>
          </a:p>
        </p:txBody>
      </p:sp>
      <p:sp>
        <p:nvSpPr>
          <p:cNvPr id="9" name="Rectangle 8"/>
          <p:cNvSpPr/>
          <p:nvPr/>
        </p:nvSpPr>
        <p:spPr>
          <a:xfrm>
            <a:off x="7039627" y="4330888"/>
            <a:ext cx="4973310" cy="888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در سیستم های جدید، اطلاعات در کش قرار داده میشوند نه در بافر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1120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Challenges in Prefetching: Where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Which level of cache </a:t>
            </a:r>
            <a:r>
              <a:rPr lang="en-US" b="1" dirty="0">
                <a:latin typeface="+mj-lt"/>
              </a:rPr>
              <a:t>to prefetch into?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Memory to L2, memory to L1. </a:t>
            </a:r>
            <a:r>
              <a:rPr lang="en-US" b="1" dirty="0">
                <a:solidFill>
                  <a:srgbClr val="0033CC"/>
                </a:solidFill>
                <a:latin typeface="+mj-lt"/>
                <a:ea typeface="ＭＳ Ｐゴシック" charset="0"/>
              </a:rPr>
              <a:t>Advantages/disadvantages?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L2 to L1? (</a:t>
            </a:r>
            <a:r>
              <a:rPr lang="en-US" b="1" dirty="0">
                <a:solidFill>
                  <a:srgbClr val="0033CC"/>
                </a:solidFill>
                <a:latin typeface="+mj-lt"/>
                <a:ea typeface="ＭＳ Ｐゴシック" charset="0"/>
              </a:rPr>
              <a:t>a separate prefetcher between levels</a:t>
            </a:r>
            <a:r>
              <a:rPr lang="en-US" b="1" dirty="0">
                <a:latin typeface="+mj-lt"/>
                <a:ea typeface="ＭＳ Ｐゴシック" charset="0"/>
              </a:rPr>
              <a:t>)</a:t>
            </a: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Where</a:t>
            </a:r>
            <a:r>
              <a:rPr lang="en-US" b="1" dirty="0">
                <a:latin typeface="+mj-lt"/>
              </a:rPr>
              <a:t> to place the prefetched data in the cache?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Do we treat prefetched blocks the </a:t>
            </a:r>
            <a:r>
              <a:rPr lang="en-US" b="1" dirty="0">
                <a:solidFill>
                  <a:srgbClr val="0033CC"/>
                </a:solidFill>
                <a:latin typeface="+mj-lt"/>
                <a:ea typeface="ＭＳ Ｐゴシック" charset="0"/>
              </a:rPr>
              <a:t>same as demand-fetched blocks</a:t>
            </a:r>
            <a:r>
              <a:rPr lang="en-US" b="1" dirty="0">
                <a:latin typeface="+mj-lt"/>
                <a:ea typeface="ＭＳ Ｐゴシック" charset="0"/>
              </a:rPr>
              <a:t>?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Prefetched blocks are not known to be needed</a:t>
            </a:r>
          </a:p>
          <a:p>
            <a:pPr lvl="2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With LRU, a demand block is placed into the MRU position</a:t>
            </a: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latin typeface="+mj-lt"/>
              </a:rPr>
              <a:t>Do we skew the replacement policy such that it favors the demand-fetched blocks?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E.g., place all </a:t>
            </a:r>
            <a:r>
              <a:rPr lang="en-US" b="1" dirty="0" err="1">
                <a:latin typeface="+mj-lt"/>
                <a:ea typeface="ＭＳ Ｐゴシック" charset="0"/>
              </a:rPr>
              <a:t>prefetches</a:t>
            </a:r>
            <a:r>
              <a:rPr lang="en-US" b="1" dirty="0">
                <a:latin typeface="+mj-lt"/>
                <a:ea typeface="ＭＳ Ｐゴシック" charset="0"/>
              </a:rPr>
              <a:t> into the LRU position in a way?</a:t>
            </a: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b="1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11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39627" y="1272450"/>
            <a:ext cx="4973310" cy="888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سوال دیگر در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Where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، این است که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Prefetcher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را در کدام لایه انجام دهیم.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2024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Challenges in Prefetching: Where 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Where</a:t>
            </a:r>
            <a:r>
              <a:rPr lang="en-US" b="1" dirty="0">
                <a:latin typeface="+mj-lt"/>
              </a:rPr>
              <a:t> to place the hardware prefetcher in the memory hierarchy?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In other words, what access patterns does the prefetcher see?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L1 hits and misses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L1 misses only 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L2 misses only </a:t>
            </a: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latin typeface="+mj-lt"/>
              </a:rPr>
              <a:t>Seeing a more complete access pattern:</a:t>
            </a:r>
          </a:p>
          <a:p>
            <a:pPr lvl="1">
              <a:lnSpc>
                <a:spcPct val="120000"/>
              </a:lnSpc>
              <a:buFont typeface="Wingdings" charset="0"/>
              <a:buNone/>
            </a:pPr>
            <a:r>
              <a:rPr lang="en-US" b="1" dirty="0">
                <a:latin typeface="+mj-lt"/>
                <a:ea typeface="ＭＳ Ｐゴシック" charset="0"/>
              </a:rPr>
              <a:t>+ Potentially better </a:t>
            </a:r>
            <a:r>
              <a:rPr lang="en-US" b="1" dirty="0">
                <a:solidFill>
                  <a:srgbClr val="0033CC"/>
                </a:solidFill>
                <a:latin typeface="+mj-lt"/>
                <a:ea typeface="ＭＳ Ｐゴシック" charset="0"/>
              </a:rPr>
              <a:t>accuracy</a:t>
            </a:r>
            <a:r>
              <a:rPr lang="en-US" b="1" dirty="0">
                <a:latin typeface="+mj-lt"/>
                <a:ea typeface="ＭＳ Ｐゴシック" charset="0"/>
              </a:rPr>
              <a:t> and </a:t>
            </a:r>
            <a:r>
              <a:rPr lang="en-US" b="1" dirty="0">
                <a:solidFill>
                  <a:srgbClr val="0033CC"/>
                </a:solidFill>
                <a:latin typeface="+mj-lt"/>
                <a:ea typeface="ＭＳ Ｐゴシック" charset="0"/>
              </a:rPr>
              <a:t>coverage</a:t>
            </a:r>
            <a:r>
              <a:rPr lang="en-US" b="1" dirty="0">
                <a:latin typeface="+mj-lt"/>
                <a:ea typeface="ＭＳ Ｐゴシック" charset="0"/>
              </a:rPr>
              <a:t> in prefetching</a:t>
            </a:r>
          </a:p>
          <a:p>
            <a:pPr lvl="1">
              <a:lnSpc>
                <a:spcPct val="120000"/>
              </a:lnSpc>
              <a:buFont typeface="Wingdings" charset="0"/>
              <a:buNone/>
            </a:pPr>
            <a:r>
              <a:rPr lang="en-US" b="1" dirty="0">
                <a:latin typeface="+mj-lt"/>
                <a:ea typeface="ＭＳ Ｐゴシック" charset="0"/>
              </a:rPr>
              <a:t>-- Prefetcher needs to examine more requests (bandwidth intensive, more ports into the prefetcher?)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434214" y="2374740"/>
            <a:ext cx="75867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سوال دیگر در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Where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، این است که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Prefetcher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در سلسله مراتب حافظه، چه اطلاعاتی را ببیند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4255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Challenges in Prefetching: How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b="1" dirty="0">
                <a:solidFill>
                  <a:srgbClr val="0033CC"/>
                </a:solidFill>
                <a:latin typeface="+mj-lt"/>
              </a:rPr>
              <a:t>Software</a:t>
            </a:r>
            <a:r>
              <a:rPr lang="en-US" b="1" dirty="0">
                <a:latin typeface="+mj-lt"/>
              </a:rPr>
              <a:t> prefetching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ISA provides prefetch instructions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Programmer or compiler inserts prefetch instructions (effort)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Usually works well only for </a:t>
            </a:r>
            <a:r>
              <a:rPr lang="ja-JP" altLang="en-US" b="1" dirty="0">
                <a:latin typeface="+mj-lt"/>
                <a:ea typeface="ＭＳ Ｐゴシック" charset="0"/>
              </a:rPr>
              <a:t>“</a:t>
            </a:r>
            <a:r>
              <a:rPr lang="en-US" altLang="ja-JP" b="1" dirty="0">
                <a:latin typeface="+mj-lt"/>
                <a:ea typeface="ＭＳ Ｐゴシック" charset="0"/>
              </a:rPr>
              <a:t>regular access patterns</a:t>
            </a:r>
            <a:r>
              <a:rPr lang="ja-JP" altLang="en-US" b="1" dirty="0">
                <a:latin typeface="+mj-lt"/>
                <a:ea typeface="ＭＳ Ｐゴシック" charset="0"/>
              </a:rPr>
              <a:t>”</a:t>
            </a:r>
            <a:endParaRPr lang="en-US" altLang="ja-JP" b="1" dirty="0">
              <a:latin typeface="+mj-lt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solidFill>
                  <a:srgbClr val="0033CC"/>
                </a:solidFill>
                <a:latin typeface="+mj-lt"/>
              </a:rPr>
              <a:t>Hardware</a:t>
            </a:r>
            <a:r>
              <a:rPr lang="en-US" b="1" dirty="0">
                <a:latin typeface="+mj-lt"/>
              </a:rPr>
              <a:t> prefetching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Hardware monitors processor accesses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Memorizes or finds patterns/strides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Generates prefetch addresses automatically</a:t>
            </a: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solidFill>
                  <a:srgbClr val="0033CC"/>
                </a:solidFill>
                <a:latin typeface="+mj-lt"/>
              </a:rPr>
              <a:t>Execution-based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prefetchers</a:t>
            </a:r>
            <a:endParaRPr lang="en-US" b="1" dirty="0">
              <a:latin typeface="+mj-lt"/>
            </a:endParaRP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A </a:t>
            </a:r>
            <a:r>
              <a:rPr lang="ja-JP" altLang="en-US" b="1" dirty="0">
                <a:latin typeface="+mj-lt"/>
                <a:ea typeface="ＭＳ Ｐゴシック" charset="0"/>
              </a:rPr>
              <a:t>“</a:t>
            </a:r>
            <a:r>
              <a:rPr lang="en-US" altLang="ja-JP" b="1" dirty="0">
                <a:latin typeface="+mj-lt"/>
                <a:ea typeface="ＭＳ Ｐゴシック" charset="0"/>
              </a:rPr>
              <a:t>thread</a:t>
            </a:r>
            <a:r>
              <a:rPr lang="ja-JP" altLang="en-US" b="1" dirty="0">
                <a:latin typeface="+mj-lt"/>
                <a:ea typeface="ＭＳ Ｐゴシック" charset="0"/>
              </a:rPr>
              <a:t>”</a:t>
            </a:r>
            <a:r>
              <a:rPr lang="en-US" altLang="ja-JP" b="1" dirty="0">
                <a:latin typeface="+mj-lt"/>
                <a:ea typeface="ＭＳ Ｐゴシック" charset="0"/>
              </a:rPr>
              <a:t> is executed to prefetch data for the main program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Can be generated by either software/programmer or hardware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13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36586" y="1048406"/>
            <a:ext cx="75867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سوال چهارم این بود که چطور کار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Prefetch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را انجام دهیم؟</a:t>
            </a:r>
          </a:p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روشهای نرم افزاری/سخت افزاری/ روالهای اجرایی (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Execution-based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6785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Hardware Prefetching 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+mj-lt"/>
              </a:rPr>
              <a:t>Idea: </a:t>
            </a:r>
            <a:r>
              <a:rPr lang="en-US" dirty="0">
                <a:solidFill>
                  <a:srgbClr val="0000FF"/>
                </a:solidFill>
                <a:latin typeface="+mj-lt"/>
              </a:rPr>
              <a:t>Specialized hardware observes load/store access patterns and </a:t>
            </a:r>
            <a:r>
              <a:rPr lang="en-US" dirty="0" err="1">
                <a:solidFill>
                  <a:srgbClr val="0000FF"/>
                </a:solidFill>
                <a:latin typeface="+mj-lt"/>
              </a:rPr>
              <a:t>prefetches</a:t>
            </a:r>
            <a:r>
              <a:rPr lang="en-US" dirty="0">
                <a:solidFill>
                  <a:srgbClr val="0000FF"/>
                </a:solidFill>
                <a:latin typeface="+mj-lt"/>
              </a:rPr>
              <a:t> data based on past access behavior</a:t>
            </a:r>
          </a:p>
          <a:p>
            <a:endParaRPr lang="en-US" dirty="0">
              <a:solidFill>
                <a:srgbClr val="0000FF"/>
              </a:solidFill>
              <a:latin typeface="+mj-lt"/>
            </a:endParaRPr>
          </a:p>
          <a:p>
            <a:r>
              <a:rPr lang="en-US" dirty="0">
                <a:latin typeface="+mj-lt"/>
              </a:rPr>
              <a:t>Tradeoffs: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</a:rPr>
              <a:t>+ Can be tuned to system implementation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</a:rPr>
              <a:t>+ Does not waste instruction execution bandwidth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</a:rPr>
              <a:t>-- More hardware complexity to detect patterns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</a:rPr>
              <a:t>	- Software can be more efficient in some cases</a:t>
            </a:r>
          </a:p>
          <a:p>
            <a:pPr lvl="2">
              <a:buFont typeface="Wingdings" charset="0"/>
              <a:buNone/>
            </a:pPr>
            <a:endParaRPr lang="en-US" dirty="0">
              <a:latin typeface="+mj-lt"/>
              <a:ea typeface="ＭＳ Ｐゴシック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14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957551" y="2571057"/>
            <a:ext cx="7586749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در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HWPF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، ما یک سخت افزار خاص منظوره که تمام تراکنش های حافظه را مانیتور میکند، در اختیار داریم.</a:t>
            </a:r>
          </a:p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بر مبنای آنچه اتفاق افتاده، تصمیم میگیرد که چه اطلاعاتی میتواند مورد نیاز باشد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0000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Next-Line </a:t>
            </a:r>
            <a:r>
              <a:rPr lang="en-US" sz="3200" dirty="0" err="1">
                <a:cs typeface="B Titr" panose="00000700000000000000" pitchFamily="2" charset="-78"/>
              </a:rPr>
              <a:t>Prefetchers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15461" y="1240077"/>
            <a:ext cx="11717005" cy="561792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b="1" dirty="0">
                <a:latin typeface="+mj-lt"/>
              </a:rPr>
              <a:t>Simplest form of hardware prefetching: always prefetch next N cache lines after a demand access (or a demand miss)</a:t>
            </a:r>
          </a:p>
          <a:p>
            <a:pPr lvl="1">
              <a:lnSpc>
                <a:spcPct val="110000"/>
              </a:lnSpc>
            </a:pPr>
            <a:r>
              <a:rPr lang="en-US" b="1" dirty="0">
                <a:solidFill>
                  <a:srgbClr val="0033CC"/>
                </a:solidFill>
                <a:latin typeface="+mj-lt"/>
                <a:ea typeface="ＭＳ Ｐゴシック" charset="0"/>
              </a:rPr>
              <a:t>Next-line prefetcher </a:t>
            </a:r>
            <a:r>
              <a:rPr lang="en-US" b="1" dirty="0">
                <a:latin typeface="+mj-lt"/>
                <a:ea typeface="ＭＳ Ｐゴシック" charset="0"/>
              </a:rPr>
              <a:t>(or next sequential prefetcher)</a:t>
            </a:r>
          </a:p>
          <a:p>
            <a:pPr lvl="1">
              <a:lnSpc>
                <a:spcPct val="11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Tradeoffs:</a:t>
            </a:r>
          </a:p>
          <a:p>
            <a:pPr lvl="2">
              <a:lnSpc>
                <a:spcPct val="110000"/>
              </a:lnSpc>
              <a:buFont typeface="Wingdings" charset="0"/>
              <a:buNone/>
            </a:pPr>
            <a:r>
              <a:rPr lang="en-US" sz="2400" b="1" dirty="0">
                <a:latin typeface="+mj-lt"/>
                <a:ea typeface="ＭＳ Ｐゴシック" charset="0"/>
              </a:rPr>
              <a:t>+ Simple to implement. No need for sophisticated pattern detection</a:t>
            </a:r>
          </a:p>
          <a:p>
            <a:pPr lvl="2">
              <a:lnSpc>
                <a:spcPct val="110000"/>
              </a:lnSpc>
              <a:buFont typeface="Wingdings" charset="0"/>
              <a:buNone/>
            </a:pPr>
            <a:r>
              <a:rPr lang="en-US" sz="2400" b="1" dirty="0">
                <a:latin typeface="+mj-lt"/>
                <a:ea typeface="ＭＳ Ｐゴシック" charset="0"/>
              </a:rPr>
              <a:t>+ Works well for sequential/streaming access patterns (instructions?)</a:t>
            </a:r>
          </a:p>
          <a:p>
            <a:pPr lvl="2">
              <a:lnSpc>
                <a:spcPct val="110000"/>
              </a:lnSpc>
              <a:buFont typeface="Wingdings" charset="0"/>
              <a:buNone/>
            </a:pPr>
            <a:r>
              <a:rPr lang="en-US" sz="2400" b="1" dirty="0">
                <a:latin typeface="+mj-lt"/>
                <a:ea typeface="ＭＳ Ｐゴシック" charset="0"/>
              </a:rPr>
              <a:t>-- Can waste bandwidth with irregular patterns</a:t>
            </a:r>
          </a:p>
          <a:p>
            <a:pPr lvl="2">
              <a:lnSpc>
                <a:spcPct val="110000"/>
              </a:lnSpc>
              <a:buFont typeface="Wingdings" charset="0"/>
              <a:buNone/>
            </a:pPr>
            <a:r>
              <a:rPr lang="en-US" sz="2400" b="1" dirty="0">
                <a:latin typeface="+mj-lt"/>
                <a:ea typeface="ＭＳ Ｐゴシック" charset="0"/>
              </a:rPr>
              <a:t>-- And, even regular patterns:</a:t>
            </a:r>
          </a:p>
          <a:p>
            <a:pPr lvl="2">
              <a:lnSpc>
                <a:spcPct val="110000"/>
              </a:lnSpc>
              <a:buFont typeface="Wingdings" charset="0"/>
              <a:buNone/>
            </a:pPr>
            <a:r>
              <a:rPr lang="en-US" sz="2400" b="1" dirty="0">
                <a:latin typeface="+mj-lt"/>
                <a:ea typeface="ＭＳ Ｐゴシック" charset="0"/>
              </a:rPr>
              <a:t>	- What is the prefetch accuracy if access stride = 2 and N = 1?</a:t>
            </a:r>
          </a:p>
          <a:p>
            <a:pPr lvl="2">
              <a:lnSpc>
                <a:spcPct val="110000"/>
              </a:lnSpc>
              <a:buFont typeface="Wingdings" charset="0"/>
              <a:buNone/>
            </a:pPr>
            <a:r>
              <a:rPr lang="en-US" sz="2400" b="1" dirty="0">
                <a:latin typeface="+mj-lt"/>
                <a:ea typeface="ＭＳ Ｐゴシック" charset="0"/>
              </a:rPr>
              <a:t>	- What if the program is traversing memory from higher to lower addresses?</a:t>
            </a:r>
          </a:p>
          <a:p>
            <a:pPr lvl="2">
              <a:lnSpc>
                <a:spcPct val="110000"/>
              </a:lnSpc>
              <a:buFont typeface="Wingdings" charset="0"/>
              <a:buNone/>
            </a:pPr>
            <a:r>
              <a:rPr lang="en-US" sz="2400" b="1" dirty="0">
                <a:latin typeface="+mj-lt"/>
                <a:ea typeface="ＭＳ Ｐゴシック" charset="0"/>
              </a:rPr>
              <a:t>	- Also prefetch </a:t>
            </a:r>
            <a:r>
              <a:rPr lang="ja-JP" altLang="en-US" sz="2400" b="1" dirty="0">
                <a:latin typeface="+mj-lt"/>
                <a:ea typeface="ＭＳ Ｐゴシック" charset="0"/>
              </a:rPr>
              <a:t>“</a:t>
            </a:r>
            <a:r>
              <a:rPr lang="en-US" altLang="ja-JP" sz="2400" b="1" dirty="0">
                <a:latin typeface="+mj-lt"/>
                <a:ea typeface="ＭＳ Ｐゴシック" charset="0"/>
              </a:rPr>
              <a:t>previous</a:t>
            </a:r>
            <a:r>
              <a:rPr lang="ja-JP" altLang="en-US" sz="2400" b="1" dirty="0">
                <a:latin typeface="+mj-lt"/>
                <a:ea typeface="ＭＳ Ｐゴシック" charset="0"/>
              </a:rPr>
              <a:t>”</a:t>
            </a:r>
            <a:r>
              <a:rPr lang="en-US" altLang="ja-JP" sz="2400" b="1" dirty="0">
                <a:latin typeface="+mj-lt"/>
                <a:ea typeface="ＭＳ Ｐゴシック" charset="0"/>
              </a:rPr>
              <a:t> N cache lines?</a:t>
            </a:r>
          </a:p>
          <a:p>
            <a:pPr>
              <a:lnSpc>
                <a:spcPct val="110000"/>
              </a:lnSpc>
            </a:pPr>
            <a:endParaRPr lang="en-US" b="1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389790" y="2163651"/>
            <a:ext cx="75867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ساده ترین شیوه پیش واکشی است.</a:t>
            </a:r>
          </a:p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هر وقت به حافظه مراجعه کردی،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N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بلوک بعدی را هم بیاور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016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Stride </a:t>
            </a:r>
            <a:r>
              <a:rPr lang="en-US" sz="3200" dirty="0" err="1">
                <a:cs typeface="B Titr" panose="00000700000000000000" pitchFamily="2" charset="-78"/>
              </a:rPr>
              <a:t>Prefetchers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b="1" dirty="0">
                <a:latin typeface="+mj-lt"/>
              </a:rPr>
              <a:t>Two kinds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Instruction program counter (PC) based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Cache block address based</a:t>
            </a: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latin typeface="+mj-lt"/>
              </a:rPr>
              <a:t>Instruction based:</a:t>
            </a:r>
          </a:p>
          <a:p>
            <a:pPr lvl="1">
              <a:lnSpc>
                <a:spcPct val="120000"/>
              </a:lnSpc>
            </a:pPr>
            <a:r>
              <a:rPr lang="en-US" sz="2600" b="1" dirty="0">
                <a:latin typeface="+mj-lt"/>
                <a:ea typeface="ＭＳ Ｐゴシック" charset="0"/>
              </a:rPr>
              <a:t>Baer and Chen, </a:t>
            </a:r>
            <a:r>
              <a:rPr lang="ja-JP" altLang="en-US" sz="2600" b="1" dirty="0">
                <a:latin typeface="+mj-lt"/>
                <a:ea typeface="ＭＳ Ｐゴシック" charset="0"/>
              </a:rPr>
              <a:t>“</a:t>
            </a:r>
            <a:r>
              <a:rPr lang="en-US" altLang="ja-JP" sz="2600" b="1" dirty="0">
                <a:solidFill>
                  <a:srgbClr val="FF0000"/>
                </a:solidFill>
                <a:latin typeface="+mj-lt"/>
                <a:ea typeface="ＭＳ Ｐゴシック" charset="0"/>
              </a:rPr>
              <a:t>An effective on-chip preloading scheme to reduce data access penalty</a:t>
            </a:r>
            <a:r>
              <a:rPr lang="en-US" altLang="ja-JP" sz="2600" b="1" dirty="0">
                <a:latin typeface="+mj-lt"/>
                <a:ea typeface="ＭＳ Ｐゴシック" charset="0"/>
              </a:rPr>
              <a:t>,</a:t>
            </a:r>
            <a:r>
              <a:rPr lang="ja-JP" altLang="en-US" sz="2600" b="1" dirty="0">
                <a:latin typeface="+mj-lt"/>
                <a:ea typeface="ＭＳ Ｐゴシック" charset="0"/>
              </a:rPr>
              <a:t>”</a:t>
            </a:r>
            <a:r>
              <a:rPr lang="en-US" altLang="ja-JP" sz="2600" b="1" dirty="0">
                <a:latin typeface="+mj-lt"/>
                <a:ea typeface="ＭＳ Ｐゴシック" charset="0"/>
              </a:rPr>
              <a:t> SC 1991.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Idea: </a:t>
            </a:r>
          </a:p>
          <a:p>
            <a:pPr lvl="2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Record the distance between the memory addresses referenced by a </a:t>
            </a:r>
            <a:r>
              <a:rPr lang="en-US" b="1" dirty="0">
                <a:solidFill>
                  <a:srgbClr val="7030A0"/>
                </a:solidFill>
                <a:latin typeface="+mj-lt"/>
                <a:ea typeface="ＭＳ Ｐゴシック" charset="0"/>
              </a:rPr>
              <a:t>load instruction </a:t>
            </a:r>
            <a:r>
              <a:rPr lang="en-US" b="1" dirty="0">
                <a:latin typeface="+mj-lt"/>
                <a:ea typeface="ＭＳ Ｐゴシック" charset="0"/>
              </a:rPr>
              <a:t>(i.e. stride of the load) as well as the last address referenced by the load</a:t>
            </a:r>
          </a:p>
          <a:p>
            <a:pPr lvl="2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Next time the same load instruction is fetched, prefetch </a:t>
            </a:r>
            <a:r>
              <a:rPr lang="en-US" b="1" dirty="0">
                <a:solidFill>
                  <a:srgbClr val="0033CC"/>
                </a:solidFill>
                <a:latin typeface="+mj-lt"/>
                <a:ea typeface="ＭＳ Ｐゴシック" charset="0"/>
              </a:rPr>
              <a:t>last address + stride</a:t>
            </a:r>
          </a:p>
          <a:p>
            <a:pPr>
              <a:lnSpc>
                <a:spcPct val="120000"/>
              </a:lnSpc>
            </a:pPr>
            <a:endParaRPr lang="en-US" b="1" dirty="0">
              <a:latin typeface="+mj-lt"/>
            </a:endParaRP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b="1" dirty="0">
              <a:latin typeface="+mj-lt"/>
            </a:endParaRP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Dr. H. </a:t>
            </a:r>
            <a:r>
              <a:rPr lang="en-US" dirty="0" err="1"/>
              <a:t>Farbeh</a:t>
            </a:r>
            <a:r>
              <a:rPr lang="en-US" dirty="0"/>
              <a:t>, Advanced Computer Architecture-Fall 2020, AUT, Tehran, Iran </a:t>
            </a:r>
          </a:p>
        </p:txBody>
      </p:sp>
      <p:sp>
        <p:nvSpPr>
          <p:cNvPr id="8" name="Rectangle 7"/>
          <p:cNvSpPr/>
          <p:nvPr/>
        </p:nvSpPr>
        <p:spPr>
          <a:xfrm>
            <a:off x="3957551" y="1764333"/>
            <a:ext cx="7586749" cy="888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در شیوه استراید، سعی شده تا مشکلات روش قبل برطرف شود</a:t>
            </a:r>
          </a:p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بر مبنای الگوی دسترسی تصمیم میگیرد که رو به جلو باشد یا رو به عقب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6882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>
                <a:cs typeface="B Titr" panose="00000700000000000000" pitchFamily="2" charset="-78"/>
              </a:rPr>
              <a:t>Copyright Notice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  <p:sp>
        <p:nvSpPr>
          <p:cNvPr id="206" name="TextBox 205"/>
          <p:cNvSpPr txBox="1"/>
          <p:nvPr/>
        </p:nvSpPr>
        <p:spPr>
          <a:xfrm>
            <a:off x="215463" y="1143000"/>
            <a:ext cx="1102009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rgbClr val="C00000"/>
                </a:solidFill>
                <a:latin typeface="Calibri"/>
                <a:cs typeface="B Nazanin" pitchFamily="2" charset="-78"/>
              </a:rPr>
              <a:t>Lectures adopted from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dirty="0">
              <a:solidFill>
                <a:prstClr val="black"/>
              </a:solidFill>
              <a:latin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/>
                </a:solidFill>
                <a:latin typeface="Calibri"/>
              </a:rPr>
              <a:t>Graduate Computer Architecture, handouts, by Prof. Samira Khan, University of Virginia, Fall 2017.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solidFill>
                <a:prstClr val="black"/>
              </a:solidFill>
              <a:latin typeface="Calibri"/>
            </a:endParaRPr>
          </a:p>
          <a:p>
            <a:endParaRPr lang="en-US" sz="2600" b="1" dirty="0">
              <a:solidFill>
                <a:srgbClr val="C00000"/>
              </a:solidFill>
              <a:latin typeface="Calibri"/>
              <a:cs typeface="B Nazanin" pitchFamily="2" charset="-7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b="1" dirty="0">
              <a:solidFill>
                <a:srgbClr val="C00000"/>
              </a:solidFill>
              <a:latin typeface="Calibri"/>
              <a:cs typeface="B Nazanin" pitchFamily="2" charset="-78"/>
            </a:endParaRPr>
          </a:p>
          <a:p>
            <a:endParaRPr lang="fa-IR" sz="2000" b="1" dirty="0">
              <a:solidFill>
                <a:prstClr val="black"/>
              </a:solidFill>
              <a:latin typeface="Calibri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98438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15462" y="1240076"/>
            <a:ext cx="6380132" cy="4680663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>
                <a:latin typeface="+mj-lt"/>
              </a:rPr>
              <a:t>Why prefetch? Why could/does it work?</a:t>
            </a:r>
          </a:p>
          <a:p>
            <a:r>
              <a:rPr lang="en-US" sz="2400" dirty="0">
                <a:latin typeface="+mj-lt"/>
              </a:rPr>
              <a:t>The four questions</a:t>
            </a:r>
          </a:p>
          <a:p>
            <a:pPr lvl="1"/>
            <a:r>
              <a:rPr lang="en-US" sz="2000" dirty="0">
                <a:latin typeface="+mj-lt"/>
                <a:ea typeface="ＭＳ Ｐゴシック" charset="0"/>
              </a:rPr>
              <a:t>What (to prefetch), when, where, how</a:t>
            </a:r>
          </a:p>
          <a:p>
            <a:r>
              <a:rPr lang="en-US" sz="2400" dirty="0">
                <a:latin typeface="+mj-lt"/>
              </a:rPr>
              <a:t>Software prefetching algorithms</a:t>
            </a:r>
          </a:p>
          <a:p>
            <a:r>
              <a:rPr lang="en-US" sz="2400" dirty="0">
                <a:latin typeface="+mj-lt"/>
              </a:rPr>
              <a:t>Hardware prefetching algorithms</a:t>
            </a:r>
          </a:p>
          <a:p>
            <a:r>
              <a:rPr lang="en-US" sz="2400" dirty="0">
                <a:latin typeface="+mj-lt"/>
              </a:rPr>
              <a:t>Prefetching performance </a:t>
            </a:r>
          </a:p>
          <a:p>
            <a:pPr lvl="1"/>
            <a:r>
              <a:rPr lang="en-US" sz="2000" dirty="0">
                <a:latin typeface="+mj-lt"/>
                <a:ea typeface="ＭＳ Ｐゴシック" charset="0"/>
              </a:rPr>
              <a:t>Coverage, accuracy, timeliness</a:t>
            </a:r>
          </a:p>
          <a:p>
            <a:pPr lvl="1"/>
            <a:r>
              <a:rPr lang="en-US" sz="2000" dirty="0">
                <a:latin typeface="+mj-lt"/>
                <a:ea typeface="ＭＳ Ｐゴシック" charset="0"/>
              </a:rPr>
              <a:t>Bad Prefetching result in: Bandwidth consumption, cache pollution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709684" y="5664117"/>
            <a:ext cx="6482316" cy="651623"/>
          </a:xfrm>
          <a:prstGeom prst="roundRect">
            <a:avLst>
              <a:gd name="adj" fmla="val 8375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6612712" y="4663329"/>
            <a:ext cx="4931588" cy="906825"/>
          </a:xfrm>
          <a:prstGeom prst="roundRect">
            <a:avLst>
              <a:gd name="adj" fmla="val 9760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>
                <a:cs typeface="B Titr" panose="00000700000000000000" pitchFamily="2" charset="-78"/>
              </a:rPr>
              <a:t>Prefetching: Outline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AutoShape 4" descr="{\displaystyle Coverage={\frac {\text{Cache Misses eliminated by Prefetching}}{\text{Total Cache Misses}}}}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714"/>
          <a:stretch/>
        </p:blipFill>
        <p:spPr bwMode="auto">
          <a:xfrm>
            <a:off x="6805641" y="4905334"/>
            <a:ext cx="4738659" cy="473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5815361" y="5812173"/>
            <a:ext cx="6586686" cy="409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020902" y="3360839"/>
            <a:ext cx="70691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در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prefetch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نرم افزاری، پاسخ به سوالات را نرم افزار میدهد.</a:t>
            </a:r>
          </a:p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باید سخت افزار، زیر ساخت لازم برای انجام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prefetch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نرم افزاری را فراهم کند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9514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5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>
                <a:cs typeface="B Titr" panose="00000700000000000000" pitchFamily="2" charset="-78"/>
              </a:rPr>
              <a:t>Prefetching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15462" y="1240076"/>
            <a:ext cx="11328838" cy="548145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b="1" dirty="0">
                <a:latin typeface="+mj-lt"/>
              </a:rPr>
              <a:t>Idea: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Fetch the data before it is needed (i.e. pre-fetch) by the program</a:t>
            </a:r>
          </a:p>
          <a:p>
            <a:pPr>
              <a:lnSpc>
                <a:spcPct val="100000"/>
              </a:lnSpc>
            </a:pPr>
            <a:endParaRPr lang="en-US" b="1" dirty="0">
              <a:solidFill>
                <a:srgbClr val="FF0000"/>
              </a:solidFill>
              <a:latin typeface="+mj-lt"/>
            </a:endParaRPr>
          </a:p>
          <a:p>
            <a:pPr>
              <a:lnSpc>
                <a:spcPct val="100000"/>
              </a:lnSpc>
            </a:pPr>
            <a:r>
              <a:rPr lang="en-US" b="1" dirty="0">
                <a:latin typeface="+mj-lt"/>
              </a:rPr>
              <a:t>Why? </a:t>
            </a:r>
          </a:p>
          <a:p>
            <a:pPr lvl="1">
              <a:lnSpc>
                <a:spcPct val="10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Memory latency is high. If we can prefetch </a:t>
            </a:r>
            <a:r>
              <a:rPr lang="en-US" b="1" dirty="0">
                <a:solidFill>
                  <a:srgbClr val="0000FF"/>
                </a:solidFill>
                <a:latin typeface="+mj-lt"/>
                <a:ea typeface="ＭＳ Ｐゴシック" charset="0"/>
              </a:rPr>
              <a:t>accurately</a:t>
            </a:r>
            <a:r>
              <a:rPr lang="en-US" b="1" dirty="0">
                <a:latin typeface="+mj-lt"/>
                <a:ea typeface="ＭＳ Ｐゴシック" charset="0"/>
              </a:rPr>
              <a:t> and </a:t>
            </a:r>
            <a:r>
              <a:rPr lang="en-US" b="1" dirty="0">
                <a:solidFill>
                  <a:srgbClr val="0000FF"/>
                </a:solidFill>
                <a:latin typeface="+mj-lt"/>
                <a:ea typeface="ＭＳ Ｐゴシック" charset="0"/>
              </a:rPr>
              <a:t>early enough </a:t>
            </a:r>
            <a:r>
              <a:rPr lang="en-US" b="1" dirty="0">
                <a:latin typeface="+mj-lt"/>
                <a:ea typeface="ＭＳ Ｐゴシック" charset="0"/>
              </a:rPr>
              <a:t>we can reduce/eliminate that latency.</a:t>
            </a:r>
          </a:p>
          <a:p>
            <a:pPr lvl="1">
              <a:lnSpc>
                <a:spcPct val="10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Can eliminate </a:t>
            </a:r>
            <a:r>
              <a:rPr lang="en-US" b="1" dirty="0">
                <a:solidFill>
                  <a:srgbClr val="0000FF"/>
                </a:solidFill>
                <a:latin typeface="+mj-lt"/>
                <a:ea typeface="ＭＳ Ｐゴシック" charset="0"/>
              </a:rPr>
              <a:t>compulsory cache misses</a:t>
            </a:r>
          </a:p>
          <a:p>
            <a:pPr lvl="1">
              <a:lnSpc>
                <a:spcPct val="10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Can it eliminate all cache misses? Capacity, conflict?</a:t>
            </a:r>
          </a:p>
          <a:p>
            <a:pPr>
              <a:lnSpc>
                <a:spcPct val="100000"/>
              </a:lnSpc>
            </a:pPr>
            <a:endParaRPr lang="en-US" b="1" dirty="0">
              <a:solidFill>
                <a:srgbClr val="FF0000"/>
              </a:solidFill>
              <a:latin typeface="+mj-lt"/>
            </a:endParaRPr>
          </a:p>
          <a:p>
            <a:pPr>
              <a:lnSpc>
                <a:spcPct val="100000"/>
              </a:lnSpc>
            </a:pPr>
            <a:r>
              <a:rPr lang="en-US" b="1" dirty="0">
                <a:latin typeface="+mj-lt"/>
              </a:rPr>
              <a:t>Involves predicting </a:t>
            </a:r>
            <a:r>
              <a:rPr lang="en-US" b="1" dirty="0">
                <a:solidFill>
                  <a:srgbClr val="0000FF"/>
                </a:solidFill>
                <a:latin typeface="+mj-lt"/>
              </a:rPr>
              <a:t>which address</a:t>
            </a:r>
            <a:r>
              <a:rPr lang="en-US" b="1" dirty="0">
                <a:latin typeface="+mj-lt"/>
              </a:rPr>
              <a:t> will be needed in the future</a:t>
            </a:r>
          </a:p>
          <a:p>
            <a:pPr lvl="1">
              <a:lnSpc>
                <a:spcPct val="10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Works if programs have predictable miss address patterns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692518" y="1977615"/>
            <a:ext cx="83402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ایده کلی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prefetch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این است که ما دیتا را قبل از اینکه درخواست بشود، به حافظه منتقل کنیم.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0356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Prefetching and Correctness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latin typeface="+mj-lt"/>
              </a:rPr>
              <a:t>Does a misprediction in prefetching affect correctness?</a:t>
            </a:r>
          </a:p>
          <a:p>
            <a:endParaRPr lang="en-US" sz="3600" dirty="0">
              <a:latin typeface="+mj-lt"/>
            </a:endParaRPr>
          </a:p>
          <a:p>
            <a:r>
              <a:rPr lang="en-US" sz="3600" dirty="0">
                <a:latin typeface="+mj-lt"/>
              </a:rPr>
              <a:t>No, prefetched data at a </a:t>
            </a:r>
            <a:r>
              <a:rPr lang="ja-JP" altLang="en-US" sz="3600" dirty="0">
                <a:latin typeface="+mj-lt"/>
              </a:rPr>
              <a:t>“</a:t>
            </a:r>
            <a:r>
              <a:rPr lang="en-US" altLang="ja-JP" sz="3600" dirty="0" err="1">
                <a:latin typeface="+mj-lt"/>
              </a:rPr>
              <a:t>mispredicted</a:t>
            </a:r>
            <a:r>
              <a:rPr lang="ja-JP" altLang="en-US" sz="3600" dirty="0">
                <a:latin typeface="+mj-lt"/>
              </a:rPr>
              <a:t>”</a:t>
            </a:r>
            <a:r>
              <a:rPr lang="en-US" altLang="ja-JP" sz="3600" dirty="0">
                <a:latin typeface="+mj-lt"/>
              </a:rPr>
              <a:t> address is simply not used</a:t>
            </a:r>
          </a:p>
          <a:p>
            <a:r>
              <a:rPr lang="en-US" sz="3600" dirty="0">
                <a:latin typeface="+mj-lt"/>
              </a:rPr>
              <a:t>There is no need for state recovery</a:t>
            </a:r>
          </a:p>
          <a:p>
            <a:pPr lvl="1"/>
            <a:r>
              <a:rPr lang="en-US" sz="3200" dirty="0">
                <a:latin typeface="+mj-lt"/>
              </a:rPr>
              <a:t>In contrast to branch misprediction or value misprediction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95171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Basics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9529787" cy="516614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+mj-lt"/>
              </a:rPr>
              <a:t>In modern systems, prefetching is usually done in </a:t>
            </a:r>
            <a:r>
              <a:rPr lang="en-US" sz="2400" b="1" dirty="0">
                <a:solidFill>
                  <a:srgbClr val="0000FF"/>
                </a:solidFill>
                <a:latin typeface="+mj-lt"/>
              </a:rPr>
              <a:t>cache block granularity</a:t>
            </a:r>
          </a:p>
          <a:p>
            <a:endParaRPr lang="fa-IR" sz="1100" b="1" dirty="0">
              <a:latin typeface="+mj-lt"/>
            </a:endParaRPr>
          </a:p>
          <a:p>
            <a:r>
              <a:rPr lang="en-US" sz="2400" b="1" dirty="0">
                <a:latin typeface="+mj-lt"/>
              </a:rPr>
              <a:t>Prefetching is a technique that can reduce both</a:t>
            </a:r>
          </a:p>
          <a:p>
            <a:pPr lvl="1"/>
            <a:r>
              <a:rPr lang="en-US" sz="2000" b="1" dirty="0">
                <a:latin typeface="+mj-lt"/>
                <a:ea typeface="ＭＳ Ｐゴシック" charset="0"/>
              </a:rPr>
              <a:t>Miss rate</a:t>
            </a:r>
          </a:p>
          <a:p>
            <a:pPr lvl="1"/>
            <a:r>
              <a:rPr lang="en-US" sz="2000" b="1" dirty="0">
                <a:latin typeface="+mj-lt"/>
                <a:ea typeface="ＭＳ Ｐゴシック" charset="0"/>
              </a:rPr>
              <a:t>Miss latency</a:t>
            </a:r>
          </a:p>
          <a:p>
            <a:r>
              <a:rPr lang="en-US" sz="2400" b="1" dirty="0">
                <a:latin typeface="+mj-lt"/>
              </a:rPr>
              <a:t>Prefetching can be done by </a:t>
            </a:r>
          </a:p>
          <a:p>
            <a:pPr lvl="1"/>
            <a:r>
              <a:rPr lang="en-US" b="1" dirty="0">
                <a:latin typeface="+mj-lt"/>
                <a:ea typeface="ＭＳ Ｐゴシック" charset="0"/>
              </a:rPr>
              <a:t>hardware</a:t>
            </a:r>
          </a:p>
          <a:p>
            <a:pPr lvl="1"/>
            <a:r>
              <a:rPr lang="en-US" b="1" dirty="0">
                <a:latin typeface="+mj-lt"/>
                <a:ea typeface="ＭＳ Ｐゴシック" charset="0"/>
              </a:rPr>
              <a:t>compiler</a:t>
            </a:r>
          </a:p>
          <a:p>
            <a:pPr lvl="1"/>
            <a:r>
              <a:rPr lang="en-US" b="1" dirty="0">
                <a:latin typeface="+mj-lt"/>
                <a:ea typeface="ＭＳ Ｐゴシック" charset="0"/>
              </a:rPr>
              <a:t>programmer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87583" y="1877407"/>
            <a:ext cx="111452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عملیات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prefetch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معمولاً با دانه بندی کش همانند اتفاقی که در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cache miss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رخ میدهد انجام میشود و یک بلاک داده جابجا میشود.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5934" y="3162395"/>
            <a:ext cx="91768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کاهش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Miss latency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یعنی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Miss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رخ میدهد ولی زمانی که لازم است اطلاعات از حافظه بیاید، کاهش می یابد.</a:t>
            </a:r>
            <a:endParaRPr lang="en-US" dirty="0">
              <a:solidFill>
                <a:srgbClr val="002060"/>
              </a:solidFill>
              <a:cs typeface="B Yekan" panose="00000400000000000000" pitchFamily="2" charset="-78"/>
            </a:endParaRPr>
          </a:p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چون این احتمال وجود دارد که قبل از رخداد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Miss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، درخواست به داده ارسال شده باشد و داده ها در مسیر انتقال باشند.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359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Prefetching: The Four Questions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600" b="1" dirty="0">
                <a:latin typeface="+mj-lt"/>
              </a:rPr>
              <a:t>What</a:t>
            </a:r>
          </a:p>
          <a:p>
            <a:pPr lvl="1">
              <a:lnSpc>
                <a:spcPct val="100000"/>
              </a:lnSpc>
            </a:pPr>
            <a:r>
              <a:rPr lang="en-US" sz="3200" b="1" dirty="0">
                <a:solidFill>
                  <a:srgbClr val="FF0000"/>
                </a:solidFill>
                <a:latin typeface="+mj-lt"/>
                <a:ea typeface="ＭＳ Ｐゴシック" charset="0"/>
              </a:rPr>
              <a:t>What</a:t>
            </a:r>
            <a:r>
              <a:rPr lang="en-US" sz="3200" b="1" dirty="0">
                <a:latin typeface="+mj-lt"/>
                <a:ea typeface="ＭＳ Ｐゴシック" charset="0"/>
              </a:rPr>
              <a:t> addresses to prefetch</a:t>
            </a:r>
          </a:p>
          <a:p>
            <a:pPr>
              <a:lnSpc>
                <a:spcPct val="100000"/>
              </a:lnSpc>
            </a:pPr>
            <a:r>
              <a:rPr lang="en-US" sz="3600" b="1" dirty="0">
                <a:latin typeface="+mj-lt"/>
              </a:rPr>
              <a:t>When</a:t>
            </a:r>
          </a:p>
          <a:p>
            <a:pPr lvl="1">
              <a:lnSpc>
                <a:spcPct val="100000"/>
              </a:lnSpc>
            </a:pPr>
            <a:r>
              <a:rPr lang="en-US" sz="3200" b="1" dirty="0">
                <a:solidFill>
                  <a:srgbClr val="FF0000"/>
                </a:solidFill>
                <a:latin typeface="+mj-lt"/>
                <a:ea typeface="ＭＳ Ｐゴシック" charset="0"/>
              </a:rPr>
              <a:t>When</a:t>
            </a:r>
            <a:r>
              <a:rPr lang="en-US" sz="3200" b="1" dirty="0">
                <a:latin typeface="+mj-lt"/>
                <a:ea typeface="ＭＳ Ｐゴシック" charset="0"/>
              </a:rPr>
              <a:t> to initiate a prefetch request</a:t>
            </a:r>
          </a:p>
          <a:p>
            <a:pPr>
              <a:lnSpc>
                <a:spcPct val="100000"/>
              </a:lnSpc>
            </a:pPr>
            <a:r>
              <a:rPr lang="en-US" sz="3600" b="1" dirty="0">
                <a:latin typeface="+mj-lt"/>
              </a:rPr>
              <a:t>Where</a:t>
            </a:r>
          </a:p>
          <a:p>
            <a:pPr lvl="1">
              <a:lnSpc>
                <a:spcPct val="100000"/>
              </a:lnSpc>
            </a:pPr>
            <a:r>
              <a:rPr lang="en-US" sz="3200" b="1" dirty="0">
                <a:solidFill>
                  <a:srgbClr val="FF0000"/>
                </a:solidFill>
                <a:latin typeface="+mj-lt"/>
                <a:ea typeface="ＭＳ Ｐゴシック" charset="0"/>
              </a:rPr>
              <a:t>Where</a:t>
            </a:r>
            <a:r>
              <a:rPr lang="en-US" sz="3200" b="1" dirty="0">
                <a:latin typeface="+mj-lt"/>
                <a:ea typeface="ＭＳ Ｐゴシック" charset="0"/>
              </a:rPr>
              <a:t> to place the prefetched data</a:t>
            </a:r>
          </a:p>
          <a:p>
            <a:pPr>
              <a:lnSpc>
                <a:spcPct val="100000"/>
              </a:lnSpc>
            </a:pPr>
            <a:r>
              <a:rPr lang="en-US" sz="3600" b="1" dirty="0">
                <a:latin typeface="+mj-lt"/>
              </a:rPr>
              <a:t>How</a:t>
            </a:r>
          </a:p>
          <a:p>
            <a:pPr lvl="1">
              <a:lnSpc>
                <a:spcPct val="100000"/>
              </a:lnSpc>
            </a:pPr>
            <a:r>
              <a:rPr lang="en-US" sz="3200" b="1" dirty="0">
                <a:latin typeface="+mj-lt"/>
                <a:ea typeface="ＭＳ Ｐゴシック" charset="0"/>
              </a:rPr>
              <a:t>Software, hardware, execution-based, cooperative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413972" y="985035"/>
            <a:ext cx="6778028" cy="2550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در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execution-based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یعنی قطعه کدی داریم که باعث میشود سخت افزار اقدامات خاصی را در زمانهایی انجام بدهد که این شیوه متفاوت با روال های سخت افزاری و یا نرم افزاری است.</a:t>
            </a:r>
          </a:p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در حالت ترکیبی یا همکارانه، نرم افزار و سخت افزار به هم کمک میکنند و نرم افزار یک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Hint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به سخت افزار میدهد تا سخت افزار بداند که چه چیزی را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prefetch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کند.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6405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Challenges in Prefetching: What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15461" y="1240077"/>
            <a:ext cx="11898075" cy="516614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FF0000"/>
                </a:solidFill>
                <a:latin typeface="+mj-lt"/>
              </a:rPr>
              <a:t>What</a:t>
            </a:r>
            <a:r>
              <a:rPr lang="en-US" dirty="0">
                <a:latin typeface="+mj-lt"/>
              </a:rPr>
              <a:t> addresses to prefetch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latin typeface="+mj-lt"/>
                <a:ea typeface="ＭＳ Ｐゴシック" charset="0"/>
              </a:rPr>
              <a:t>Prefetching useless data wastes resources</a:t>
            </a:r>
          </a:p>
          <a:p>
            <a:pPr lvl="2">
              <a:lnSpc>
                <a:spcPct val="100000"/>
              </a:lnSpc>
            </a:pPr>
            <a:r>
              <a:rPr lang="en-US" sz="1800" dirty="0">
                <a:latin typeface="+mj-lt"/>
                <a:ea typeface="ＭＳ Ｐゴシック" charset="0"/>
              </a:rPr>
              <a:t>Memory bandwidth</a:t>
            </a:r>
          </a:p>
          <a:p>
            <a:pPr lvl="2">
              <a:lnSpc>
                <a:spcPct val="100000"/>
              </a:lnSpc>
            </a:pPr>
            <a:r>
              <a:rPr lang="en-US" sz="1800" dirty="0">
                <a:latin typeface="+mj-lt"/>
                <a:ea typeface="ＭＳ Ｐゴシック" charset="0"/>
              </a:rPr>
              <a:t>Cache or prefetch buffer space</a:t>
            </a:r>
          </a:p>
          <a:p>
            <a:pPr lvl="2">
              <a:lnSpc>
                <a:spcPct val="100000"/>
              </a:lnSpc>
            </a:pPr>
            <a:r>
              <a:rPr lang="en-US" sz="1800" dirty="0">
                <a:latin typeface="+mj-lt"/>
                <a:ea typeface="ＭＳ Ｐゴシック" charset="0"/>
              </a:rPr>
              <a:t>Energy consumption</a:t>
            </a:r>
          </a:p>
          <a:p>
            <a:pPr lvl="2">
              <a:lnSpc>
                <a:spcPct val="100000"/>
              </a:lnSpc>
            </a:pPr>
            <a:r>
              <a:rPr lang="en-US" sz="1800" dirty="0">
                <a:latin typeface="+mj-lt"/>
                <a:ea typeface="ＭＳ Ｐゴシック" charset="0"/>
              </a:rPr>
              <a:t>These could all be utilized by demand requests or more accurate prefetch requests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solidFill>
                  <a:srgbClr val="FF0000"/>
                </a:solidFill>
                <a:latin typeface="+mj-lt"/>
                <a:ea typeface="ＭＳ Ｐゴシック" charset="0"/>
              </a:rPr>
              <a:t>Accurate</a:t>
            </a:r>
            <a:r>
              <a:rPr lang="en-US" sz="2000" dirty="0">
                <a:latin typeface="+mj-lt"/>
                <a:ea typeface="ＭＳ Ｐゴシック" charset="0"/>
              </a:rPr>
              <a:t> prediction of addresses to prefetch is important</a:t>
            </a:r>
          </a:p>
          <a:p>
            <a:pPr lvl="2">
              <a:lnSpc>
                <a:spcPct val="100000"/>
              </a:lnSpc>
            </a:pPr>
            <a:r>
              <a:rPr lang="en-US" sz="1800" dirty="0">
                <a:latin typeface="+mj-lt"/>
                <a:ea typeface="ＭＳ Ｐゴシック" charset="0"/>
              </a:rPr>
              <a:t>Prefetch accuracy = used </a:t>
            </a:r>
            <a:r>
              <a:rPr lang="en-US" sz="1800" dirty="0" err="1">
                <a:latin typeface="+mj-lt"/>
                <a:ea typeface="ＭＳ Ｐゴシック" charset="0"/>
              </a:rPr>
              <a:t>prefetches</a:t>
            </a:r>
            <a:r>
              <a:rPr lang="en-US" sz="1800" dirty="0">
                <a:latin typeface="+mj-lt"/>
                <a:ea typeface="ＭＳ Ｐゴシック" charset="0"/>
              </a:rPr>
              <a:t> / sent </a:t>
            </a:r>
            <a:r>
              <a:rPr lang="en-US" sz="1800" dirty="0" err="1">
                <a:latin typeface="+mj-lt"/>
                <a:ea typeface="ＭＳ Ｐゴシック" charset="0"/>
              </a:rPr>
              <a:t>prefetches</a:t>
            </a:r>
            <a:endParaRPr lang="en-US" sz="1800" dirty="0">
              <a:latin typeface="+mj-lt"/>
              <a:ea typeface="ＭＳ Ｐゴシック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0033CC"/>
                </a:solidFill>
                <a:latin typeface="+mj-lt"/>
              </a:rPr>
              <a:t>How do we know what to prefetch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latin typeface="+mj-lt"/>
                <a:ea typeface="ＭＳ Ｐゴシック" charset="0"/>
              </a:rPr>
              <a:t>Predict based on past access patterns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latin typeface="+mj-lt"/>
                <a:ea typeface="ＭＳ Ｐゴシック" charset="0"/>
              </a:rPr>
              <a:t>Use the compiler’</a:t>
            </a:r>
            <a:r>
              <a:rPr lang="en-US" altLang="ja-JP" sz="2000" dirty="0">
                <a:latin typeface="+mj-lt"/>
                <a:ea typeface="ＭＳ Ｐゴシック" charset="0"/>
              </a:rPr>
              <a:t>s knowledge of data structures</a:t>
            </a:r>
          </a:p>
          <a:p>
            <a:pPr lvl="1">
              <a:lnSpc>
                <a:spcPct val="100000"/>
              </a:lnSpc>
            </a:pPr>
            <a:endParaRPr lang="en-US" sz="2000" dirty="0">
              <a:latin typeface="+mj-lt"/>
              <a:ea typeface="ＭＳ Ｐゴシック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FF"/>
                </a:solidFill>
                <a:latin typeface="+mj-lt"/>
              </a:rPr>
              <a:t>Prefetching algorithm </a:t>
            </a:r>
            <a:r>
              <a:rPr lang="en-US" dirty="0">
                <a:latin typeface="+mj-lt"/>
              </a:rPr>
              <a:t>determines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what</a:t>
            </a:r>
            <a:r>
              <a:rPr lang="en-US" dirty="0">
                <a:latin typeface="+mj-lt"/>
              </a:rPr>
              <a:t> to prefetch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863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Challenges in Prefetching: When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495249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600" dirty="0">
                <a:solidFill>
                  <a:srgbClr val="FF0000"/>
                </a:solidFill>
                <a:latin typeface="+mj-lt"/>
              </a:rPr>
              <a:t>When</a:t>
            </a:r>
            <a:r>
              <a:rPr lang="en-US" sz="3600" dirty="0">
                <a:latin typeface="+mj-lt"/>
              </a:rPr>
              <a:t> to initiate a prefetch request</a:t>
            </a:r>
          </a:p>
          <a:p>
            <a:pPr lvl="1">
              <a:lnSpc>
                <a:spcPct val="100000"/>
              </a:lnSpc>
            </a:pPr>
            <a:r>
              <a:rPr lang="en-US" sz="3200" dirty="0">
                <a:latin typeface="+mj-lt"/>
                <a:ea typeface="ＭＳ Ｐゴシック" charset="0"/>
              </a:rPr>
              <a:t>Prefetching too early</a:t>
            </a:r>
          </a:p>
          <a:p>
            <a:pPr lvl="2">
              <a:lnSpc>
                <a:spcPct val="100000"/>
              </a:lnSpc>
            </a:pPr>
            <a:r>
              <a:rPr lang="en-US" sz="2800" dirty="0">
                <a:latin typeface="+mj-lt"/>
                <a:ea typeface="ＭＳ Ｐゴシック" charset="0"/>
              </a:rPr>
              <a:t>Prefetched data might not be used before it is evicted from storage</a:t>
            </a:r>
          </a:p>
          <a:p>
            <a:pPr lvl="1">
              <a:lnSpc>
                <a:spcPct val="100000"/>
              </a:lnSpc>
            </a:pPr>
            <a:r>
              <a:rPr lang="en-US" sz="3200" dirty="0">
                <a:latin typeface="+mj-lt"/>
                <a:ea typeface="ＭＳ Ｐゴシック" charset="0"/>
              </a:rPr>
              <a:t>Prefetching too late</a:t>
            </a:r>
          </a:p>
          <a:p>
            <a:pPr lvl="2">
              <a:lnSpc>
                <a:spcPct val="100000"/>
              </a:lnSpc>
            </a:pPr>
            <a:r>
              <a:rPr lang="en-US" sz="2800" dirty="0">
                <a:latin typeface="+mj-lt"/>
                <a:ea typeface="ＭＳ Ｐゴシック" charset="0"/>
              </a:rPr>
              <a:t>Might not hide the whole memory latency</a:t>
            </a:r>
          </a:p>
          <a:p>
            <a:pPr lvl="2">
              <a:lnSpc>
                <a:spcPct val="100000"/>
              </a:lnSpc>
            </a:pPr>
            <a:endParaRPr lang="en-US" sz="2800" dirty="0">
              <a:latin typeface="+mj-lt"/>
              <a:ea typeface="ＭＳ Ｐゴシック" charset="0"/>
            </a:endParaRPr>
          </a:p>
          <a:p>
            <a:pPr>
              <a:lnSpc>
                <a:spcPct val="100000"/>
              </a:lnSpc>
            </a:pPr>
            <a:r>
              <a:rPr lang="en-US" sz="3600" dirty="0">
                <a:latin typeface="+mj-lt"/>
              </a:rPr>
              <a:t>When a data item is prefetched affects the </a:t>
            </a:r>
            <a:r>
              <a:rPr lang="en-US" sz="3600" dirty="0">
                <a:solidFill>
                  <a:srgbClr val="0000FF"/>
                </a:solidFill>
                <a:latin typeface="+mj-lt"/>
              </a:rPr>
              <a:t>timeliness</a:t>
            </a:r>
            <a:r>
              <a:rPr lang="en-US" sz="3600" dirty="0">
                <a:latin typeface="+mj-lt"/>
              </a:rPr>
              <a:t> of the prefetcher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2221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8.7|23.5|29.4|4.4|76.1|18.5|7.4|143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5|70|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3|42.4|20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|130.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0|165.8|41.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9|61.7|1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9|70.7|47|4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3.6|29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6.9|69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2|8.1|2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2|7.8|37.1|9.8|73.8|26.3|93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3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8.2|55.7|30.3|22.1|64.5|158.8|38.3|69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9|208.1|105.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16325</TotalTime>
  <Words>2026</Words>
  <Application>Microsoft Office PowerPoint</Application>
  <PresentationFormat>Widescreen</PresentationFormat>
  <Paragraphs>260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Office Theme</vt:lpstr>
      <vt:lpstr>معماری کامپیوتر پیشرفته</vt:lpstr>
      <vt:lpstr>Copyright Notice</vt:lpstr>
      <vt:lpstr>Prefetching: Outline</vt:lpstr>
      <vt:lpstr>Prefetching</vt:lpstr>
      <vt:lpstr>Prefetching and Correctness</vt:lpstr>
      <vt:lpstr>Basics</vt:lpstr>
      <vt:lpstr>Prefetching: The Four Questions</vt:lpstr>
      <vt:lpstr>Challenges in Prefetching: What</vt:lpstr>
      <vt:lpstr>Challenges in Prefetching: When</vt:lpstr>
      <vt:lpstr>Challenges in Prefetching: Where</vt:lpstr>
      <vt:lpstr>Challenges in Prefetching: Where</vt:lpstr>
      <vt:lpstr>Challenges in Prefetching: Where </vt:lpstr>
      <vt:lpstr>Challenges in Prefetching: How</vt:lpstr>
      <vt:lpstr>Hardware Prefetching </vt:lpstr>
      <vt:lpstr>Next-Line Prefetchers</vt:lpstr>
      <vt:lpstr>Stride Prefetchers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Computer Architecture</dc:title>
  <dc:creator>HaghighatDoost,Vahid</dc:creator>
  <cp:lastModifiedBy>ICT-SURFACE</cp:lastModifiedBy>
  <cp:revision>187</cp:revision>
  <dcterms:created xsi:type="dcterms:W3CDTF">2021-08-11T10:34:58Z</dcterms:created>
  <dcterms:modified xsi:type="dcterms:W3CDTF">2022-11-25T15:02:39Z</dcterms:modified>
</cp:coreProperties>
</file>