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handoutMasterIdLst>
    <p:handoutMasterId r:id="rId39"/>
  </p:handoutMasterIdLst>
  <p:sldIdLst>
    <p:sldId id="256" r:id="rId2"/>
    <p:sldId id="659" r:id="rId3"/>
    <p:sldId id="264" r:id="rId4"/>
    <p:sldId id="298" r:id="rId5"/>
    <p:sldId id="652" r:id="rId6"/>
    <p:sldId id="660" r:id="rId7"/>
    <p:sldId id="341" r:id="rId8"/>
    <p:sldId id="661" r:id="rId9"/>
    <p:sldId id="300" r:id="rId10"/>
    <p:sldId id="662" r:id="rId11"/>
    <p:sldId id="663" r:id="rId12"/>
    <p:sldId id="664" r:id="rId13"/>
    <p:sldId id="665" r:id="rId14"/>
    <p:sldId id="297" r:id="rId15"/>
    <p:sldId id="668" r:id="rId16"/>
    <p:sldId id="667" r:id="rId17"/>
    <p:sldId id="671" r:id="rId18"/>
    <p:sldId id="666" r:id="rId19"/>
    <p:sldId id="669" r:id="rId20"/>
    <p:sldId id="670" r:id="rId21"/>
    <p:sldId id="672" r:id="rId22"/>
    <p:sldId id="675" r:id="rId23"/>
    <p:sldId id="676" r:id="rId24"/>
    <p:sldId id="673" r:id="rId25"/>
    <p:sldId id="677" r:id="rId26"/>
    <p:sldId id="678" r:id="rId27"/>
    <p:sldId id="680" r:id="rId28"/>
    <p:sldId id="679" r:id="rId29"/>
    <p:sldId id="681" r:id="rId30"/>
    <p:sldId id="682" r:id="rId31"/>
    <p:sldId id="683" r:id="rId32"/>
    <p:sldId id="684" r:id="rId33"/>
    <p:sldId id="685" r:id="rId34"/>
    <p:sldId id="686" r:id="rId35"/>
    <p:sldId id="687" r:id="rId36"/>
    <p:sldId id="688"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ghighatDoost,Vahid" initials="H" lastIdx="1" clrIdx="0">
    <p:extLst>
      <p:ext uri="{19B8F6BF-5375-455C-9EA6-DF929625EA0E}">
        <p15:presenceInfo xmlns:p15="http://schemas.microsoft.com/office/powerpoint/2012/main" userId="S-1-5-21-38883444-773867774-137248731-77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E7"/>
    <a:srgbClr val="FFFFCC"/>
    <a:srgbClr val="FFFFFF"/>
    <a:srgbClr val="FC34A6"/>
    <a:srgbClr val="5B9BD5"/>
    <a:srgbClr val="ED78F0"/>
    <a:srgbClr val="FEDA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6" autoAdjust="0"/>
    <p:restoredTop sz="94660"/>
  </p:normalViewPr>
  <p:slideViewPr>
    <p:cSldViewPr snapToGrid="0">
      <p:cViewPr varScale="1">
        <p:scale>
          <a:sx n="81" d="100"/>
          <a:sy n="81" d="100"/>
        </p:scale>
        <p:origin x="249" y="4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355941-DF28-453B-A2E4-878DE40DF39C}" type="doc">
      <dgm:prSet loTypeId="urn:microsoft.com/office/officeart/2005/8/layout/orgChart1" loCatId="hierarchy" qsTypeId="urn:microsoft.com/office/officeart/2005/8/quickstyle/simple1" qsCatId="simple" csTypeId="urn:microsoft.com/office/officeart/2005/8/colors/colorful1" csCatId="colorful" phldr="1"/>
      <dgm:spPr/>
      <dgm:t>
        <a:bodyPr/>
        <a:lstStyle/>
        <a:p>
          <a:endParaRPr lang="en-US"/>
        </a:p>
      </dgm:t>
    </dgm:pt>
    <dgm:pt modelId="{64BC1F16-3098-4893-9739-6B65B1325CE2}">
      <dgm:prSet phldrT="[Text]" custT="1"/>
      <dgm:spPr/>
      <dgm:t>
        <a:bodyPr/>
        <a:lstStyle/>
        <a:p>
          <a:pPr rtl="1"/>
          <a:r>
            <a:rPr lang="en-US" sz="4400" dirty="0">
              <a:cs typeface="B Yekan" panose="00000400000000000000" pitchFamily="2" charset="-78"/>
            </a:rPr>
            <a:t>Generics</a:t>
          </a:r>
        </a:p>
      </dgm:t>
    </dgm:pt>
    <dgm:pt modelId="{47FC2CCE-10E2-412C-84CC-A100314E54F3}" type="parTrans" cxnId="{A045E818-C47C-4342-AECA-C236337CCC6A}">
      <dgm:prSet/>
      <dgm:spPr/>
      <dgm:t>
        <a:bodyPr/>
        <a:lstStyle/>
        <a:p>
          <a:pPr rtl="1"/>
          <a:endParaRPr lang="en-US" sz="1200">
            <a:cs typeface="B Yekan" panose="00000400000000000000" pitchFamily="2" charset="-78"/>
          </a:endParaRPr>
        </a:p>
      </dgm:t>
    </dgm:pt>
    <dgm:pt modelId="{4D59F664-DC64-4927-86D2-CC497F1FD47E}" type="sibTrans" cxnId="{A045E818-C47C-4342-AECA-C236337CCC6A}">
      <dgm:prSet/>
      <dgm:spPr/>
      <dgm:t>
        <a:bodyPr/>
        <a:lstStyle/>
        <a:p>
          <a:pPr rtl="1"/>
          <a:endParaRPr lang="en-US" sz="1200">
            <a:cs typeface="B Yekan" panose="00000400000000000000" pitchFamily="2" charset="-78"/>
          </a:endParaRPr>
        </a:p>
      </dgm:t>
    </dgm:pt>
    <dgm:pt modelId="{1FC16662-CA78-474C-AEB8-E411A4A7B372}">
      <dgm:prSet phldrT="[Text]" custT="1"/>
      <dgm:spPr/>
      <dgm:t>
        <a:bodyPr/>
        <a:lstStyle/>
        <a:p>
          <a:pPr rtl="1"/>
          <a:r>
            <a:rPr lang="fa-IR" sz="3600" dirty="0">
              <a:cs typeface="B Yekan" panose="00000400000000000000" pitchFamily="2" charset="-78"/>
            </a:rPr>
            <a:t>تابع</a:t>
          </a:r>
          <a:r>
            <a:rPr lang="en-US" sz="3600" dirty="0">
              <a:cs typeface="B Yekan" panose="00000400000000000000" pitchFamily="2" charset="-78"/>
            </a:rPr>
            <a:t> </a:t>
          </a:r>
          <a:r>
            <a:rPr lang="fa-IR" sz="3600" dirty="0">
              <a:cs typeface="B Yekan" panose="00000400000000000000" pitchFamily="2" charset="-78"/>
            </a:rPr>
            <a:t>کلی (</a:t>
          </a:r>
          <a:r>
            <a:rPr lang="en-US" sz="3600" b="1" i="0" dirty="0">
              <a:cs typeface="B Yekan" panose="00000400000000000000" pitchFamily="2" charset="-78"/>
            </a:rPr>
            <a:t>Generic Methods</a:t>
          </a:r>
          <a:r>
            <a:rPr lang="fa-IR" sz="3600" dirty="0">
              <a:cs typeface="B Yekan" panose="00000400000000000000" pitchFamily="2" charset="-78"/>
            </a:rPr>
            <a:t>)</a:t>
          </a:r>
          <a:endParaRPr lang="en-US" sz="3600" dirty="0">
            <a:cs typeface="B Yekan" panose="00000400000000000000" pitchFamily="2" charset="-78"/>
          </a:endParaRPr>
        </a:p>
      </dgm:t>
    </dgm:pt>
    <dgm:pt modelId="{482AAA55-3420-4961-AB09-5B2891B59DE3}" type="parTrans" cxnId="{5C245089-82AD-4063-A987-41C0816F51CB}">
      <dgm:prSet/>
      <dgm:spPr/>
      <dgm:t>
        <a:bodyPr/>
        <a:lstStyle/>
        <a:p>
          <a:pPr rtl="1"/>
          <a:endParaRPr lang="en-US" sz="1200">
            <a:cs typeface="B Yekan" panose="00000400000000000000" pitchFamily="2" charset="-78"/>
          </a:endParaRPr>
        </a:p>
      </dgm:t>
    </dgm:pt>
    <dgm:pt modelId="{C00D5E50-D5ED-4028-B235-8FB265030DCC}" type="sibTrans" cxnId="{5C245089-82AD-4063-A987-41C0816F51CB}">
      <dgm:prSet/>
      <dgm:spPr/>
      <dgm:t>
        <a:bodyPr/>
        <a:lstStyle/>
        <a:p>
          <a:pPr rtl="1"/>
          <a:endParaRPr lang="en-US" sz="1200">
            <a:cs typeface="B Yekan" panose="00000400000000000000" pitchFamily="2" charset="-78"/>
          </a:endParaRPr>
        </a:p>
      </dgm:t>
    </dgm:pt>
    <dgm:pt modelId="{E11E1C97-51E3-4A40-87B3-71B2E80C007D}">
      <dgm:prSet phldrT="[Text]" custT="1"/>
      <dgm:spPr/>
      <dgm:t>
        <a:bodyPr/>
        <a:lstStyle/>
        <a:p>
          <a:pPr rtl="1"/>
          <a:r>
            <a:rPr lang="fa-IR" sz="3600" dirty="0">
              <a:cs typeface="B Yekan" panose="00000400000000000000" pitchFamily="2" charset="-78"/>
            </a:rPr>
            <a:t>کلاس های کلی(</a:t>
          </a:r>
          <a:r>
            <a:rPr lang="en-US" sz="3600" dirty="0">
              <a:cs typeface="B Yekan" panose="00000400000000000000" pitchFamily="2" charset="-78"/>
            </a:rPr>
            <a:t>Generic Classes</a:t>
          </a:r>
          <a:r>
            <a:rPr lang="fa-IR" sz="3600" dirty="0">
              <a:cs typeface="B Yekan" panose="00000400000000000000" pitchFamily="2" charset="-78"/>
            </a:rPr>
            <a:t>)</a:t>
          </a:r>
          <a:endParaRPr lang="en-US" sz="3600" dirty="0">
            <a:cs typeface="B Yekan" panose="00000400000000000000" pitchFamily="2" charset="-78"/>
          </a:endParaRPr>
        </a:p>
      </dgm:t>
    </dgm:pt>
    <dgm:pt modelId="{87869A4A-9440-458D-AC14-693AA28F9872}" type="parTrans" cxnId="{928FB8CF-523C-418D-8B86-6CB7E0F1D80E}">
      <dgm:prSet/>
      <dgm:spPr/>
      <dgm:t>
        <a:bodyPr/>
        <a:lstStyle/>
        <a:p>
          <a:pPr rtl="1"/>
          <a:endParaRPr lang="en-US" sz="1200">
            <a:cs typeface="B Yekan" panose="00000400000000000000" pitchFamily="2" charset="-78"/>
          </a:endParaRPr>
        </a:p>
      </dgm:t>
    </dgm:pt>
    <dgm:pt modelId="{1B4BF146-72D0-4623-A63A-BC5C3AD348A4}" type="sibTrans" cxnId="{928FB8CF-523C-418D-8B86-6CB7E0F1D80E}">
      <dgm:prSet/>
      <dgm:spPr/>
      <dgm:t>
        <a:bodyPr/>
        <a:lstStyle/>
        <a:p>
          <a:pPr rtl="1"/>
          <a:endParaRPr lang="en-US" sz="1200">
            <a:cs typeface="B Yekan" panose="00000400000000000000" pitchFamily="2" charset="-78"/>
          </a:endParaRPr>
        </a:p>
      </dgm:t>
    </dgm:pt>
    <dgm:pt modelId="{AF5BB95A-CF17-407D-82E1-4DCA56914FDA}" type="pres">
      <dgm:prSet presAssocID="{1B355941-DF28-453B-A2E4-878DE40DF39C}" presName="hierChild1" presStyleCnt="0">
        <dgm:presLayoutVars>
          <dgm:orgChart val="1"/>
          <dgm:chPref val="1"/>
          <dgm:dir/>
          <dgm:animOne val="branch"/>
          <dgm:animLvl val="lvl"/>
          <dgm:resizeHandles/>
        </dgm:presLayoutVars>
      </dgm:prSet>
      <dgm:spPr/>
    </dgm:pt>
    <dgm:pt modelId="{3BC69EA1-4D65-4818-82F1-913AC476FC59}" type="pres">
      <dgm:prSet presAssocID="{64BC1F16-3098-4893-9739-6B65B1325CE2}" presName="hierRoot1" presStyleCnt="0">
        <dgm:presLayoutVars>
          <dgm:hierBranch val="init"/>
        </dgm:presLayoutVars>
      </dgm:prSet>
      <dgm:spPr/>
    </dgm:pt>
    <dgm:pt modelId="{AAA4CFBF-D519-462B-A5A2-FD8FFA08F049}" type="pres">
      <dgm:prSet presAssocID="{64BC1F16-3098-4893-9739-6B65B1325CE2}" presName="rootComposite1" presStyleCnt="0"/>
      <dgm:spPr/>
    </dgm:pt>
    <dgm:pt modelId="{BDA0B390-04E6-45B5-A0A5-3040D2BDE6A4}" type="pres">
      <dgm:prSet presAssocID="{64BC1F16-3098-4893-9739-6B65B1325CE2}" presName="rootText1" presStyleLbl="node0" presStyleIdx="0" presStyleCnt="1">
        <dgm:presLayoutVars>
          <dgm:chPref val="3"/>
        </dgm:presLayoutVars>
      </dgm:prSet>
      <dgm:spPr/>
    </dgm:pt>
    <dgm:pt modelId="{4966D10F-6B12-414E-AFAC-DD8DB797CC0A}" type="pres">
      <dgm:prSet presAssocID="{64BC1F16-3098-4893-9739-6B65B1325CE2}" presName="rootConnector1" presStyleLbl="node1" presStyleIdx="0" presStyleCnt="0"/>
      <dgm:spPr/>
    </dgm:pt>
    <dgm:pt modelId="{7A3B7AFA-9ECD-4FE3-AF32-CC378FA2C7E7}" type="pres">
      <dgm:prSet presAssocID="{64BC1F16-3098-4893-9739-6B65B1325CE2}" presName="hierChild2" presStyleCnt="0"/>
      <dgm:spPr/>
    </dgm:pt>
    <dgm:pt modelId="{B09B8D07-D9D0-45B0-A89F-E305DAE5E3C7}" type="pres">
      <dgm:prSet presAssocID="{482AAA55-3420-4961-AB09-5B2891B59DE3}" presName="Name37" presStyleLbl="parChTrans1D2" presStyleIdx="0" presStyleCnt="2"/>
      <dgm:spPr/>
    </dgm:pt>
    <dgm:pt modelId="{87A5C97A-5B33-461B-99FB-13A7D0A379F4}" type="pres">
      <dgm:prSet presAssocID="{1FC16662-CA78-474C-AEB8-E411A4A7B372}" presName="hierRoot2" presStyleCnt="0">
        <dgm:presLayoutVars>
          <dgm:hierBranch val="init"/>
        </dgm:presLayoutVars>
      </dgm:prSet>
      <dgm:spPr/>
    </dgm:pt>
    <dgm:pt modelId="{0ECFA411-8149-40C5-9DF8-CED65CCCECE3}" type="pres">
      <dgm:prSet presAssocID="{1FC16662-CA78-474C-AEB8-E411A4A7B372}" presName="rootComposite" presStyleCnt="0"/>
      <dgm:spPr/>
    </dgm:pt>
    <dgm:pt modelId="{FAE1B3C5-F8E3-403D-BCDA-39FB97F78905}" type="pres">
      <dgm:prSet presAssocID="{1FC16662-CA78-474C-AEB8-E411A4A7B372}" presName="rootText" presStyleLbl="node2" presStyleIdx="0" presStyleCnt="2" custScaleX="144195" custScaleY="127632">
        <dgm:presLayoutVars>
          <dgm:chPref val="3"/>
        </dgm:presLayoutVars>
      </dgm:prSet>
      <dgm:spPr/>
    </dgm:pt>
    <dgm:pt modelId="{20625132-D8AB-4167-A370-FDFAB4626735}" type="pres">
      <dgm:prSet presAssocID="{1FC16662-CA78-474C-AEB8-E411A4A7B372}" presName="rootConnector" presStyleLbl="node2" presStyleIdx="0" presStyleCnt="2"/>
      <dgm:spPr/>
    </dgm:pt>
    <dgm:pt modelId="{E2187C66-F9E4-4909-9D74-2CA436668E1C}" type="pres">
      <dgm:prSet presAssocID="{1FC16662-CA78-474C-AEB8-E411A4A7B372}" presName="hierChild4" presStyleCnt="0"/>
      <dgm:spPr/>
    </dgm:pt>
    <dgm:pt modelId="{AC7AC09E-AA84-48E9-B3EF-3CD7E594A14E}" type="pres">
      <dgm:prSet presAssocID="{1FC16662-CA78-474C-AEB8-E411A4A7B372}" presName="hierChild5" presStyleCnt="0"/>
      <dgm:spPr/>
    </dgm:pt>
    <dgm:pt modelId="{3712DB4D-529C-4298-9D32-099880B11927}" type="pres">
      <dgm:prSet presAssocID="{87869A4A-9440-458D-AC14-693AA28F9872}" presName="Name37" presStyleLbl="parChTrans1D2" presStyleIdx="1" presStyleCnt="2"/>
      <dgm:spPr/>
    </dgm:pt>
    <dgm:pt modelId="{3BFD828C-24AC-482E-9563-9E0D3AD8F41F}" type="pres">
      <dgm:prSet presAssocID="{E11E1C97-51E3-4A40-87B3-71B2E80C007D}" presName="hierRoot2" presStyleCnt="0">
        <dgm:presLayoutVars>
          <dgm:hierBranch val="init"/>
        </dgm:presLayoutVars>
      </dgm:prSet>
      <dgm:spPr/>
    </dgm:pt>
    <dgm:pt modelId="{E3825E3B-6C79-4453-8CE5-24DB4B6D62EB}" type="pres">
      <dgm:prSet presAssocID="{E11E1C97-51E3-4A40-87B3-71B2E80C007D}" presName="rootComposite" presStyleCnt="0"/>
      <dgm:spPr/>
    </dgm:pt>
    <dgm:pt modelId="{AB4560C7-30BB-40D6-88D9-96F1FC1D3BC7}" type="pres">
      <dgm:prSet presAssocID="{E11E1C97-51E3-4A40-87B3-71B2E80C007D}" presName="rootText" presStyleLbl="node2" presStyleIdx="1" presStyleCnt="2" custScaleX="144195" custScaleY="127632">
        <dgm:presLayoutVars>
          <dgm:chPref val="3"/>
        </dgm:presLayoutVars>
      </dgm:prSet>
      <dgm:spPr/>
    </dgm:pt>
    <dgm:pt modelId="{85F60DC3-5F03-43ED-BA56-E172132D315F}" type="pres">
      <dgm:prSet presAssocID="{E11E1C97-51E3-4A40-87B3-71B2E80C007D}" presName="rootConnector" presStyleLbl="node2" presStyleIdx="1" presStyleCnt="2"/>
      <dgm:spPr/>
    </dgm:pt>
    <dgm:pt modelId="{90609497-C377-4E20-951F-84E334B8C964}" type="pres">
      <dgm:prSet presAssocID="{E11E1C97-51E3-4A40-87B3-71B2E80C007D}" presName="hierChild4" presStyleCnt="0"/>
      <dgm:spPr/>
    </dgm:pt>
    <dgm:pt modelId="{E9118BFE-D8CA-4349-A82F-FB5D0A7D939B}" type="pres">
      <dgm:prSet presAssocID="{E11E1C97-51E3-4A40-87B3-71B2E80C007D}" presName="hierChild5" presStyleCnt="0"/>
      <dgm:spPr/>
    </dgm:pt>
    <dgm:pt modelId="{CD54CE32-943B-4131-8500-BBBD4D1ECC47}" type="pres">
      <dgm:prSet presAssocID="{64BC1F16-3098-4893-9739-6B65B1325CE2}" presName="hierChild3" presStyleCnt="0"/>
      <dgm:spPr/>
    </dgm:pt>
  </dgm:ptLst>
  <dgm:cxnLst>
    <dgm:cxn modelId="{CE896808-7890-4222-B51B-B668438BC6D6}" type="presOf" srcId="{E11E1C97-51E3-4A40-87B3-71B2E80C007D}" destId="{85F60DC3-5F03-43ED-BA56-E172132D315F}" srcOrd="1" destOrd="0" presId="urn:microsoft.com/office/officeart/2005/8/layout/orgChart1"/>
    <dgm:cxn modelId="{A045E818-C47C-4342-AECA-C236337CCC6A}" srcId="{1B355941-DF28-453B-A2E4-878DE40DF39C}" destId="{64BC1F16-3098-4893-9739-6B65B1325CE2}" srcOrd="0" destOrd="0" parTransId="{47FC2CCE-10E2-412C-84CC-A100314E54F3}" sibTransId="{4D59F664-DC64-4927-86D2-CC497F1FD47E}"/>
    <dgm:cxn modelId="{3BE32071-9522-4D80-BF87-89CA85A8DC28}" type="presOf" srcId="{64BC1F16-3098-4893-9739-6B65B1325CE2}" destId="{4966D10F-6B12-414E-AFAC-DD8DB797CC0A}" srcOrd="1" destOrd="0" presId="urn:microsoft.com/office/officeart/2005/8/layout/orgChart1"/>
    <dgm:cxn modelId="{F06DB47C-576D-42CC-9870-3EA894196419}" type="presOf" srcId="{64BC1F16-3098-4893-9739-6B65B1325CE2}" destId="{BDA0B390-04E6-45B5-A0A5-3040D2BDE6A4}" srcOrd="0" destOrd="0" presId="urn:microsoft.com/office/officeart/2005/8/layout/orgChart1"/>
    <dgm:cxn modelId="{9AAC3C7F-3C97-410B-972F-0E709557BDB2}" type="presOf" srcId="{87869A4A-9440-458D-AC14-693AA28F9872}" destId="{3712DB4D-529C-4298-9D32-099880B11927}" srcOrd="0" destOrd="0" presId="urn:microsoft.com/office/officeart/2005/8/layout/orgChart1"/>
    <dgm:cxn modelId="{5C245089-82AD-4063-A987-41C0816F51CB}" srcId="{64BC1F16-3098-4893-9739-6B65B1325CE2}" destId="{1FC16662-CA78-474C-AEB8-E411A4A7B372}" srcOrd="0" destOrd="0" parTransId="{482AAA55-3420-4961-AB09-5B2891B59DE3}" sibTransId="{C00D5E50-D5ED-4028-B235-8FB265030DCC}"/>
    <dgm:cxn modelId="{7CDDCF8B-401D-4E61-A63B-1554B7F49C3A}" type="presOf" srcId="{1FC16662-CA78-474C-AEB8-E411A4A7B372}" destId="{20625132-D8AB-4167-A370-FDFAB4626735}" srcOrd="1" destOrd="0" presId="urn:microsoft.com/office/officeart/2005/8/layout/orgChart1"/>
    <dgm:cxn modelId="{BD38D499-D682-42B9-8737-30D53262916B}" type="presOf" srcId="{1FC16662-CA78-474C-AEB8-E411A4A7B372}" destId="{FAE1B3C5-F8E3-403D-BCDA-39FB97F78905}" srcOrd="0" destOrd="0" presId="urn:microsoft.com/office/officeart/2005/8/layout/orgChart1"/>
    <dgm:cxn modelId="{928FB8CF-523C-418D-8B86-6CB7E0F1D80E}" srcId="{64BC1F16-3098-4893-9739-6B65B1325CE2}" destId="{E11E1C97-51E3-4A40-87B3-71B2E80C007D}" srcOrd="1" destOrd="0" parTransId="{87869A4A-9440-458D-AC14-693AA28F9872}" sibTransId="{1B4BF146-72D0-4623-A63A-BC5C3AD348A4}"/>
    <dgm:cxn modelId="{82CBD3D1-9028-4452-A80E-51A8A09B47B6}" type="presOf" srcId="{482AAA55-3420-4961-AB09-5B2891B59DE3}" destId="{B09B8D07-D9D0-45B0-A89F-E305DAE5E3C7}" srcOrd="0" destOrd="0" presId="urn:microsoft.com/office/officeart/2005/8/layout/orgChart1"/>
    <dgm:cxn modelId="{AF5152D9-E8AC-4270-BD15-53120FA8A1E1}" type="presOf" srcId="{E11E1C97-51E3-4A40-87B3-71B2E80C007D}" destId="{AB4560C7-30BB-40D6-88D9-96F1FC1D3BC7}" srcOrd="0" destOrd="0" presId="urn:microsoft.com/office/officeart/2005/8/layout/orgChart1"/>
    <dgm:cxn modelId="{440E3EF1-54B2-426F-BD48-33C8CF97C88B}" type="presOf" srcId="{1B355941-DF28-453B-A2E4-878DE40DF39C}" destId="{AF5BB95A-CF17-407D-82E1-4DCA56914FDA}" srcOrd="0" destOrd="0" presId="urn:microsoft.com/office/officeart/2005/8/layout/orgChart1"/>
    <dgm:cxn modelId="{1136521F-76B5-40BC-B8A0-BED062D3B5F3}" type="presParOf" srcId="{AF5BB95A-CF17-407D-82E1-4DCA56914FDA}" destId="{3BC69EA1-4D65-4818-82F1-913AC476FC59}" srcOrd="0" destOrd="0" presId="urn:microsoft.com/office/officeart/2005/8/layout/orgChart1"/>
    <dgm:cxn modelId="{0F2274E0-7130-40BC-9013-8B46C2F27912}" type="presParOf" srcId="{3BC69EA1-4D65-4818-82F1-913AC476FC59}" destId="{AAA4CFBF-D519-462B-A5A2-FD8FFA08F049}" srcOrd="0" destOrd="0" presId="urn:microsoft.com/office/officeart/2005/8/layout/orgChart1"/>
    <dgm:cxn modelId="{77E77E96-710A-4E3F-A9C2-27A938309D8A}" type="presParOf" srcId="{AAA4CFBF-D519-462B-A5A2-FD8FFA08F049}" destId="{BDA0B390-04E6-45B5-A0A5-3040D2BDE6A4}" srcOrd="0" destOrd="0" presId="urn:microsoft.com/office/officeart/2005/8/layout/orgChart1"/>
    <dgm:cxn modelId="{8DA21915-3893-4330-9BAB-72EBB25B9E4A}" type="presParOf" srcId="{AAA4CFBF-D519-462B-A5A2-FD8FFA08F049}" destId="{4966D10F-6B12-414E-AFAC-DD8DB797CC0A}" srcOrd="1" destOrd="0" presId="urn:microsoft.com/office/officeart/2005/8/layout/orgChart1"/>
    <dgm:cxn modelId="{FFFF2B6F-EDBD-4FD8-A6CA-88B60A5927C6}" type="presParOf" srcId="{3BC69EA1-4D65-4818-82F1-913AC476FC59}" destId="{7A3B7AFA-9ECD-4FE3-AF32-CC378FA2C7E7}" srcOrd="1" destOrd="0" presId="urn:microsoft.com/office/officeart/2005/8/layout/orgChart1"/>
    <dgm:cxn modelId="{7DE47801-78D7-4235-8FCF-429D98AB9FB7}" type="presParOf" srcId="{7A3B7AFA-9ECD-4FE3-AF32-CC378FA2C7E7}" destId="{B09B8D07-D9D0-45B0-A89F-E305DAE5E3C7}" srcOrd="0" destOrd="0" presId="urn:microsoft.com/office/officeart/2005/8/layout/orgChart1"/>
    <dgm:cxn modelId="{BDD11A42-5720-4EB5-A548-7A2E12490645}" type="presParOf" srcId="{7A3B7AFA-9ECD-4FE3-AF32-CC378FA2C7E7}" destId="{87A5C97A-5B33-461B-99FB-13A7D0A379F4}" srcOrd="1" destOrd="0" presId="urn:microsoft.com/office/officeart/2005/8/layout/orgChart1"/>
    <dgm:cxn modelId="{CBE07898-3F9F-4D48-864A-73F396F49FA8}" type="presParOf" srcId="{87A5C97A-5B33-461B-99FB-13A7D0A379F4}" destId="{0ECFA411-8149-40C5-9DF8-CED65CCCECE3}" srcOrd="0" destOrd="0" presId="urn:microsoft.com/office/officeart/2005/8/layout/orgChart1"/>
    <dgm:cxn modelId="{80FB343C-0996-492E-8945-EAE7EB728EDA}" type="presParOf" srcId="{0ECFA411-8149-40C5-9DF8-CED65CCCECE3}" destId="{FAE1B3C5-F8E3-403D-BCDA-39FB97F78905}" srcOrd="0" destOrd="0" presId="urn:microsoft.com/office/officeart/2005/8/layout/orgChart1"/>
    <dgm:cxn modelId="{9D17BC79-9CBB-425D-BF59-FBA867612E0C}" type="presParOf" srcId="{0ECFA411-8149-40C5-9DF8-CED65CCCECE3}" destId="{20625132-D8AB-4167-A370-FDFAB4626735}" srcOrd="1" destOrd="0" presId="urn:microsoft.com/office/officeart/2005/8/layout/orgChart1"/>
    <dgm:cxn modelId="{31F80A5B-ED00-41DA-B565-7599F1E77091}" type="presParOf" srcId="{87A5C97A-5B33-461B-99FB-13A7D0A379F4}" destId="{E2187C66-F9E4-4909-9D74-2CA436668E1C}" srcOrd="1" destOrd="0" presId="urn:microsoft.com/office/officeart/2005/8/layout/orgChart1"/>
    <dgm:cxn modelId="{A947AA82-BF03-4B3B-A5F7-8B701A5567F5}" type="presParOf" srcId="{87A5C97A-5B33-461B-99FB-13A7D0A379F4}" destId="{AC7AC09E-AA84-48E9-B3EF-3CD7E594A14E}" srcOrd="2" destOrd="0" presId="urn:microsoft.com/office/officeart/2005/8/layout/orgChart1"/>
    <dgm:cxn modelId="{300D3053-1EE0-40E9-AD88-BF324800D34A}" type="presParOf" srcId="{7A3B7AFA-9ECD-4FE3-AF32-CC378FA2C7E7}" destId="{3712DB4D-529C-4298-9D32-099880B11927}" srcOrd="2" destOrd="0" presId="urn:microsoft.com/office/officeart/2005/8/layout/orgChart1"/>
    <dgm:cxn modelId="{C85E547E-FD02-4F01-B5CE-253FBB59D549}" type="presParOf" srcId="{7A3B7AFA-9ECD-4FE3-AF32-CC378FA2C7E7}" destId="{3BFD828C-24AC-482E-9563-9E0D3AD8F41F}" srcOrd="3" destOrd="0" presId="urn:microsoft.com/office/officeart/2005/8/layout/orgChart1"/>
    <dgm:cxn modelId="{C0566315-6EF1-4CBC-9DA4-AC7DD4341313}" type="presParOf" srcId="{3BFD828C-24AC-482E-9563-9E0D3AD8F41F}" destId="{E3825E3B-6C79-4453-8CE5-24DB4B6D62EB}" srcOrd="0" destOrd="0" presId="urn:microsoft.com/office/officeart/2005/8/layout/orgChart1"/>
    <dgm:cxn modelId="{FB575253-4206-4FBC-945A-558CF6BE3F31}" type="presParOf" srcId="{E3825E3B-6C79-4453-8CE5-24DB4B6D62EB}" destId="{AB4560C7-30BB-40D6-88D9-96F1FC1D3BC7}" srcOrd="0" destOrd="0" presId="urn:microsoft.com/office/officeart/2005/8/layout/orgChart1"/>
    <dgm:cxn modelId="{1A0600C2-4DF8-40FF-9C6A-53A4343F5568}" type="presParOf" srcId="{E3825E3B-6C79-4453-8CE5-24DB4B6D62EB}" destId="{85F60DC3-5F03-43ED-BA56-E172132D315F}" srcOrd="1" destOrd="0" presId="urn:microsoft.com/office/officeart/2005/8/layout/orgChart1"/>
    <dgm:cxn modelId="{A5B8F305-BAC3-4958-9AA9-658509D3E437}" type="presParOf" srcId="{3BFD828C-24AC-482E-9563-9E0D3AD8F41F}" destId="{90609497-C377-4E20-951F-84E334B8C964}" srcOrd="1" destOrd="0" presId="urn:microsoft.com/office/officeart/2005/8/layout/orgChart1"/>
    <dgm:cxn modelId="{63239F5D-B53D-452B-99F1-623BB377D1CD}" type="presParOf" srcId="{3BFD828C-24AC-482E-9563-9E0D3AD8F41F}" destId="{E9118BFE-D8CA-4349-A82F-FB5D0A7D939B}" srcOrd="2" destOrd="0" presId="urn:microsoft.com/office/officeart/2005/8/layout/orgChart1"/>
    <dgm:cxn modelId="{AA4EC9F1-08DA-44E4-B2EB-07FCD1F7E0FC}" type="presParOf" srcId="{3BC69EA1-4D65-4818-82F1-913AC476FC59}" destId="{CD54CE32-943B-4131-8500-BBBD4D1ECC4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12DB4D-529C-4298-9D32-099880B11927}">
      <dsp:nvSpPr>
        <dsp:cNvPr id="0" name=""/>
        <dsp:cNvSpPr/>
      </dsp:nvSpPr>
      <dsp:spPr>
        <a:xfrm>
          <a:off x="4330659" y="1521999"/>
          <a:ext cx="2309865" cy="587271"/>
        </a:xfrm>
        <a:custGeom>
          <a:avLst/>
          <a:gdLst/>
          <a:ahLst/>
          <a:cxnLst/>
          <a:rect l="0" t="0" r="0" b="0"/>
          <a:pathLst>
            <a:path>
              <a:moveTo>
                <a:pt x="0" y="0"/>
              </a:moveTo>
              <a:lnTo>
                <a:pt x="0" y="293635"/>
              </a:lnTo>
              <a:lnTo>
                <a:pt x="2309865" y="293635"/>
              </a:lnTo>
              <a:lnTo>
                <a:pt x="2309865" y="587271"/>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09B8D07-D9D0-45B0-A89F-E305DAE5E3C7}">
      <dsp:nvSpPr>
        <dsp:cNvPr id="0" name=""/>
        <dsp:cNvSpPr/>
      </dsp:nvSpPr>
      <dsp:spPr>
        <a:xfrm>
          <a:off x="2020794" y="1521999"/>
          <a:ext cx="2309865" cy="587271"/>
        </a:xfrm>
        <a:custGeom>
          <a:avLst/>
          <a:gdLst/>
          <a:ahLst/>
          <a:cxnLst/>
          <a:rect l="0" t="0" r="0" b="0"/>
          <a:pathLst>
            <a:path>
              <a:moveTo>
                <a:pt x="2309865" y="0"/>
              </a:moveTo>
              <a:lnTo>
                <a:pt x="2309865" y="293635"/>
              </a:lnTo>
              <a:lnTo>
                <a:pt x="0" y="293635"/>
              </a:lnTo>
              <a:lnTo>
                <a:pt x="0" y="587271"/>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DA0B390-04E6-45B5-A0A5-3040D2BDE6A4}">
      <dsp:nvSpPr>
        <dsp:cNvPr id="0" name=""/>
        <dsp:cNvSpPr/>
      </dsp:nvSpPr>
      <dsp:spPr>
        <a:xfrm>
          <a:off x="2932393" y="123733"/>
          <a:ext cx="2796531" cy="139826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1955800" rtl="1">
            <a:lnSpc>
              <a:spcPct val="90000"/>
            </a:lnSpc>
            <a:spcBef>
              <a:spcPct val="0"/>
            </a:spcBef>
            <a:spcAft>
              <a:spcPct val="35000"/>
            </a:spcAft>
            <a:buNone/>
          </a:pPr>
          <a:r>
            <a:rPr lang="en-US" sz="4400" kern="1200" dirty="0">
              <a:cs typeface="B Yekan" panose="00000400000000000000" pitchFamily="2" charset="-78"/>
            </a:rPr>
            <a:t>Generics</a:t>
          </a:r>
        </a:p>
      </dsp:txBody>
      <dsp:txXfrm>
        <a:off x="2932393" y="123733"/>
        <a:ext cx="2796531" cy="1398265"/>
      </dsp:txXfrm>
    </dsp:sp>
    <dsp:sp modelId="{FAE1B3C5-F8E3-403D-BCDA-39FB97F78905}">
      <dsp:nvSpPr>
        <dsp:cNvPr id="0" name=""/>
        <dsp:cNvSpPr/>
      </dsp:nvSpPr>
      <dsp:spPr>
        <a:xfrm>
          <a:off x="4564" y="2109270"/>
          <a:ext cx="4032459" cy="178463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rtl="1">
            <a:lnSpc>
              <a:spcPct val="90000"/>
            </a:lnSpc>
            <a:spcBef>
              <a:spcPct val="0"/>
            </a:spcBef>
            <a:spcAft>
              <a:spcPct val="35000"/>
            </a:spcAft>
            <a:buNone/>
          </a:pPr>
          <a:r>
            <a:rPr lang="fa-IR" sz="3600" kern="1200" dirty="0">
              <a:cs typeface="B Yekan" panose="00000400000000000000" pitchFamily="2" charset="-78"/>
            </a:rPr>
            <a:t>تابع</a:t>
          </a:r>
          <a:r>
            <a:rPr lang="en-US" sz="3600" kern="1200" dirty="0">
              <a:cs typeface="B Yekan" panose="00000400000000000000" pitchFamily="2" charset="-78"/>
            </a:rPr>
            <a:t> </a:t>
          </a:r>
          <a:r>
            <a:rPr lang="fa-IR" sz="3600" kern="1200" dirty="0">
              <a:cs typeface="B Yekan" panose="00000400000000000000" pitchFamily="2" charset="-78"/>
            </a:rPr>
            <a:t>کلی (</a:t>
          </a:r>
          <a:r>
            <a:rPr lang="en-US" sz="3600" b="1" i="0" kern="1200" dirty="0">
              <a:cs typeface="B Yekan" panose="00000400000000000000" pitchFamily="2" charset="-78"/>
            </a:rPr>
            <a:t>Generic Methods</a:t>
          </a:r>
          <a:r>
            <a:rPr lang="fa-IR" sz="3600" kern="1200" dirty="0">
              <a:cs typeface="B Yekan" panose="00000400000000000000" pitchFamily="2" charset="-78"/>
            </a:rPr>
            <a:t>)</a:t>
          </a:r>
          <a:endParaRPr lang="en-US" sz="3600" kern="1200" dirty="0">
            <a:cs typeface="B Yekan" panose="00000400000000000000" pitchFamily="2" charset="-78"/>
          </a:endParaRPr>
        </a:p>
      </dsp:txBody>
      <dsp:txXfrm>
        <a:off x="4564" y="2109270"/>
        <a:ext cx="4032459" cy="1784634"/>
      </dsp:txXfrm>
    </dsp:sp>
    <dsp:sp modelId="{AB4560C7-30BB-40D6-88D9-96F1FC1D3BC7}">
      <dsp:nvSpPr>
        <dsp:cNvPr id="0" name=""/>
        <dsp:cNvSpPr/>
      </dsp:nvSpPr>
      <dsp:spPr>
        <a:xfrm>
          <a:off x="4624295" y="2109270"/>
          <a:ext cx="4032459" cy="178463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rtl="1">
            <a:lnSpc>
              <a:spcPct val="90000"/>
            </a:lnSpc>
            <a:spcBef>
              <a:spcPct val="0"/>
            </a:spcBef>
            <a:spcAft>
              <a:spcPct val="35000"/>
            </a:spcAft>
            <a:buNone/>
          </a:pPr>
          <a:r>
            <a:rPr lang="fa-IR" sz="3600" kern="1200" dirty="0">
              <a:cs typeface="B Yekan" panose="00000400000000000000" pitchFamily="2" charset="-78"/>
            </a:rPr>
            <a:t>کلاس های کلی(</a:t>
          </a:r>
          <a:r>
            <a:rPr lang="en-US" sz="3600" kern="1200" dirty="0">
              <a:cs typeface="B Yekan" panose="00000400000000000000" pitchFamily="2" charset="-78"/>
            </a:rPr>
            <a:t>Generic Classes</a:t>
          </a:r>
          <a:r>
            <a:rPr lang="fa-IR" sz="3600" kern="1200" dirty="0">
              <a:cs typeface="B Yekan" panose="00000400000000000000" pitchFamily="2" charset="-78"/>
            </a:rPr>
            <a:t>)</a:t>
          </a:r>
          <a:endParaRPr lang="en-US" sz="3600" kern="1200" dirty="0">
            <a:cs typeface="B Yekan" panose="00000400000000000000" pitchFamily="2" charset="-78"/>
          </a:endParaRPr>
        </a:p>
      </dsp:txBody>
      <dsp:txXfrm>
        <a:off x="4624295" y="2109270"/>
        <a:ext cx="4032459" cy="1784634"/>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5145F9-B510-4E4B-A587-42E2A51618C2}" type="datetimeFigureOut">
              <a:rPr lang="en-US" smtClean="0"/>
              <a:t>6/5/2023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Copyright © 2019, Elsevier Inc. All rights reserved.</a:t>
            </a: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22E8D4-D96E-4C76-9162-E944717E9214}" type="slidenum">
              <a:rPr lang="en-US" smtClean="0"/>
              <a:t>‹#›</a:t>
            </a:fld>
            <a:endParaRPr lang="en-US"/>
          </a:p>
        </p:txBody>
      </p:sp>
    </p:spTree>
    <p:extLst>
      <p:ext uri="{BB962C8B-B14F-4D97-AF65-F5344CB8AC3E}">
        <p14:creationId xmlns:p14="http://schemas.microsoft.com/office/powerpoint/2010/main" val="3841228532"/>
      </p:ext>
    </p:extLst>
  </p:cSld>
  <p:clrMap bg1="lt1" tx1="dk1" bg2="lt2" tx2="dk2" accent1="accent1" accent2="accent2" accent3="accent3" accent4="accent4" accent5="accent5" accent6="accent6" hlink="hlink" folHlink="folHlink"/>
  <p:hf sldNum="0" hdr="0" dt="0"/>
</p:handoutMaster>
</file>

<file path=ppt/ink/ink1.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36.22641" units="1/cm"/>
          <inkml:channelProperty channel="Y" name="resolution" value="37.24138" units="1/cm"/>
          <inkml:channelProperty channel="T" name="resolution" value="1" units="1/dev"/>
        </inkml:channelProperties>
      </inkml:inkSource>
      <inkml:timestamp xml:id="ts0" timeString="2022-05-28T11:05:35.404"/>
    </inkml:context>
    <inkml:brush xml:id="br0">
      <inkml:brushProperty name="width" value="0.05292" units="cm"/>
      <inkml:brushProperty name="height" value="0.05292" units="cm"/>
      <inkml:brushProperty name="color" value="#C00000"/>
    </inkml:brush>
  </inkml:definitions>
  <inkml:trace contextRef="#ctx0" brushRef="#br0">5080 1005 0,'18'0'203,"-1"18"-156,-17 0-16,18-18 1,0 0 77,-18 17-93,17 1-1,18-18 1,1 18 15,-19-18-15,1 0-1,0 0 1,17 17-16,18-17 31,-18 0-15,-17 0-1,-1 0 1,1 0 0,0 0 77,-1 0-77,1 0 0,17 0-16,-17 0 15,17 0 17,-17 0 155,-1-35-171,19 17-1,-19 1 1,1-1 0,0 0-1,-1 1 204,-17-1-203,18 18-16,0-18 15,-1 18-15,-17-35 31,18 35-15,-1-17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51D3B1-2C87-4D0A-BDB7-78896F4B0BFA}" type="datetimeFigureOut">
              <a:rPr lang="en-US" smtClean="0"/>
              <a:t>6/5/2023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Copyright © 2019, Elsevier Inc. All rights reserved.</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7B931B-C9B7-4095-8252-075D908B720D}" type="slidenum">
              <a:rPr lang="en-US" smtClean="0"/>
              <a:t>‹#›</a:t>
            </a:fld>
            <a:endParaRPr lang="en-US"/>
          </a:p>
        </p:txBody>
      </p:sp>
    </p:spTree>
    <p:extLst>
      <p:ext uri="{BB962C8B-B14F-4D97-AF65-F5344CB8AC3E}">
        <p14:creationId xmlns:p14="http://schemas.microsoft.com/office/powerpoint/2010/main" val="2237416016"/>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Copyright © 2019, Elsevier Inc. All rights reserved.</a:t>
            </a:r>
          </a:p>
        </p:txBody>
      </p:sp>
    </p:spTree>
    <p:extLst>
      <p:ext uri="{BB962C8B-B14F-4D97-AF65-F5344CB8AC3E}">
        <p14:creationId xmlns:p14="http://schemas.microsoft.com/office/powerpoint/2010/main" val="4122402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TextEdit="1"/>
          </p:cNvSpPr>
          <p:nvPr>
            <p:ph type="sldImg"/>
          </p:nvPr>
        </p:nvSpPr>
        <p:spPr bwMode="auto">
          <a:xfrm>
            <a:off x="460375" y="720725"/>
            <a:ext cx="6396038" cy="3598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a-IR" altLang="en-US"/>
          </a:p>
        </p:txBody>
      </p:sp>
    </p:spTree>
    <p:extLst>
      <p:ext uri="{BB962C8B-B14F-4D97-AF65-F5344CB8AC3E}">
        <p14:creationId xmlns:p14="http://schemas.microsoft.com/office/powerpoint/2010/main" val="1952287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ounded Rectangle 6"/>
          <p:cNvSpPr/>
          <p:nvPr userDrawn="1"/>
        </p:nvSpPr>
        <p:spPr>
          <a:xfrm>
            <a:off x="1524000" y="1379481"/>
            <a:ext cx="9144000" cy="3003333"/>
          </a:xfrm>
          <a:prstGeom prst="roundRect">
            <a:avLst>
              <a:gd name="adj" fmla="val 342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776248" y="1379482"/>
            <a:ext cx="8250621" cy="1757855"/>
          </a:xfrm>
        </p:spPr>
        <p:txBody>
          <a:bodyPr anchor="b"/>
          <a:lstStyle>
            <a:lvl1pPr algn="ctr" rtl="1">
              <a:defRPr sz="6000">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Subtitle 2"/>
          <p:cNvSpPr>
            <a:spLocks noGrp="1"/>
          </p:cNvSpPr>
          <p:nvPr>
            <p:ph type="subTitle" idx="1"/>
          </p:nvPr>
        </p:nvSpPr>
        <p:spPr>
          <a:xfrm>
            <a:off x="1524000" y="4382814"/>
            <a:ext cx="9144000" cy="386255"/>
          </a:xfrm>
        </p:spPr>
        <p:txBody>
          <a:bodyPr/>
          <a:lstStyle>
            <a:lvl1pPr marL="0" indent="0" algn="ctr" rtl="1">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V. Haghighatdoost, Shahed university</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81902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V. Haghighatdoost, Shahed university</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632369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V. Haghighatdoost, Shahed university</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536287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V. Haghighatdoost, Shahed university</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4847827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814918" y="115889"/>
            <a:ext cx="11042649" cy="701675"/>
          </a:xfrm>
        </p:spPr>
        <p:txBody>
          <a:bodyPr/>
          <a:lstStyle/>
          <a:p>
            <a:r>
              <a:rPr lang="en-US"/>
              <a:t>Click to edit Master title style</a:t>
            </a:r>
          </a:p>
        </p:txBody>
      </p:sp>
      <p:sp>
        <p:nvSpPr>
          <p:cNvPr id="3" name="SmartArt Placeholder 2"/>
          <p:cNvSpPr>
            <a:spLocks noGrp="1"/>
          </p:cNvSpPr>
          <p:nvPr>
            <p:ph type="dgm" idx="1"/>
          </p:nvPr>
        </p:nvSpPr>
        <p:spPr>
          <a:xfrm>
            <a:off x="912285" y="1125538"/>
            <a:ext cx="11027833" cy="5111750"/>
          </a:xfrm>
        </p:spPr>
        <p:txBody>
          <a:bodyPr/>
          <a:lstStyle/>
          <a:p>
            <a:endParaRPr lang="en-US"/>
          </a:p>
        </p:txBody>
      </p:sp>
      <p:sp>
        <p:nvSpPr>
          <p:cNvPr id="4" name="Footer Placeholder 3"/>
          <p:cNvSpPr>
            <a:spLocks noGrp="1"/>
          </p:cNvSpPr>
          <p:nvPr>
            <p:ph type="ftr" sz="quarter" idx="10"/>
          </p:nvPr>
        </p:nvSpPr>
        <p:spPr>
          <a:xfrm>
            <a:off x="1390651" y="6381751"/>
            <a:ext cx="9696449" cy="358775"/>
          </a:xfrm>
        </p:spPr>
        <p:txBody>
          <a:bodyPr/>
          <a:lstStyle>
            <a:lvl1pPr>
              <a:defRPr/>
            </a:lvl1pPr>
          </a:lstStyle>
          <a:p>
            <a:r>
              <a:rPr lang="en-US"/>
              <a:t>V. Haghighatdoost, Shahed university</a:t>
            </a:r>
            <a:endParaRPr lang="en-AU" dirty="0"/>
          </a:p>
        </p:txBody>
      </p:sp>
    </p:spTree>
    <p:extLst>
      <p:ext uri="{BB962C8B-B14F-4D97-AF65-F5344CB8AC3E}">
        <p14:creationId xmlns:p14="http://schemas.microsoft.com/office/powerpoint/2010/main" val="30960009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only Content_FA">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191" y="176349"/>
            <a:ext cx="11942547" cy="5868851"/>
          </a:xfrm>
        </p:spPr>
        <p:txBody>
          <a:bodyPr anchor="t"/>
          <a:lstStyle>
            <a:lvl1pPr marL="228600" indent="-228600" algn="r" rtl="1">
              <a:buSzPct val="70000"/>
              <a:buFont typeface="Wingdings" panose="05000000000000000000" pitchFamily="2" charset="2"/>
              <a:buChar char="q"/>
              <a:defRPr>
                <a:cs typeface="B Mitra" panose="00000400000000000000" pitchFamily="2" charset="-78"/>
              </a:defRPr>
            </a:lvl1pPr>
            <a:lvl2pPr marL="685800" indent="-228600" algn="r" rtl="1">
              <a:buSzPct val="70000"/>
              <a:buFont typeface="Wingdings" panose="05000000000000000000" pitchFamily="2" charset="2"/>
              <a:buChar char="q"/>
              <a:defRPr>
                <a:cs typeface="B Mitra" panose="00000400000000000000" pitchFamily="2" charset="-78"/>
              </a:defRPr>
            </a:lvl2pPr>
            <a:lvl3pPr marL="1143000" indent="-228600" algn="r" rtl="1">
              <a:buSzPct val="70000"/>
              <a:buFont typeface="Wingdings" panose="05000000000000000000" pitchFamily="2" charset="2"/>
              <a:buChar char="q"/>
              <a:defRPr>
                <a:cs typeface="B Mitra" panose="00000400000000000000" pitchFamily="2" charset="-78"/>
              </a:defRPr>
            </a:lvl3pPr>
            <a:lvl4pPr marL="1600200" indent="-228600" algn="r" rtl="1">
              <a:buSzPct val="70000"/>
              <a:buFont typeface="Wingdings" panose="05000000000000000000" pitchFamily="2" charset="2"/>
              <a:buChar char="q"/>
              <a:defRPr>
                <a:cs typeface="B Mitra" panose="00000400000000000000" pitchFamily="2" charset="-78"/>
              </a:defRPr>
            </a:lvl4pPr>
            <a:lvl5pPr marL="2057400" indent="-228600" algn="r" rtl="1">
              <a:buSzPct val="70000"/>
              <a:buFont typeface="Wingdings" panose="05000000000000000000" pitchFamily="2" charset="2"/>
              <a:buChar char="q"/>
              <a:defRPr>
                <a:cs typeface="B Mitra" panose="00000400000000000000" pitchFamily="2" charset="-78"/>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461291" y="6421284"/>
            <a:ext cx="3500715" cy="309201"/>
          </a:xfrm>
        </p:spPr>
        <p:txBody>
          <a:bodyPr/>
          <a:lstStyle/>
          <a:p>
            <a:fld id="{7732729A-4AD9-44C4-B5D6-87B464917598}" type="datetime1">
              <a:rPr lang="en-US" smtClean="0"/>
              <a:t>6/5/2023</a:t>
            </a:fld>
            <a:endParaRPr lang="en-US" dirty="0"/>
          </a:p>
        </p:txBody>
      </p:sp>
      <p:sp>
        <p:nvSpPr>
          <p:cNvPr id="5" name="Footer Placeholder 4"/>
          <p:cNvSpPr>
            <a:spLocks noGrp="1"/>
          </p:cNvSpPr>
          <p:nvPr>
            <p:ph type="ftr" sz="quarter" idx="11"/>
          </p:nvPr>
        </p:nvSpPr>
        <p:spPr>
          <a:xfrm>
            <a:off x="921210" y="6436442"/>
            <a:ext cx="5938836" cy="309201"/>
          </a:xfrm>
        </p:spPr>
        <p:txBody>
          <a:bodyPr/>
          <a:lstStyle/>
          <a:p>
            <a:endParaRPr lang="en-US" dirty="0"/>
          </a:p>
        </p:txBody>
      </p:sp>
      <p:sp>
        <p:nvSpPr>
          <p:cNvPr id="6" name="Slide Number Placeholder 5"/>
          <p:cNvSpPr>
            <a:spLocks noGrp="1"/>
          </p:cNvSpPr>
          <p:nvPr>
            <p:ph type="sldNum" sz="quarter" idx="12"/>
          </p:nvPr>
        </p:nvSpPr>
        <p:spPr>
          <a:xfrm>
            <a:off x="110191" y="6242066"/>
            <a:ext cx="811019" cy="503578"/>
          </a:xfrm>
        </p:spPr>
        <p:txBody>
          <a:bodyPr/>
          <a:lstStyle>
            <a:lvl1pPr algn="l" rtl="1">
              <a:defRPr baseline="0">
                <a:cs typeface="B Nazanin" panose="00000400000000000000" pitchFamily="2" charset="-78"/>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553632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ounded Rectangle 6"/>
          <p:cNvSpPr/>
          <p:nvPr userDrawn="1"/>
        </p:nvSpPr>
        <p:spPr>
          <a:xfrm>
            <a:off x="102476" y="55179"/>
            <a:ext cx="12013324" cy="993228"/>
          </a:xfrm>
          <a:prstGeom prst="roundRect">
            <a:avLst>
              <a:gd name="adj" fmla="val 1031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5462" y="136468"/>
            <a:ext cx="11328838" cy="825283"/>
          </a:xfrm>
        </p:spPr>
        <p:txBody>
          <a:bodyPr/>
          <a:lstStyle>
            <a:lvl1pPr algn="r" rtl="1">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328838" cy="5166142"/>
          </a:xfrm>
        </p:spPr>
        <p:txBody>
          <a:bodyPr/>
          <a:lstStyle>
            <a:lvl1pPr marL="2286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300761" y="6492874"/>
            <a:ext cx="5029200" cy="365125"/>
          </a:xfrm>
        </p:spPr>
        <p:txBody>
          <a:bodyPr/>
          <a:lstStyle>
            <a:lvl1pPr>
              <a:defRPr>
                <a:solidFill>
                  <a:schemeClr val="bg1">
                    <a:lumMod val="85000"/>
                  </a:schemeClr>
                </a:solidFill>
              </a:defRPr>
            </a:lvl1pPr>
          </a:lstStyle>
          <a:p>
            <a:r>
              <a:rPr lang="en-US"/>
              <a:t>V. Haghighatdoost, Shahed university</a:t>
            </a:r>
            <a:endParaRPr lang="en-US" dirty="0"/>
          </a:p>
        </p:txBody>
      </p:sp>
    </p:spTree>
    <p:extLst>
      <p:ext uri="{BB962C8B-B14F-4D97-AF65-F5344CB8AC3E}">
        <p14:creationId xmlns:p14="http://schemas.microsoft.com/office/powerpoint/2010/main" val="184817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EN">
    <p:spTree>
      <p:nvGrpSpPr>
        <p:cNvPr id="1" name=""/>
        <p:cNvGrpSpPr/>
        <p:nvPr/>
      </p:nvGrpSpPr>
      <p:grpSpPr>
        <a:xfrm>
          <a:off x="0" y="0"/>
          <a:ext cx="0" cy="0"/>
          <a:chOff x="0" y="0"/>
          <a:chExt cx="0" cy="0"/>
        </a:xfrm>
      </p:grpSpPr>
      <p:sp>
        <p:nvSpPr>
          <p:cNvPr id="7" name="Rounded Rectangle 6"/>
          <p:cNvSpPr/>
          <p:nvPr userDrawn="1"/>
        </p:nvSpPr>
        <p:spPr>
          <a:xfrm>
            <a:off x="102476" y="55179"/>
            <a:ext cx="12013324" cy="993228"/>
          </a:xfrm>
          <a:prstGeom prst="roundRect">
            <a:avLst>
              <a:gd name="adj" fmla="val 1031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5462" y="136468"/>
            <a:ext cx="11328838" cy="825283"/>
          </a:xfrm>
        </p:spPr>
        <p:txBody>
          <a:bodyPr/>
          <a:lstStyle>
            <a:lvl1pPr algn="l" rtl="0">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328838" cy="5166142"/>
          </a:xfrm>
        </p:spPr>
        <p:txBody>
          <a:bodyPr/>
          <a:lstStyle>
            <a:lvl1pPr marL="2286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300761" y="6492874"/>
            <a:ext cx="5029200" cy="365125"/>
          </a:xfrm>
        </p:spPr>
        <p:txBody>
          <a:bodyPr/>
          <a:lstStyle>
            <a:lvl1pPr>
              <a:defRPr>
                <a:solidFill>
                  <a:schemeClr val="bg1">
                    <a:lumMod val="85000"/>
                  </a:schemeClr>
                </a:solidFill>
              </a:defRPr>
            </a:lvl1pPr>
          </a:lstStyle>
          <a:p>
            <a:r>
              <a:rPr lang="en-US"/>
              <a:t>V. Haghighatdoost, Shahed university</a:t>
            </a:r>
            <a:endParaRPr lang="en-US" dirty="0"/>
          </a:p>
        </p:txBody>
      </p:sp>
    </p:spTree>
    <p:extLst>
      <p:ext uri="{BB962C8B-B14F-4D97-AF65-F5344CB8AC3E}">
        <p14:creationId xmlns:p14="http://schemas.microsoft.com/office/powerpoint/2010/main" val="3362927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V. Haghighatdoost, Shahed university</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177429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V. Haghighatdoost, Shahed university</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287602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V. Haghighatdoost, Shahed university</a:t>
            </a:r>
          </a:p>
        </p:txBody>
      </p:sp>
      <p:sp>
        <p:nvSpPr>
          <p:cNvPr id="9" name="Slide Number Placeholder 8"/>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470178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V. Haghighatdoost, Shahed university</a:t>
            </a:r>
          </a:p>
        </p:txBody>
      </p:sp>
      <p:sp>
        <p:nvSpPr>
          <p:cNvPr id="5" name="Slide Number Placeholder 4"/>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343164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V. Haghighatdoost, Shahed university</a:t>
            </a:r>
          </a:p>
        </p:txBody>
      </p:sp>
      <p:sp>
        <p:nvSpPr>
          <p:cNvPr id="4" name="Slide Number Placeholder 3"/>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11576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V. Haghighatdoost, Shahed university</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10957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V. Haghighatdoost, Shahed university</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24F918-E48B-4CD6-88B4-F48A81EB5FB6}" type="slidenum">
              <a:rPr lang="en-US" smtClean="0"/>
              <a:t>‹#›</a:t>
            </a:fld>
            <a:endParaRPr lang="en-US"/>
          </a:p>
        </p:txBody>
      </p:sp>
    </p:spTree>
    <p:extLst>
      <p:ext uri="{BB962C8B-B14F-4D97-AF65-F5344CB8AC3E}">
        <p14:creationId xmlns:p14="http://schemas.microsoft.com/office/powerpoint/2010/main" val="3251068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1" r:id="rId13"/>
    <p:sldLayoutId id="2147483663" r:id="rId14"/>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haghighatdoost@shahed.ac.i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ref.shahed.ac.ir/haghighatdoost"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w3schools.com/cs/cs_files.php"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docs.microsoft.com/en-us/previous-versions/ms379564(v=vs.80)?redirectedfrom=MSDN"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docs.microsoft.com/en-us/dotnet/api/system.collections.generic.linkedlist-1?view=net-6.0"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1524000" y="4420805"/>
            <a:ext cx="9144000" cy="1760920"/>
          </a:xfrm>
          <a:prstGeom prst="roundRect">
            <a:avLst>
              <a:gd name="adj" fmla="val 3428"/>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885210" y="1490800"/>
            <a:ext cx="8250621" cy="1379621"/>
          </a:xfrm>
        </p:spPr>
        <p:txBody>
          <a:bodyPr>
            <a:normAutofit/>
          </a:bodyPr>
          <a:lstStyle/>
          <a:p>
            <a:r>
              <a:rPr lang="fa-IR" dirty="0">
                <a:solidFill>
                  <a:srgbClr val="C00000"/>
                </a:solidFill>
                <a:effectLst>
                  <a:outerShdw blurRad="38100" dist="38100" dir="2700000" algn="tl">
                    <a:srgbClr val="000000">
                      <a:alpha val="43137"/>
                    </a:srgbClr>
                  </a:outerShdw>
                </a:effectLst>
                <a:latin typeface="Times New Roman" pitchFamily="18" charset="0"/>
                <a:cs typeface="B Titr" panose="00000700000000000000" pitchFamily="2" charset="-78"/>
              </a:rPr>
              <a:t>برنامه سازي پيشرفته</a:t>
            </a:r>
            <a:endParaRPr lang="en-US"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524000" y="4565694"/>
            <a:ext cx="9144000" cy="1292181"/>
          </a:xfrm>
        </p:spPr>
        <p:txBody>
          <a:bodyPr>
            <a:normAutofit fontScale="70000" lnSpcReduction="20000"/>
          </a:bodyPr>
          <a:lstStyle/>
          <a:p>
            <a:pPr algn="r"/>
            <a:r>
              <a:rPr lang="fa-IR" dirty="0">
                <a:cs typeface="B Yekan" panose="00000400000000000000" pitchFamily="2" charset="-78"/>
              </a:rPr>
              <a:t>وحید حقیقت دوست</a:t>
            </a:r>
            <a:endParaRPr lang="en-US" dirty="0">
              <a:cs typeface="B Yekan" panose="00000400000000000000" pitchFamily="2" charset="-78"/>
            </a:endParaRPr>
          </a:p>
          <a:p>
            <a:pPr algn="r"/>
            <a:r>
              <a:rPr lang="en-US" dirty="0">
                <a:cs typeface="B Yekan" panose="00000400000000000000" pitchFamily="2" charset="-78"/>
                <a:hlinkClick r:id="rId3"/>
              </a:rPr>
              <a:t>haghighatdoost@shahed.ac.ir</a:t>
            </a:r>
            <a:r>
              <a:rPr lang="en-US" dirty="0">
                <a:cs typeface="B Yekan" panose="00000400000000000000" pitchFamily="2" charset="-78"/>
              </a:rPr>
              <a:t> </a:t>
            </a:r>
          </a:p>
          <a:p>
            <a:pPr algn="r"/>
            <a:r>
              <a:rPr lang="en-US" dirty="0">
                <a:cs typeface="B Yekan" panose="00000400000000000000" pitchFamily="2" charset="-78"/>
                <a:hlinkClick r:id="rId4"/>
              </a:rPr>
              <a:t>http://ref.shahed.ac.ir/haghighatdoost</a:t>
            </a:r>
            <a:r>
              <a:rPr lang="en-US" dirty="0">
                <a:cs typeface="B Yekan" panose="00000400000000000000" pitchFamily="2" charset="-78"/>
              </a:rPr>
              <a:t> </a:t>
            </a:r>
          </a:p>
          <a:p>
            <a:pPr algn="r"/>
            <a:r>
              <a:rPr lang="fa-IR" dirty="0">
                <a:cs typeface="B Yekan" panose="00000400000000000000" pitchFamily="2" charset="-78"/>
              </a:rPr>
              <a:t>دانشکده فنی و مهندسی</a:t>
            </a:r>
            <a:endParaRPr lang="en-US" dirty="0">
              <a:cs typeface="B Yekan" panose="00000400000000000000" pitchFamily="2" charset="-78"/>
            </a:endParaRPr>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179926" y="206735"/>
            <a:ext cx="744176" cy="917326"/>
          </a:xfrm>
          <a:prstGeom prst="rect">
            <a:avLst/>
          </a:prstGeom>
        </p:spPr>
      </p:pic>
      <p:pic>
        <p:nvPicPr>
          <p:cNvPr id="5" name="Picture 4"/>
          <p:cNvPicPr>
            <a:picLocks noChangeAspect="1"/>
          </p:cNvPicPr>
          <p:nvPr/>
        </p:nvPicPr>
        <p:blipFill>
          <a:blip r:embed="rId6"/>
          <a:stretch>
            <a:fillRect/>
          </a:stretch>
        </p:blipFill>
        <p:spPr>
          <a:xfrm>
            <a:off x="5418294" y="89994"/>
            <a:ext cx="1184454" cy="1221971"/>
          </a:xfrm>
          <a:prstGeom prst="rect">
            <a:avLst/>
          </a:prstGeom>
        </p:spPr>
      </p:pic>
      <p:sp>
        <p:nvSpPr>
          <p:cNvPr id="6" name="Title 1"/>
          <p:cNvSpPr txBox="1">
            <a:spLocks/>
          </p:cNvSpPr>
          <p:nvPr/>
        </p:nvSpPr>
        <p:spPr>
          <a:xfrm>
            <a:off x="1885209" y="3248655"/>
            <a:ext cx="8459438" cy="993189"/>
          </a:xfrm>
          <a:prstGeom prst="rect">
            <a:avLst/>
          </a:prstGeom>
        </p:spPr>
        <p:txBody>
          <a:bodyPr vert="horz" lIns="91440" tIns="45720" rIns="91440" bIns="45720" rtlCol="0" anchor="b">
            <a:normAutofit fontScale="62500" lnSpcReduction="20000"/>
          </a:bodyPr>
          <a:lstStyle>
            <a:lvl1pPr algn="ctr" defTabSz="914400" rtl="1" eaLnBrk="1" latinLnBrk="0" hangingPunct="1">
              <a:lnSpc>
                <a:spcPct val="90000"/>
              </a:lnSpc>
              <a:spcBef>
                <a:spcPct val="0"/>
              </a:spcBef>
              <a:buNone/>
              <a:defRPr sz="6000" kern="1200">
                <a:solidFill>
                  <a:schemeClr val="tx1"/>
                </a:solidFill>
                <a:latin typeface="+mj-lt"/>
                <a:ea typeface="+mj-ea"/>
                <a:cs typeface="+mj-cs"/>
              </a:defRPr>
            </a:lvl1pPr>
          </a:lstStyle>
          <a:p>
            <a:pPr algn="r"/>
            <a:r>
              <a:rPr lang="fa-IR" sz="4000" dirty="0">
                <a:solidFill>
                  <a:schemeClr val="accent6">
                    <a:lumMod val="50000"/>
                  </a:schemeClr>
                </a:solidFill>
                <a:latin typeface="Times New Roman" pitchFamily="18" charset="0"/>
                <a:cs typeface="B Titr" panose="00000700000000000000" pitchFamily="2" charset="-78"/>
              </a:rPr>
              <a:t>فصل ششم</a:t>
            </a:r>
            <a:br>
              <a:rPr lang="fa-IR" sz="4000" dirty="0">
                <a:solidFill>
                  <a:schemeClr val="accent6">
                    <a:lumMod val="50000"/>
                  </a:schemeClr>
                </a:solidFill>
                <a:latin typeface="Times New Roman" pitchFamily="18" charset="0"/>
                <a:cs typeface="B Titr" panose="00000700000000000000" pitchFamily="2" charset="-78"/>
              </a:rPr>
            </a:br>
            <a:endParaRPr lang="fa-IR" sz="4000" dirty="0">
              <a:solidFill>
                <a:schemeClr val="accent6">
                  <a:lumMod val="50000"/>
                </a:schemeClr>
              </a:solidFill>
              <a:latin typeface="Times New Roman" pitchFamily="18" charset="0"/>
              <a:cs typeface="B Titr" panose="00000700000000000000" pitchFamily="2" charset="-78"/>
            </a:endParaRPr>
          </a:p>
          <a:p>
            <a:pPr algn="r"/>
            <a:r>
              <a:rPr lang="fa-IR" sz="4000" dirty="0">
                <a:solidFill>
                  <a:schemeClr val="accent2">
                    <a:lumMod val="50000"/>
                  </a:schemeClr>
                </a:solidFill>
                <a:latin typeface="Times New Roman" pitchFamily="18" charset="0"/>
                <a:cs typeface="B Titr" panose="00000700000000000000" pitchFamily="2" charset="-78"/>
              </a:rPr>
              <a:t>الگوها(</a:t>
            </a:r>
            <a:r>
              <a:rPr lang="en-US" sz="4000" dirty="0">
                <a:solidFill>
                  <a:schemeClr val="accent2">
                    <a:lumMod val="50000"/>
                  </a:schemeClr>
                </a:solidFill>
                <a:latin typeface="Times New Roman" pitchFamily="18" charset="0"/>
                <a:cs typeface="B Titr" panose="00000700000000000000" pitchFamily="2" charset="-78"/>
              </a:rPr>
              <a:t>Generics</a:t>
            </a:r>
            <a:r>
              <a:rPr lang="fa-IR" sz="4000" dirty="0">
                <a:solidFill>
                  <a:schemeClr val="accent2">
                    <a:lumMod val="50000"/>
                  </a:schemeClr>
                </a:solidFill>
                <a:latin typeface="Times New Roman" pitchFamily="18" charset="0"/>
                <a:cs typeface="B Titr" panose="00000700000000000000" pitchFamily="2" charset="-78"/>
              </a:rPr>
              <a:t>)</a:t>
            </a:r>
            <a:endParaRPr lang="en-US" sz="4000" dirty="0">
              <a:solidFill>
                <a:schemeClr val="accent2">
                  <a:lumMod val="50000"/>
                </a:schemeClr>
              </a:solidFill>
              <a:latin typeface="Times New Roman" pitchFamily="18" charset="0"/>
              <a:cs typeface="B Titr" panose="00000700000000000000" pitchFamily="2" charset="-78"/>
            </a:endParaRPr>
          </a:p>
        </p:txBody>
      </p:sp>
      <p:sp>
        <p:nvSpPr>
          <p:cNvPr id="7" name="Slide Number Placeholder 6"/>
          <p:cNvSpPr>
            <a:spLocks noGrp="1"/>
          </p:cNvSpPr>
          <p:nvPr>
            <p:ph type="sldNum" sz="quarter" idx="12"/>
          </p:nvPr>
        </p:nvSpPr>
        <p:spPr/>
        <p:txBody>
          <a:bodyPr/>
          <a:lstStyle/>
          <a:p>
            <a:fld id="{7A24F918-E48B-4CD6-88B4-F48A81EB5FB6}" type="slidenum">
              <a:rPr lang="en-US" smtClean="0"/>
              <a:t>1</a:t>
            </a:fld>
            <a:endParaRPr lang="en-US"/>
          </a:p>
        </p:txBody>
      </p:sp>
      <p:sp>
        <p:nvSpPr>
          <p:cNvPr id="8" name="Footer Placeholder 7"/>
          <p:cNvSpPr>
            <a:spLocks noGrp="1"/>
          </p:cNvSpPr>
          <p:nvPr>
            <p:ph type="ftr" sz="quarter" idx="11"/>
          </p:nvPr>
        </p:nvSpPr>
        <p:spPr/>
        <p:txBody>
          <a:bodyPr/>
          <a:lstStyle/>
          <a:p>
            <a:r>
              <a:rPr lang="en-US" dirty="0"/>
              <a:t>V. Haghighatdoost, </a:t>
            </a:r>
            <a:r>
              <a:rPr lang="en-US" dirty="0" err="1"/>
              <a:t>Shahed</a:t>
            </a:r>
            <a:r>
              <a:rPr lang="en-US" dirty="0"/>
              <a:t> university</a:t>
            </a:r>
          </a:p>
        </p:txBody>
      </p:sp>
    </p:spTree>
    <p:extLst>
      <p:ext uri="{BB962C8B-B14F-4D97-AF65-F5344CB8AC3E}">
        <p14:creationId xmlns:p14="http://schemas.microsoft.com/office/powerpoint/2010/main" val="638549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1- تابع کلی </a:t>
            </a:r>
            <a:r>
              <a:rPr lang="en-US" dirty="0"/>
              <a:t>(Generic Methods)</a:t>
            </a:r>
            <a:r>
              <a:rPr lang="fa-IR" dirty="0"/>
              <a:t>- مثال</a:t>
            </a:r>
            <a:endParaRPr lang="en-US" dirty="0"/>
          </a:p>
        </p:txBody>
      </p:sp>
      <p:sp>
        <p:nvSpPr>
          <p:cNvPr id="4" name="Content Placeholder 3">
            <a:extLst>
              <a:ext uri="{FF2B5EF4-FFF2-40B4-BE49-F238E27FC236}">
                <a16:creationId xmlns:a16="http://schemas.microsoft.com/office/drawing/2014/main" id="{D068F29A-9B43-6B51-E817-BF7C9FC9BAEC}"/>
              </a:ext>
            </a:extLst>
          </p:cNvPr>
          <p:cNvSpPr>
            <a:spLocks noGrp="1"/>
          </p:cNvSpPr>
          <p:nvPr>
            <p:ph idx="1"/>
          </p:nvPr>
        </p:nvSpPr>
        <p:spPr/>
        <p:txBody>
          <a:bodyPr>
            <a:normAutofit/>
          </a:bodyPr>
          <a:lstStyle/>
          <a:p>
            <a:r>
              <a:rPr lang="fa-IR" dirty="0"/>
              <a:t>نحوه تعریف تابع کلی به شرح زیر اعلام می شود:</a:t>
            </a:r>
            <a:endParaRPr lang="en-US" dirty="0"/>
          </a:p>
        </p:txBody>
      </p:sp>
      <p:sp>
        <p:nvSpPr>
          <p:cNvPr id="7" name="TextBox 6">
            <a:extLst>
              <a:ext uri="{FF2B5EF4-FFF2-40B4-BE49-F238E27FC236}">
                <a16:creationId xmlns:a16="http://schemas.microsoft.com/office/drawing/2014/main" id="{B8B307B4-4DA1-8A09-C426-F5F8CDBE2FAA}"/>
              </a:ext>
            </a:extLst>
          </p:cNvPr>
          <p:cNvSpPr txBox="1"/>
          <p:nvPr/>
        </p:nvSpPr>
        <p:spPr>
          <a:xfrm>
            <a:off x="215461" y="2307940"/>
            <a:ext cx="5366471" cy="2153410"/>
          </a:xfrm>
          <a:prstGeom prst="rect">
            <a:avLst/>
          </a:prstGeom>
          <a:solidFill>
            <a:schemeClr val="bg1">
              <a:lumMod val="95000"/>
            </a:schemeClr>
          </a:solidFill>
          <a:ln>
            <a:solidFill>
              <a:schemeClr val="tx1"/>
            </a:solidFill>
          </a:ln>
        </p:spPr>
        <p:txBody>
          <a:bodyPr wrap="square">
            <a:spAutoFit/>
          </a:bodyPr>
          <a:lstStyle/>
          <a:p>
            <a:pPr marL="0" marR="0">
              <a:lnSpc>
                <a:spcPct val="107000"/>
              </a:lnSpc>
              <a:spcBef>
                <a:spcPts val="0"/>
              </a:spcBef>
              <a:spcAft>
                <a:spcPts val="0"/>
              </a:spcAft>
            </a:pP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static</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void</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Swap&lt;</a:t>
            </a:r>
            <a:r>
              <a:rPr lang="en-US" dirty="0">
                <a:solidFill>
                  <a:srgbClr val="2B91AF"/>
                </a:solidFill>
                <a:effectLst/>
                <a:latin typeface="Consolas" panose="020B0609020204030204" pitchFamily="49" charset="0"/>
                <a:ea typeface="Calibri" panose="020F0502020204030204" pitchFamily="34" charset="0"/>
                <a:cs typeface="Consolas" panose="020B0609020204030204" pitchFamily="49" charset="0"/>
              </a:rPr>
              <a:t>T</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&gt;(</a:t>
            </a: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ref</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a:solidFill>
                  <a:srgbClr val="2B91AF"/>
                </a:solidFill>
                <a:effectLst/>
                <a:latin typeface="Consolas" panose="020B0609020204030204" pitchFamily="49" charset="0"/>
                <a:ea typeface="Calibri" panose="020F0502020204030204" pitchFamily="34" charset="0"/>
                <a:cs typeface="Consolas" panose="020B0609020204030204" pitchFamily="49" charset="0"/>
              </a:rPr>
              <a:t>T</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lhs</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ref</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a:solidFill>
                  <a:srgbClr val="2B91AF"/>
                </a:solidFill>
                <a:effectLst/>
                <a:latin typeface="Consolas" panose="020B0609020204030204" pitchFamily="49" charset="0"/>
                <a:ea typeface="Calibri" panose="020F0502020204030204" pitchFamily="34" charset="0"/>
                <a:cs typeface="Consolas" panose="020B0609020204030204" pitchFamily="49" charset="0"/>
              </a:rPr>
              <a:t>T</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rhs</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a:solidFill>
                  <a:srgbClr val="2B91AF"/>
                </a:solidFill>
                <a:effectLst/>
                <a:latin typeface="Consolas" panose="020B0609020204030204" pitchFamily="49" charset="0"/>
                <a:ea typeface="Calibri" panose="020F0502020204030204" pitchFamily="34" charset="0"/>
                <a:cs typeface="Consolas" panose="020B0609020204030204" pitchFamily="49" charset="0"/>
              </a:rPr>
              <a:t>T</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temp;</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temp = </a:t>
            </a:r>
            <a:r>
              <a:rPr lang="en-US"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lhs</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lhs</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 </a:t>
            </a:r>
            <a:r>
              <a:rPr lang="en-US"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rhs</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rhs</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 temp;</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8" name="TextBox 7">
            <a:extLst>
              <a:ext uri="{FF2B5EF4-FFF2-40B4-BE49-F238E27FC236}">
                <a16:creationId xmlns:a16="http://schemas.microsoft.com/office/drawing/2014/main" id="{68EFB2BB-E95E-D4E0-C838-860C3D862DB3}"/>
              </a:ext>
            </a:extLst>
          </p:cNvPr>
          <p:cNvSpPr txBox="1"/>
          <p:nvPr/>
        </p:nvSpPr>
        <p:spPr>
          <a:xfrm>
            <a:off x="5826535" y="2307940"/>
            <a:ext cx="5962367" cy="3931589"/>
          </a:xfrm>
          <a:prstGeom prst="rect">
            <a:avLst/>
          </a:prstGeom>
          <a:solidFill>
            <a:schemeClr val="bg1">
              <a:lumMod val="95000"/>
            </a:schemeClr>
          </a:solidFill>
          <a:ln>
            <a:solidFill>
              <a:schemeClr val="tx1"/>
            </a:solidFill>
          </a:ln>
        </p:spPr>
        <p:txBody>
          <a:bodyPr wrap="square">
            <a:spAutoFit/>
          </a:bodyPr>
          <a:lstStyle/>
          <a:p>
            <a:pPr marL="0" marR="0">
              <a:lnSpc>
                <a:spcPct val="107000"/>
              </a:lnSpc>
              <a:spcBef>
                <a:spcPts val="0"/>
              </a:spcBef>
              <a:spcAft>
                <a:spcPts val="0"/>
              </a:spcAft>
            </a:pP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static</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void</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Main(</a:t>
            </a: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string</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args</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a1 = 1;</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a2 = 2;</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double</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d1 = 10.5;</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double</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d2 = 12.5;</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Swap&lt;</a:t>
            </a: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&gt;(</a:t>
            </a: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ref</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a1, </a:t>
            </a: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ref</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a2);</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Swap&lt;</a:t>
            </a: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double</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&gt;(</a:t>
            </a: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ref</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d1, </a:t>
            </a:r>
            <a:r>
              <a:rPr lang="en-US"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ref</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d2);</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System.</a:t>
            </a:r>
            <a:r>
              <a:rPr lang="en-US"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Console</a:t>
            </a:r>
            <a:r>
              <a:rPr lang="en-US"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.WriteLine</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(a1 + </a:t>
            </a:r>
            <a:r>
              <a:rPr lang="en-US"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 "</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 a2);</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System.</a:t>
            </a:r>
            <a:r>
              <a:rPr lang="en-US"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Console</a:t>
            </a:r>
            <a:r>
              <a:rPr lang="en-US"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.WriteLine</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(d1 + </a:t>
            </a:r>
            <a:r>
              <a:rPr lang="en-US"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 "</a:t>
            </a: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 d2);</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113516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1- تابع کلی </a:t>
            </a:r>
            <a:r>
              <a:rPr lang="en-US" dirty="0"/>
              <a:t>(Generic Methods)</a:t>
            </a:r>
            <a:r>
              <a:rPr lang="fa-IR" dirty="0"/>
              <a:t>-صورت مساله</a:t>
            </a:r>
            <a:endParaRPr lang="en-US" dirty="0"/>
          </a:p>
        </p:txBody>
      </p:sp>
      <p:sp>
        <p:nvSpPr>
          <p:cNvPr id="4" name="Content Placeholder 3">
            <a:extLst>
              <a:ext uri="{FF2B5EF4-FFF2-40B4-BE49-F238E27FC236}">
                <a16:creationId xmlns:a16="http://schemas.microsoft.com/office/drawing/2014/main" id="{D068F29A-9B43-6B51-E817-BF7C9FC9BAEC}"/>
              </a:ext>
            </a:extLst>
          </p:cNvPr>
          <p:cNvSpPr>
            <a:spLocks noGrp="1"/>
          </p:cNvSpPr>
          <p:nvPr>
            <p:ph idx="1"/>
          </p:nvPr>
        </p:nvSpPr>
        <p:spPr>
          <a:xfrm>
            <a:off x="6096000" y="1158191"/>
            <a:ext cx="5905500" cy="5112956"/>
          </a:xfrm>
        </p:spPr>
        <p:txBody>
          <a:bodyPr>
            <a:normAutofit/>
          </a:bodyPr>
          <a:lstStyle/>
          <a:p>
            <a:r>
              <a:rPr lang="fa-IR" sz="2400" dirty="0"/>
              <a:t>تصور کنید که در حال ایجاد یک برنامه داده کاوی هستید که اسناد شرکت را تجزیه و تحلیل می کند. </a:t>
            </a:r>
          </a:p>
          <a:p>
            <a:r>
              <a:rPr lang="fa-IR" sz="2400" dirty="0"/>
              <a:t>کاربران اسناد برنامه را در قالب‌های مختلف (</a:t>
            </a:r>
            <a:r>
              <a:rPr lang="en-US" sz="2400" dirty="0"/>
              <a:t>PDF، DOC، CSV</a:t>
            </a:r>
            <a:r>
              <a:rPr lang="fa-IR" sz="2400" dirty="0"/>
              <a:t>) تغذیه می‌کنند و سعی می‌کند داده‌های معنی‌داری را از این اسناد در قالب یکسان استخراج کند.</a:t>
            </a:r>
          </a:p>
          <a:p>
            <a:endParaRPr lang="fa-IR" sz="2400" dirty="0"/>
          </a:p>
        </p:txBody>
      </p:sp>
      <p:pic>
        <p:nvPicPr>
          <p:cNvPr id="2050" name="Picture 2" descr="Data mining classes contained a lot of duplicate code">
            <a:extLst>
              <a:ext uri="{FF2B5EF4-FFF2-40B4-BE49-F238E27FC236}">
                <a16:creationId xmlns:a16="http://schemas.microsoft.com/office/drawing/2014/main" id="{7ADB2962-C186-6F64-5C69-2968BD7CF9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966" y="1736394"/>
            <a:ext cx="5905500" cy="4381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279184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fade">
                                      <p:cBhvr>
                                        <p:cTn id="11"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1- تابع کلی </a:t>
            </a:r>
            <a:r>
              <a:rPr lang="en-US" dirty="0"/>
              <a:t>(Generic Methods)</a:t>
            </a:r>
            <a:r>
              <a:rPr lang="fa-IR" dirty="0"/>
              <a:t>-صورت مساله</a:t>
            </a:r>
            <a:endParaRPr lang="en-US" dirty="0"/>
          </a:p>
        </p:txBody>
      </p:sp>
      <p:pic>
        <p:nvPicPr>
          <p:cNvPr id="2050" name="Picture 2" descr="Data mining classes contained a lot of duplicate code">
            <a:extLst>
              <a:ext uri="{FF2B5EF4-FFF2-40B4-BE49-F238E27FC236}">
                <a16:creationId xmlns:a16="http://schemas.microsoft.com/office/drawing/2014/main" id="{7ADB2962-C186-6F64-5C69-2968BD7CF9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574" y="4027429"/>
            <a:ext cx="3815118" cy="2830571"/>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4">
            <a:extLst>
              <a:ext uri="{FF2B5EF4-FFF2-40B4-BE49-F238E27FC236}">
                <a16:creationId xmlns:a16="http://schemas.microsoft.com/office/drawing/2014/main" id="{E6147E2F-BCA7-A5BC-99BB-74DE2CC99DDD}"/>
              </a:ext>
            </a:extLst>
          </p:cNvPr>
          <p:cNvSpPr>
            <a:spLocks noGrp="1"/>
          </p:cNvSpPr>
          <p:nvPr>
            <p:ph idx="1"/>
          </p:nvPr>
        </p:nvSpPr>
        <p:spPr>
          <a:xfrm>
            <a:off x="95574" y="1240076"/>
            <a:ext cx="11448726" cy="3075659"/>
          </a:xfrm>
        </p:spPr>
        <p:txBody>
          <a:bodyPr>
            <a:normAutofit fontScale="92500"/>
          </a:bodyPr>
          <a:lstStyle/>
          <a:p>
            <a:r>
              <a:rPr lang="fa-IR" dirty="0"/>
              <a:t>در این زمان متوجه شدید که هر سه کلاس کدهای مشابه زیادی دارند.</a:t>
            </a:r>
          </a:p>
          <a:p>
            <a:r>
              <a:rPr lang="fa-IR" dirty="0"/>
              <a:t>در حالی که کدهای مربوط به فرمت های مختلف داده در همه کلاس ها کاملاً متفاوت بود، کد پردازش و تجزیه و تحلیل داده ها تقریباً یکسان است.</a:t>
            </a:r>
          </a:p>
          <a:p>
            <a:r>
              <a:rPr lang="fa-IR" dirty="0"/>
              <a:t>آیا خلاص شدن از شر کپی شدن کد و دست نخورده ماندن ساختار الگوریتم عالی نیست؟</a:t>
            </a:r>
          </a:p>
          <a:p>
            <a:endParaRPr lang="en-US" dirty="0"/>
          </a:p>
        </p:txBody>
      </p:sp>
    </p:spTree>
    <p:extLst>
      <p:ext uri="{BB962C8B-B14F-4D97-AF65-F5344CB8AC3E}">
        <p14:creationId xmlns:p14="http://schemas.microsoft.com/office/powerpoint/2010/main" val="155454852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1- تابع کلی </a:t>
            </a:r>
            <a:r>
              <a:rPr lang="en-US" dirty="0"/>
              <a:t>(Generic Methods)</a:t>
            </a:r>
            <a:r>
              <a:rPr lang="fa-IR" dirty="0"/>
              <a:t>-صورت مساله</a:t>
            </a:r>
            <a:endParaRPr lang="en-US" dirty="0"/>
          </a:p>
        </p:txBody>
      </p:sp>
      <p:pic>
        <p:nvPicPr>
          <p:cNvPr id="2050" name="Picture 2" descr="Data mining classes contained a lot of duplicate code">
            <a:extLst>
              <a:ext uri="{FF2B5EF4-FFF2-40B4-BE49-F238E27FC236}">
                <a16:creationId xmlns:a16="http://schemas.microsoft.com/office/drawing/2014/main" id="{7ADB2962-C186-6F64-5C69-2968BD7CF9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80" y="4027429"/>
            <a:ext cx="3815118" cy="2830571"/>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4">
            <a:extLst>
              <a:ext uri="{FF2B5EF4-FFF2-40B4-BE49-F238E27FC236}">
                <a16:creationId xmlns:a16="http://schemas.microsoft.com/office/drawing/2014/main" id="{E6147E2F-BCA7-A5BC-99BB-74DE2CC99DDD}"/>
              </a:ext>
            </a:extLst>
          </p:cNvPr>
          <p:cNvSpPr>
            <a:spLocks noGrp="1"/>
          </p:cNvSpPr>
          <p:nvPr>
            <p:ph idx="1"/>
          </p:nvPr>
        </p:nvSpPr>
        <p:spPr>
          <a:xfrm>
            <a:off x="215462" y="1240077"/>
            <a:ext cx="11328838" cy="2964998"/>
          </a:xfrm>
        </p:spPr>
        <p:txBody>
          <a:bodyPr>
            <a:normAutofit fontScale="77500" lnSpcReduction="20000"/>
          </a:bodyPr>
          <a:lstStyle/>
          <a:p>
            <a:r>
              <a:rPr lang="fa-IR" dirty="0"/>
              <a:t>مشکل دیگری مربوط به کد کلاینت بود که از این کلاس ها استفاده می کرد. دارای شرطی‌های زیادی بود که بسته به کلاس شی پردازشگر، مسیر عمل مناسبی را انتخاب می‌کردند.</a:t>
            </a:r>
          </a:p>
          <a:p>
            <a:r>
              <a:rPr lang="fa-IR" dirty="0"/>
              <a:t>اگر هر سه کلاس پردازشی یک رابط مشترک (</a:t>
            </a:r>
            <a:r>
              <a:rPr lang="en-US" dirty="0"/>
              <a:t>Interface</a:t>
            </a:r>
            <a:r>
              <a:rPr lang="fa-IR" dirty="0"/>
              <a:t>) یا یک کلاس پایه داشته باشند، می‌توانید شرطی‌ها را در کد مشتری حذف کنید و هنگام فراخوانی روش‌ها روی یک شی پردازشی از چندشکلی استفاده کنید.</a:t>
            </a:r>
          </a:p>
          <a:p>
            <a:r>
              <a:rPr lang="fa-IR" dirty="0"/>
              <a:t>این روش را </a:t>
            </a:r>
            <a:r>
              <a:rPr lang="en-US" dirty="0"/>
              <a:t>Dependency Injection</a:t>
            </a:r>
            <a:r>
              <a:rPr lang="fa-IR" dirty="0"/>
              <a:t> میگویند که در چارچوب مطالب این مرحله از آموزش قرار نمیگیرد.</a:t>
            </a:r>
          </a:p>
          <a:p>
            <a:endParaRPr lang="fa-IR" dirty="0"/>
          </a:p>
        </p:txBody>
      </p:sp>
    </p:spTree>
    <p:extLst>
      <p:ext uri="{BB962C8B-B14F-4D97-AF65-F5344CB8AC3E}">
        <p14:creationId xmlns:p14="http://schemas.microsoft.com/office/powerpoint/2010/main" val="183741557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a:t>مثال: مرتب سازی حبابی برای یک آرایه از اعداد صحیح</a:t>
            </a:r>
            <a:endParaRPr lang="en-US" dirty="0"/>
          </a:p>
        </p:txBody>
      </p:sp>
      <p:sp>
        <p:nvSpPr>
          <p:cNvPr id="6" name="TextBox 5">
            <a:extLst>
              <a:ext uri="{FF2B5EF4-FFF2-40B4-BE49-F238E27FC236}">
                <a16:creationId xmlns:a16="http://schemas.microsoft.com/office/drawing/2014/main" id="{AC4DE732-896D-0C58-0D63-A667D43ED7A0}"/>
              </a:ext>
            </a:extLst>
          </p:cNvPr>
          <p:cNvSpPr txBox="1"/>
          <p:nvPr/>
        </p:nvSpPr>
        <p:spPr>
          <a:xfrm>
            <a:off x="215462" y="1166843"/>
            <a:ext cx="11650636" cy="4227952"/>
          </a:xfrm>
          <a:prstGeom prst="rect">
            <a:avLst/>
          </a:prstGeom>
          <a:solidFill>
            <a:schemeClr val="bg1">
              <a:lumMod val="95000"/>
            </a:schemeClr>
          </a:solidFill>
          <a:ln>
            <a:solidFill>
              <a:schemeClr val="tx1"/>
            </a:solidFill>
          </a:ln>
        </p:spPr>
        <p:txBody>
          <a:bodyPr wrap="square">
            <a:spAutoFit/>
          </a:bodyPr>
          <a:lstStyle/>
          <a:p>
            <a:pPr marL="0" marR="0">
              <a:lnSpc>
                <a:spcPct val="107000"/>
              </a:lnSpc>
              <a:spcBef>
                <a:spcPts val="0"/>
              </a:spcBef>
              <a:spcAft>
                <a:spcPts val="0"/>
              </a:spcAft>
            </a:pP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void</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bubble_int</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items)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count = </a:t>
            </a:r>
            <a:r>
              <a:rPr lang="en-US" sz="18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items.Length</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 b;</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temp;</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for</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 = 1; a &lt; count - 1; a++)</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for</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(b = a + 1; b &lt; count; b++)</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if</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(items[b].</a:t>
            </a:r>
            <a:r>
              <a:rPr lang="en-US" sz="18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CompareTo</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(items[a]) &gt; 0)</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temp = items[b];</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items[b] = items[a];</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items[a] = temp;</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127959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a:t>مثال: مرتب سازی حبابی برای یک آرایه از اعداد اعشاری</a:t>
            </a:r>
            <a:endParaRPr lang="en-US" dirty="0"/>
          </a:p>
        </p:txBody>
      </p:sp>
      <p:sp>
        <p:nvSpPr>
          <p:cNvPr id="6" name="TextBox 5">
            <a:extLst>
              <a:ext uri="{FF2B5EF4-FFF2-40B4-BE49-F238E27FC236}">
                <a16:creationId xmlns:a16="http://schemas.microsoft.com/office/drawing/2014/main" id="{AC4DE732-896D-0C58-0D63-A667D43ED7A0}"/>
              </a:ext>
            </a:extLst>
          </p:cNvPr>
          <p:cNvSpPr txBox="1"/>
          <p:nvPr/>
        </p:nvSpPr>
        <p:spPr>
          <a:xfrm>
            <a:off x="215462" y="1166843"/>
            <a:ext cx="11650636" cy="4227952"/>
          </a:xfrm>
          <a:prstGeom prst="rect">
            <a:avLst/>
          </a:prstGeom>
          <a:solidFill>
            <a:schemeClr val="bg1">
              <a:lumMod val="95000"/>
            </a:schemeClr>
          </a:solidFill>
          <a:ln>
            <a:solidFill>
              <a:schemeClr val="tx1"/>
            </a:solidFill>
          </a:ln>
        </p:spPr>
        <p:txBody>
          <a:bodyPr wrap="square">
            <a:spAutoFit/>
          </a:bodyPr>
          <a:lstStyle/>
          <a:p>
            <a:pPr marL="0" marR="0">
              <a:lnSpc>
                <a:spcPct val="107000"/>
              </a:lnSpc>
              <a:spcBef>
                <a:spcPts val="0"/>
              </a:spcBef>
              <a:spcAft>
                <a:spcPts val="0"/>
              </a:spcAft>
            </a:pP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void</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bubble_double</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double</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items)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count = </a:t>
            </a:r>
            <a:r>
              <a:rPr lang="en-US" sz="18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items.Length</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 b;</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double</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temp;</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for</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 = 1; a &lt; count - 1; a++)</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for</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(b = a + 1; b &lt; count; b++)</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if</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(items[b].</a:t>
            </a:r>
            <a:r>
              <a:rPr lang="en-US" sz="18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CompareTo</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(items[a]) &gt; 0)</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temp = items[b];</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items[b] = items[a];</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items[a] = temp;</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cxnSp>
        <p:nvCxnSpPr>
          <p:cNvPr id="4" name="Straight Connector 3">
            <a:extLst>
              <a:ext uri="{FF2B5EF4-FFF2-40B4-BE49-F238E27FC236}">
                <a16:creationId xmlns:a16="http://schemas.microsoft.com/office/drawing/2014/main" id="{3C77677E-0C56-DE9D-B7EE-7973B0633CF7}"/>
              </a:ext>
            </a:extLst>
          </p:cNvPr>
          <p:cNvCxnSpPr/>
          <p:nvPr/>
        </p:nvCxnSpPr>
        <p:spPr>
          <a:xfrm>
            <a:off x="2740648" y="1547446"/>
            <a:ext cx="808893"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2D476571-B518-0EA1-42E2-93272667281F}"/>
              </a:ext>
            </a:extLst>
          </p:cNvPr>
          <p:cNvCxnSpPr/>
          <p:nvPr/>
        </p:nvCxnSpPr>
        <p:spPr>
          <a:xfrm>
            <a:off x="764344" y="2670517"/>
            <a:ext cx="808893"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6770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a:t>مثال: مرتب سازی حبابی</a:t>
            </a:r>
            <a:r>
              <a:rPr lang="en-US" dirty="0"/>
              <a:t> </a:t>
            </a:r>
            <a:r>
              <a:rPr lang="fa-IR" dirty="0"/>
              <a:t> بصورت الگو</a:t>
            </a:r>
            <a:endParaRPr lang="en-US" dirty="0"/>
          </a:p>
        </p:txBody>
      </p:sp>
      <p:sp>
        <p:nvSpPr>
          <p:cNvPr id="6" name="TextBox 5">
            <a:extLst>
              <a:ext uri="{FF2B5EF4-FFF2-40B4-BE49-F238E27FC236}">
                <a16:creationId xmlns:a16="http://schemas.microsoft.com/office/drawing/2014/main" id="{AC4DE732-896D-0C58-0D63-A667D43ED7A0}"/>
              </a:ext>
            </a:extLst>
          </p:cNvPr>
          <p:cNvSpPr txBox="1"/>
          <p:nvPr/>
        </p:nvSpPr>
        <p:spPr>
          <a:xfrm>
            <a:off x="215462" y="1166843"/>
            <a:ext cx="11650636" cy="4227952"/>
          </a:xfrm>
          <a:prstGeom prst="rect">
            <a:avLst/>
          </a:prstGeom>
          <a:solidFill>
            <a:schemeClr val="bg1">
              <a:lumMod val="95000"/>
            </a:schemeClr>
          </a:solidFill>
          <a:ln>
            <a:solidFill>
              <a:schemeClr val="tx1"/>
            </a:solidFill>
          </a:ln>
        </p:spPr>
        <p:txBody>
          <a:bodyPr wrap="square">
            <a:spAutoFit/>
          </a:bodyPr>
          <a:lstStyle/>
          <a:p>
            <a:pPr marL="0" marR="0">
              <a:lnSpc>
                <a:spcPct val="107000"/>
              </a:lnSpc>
              <a:spcBef>
                <a:spcPts val="0"/>
              </a:spcBef>
              <a:spcAft>
                <a:spcPts val="0"/>
              </a:spcAft>
            </a:pP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void</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bubble&lt;</a:t>
            </a:r>
            <a:r>
              <a:rPr lang="en-US" sz="18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MyType</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&gt;(</a:t>
            </a:r>
            <a:r>
              <a:rPr lang="en-US" sz="18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MyType</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items)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where</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MyType</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 </a:t>
            </a:r>
            <a:r>
              <a:rPr lang="en-US" sz="18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System.</a:t>
            </a:r>
            <a:r>
              <a:rPr lang="en-US" sz="18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IComparable</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&lt;</a:t>
            </a:r>
            <a:r>
              <a:rPr lang="en-US" sz="18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MyType</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&gt;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count = </a:t>
            </a:r>
            <a:r>
              <a:rPr lang="en-US" sz="18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items.Length</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 b;</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MyType</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temp;</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for</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 = 1; a &lt; count-1; a++)</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for</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(b = a+1; b &lt; count ; b++)</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if</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(items[b].</a:t>
            </a:r>
            <a:r>
              <a:rPr lang="en-US" sz="18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CompareTo</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(items[a])&gt;0)</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temp = items[b];</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items[b] = items[a];</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items[a] = temp;</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cxnSp>
        <p:nvCxnSpPr>
          <p:cNvPr id="4" name="Straight Connector 3">
            <a:extLst>
              <a:ext uri="{FF2B5EF4-FFF2-40B4-BE49-F238E27FC236}">
                <a16:creationId xmlns:a16="http://schemas.microsoft.com/office/drawing/2014/main" id="{583ACF40-2084-F2DE-43DD-77102107EC80}"/>
              </a:ext>
            </a:extLst>
          </p:cNvPr>
          <p:cNvCxnSpPr/>
          <p:nvPr/>
        </p:nvCxnSpPr>
        <p:spPr>
          <a:xfrm>
            <a:off x="1765495" y="1554480"/>
            <a:ext cx="808893"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EA2491D1-738F-808B-263D-D6B1DE8AD7B3}"/>
              </a:ext>
            </a:extLst>
          </p:cNvPr>
          <p:cNvCxnSpPr/>
          <p:nvPr/>
        </p:nvCxnSpPr>
        <p:spPr>
          <a:xfrm>
            <a:off x="2754922" y="1554480"/>
            <a:ext cx="808893"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410B6F9-B775-C22A-F8D1-9D9E2E4BE41C}"/>
              </a:ext>
            </a:extLst>
          </p:cNvPr>
          <p:cNvCxnSpPr>
            <a:cxnSpLocks/>
          </p:cNvCxnSpPr>
          <p:nvPr/>
        </p:nvCxnSpPr>
        <p:spPr>
          <a:xfrm>
            <a:off x="5547359" y="1554480"/>
            <a:ext cx="4539176"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D042527-2AA4-B282-D7F0-2F40ADA721AE}"/>
              </a:ext>
            </a:extLst>
          </p:cNvPr>
          <p:cNvCxnSpPr/>
          <p:nvPr/>
        </p:nvCxnSpPr>
        <p:spPr>
          <a:xfrm>
            <a:off x="783100" y="2698653"/>
            <a:ext cx="808893"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56961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left)">
                                      <p:cBhvr>
                                        <p:cTn id="11" dur="500"/>
                                        <p:tgtEl>
                                          <p:spTgt spid="5"/>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left)">
                                      <p:cBhvr>
                                        <p:cTn id="15" dur="500"/>
                                        <p:tgtEl>
                                          <p:spTgt spid="7"/>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left)">
                                      <p:cBhvr>
                                        <p:cTn id="1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عبارت </a:t>
            </a:r>
            <a:r>
              <a:rPr lang="en-US" dirty="0"/>
              <a:t>Where</a:t>
            </a:r>
          </a:p>
        </p:txBody>
      </p:sp>
      <p:sp>
        <p:nvSpPr>
          <p:cNvPr id="5" name="Content Placeholder 4">
            <a:extLst>
              <a:ext uri="{FF2B5EF4-FFF2-40B4-BE49-F238E27FC236}">
                <a16:creationId xmlns:a16="http://schemas.microsoft.com/office/drawing/2014/main" id="{E6147E2F-BCA7-A5BC-99BB-74DE2CC99DDD}"/>
              </a:ext>
            </a:extLst>
          </p:cNvPr>
          <p:cNvSpPr>
            <a:spLocks noGrp="1"/>
          </p:cNvSpPr>
          <p:nvPr>
            <p:ph idx="1"/>
          </p:nvPr>
        </p:nvSpPr>
        <p:spPr>
          <a:xfrm>
            <a:off x="285800" y="2203714"/>
            <a:ext cx="11328838" cy="2964998"/>
          </a:xfrm>
        </p:spPr>
        <p:txBody>
          <a:bodyPr>
            <a:normAutofit fontScale="85000" lnSpcReduction="10000"/>
          </a:bodyPr>
          <a:lstStyle/>
          <a:p>
            <a:r>
              <a:rPr lang="fa-IR" dirty="0"/>
              <a:t>عبارت </a:t>
            </a:r>
            <a:r>
              <a:rPr lang="en-US" dirty="0"/>
              <a:t>Where </a:t>
            </a:r>
            <a:r>
              <a:rPr lang="fa-IR" dirty="0"/>
              <a:t>در یک تعریف عمومی، محدودیت‌هایی را بر روی انواعی که به‌عنوان آرگومان‌های پارامترهای نوع در یک نوع عمومی یا تابع محلی استفاده می‌شوند، مشخص می‌کند.</a:t>
            </a:r>
          </a:p>
          <a:p>
            <a:r>
              <a:rPr lang="fa-IR" dirty="0"/>
              <a:t>محدودیت‌ها می‌توانند رابط‌ها، کلاس‌های پایه را مشخص کنند یا نیاز به یک نوع عمومی داشته باشند تا یک نوع مرجع، مقدار یا نوع مدیریت‌نشده باشد. آنها قابلیت هایی را اعلام می کنند که آرگومان نوع باید داشته باشد.</a:t>
            </a:r>
          </a:p>
        </p:txBody>
      </p:sp>
      <p:sp>
        <p:nvSpPr>
          <p:cNvPr id="15" name="TextBox 14">
            <a:extLst>
              <a:ext uri="{FF2B5EF4-FFF2-40B4-BE49-F238E27FC236}">
                <a16:creationId xmlns:a16="http://schemas.microsoft.com/office/drawing/2014/main" id="{FCE9F788-C192-65B4-2E2F-4C7CB9A26683}"/>
              </a:ext>
            </a:extLst>
          </p:cNvPr>
          <p:cNvSpPr txBox="1"/>
          <p:nvPr/>
        </p:nvSpPr>
        <p:spPr>
          <a:xfrm>
            <a:off x="215462" y="1146232"/>
            <a:ext cx="11650636" cy="727059"/>
          </a:xfrm>
          <a:prstGeom prst="rect">
            <a:avLst/>
          </a:prstGeom>
          <a:solidFill>
            <a:schemeClr val="bg1">
              <a:lumMod val="95000"/>
            </a:schemeClr>
          </a:solidFill>
          <a:ln>
            <a:solidFill>
              <a:schemeClr val="tx1"/>
            </a:solidFill>
          </a:ln>
        </p:spPr>
        <p:txBody>
          <a:bodyPr wrap="square">
            <a:spAutoFit/>
          </a:bodyPr>
          <a:lstStyle/>
          <a:p>
            <a:pPr marL="0" marR="0">
              <a:lnSpc>
                <a:spcPct val="107000"/>
              </a:lnSpc>
              <a:spcBef>
                <a:spcPts val="0"/>
              </a:spcBef>
              <a:spcAft>
                <a:spcPts val="0"/>
              </a:spcAft>
            </a:pPr>
            <a:r>
              <a:rPr lang="en-US" sz="20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void</a:t>
            </a:r>
            <a:r>
              <a:rPr lang="en-US" sz="20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bubble&lt;</a:t>
            </a:r>
            <a:r>
              <a:rPr lang="en-US" sz="20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MyType</a:t>
            </a:r>
            <a:r>
              <a:rPr lang="en-US" sz="20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&gt;(</a:t>
            </a:r>
            <a:r>
              <a:rPr lang="en-US" sz="20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MyType</a:t>
            </a:r>
            <a:r>
              <a:rPr lang="en-US" sz="20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items) </a:t>
            </a:r>
            <a:r>
              <a:rPr lang="en-US" sz="2000" b="1"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where</a:t>
            </a:r>
            <a:r>
              <a:rPr lang="en-US" sz="2000" b="1"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2000" b="1"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MyType</a:t>
            </a:r>
            <a:r>
              <a:rPr lang="en-US" sz="2000" b="1"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 </a:t>
            </a:r>
            <a:r>
              <a:rPr lang="en-US" sz="2000" b="1"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System.</a:t>
            </a:r>
            <a:r>
              <a:rPr lang="en-US" sz="2000" b="1"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IComparable</a:t>
            </a:r>
            <a:r>
              <a:rPr lang="en-US" sz="2000" b="1"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&lt;</a:t>
            </a:r>
            <a:r>
              <a:rPr lang="en-US" sz="2000" b="1"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MyType</a:t>
            </a:r>
            <a:r>
              <a:rPr lang="en-US" sz="2000" b="1"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&gt;</a:t>
            </a:r>
            <a:endParaRPr lang="fa-IR" sz="2000" b="1" dirty="0">
              <a:solidFill>
                <a:srgbClr val="000000"/>
              </a:solidFill>
              <a:effectLst/>
              <a:latin typeface="Consolas" panose="020B0609020204030204" pitchFamily="49" charset="0"/>
              <a:ea typeface="Calibri" panose="020F0502020204030204" pitchFamily="34" charset="0"/>
              <a:cs typeface="Consolas" panose="020B0609020204030204" pitchFamily="49" charset="0"/>
            </a:endParaRPr>
          </a:p>
          <a:p>
            <a:pPr marL="0" marR="0">
              <a:lnSpc>
                <a:spcPct val="107000"/>
              </a:lnSpc>
              <a:spcBef>
                <a:spcPts val="0"/>
              </a:spcBef>
              <a:spcAft>
                <a:spcPts val="0"/>
              </a:spcAft>
            </a:pPr>
            <a:endParaRPr lang="fa-IR" sz="2000" b="1" dirty="0">
              <a:solidFill>
                <a:srgbClr val="000000"/>
              </a:solidFill>
              <a:latin typeface="Consolas" panose="020B0609020204030204" pitchFamily="49" charset="0"/>
              <a:ea typeface="Calibri" panose="020F0502020204030204" pitchFamily="34" charset="0"/>
              <a:cs typeface="Arial" panose="020B0604020202020204" pitchFamily="34" charset="0"/>
            </a:endParaRPr>
          </a:p>
        </p:txBody>
      </p:sp>
      <p:cxnSp>
        <p:nvCxnSpPr>
          <p:cNvPr id="16" name="Straight Connector 15">
            <a:extLst>
              <a:ext uri="{FF2B5EF4-FFF2-40B4-BE49-F238E27FC236}">
                <a16:creationId xmlns:a16="http://schemas.microsoft.com/office/drawing/2014/main" id="{932AB9D3-F286-F7BD-6EDD-87A3CF22C9AE}"/>
              </a:ext>
            </a:extLst>
          </p:cNvPr>
          <p:cNvCxnSpPr>
            <a:cxnSpLocks/>
          </p:cNvCxnSpPr>
          <p:nvPr/>
        </p:nvCxnSpPr>
        <p:spPr>
          <a:xfrm>
            <a:off x="5308208" y="1624819"/>
            <a:ext cx="5974081"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28706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par>
                          <p:cTn id="13" fill="hold">
                            <p:stCondLst>
                              <p:cond delay="500"/>
                            </p:stCondLst>
                            <p:childTnLst>
                              <p:par>
                                <p:cTn id="14" presetID="22" presetClass="entr" presetSubtype="8" fill="hold" nodeType="after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wipe(left)">
                                      <p:cBhvr>
                                        <p:cTn id="1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2- کلاس های کلی </a:t>
            </a:r>
            <a:r>
              <a:rPr lang="en-US" dirty="0"/>
              <a:t>(Generic Classes)</a:t>
            </a:r>
          </a:p>
        </p:txBody>
      </p:sp>
      <p:sp>
        <p:nvSpPr>
          <p:cNvPr id="5" name="Content Placeholder 4">
            <a:extLst>
              <a:ext uri="{FF2B5EF4-FFF2-40B4-BE49-F238E27FC236}">
                <a16:creationId xmlns:a16="http://schemas.microsoft.com/office/drawing/2014/main" id="{E6147E2F-BCA7-A5BC-99BB-74DE2CC99DDD}"/>
              </a:ext>
            </a:extLst>
          </p:cNvPr>
          <p:cNvSpPr>
            <a:spLocks noGrp="1"/>
          </p:cNvSpPr>
          <p:nvPr>
            <p:ph idx="1"/>
          </p:nvPr>
        </p:nvSpPr>
        <p:spPr>
          <a:xfrm>
            <a:off x="215462" y="1240077"/>
            <a:ext cx="11328838" cy="2964998"/>
          </a:xfrm>
        </p:spPr>
        <p:txBody>
          <a:bodyPr>
            <a:normAutofit/>
          </a:bodyPr>
          <a:lstStyle/>
          <a:p>
            <a:r>
              <a:rPr lang="fa-IR" dirty="0"/>
              <a:t>علاوه بر توابع کلی، کلاس ها را نیز می توان به صورت کلی تعریف کرد.</a:t>
            </a:r>
            <a:endParaRPr lang="en-US" dirty="0"/>
          </a:p>
          <a:p>
            <a:r>
              <a:rPr lang="fa-IR" dirty="0"/>
              <a:t>در این شکل کلی، هنگام ایجاد شئ مشخص می گردد و نوعی را که کلاس باید بر روی ان عمل نماید  تعیین می کند. </a:t>
            </a:r>
          </a:p>
          <a:p>
            <a:endParaRPr lang="fa-IR" dirty="0"/>
          </a:p>
        </p:txBody>
      </p:sp>
      <p:sp>
        <p:nvSpPr>
          <p:cNvPr id="6" name="TextBox 5">
            <a:extLst>
              <a:ext uri="{FF2B5EF4-FFF2-40B4-BE49-F238E27FC236}">
                <a16:creationId xmlns:a16="http://schemas.microsoft.com/office/drawing/2014/main" id="{81318EA7-77B2-D9A0-0888-B7AB8440739F}"/>
              </a:ext>
            </a:extLst>
          </p:cNvPr>
          <p:cNvSpPr txBox="1"/>
          <p:nvPr/>
        </p:nvSpPr>
        <p:spPr>
          <a:xfrm>
            <a:off x="215462" y="2997055"/>
            <a:ext cx="6175716" cy="3635226"/>
          </a:xfrm>
          <a:prstGeom prst="rect">
            <a:avLst/>
          </a:prstGeom>
          <a:solidFill>
            <a:schemeClr val="bg1">
              <a:lumMod val="95000"/>
            </a:schemeClr>
          </a:solidFill>
          <a:ln>
            <a:solidFill>
              <a:schemeClr val="tx1"/>
            </a:solidFill>
          </a:ln>
        </p:spPr>
        <p:txBody>
          <a:bodyPr wrap="square">
            <a:spAutoFit/>
          </a:bodyPr>
          <a:lstStyle/>
          <a:p>
            <a:pPr marL="0" marR="0">
              <a:lnSpc>
                <a:spcPct val="107000"/>
              </a:lnSpc>
              <a:spcBef>
                <a:spcPts val="0"/>
              </a:spcBef>
              <a:spcAft>
                <a:spcPts val="0"/>
              </a:spcAft>
            </a:pP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public</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class</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2B91AF"/>
                </a:solidFill>
                <a:effectLst/>
                <a:latin typeface="Consolas" panose="020B0609020204030204" pitchFamily="49" charset="0"/>
                <a:ea typeface="Calibri" panose="020F0502020204030204" pitchFamily="34" charset="0"/>
                <a:cs typeface="Consolas" panose="020B0609020204030204" pitchFamily="49" charset="0"/>
              </a:rPr>
              <a:t>Stack</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&lt;</a:t>
            </a:r>
            <a:r>
              <a:rPr lang="en-US" sz="1800" dirty="0">
                <a:solidFill>
                  <a:srgbClr val="2B91AF"/>
                </a:solidFill>
                <a:effectLst/>
                <a:latin typeface="Consolas" panose="020B0609020204030204" pitchFamily="49" charset="0"/>
                <a:ea typeface="Calibri" panose="020F0502020204030204" pitchFamily="34" charset="0"/>
                <a:cs typeface="Consolas" panose="020B0609020204030204" pitchFamily="49" charset="0"/>
              </a:rPr>
              <a:t>T</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&gt;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2B91AF"/>
                </a:solidFill>
                <a:effectLst/>
                <a:latin typeface="Consolas" panose="020B0609020204030204" pitchFamily="49" charset="0"/>
                <a:ea typeface="Calibri" panose="020F0502020204030204" pitchFamily="34" charset="0"/>
                <a:cs typeface="Consolas" panose="020B0609020204030204" pitchFamily="49" charset="0"/>
              </a:rPr>
              <a:t>T</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m_Items</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public</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void</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Push(</a:t>
            </a:r>
            <a:r>
              <a:rPr lang="en-US" sz="1800" dirty="0">
                <a:solidFill>
                  <a:srgbClr val="2B91AF"/>
                </a:solidFill>
                <a:effectLst/>
                <a:latin typeface="Consolas" panose="020B0609020204030204" pitchFamily="49" charset="0"/>
                <a:ea typeface="Calibri" panose="020F0502020204030204" pitchFamily="34" charset="0"/>
                <a:cs typeface="Consolas" panose="020B0609020204030204" pitchFamily="49" charset="0"/>
              </a:rPr>
              <a:t>T</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item)</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public</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2B91AF"/>
                </a:solidFill>
                <a:effectLst/>
                <a:latin typeface="Consolas" panose="020B0609020204030204" pitchFamily="49" charset="0"/>
                <a:ea typeface="Calibri" panose="020F0502020204030204" pitchFamily="34" charset="0"/>
                <a:cs typeface="Consolas" panose="020B0609020204030204" pitchFamily="49" charset="0"/>
              </a:rPr>
              <a:t>T</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Pop()</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2B91AF"/>
                </a:solidFill>
                <a:effectLst/>
                <a:latin typeface="Consolas" panose="020B0609020204030204" pitchFamily="49" charset="0"/>
                <a:ea typeface="Calibri" panose="020F0502020204030204" pitchFamily="34" charset="0"/>
                <a:cs typeface="Consolas" panose="020B0609020204030204" pitchFamily="49" charset="0"/>
              </a:rPr>
              <a:t>Stack</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&lt;</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&gt; stack = </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new</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2B91AF"/>
                </a:solidFill>
                <a:effectLst/>
                <a:latin typeface="Consolas" panose="020B0609020204030204" pitchFamily="49" charset="0"/>
                <a:ea typeface="Calibri" panose="020F0502020204030204" pitchFamily="34" charset="0"/>
                <a:cs typeface="Consolas" panose="020B0609020204030204" pitchFamily="49" charset="0"/>
              </a:rPr>
              <a:t>Stack</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&lt;</a:t>
            </a: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&gt;();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stack.Push</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(1);</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stack.Push</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(2);</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number = </a:t>
            </a:r>
            <a:r>
              <a:rPr lang="en-US" sz="18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stack.Pop</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061F6A62-EF30-7F48-9DCE-BC45E962AF67}"/>
              </a:ext>
            </a:extLst>
          </p:cNvPr>
          <p:cNvCxnSpPr>
            <a:cxnSpLocks/>
          </p:cNvCxnSpPr>
          <p:nvPr/>
        </p:nvCxnSpPr>
        <p:spPr>
          <a:xfrm>
            <a:off x="2553286" y="3348111"/>
            <a:ext cx="414997"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A8810DA6-90A0-2441-2863-BA9CAA7755A6}"/>
              </a:ext>
            </a:extLst>
          </p:cNvPr>
          <p:cNvCxnSpPr>
            <a:cxnSpLocks/>
          </p:cNvCxnSpPr>
          <p:nvPr/>
        </p:nvCxnSpPr>
        <p:spPr>
          <a:xfrm>
            <a:off x="794825" y="3945988"/>
            <a:ext cx="464233"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4AA6237-8C4A-7687-849A-F05790498146}"/>
              </a:ext>
            </a:extLst>
          </p:cNvPr>
          <p:cNvCxnSpPr>
            <a:cxnSpLocks/>
          </p:cNvCxnSpPr>
          <p:nvPr/>
        </p:nvCxnSpPr>
        <p:spPr>
          <a:xfrm>
            <a:off x="2760784" y="4205075"/>
            <a:ext cx="464233"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3A838BD-B654-6586-72E6-612AD42E7321}"/>
              </a:ext>
            </a:extLst>
          </p:cNvPr>
          <p:cNvCxnSpPr>
            <a:cxnSpLocks/>
          </p:cNvCxnSpPr>
          <p:nvPr/>
        </p:nvCxnSpPr>
        <p:spPr>
          <a:xfrm>
            <a:off x="1464212" y="4814668"/>
            <a:ext cx="464233"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12AC0EA-43A1-AFFC-CA8E-3882551D6FC5}"/>
              </a:ext>
            </a:extLst>
          </p:cNvPr>
          <p:cNvCxnSpPr>
            <a:cxnSpLocks/>
          </p:cNvCxnSpPr>
          <p:nvPr/>
        </p:nvCxnSpPr>
        <p:spPr>
          <a:xfrm>
            <a:off x="999979" y="5700939"/>
            <a:ext cx="464233"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5BCF4F55-5E53-F659-88E9-ABC55AE431D8}"/>
              </a:ext>
            </a:extLst>
          </p:cNvPr>
          <p:cNvCxnSpPr>
            <a:cxnSpLocks/>
          </p:cNvCxnSpPr>
          <p:nvPr/>
        </p:nvCxnSpPr>
        <p:spPr>
          <a:xfrm>
            <a:off x="3883854" y="5700939"/>
            <a:ext cx="464233"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65627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par>
                          <p:cTn id="13" fill="hold">
                            <p:stCondLst>
                              <p:cond delay="500"/>
                            </p:stCondLst>
                            <p:childTnLst>
                              <p:par>
                                <p:cTn id="14" presetID="22" presetClass="entr" presetSubtype="8" fill="hold" nodeType="after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left)">
                                      <p:cBhvr>
                                        <p:cTn id="16" dur="500"/>
                                        <p:tgtEl>
                                          <p:spTgt spid="7"/>
                                        </p:tgtEl>
                                      </p:cBhvr>
                                    </p:animEffect>
                                  </p:childTnLst>
                                </p:cTn>
                              </p:par>
                            </p:childTnLst>
                          </p:cTn>
                        </p:par>
                        <p:par>
                          <p:cTn id="17" fill="hold">
                            <p:stCondLst>
                              <p:cond delay="1000"/>
                            </p:stCondLst>
                            <p:childTnLst>
                              <p:par>
                                <p:cTn id="18" presetID="22" presetClass="entr" presetSubtype="8" fill="hold" nodeType="after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wipe(left)">
                                      <p:cBhvr>
                                        <p:cTn id="20" dur="500"/>
                                        <p:tgtEl>
                                          <p:spTgt spid="9"/>
                                        </p:tgtEl>
                                      </p:cBhvr>
                                    </p:animEffect>
                                  </p:childTnLst>
                                </p:cTn>
                              </p:par>
                            </p:childTnLst>
                          </p:cTn>
                        </p:par>
                        <p:par>
                          <p:cTn id="21" fill="hold">
                            <p:stCondLst>
                              <p:cond delay="1500"/>
                            </p:stCondLst>
                            <p:childTnLst>
                              <p:par>
                                <p:cTn id="22" presetID="22" presetClass="entr" presetSubtype="8" fill="hold"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wipe(left)">
                                      <p:cBhvr>
                                        <p:cTn id="24" dur="500"/>
                                        <p:tgtEl>
                                          <p:spTgt spid="11"/>
                                        </p:tgtEl>
                                      </p:cBhvr>
                                    </p:animEffect>
                                  </p:childTnLst>
                                </p:cTn>
                              </p:par>
                            </p:childTnLst>
                          </p:cTn>
                        </p:par>
                        <p:par>
                          <p:cTn id="25" fill="hold">
                            <p:stCondLst>
                              <p:cond delay="2000"/>
                            </p:stCondLst>
                            <p:childTnLst>
                              <p:par>
                                <p:cTn id="26" presetID="22" presetClass="entr" presetSubtype="8" fill="hold" nodeType="after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wipe(left)">
                                      <p:cBhvr>
                                        <p:cTn id="28" dur="500"/>
                                        <p:tgtEl>
                                          <p:spTgt spid="12"/>
                                        </p:tgtEl>
                                      </p:cBhvr>
                                    </p:animEffect>
                                  </p:childTnLst>
                                </p:cTn>
                              </p:par>
                            </p:childTnLst>
                          </p:cTn>
                        </p:par>
                        <p:par>
                          <p:cTn id="29" fill="hold">
                            <p:stCondLst>
                              <p:cond delay="2500"/>
                            </p:stCondLst>
                            <p:childTnLst>
                              <p:par>
                                <p:cTn id="30" presetID="22" presetClass="entr" presetSubtype="8" fill="hold" nodeType="after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wipe(left)">
                                      <p:cBhvr>
                                        <p:cTn id="32" dur="500"/>
                                        <p:tgtEl>
                                          <p:spTgt spid="13"/>
                                        </p:tgtEl>
                                      </p:cBhvr>
                                    </p:animEffect>
                                  </p:childTnLst>
                                </p:cTn>
                              </p:par>
                            </p:childTnLst>
                          </p:cTn>
                        </p:par>
                        <p:par>
                          <p:cTn id="33" fill="hold">
                            <p:stCondLst>
                              <p:cond delay="3000"/>
                            </p:stCondLst>
                            <p:childTnLst>
                              <p:par>
                                <p:cTn id="34" presetID="22" presetClass="entr" presetSubtype="8" fill="hold" nodeType="after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wipe(left)">
                                      <p:cBhvr>
                                        <p:cTn id="3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2- کلاس های کلی </a:t>
            </a:r>
            <a:r>
              <a:rPr lang="en-US" dirty="0"/>
              <a:t>(Generic Classes)</a:t>
            </a:r>
          </a:p>
        </p:txBody>
      </p:sp>
      <p:sp>
        <p:nvSpPr>
          <p:cNvPr id="4" name="Content Placeholder 3">
            <a:extLst>
              <a:ext uri="{FF2B5EF4-FFF2-40B4-BE49-F238E27FC236}">
                <a16:creationId xmlns:a16="http://schemas.microsoft.com/office/drawing/2014/main" id="{57383CE9-C98A-B83B-523B-1DE0D31D89BF}"/>
              </a:ext>
            </a:extLst>
          </p:cNvPr>
          <p:cNvSpPr>
            <a:spLocks noGrp="1"/>
          </p:cNvSpPr>
          <p:nvPr>
            <p:ph idx="1"/>
          </p:nvPr>
        </p:nvSpPr>
        <p:spPr/>
        <p:txBody>
          <a:bodyPr>
            <a:normAutofit/>
          </a:bodyPr>
          <a:lstStyle/>
          <a:p>
            <a:r>
              <a:rPr lang="fa-IR" dirty="0"/>
              <a:t>در هنگام ساخت شی، مشخص می کند که کلاس باید بر روی چه نوعی عمل کند و </a:t>
            </a:r>
            <a:r>
              <a:rPr lang="en-US" dirty="0" err="1"/>
              <a:t>ob</a:t>
            </a:r>
            <a:r>
              <a:rPr lang="en-US" dirty="0"/>
              <a:t> </a:t>
            </a:r>
            <a:r>
              <a:rPr lang="fa-IR" dirty="0"/>
              <a:t>شئ  از این کلاس است و در این لحظه است که کلاس مورد نیاز در برنامه ساخته میشود.</a:t>
            </a:r>
          </a:p>
          <a:p>
            <a:r>
              <a:rPr lang="fa-IR" dirty="0"/>
              <a:t>توابع عضو کلاس های کلی خودشان به صورت کلی اند.</a:t>
            </a:r>
          </a:p>
          <a:p>
            <a:r>
              <a:rPr lang="fa-IR" dirty="0"/>
              <a:t>بر اساس نوعی که هنگام ایجاد شئ تعیین می کنید کامپایلر کد شناسایی را تولید می کند.</a:t>
            </a:r>
          </a:p>
          <a:p>
            <a:endParaRPr lang="en-US" dirty="0"/>
          </a:p>
        </p:txBody>
      </p:sp>
    </p:spTree>
    <p:extLst>
      <p:ext uri="{BB962C8B-B14F-4D97-AF65-F5344CB8AC3E}">
        <p14:creationId xmlns:p14="http://schemas.microsoft.com/office/powerpoint/2010/main" val="31174810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منابع</a:t>
            </a:r>
            <a:endParaRPr lang="en-US" dirty="0"/>
          </a:p>
        </p:txBody>
      </p:sp>
      <p:sp>
        <p:nvSpPr>
          <p:cNvPr id="4" name="Slide Number Placeholder 3"/>
          <p:cNvSpPr>
            <a:spLocks noGrp="1"/>
          </p:cNvSpPr>
          <p:nvPr>
            <p:ph type="sldNum" sz="quarter" idx="12"/>
          </p:nvPr>
        </p:nvSpPr>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217B34B-6B79-4401-99FC-B5332D5A4EC3}" type="slidenum">
              <a:rPr lang="ar-SA" altLang="en-US" b="0">
                <a:solidFill>
                  <a:srgbClr val="898989"/>
                </a:solidFill>
                <a:latin typeface="Calibri" panose="020F0502020204030204" pitchFamily="34" charset="0"/>
              </a:rPr>
              <a:pPr eaLnBrk="1" hangingPunct="1"/>
              <a:t>2</a:t>
            </a:fld>
            <a:endParaRPr lang="en-US" altLang="en-US" b="0">
              <a:solidFill>
                <a:srgbClr val="898989"/>
              </a:solidFill>
              <a:latin typeface="Calibri" panose="020F0502020204030204" pitchFamily="34" charset="0"/>
              <a:cs typeface="B Koodak" panose="00000700000000000000" pitchFamily="2" charset="-78"/>
            </a:endParaRPr>
          </a:p>
        </p:txBody>
      </p:sp>
      <p:sp>
        <p:nvSpPr>
          <p:cNvPr id="3" name="Content Placeholder 2"/>
          <p:cNvSpPr>
            <a:spLocks noGrp="1"/>
          </p:cNvSpPr>
          <p:nvPr>
            <p:ph idx="1"/>
          </p:nvPr>
        </p:nvSpPr>
        <p:spPr/>
        <p:txBody>
          <a:bodyPr>
            <a:normAutofit/>
          </a:bodyPr>
          <a:lstStyle/>
          <a:p>
            <a:r>
              <a:rPr lang="en-US" dirty="0">
                <a:hlinkClick r:id="rId3"/>
              </a:rPr>
              <a:t>https://www.w3schools.com/cs/cs_files.php</a:t>
            </a:r>
            <a:r>
              <a:rPr lang="en-US" dirty="0"/>
              <a:t> </a:t>
            </a:r>
          </a:p>
          <a:p>
            <a:r>
              <a:rPr lang="en-US" dirty="0">
                <a:hlinkClick r:id="rId4"/>
              </a:rPr>
              <a:t>https://docs.microsoft.com/en-us/previous-versions/ms379564(v=vs.80)?redirectedfrom=MSDN</a:t>
            </a:r>
            <a:r>
              <a:rPr lang="en-US" dirty="0"/>
              <a:t> </a:t>
            </a:r>
            <a:endParaRPr lang="fa-IR" dirty="0"/>
          </a:p>
        </p:txBody>
      </p:sp>
      <p:sp>
        <p:nvSpPr>
          <p:cNvPr id="5" name="Footer Placeholder 4">
            <a:extLst>
              <a:ext uri="{FF2B5EF4-FFF2-40B4-BE49-F238E27FC236}">
                <a16:creationId xmlns:a16="http://schemas.microsoft.com/office/drawing/2014/main" id="{1CDB2FCA-91D6-40D5-B061-3F2BFB020A54}"/>
              </a:ext>
            </a:extLst>
          </p:cNvPr>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13971778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2- کلاس های کلی </a:t>
            </a:r>
            <a:r>
              <a:rPr lang="en-US" dirty="0"/>
              <a:t>(Generic Classes)</a:t>
            </a:r>
          </a:p>
        </p:txBody>
      </p:sp>
      <p:sp>
        <p:nvSpPr>
          <p:cNvPr id="4" name="Content Placeholder 3">
            <a:extLst>
              <a:ext uri="{FF2B5EF4-FFF2-40B4-BE49-F238E27FC236}">
                <a16:creationId xmlns:a16="http://schemas.microsoft.com/office/drawing/2014/main" id="{57383CE9-C98A-B83B-523B-1DE0D31D89BF}"/>
              </a:ext>
            </a:extLst>
          </p:cNvPr>
          <p:cNvSpPr>
            <a:spLocks noGrp="1"/>
          </p:cNvSpPr>
          <p:nvPr>
            <p:ph idx="1"/>
          </p:nvPr>
        </p:nvSpPr>
        <p:spPr/>
        <p:txBody>
          <a:bodyPr>
            <a:normAutofit/>
          </a:bodyPr>
          <a:lstStyle/>
          <a:p>
            <a:r>
              <a:rPr lang="fa-IR" dirty="0"/>
              <a:t>با استفاده از الگوها می توان کلاسی را طراحی کرد که بر روی انواع مختلفی از داده ها عمل کند.</a:t>
            </a:r>
          </a:p>
          <a:p>
            <a:r>
              <a:rPr lang="fa-IR" dirty="0"/>
              <a:t>به این ترتیب حجم برنامه ها کاهش پیدا می کند و قابلیت انعطاف برنامه بالا می رود.</a:t>
            </a:r>
          </a:p>
          <a:p>
            <a:r>
              <a:rPr lang="fa-IR" dirty="0"/>
              <a:t>از طریق الگوی کلاس ها می توانید یک کلاس کلی را تولید کنید که جایگزین بسیاری از کلاسها شود.</a:t>
            </a:r>
          </a:p>
          <a:p>
            <a:r>
              <a:rPr lang="fa-IR" dirty="0"/>
              <a:t>انواعی که کلاسهای کلی بر روی انها عمل می کنند هنگام ترجمه مشخص می شوند.</a:t>
            </a:r>
          </a:p>
        </p:txBody>
      </p:sp>
    </p:spTree>
    <p:extLst>
      <p:ext uri="{BB962C8B-B14F-4D97-AF65-F5344CB8AC3E}">
        <p14:creationId xmlns:p14="http://schemas.microsoft.com/office/powerpoint/2010/main" val="14821164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A5215-7587-3E54-2697-768131C8C675}"/>
              </a:ext>
            </a:extLst>
          </p:cNvPr>
          <p:cNvSpPr>
            <a:spLocks noGrp="1"/>
          </p:cNvSpPr>
          <p:nvPr>
            <p:ph type="title"/>
          </p:nvPr>
        </p:nvSpPr>
        <p:spPr/>
        <p:txBody>
          <a:bodyPr/>
          <a:lstStyle/>
          <a:p>
            <a:r>
              <a:rPr lang="fa-IR" dirty="0"/>
              <a:t>کلاس پشته</a:t>
            </a:r>
            <a:endParaRPr lang="en-US" dirty="0"/>
          </a:p>
        </p:txBody>
      </p:sp>
      <p:sp>
        <p:nvSpPr>
          <p:cNvPr id="8" name="Content Placeholder 7">
            <a:extLst>
              <a:ext uri="{FF2B5EF4-FFF2-40B4-BE49-F238E27FC236}">
                <a16:creationId xmlns:a16="http://schemas.microsoft.com/office/drawing/2014/main" id="{FC48BB54-4188-FF0C-86EA-D6BEAEF85561}"/>
              </a:ext>
            </a:extLst>
          </p:cNvPr>
          <p:cNvSpPr>
            <a:spLocks noGrp="1"/>
          </p:cNvSpPr>
          <p:nvPr>
            <p:ph idx="1"/>
          </p:nvPr>
        </p:nvSpPr>
        <p:spPr>
          <a:xfrm>
            <a:off x="7856806" y="1240077"/>
            <a:ext cx="3687494" cy="5166142"/>
          </a:xfrm>
        </p:spPr>
        <p:txBody>
          <a:bodyPr>
            <a:normAutofit/>
          </a:bodyPr>
          <a:lstStyle/>
          <a:p>
            <a:r>
              <a:rPr lang="fa-IR" sz="2000" dirty="0"/>
              <a:t>کلاس پشته برای </a:t>
            </a:r>
            <a:r>
              <a:rPr lang="en-US" sz="2000" dirty="0"/>
              <a:t>int</a:t>
            </a:r>
            <a:r>
              <a:rPr lang="fa-IR" sz="2000" dirty="0"/>
              <a:t> را در نظر بگیرید</a:t>
            </a:r>
            <a:endParaRPr lang="en-US" sz="2000" dirty="0"/>
          </a:p>
        </p:txBody>
      </p:sp>
      <p:sp>
        <p:nvSpPr>
          <p:cNvPr id="4" name="Slide Number Placeholder 3">
            <a:extLst>
              <a:ext uri="{FF2B5EF4-FFF2-40B4-BE49-F238E27FC236}">
                <a16:creationId xmlns:a16="http://schemas.microsoft.com/office/drawing/2014/main" id="{4CED4B9A-E243-95F0-BA45-795054647B4E}"/>
              </a:ext>
            </a:extLst>
          </p:cNvPr>
          <p:cNvSpPr>
            <a:spLocks noGrp="1"/>
          </p:cNvSpPr>
          <p:nvPr>
            <p:ph type="sldNum" sz="quarter" idx="12"/>
          </p:nvPr>
        </p:nvSpPr>
        <p:spPr/>
        <p:txBody>
          <a:bodyPr/>
          <a:lstStyle/>
          <a:p>
            <a:fld id="{7A24F918-E48B-4CD6-88B4-F48A81EB5FB6}" type="slidenum">
              <a:rPr lang="en-US" smtClean="0"/>
              <a:pPr/>
              <a:t>21</a:t>
            </a:fld>
            <a:endParaRPr lang="en-US"/>
          </a:p>
        </p:txBody>
      </p:sp>
      <p:sp>
        <p:nvSpPr>
          <p:cNvPr id="5" name="Footer Placeholder 4">
            <a:extLst>
              <a:ext uri="{FF2B5EF4-FFF2-40B4-BE49-F238E27FC236}">
                <a16:creationId xmlns:a16="http://schemas.microsoft.com/office/drawing/2014/main" id="{FDC6222F-B053-CF77-5CBC-981F48A86803}"/>
              </a:ext>
            </a:extLst>
          </p:cNvPr>
          <p:cNvSpPr>
            <a:spLocks noGrp="1"/>
          </p:cNvSpPr>
          <p:nvPr>
            <p:ph type="ftr" sz="quarter" idx="11"/>
          </p:nvPr>
        </p:nvSpPr>
        <p:spPr/>
        <p:txBody>
          <a:bodyPr/>
          <a:lstStyle/>
          <a:p>
            <a:r>
              <a:rPr lang="en-US"/>
              <a:t>V. Haghighatdoost, Shahed university</a:t>
            </a:r>
            <a:endParaRPr lang="en-US" dirty="0"/>
          </a:p>
        </p:txBody>
      </p:sp>
      <p:sp>
        <p:nvSpPr>
          <p:cNvPr id="7" name="TextBox 6">
            <a:extLst>
              <a:ext uri="{FF2B5EF4-FFF2-40B4-BE49-F238E27FC236}">
                <a16:creationId xmlns:a16="http://schemas.microsoft.com/office/drawing/2014/main" id="{0ED91DE4-167C-B09A-1680-A7A687195D6C}"/>
              </a:ext>
            </a:extLst>
          </p:cNvPr>
          <p:cNvSpPr txBox="1"/>
          <p:nvPr/>
        </p:nvSpPr>
        <p:spPr>
          <a:xfrm>
            <a:off x="215462" y="136468"/>
            <a:ext cx="7361507" cy="6800644"/>
          </a:xfrm>
          <a:prstGeom prst="rect">
            <a:avLst/>
          </a:prstGeom>
          <a:solidFill>
            <a:schemeClr val="bg1">
              <a:lumMod val="95000"/>
            </a:schemeClr>
          </a:solidFill>
          <a:ln>
            <a:solidFill>
              <a:schemeClr val="tx1"/>
            </a:solidFill>
          </a:ln>
        </p:spPr>
        <p:txBody>
          <a:bodyPr wrap="square">
            <a:spAutoFit/>
          </a:bodyPr>
          <a:lstStyle/>
          <a:p>
            <a:pPr marL="0" marR="0">
              <a:lnSpc>
                <a:spcPct val="107000"/>
              </a:lnSpc>
              <a:spcBef>
                <a:spcPts val="0"/>
              </a:spcBef>
              <a:spcAft>
                <a:spcPts val="0"/>
              </a:spcAft>
            </a:pP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public</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class</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2B91AF"/>
                </a:solidFill>
                <a:effectLst/>
                <a:latin typeface="Consolas" panose="020B0609020204030204" pitchFamily="49" charset="0"/>
                <a:ea typeface="Calibri" panose="020F0502020204030204" pitchFamily="34" charset="0"/>
                <a:cs typeface="Consolas" panose="020B0609020204030204" pitchFamily="49" charset="0"/>
              </a:rPr>
              <a:t>Stack</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FF"/>
                </a:solidFill>
                <a:effectLst/>
                <a:latin typeface="Consolas" panose="020B0609020204030204" pitchFamily="49" charset="0"/>
                <a:ea typeface="Calibri" panose="020F0502020204030204" pitchFamily="34" charset="0"/>
                <a:cs typeface="Consolas" panose="020B0609020204030204" pitchFamily="49" charset="0"/>
              </a:rPr>
              <a:t>readonly</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m_Size</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m_StackPointer</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 0;</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m_Items</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public</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Stack() : </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this</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(100)</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public</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Stack(</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size)</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m_Size</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 size;</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m_Items</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 </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new</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2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m_Size</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public</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void</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Push(</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item)</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if</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m_StackPointer</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&gt;= </a:t>
            </a:r>
            <a:r>
              <a:rPr lang="en-US" sz="12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m_Size</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throw</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new</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StackOverflowException</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m_Items</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2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m_StackPointer</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 item;</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m_StackPointer</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public</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int</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Pop()</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m_StackPointer</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if</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m_StackPointer</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&gt;= 0)</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return</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m_Items</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2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m_StackPointer</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else</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m_StackPointer</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 0;</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throw</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new</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InvalidOperationException</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2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"Cannot pop an empty stack"</a:t>
            </a: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2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624607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A5215-7587-3E54-2697-768131C8C675}"/>
              </a:ext>
            </a:extLst>
          </p:cNvPr>
          <p:cNvSpPr>
            <a:spLocks noGrp="1"/>
          </p:cNvSpPr>
          <p:nvPr>
            <p:ph type="title"/>
          </p:nvPr>
        </p:nvSpPr>
        <p:spPr/>
        <p:txBody>
          <a:bodyPr/>
          <a:lstStyle/>
          <a:p>
            <a:r>
              <a:rPr lang="fa-IR" dirty="0"/>
              <a:t>کلاس پشته</a:t>
            </a:r>
            <a:endParaRPr lang="en-US" dirty="0"/>
          </a:p>
        </p:txBody>
      </p:sp>
      <p:sp>
        <p:nvSpPr>
          <p:cNvPr id="8" name="Content Placeholder 7">
            <a:extLst>
              <a:ext uri="{FF2B5EF4-FFF2-40B4-BE49-F238E27FC236}">
                <a16:creationId xmlns:a16="http://schemas.microsoft.com/office/drawing/2014/main" id="{FC48BB54-4188-FF0C-86EA-D6BEAEF85561}"/>
              </a:ext>
            </a:extLst>
          </p:cNvPr>
          <p:cNvSpPr>
            <a:spLocks noGrp="1"/>
          </p:cNvSpPr>
          <p:nvPr>
            <p:ph idx="1"/>
          </p:nvPr>
        </p:nvSpPr>
        <p:spPr>
          <a:xfrm>
            <a:off x="7856806" y="1240077"/>
            <a:ext cx="3687494" cy="5166142"/>
          </a:xfrm>
        </p:spPr>
        <p:txBody>
          <a:bodyPr>
            <a:normAutofit/>
          </a:bodyPr>
          <a:lstStyle/>
          <a:p>
            <a:r>
              <a:rPr lang="fa-IR" sz="2000" dirty="0"/>
              <a:t>کلاس پشته را بصورت الگو بنویسید</a:t>
            </a:r>
            <a:endParaRPr lang="en-US" sz="2000" dirty="0"/>
          </a:p>
        </p:txBody>
      </p:sp>
      <p:sp>
        <p:nvSpPr>
          <p:cNvPr id="4" name="Slide Number Placeholder 3">
            <a:extLst>
              <a:ext uri="{FF2B5EF4-FFF2-40B4-BE49-F238E27FC236}">
                <a16:creationId xmlns:a16="http://schemas.microsoft.com/office/drawing/2014/main" id="{4CED4B9A-E243-95F0-BA45-795054647B4E}"/>
              </a:ext>
            </a:extLst>
          </p:cNvPr>
          <p:cNvSpPr>
            <a:spLocks noGrp="1"/>
          </p:cNvSpPr>
          <p:nvPr>
            <p:ph type="sldNum" sz="quarter" idx="12"/>
          </p:nvPr>
        </p:nvSpPr>
        <p:spPr/>
        <p:txBody>
          <a:bodyPr/>
          <a:lstStyle/>
          <a:p>
            <a:fld id="{7A24F918-E48B-4CD6-88B4-F48A81EB5FB6}" type="slidenum">
              <a:rPr lang="en-US" smtClean="0"/>
              <a:pPr/>
              <a:t>22</a:t>
            </a:fld>
            <a:endParaRPr lang="en-US"/>
          </a:p>
        </p:txBody>
      </p:sp>
      <p:sp>
        <p:nvSpPr>
          <p:cNvPr id="5" name="Footer Placeholder 4">
            <a:extLst>
              <a:ext uri="{FF2B5EF4-FFF2-40B4-BE49-F238E27FC236}">
                <a16:creationId xmlns:a16="http://schemas.microsoft.com/office/drawing/2014/main" id="{FDC6222F-B053-CF77-5CBC-981F48A86803}"/>
              </a:ext>
            </a:extLst>
          </p:cNvPr>
          <p:cNvSpPr>
            <a:spLocks noGrp="1"/>
          </p:cNvSpPr>
          <p:nvPr>
            <p:ph type="ftr" sz="quarter" idx="11"/>
          </p:nvPr>
        </p:nvSpPr>
        <p:spPr/>
        <p:txBody>
          <a:bodyPr/>
          <a:lstStyle/>
          <a:p>
            <a:r>
              <a:rPr lang="en-US"/>
              <a:t>V. Haghighatdoost, Shahed university</a:t>
            </a:r>
            <a:endParaRPr lang="en-US" dirty="0"/>
          </a:p>
        </p:txBody>
      </p:sp>
      <p:sp>
        <p:nvSpPr>
          <p:cNvPr id="7" name="TextBox 6">
            <a:extLst>
              <a:ext uri="{FF2B5EF4-FFF2-40B4-BE49-F238E27FC236}">
                <a16:creationId xmlns:a16="http://schemas.microsoft.com/office/drawing/2014/main" id="{0ED91DE4-167C-B09A-1680-A7A687195D6C}"/>
              </a:ext>
            </a:extLst>
          </p:cNvPr>
          <p:cNvSpPr txBox="1"/>
          <p:nvPr/>
        </p:nvSpPr>
        <p:spPr>
          <a:xfrm>
            <a:off x="215462" y="136468"/>
            <a:ext cx="7361507" cy="6186309"/>
          </a:xfrm>
          <a:prstGeom prst="rect">
            <a:avLst/>
          </a:prstGeom>
          <a:solidFill>
            <a:schemeClr val="bg1">
              <a:lumMod val="95000"/>
            </a:schemeClr>
          </a:solidFill>
          <a:ln>
            <a:solidFill>
              <a:schemeClr val="tx1"/>
            </a:solidFill>
          </a:ln>
        </p:spPr>
        <p:txBody>
          <a:bodyPr wrap="square">
            <a:spAutoFit/>
          </a:bodyPr>
          <a:lstStyle/>
          <a:p>
            <a:r>
              <a:rPr lang="en-US" sz="1200" dirty="0">
                <a:solidFill>
                  <a:srgbClr val="0000FF"/>
                </a:solidFill>
                <a:latin typeface="Consolas" panose="020B0609020204030204" pitchFamily="49" charset="0"/>
              </a:rPr>
              <a:t>public</a:t>
            </a:r>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class</a:t>
            </a:r>
            <a:r>
              <a:rPr lang="en-US" sz="1200" dirty="0">
                <a:solidFill>
                  <a:srgbClr val="000000"/>
                </a:solidFill>
                <a:latin typeface="Consolas" panose="020B0609020204030204" pitchFamily="49" charset="0"/>
              </a:rPr>
              <a:t> </a:t>
            </a:r>
            <a:r>
              <a:rPr lang="en-US" sz="1200" dirty="0">
                <a:solidFill>
                  <a:srgbClr val="2B91AF"/>
                </a:solidFill>
                <a:latin typeface="Consolas" panose="020B0609020204030204" pitchFamily="49" charset="0"/>
              </a:rPr>
              <a:t>Stack</a:t>
            </a:r>
            <a:r>
              <a:rPr lang="en-US" sz="1200" dirty="0">
                <a:solidFill>
                  <a:srgbClr val="000000"/>
                </a:solidFill>
                <a:latin typeface="Consolas" panose="020B0609020204030204" pitchFamily="49" charset="0"/>
              </a:rPr>
              <a:t>&lt;</a:t>
            </a:r>
            <a:r>
              <a:rPr lang="en-US" sz="1200" dirty="0">
                <a:solidFill>
                  <a:srgbClr val="2B91AF"/>
                </a:solidFill>
                <a:latin typeface="Consolas" panose="020B0609020204030204" pitchFamily="49" charset="0"/>
              </a:rPr>
              <a:t>T</a:t>
            </a:r>
            <a:r>
              <a:rPr lang="en-US" sz="1200" dirty="0">
                <a:solidFill>
                  <a:srgbClr val="000000"/>
                </a:solidFill>
                <a:latin typeface="Consolas" panose="020B0609020204030204" pitchFamily="49" charset="0"/>
              </a:rPr>
              <a:t>&gt;</a:t>
            </a:r>
          </a:p>
          <a:p>
            <a:r>
              <a:rPr lang="en-US" sz="1200" dirty="0">
                <a:solidFill>
                  <a:srgbClr val="000000"/>
                </a:solidFill>
                <a:latin typeface="Consolas" panose="020B0609020204030204" pitchFamily="49" charset="0"/>
              </a:rPr>
              <a:t>{</a:t>
            </a:r>
          </a:p>
          <a:p>
            <a:r>
              <a:rPr lang="en-US" sz="1200" dirty="0">
                <a:solidFill>
                  <a:srgbClr val="000000"/>
                </a:solidFill>
                <a:latin typeface="Consolas" panose="020B0609020204030204" pitchFamily="49" charset="0"/>
              </a:rPr>
              <a:t>    </a:t>
            </a:r>
            <a:r>
              <a:rPr lang="en-US" sz="1200" dirty="0" err="1">
                <a:solidFill>
                  <a:srgbClr val="0000FF"/>
                </a:solidFill>
                <a:latin typeface="Consolas" panose="020B0609020204030204" pitchFamily="49" charset="0"/>
              </a:rPr>
              <a:t>readonly</a:t>
            </a:r>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int</a:t>
            </a:r>
            <a:r>
              <a:rPr lang="en-US" sz="1200" dirty="0">
                <a:solidFill>
                  <a:srgbClr val="000000"/>
                </a:solidFill>
                <a:latin typeface="Consolas" panose="020B0609020204030204" pitchFamily="49" charset="0"/>
              </a:rPr>
              <a:t> </a:t>
            </a:r>
            <a:r>
              <a:rPr lang="en-US" sz="1200" dirty="0" err="1">
                <a:solidFill>
                  <a:srgbClr val="000000"/>
                </a:solidFill>
                <a:latin typeface="Consolas" panose="020B0609020204030204" pitchFamily="49" charset="0"/>
              </a:rPr>
              <a:t>m_Size</a:t>
            </a:r>
            <a:r>
              <a:rPr lang="en-US" sz="1200" dirty="0">
                <a:solidFill>
                  <a:srgbClr val="000000"/>
                </a:solidFill>
                <a:latin typeface="Consolas" panose="020B0609020204030204" pitchFamily="49" charset="0"/>
              </a:rPr>
              <a:t>;</a:t>
            </a:r>
          </a:p>
          <a:p>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int</a:t>
            </a:r>
            <a:r>
              <a:rPr lang="en-US" sz="1200" dirty="0">
                <a:solidFill>
                  <a:srgbClr val="000000"/>
                </a:solidFill>
                <a:latin typeface="Consolas" panose="020B0609020204030204" pitchFamily="49" charset="0"/>
              </a:rPr>
              <a:t> </a:t>
            </a:r>
            <a:r>
              <a:rPr lang="en-US" sz="1200" dirty="0" err="1">
                <a:solidFill>
                  <a:srgbClr val="000000"/>
                </a:solidFill>
                <a:latin typeface="Consolas" panose="020B0609020204030204" pitchFamily="49" charset="0"/>
              </a:rPr>
              <a:t>m_StackPointer</a:t>
            </a:r>
            <a:r>
              <a:rPr lang="en-US" sz="1200" dirty="0">
                <a:solidFill>
                  <a:srgbClr val="000000"/>
                </a:solidFill>
                <a:latin typeface="Consolas" panose="020B0609020204030204" pitchFamily="49" charset="0"/>
              </a:rPr>
              <a:t> = 0;</a:t>
            </a:r>
          </a:p>
          <a:p>
            <a:r>
              <a:rPr lang="en-US" sz="1200" dirty="0">
                <a:solidFill>
                  <a:srgbClr val="000000"/>
                </a:solidFill>
                <a:latin typeface="Consolas" panose="020B0609020204030204" pitchFamily="49" charset="0"/>
              </a:rPr>
              <a:t>    </a:t>
            </a:r>
            <a:r>
              <a:rPr lang="en-US" sz="1200" dirty="0">
                <a:solidFill>
                  <a:srgbClr val="2B91AF"/>
                </a:solidFill>
                <a:latin typeface="Consolas" panose="020B0609020204030204" pitchFamily="49" charset="0"/>
              </a:rPr>
              <a:t>T</a:t>
            </a:r>
            <a:r>
              <a:rPr lang="en-US" sz="1200" dirty="0">
                <a:solidFill>
                  <a:srgbClr val="000000"/>
                </a:solidFill>
                <a:latin typeface="Consolas" panose="020B0609020204030204" pitchFamily="49" charset="0"/>
              </a:rPr>
              <a:t>[] </a:t>
            </a:r>
            <a:r>
              <a:rPr lang="en-US" sz="1200" dirty="0" err="1">
                <a:solidFill>
                  <a:srgbClr val="000000"/>
                </a:solidFill>
                <a:latin typeface="Consolas" panose="020B0609020204030204" pitchFamily="49" charset="0"/>
              </a:rPr>
              <a:t>m_Items</a:t>
            </a:r>
            <a:r>
              <a:rPr lang="en-US" sz="1200" dirty="0">
                <a:solidFill>
                  <a:srgbClr val="000000"/>
                </a:solidFill>
                <a:latin typeface="Consolas" panose="020B0609020204030204" pitchFamily="49" charset="0"/>
              </a:rPr>
              <a:t>;</a:t>
            </a:r>
          </a:p>
          <a:p>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public</a:t>
            </a:r>
            <a:r>
              <a:rPr lang="en-US" sz="1200" dirty="0">
                <a:solidFill>
                  <a:srgbClr val="000000"/>
                </a:solidFill>
                <a:latin typeface="Consolas" panose="020B0609020204030204" pitchFamily="49" charset="0"/>
              </a:rPr>
              <a:t> Stack() : </a:t>
            </a:r>
            <a:r>
              <a:rPr lang="en-US" sz="1200" dirty="0">
                <a:solidFill>
                  <a:srgbClr val="0000FF"/>
                </a:solidFill>
                <a:latin typeface="Consolas" panose="020B0609020204030204" pitchFamily="49" charset="0"/>
              </a:rPr>
              <a:t>this</a:t>
            </a:r>
            <a:r>
              <a:rPr lang="en-US" sz="1200" dirty="0">
                <a:solidFill>
                  <a:srgbClr val="000000"/>
                </a:solidFill>
                <a:latin typeface="Consolas" panose="020B0609020204030204" pitchFamily="49" charset="0"/>
              </a:rPr>
              <a:t>(100)</a:t>
            </a:r>
          </a:p>
          <a:p>
            <a:r>
              <a:rPr lang="en-US" sz="1200" dirty="0">
                <a:solidFill>
                  <a:srgbClr val="000000"/>
                </a:solidFill>
                <a:latin typeface="Consolas" panose="020B0609020204030204" pitchFamily="49" charset="0"/>
              </a:rPr>
              <a:t>    { }</a:t>
            </a:r>
          </a:p>
          <a:p>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public</a:t>
            </a:r>
            <a:r>
              <a:rPr lang="en-US" sz="1200" dirty="0">
                <a:solidFill>
                  <a:srgbClr val="000000"/>
                </a:solidFill>
                <a:latin typeface="Consolas" panose="020B0609020204030204" pitchFamily="49" charset="0"/>
              </a:rPr>
              <a:t> Stack(</a:t>
            </a:r>
            <a:r>
              <a:rPr lang="en-US" sz="1200" dirty="0">
                <a:solidFill>
                  <a:srgbClr val="0000FF"/>
                </a:solidFill>
                <a:latin typeface="Consolas" panose="020B0609020204030204" pitchFamily="49" charset="0"/>
              </a:rPr>
              <a:t>int</a:t>
            </a:r>
            <a:r>
              <a:rPr lang="en-US" sz="1200" dirty="0">
                <a:solidFill>
                  <a:srgbClr val="000000"/>
                </a:solidFill>
                <a:latin typeface="Consolas" panose="020B0609020204030204" pitchFamily="49" charset="0"/>
              </a:rPr>
              <a:t> size)</a:t>
            </a:r>
          </a:p>
          <a:p>
            <a:r>
              <a:rPr lang="en-US" sz="1200" dirty="0">
                <a:solidFill>
                  <a:srgbClr val="000000"/>
                </a:solidFill>
                <a:latin typeface="Consolas" panose="020B0609020204030204" pitchFamily="49" charset="0"/>
              </a:rPr>
              <a:t>    {</a:t>
            </a:r>
          </a:p>
          <a:p>
            <a:r>
              <a:rPr lang="en-US" sz="1200" dirty="0">
                <a:solidFill>
                  <a:srgbClr val="000000"/>
                </a:solidFill>
                <a:latin typeface="Consolas" panose="020B0609020204030204" pitchFamily="49" charset="0"/>
              </a:rPr>
              <a:t>        </a:t>
            </a:r>
            <a:r>
              <a:rPr lang="en-US" sz="1200" dirty="0" err="1">
                <a:solidFill>
                  <a:srgbClr val="000000"/>
                </a:solidFill>
                <a:latin typeface="Consolas" panose="020B0609020204030204" pitchFamily="49" charset="0"/>
              </a:rPr>
              <a:t>m_Size</a:t>
            </a:r>
            <a:r>
              <a:rPr lang="en-US" sz="1200" dirty="0">
                <a:solidFill>
                  <a:srgbClr val="000000"/>
                </a:solidFill>
                <a:latin typeface="Consolas" panose="020B0609020204030204" pitchFamily="49" charset="0"/>
              </a:rPr>
              <a:t> = size;</a:t>
            </a:r>
          </a:p>
          <a:p>
            <a:r>
              <a:rPr lang="en-US" sz="1200" dirty="0">
                <a:solidFill>
                  <a:srgbClr val="000000"/>
                </a:solidFill>
                <a:latin typeface="Consolas" panose="020B0609020204030204" pitchFamily="49" charset="0"/>
              </a:rPr>
              <a:t>        </a:t>
            </a:r>
            <a:r>
              <a:rPr lang="en-US" sz="1200" dirty="0" err="1">
                <a:solidFill>
                  <a:srgbClr val="000000"/>
                </a:solidFill>
                <a:latin typeface="Consolas" panose="020B0609020204030204" pitchFamily="49" charset="0"/>
              </a:rPr>
              <a:t>m_Items</a:t>
            </a:r>
            <a:r>
              <a:rPr lang="en-US" sz="1200" dirty="0">
                <a:solidFill>
                  <a:srgbClr val="000000"/>
                </a:solidFill>
                <a:latin typeface="Consolas" panose="020B0609020204030204" pitchFamily="49" charset="0"/>
              </a:rPr>
              <a:t> = </a:t>
            </a:r>
            <a:r>
              <a:rPr lang="en-US" sz="1200" dirty="0">
                <a:solidFill>
                  <a:srgbClr val="0000FF"/>
                </a:solidFill>
                <a:latin typeface="Consolas" panose="020B0609020204030204" pitchFamily="49" charset="0"/>
              </a:rPr>
              <a:t>new</a:t>
            </a:r>
            <a:r>
              <a:rPr lang="en-US" sz="1200" dirty="0">
                <a:solidFill>
                  <a:srgbClr val="000000"/>
                </a:solidFill>
                <a:latin typeface="Consolas" panose="020B0609020204030204" pitchFamily="49" charset="0"/>
              </a:rPr>
              <a:t> </a:t>
            </a:r>
            <a:r>
              <a:rPr lang="en-US" sz="1200" dirty="0">
                <a:solidFill>
                  <a:srgbClr val="2B91AF"/>
                </a:solidFill>
                <a:latin typeface="Consolas" panose="020B0609020204030204" pitchFamily="49" charset="0"/>
              </a:rPr>
              <a:t>T</a:t>
            </a:r>
            <a:r>
              <a:rPr lang="en-US" sz="1200" dirty="0">
                <a:solidFill>
                  <a:srgbClr val="000000"/>
                </a:solidFill>
                <a:latin typeface="Consolas" panose="020B0609020204030204" pitchFamily="49" charset="0"/>
              </a:rPr>
              <a:t>[</a:t>
            </a:r>
            <a:r>
              <a:rPr lang="en-US" sz="1200" dirty="0" err="1">
                <a:solidFill>
                  <a:srgbClr val="000000"/>
                </a:solidFill>
                <a:latin typeface="Consolas" panose="020B0609020204030204" pitchFamily="49" charset="0"/>
              </a:rPr>
              <a:t>m_Size</a:t>
            </a:r>
            <a:r>
              <a:rPr lang="en-US" sz="1200" dirty="0">
                <a:solidFill>
                  <a:srgbClr val="000000"/>
                </a:solidFill>
                <a:latin typeface="Consolas" panose="020B0609020204030204" pitchFamily="49" charset="0"/>
              </a:rPr>
              <a:t>];</a:t>
            </a:r>
          </a:p>
          <a:p>
            <a:r>
              <a:rPr lang="en-US" sz="1200" dirty="0">
                <a:solidFill>
                  <a:srgbClr val="000000"/>
                </a:solidFill>
                <a:latin typeface="Consolas" panose="020B0609020204030204" pitchFamily="49" charset="0"/>
              </a:rPr>
              <a:t>    }</a:t>
            </a:r>
          </a:p>
          <a:p>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public</a:t>
            </a:r>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void</a:t>
            </a:r>
            <a:r>
              <a:rPr lang="en-US" sz="1200" dirty="0">
                <a:solidFill>
                  <a:srgbClr val="000000"/>
                </a:solidFill>
                <a:latin typeface="Consolas" panose="020B0609020204030204" pitchFamily="49" charset="0"/>
              </a:rPr>
              <a:t> Push(</a:t>
            </a:r>
            <a:r>
              <a:rPr lang="en-US" sz="1200" dirty="0">
                <a:solidFill>
                  <a:srgbClr val="2B91AF"/>
                </a:solidFill>
                <a:latin typeface="Consolas" panose="020B0609020204030204" pitchFamily="49" charset="0"/>
              </a:rPr>
              <a:t>T</a:t>
            </a:r>
            <a:r>
              <a:rPr lang="en-US" sz="1200" dirty="0">
                <a:solidFill>
                  <a:srgbClr val="000000"/>
                </a:solidFill>
                <a:latin typeface="Consolas" panose="020B0609020204030204" pitchFamily="49" charset="0"/>
              </a:rPr>
              <a:t> item)</a:t>
            </a:r>
          </a:p>
          <a:p>
            <a:r>
              <a:rPr lang="en-US" sz="1200" dirty="0">
                <a:solidFill>
                  <a:srgbClr val="000000"/>
                </a:solidFill>
                <a:latin typeface="Consolas" panose="020B0609020204030204" pitchFamily="49" charset="0"/>
              </a:rPr>
              <a:t>    {</a:t>
            </a:r>
          </a:p>
          <a:p>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if</a:t>
            </a:r>
            <a:r>
              <a:rPr lang="en-US" sz="1200" dirty="0">
                <a:solidFill>
                  <a:srgbClr val="000000"/>
                </a:solidFill>
                <a:latin typeface="Consolas" panose="020B0609020204030204" pitchFamily="49" charset="0"/>
              </a:rPr>
              <a:t> (</a:t>
            </a:r>
            <a:r>
              <a:rPr lang="en-US" sz="1200" dirty="0" err="1">
                <a:solidFill>
                  <a:srgbClr val="000000"/>
                </a:solidFill>
                <a:latin typeface="Consolas" panose="020B0609020204030204" pitchFamily="49" charset="0"/>
              </a:rPr>
              <a:t>m_StackPointer</a:t>
            </a:r>
            <a:r>
              <a:rPr lang="en-US" sz="1200" dirty="0">
                <a:solidFill>
                  <a:srgbClr val="000000"/>
                </a:solidFill>
                <a:latin typeface="Consolas" panose="020B0609020204030204" pitchFamily="49" charset="0"/>
              </a:rPr>
              <a:t> &gt;= </a:t>
            </a:r>
            <a:r>
              <a:rPr lang="en-US" sz="1200" dirty="0" err="1">
                <a:solidFill>
                  <a:srgbClr val="000000"/>
                </a:solidFill>
                <a:latin typeface="Consolas" panose="020B0609020204030204" pitchFamily="49" charset="0"/>
              </a:rPr>
              <a:t>m_Size</a:t>
            </a:r>
            <a:r>
              <a:rPr lang="en-US" sz="1200" dirty="0">
                <a:solidFill>
                  <a:srgbClr val="000000"/>
                </a:solidFill>
                <a:latin typeface="Consolas" panose="020B0609020204030204" pitchFamily="49" charset="0"/>
              </a:rPr>
              <a:t>)</a:t>
            </a:r>
          </a:p>
          <a:p>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throw</a:t>
            </a:r>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new</a:t>
            </a:r>
            <a:r>
              <a:rPr lang="en-US" sz="1200" dirty="0">
                <a:solidFill>
                  <a:srgbClr val="000000"/>
                </a:solidFill>
                <a:latin typeface="Consolas" panose="020B0609020204030204" pitchFamily="49" charset="0"/>
              </a:rPr>
              <a:t> </a:t>
            </a:r>
            <a:r>
              <a:rPr lang="en-US" sz="1200" dirty="0" err="1">
                <a:solidFill>
                  <a:srgbClr val="2B91AF"/>
                </a:solidFill>
                <a:latin typeface="Consolas" panose="020B0609020204030204" pitchFamily="49" charset="0"/>
              </a:rPr>
              <a:t>StackOverflowException</a:t>
            </a:r>
            <a:r>
              <a:rPr lang="en-US" sz="1200" dirty="0">
                <a:solidFill>
                  <a:srgbClr val="000000"/>
                </a:solidFill>
                <a:latin typeface="Consolas" panose="020B0609020204030204" pitchFamily="49" charset="0"/>
              </a:rPr>
              <a:t>();</a:t>
            </a:r>
          </a:p>
          <a:p>
            <a:r>
              <a:rPr lang="en-US" sz="1200" dirty="0">
                <a:solidFill>
                  <a:srgbClr val="000000"/>
                </a:solidFill>
                <a:latin typeface="Consolas" panose="020B0609020204030204" pitchFamily="49" charset="0"/>
              </a:rPr>
              <a:t>        </a:t>
            </a:r>
            <a:r>
              <a:rPr lang="en-US" sz="1200" dirty="0" err="1">
                <a:solidFill>
                  <a:srgbClr val="000000"/>
                </a:solidFill>
                <a:latin typeface="Consolas" panose="020B0609020204030204" pitchFamily="49" charset="0"/>
              </a:rPr>
              <a:t>m_Items</a:t>
            </a:r>
            <a:r>
              <a:rPr lang="en-US" sz="1200" dirty="0">
                <a:solidFill>
                  <a:srgbClr val="000000"/>
                </a:solidFill>
                <a:latin typeface="Consolas" panose="020B0609020204030204" pitchFamily="49" charset="0"/>
              </a:rPr>
              <a:t>[</a:t>
            </a:r>
            <a:r>
              <a:rPr lang="en-US" sz="1200" dirty="0" err="1">
                <a:solidFill>
                  <a:srgbClr val="000000"/>
                </a:solidFill>
                <a:latin typeface="Consolas" panose="020B0609020204030204" pitchFamily="49" charset="0"/>
              </a:rPr>
              <a:t>m_StackPointer</a:t>
            </a:r>
            <a:r>
              <a:rPr lang="en-US" sz="1200" dirty="0">
                <a:solidFill>
                  <a:srgbClr val="000000"/>
                </a:solidFill>
                <a:latin typeface="Consolas" panose="020B0609020204030204" pitchFamily="49" charset="0"/>
              </a:rPr>
              <a:t>] = item;</a:t>
            </a:r>
          </a:p>
          <a:p>
            <a:r>
              <a:rPr lang="en-US" sz="1200" dirty="0">
                <a:solidFill>
                  <a:srgbClr val="000000"/>
                </a:solidFill>
                <a:latin typeface="Consolas" panose="020B0609020204030204" pitchFamily="49" charset="0"/>
              </a:rPr>
              <a:t>        </a:t>
            </a:r>
            <a:r>
              <a:rPr lang="en-US" sz="1200" dirty="0" err="1">
                <a:solidFill>
                  <a:srgbClr val="000000"/>
                </a:solidFill>
                <a:latin typeface="Consolas" panose="020B0609020204030204" pitchFamily="49" charset="0"/>
              </a:rPr>
              <a:t>m_StackPointer</a:t>
            </a:r>
            <a:r>
              <a:rPr lang="en-US" sz="1200" dirty="0">
                <a:solidFill>
                  <a:srgbClr val="000000"/>
                </a:solidFill>
                <a:latin typeface="Consolas" panose="020B0609020204030204" pitchFamily="49" charset="0"/>
              </a:rPr>
              <a:t>++;</a:t>
            </a:r>
          </a:p>
          <a:p>
            <a:r>
              <a:rPr lang="en-US" sz="1200" dirty="0">
                <a:solidFill>
                  <a:srgbClr val="000000"/>
                </a:solidFill>
                <a:latin typeface="Consolas" panose="020B0609020204030204" pitchFamily="49" charset="0"/>
              </a:rPr>
              <a:t>    }</a:t>
            </a:r>
          </a:p>
          <a:p>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public</a:t>
            </a:r>
            <a:r>
              <a:rPr lang="en-US" sz="1200" dirty="0">
                <a:solidFill>
                  <a:srgbClr val="000000"/>
                </a:solidFill>
                <a:latin typeface="Consolas" panose="020B0609020204030204" pitchFamily="49" charset="0"/>
              </a:rPr>
              <a:t> </a:t>
            </a:r>
            <a:r>
              <a:rPr lang="en-US" sz="1200" dirty="0">
                <a:solidFill>
                  <a:srgbClr val="2B91AF"/>
                </a:solidFill>
                <a:latin typeface="Consolas" panose="020B0609020204030204" pitchFamily="49" charset="0"/>
              </a:rPr>
              <a:t>T</a:t>
            </a:r>
            <a:r>
              <a:rPr lang="en-US" sz="1200" dirty="0">
                <a:solidFill>
                  <a:srgbClr val="000000"/>
                </a:solidFill>
                <a:latin typeface="Consolas" panose="020B0609020204030204" pitchFamily="49" charset="0"/>
              </a:rPr>
              <a:t> Pop()</a:t>
            </a:r>
          </a:p>
          <a:p>
            <a:r>
              <a:rPr lang="en-US" sz="1200" dirty="0">
                <a:solidFill>
                  <a:srgbClr val="000000"/>
                </a:solidFill>
                <a:latin typeface="Consolas" panose="020B0609020204030204" pitchFamily="49" charset="0"/>
              </a:rPr>
              <a:t>    {</a:t>
            </a:r>
          </a:p>
          <a:p>
            <a:r>
              <a:rPr lang="en-US" sz="1200" dirty="0">
                <a:solidFill>
                  <a:srgbClr val="000000"/>
                </a:solidFill>
                <a:latin typeface="Consolas" panose="020B0609020204030204" pitchFamily="49" charset="0"/>
              </a:rPr>
              <a:t>        </a:t>
            </a:r>
            <a:r>
              <a:rPr lang="en-US" sz="1200" dirty="0" err="1">
                <a:solidFill>
                  <a:srgbClr val="000000"/>
                </a:solidFill>
                <a:latin typeface="Consolas" panose="020B0609020204030204" pitchFamily="49" charset="0"/>
              </a:rPr>
              <a:t>m_StackPointer</a:t>
            </a:r>
            <a:r>
              <a:rPr lang="en-US" sz="1200" dirty="0">
                <a:solidFill>
                  <a:srgbClr val="000000"/>
                </a:solidFill>
                <a:latin typeface="Consolas" panose="020B0609020204030204" pitchFamily="49" charset="0"/>
              </a:rPr>
              <a:t>--;</a:t>
            </a:r>
          </a:p>
          <a:p>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if</a:t>
            </a:r>
            <a:r>
              <a:rPr lang="en-US" sz="1200" dirty="0">
                <a:solidFill>
                  <a:srgbClr val="000000"/>
                </a:solidFill>
                <a:latin typeface="Consolas" panose="020B0609020204030204" pitchFamily="49" charset="0"/>
              </a:rPr>
              <a:t> (</a:t>
            </a:r>
            <a:r>
              <a:rPr lang="en-US" sz="1200" dirty="0" err="1">
                <a:solidFill>
                  <a:srgbClr val="000000"/>
                </a:solidFill>
                <a:latin typeface="Consolas" panose="020B0609020204030204" pitchFamily="49" charset="0"/>
              </a:rPr>
              <a:t>m_StackPointer</a:t>
            </a:r>
            <a:r>
              <a:rPr lang="en-US" sz="1200" dirty="0">
                <a:solidFill>
                  <a:srgbClr val="000000"/>
                </a:solidFill>
                <a:latin typeface="Consolas" panose="020B0609020204030204" pitchFamily="49" charset="0"/>
              </a:rPr>
              <a:t> &gt;= 0)</a:t>
            </a:r>
          </a:p>
          <a:p>
            <a:r>
              <a:rPr lang="en-US" sz="1200" dirty="0">
                <a:solidFill>
                  <a:srgbClr val="000000"/>
                </a:solidFill>
                <a:latin typeface="Consolas" panose="020B0609020204030204" pitchFamily="49" charset="0"/>
              </a:rPr>
              <a:t>        {</a:t>
            </a:r>
          </a:p>
          <a:p>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return</a:t>
            </a:r>
            <a:r>
              <a:rPr lang="en-US" sz="1200" dirty="0">
                <a:solidFill>
                  <a:srgbClr val="000000"/>
                </a:solidFill>
                <a:latin typeface="Consolas" panose="020B0609020204030204" pitchFamily="49" charset="0"/>
              </a:rPr>
              <a:t> </a:t>
            </a:r>
            <a:r>
              <a:rPr lang="en-US" sz="1200" dirty="0" err="1">
                <a:solidFill>
                  <a:srgbClr val="000000"/>
                </a:solidFill>
                <a:latin typeface="Consolas" panose="020B0609020204030204" pitchFamily="49" charset="0"/>
              </a:rPr>
              <a:t>m_Items</a:t>
            </a:r>
            <a:r>
              <a:rPr lang="en-US" sz="1200" dirty="0">
                <a:solidFill>
                  <a:srgbClr val="000000"/>
                </a:solidFill>
                <a:latin typeface="Consolas" panose="020B0609020204030204" pitchFamily="49" charset="0"/>
              </a:rPr>
              <a:t>[</a:t>
            </a:r>
            <a:r>
              <a:rPr lang="en-US" sz="1200" dirty="0" err="1">
                <a:solidFill>
                  <a:srgbClr val="000000"/>
                </a:solidFill>
                <a:latin typeface="Consolas" panose="020B0609020204030204" pitchFamily="49" charset="0"/>
              </a:rPr>
              <a:t>m_StackPointer</a:t>
            </a:r>
            <a:r>
              <a:rPr lang="en-US" sz="1200" dirty="0">
                <a:solidFill>
                  <a:srgbClr val="000000"/>
                </a:solidFill>
                <a:latin typeface="Consolas" panose="020B0609020204030204" pitchFamily="49" charset="0"/>
              </a:rPr>
              <a:t>];</a:t>
            </a:r>
          </a:p>
          <a:p>
            <a:r>
              <a:rPr lang="en-US" sz="1200" dirty="0">
                <a:solidFill>
                  <a:srgbClr val="000000"/>
                </a:solidFill>
                <a:latin typeface="Consolas" panose="020B0609020204030204" pitchFamily="49" charset="0"/>
              </a:rPr>
              <a:t>        }</a:t>
            </a:r>
          </a:p>
          <a:p>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else</a:t>
            </a:r>
            <a:endParaRPr lang="en-US" sz="1200" dirty="0">
              <a:solidFill>
                <a:srgbClr val="000000"/>
              </a:solidFill>
              <a:latin typeface="Consolas" panose="020B0609020204030204" pitchFamily="49" charset="0"/>
            </a:endParaRPr>
          </a:p>
          <a:p>
            <a:r>
              <a:rPr lang="en-US" sz="1200" dirty="0">
                <a:solidFill>
                  <a:srgbClr val="000000"/>
                </a:solidFill>
                <a:latin typeface="Consolas" panose="020B0609020204030204" pitchFamily="49" charset="0"/>
              </a:rPr>
              <a:t>        {</a:t>
            </a:r>
          </a:p>
          <a:p>
            <a:r>
              <a:rPr lang="en-US" sz="1200" dirty="0">
                <a:solidFill>
                  <a:srgbClr val="000000"/>
                </a:solidFill>
                <a:latin typeface="Consolas" panose="020B0609020204030204" pitchFamily="49" charset="0"/>
              </a:rPr>
              <a:t>            </a:t>
            </a:r>
            <a:r>
              <a:rPr lang="en-US" sz="1200" dirty="0" err="1">
                <a:solidFill>
                  <a:srgbClr val="000000"/>
                </a:solidFill>
                <a:latin typeface="Consolas" panose="020B0609020204030204" pitchFamily="49" charset="0"/>
              </a:rPr>
              <a:t>m_StackPointer</a:t>
            </a:r>
            <a:r>
              <a:rPr lang="en-US" sz="1200" dirty="0">
                <a:solidFill>
                  <a:srgbClr val="000000"/>
                </a:solidFill>
                <a:latin typeface="Consolas" panose="020B0609020204030204" pitchFamily="49" charset="0"/>
              </a:rPr>
              <a:t> = 0;</a:t>
            </a:r>
          </a:p>
          <a:p>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throw</a:t>
            </a:r>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new</a:t>
            </a:r>
            <a:r>
              <a:rPr lang="en-US" sz="1200" dirty="0">
                <a:solidFill>
                  <a:srgbClr val="000000"/>
                </a:solidFill>
                <a:latin typeface="Consolas" panose="020B0609020204030204" pitchFamily="49" charset="0"/>
              </a:rPr>
              <a:t> </a:t>
            </a:r>
            <a:r>
              <a:rPr lang="en-US" sz="1200" dirty="0" err="1">
                <a:solidFill>
                  <a:srgbClr val="2B91AF"/>
                </a:solidFill>
                <a:latin typeface="Consolas" panose="020B0609020204030204" pitchFamily="49" charset="0"/>
              </a:rPr>
              <a:t>InvalidOperationException</a:t>
            </a:r>
            <a:r>
              <a:rPr lang="en-US" sz="1200" dirty="0">
                <a:solidFill>
                  <a:srgbClr val="000000"/>
                </a:solidFill>
                <a:latin typeface="Consolas" panose="020B0609020204030204" pitchFamily="49" charset="0"/>
              </a:rPr>
              <a:t>(</a:t>
            </a:r>
            <a:r>
              <a:rPr lang="en-US" sz="1200" dirty="0">
                <a:solidFill>
                  <a:srgbClr val="A31515"/>
                </a:solidFill>
                <a:latin typeface="Consolas" panose="020B0609020204030204" pitchFamily="49" charset="0"/>
              </a:rPr>
              <a:t>"Cannot pop an empty stack"</a:t>
            </a:r>
            <a:r>
              <a:rPr lang="en-US" sz="1200" dirty="0">
                <a:solidFill>
                  <a:srgbClr val="000000"/>
                </a:solidFill>
                <a:latin typeface="Consolas" panose="020B0609020204030204" pitchFamily="49" charset="0"/>
              </a:rPr>
              <a:t>);</a:t>
            </a:r>
          </a:p>
          <a:p>
            <a:r>
              <a:rPr lang="en-US" sz="1200" dirty="0">
                <a:solidFill>
                  <a:srgbClr val="000000"/>
                </a:solidFill>
                <a:latin typeface="Consolas" panose="020B0609020204030204" pitchFamily="49" charset="0"/>
              </a:rPr>
              <a:t>        }</a:t>
            </a:r>
          </a:p>
          <a:p>
            <a:r>
              <a:rPr lang="en-US" sz="1200" dirty="0">
                <a:solidFill>
                  <a:srgbClr val="000000"/>
                </a:solidFill>
                <a:latin typeface="Consolas" panose="020B0609020204030204" pitchFamily="49" charset="0"/>
              </a:rPr>
              <a:t>    }</a:t>
            </a:r>
          </a:p>
          <a:p>
            <a:r>
              <a:rPr lang="en-US" sz="1200" dirty="0">
                <a:solidFill>
                  <a:srgbClr val="000000"/>
                </a:solidFill>
                <a:latin typeface="Consolas" panose="020B0609020204030204" pitchFamily="49" charset="0"/>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mc:AlternateContent xmlns:mc="http://schemas.openxmlformats.org/markup-compatibility/2006" xmlns:p14="http://schemas.microsoft.com/office/powerpoint/2010/main">
        <mc:Choice Requires="p14">
          <p:contentPart p14:bwMode="auto" r:id="rId2">
            <p14:nvContentPartPr>
              <p14:cNvPr id="3" name="Ink 2"/>
              <p14:cNvContentPartPr/>
              <p14:nvPr/>
            </p14:nvContentPartPr>
            <p14:xfrm>
              <a:off x="1828800" y="324000"/>
              <a:ext cx="273240" cy="76320"/>
            </p14:xfrm>
          </p:contentPart>
        </mc:Choice>
        <mc:Fallback xmlns="">
          <p:pic>
            <p:nvPicPr>
              <p:cNvPr id="3" name="Ink 2"/>
              <p:cNvPicPr/>
              <p:nvPr/>
            </p:nvPicPr>
            <p:blipFill>
              <a:blip r:embed="rId3"/>
              <a:stretch>
                <a:fillRect/>
              </a:stretch>
            </p:blipFill>
            <p:spPr>
              <a:xfrm>
                <a:off x="1819440" y="314640"/>
                <a:ext cx="291960" cy="95040"/>
              </a:xfrm>
              <a:prstGeom prst="rect">
                <a:avLst/>
              </a:prstGeom>
            </p:spPr>
          </p:pic>
        </mc:Fallback>
      </mc:AlternateContent>
    </p:spTree>
    <p:extLst>
      <p:ext uri="{BB962C8B-B14F-4D97-AF65-F5344CB8AC3E}">
        <p14:creationId xmlns:p14="http://schemas.microsoft.com/office/powerpoint/2010/main" val="29313090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A5215-7587-3E54-2697-768131C8C675}"/>
              </a:ext>
            </a:extLst>
          </p:cNvPr>
          <p:cNvSpPr>
            <a:spLocks noGrp="1"/>
          </p:cNvSpPr>
          <p:nvPr>
            <p:ph type="title"/>
          </p:nvPr>
        </p:nvSpPr>
        <p:spPr/>
        <p:txBody>
          <a:bodyPr/>
          <a:lstStyle/>
          <a:p>
            <a:r>
              <a:rPr lang="fa-IR" dirty="0"/>
              <a:t>کلاس پشته</a:t>
            </a:r>
            <a:endParaRPr lang="en-US" dirty="0"/>
          </a:p>
        </p:txBody>
      </p:sp>
      <p:sp>
        <p:nvSpPr>
          <p:cNvPr id="8" name="Content Placeholder 7">
            <a:extLst>
              <a:ext uri="{FF2B5EF4-FFF2-40B4-BE49-F238E27FC236}">
                <a16:creationId xmlns:a16="http://schemas.microsoft.com/office/drawing/2014/main" id="{FC48BB54-4188-FF0C-86EA-D6BEAEF85561}"/>
              </a:ext>
            </a:extLst>
          </p:cNvPr>
          <p:cNvSpPr>
            <a:spLocks noGrp="1"/>
          </p:cNvSpPr>
          <p:nvPr>
            <p:ph idx="1"/>
          </p:nvPr>
        </p:nvSpPr>
        <p:spPr>
          <a:xfrm>
            <a:off x="7856806" y="1240077"/>
            <a:ext cx="3687494" cy="5166142"/>
          </a:xfrm>
        </p:spPr>
        <p:txBody>
          <a:bodyPr>
            <a:normAutofit/>
          </a:bodyPr>
          <a:lstStyle/>
          <a:p>
            <a:r>
              <a:rPr lang="fa-IR" sz="2000"/>
              <a:t>استفاده از الگوی پشته</a:t>
            </a:r>
            <a:endParaRPr lang="en-US" sz="2000" dirty="0"/>
          </a:p>
        </p:txBody>
      </p:sp>
      <p:sp>
        <p:nvSpPr>
          <p:cNvPr id="4" name="Slide Number Placeholder 3">
            <a:extLst>
              <a:ext uri="{FF2B5EF4-FFF2-40B4-BE49-F238E27FC236}">
                <a16:creationId xmlns:a16="http://schemas.microsoft.com/office/drawing/2014/main" id="{4CED4B9A-E243-95F0-BA45-795054647B4E}"/>
              </a:ext>
            </a:extLst>
          </p:cNvPr>
          <p:cNvSpPr>
            <a:spLocks noGrp="1"/>
          </p:cNvSpPr>
          <p:nvPr>
            <p:ph type="sldNum" sz="quarter" idx="12"/>
          </p:nvPr>
        </p:nvSpPr>
        <p:spPr/>
        <p:txBody>
          <a:bodyPr/>
          <a:lstStyle/>
          <a:p>
            <a:fld id="{7A24F918-E48B-4CD6-88B4-F48A81EB5FB6}" type="slidenum">
              <a:rPr lang="en-US" smtClean="0"/>
              <a:pPr/>
              <a:t>23</a:t>
            </a:fld>
            <a:endParaRPr lang="en-US"/>
          </a:p>
        </p:txBody>
      </p:sp>
      <p:sp>
        <p:nvSpPr>
          <p:cNvPr id="5" name="Footer Placeholder 4">
            <a:extLst>
              <a:ext uri="{FF2B5EF4-FFF2-40B4-BE49-F238E27FC236}">
                <a16:creationId xmlns:a16="http://schemas.microsoft.com/office/drawing/2014/main" id="{FDC6222F-B053-CF77-5CBC-981F48A86803}"/>
              </a:ext>
            </a:extLst>
          </p:cNvPr>
          <p:cNvSpPr>
            <a:spLocks noGrp="1"/>
          </p:cNvSpPr>
          <p:nvPr>
            <p:ph type="ftr" sz="quarter" idx="11"/>
          </p:nvPr>
        </p:nvSpPr>
        <p:spPr/>
        <p:txBody>
          <a:bodyPr/>
          <a:lstStyle/>
          <a:p>
            <a:r>
              <a:rPr lang="en-US"/>
              <a:t>V. Haghighatdoost, Shahed university</a:t>
            </a:r>
            <a:endParaRPr lang="en-US" dirty="0"/>
          </a:p>
        </p:txBody>
      </p:sp>
      <p:sp>
        <p:nvSpPr>
          <p:cNvPr id="7" name="TextBox 6">
            <a:extLst>
              <a:ext uri="{FF2B5EF4-FFF2-40B4-BE49-F238E27FC236}">
                <a16:creationId xmlns:a16="http://schemas.microsoft.com/office/drawing/2014/main" id="{0ED91DE4-167C-B09A-1680-A7A687195D6C}"/>
              </a:ext>
            </a:extLst>
          </p:cNvPr>
          <p:cNvSpPr txBox="1"/>
          <p:nvPr/>
        </p:nvSpPr>
        <p:spPr>
          <a:xfrm>
            <a:off x="215462" y="1327906"/>
            <a:ext cx="7361507" cy="5078313"/>
          </a:xfrm>
          <a:prstGeom prst="rect">
            <a:avLst/>
          </a:prstGeom>
          <a:solidFill>
            <a:schemeClr val="bg1">
              <a:lumMod val="95000"/>
            </a:schemeClr>
          </a:solidFill>
          <a:ln>
            <a:solidFill>
              <a:schemeClr val="tx1"/>
            </a:solidFill>
          </a:ln>
        </p:spPr>
        <p:txBody>
          <a:bodyPr wrap="square">
            <a:spAutoFit/>
          </a:bodyPr>
          <a:lstStyle/>
          <a:p>
            <a:r>
              <a:rPr lang="en-US" sz="1200" dirty="0">
                <a:solidFill>
                  <a:srgbClr val="0000FF"/>
                </a:solidFill>
                <a:latin typeface="Consolas" panose="020B0609020204030204" pitchFamily="49" charset="0"/>
              </a:rPr>
              <a:t>class</a:t>
            </a:r>
            <a:r>
              <a:rPr lang="en-US" sz="1200" dirty="0">
                <a:solidFill>
                  <a:srgbClr val="000000"/>
                </a:solidFill>
                <a:latin typeface="Consolas" panose="020B0609020204030204" pitchFamily="49" charset="0"/>
              </a:rPr>
              <a:t> </a:t>
            </a:r>
            <a:r>
              <a:rPr lang="en-US" sz="1200" dirty="0">
                <a:solidFill>
                  <a:srgbClr val="2B91AF"/>
                </a:solidFill>
                <a:latin typeface="Consolas" panose="020B0609020204030204" pitchFamily="49" charset="0"/>
              </a:rPr>
              <a:t>Program</a:t>
            </a:r>
            <a:endParaRPr lang="en-US" sz="1200" dirty="0">
              <a:solidFill>
                <a:srgbClr val="000000"/>
              </a:solidFill>
              <a:latin typeface="Consolas" panose="020B0609020204030204" pitchFamily="49" charset="0"/>
            </a:endParaRPr>
          </a:p>
          <a:p>
            <a:r>
              <a:rPr lang="en-US" sz="1200" dirty="0">
                <a:solidFill>
                  <a:srgbClr val="000000"/>
                </a:solidFill>
                <a:latin typeface="Consolas" panose="020B0609020204030204" pitchFamily="49" charset="0"/>
              </a:rPr>
              <a:t>{</a:t>
            </a:r>
          </a:p>
          <a:p>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public</a:t>
            </a:r>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class</a:t>
            </a:r>
            <a:r>
              <a:rPr lang="en-US" sz="1200" dirty="0">
                <a:solidFill>
                  <a:srgbClr val="000000"/>
                </a:solidFill>
                <a:latin typeface="Consolas" panose="020B0609020204030204" pitchFamily="49" charset="0"/>
              </a:rPr>
              <a:t> </a:t>
            </a:r>
            <a:r>
              <a:rPr lang="en-US" sz="1200" dirty="0">
                <a:solidFill>
                  <a:srgbClr val="2B91AF"/>
                </a:solidFill>
                <a:latin typeface="Consolas" panose="020B0609020204030204" pitchFamily="49" charset="0"/>
              </a:rPr>
              <a:t>Book</a:t>
            </a:r>
            <a:endParaRPr lang="en-US" sz="1200" dirty="0">
              <a:solidFill>
                <a:srgbClr val="000000"/>
              </a:solidFill>
              <a:latin typeface="Consolas" panose="020B0609020204030204" pitchFamily="49" charset="0"/>
            </a:endParaRPr>
          </a:p>
          <a:p>
            <a:r>
              <a:rPr lang="en-US" sz="1200" dirty="0">
                <a:solidFill>
                  <a:srgbClr val="000000"/>
                </a:solidFill>
                <a:latin typeface="Consolas" panose="020B0609020204030204" pitchFamily="49" charset="0"/>
              </a:rPr>
              <a:t>    {</a:t>
            </a:r>
          </a:p>
          <a:p>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public</a:t>
            </a:r>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int</a:t>
            </a:r>
            <a:r>
              <a:rPr lang="en-US" sz="1200" dirty="0">
                <a:solidFill>
                  <a:srgbClr val="000000"/>
                </a:solidFill>
                <a:latin typeface="Consolas" panose="020B0609020204030204" pitchFamily="49" charset="0"/>
              </a:rPr>
              <a:t> ID;</a:t>
            </a:r>
          </a:p>
          <a:p>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public</a:t>
            </a:r>
            <a:r>
              <a:rPr lang="en-US" sz="1200" dirty="0">
                <a:solidFill>
                  <a:srgbClr val="000000"/>
                </a:solidFill>
                <a:latin typeface="Consolas" panose="020B0609020204030204" pitchFamily="49" charset="0"/>
              </a:rPr>
              <a:t> </a:t>
            </a:r>
            <a:r>
              <a:rPr lang="en-US" sz="1200" dirty="0">
                <a:solidFill>
                  <a:srgbClr val="2B91AF"/>
                </a:solidFill>
                <a:latin typeface="Consolas" panose="020B0609020204030204" pitchFamily="49" charset="0"/>
              </a:rPr>
              <a:t>String</a:t>
            </a:r>
            <a:r>
              <a:rPr lang="en-US" sz="1200" dirty="0">
                <a:solidFill>
                  <a:srgbClr val="000000"/>
                </a:solidFill>
                <a:latin typeface="Consolas" panose="020B0609020204030204" pitchFamily="49" charset="0"/>
              </a:rPr>
              <a:t> title;</a:t>
            </a:r>
          </a:p>
          <a:p>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public</a:t>
            </a:r>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int</a:t>
            </a:r>
            <a:r>
              <a:rPr lang="en-US" sz="1200" dirty="0">
                <a:solidFill>
                  <a:srgbClr val="000000"/>
                </a:solidFill>
                <a:latin typeface="Consolas" panose="020B0609020204030204" pitchFamily="49" charset="0"/>
              </a:rPr>
              <a:t> Year;</a:t>
            </a:r>
          </a:p>
          <a:p>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public</a:t>
            </a:r>
            <a:r>
              <a:rPr lang="en-US" sz="1200" dirty="0">
                <a:solidFill>
                  <a:srgbClr val="000000"/>
                </a:solidFill>
                <a:latin typeface="Consolas" panose="020B0609020204030204" pitchFamily="49" charset="0"/>
              </a:rPr>
              <a:t> Book(</a:t>
            </a:r>
            <a:r>
              <a:rPr lang="en-US" sz="1200" dirty="0">
                <a:solidFill>
                  <a:srgbClr val="0000FF"/>
                </a:solidFill>
                <a:latin typeface="Consolas" panose="020B0609020204030204" pitchFamily="49" charset="0"/>
              </a:rPr>
              <a:t>int</a:t>
            </a:r>
            <a:r>
              <a:rPr lang="en-US" sz="1200" dirty="0">
                <a:solidFill>
                  <a:srgbClr val="000000"/>
                </a:solidFill>
                <a:latin typeface="Consolas" panose="020B0609020204030204" pitchFamily="49" charset="0"/>
              </a:rPr>
              <a:t> </a:t>
            </a:r>
            <a:r>
              <a:rPr lang="en-US" sz="1200" dirty="0" err="1">
                <a:solidFill>
                  <a:srgbClr val="000000"/>
                </a:solidFill>
                <a:latin typeface="Consolas" panose="020B0609020204030204" pitchFamily="49" charset="0"/>
              </a:rPr>
              <a:t>i</a:t>
            </a:r>
            <a:r>
              <a:rPr lang="en-US" sz="1200" dirty="0">
                <a:solidFill>
                  <a:srgbClr val="000000"/>
                </a:solidFill>
                <a:latin typeface="Consolas" panose="020B0609020204030204" pitchFamily="49" charset="0"/>
              </a:rPr>
              <a:t>, </a:t>
            </a:r>
            <a:r>
              <a:rPr lang="en-US" sz="1200" dirty="0">
                <a:solidFill>
                  <a:srgbClr val="2B91AF"/>
                </a:solidFill>
                <a:latin typeface="Consolas" panose="020B0609020204030204" pitchFamily="49" charset="0"/>
              </a:rPr>
              <a:t>String</a:t>
            </a:r>
            <a:r>
              <a:rPr lang="en-US" sz="1200" dirty="0">
                <a:solidFill>
                  <a:srgbClr val="000000"/>
                </a:solidFill>
                <a:latin typeface="Consolas" panose="020B0609020204030204" pitchFamily="49" charset="0"/>
              </a:rPr>
              <a:t> t, </a:t>
            </a:r>
            <a:r>
              <a:rPr lang="en-US" sz="1200" dirty="0">
                <a:solidFill>
                  <a:srgbClr val="0000FF"/>
                </a:solidFill>
                <a:latin typeface="Consolas" panose="020B0609020204030204" pitchFamily="49" charset="0"/>
              </a:rPr>
              <a:t>int</a:t>
            </a:r>
            <a:r>
              <a:rPr lang="en-US" sz="1200" dirty="0">
                <a:solidFill>
                  <a:srgbClr val="000000"/>
                </a:solidFill>
                <a:latin typeface="Consolas" panose="020B0609020204030204" pitchFamily="49" charset="0"/>
              </a:rPr>
              <a:t> y)</a:t>
            </a:r>
          </a:p>
          <a:p>
            <a:r>
              <a:rPr lang="en-US" sz="1200" dirty="0">
                <a:solidFill>
                  <a:srgbClr val="000000"/>
                </a:solidFill>
                <a:latin typeface="Consolas" panose="020B0609020204030204" pitchFamily="49" charset="0"/>
              </a:rPr>
              <a:t>        {</a:t>
            </a:r>
          </a:p>
          <a:p>
            <a:r>
              <a:rPr lang="en-US" sz="1200" dirty="0">
                <a:solidFill>
                  <a:srgbClr val="000000"/>
                </a:solidFill>
                <a:latin typeface="Consolas" panose="020B0609020204030204" pitchFamily="49" charset="0"/>
              </a:rPr>
              <a:t>            ID = </a:t>
            </a:r>
            <a:r>
              <a:rPr lang="en-US" sz="1200" dirty="0" err="1">
                <a:solidFill>
                  <a:srgbClr val="000000"/>
                </a:solidFill>
                <a:latin typeface="Consolas" panose="020B0609020204030204" pitchFamily="49" charset="0"/>
              </a:rPr>
              <a:t>i</a:t>
            </a:r>
            <a:r>
              <a:rPr lang="en-US" sz="1200" dirty="0">
                <a:solidFill>
                  <a:srgbClr val="000000"/>
                </a:solidFill>
                <a:latin typeface="Consolas" panose="020B0609020204030204" pitchFamily="49" charset="0"/>
              </a:rPr>
              <a:t>;</a:t>
            </a:r>
          </a:p>
          <a:p>
            <a:r>
              <a:rPr lang="en-US" sz="1200" dirty="0">
                <a:solidFill>
                  <a:srgbClr val="000000"/>
                </a:solidFill>
                <a:latin typeface="Consolas" panose="020B0609020204030204" pitchFamily="49" charset="0"/>
              </a:rPr>
              <a:t>            title = t;</a:t>
            </a:r>
          </a:p>
          <a:p>
            <a:r>
              <a:rPr lang="en-US" sz="1200" dirty="0">
                <a:solidFill>
                  <a:srgbClr val="000000"/>
                </a:solidFill>
                <a:latin typeface="Consolas" panose="020B0609020204030204" pitchFamily="49" charset="0"/>
              </a:rPr>
              <a:t>            Year = y;</a:t>
            </a:r>
          </a:p>
          <a:p>
            <a:r>
              <a:rPr lang="en-US" sz="1200" dirty="0">
                <a:solidFill>
                  <a:srgbClr val="000000"/>
                </a:solidFill>
                <a:latin typeface="Consolas" panose="020B0609020204030204" pitchFamily="49" charset="0"/>
              </a:rPr>
              <a:t>        }</a:t>
            </a:r>
          </a:p>
          <a:p>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public</a:t>
            </a:r>
            <a:r>
              <a:rPr lang="en-US" sz="1200" dirty="0">
                <a:solidFill>
                  <a:srgbClr val="000000"/>
                </a:solidFill>
                <a:latin typeface="Consolas" panose="020B0609020204030204" pitchFamily="49" charset="0"/>
              </a:rPr>
              <a:t> Book()</a:t>
            </a:r>
          </a:p>
          <a:p>
            <a:r>
              <a:rPr lang="en-US" sz="1200" dirty="0">
                <a:solidFill>
                  <a:srgbClr val="000000"/>
                </a:solidFill>
                <a:latin typeface="Consolas" panose="020B0609020204030204" pitchFamily="49" charset="0"/>
              </a:rPr>
              <a:t>        { }</a:t>
            </a:r>
          </a:p>
          <a:p>
            <a:r>
              <a:rPr lang="en-US" sz="1200" dirty="0">
                <a:solidFill>
                  <a:srgbClr val="000000"/>
                </a:solidFill>
                <a:latin typeface="Consolas" panose="020B0609020204030204" pitchFamily="49" charset="0"/>
              </a:rPr>
              <a:t>    }</a:t>
            </a:r>
          </a:p>
          <a:p>
            <a:endParaRPr lang="en-US" sz="1200" dirty="0">
              <a:solidFill>
                <a:srgbClr val="000000"/>
              </a:solidFill>
              <a:latin typeface="Consolas" panose="020B0609020204030204" pitchFamily="49" charset="0"/>
            </a:endParaRPr>
          </a:p>
          <a:p>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static</a:t>
            </a:r>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void</a:t>
            </a:r>
            <a:r>
              <a:rPr lang="en-US" sz="1200" dirty="0">
                <a:solidFill>
                  <a:srgbClr val="000000"/>
                </a:solidFill>
                <a:latin typeface="Consolas" panose="020B0609020204030204" pitchFamily="49" charset="0"/>
              </a:rPr>
              <a:t> Main(</a:t>
            </a:r>
            <a:r>
              <a:rPr lang="en-US" sz="1200" dirty="0">
                <a:solidFill>
                  <a:srgbClr val="0000FF"/>
                </a:solidFill>
                <a:latin typeface="Consolas" panose="020B0609020204030204" pitchFamily="49" charset="0"/>
              </a:rPr>
              <a:t>string</a:t>
            </a:r>
            <a:r>
              <a:rPr lang="en-US" sz="1200" dirty="0">
                <a:solidFill>
                  <a:srgbClr val="000000"/>
                </a:solidFill>
                <a:latin typeface="Consolas" panose="020B0609020204030204" pitchFamily="49" charset="0"/>
              </a:rPr>
              <a:t>[] </a:t>
            </a:r>
            <a:r>
              <a:rPr lang="en-US" sz="1200" dirty="0" err="1">
                <a:solidFill>
                  <a:srgbClr val="000000"/>
                </a:solidFill>
                <a:latin typeface="Consolas" panose="020B0609020204030204" pitchFamily="49" charset="0"/>
              </a:rPr>
              <a:t>args</a:t>
            </a:r>
            <a:r>
              <a:rPr lang="en-US" sz="1200" dirty="0">
                <a:solidFill>
                  <a:srgbClr val="000000"/>
                </a:solidFill>
                <a:latin typeface="Consolas" panose="020B0609020204030204" pitchFamily="49" charset="0"/>
              </a:rPr>
              <a:t>)</a:t>
            </a:r>
          </a:p>
          <a:p>
            <a:r>
              <a:rPr lang="en-US" sz="1200" dirty="0">
                <a:solidFill>
                  <a:srgbClr val="000000"/>
                </a:solidFill>
                <a:latin typeface="Consolas" panose="020B0609020204030204" pitchFamily="49" charset="0"/>
              </a:rPr>
              <a:t>    {</a:t>
            </a:r>
          </a:p>
          <a:p>
            <a:r>
              <a:rPr lang="en-US" sz="1200" dirty="0">
                <a:solidFill>
                  <a:srgbClr val="000000"/>
                </a:solidFill>
                <a:latin typeface="Consolas" panose="020B0609020204030204" pitchFamily="49" charset="0"/>
              </a:rPr>
              <a:t>        </a:t>
            </a:r>
            <a:r>
              <a:rPr lang="en-US" sz="1200" dirty="0">
                <a:solidFill>
                  <a:srgbClr val="2B91AF"/>
                </a:solidFill>
                <a:latin typeface="Consolas" panose="020B0609020204030204" pitchFamily="49" charset="0"/>
              </a:rPr>
              <a:t>Stack</a:t>
            </a:r>
            <a:r>
              <a:rPr lang="en-US" sz="1200" dirty="0">
                <a:solidFill>
                  <a:srgbClr val="000000"/>
                </a:solidFill>
                <a:latin typeface="Consolas" panose="020B0609020204030204" pitchFamily="49" charset="0"/>
              </a:rPr>
              <a:t>&lt;</a:t>
            </a:r>
            <a:r>
              <a:rPr lang="en-US" sz="1200" dirty="0">
                <a:solidFill>
                  <a:srgbClr val="0000FF"/>
                </a:solidFill>
                <a:latin typeface="Consolas" panose="020B0609020204030204" pitchFamily="49" charset="0"/>
              </a:rPr>
              <a:t>int</a:t>
            </a:r>
            <a:r>
              <a:rPr lang="en-US" sz="1200" dirty="0">
                <a:solidFill>
                  <a:srgbClr val="000000"/>
                </a:solidFill>
                <a:latin typeface="Consolas" panose="020B0609020204030204" pitchFamily="49" charset="0"/>
              </a:rPr>
              <a:t>&gt; </a:t>
            </a:r>
            <a:r>
              <a:rPr lang="en-US" sz="1200" dirty="0" err="1">
                <a:solidFill>
                  <a:srgbClr val="000000"/>
                </a:solidFill>
                <a:latin typeface="Consolas" panose="020B0609020204030204" pitchFamily="49" charset="0"/>
              </a:rPr>
              <a:t>iStack</a:t>
            </a:r>
            <a:r>
              <a:rPr lang="en-US" sz="1200" dirty="0">
                <a:solidFill>
                  <a:srgbClr val="000000"/>
                </a:solidFill>
                <a:latin typeface="Consolas" panose="020B0609020204030204" pitchFamily="49" charset="0"/>
              </a:rPr>
              <a:t> = </a:t>
            </a:r>
            <a:r>
              <a:rPr lang="en-US" sz="1200" dirty="0">
                <a:solidFill>
                  <a:srgbClr val="0000FF"/>
                </a:solidFill>
                <a:latin typeface="Consolas" panose="020B0609020204030204" pitchFamily="49" charset="0"/>
              </a:rPr>
              <a:t>new</a:t>
            </a:r>
            <a:r>
              <a:rPr lang="en-US" sz="1200" dirty="0">
                <a:solidFill>
                  <a:srgbClr val="000000"/>
                </a:solidFill>
                <a:latin typeface="Consolas" panose="020B0609020204030204" pitchFamily="49" charset="0"/>
              </a:rPr>
              <a:t> </a:t>
            </a:r>
            <a:r>
              <a:rPr lang="en-US" sz="1200" dirty="0">
                <a:solidFill>
                  <a:srgbClr val="2B91AF"/>
                </a:solidFill>
                <a:latin typeface="Consolas" panose="020B0609020204030204" pitchFamily="49" charset="0"/>
              </a:rPr>
              <a:t>Stack</a:t>
            </a:r>
            <a:r>
              <a:rPr lang="en-US" sz="1200" dirty="0">
                <a:solidFill>
                  <a:srgbClr val="000000"/>
                </a:solidFill>
                <a:latin typeface="Consolas" panose="020B0609020204030204" pitchFamily="49" charset="0"/>
              </a:rPr>
              <a:t>&lt;</a:t>
            </a:r>
            <a:r>
              <a:rPr lang="en-US" sz="1200" dirty="0">
                <a:solidFill>
                  <a:srgbClr val="0000FF"/>
                </a:solidFill>
                <a:latin typeface="Consolas" panose="020B0609020204030204" pitchFamily="49" charset="0"/>
              </a:rPr>
              <a:t>int</a:t>
            </a:r>
            <a:r>
              <a:rPr lang="en-US" sz="1200" dirty="0">
                <a:solidFill>
                  <a:srgbClr val="000000"/>
                </a:solidFill>
                <a:latin typeface="Consolas" panose="020B0609020204030204" pitchFamily="49" charset="0"/>
              </a:rPr>
              <a:t>&gt;(10);</a:t>
            </a:r>
          </a:p>
          <a:p>
            <a:r>
              <a:rPr lang="en-US" sz="1200" dirty="0">
                <a:solidFill>
                  <a:srgbClr val="000000"/>
                </a:solidFill>
                <a:latin typeface="Consolas" panose="020B0609020204030204" pitchFamily="49" charset="0"/>
              </a:rPr>
              <a:t>        </a:t>
            </a:r>
            <a:r>
              <a:rPr lang="en-US" sz="1200" dirty="0">
                <a:solidFill>
                  <a:srgbClr val="2B91AF"/>
                </a:solidFill>
                <a:latin typeface="Consolas" panose="020B0609020204030204" pitchFamily="49" charset="0"/>
              </a:rPr>
              <a:t>Stack</a:t>
            </a:r>
            <a:r>
              <a:rPr lang="en-US" sz="1200" dirty="0">
                <a:solidFill>
                  <a:srgbClr val="000000"/>
                </a:solidFill>
                <a:latin typeface="Consolas" panose="020B0609020204030204" pitchFamily="49" charset="0"/>
              </a:rPr>
              <a:t>&lt;</a:t>
            </a:r>
            <a:r>
              <a:rPr lang="en-US" sz="1200" dirty="0">
                <a:solidFill>
                  <a:srgbClr val="0000FF"/>
                </a:solidFill>
                <a:latin typeface="Consolas" panose="020B0609020204030204" pitchFamily="49" charset="0"/>
              </a:rPr>
              <a:t>double</a:t>
            </a:r>
            <a:r>
              <a:rPr lang="en-US" sz="1200" dirty="0">
                <a:solidFill>
                  <a:srgbClr val="000000"/>
                </a:solidFill>
                <a:latin typeface="Consolas" panose="020B0609020204030204" pitchFamily="49" charset="0"/>
              </a:rPr>
              <a:t>&gt; </a:t>
            </a:r>
            <a:r>
              <a:rPr lang="en-US" sz="1200" dirty="0" err="1">
                <a:solidFill>
                  <a:srgbClr val="000000"/>
                </a:solidFill>
                <a:latin typeface="Consolas" panose="020B0609020204030204" pitchFamily="49" charset="0"/>
              </a:rPr>
              <a:t>dStack</a:t>
            </a:r>
            <a:r>
              <a:rPr lang="en-US" sz="1200" dirty="0">
                <a:solidFill>
                  <a:srgbClr val="000000"/>
                </a:solidFill>
                <a:latin typeface="Consolas" panose="020B0609020204030204" pitchFamily="49" charset="0"/>
              </a:rPr>
              <a:t> = </a:t>
            </a:r>
            <a:r>
              <a:rPr lang="en-US" sz="1200" dirty="0">
                <a:solidFill>
                  <a:srgbClr val="0000FF"/>
                </a:solidFill>
                <a:latin typeface="Consolas" panose="020B0609020204030204" pitchFamily="49" charset="0"/>
              </a:rPr>
              <a:t>new</a:t>
            </a:r>
            <a:r>
              <a:rPr lang="en-US" sz="1200" dirty="0">
                <a:solidFill>
                  <a:srgbClr val="000000"/>
                </a:solidFill>
                <a:latin typeface="Consolas" panose="020B0609020204030204" pitchFamily="49" charset="0"/>
              </a:rPr>
              <a:t> </a:t>
            </a:r>
            <a:r>
              <a:rPr lang="en-US" sz="1200" dirty="0">
                <a:solidFill>
                  <a:srgbClr val="2B91AF"/>
                </a:solidFill>
                <a:latin typeface="Consolas" panose="020B0609020204030204" pitchFamily="49" charset="0"/>
              </a:rPr>
              <a:t>Stack</a:t>
            </a:r>
            <a:r>
              <a:rPr lang="en-US" sz="1200" dirty="0">
                <a:solidFill>
                  <a:srgbClr val="000000"/>
                </a:solidFill>
                <a:latin typeface="Consolas" panose="020B0609020204030204" pitchFamily="49" charset="0"/>
              </a:rPr>
              <a:t>&lt;</a:t>
            </a:r>
            <a:r>
              <a:rPr lang="en-US" sz="1200" dirty="0">
                <a:solidFill>
                  <a:srgbClr val="0000FF"/>
                </a:solidFill>
                <a:latin typeface="Consolas" panose="020B0609020204030204" pitchFamily="49" charset="0"/>
              </a:rPr>
              <a:t>double</a:t>
            </a:r>
            <a:r>
              <a:rPr lang="en-US" sz="1200" dirty="0">
                <a:solidFill>
                  <a:srgbClr val="000000"/>
                </a:solidFill>
                <a:latin typeface="Consolas" panose="020B0609020204030204" pitchFamily="49" charset="0"/>
              </a:rPr>
              <a:t>&gt;(15);</a:t>
            </a:r>
          </a:p>
          <a:p>
            <a:r>
              <a:rPr lang="en-US" sz="1200" dirty="0">
                <a:solidFill>
                  <a:srgbClr val="000000"/>
                </a:solidFill>
                <a:latin typeface="Consolas" panose="020B0609020204030204" pitchFamily="49" charset="0"/>
              </a:rPr>
              <a:t>        </a:t>
            </a:r>
            <a:r>
              <a:rPr lang="en-US" sz="1200" dirty="0">
                <a:solidFill>
                  <a:srgbClr val="2B91AF"/>
                </a:solidFill>
                <a:latin typeface="Consolas" panose="020B0609020204030204" pitchFamily="49" charset="0"/>
              </a:rPr>
              <a:t>Stack</a:t>
            </a:r>
            <a:r>
              <a:rPr lang="en-US" sz="1200" dirty="0">
                <a:solidFill>
                  <a:srgbClr val="000000"/>
                </a:solidFill>
                <a:latin typeface="Consolas" panose="020B0609020204030204" pitchFamily="49" charset="0"/>
              </a:rPr>
              <a:t>&lt;</a:t>
            </a:r>
            <a:r>
              <a:rPr lang="en-US" sz="1200" dirty="0">
                <a:solidFill>
                  <a:srgbClr val="2B91AF"/>
                </a:solidFill>
                <a:latin typeface="Consolas" panose="020B0609020204030204" pitchFamily="49" charset="0"/>
              </a:rPr>
              <a:t>Book</a:t>
            </a:r>
            <a:r>
              <a:rPr lang="en-US" sz="1200" dirty="0">
                <a:solidFill>
                  <a:srgbClr val="000000"/>
                </a:solidFill>
                <a:latin typeface="Consolas" panose="020B0609020204030204" pitchFamily="49" charset="0"/>
              </a:rPr>
              <a:t>&gt; </a:t>
            </a:r>
            <a:r>
              <a:rPr lang="en-US" sz="1200" dirty="0" err="1">
                <a:solidFill>
                  <a:srgbClr val="000000"/>
                </a:solidFill>
                <a:latin typeface="Consolas" panose="020B0609020204030204" pitchFamily="49" charset="0"/>
              </a:rPr>
              <a:t>bStack</a:t>
            </a:r>
            <a:r>
              <a:rPr lang="en-US" sz="1200" dirty="0">
                <a:solidFill>
                  <a:srgbClr val="000000"/>
                </a:solidFill>
                <a:latin typeface="Consolas" panose="020B0609020204030204" pitchFamily="49" charset="0"/>
              </a:rPr>
              <a:t> = </a:t>
            </a:r>
            <a:r>
              <a:rPr lang="en-US" sz="1200" dirty="0">
                <a:solidFill>
                  <a:srgbClr val="0000FF"/>
                </a:solidFill>
                <a:latin typeface="Consolas" panose="020B0609020204030204" pitchFamily="49" charset="0"/>
              </a:rPr>
              <a:t>new</a:t>
            </a:r>
            <a:r>
              <a:rPr lang="en-US" sz="1200" dirty="0">
                <a:solidFill>
                  <a:srgbClr val="000000"/>
                </a:solidFill>
                <a:latin typeface="Consolas" panose="020B0609020204030204" pitchFamily="49" charset="0"/>
              </a:rPr>
              <a:t> </a:t>
            </a:r>
            <a:r>
              <a:rPr lang="en-US" sz="1200" dirty="0">
                <a:solidFill>
                  <a:srgbClr val="2B91AF"/>
                </a:solidFill>
                <a:latin typeface="Consolas" panose="020B0609020204030204" pitchFamily="49" charset="0"/>
              </a:rPr>
              <a:t>Stack</a:t>
            </a:r>
            <a:r>
              <a:rPr lang="en-US" sz="1200" dirty="0">
                <a:solidFill>
                  <a:srgbClr val="000000"/>
                </a:solidFill>
                <a:latin typeface="Consolas" panose="020B0609020204030204" pitchFamily="49" charset="0"/>
              </a:rPr>
              <a:t>&lt;</a:t>
            </a:r>
            <a:r>
              <a:rPr lang="en-US" sz="1200" dirty="0">
                <a:solidFill>
                  <a:srgbClr val="2B91AF"/>
                </a:solidFill>
                <a:latin typeface="Consolas" panose="020B0609020204030204" pitchFamily="49" charset="0"/>
              </a:rPr>
              <a:t>Book</a:t>
            </a:r>
            <a:r>
              <a:rPr lang="en-US" sz="1200" dirty="0">
                <a:solidFill>
                  <a:srgbClr val="000000"/>
                </a:solidFill>
                <a:latin typeface="Consolas" panose="020B0609020204030204" pitchFamily="49" charset="0"/>
              </a:rPr>
              <a:t>&gt;(8);</a:t>
            </a:r>
          </a:p>
          <a:p>
            <a:r>
              <a:rPr lang="en-US" sz="1200" dirty="0">
                <a:solidFill>
                  <a:srgbClr val="000000"/>
                </a:solidFill>
                <a:latin typeface="Consolas" panose="020B0609020204030204" pitchFamily="49" charset="0"/>
              </a:rPr>
              <a:t>            </a:t>
            </a:r>
          </a:p>
          <a:p>
            <a:endParaRPr lang="en-US" sz="1200" dirty="0">
              <a:solidFill>
                <a:srgbClr val="000000"/>
              </a:solidFill>
              <a:latin typeface="Consolas" panose="020B0609020204030204" pitchFamily="49" charset="0"/>
            </a:endParaRPr>
          </a:p>
          <a:p>
            <a:endParaRPr lang="en-US" sz="1200" dirty="0">
              <a:solidFill>
                <a:srgbClr val="000000"/>
              </a:solidFill>
              <a:latin typeface="Consolas" panose="020B0609020204030204" pitchFamily="49" charset="0"/>
            </a:endParaRPr>
          </a:p>
          <a:p>
            <a:r>
              <a:rPr lang="en-US" sz="1200" dirty="0">
                <a:solidFill>
                  <a:srgbClr val="000000"/>
                </a:solidFill>
                <a:latin typeface="Consolas" panose="020B0609020204030204" pitchFamily="49" charset="0"/>
              </a:rPr>
              <a:t>    }</a:t>
            </a:r>
          </a:p>
          <a:p>
            <a:r>
              <a:rPr lang="en-US" sz="1200" dirty="0">
                <a:solidFill>
                  <a:srgbClr val="000000"/>
                </a:solidFill>
                <a:latin typeface="Consolas" panose="020B0609020204030204" pitchFamily="49" charset="0"/>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384799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کلاس های الگوی طراحی شده در </a:t>
            </a:r>
            <a:r>
              <a:rPr lang="en-US" dirty="0"/>
              <a:t>C#</a:t>
            </a:r>
          </a:p>
        </p:txBody>
      </p:sp>
      <p:sp>
        <p:nvSpPr>
          <p:cNvPr id="4" name="Content Placeholder 3">
            <a:extLst>
              <a:ext uri="{FF2B5EF4-FFF2-40B4-BE49-F238E27FC236}">
                <a16:creationId xmlns:a16="http://schemas.microsoft.com/office/drawing/2014/main" id="{57383CE9-C98A-B83B-523B-1DE0D31D89BF}"/>
              </a:ext>
            </a:extLst>
          </p:cNvPr>
          <p:cNvSpPr>
            <a:spLocks noGrp="1"/>
          </p:cNvSpPr>
          <p:nvPr>
            <p:ph idx="1"/>
          </p:nvPr>
        </p:nvSpPr>
        <p:spPr/>
        <p:txBody>
          <a:bodyPr>
            <a:normAutofit fontScale="92500" lnSpcReduction="10000"/>
          </a:bodyPr>
          <a:lstStyle/>
          <a:p>
            <a:r>
              <a:rPr lang="fa-IR" dirty="0"/>
              <a:t>باتوجه به نیاز برنامه نویسان بسیاری از کلاس های مورد نیاز، بصورت الگو در زبان </a:t>
            </a:r>
            <a:r>
              <a:rPr lang="en-US" dirty="0"/>
              <a:t>C#</a:t>
            </a:r>
            <a:r>
              <a:rPr lang="fa-IR" dirty="0"/>
              <a:t> تعریف شده اند و به راحتی میتوان از آنها برای توسعه کد استفاده کرد.</a:t>
            </a:r>
          </a:p>
          <a:p>
            <a:r>
              <a:rPr lang="fa-IR" dirty="0"/>
              <a:t>از بین این کلاسها میتوان به موارد زیر اشاره کرد</a:t>
            </a:r>
          </a:p>
          <a:p>
            <a:pPr lvl="1" algn="l" rtl="0"/>
            <a:r>
              <a:rPr lang="en-US" dirty="0" err="1"/>
              <a:t>System.Collections.Generic.</a:t>
            </a:r>
            <a:r>
              <a:rPr lang="en-US" sz="2800" dirty="0" err="1">
                <a:solidFill>
                  <a:srgbClr val="FF0000"/>
                </a:solidFill>
              </a:rPr>
              <a:t>List</a:t>
            </a:r>
            <a:endParaRPr lang="fa-IR" dirty="0">
              <a:solidFill>
                <a:srgbClr val="FF0000"/>
              </a:solidFill>
            </a:endParaRPr>
          </a:p>
          <a:p>
            <a:pPr lvl="1" algn="l" rtl="0"/>
            <a:r>
              <a:rPr lang="en-US" dirty="0"/>
              <a:t> </a:t>
            </a:r>
            <a:r>
              <a:rPr lang="en-US" dirty="0" err="1"/>
              <a:t>System.Collections.Generic.</a:t>
            </a:r>
            <a:r>
              <a:rPr lang="en-US" sz="2800" dirty="0" err="1">
                <a:solidFill>
                  <a:srgbClr val="FF0000"/>
                </a:solidFill>
              </a:rPr>
              <a:t>Dictionary</a:t>
            </a:r>
            <a:r>
              <a:rPr lang="en-US" dirty="0"/>
              <a:t> </a:t>
            </a:r>
          </a:p>
          <a:p>
            <a:pPr lvl="1" algn="l" rtl="0"/>
            <a:r>
              <a:rPr lang="en-US" dirty="0" err="1"/>
              <a:t>System.Collections.Generic.</a:t>
            </a:r>
            <a:r>
              <a:rPr lang="en-US" sz="2800" dirty="0" err="1">
                <a:solidFill>
                  <a:srgbClr val="FF0000"/>
                </a:solidFill>
              </a:rPr>
              <a:t>LinkedList</a:t>
            </a:r>
            <a:endParaRPr lang="en-US" sz="2800" dirty="0">
              <a:solidFill>
                <a:srgbClr val="FF0000"/>
              </a:solidFill>
            </a:endParaRPr>
          </a:p>
          <a:p>
            <a:pPr lvl="1" algn="l" rtl="0"/>
            <a:r>
              <a:rPr lang="en-US" dirty="0" err="1"/>
              <a:t>System.Collections.Generic.</a:t>
            </a:r>
            <a:r>
              <a:rPr lang="en-US" sz="2800" dirty="0" err="1">
                <a:solidFill>
                  <a:srgbClr val="FF0000"/>
                </a:solidFill>
              </a:rPr>
              <a:t>Queue</a:t>
            </a:r>
            <a:endParaRPr lang="en-US" sz="2800" dirty="0">
              <a:solidFill>
                <a:srgbClr val="FF0000"/>
              </a:solidFill>
            </a:endParaRPr>
          </a:p>
          <a:p>
            <a:pPr lvl="1" algn="l" rtl="0"/>
            <a:r>
              <a:rPr lang="en-US" dirty="0" err="1"/>
              <a:t>System.Collections.Generic.</a:t>
            </a:r>
            <a:r>
              <a:rPr lang="en-US" sz="3000" dirty="0" err="1">
                <a:solidFill>
                  <a:srgbClr val="FF0000"/>
                </a:solidFill>
              </a:rPr>
              <a:t>Stack</a:t>
            </a:r>
            <a:endParaRPr lang="en-US" sz="3000" dirty="0">
              <a:solidFill>
                <a:srgbClr val="FF0000"/>
              </a:solidFill>
            </a:endParaRPr>
          </a:p>
        </p:txBody>
      </p:sp>
    </p:spTree>
    <p:extLst>
      <p:ext uri="{BB962C8B-B14F-4D97-AF65-F5344CB8AC3E}">
        <p14:creationId xmlns:p14="http://schemas.microsoft.com/office/powerpoint/2010/main" val="20992383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fade">
                                      <p:cBhvr>
                                        <p:cTn id="15" dur="500"/>
                                        <p:tgtEl>
                                          <p:spTgt spid="4">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fade">
                                      <p:cBhvr>
                                        <p:cTn id="18" dur="500"/>
                                        <p:tgtEl>
                                          <p:spTgt spid="4">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Effect transition="in" filter="fade">
                                      <p:cBhvr>
                                        <p:cTn id="21" dur="500"/>
                                        <p:tgtEl>
                                          <p:spTgt spid="4">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4">
                                            <p:txEl>
                                              <p:pRg st="5" end="5"/>
                                            </p:txEl>
                                          </p:spTgt>
                                        </p:tgtEl>
                                        <p:attrNameLst>
                                          <p:attrName>style.visibility</p:attrName>
                                        </p:attrNameLst>
                                      </p:cBhvr>
                                      <p:to>
                                        <p:strVal val="visible"/>
                                      </p:to>
                                    </p:set>
                                    <p:animEffect transition="in" filter="fade">
                                      <p:cBhvr>
                                        <p:cTn id="24" dur="500"/>
                                        <p:tgtEl>
                                          <p:spTgt spid="4">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fade">
                                      <p:cBhvr>
                                        <p:cTn id="2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err="1"/>
              <a:t>System.Collections.Generic.Dictionary</a:t>
            </a:r>
            <a:r>
              <a:rPr lang="en-US" dirty="0"/>
              <a:t> </a:t>
            </a:r>
          </a:p>
        </p:txBody>
      </p:sp>
      <p:sp>
        <p:nvSpPr>
          <p:cNvPr id="4" name="Content Placeholder 3">
            <a:extLst>
              <a:ext uri="{FF2B5EF4-FFF2-40B4-BE49-F238E27FC236}">
                <a16:creationId xmlns:a16="http://schemas.microsoft.com/office/drawing/2014/main" id="{57383CE9-C98A-B83B-523B-1DE0D31D89BF}"/>
              </a:ext>
            </a:extLst>
          </p:cNvPr>
          <p:cNvSpPr>
            <a:spLocks noGrp="1"/>
          </p:cNvSpPr>
          <p:nvPr>
            <p:ph idx="1"/>
          </p:nvPr>
        </p:nvSpPr>
        <p:spPr>
          <a:xfrm>
            <a:off x="596348" y="1240079"/>
            <a:ext cx="10947951" cy="2755572"/>
          </a:xfrm>
        </p:spPr>
        <p:txBody>
          <a:bodyPr>
            <a:normAutofit fontScale="62500" lnSpcReduction="20000"/>
          </a:bodyPr>
          <a:lstStyle/>
          <a:p>
            <a:r>
              <a:rPr lang="fa-IR" dirty="0"/>
              <a:t>دیکشنری دارای مجموعه‌ای از جفتِ مقدار و کلید بصورت </a:t>
            </a:r>
            <a:r>
              <a:rPr lang="en-US" dirty="0"/>
              <a:t>(</a:t>
            </a:r>
            <a:r>
              <a:rPr lang="en-US" dirty="0" err="1"/>
              <a:t>key,value</a:t>
            </a:r>
            <a:r>
              <a:rPr lang="en-US" dirty="0"/>
              <a:t>)</a:t>
            </a:r>
            <a:r>
              <a:rPr lang="fa-IR" dirty="0"/>
              <a:t> است.</a:t>
            </a:r>
          </a:p>
          <a:p>
            <a:r>
              <a:rPr lang="fa-IR" dirty="0"/>
              <a:t>کلاس دیکشنری در </a:t>
            </a:r>
            <a:r>
              <a:rPr lang="en-US" dirty="0" err="1"/>
              <a:t>System.Collections.Generic</a:t>
            </a:r>
            <a:r>
              <a:rPr lang="en-US" dirty="0"/>
              <a:t> namespace ، </a:t>
            </a:r>
            <a:r>
              <a:rPr lang="fa-IR" dirty="0"/>
              <a:t>یک کلاس </a:t>
            </a:r>
            <a:r>
              <a:rPr lang="en-US" dirty="0"/>
              <a:t>generic </a:t>
            </a:r>
            <a:r>
              <a:rPr lang="fa-IR" dirty="0"/>
              <a:t>است، و تنها انواع مقداری را به صورت جفتِ مقدار و کلید می‌تواند ذخیره کند.</a:t>
            </a:r>
          </a:p>
          <a:p>
            <a:r>
              <a:rPr lang="fa-IR" dirty="0"/>
              <a:t>کلیدهای موجود در یک مجموعه باید منحصر به فرد باشند.</a:t>
            </a:r>
          </a:p>
          <a:p>
            <a:r>
              <a:rPr lang="fa-IR" dirty="0"/>
              <a:t>کلاس تعریف شده در کد، یک دیکشنری می‌سازد که هم مقدار و هم کلید، از نوع رشته هستند.</a:t>
            </a:r>
            <a:r>
              <a:rPr lang="en-US" dirty="0"/>
              <a:t> </a:t>
            </a:r>
          </a:p>
          <a:p>
            <a:r>
              <a:rPr lang="fa-IR" dirty="0"/>
              <a:t>دقت داشته باشید که اضافه کردن پارامتر با کلید هم نام امکان پذیر نیست! و ایجاد خطا می کند.</a:t>
            </a:r>
          </a:p>
        </p:txBody>
      </p:sp>
      <p:sp>
        <p:nvSpPr>
          <p:cNvPr id="5" name="TextBox 4">
            <a:extLst>
              <a:ext uri="{FF2B5EF4-FFF2-40B4-BE49-F238E27FC236}">
                <a16:creationId xmlns:a16="http://schemas.microsoft.com/office/drawing/2014/main" id="{B8E629A2-E3EC-AB65-5DA4-D9565F5D0BC7}"/>
              </a:ext>
            </a:extLst>
          </p:cNvPr>
          <p:cNvSpPr txBox="1"/>
          <p:nvPr/>
        </p:nvSpPr>
        <p:spPr>
          <a:xfrm>
            <a:off x="129564" y="4363580"/>
            <a:ext cx="9486936" cy="1870705"/>
          </a:xfrm>
          <a:prstGeom prst="rect">
            <a:avLst/>
          </a:prstGeom>
          <a:solidFill>
            <a:schemeClr val="bg1">
              <a:lumMod val="95000"/>
            </a:schemeClr>
          </a:solidFill>
          <a:ln>
            <a:solidFill>
              <a:schemeClr val="tx1"/>
            </a:solidFill>
          </a:ln>
        </p:spPr>
        <p:txBody>
          <a:bodyPr wrap="square">
            <a:spAutoFit/>
          </a:bodyPr>
          <a:lstStyle/>
          <a:p>
            <a:pPr marL="0" marR="0">
              <a:lnSpc>
                <a:spcPct val="107000"/>
              </a:lnSpc>
              <a:spcBef>
                <a:spcPts val="0"/>
              </a:spcBef>
              <a:spcAft>
                <a:spcPts val="0"/>
              </a:spcAft>
            </a:pPr>
            <a:r>
              <a:rPr lang="en-US" sz="1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static</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Main(</a:t>
            </a:r>
            <a:r>
              <a:rPr lang="en-US" sz="1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args</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2B91AF"/>
                </a:solidFill>
                <a:latin typeface="Consolas" panose="020B0609020204030204" pitchFamily="49" charset="0"/>
                <a:ea typeface="Calibri" panose="020F0502020204030204" pitchFamily="34" charset="0"/>
                <a:cs typeface="Consolas" panose="020B0609020204030204" pitchFamily="49" charset="0"/>
              </a:rPr>
              <a:t>Dictionary</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&lt;</a:t>
            </a: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&gt; </a:t>
            </a:r>
            <a:r>
              <a:rPr lang="en-US" sz="16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2B91AF"/>
                </a:solidFill>
                <a:latin typeface="Consolas" panose="020B0609020204030204" pitchFamily="49" charset="0"/>
                <a:ea typeface="Calibri" panose="020F0502020204030204" pitchFamily="34" charset="0"/>
                <a:cs typeface="Consolas" panose="020B0609020204030204" pitchFamily="49" charset="0"/>
              </a:rPr>
              <a:t>Dictionary</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&lt;</a:t>
            </a:r>
            <a:r>
              <a:rPr lang="en-US" sz="1600" dirty="0" err="1">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600" dirty="0" err="1">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600" dirty="0" err="1">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&gt;();</a:t>
            </a:r>
            <a:endParaRPr lang="en-US" sz="20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a:t>
            </a:r>
            <a:r>
              <a:rPr lang="en-US" sz="1600" dirty="0" err="1">
                <a:solidFill>
                  <a:srgbClr val="A31515"/>
                </a:solidFill>
                <a:latin typeface="Consolas" panose="020B0609020204030204" pitchFamily="49" charset="0"/>
                <a:ea typeface="Calibri" panose="020F0502020204030204" pitchFamily="34" charset="0"/>
                <a:cs typeface="Consolas" panose="020B0609020204030204" pitchFamily="49" charset="0"/>
              </a:rPr>
              <a:t>Programmer"</a:t>
            </a:r>
            <a:r>
              <a:rPr lang="en-US" sz="1600" dirty="0" err="1">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600" dirty="0" err="1">
                <a:solidFill>
                  <a:srgbClr val="A31515"/>
                </a:solidFill>
                <a:latin typeface="Consolas" panose="020B0609020204030204" pitchFamily="49" charset="0"/>
                <a:ea typeface="Calibri" panose="020F0502020204030204" pitchFamily="34" charset="0"/>
                <a:cs typeface="Consolas" panose="020B0609020204030204" pitchFamily="49" charset="0"/>
              </a:rPr>
              <a:t>"Ali</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A31515"/>
                </a:solidFill>
                <a:latin typeface="Consolas" panose="020B0609020204030204" pitchFamily="49" charset="0"/>
                <a:ea typeface="Calibri" panose="020F0502020204030204" pitchFamily="34" charset="0"/>
                <a:cs typeface="Consolas" panose="020B0609020204030204" pitchFamily="49" charset="0"/>
              </a:rPr>
              <a:t>Rezaei</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0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"Project Manager"</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a:t>
            </a:r>
            <a:r>
              <a:rPr lang="en-US" sz="1600" dirty="0" err="1">
                <a:solidFill>
                  <a:srgbClr val="A31515"/>
                </a:solidFill>
                <a:latin typeface="Consolas" panose="020B0609020204030204" pitchFamily="49" charset="0"/>
                <a:ea typeface="Calibri" panose="020F0502020204030204" pitchFamily="34" charset="0"/>
                <a:cs typeface="Consolas" panose="020B0609020204030204" pitchFamily="49" charset="0"/>
              </a:rPr>
              <a:t>Peyman</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A31515"/>
                </a:solidFill>
                <a:latin typeface="Consolas" panose="020B0609020204030204" pitchFamily="49" charset="0"/>
                <a:ea typeface="Calibri" panose="020F0502020204030204" pitchFamily="34" charset="0"/>
                <a:cs typeface="Consolas" panose="020B0609020204030204" pitchFamily="49" charset="0"/>
              </a:rPr>
              <a:t>Karimi</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0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a:t>
            </a:r>
            <a:r>
              <a:rPr lang="en-US" sz="1600" dirty="0" err="1">
                <a:solidFill>
                  <a:srgbClr val="A31515"/>
                </a:solidFill>
                <a:latin typeface="Consolas" panose="020B0609020204030204" pitchFamily="49" charset="0"/>
                <a:ea typeface="Calibri" panose="020F0502020204030204" pitchFamily="34" charset="0"/>
                <a:cs typeface="Consolas" panose="020B0609020204030204" pitchFamily="49" charset="0"/>
              </a:rPr>
              <a:t>Architect"</a:t>
            </a:r>
            <a:r>
              <a:rPr lang="en-US" sz="1600" dirty="0" err="1">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600" dirty="0" err="1">
                <a:solidFill>
                  <a:srgbClr val="A31515"/>
                </a:solidFill>
                <a:latin typeface="Consolas" panose="020B0609020204030204" pitchFamily="49" charset="0"/>
                <a:ea typeface="Calibri" panose="020F0502020204030204" pitchFamily="34" charset="0"/>
                <a:cs typeface="Consolas" panose="020B0609020204030204" pitchFamily="49" charset="0"/>
              </a:rPr>
              <a:t>"Abbas</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 Asadian"</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0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"Asst. Project </a:t>
            </a:r>
            <a:r>
              <a:rPr lang="en-US" sz="1600" dirty="0" err="1">
                <a:solidFill>
                  <a:srgbClr val="A31515"/>
                </a:solidFill>
                <a:latin typeface="Consolas" panose="020B0609020204030204" pitchFamily="49" charset="0"/>
                <a:ea typeface="Calibri" panose="020F0502020204030204" pitchFamily="34" charset="0"/>
                <a:cs typeface="Consolas" panose="020B0609020204030204" pitchFamily="49" charset="0"/>
              </a:rPr>
              <a:t>Manager"</a:t>
            </a:r>
            <a:r>
              <a:rPr lang="en-US" sz="1600" dirty="0" err="1">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600" dirty="0" err="1">
                <a:solidFill>
                  <a:srgbClr val="A31515"/>
                </a:solidFill>
                <a:latin typeface="Consolas" panose="020B0609020204030204" pitchFamily="49" charset="0"/>
                <a:ea typeface="Calibri" panose="020F0502020204030204" pitchFamily="34" charset="0"/>
                <a:cs typeface="Consolas" panose="020B0609020204030204" pitchFamily="49" charset="0"/>
              </a:rPr>
              <a:t>"Ahmad</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 Hosseini"</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636038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4">
                                            <p:txEl>
                                              <p:pRg st="3" end="3"/>
                                            </p:txEl>
                                          </p:spTgt>
                                        </p:tgtEl>
                                        <p:attrNameLst>
                                          <p:attrName>style.visibility</p:attrName>
                                        </p:attrNameLst>
                                      </p:cBhvr>
                                      <p:to>
                                        <p:strVal val="visible"/>
                                      </p:to>
                                    </p:set>
                                    <p:animEffect transition="in" filter="fade">
                                      <p:cBhvr>
                                        <p:cTn id="26" dur="500"/>
                                        <p:tgtEl>
                                          <p:spTgt spid="4">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Effect transition="in" filter="fade">
                                      <p:cBhvr>
                                        <p:cTn id="31"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جستجو با استفاده از </a:t>
            </a:r>
            <a:r>
              <a:rPr lang="en-US" dirty="0"/>
              <a:t>key</a:t>
            </a:r>
            <a:r>
              <a:rPr lang="fa-IR" dirty="0"/>
              <a:t> در دیکشنری</a:t>
            </a:r>
            <a:endParaRPr lang="en-US" dirty="0"/>
          </a:p>
        </p:txBody>
      </p:sp>
      <p:sp>
        <p:nvSpPr>
          <p:cNvPr id="4" name="Content Placeholder 3">
            <a:extLst>
              <a:ext uri="{FF2B5EF4-FFF2-40B4-BE49-F238E27FC236}">
                <a16:creationId xmlns:a16="http://schemas.microsoft.com/office/drawing/2014/main" id="{57383CE9-C98A-B83B-523B-1DE0D31D89BF}"/>
              </a:ext>
            </a:extLst>
          </p:cNvPr>
          <p:cNvSpPr>
            <a:spLocks noGrp="1"/>
          </p:cNvSpPr>
          <p:nvPr>
            <p:ph idx="1"/>
          </p:nvPr>
        </p:nvSpPr>
        <p:spPr>
          <a:xfrm>
            <a:off x="596348" y="1240079"/>
            <a:ext cx="10947951" cy="1330383"/>
          </a:xfrm>
        </p:spPr>
        <p:txBody>
          <a:bodyPr>
            <a:normAutofit/>
          </a:bodyPr>
          <a:lstStyle/>
          <a:p>
            <a:r>
              <a:rPr lang="fa-IR" dirty="0"/>
              <a:t>با استفاده از کلید، میتوان به داده دسترسی داشت.</a:t>
            </a:r>
          </a:p>
        </p:txBody>
      </p:sp>
      <p:sp>
        <p:nvSpPr>
          <p:cNvPr id="5" name="TextBox 4">
            <a:extLst>
              <a:ext uri="{FF2B5EF4-FFF2-40B4-BE49-F238E27FC236}">
                <a16:creationId xmlns:a16="http://schemas.microsoft.com/office/drawing/2014/main" id="{B8E629A2-E3EC-AB65-5DA4-D9565F5D0BC7}"/>
              </a:ext>
            </a:extLst>
          </p:cNvPr>
          <p:cNvSpPr txBox="1"/>
          <p:nvPr/>
        </p:nvSpPr>
        <p:spPr>
          <a:xfrm>
            <a:off x="114986" y="2093212"/>
            <a:ext cx="10307848" cy="3338863"/>
          </a:xfrm>
          <a:prstGeom prst="rect">
            <a:avLst/>
          </a:prstGeom>
          <a:solidFill>
            <a:schemeClr val="bg1">
              <a:lumMod val="95000"/>
            </a:schemeClr>
          </a:solidFill>
          <a:ln>
            <a:solidFill>
              <a:schemeClr val="tx1"/>
            </a:solidFill>
          </a:ln>
        </p:spPr>
        <p:txBody>
          <a:bodyPr wrap="square">
            <a:spAutoFit/>
          </a:bodyPr>
          <a:lstStyle/>
          <a:p>
            <a:pPr>
              <a:lnSpc>
                <a:spcPct val="107000"/>
              </a:lnSpc>
            </a:pP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static</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Main(</a:t>
            </a: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args</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a:solidFill>
                  <a:srgbClr val="2B91AF"/>
                </a:solidFill>
                <a:latin typeface="Consolas" panose="020B0609020204030204" pitchFamily="49" charset="0"/>
                <a:ea typeface="Calibri" panose="020F0502020204030204" pitchFamily="34" charset="0"/>
                <a:cs typeface="Consolas" panose="020B0609020204030204" pitchFamily="49" charset="0"/>
              </a:rPr>
              <a:t>Dictionary</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&lt;</a:t>
            </a: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&gt; </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a:solidFill>
                  <a:srgbClr val="2B91AF"/>
                </a:solidFill>
                <a:latin typeface="Consolas" panose="020B0609020204030204" pitchFamily="49" charset="0"/>
                <a:ea typeface="Calibri" panose="020F0502020204030204" pitchFamily="34" charset="0"/>
                <a:cs typeface="Consolas" panose="020B0609020204030204" pitchFamily="49" charset="0"/>
              </a:rPr>
              <a:t>Dictionary</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&lt;</a:t>
            </a:r>
            <a:r>
              <a:rPr lang="en-US" dirty="0" err="1">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err="1">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&gt;();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a:t>
            </a:r>
            <a:r>
              <a:rPr lang="en-US" dirty="0" err="1">
                <a:solidFill>
                  <a:srgbClr val="A31515"/>
                </a:solidFill>
                <a:latin typeface="Consolas" panose="020B0609020204030204" pitchFamily="49" charset="0"/>
                <a:ea typeface="Calibri" panose="020F0502020204030204" pitchFamily="34" charset="0"/>
                <a:cs typeface="Consolas" panose="020B0609020204030204" pitchFamily="49" charset="0"/>
              </a:rPr>
              <a:t>Programmer"</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err="1">
                <a:solidFill>
                  <a:srgbClr val="A31515"/>
                </a:solidFill>
                <a:latin typeface="Consolas" panose="020B0609020204030204" pitchFamily="49" charset="0"/>
                <a:ea typeface="Calibri" panose="020F0502020204030204" pitchFamily="34" charset="0"/>
                <a:cs typeface="Consolas" panose="020B0609020204030204" pitchFamily="49" charset="0"/>
              </a:rPr>
              <a:t>"Ali</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 Rezaei"</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"Project </a:t>
            </a:r>
            <a:r>
              <a:rPr lang="en-US" dirty="0" err="1">
                <a:solidFill>
                  <a:srgbClr val="A31515"/>
                </a:solidFill>
                <a:latin typeface="Consolas" panose="020B0609020204030204" pitchFamily="49" charset="0"/>
                <a:ea typeface="Calibri" panose="020F0502020204030204" pitchFamily="34" charset="0"/>
                <a:cs typeface="Consolas" panose="020B0609020204030204" pitchFamily="49" charset="0"/>
              </a:rPr>
              <a:t>Manager"</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err="1">
                <a:solidFill>
                  <a:srgbClr val="A31515"/>
                </a:solidFill>
                <a:latin typeface="Consolas" panose="020B0609020204030204" pitchFamily="49" charset="0"/>
                <a:ea typeface="Calibri" panose="020F0502020204030204" pitchFamily="34" charset="0"/>
                <a:cs typeface="Consolas" panose="020B0609020204030204" pitchFamily="49" charset="0"/>
              </a:rPr>
              <a:t>"Peyman</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 Karimi"</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a:t>
            </a:r>
            <a:r>
              <a:rPr lang="en-US" dirty="0" err="1">
                <a:solidFill>
                  <a:srgbClr val="A31515"/>
                </a:solidFill>
                <a:latin typeface="Consolas" panose="020B0609020204030204" pitchFamily="49" charset="0"/>
                <a:ea typeface="Calibri" panose="020F0502020204030204" pitchFamily="34" charset="0"/>
                <a:cs typeface="Consolas" panose="020B0609020204030204" pitchFamily="49" charset="0"/>
              </a:rPr>
              <a:t>Architect"</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err="1">
                <a:solidFill>
                  <a:srgbClr val="A31515"/>
                </a:solidFill>
                <a:latin typeface="Consolas" panose="020B0609020204030204" pitchFamily="49" charset="0"/>
                <a:ea typeface="Calibri" panose="020F0502020204030204" pitchFamily="34" charset="0"/>
                <a:cs typeface="Consolas" panose="020B0609020204030204" pitchFamily="49" charset="0"/>
              </a:rPr>
              <a:t>"Abbas</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A31515"/>
                </a:solidFill>
                <a:latin typeface="Consolas" panose="020B0609020204030204" pitchFamily="49" charset="0"/>
                <a:ea typeface="Calibri" panose="020F0502020204030204" pitchFamily="34" charset="0"/>
                <a:cs typeface="Consolas" panose="020B0609020204030204" pitchFamily="49" charset="0"/>
              </a:rPr>
              <a:t>Asadian</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"Asst. Project </a:t>
            </a:r>
            <a:r>
              <a:rPr lang="en-US" dirty="0" err="1">
                <a:solidFill>
                  <a:srgbClr val="A31515"/>
                </a:solidFill>
                <a:latin typeface="Consolas" panose="020B0609020204030204" pitchFamily="49" charset="0"/>
                <a:ea typeface="Calibri" panose="020F0502020204030204" pitchFamily="34" charset="0"/>
                <a:cs typeface="Consolas" panose="020B0609020204030204" pitchFamily="49" charset="0"/>
              </a:rPr>
              <a:t>Manager"</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err="1">
                <a:solidFill>
                  <a:srgbClr val="A31515"/>
                </a:solidFill>
                <a:latin typeface="Consolas" panose="020B0609020204030204" pitchFamily="49" charset="0"/>
                <a:ea typeface="Calibri" panose="020F0502020204030204" pitchFamily="34" charset="0"/>
                <a:cs typeface="Consolas" panose="020B0609020204030204" pitchFamily="49" charset="0"/>
              </a:rPr>
              <a:t>"Ahmad</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 Hosseini"</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"Project Manager"</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ToString</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"Asst. Project Manager"</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ToString</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.ReadKey</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p:txBody>
      </p:sp>
      <p:grpSp>
        <p:nvGrpSpPr>
          <p:cNvPr id="6" name="Group 5">
            <a:extLst>
              <a:ext uri="{FF2B5EF4-FFF2-40B4-BE49-F238E27FC236}">
                <a16:creationId xmlns:a16="http://schemas.microsoft.com/office/drawing/2014/main" id="{9B03AEBE-617A-43F0-2425-91F22427220E}"/>
              </a:ext>
            </a:extLst>
          </p:cNvPr>
          <p:cNvGrpSpPr/>
          <p:nvPr/>
        </p:nvGrpSpPr>
        <p:grpSpPr>
          <a:xfrm>
            <a:off x="6988269" y="4910725"/>
            <a:ext cx="4814449" cy="1844398"/>
            <a:chOff x="6842931" y="5355346"/>
            <a:chExt cx="3901269" cy="1844398"/>
          </a:xfrm>
        </p:grpSpPr>
        <p:sp>
          <p:nvSpPr>
            <p:cNvPr id="7" name="Rectangle 6">
              <a:extLst>
                <a:ext uri="{FF2B5EF4-FFF2-40B4-BE49-F238E27FC236}">
                  <a16:creationId xmlns:a16="http://schemas.microsoft.com/office/drawing/2014/main" id="{4468E389-3DED-05DD-0869-00D21B31F645}"/>
                </a:ext>
              </a:extLst>
            </p:cNvPr>
            <p:cNvSpPr/>
            <p:nvPr/>
          </p:nvSpPr>
          <p:spPr>
            <a:xfrm>
              <a:off x="6842931" y="5355346"/>
              <a:ext cx="3901269" cy="369332"/>
            </a:xfrm>
            <a:prstGeom prst="rect">
              <a:avLst/>
            </a:prstGeom>
            <a:solidFill>
              <a:schemeClr val="bg2"/>
            </a:solidFill>
            <a:ln>
              <a:solidFill>
                <a:schemeClr val="tx1"/>
              </a:solidFill>
            </a:ln>
          </p:spPr>
          <p:txBody>
            <a:bodyPr wrap="square">
              <a:spAutoFit/>
            </a:bodyPr>
            <a:lstStyle/>
            <a:p>
              <a:r>
                <a:rPr lang="en-US" dirty="0"/>
                <a:t>The output will be:</a:t>
              </a:r>
            </a:p>
          </p:txBody>
        </p:sp>
        <p:sp>
          <p:nvSpPr>
            <p:cNvPr id="8" name="Rectangle 7">
              <a:extLst>
                <a:ext uri="{FF2B5EF4-FFF2-40B4-BE49-F238E27FC236}">
                  <a16:creationId xmlns:a16="http://schemas.microsoft.com/office/drawing/2014/main" id="{EC21F291-E697-A1D5-D5AF-0E8C4E8A668D}"/>
                </a:ext>
              </a:extLst>
            </p:cNvPr>
            <p:cNvSpPr/>
            <p:nvPr/>
          </p:nvSpPr>
          <p:spPr>
            <a:xfrm>
              <a:off x="6842931" y="5722416"/>
              <a:ext cx="3901269" cy="1477328"/>
            </a:xfrm>
            <a:prstGeom prst="rect">
              <a:avLst/>
            </a:prstGeom>
            <a:solidFill>
              <a:schemeClr val="tx1"/>
            </a:solidFill>
            <a:ln>
              <a:solidFill>
                <a:schemeClr val="tx1"/>
              </a:solidFill>
            </a:ln>
          </p:spPr>
          <p:txBody>
            <a:bodyPr wrap="square">
              <a:spAutoFit/>
            </a:bodyPr>
            <a:lstStyle/>
            <a:p>
              <a:r>
                <a:rPr lang="en-US" dirty="0">
                  <a:solidFill>
                    <a:schemeClr val="bg1"/>
                  </a:solidFill>
                </a:rPr>
                <a:t>Peyman Karimi</a:t>
              </a:r>
            </a:p>
            <a:p>
              <a:r>
                <a:rPr lang="en-US" dirty="0">
                  <a:solidFill>
                    <a:schemeClr val="bg1"/>
                  </a:solidFill>
                </a:rPr>
                <a:t>Ahmad Hosseini</a:t>
              </a:r>
            </a:p>
            <a:p>
              <a:endParaRPr lang="en-US" dirty="0">
                <a:solidFill>
                  <a:schemeClr val="bg1"/>
                </a:solidFill>
              </a:endParaRPr>
            </a:p>
            <a:p>
              <a:endParaRPr lang="en-US" dirty="0">
                <a:solidFill>
                  <a:schemeClr val="bg1"/>
                </a:solidFill>
              </a:endParaRPr>
            </a:p>
            <a:p>
              <a:endParaRPr lang="en-US" dirty="0">
                <a:solidFill>
                  <a:schemeClr val="bg1"/>
                </a:solidFill>
              </a:endParaRPr>
            </a:p>
          </p:txBody>
        </p:sp>
      </p:grpSp>
    </p:spTree>
    <p:extLst>
      <p:ext uri="{BB962C8B-B14F-4D97-AF65-F5344CB8AC3E}">
        <p14:creationId xmlns:p14="http://schemas.microsoft.com/office/powerpoint/2010/main" val="32005935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جستجو با استفاده از </a:t>
            </a:r>
            <a:r>
              <a:rPr lang="en-US" dirty="0"/>
              <a:t>key</a:t>
            </a:r>
            <a:r>
              <a:rPr lang="fa-IR" dirty="0"/>
              <a:t> در دیکشنری</a:t>
            </a:r>
            <a:endParaRPr lang="en-US" dirty="0"/>
          </a:p>
        </p:txBody>
      </p:sp>
      <p:sp>
        <p:nvSpPr>
          <p:cNvPr id="4" name="Content Placeholder 3">
            <a:extLst>
              <a:ext uri="{FF2B5EF4-FFF2-40B4-BE49-F238E27FC236}">
                <a16:creationId xmlns:a16="http://schemas.microsoft.com/office/drawing/2014/main" id="{57383CE9-C98A-B83B-523B-1DE0D31D89BF}"/>
              </a:ext>
            </a:extLst>
          </p:cNvPr>
          <p:cNvSpPr>
            <a:spLocks noGrp="1"/>
          </p:cNvSpPr>
          <p:nvPr>
            <p:ph idx="1"/>
          </p:nvPr>
        </p:nvSpPr>
        <p:spPr>
          <a:xfrm>
            <a:off x="596348" y="1240079"/>
            <a:ext cx="10947951" cy="1330383"/>
          </a:xfrm>
        </p:spPr>
        <p:txBody>
          <a:bodyPr>
            <a:normAutofit/>
          </a:bodyPr>
          <a:lstStyle/>
          <a:p>
            <a:endParaRPr lang="fa-IR" dirty="0"/>
          </a:p>
        </p:txBody>
      </p:sp>
      <p:sp>
        <p:nvSpPr>
          <p:cNvPr id="5" name="TextBox 4">
            <a:extLst>
              <a:ext uri="{FF2B5EF4-FFF2-40B4-BE49-F238E27FC236}">
                <a16:creationId xmlns:a16="http://schemas.microsoft.com/office/drawing/2014/main" id="{B8E629A2-E3EC-AB65-5DA4-D9565F5D0BC7}"/>
              </a:ext>
            </a:extLst>
          </p:cNvPr>
          <p:cNvSpPr txBox="1"/>
          <p:nvPr/>
        </p:nvSpPr>
        <p:spPr>
          <a:xfrm>
            <a:off x="148117" y="1148232"/>
            <a:ext cx="10307848" cy="5249258"/>
          </a:xfrm>
          <a:prstGeom prst="rect">
            <a:avLst/>
          </a:prstGeom>
          <a:solidFill>
            <a:schemeClr val="bg1">
              <a:lumMod val="95000"/>
            </a:schemeClr>
          </a:solidFill>
          <a:ln>
            <a:solidFill>
              <a:schemeClr val="tx1"/>
            </a:solidFill>
          </a:ln>
        </p:spPr>
        <p:txBody>
          <a:bodyPr wrap="square">
            <a:spAutoFit/>
          </a:bodyPr>
          <a:lstStyle/>
          <a:p>
            <a:pPr marL="0" marR="0">
              <a:lnSpc>
                <a:spcPct val="107000"/>
              </a:lnSpc>
              <a:spcBef>
                <a:spcPts val="0"/>
              </a:spcBef>
              <a:spcAft>
                <a:spcPts val="0"/>
              </a:spcAft>
            </a:pPr>
            <a:r>
              <a:rPr lang="en-US" sz="16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static</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void</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Main(</a:t>
            </a:r>
            <a:r>
              <a:rPr lang="en-US" sz="16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string</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args</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2B91AF"/>
                </a:solidFill>
                <a:effectLst/>
                <a:latin typeface="Consolas" panose="020B0609020204030204" pitchFamily="49" charset="0"/>
                <a:ea typeface="Calibri" panose="020F0502020204030204" pitchFamily="34" charset="0"/>
                <a:cs typeface="Consolas" panose="020B0609020204030204" pitchFamily="49" charset="0"/>
              </a:rPr>
              <a:t>Dictionary</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&lt;</a:t>
            </a:r>
            <a:r>
              <a:rPr lang="en-US" sz="16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string</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 </a:t>
            </a:r>
            <a:r>
              <a:rPr lang="en-US" sz="16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string</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&gt; </a:t>
            </a:r>
            <a:r>
              <a:rPr lang="en-US" sz="16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EmployeeList</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 </a:t>
            </a:r>
            <a:r>
              <a:rPr lang="en-US" sz="16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new</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2B91AF"/>
                </a:solidFill>
                <a:effectLst/>
                <a:latin typeface="Consolas" panose="020B0609020204030204" pitchFamily="49" charset="0"/>
                <a:ea typeface="Calibri" panose="020F0502020204030204" pitchFamily="34" charset="0"/>
                <a:cs typeface="Consolas" panose="020B0609020204030204" pitchFamily="49" charset="0"/>
              </a:rPr>
              <a:t>Dictionary</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&lt;</a:t>
            </a:r>
            <a:r>
              <a:rPr lang="en-US" sz="1600" dirty="0" err="1">
                <a:solidFill>
                  <a:srgbClr val="0000FF"/>
                </a:solidFill>
                <a:effectLst/>
                <a:latin typeface="Consolas" panose="020B0609020204030204" pitchFamily="49" charset="0"/>
                <a:ea typeface="Calibri" panose="020F0502020204030204" pitchFamily="34" charset="0"/>
                <a:cs typeface="Consolas" panose="020B0609020204030204" pitchFamily="49" charset="0"/>
              </a:rPr>
              <a:t>string</a:t>
            </a:r>
            <a:r>
              <a:rPr lang="en-US" sz="16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600" dirty="0" err="1">
                <a:solidFill>
                  <a:srgbClr val="0000FF"/>
                </a:solidFill>
                <a:effectLst/>
                <a:latin typeface="Consolas" panose="020B0609020204030204" pitchFamily="49" charset="0"/>
                <a:ea typeface="Calibri" panose="020F0502020204030204" pitchFamily="34" charset="0"/>
                <a:cs typeface="Consolas" panose="020B0609020204030204" pitchFamily="49" charset="0"/>
              </a:rPr>
              <a:t>string</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&gt;();</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EmployeeList.Add</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6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a:t>
            </a:r>
            <a:r>
              <a:rPr lang="en-US" sz="1600" dirty="0" err="1">
                <a:solidFill>
                  <a:srgbClr val="A31515"/>
                </a:solidFill>
                <a:effectLst/>
                <a:latin typeface="Consolas" panose="020B0609020204030204" pitchFamily="49" charset="0"/>
                <a:ea typeface="Calibri" panose="020F0502020204030204" pitchFamily="34" charset="0"/>
                <a:cs typeface="Consolas" panose="020B0609020204030204" pitchFamily="49" charset="0"/>
              </a:rPr>
              <a:t>Programmer"</a:t>
            </a:r>
            <a:r>
              <a:rPr lang="en-US" sz="16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600" dirty="0" err="1">
                <a:solidFill>
                  <a:srgbClr val="A31515"/>
                </a:solidFill>
                <a:effectLst/>
                <a:latin typeface="Consolas" panose="020B0609020204030204" pitchFamily="49" charset="0"/>
                <a:ea typeface="Calibri" panose="020F0502020204030204" pitchFamily="34" charset="0"/>
                <a:cs typeface="Consolas" panose="020B0609020204030204" pitchFamily="49" charset="0"/>
              </a:rPr>
              <a:t>"Ali</a:t>
            </a:r>
            <a:r>
              <a:rPr lang="en-US" sz="16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 Rezaei"</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EmployeeList.Add</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6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"Project </a:t>
            </a:r>
            <a:r>
              <a:rPr lang="en-US" sz="1600" dirty="0" err="1">
                <a:solidFill>
                  <a:srgbClr val="A31515"/>
                </a:solidFill>
                <a:effectLst/>
                <a:latin typeface="Consolas" panose="020B0609020204030204" pitchFamily="49" charset="0"/>
                <a:ea typeface="Calibri" panose="020F0502020204030204" pitchFamily="34" charset="0"/>
                <a:cs typeface="Consolas" panose="020B0609020204030204" pitchFamily="49" charset="0"/>
              </a:rPr>
              <a:t>Manager"</a:t>
            </a:r>
            <a:r>
              <a:rPr lang="en-US" sz="16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600" dirty="0" err="1">
                <a:solidFill>
                  <a:srgbClr val="A31515"/>
                </a:solidFill>
                <a:effectLst/>
                <a:latin typeface="Consolas" panose="020B0609020204030204" pitchFamily="49" charset="0"/>
                <a:ea typeface="Calibri" panose="020F0502020204030204" pitchFamily="34" charset="0"/>
                <a:cs typeface="Consolas" panose="020B0609020204030204" pitchFamily="49" charset="0"/>
              </a:rPr>
              <a:t>"Peyman</a:t>
            </a:r>
            <a:r>
              <a:rPr lang="en-US" sz="16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 Karimi"</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EmployeeList.Add</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6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a:t>
            </a:r>
            <a:r>
              <a:rPr lang="en-US" sz="1600" dirty="0" err="1">
                <a:solidFill>
                  <a:srgbClr val="A31515"/>
                </a:solidFill>
                <a:effectLst/>
                <a:latin typeface="Consolas" panose="020B0609020204030204" pitchFamily="49" charset="0"/>
                <a:ea typeface="Calibri" panose="020F0502020204030204" pitchFamily="34" charset="0"/>
                <a:cs typeface="Consolas" panose="020B0609020204030204" pitchFamily="49" charset="0"/>
              </a:rPr>
              <a:t>Architect"</a:t>
            </a:r>
            <a:r>
              <a:rPr lang="en-US" sz="16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600" dirty="0" err="1">
                <a:solidFill>
                  <a:srgbClr val="A31515"/>
                </a:solidFill>
                <a:effectLst/>
                <a:latin typeface="Consolas" panose="020B0609020204030204" pitchFamily="49" charset="0"/>
                <a:ea typeface="Calibri" panose="020F0502020204030204" pitchFamily="34" charset="0"/>
                <a:cs typeface="Consolas" panose="020B0609020204030204" pitchFamily="49" charset="0"/>
              </a:rPr>
              <a:t>"Abbas</a:t>
            </a:r>
            <a:r>
              <a:rPr lang="en-US" sz="16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A31515"/>
                </a:solidFill>
                <a:effectLst/>
                <a:latin typeface="Consolas" panose="020B0609020204030204" pitchFamily="49" charset="0"/>
                <a:ea typeface="Calibri" panose="020F0502020204030204" pitchFamily="34" charset="0"/>
                <a:cs typeface="Consolas" panose="020B0609020204030204" pitchFamily="49" charset="0"/>
              </a:rPr>
              <a:t>Asadian</a:t>
            </a:r>
            <a:r>
              <a:rPr lang="en-US" sz="16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EmployeeList.Add</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6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"Asst. Project </a:t>
            </a:r>
            <a:r>
              <a:rPr lang="en-US" sz="1600" dirty="0" err="1">
                <a:solidFill>
                  <a:srgbClr val="A31515"/>
                </a:solidFill>
                <a:effectLst/>
                <a:latin typeface="Consolas" panose="020B0609020204030204" pitchFamily="49" charset="0"/>
                <a:ea typeface="Calibri" panose="020F0502020204030204" pitchFamily="34" charset="0"/>
                <a:cs typeface="Consolas" panose="020B0609020204030204" pitchFamily="49" charset="0"/>
              </a:rPr>
              <a:t>Manager"</a:t>
            </a:r>
            <a:r>
              <a:rPr lang="en-US" sz="16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600" dirty="0" err="1">
                <a:solidFill>
                  <a:srgbClr val="A31515"/>
                </a:solidFill>
                <a:effectLst/>
                <a:latin typeface="Consolas" panose="020B0609020204030204" pitchFamily="49" charset="0"/>
                <a:ea typeface="Calibri" panose="020F0502020204030204" pitchFamily="34" charset="0"/>
                <a:cs typeface="Consolas" panose="020B0609020204030204" pitchFamily="49" charset="0"/>
              </a:rPr>
              <a:t>"Ahmad</a:t>
            </a:r>
            <a:r>
              <a:rPr lang="en-US" sz="16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 Hosseini"</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string</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test;</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if</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EmployeeList.TryGetValue</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6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"Architect"</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out</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test)) </a:t>
            </a:r>
            <a:r>
              <a:rPr lang="en-US" sz="1600" dirty="0">
                <a:solidFill>
                  <a:srgbClr val="008000"/>
                </a:solidFill>
                <a:effectLst/>
                <a:latin typeface="Consolas" panose="020B0609020204030204" pitchFamily="49" charset="0"/>
                <a:ea typeface="Calibri" panose="020F0502020204030204" pitchFamily="34" charset="0"/>
                <a:cs typeface="Consolas" panose="020B0609020204030204" pitchFamily="49" charset="0"/>
              </a:rPr>
              <a:t>// Returns true.</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Console</a:t>
            </a:r>
            <a:r>
              <a:rPr lang="en-US" sz="16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.WriteLine</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(test); </a:t>
            </a:r>
            <a:r>
              <a:rPr lang="en-US" sz="1600" dirty="0">
                <a:solidFill>
                  <a:srgbClr val="008000"/>
                </a:solidFill>
                <a:effectLst/>
                <a:latin typeface="Consolas" panose="020B0609020204030204" pitchFamily="49" charset="0"/>
                <a:ea typeface="Calibri" panose="020F0502020204030204" pitchFamily="34" charset="0"/>
                <a:cs typeface="Consolas" panose="020B0609020204030204" pitchFamily="49" charset="0"/>
              </a:rPr>
              <a:t>// This is the value at Architect.</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else</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Console</a:t>
            </a:r>
            <a:r>
              <a:rPr lang="en-US" sz="16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.WriteLine</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6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"Architect not found"</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if</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EmployeeList.TryGetValue</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6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"Manager"</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out</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test)) </a:t>
            </a:r>
            <a:r>
              <a:rPr lang="en-US" sz="1600" dirty="0">
                <a:solidFill>
                  <a:srgbClr val="008000"/>
                </a:solidFill>
                <a:effectLst/>
                <a:latin typeface="Consolas" panose="020B0609020204030204" pitchFamily="49" charset="0"/>
                <a:ea typeface="Calibri" panose="020F0502020204030204" pitchFamily="34" charset="0"/>
                <a:cs typeface="Consolas" panose="020B0609020204030204" pitchFamily="49" charset="0"/>
              </a:rPr>
              <a:t>// Returns true.</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Console</a:t>
            </a:r>
            <a:r>
              <a:rPr lang="en-US" sz="16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.WriteLine</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(test); </a:t>
            </a:r>
            <a:r>
              <a:rPr lang="en-US" sz="1600" dirty="0">
                <a:solidFill>
                  <a:srgbClr val="008000"/>
                </a:solidFill>
                <a:effectLst/>
                <a:latin typeface="Consolas" panose="020B0609020204030204" pitchFamily="49" charset="0"/>
                <a:ea typeface="Calibri" panose="020F0502020204030204" pitchFamily="34" charset="0"/>
                <a:cs typeface="Consolas" panose="020B0609020204030204" pitchFamily="49" charset="0"/>
              </a:rPr>
              <a:t>// This is the value at Manager.</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else</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Console</a:t>
            </a:r>
            <a:r>
              <a:rPr lang="en-US" sz="16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.WriteLine</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6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"Manager not found"</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Console</a:t>
            </a:r>
            <a:r>
              <a:rPr lang="en-US" sz="16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.ReadKey</a:t>
            </a: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6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grpSp>
        <p:nvGrpSpPr>
          <p:cNvPr id="6" name="Group 5">
            <a:extLst>
              <a:ext uri="{FF2B5EF4-FFF2-40B4-BE49-F238E27FC236}">
                <a16:creationId xmlns:a16="http://schemas.microsoft.com/office/drawing/2014/main" id="{9B03AEBE-617A-43F0-2425-91F22427220E}"/>
              </a:ext>
            </a:extLst>
          </p:cNvPr>
          <p:cNvGrpSpPr/>
          <p:nvPr/>
        </p:nvGrpSpPr>
        <p:grpSpPr>
          <a:xfrm>
            <a:off x="7008148" y="5154133"/>
            <a:ext cx="4814449" cy="1567399"/>
            <a:chOff x="6842931" y="5355346"/>
            <a:chExt cx="3901269" cy="1567399"/>
          </a:xfrm>
        </p:grpSpPr>
        <p:sp>
          <p:nvSpPr>
            <p:cNvPr id="7" name="Rectangle 6">
              <a:extLst>
                <a:ext uri="{FF2B5EF4-FFF2-40B4-BE49-F238E27FC236}">
                  <a16:creationId xmlns:a16="http://schemas.microsoft.com/office/drawing/2014/main" id="{4468E389-3DED-05DD-0869-00D21B31F645}"/>
                </a:ext>
              </a:extLst>
            </p:cNvPr>
            <p:cNvSpPr/>
            <p:nvPr/>
          </p:nvSpPr>
          <p:spPr>
            <a:xfrm>
              <a:off x="6842931" y="5355346"/>
              <a:ext cx="3901269" cy="369332"/>
            </a:xfrm>
            <a:prstGeom prst="rect">
              <a:avLst/>
            </a:prstGeom>
            <a:solidFill>
              <a:schemeClr val="bg2"/>
            </a:solidFill>
            <a:ln>
              <a:solidFill>
                <a:schemeClr val="tx1"/>
              </a:solidFill>
            </a:ln>
          </p:spPr>
          <p:txBody>
            <a:bodyPr wrap="square">
              <a:spAutoFit/>
            </a:bodyPr>
            <a:lstStyle/>
            <a:p>
              <a:r>
                <a:rPr lang="en-US" dirty="0"/>
                <a:t>The output will be:</a:t>
              </a:r>
            </a:p>
          </p:txBody>
        </p:sp>
        <p:sp>
          <p:nvSpPr>
            <p:cNvPr id="8" name="Rectangle 7">
              <a:extLst>
                <a:ext uri="{FF2B5EF4-FFF2-40B4-BE49-F238E27FC236}">
                  <a16:creationId xmlns:a16="http://schemas.microsoft.com/office/drawing/2014/main" id="{EC21F291-E697-A1D5-D5AF-0E8C4E8A668D}"/>
                </a:ext>
              </a:extLst>
            </p:cNvPr>
            <p:cNvSpPr/>
            <p:nvPr/>
          </p:nvSpPr>
          <p:spPr>
            <a:xfrm>
              <a:off x="6842931" y="5722416"/>
              <a:ext cx="3901269" cy="1200329"/>
            </a:xfrm>
            <a:prstGeom prst="rect">
              <a:avLst/>
            </a:prstGeom>
            <a:solidFill>
              <a:schemeClr val="tx1"/>
            </a:solidFill>
            <a:ln>
              <a:solidFill>
                <a:schemeClr val="tx1"/>
              </a:solidFill>
            </a:ln>
          </p:spPr>
          <p:txBody>
            <a:bodyPr wrap="square">
              <a:spAutoFit/>
            </a:bodyPr>
            <a:lstStyle/>
            <a:p>
              <a:r>
                <a:rPr lang="en-US" dirty="0">
                  <a:solidFill>
                    <a:schemeClr val="bg1"/>
                  </a:solidFill>
                </a:rPr>
                <a:t>Abbas </a:t>
              </a:r>
              <a:r>
                <a:rPr lang="en-US" dirty="0" err="1">
                  <a:solidFill>
                    <a:schemeClr val="bg1"/>
                  </a:solidFill>
                </a:rPr>
                <a:t>Asadian</a:t>
              </a:r>
              <a:endParaRPr lang="en-US" dirty="0">
                <a:solidFill>
                  <a:schemeClr val="bg1"/>
                </a:solidFill>
              </a:endParaRPr>
            </a:p>
            <a:p>
              <a:r>
                <a:rPr lang="en-US" dirty="0">
                  <a:solidFill>
                    <a:schemeClr val="bg1"/>
                  </a:solidFill>
                </a:rPr>
                <a:t>Manager not found</a:t>
              </a:r>
            </a:p>
            <a:p>
              <a:endParaRPr lang="en-US" dirty="0">
                <a:solidFill>
                  <a:schemeClr val="bg1"/>
                </a:solidFill>
              </a:endParaRPr>
            </a:p>
            <a:p>
              <a:endParaRPr lang="en-US" dirty="0">
                <a:solidFill>
                  <a:schemeClr val="bg1"/>
                </a:solidFill>
              </a:endParaRPr>
            </a:p>
          </p:txBody>
        </p:sp>
      </p:grpSp>
    </p:spTree>
    <p:extLst>
      <p:ext uri="{BB962C8B-B14F-4D97-AF65-F5344CB8AC3E}">
        <p14:creationId xmlns:p14="http://schemas.microsoft.com/office/powerpoint/2010/main" val="8422131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دسترسی به تمام عناصر دیکشنری</a:t>
            </a:r>
            <a:endParaRPr lang="en-US" dirty="0"/>
          </a:p>
        </p:txBody>
      </p:sp>
      <p:sp>
        <p:nvSpPr>
          <p:cNvPr id="5" name="TextBox 4">
            <a:extLst>
              <a:ext uri="{FF2B5EF4-FFF2-40B4-BE49-F238E27FC236}">
                <a16:creationId xmlns:a16="http://schemas.microsoft.com/office/drawing/2014/main" id="{B8E629A2-E3EC-AB65-5DA4-D9565F5D0BC7}"/>
              </a:ext>
            </a:extLst>
          </p:cNvPr>
          <p:cNvSpPr txBox="1"/>
          <p:nvPr/>
        </p:nvSpPr>
        <p:spPr>
          <a:xfrm>
            <a:off x="147745" y="1605854"/>
            <a:ext cx="10307848" cy="3636829"/>
          </a:xfrm>
          <a:prstGeom prst="rect">
            <a:avLst/>
          </a:prstGeom>
          <a:solidFill>
            <a:schemeClr val="bg1">
              <a:lumMod val="95000"/>
            </a:schemeClr>
          </a:solidFill>
          <a:ln>
            <a:solidFill>
              <a:schemeClr val="tx1"/>
            </a:solidFill>
          </a:ln>
        </p:spPr>
        <p:txBody>
          <a:bodyPr wrap="square">
            <a:spAutoFit/>
          </a:bodyPr>
          <a:lstStyle/>
          <a:p>
            <a:pPr marL="0" marR="0">
              <a:lnSpc>
                <a:spcPct val="107000"/>
              </a:lnSpc>
              <a:spcBef>
                <a:spcPts val="0"/>
              </a:spcBef>
              <a:spcAft>
                <a:spcPts val="0"/>
              </a:spcAft>
            </a:pPr>
            <a:r>
              <a:rPr lang="en-US" sz="1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static</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Main(</a:t>
            </a:r>
            <a:r>
              <a:rPr lang="en-US" sz="1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args</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effectLst/>
                <a:latin typeface="Consolas" panose="020B0609020204030204" pitchFamily="49" charset="0"/>
                <a:ea typeface="Calibri" panose="020F0502020204030204" pitchFamily="34" charset="0"/>
                <a:cs typeface="Consolas" panose="020B0609020204030204" pitchFamily="49" charset="0"/>
              </a:rPr>
              <a:t>Dictionary</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&lt;</a:t>
            </a:r>
            <a:r>
              <a:rPr lang="en-US" sz="1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&gt; </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EmployeeList</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new</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effectLst/>
                <a:latin typeface="Consolas" panose="020B0609020204030204" pitchFamily="49" charset="0"/>
                <a:ea typeface="Calibri" panose="020F0502020204030204" pitchFamily="34" charset="0"/>
                <a:cs typeface="Consolas" panose="020B0609020204030204" pitchFamily="49" charset="0"/>
              </a:rPr>
              <a:t>Dictionary</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&lt;</a:t>
            </a:r>
            <a:r>
              <a:rPr lang="en-US" sz="1400" dirty="0" err="1">
                <a:solidFill>
                  <a:srgbClr val="0000FF"/>
                </a:solidFill>
                <a:effectLst/>
                <a:latin typeface="Consolas" panose="020B0609020204030204" pitchFamily="49" charset="0"/>
                <a:ea typeface="Calibri" panose="020F0502020204030204" pitchFamily="34" charset="0"/>
                <a:cs typeface="Consolas" panose="020B0609020204030204" pitchFamily="49" charset="0"/>
              </a:rPr>
              <a:t>string</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400" dirty="0" err="1">
                <a:solidFill>
                  <a:srgbClr val="0000FF"/>
                </a:solidFill>
                <a:effectLst/>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&gt;();</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EmployeeList.Add</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a:t>
            </a:r>
            <a:r>
              <a:rPr lang="en-US" sz="1400" dirty="0" err="1">
                <a:solidFill>
                  <a:srgbClr val="A31515"/>
                </a:solidFill>
                <a:effectLst/>
                <a:latin typeface="Consolas" panose="020B0609020204030204" pitchFamily="49" charset="0"/>
                <a:ea typeface="Calibri" panose="020F0502020204030204" pitchFamily="34" charset="0"/>
                <a:cs typeface="Consolas" panose="020B0609020204030204" pitchFamily="49" charset="0"/>
              </a:rPr>
              <a:t>Programmer"</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400" dirty="0" err="1">
                <a:solidFill>
                  <a:srgbClr val="A31515"/>
                </a:solidFill>
                <a:effectLst/>
                <a:latin typeface="Consolas" panose="020B0609020204030204" pitchFamily="49" charset="0"/>
                <a:ea typeface="Calibri" panose="020F0502020204030204" pitchFamily="34" charset="0"/>
                <a:cs typeface="Consolas" panose="020B0609020204030204" pitchFamily="49" charset="0"/>
              </a:rPr>
              <a:t>"Ali</a:t>
            </a:r>
            <a:r>
              <a:rPr lang="en-US" sz="14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 Rezaei"</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EmployeeList.Add</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"Project </a:t>
            </a:r>
            <a:r>
              <a:rPr lang="en-US" sz="1400" dirty="0" err="1">
                <a:solidFill>
                  <a:srgbClr val="A31515"/>
                </a:solidFill>
                <a:effectLst/>
                <a:latin typeface="Consolas" panose="020B0609020204030204" pitchFamily="49" charset="0"/>
                <a:ea typeface="Calibri" panose="020F0502020204030204" pitchFamily="34" charset="0"/>
                <a:cs typeface="Consolas" panose="020B0609020204030204" pitchFamily="49" charset="0"/>
              </a:rPr>
              <a:t>Manager"</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400" dirty="0" err="1">
                <a:solidFill>
                  <a:srgbClr val="A31515"/>
                </a:solidFill>
                <a:effectLst/>
                <a:latin typeface="Consolas" panose="020B0609020204030204" pitchFamily="49" charset="0"/>
                <a:ea typeface="Calibri" panose="020F0502020204030204" pitchFamily="34" charset="0"/>
                <a:cs typeface="Consolas" panose="020B0609020204030204" pitchFamily="49" charset="0"/>
              </a:rPr>
              <a:t>"Peyman</a:t>
            </a:r>
            <a:r>
              <a:rPr lang="en-US" sz="14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 Karimi"</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EmployeeList.Add</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a:t>
            </a:r>
            <a:r>
              <a:rPr lang="en-US" sz="1400" dirty="0" err="1">
                <a:solidFill>
                  <a:srgbClr val="A31515"/>
                </a:solidFill>
                <a:effectLst/>
                <a:latin typeface="Consolas" panose="020B0609020204030204" pitchFamily="49" charset="0"/>
                <a:ea typeface="Calibri" panose="020F0502020204030204" pitchFamily="34" charset="0"/>
                <a:cs typeface="Consolas" panose="020B0609020204030204" pitchFamily="49" charset="0"/>
              </a:rPr>
              <a:t>Architect"</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400" dirty="0" err="1">
                <a:solidFill>
                  <a:srgbClr val="A31515"/>
                </a:solidFill>
                <a:effectLst/>
                <a:latin typeface="Consolas" panose="020B0609020204030204" pitchFamily="49" charset="0"/>
                <a:ea typeface="Calibri" panose="020F0502020204030204" pitchFamily="34" charset="0"/>
                <a:cs typeface="Consolas" panose="020B0609020204030204" pitchFamily="49" charset="0"/>
              </a:rPr>
              <a:t>"Abbas</a:t>
            </a:r>
            <a:r>
              <a:rPr lang="en-US" sz="14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A31515"/>
                </a:solidFill>
                <a:effectLst/>
                <a:latin typeface="Consolas" panose="020B0609020204030204" pitchFamily="49" charset="0"/>
                <a:ea typeface="Calibri" panose="020F0502020204030204" pitchFamily="34" charset="0"/>
                <a:cs typeface="Consolas" panose="020B0609020204030204" pitchFamily="49" charset="0"/>
              </a:rPr>
              <a:t>Asadian</a:t>
            </a:r>
            <a:r>
              <a:rPr lang="en-US" sz="14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EmployeeList.Add</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"Asst. Project </a:t>
            </a:r>
            <a:r>
              <a:rPr lang="en-US" sz="1400" dirty="0" err="1">
                <a:solidFill>
                  <a:srgbClr val="A31515"/>
                </a:solidFill>
                <a:effectLst/>
                <a:latin typeface="Consolas" panose="020B0609020204030204" pitchFamily="49" charset="0"/>
                <a:ea typeface="Calibri" panose="020F0502020204030204" pitchFamily="34" charset="0"/>
                <a:cs typeface="Consolas" panose="020B0609020204030204" pitchFamily="49" charset="0"/>
              </a:rPr>
              <a:t>Manager"</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400" dirty="0" err="1">
                <a:solidFill>
                  <a:srgbClr val="A31515"/>
                </a:solidFill>
                <a:effectLst/>
                <a:latin typeface="Consolas" panose="020B0609020204030204" pitchFamily="49" charset="0"/>
                <a:ea typeface="Calibri" panose="020F0502020204030204" pitchFamily="34" charset="0"/>
                <a:cs typeface="Consolas" panose="020B0609020204030204" pitchFamily="49" charset="0"/>
              </a:rPr>
              <a:t>"Ahmad</a:t>
            </a:r>
            <a:r>
              <a:rPr lang="en-US" sz="14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 Hosseini"</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.WriteLine</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EmployeeList</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"Project Manager"</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ToString</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.WriteLine</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EmployeeList</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"Asst. Project Manager"</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ToString</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.WriteLine</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"\n\</a:t>
            </a:r>
            <a:r>
              <a:rPr lang="en-US" sz="1400" dirty="0" err="1">
                <a:solidFill>
                  <a:srgbClr val="A31515"/>
                </a:solidFill>
                <a:effectLst/>
                <a:latin typeface="Consolas" panose="020B0609020204030204" pitchFamily="49" charset="0"/>
                <a:ea typeface="Calibri" panose="020F0502020204030204" pitchFamily="34" charset="0"/>
                <a:cs typeface="Consolas" panose="020B0609020204030204" pitchFamily="49" charset="0"/>
              </a:rPr>
              <a:t>nView</a:t>
            </a:r>
            <a:r>
              <a:rPr lang="en-US" sz="14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 All Items:"</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foreach</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KeyValuePair</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&lt;</a:t>
            </a:r>
            <a:r>
              <a:rPr lang="en-US" sz="1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&gt; </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kvp</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in</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EmployeeList</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.WriteLine</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kvp.Key</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A31515"/>
                </a:solidFill>
                <a:effectLst/>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 </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kvp.Value.ToString</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effectLst/>
                <a:latin typeface="Consolas" panose="020B0609020204030204" pitchFamily="49" charset="0"/>
                <a:ea typeface="Calibri" panose="020F0502020204030204" pitchFamily="34" charset="0"/>
                <a:cs typeface="Consolas" panose="020B0609020204030204" pitchFamily="49" charset="0"/>
              </a:rPr>
              <a:t>.ReadKey</a:t>
            </a: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4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grpSp>
        <p:nvGrpSpPr>
          <p:cNvPr id="6" name="Group 5">
            <a:extLst>
              <a:ext uri="{FF2B5EF4-FFF2-40B4-BE49-F238E27FC236}">
                <a16:creationId xmlns:a16="http://schemas.microsoft.com/office/drawing/2014/main" id="{9B03AEBE-617A-43F0-2425-91F22427220E}"/>
              </a:ext>
            </a:extLst>
          </p:cNvPr>
          <p:cNvGrpSpPr/>
          <p:nvPr/>
        </p:nvGrpSpPr>
        <p:grpSpPr>
          <a:xfrm>
            <a:off x="7480852" y="3756680"/>
            <a:ext cx="4556405" cy="2952393"/>
            <a:chOff x="6842931" y="5355346"/>
            <a:chExt cx="3901269" cy="2952393"/>
          </a:xfrm>
        </p:grpSpPr>
        <p:sp>
          <p:nvSpPr>
            <p:cNvPr id="7" name="Rectangle 6">
              <a:extLst>
                <a:ext uri="{FF2B5EF4-FFF2-40B4-BE49-F238E27FC236}">
                  <a16:creationId xmlns:a16="http://schemas.microsoft.com/office/drawing/2014/main" id="{4468E389-3DED-05DD-0869-00D21B31F645}"/>
                </a:ext>
              </a:extLst>
            </p:cNvPr>
            <p:cNvSpPr/>
            <p:nvPr/>
          </p:nvSpPr>
          <p:spPr>
            <a:xfrm>
              <a:off x="6842931" y="5355346"/>
              <a:ext cx="3901269" cy="369332"/>
            </a:xfrm>
            <a:prstGeom prst="rect">
              <a:avLst/>
            </a:prstGeom>
            <a:solidFill>
              <a:schemeClr val="bg2"/>
            </a:solidFill>
            <a:ln>
              <a:solidFill>
                <a:schemeClr val="tx1"/>
              </a:solidFill>
            </a:ln>
          </p:spPr>
          <p:txBody>
            <a:bodyPr wrap="square">
              <a:spAutoFit/>
            </a:bodyPr>
            <a:lstStyle/>
            <a:p>
              <a:r>
                <a:rPr lang="en-US" dirty="0"/>
                <a:t>The output will be:</a:t>
              </a:r>
            </a:p>
          </p:txBody>
        </p:sp>
        <p:sp>
          <p:nvSpPr>
            <p:cNvPr id="8" name="Rectangle 7">
              <a:extLst>
                <a:ext uri="{FF2B5EF4-FFF2-40B4-BE49-F238E27FC236}">
                  <a16:creationId xmlns:a16="http://schemas.microsoft.com/office/drawing/2014/main" id="{EC21F291-E697-A1D5-D5AF-0E8C4E8A668D}"/>
                </a:ext>
              </a:extLst>
            </p:cNvPr>
            <p:cNvSpPr/>
            <p:nvPr/>
          </p:nvSpPr>
          <p:spPr>
            <a:xfrm>
              <a:off x="6842931" y="5722416"/>
              <a:ext cx="3901269" cy="2585323"/>
            </a:xfrm>
            <a:prstGeom prst="rect">
              <a:avLst/>
            </a:prstGeom>
            <a:solidFill>
              <a:schemeClr val="tx1"/>
            </a:solidFill>
            <a:ln>
              <a:solidFill>
                <a:schemeClr val="tx1"/>
              </a:solidFill>
            </a:ln>
          </p:spPr>
          <p:txBody>
            <a:bodyPr wrap="square">
              <a:spAutoFit/>
            </a:bodyPr>
            <a:lstStyle/>
            <a:p>
              <a:r>
                <a:rPr lang="en-US" dirty="0">
                  <a:solidFill>
                    <a:schemeClr val="bg1"/>
                  </a:solidFill>
                </a:rPr>
                <a:t>Peyman Karimi</a:t>
              </a:r>
            </a:p>
            <a:p>
              <a:r>
                <a:rPr lang="en-US" dirty="0">
                  <a:solidFill>
                    <a:schemeClr val="bg1"/>
                  </a:solidFill>
                </a:rPr>
                <a:t>Ahmad Hosseini</a:t>
              </a:r>
            </a:p>
            <a:p>
              <a:endParaRPr lang="en-US" dirty="0">
                <a:solidFill>
                  <a:schemeClr val="bg1"/>
                </a:solidFill>
              </a:endParaRPr>
            </a:p>
            <a:p>
              <a:endParaRPr lang="en-US" dirty="0">
                <a:solidFill>
                  <a:schemeClr val="bg1"/>
                </a:solidFill>
              </a:endParaRPr>
            </a:p>
            <a:p>
              <a:r>
                <a:rPr lang="en-US" dirty="0">
                  <a:solidFill>
                    <a:schemeClr val="bg1"/>
                  </a:solidFill>
                </a:rPr>
                <a:t>View All Items:</a:t>
              </a:r>
            </a:p>
            <a:p>
              <a:r>
                <a:rPr lang="en-US" dirty="0">
                  <a:solidFill>
                    <a:schemeClr val="bg1"/>
                  </a:solidFill>
                </a:rPr>
                <a:t>Programmer = Ali Rezaei</a:t>
              </a:r>
            </a:p>
            <a:p>
              <a:r>
                <a:rPr lang="en-US" dirty="0">
                  <a:solidFill>
                    <a:schemeClr val="bg1"/>
                  </a:solidFill>
                </a:rPr>
                <a:t>Project Manager = Peyman Karimi</a:t>
              </a:r>
            </a:p>
            <a:p>
              <a:r>
                <a:rPr lang="en-US" dirty="0">
                  <a:solidFill>
                    <a:schemeClr val="bg1"/>
                  </a:solidFill>
                </a:rPr>
                <a:t>Architect = Abbas </a:t>
              </a:r>
              <a:r>
                <a:rPr lang="en-US" dirty="0" err="1">
                  <a:solidFill>
                    <a:schemeClr val="bg1"/>
                  </a:solidFill>
                </a:rPr>
                <a:t>Asadian</a:t>
              </a:r>
              <a:endParaRPr lang="en-US" dirty="0">
                <a:solidFill>
                  <a:schemeClr val="bg1"/>
                </a:solidFill>
              </a:endParaRPr>
            </a:p>
            <a:p>
              <a:r>
                <a:rPr lang="en-US" dirty="0">
                  <a:solidFill>
                    <a:schemeClr val="bg1"/>
                  </a:solidFill>
                </a:rPr>
                <a:t>Asst. Project Manager = Ahmad Hosseini</a:t>
              </a:r>
            </a:p>
          </p:txBody>
        </p:sp>
      </p:grpSp>
      <p:sp>
        <p:nvSpPr>
          <p:cNvPr id="4" name="Content Placeholder 3">
            <a:extLst>
              <a:ext uri="{FF2B5EF4-FFF2-40B4-BE49-F238E27FC236}">
                <a16:creationId xmlns:a16="http://schemas.microsoft.com/office/drawing/2014/main" id="{57383CE9-C98A-B83B-523B-1DE0D31D89BF}"/>
              </a:ext>
            </a:extLst>
          </p:cNvPr>
          <p:cNvSpPr>
            <a:spLocks noGrp="1"/>
          </p:cNvSpPr>
          <p:nvPr>
            <p:ph idx="1"/>
          </p:nvPr>
        </p:nvSpPr>
        <p:spPr>
          <a:xfrm>
            <a:off x="622024" y="940663"/>
            <a:ext cx="10947951" cy="1330383"/>
          </a:xfrm>
        </p:spPr>
        <p:txBody>
          <a:bodyPr>
            <a:normAutofit/>
          </a:bodyPr>
          <a:lstStyle/>
          <a:p>
            <a:r>
              <a:rPr lang="fa-IR" dirty="0"/>
              <a:t>با استفاده از حلقه </a:t>
            </a:r>
            <a:r>
              <a:rPr lang="en-US" dirty="0"/>
              <a:t>foreach</a:t>
            </a:r>
            <a:endParaRPr lang="fa-IR" dirty="0"/>
          </a:p>
        </p:txBody>
      </p:sp>
    </p:spTree>
    <p:extLst>
      <p:ext uri="{BB962C8B-B14F-4D97-AF65-F5344CB8AC3E}">
        <p14:creationId xmlns:p14="http://schemas.microsoft.com/office/powerpoint/2010/main" val="7550464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a:t>برای بررسی وجود یک </a:t>
            </a:r>
            <a:r>
              <a:rPr lang="en-US" dirty="0"/>
              <a:t>Value </a:t>
            </a:r>
            <a:r>
              <a:rPr lang="fa-IR" dirty="0"/>
              <a:t>خاص در </a:t>
            </a:r>
            <a:r>
              <a:rPr lang="en-US" dirty="0"/>
              <a:t>Dictionary</a:t>
            </a:r>
            <a:endParaRPr lang="fa-IR" dirty="0"/>
          </a:p>
        </p:txBody>
      </p:sp>
      <p:sp>
        <p:nvSpPr>
          <p:cNvPr id="5" name="TextBox 4">
            <a:extLst>
              <a:ext uri="{FF2B5EF4-FFF2-40B4-BE49-F238E27FC236}">
                <a16:creationId xmlns:a16="http://schemas.microsoft.com/office/drawing/2014/main" id="{B8E629A2-E3EC-AB65-5DA4-D9565F5D0BC7}"/>
              </a:ext>
            </a:extLst>
          </p:cNvPr>
          <p:cNvSpPr txBox="1"/>
          <p:nvPr/>
        </p:nvSpPr>
        <p:spPr>
          <a:xfrm>
            <a:off x="106232" y="1799224"/>
            <a:ext cx="11547298" cy="3635226"/>
          </a:xfrm>
          <a:prstGeom prst="rect">
            <a:avLst/>
          </a:prstGeom>
          <a:solidFill>
            <a:schemeClr val="bg1">
              <a:lumMod val="95000"/>
            </a:schemeClr>
          </a:solidFill>
          <a:ln>
            <a:solidFill>
              <a:schemeClr val="tx1"/>
            </a:solidFill>
          </a:ln>
        </p:spPr>
        <p:txBody>
          <a:bodyPr wrap="square">
            <a:spAutoFit/>
          </a:bodyPr>
          <a:lstStyle/>
          <a:p>
            <a:pPr>
              <a:lnSpc>
                <a:spcPct val="107000"/>
              </a:lnSpc>
            </a:pP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static</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Main(</a:t>
            </a: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args</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a:solidFill>
                  <a:srgbClr val="2B91AF"/>
                </a:solidFill>
                <a:latin typeface="Consolas" panose="020B0609020204030204" pitchFamily="49" charset="0"/>
                <a:ea typeface="Calibri" panose="020F0502020204030204" pitchFamily="34" charset="0"/>
                <a:cs typeface="Consolas" panose="020B0609020204030204" pitchFamily="49" charset="0"/>
              </a:rPr>
              <a:t>Dictionary</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&lt;</a:t>
            </a: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&gt; </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a:solidFill>
                  <a:srgbClr val="2B91AF"/>
                </a:solidFill>
                <a:latin typeface="Consolas" panose="020B0609020204030204" pitchFamily="49" charset="0"/>
                <a:ea typeface="Calibri" panose="020F0502020204030204" pitchFamily="34" charset="0"/>
                <a:cs typeface="Consolas" panose="020B0609020204030204" pitchFamily="49" charset="0"/>
              </a:rPr>
              <a:t>Dictionary</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&lt;</a:t>
            </a:r>
            <a:r>
              <a:rPr lang="en-US" dirty="0" err="1">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err="1">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&gt;();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a:t>
            </a:r>
            <a:r>
              <a:rPr lang="en-US" dirty="0" err="1">
                <a:solidFill>
                  <a:srgbClr val="A31515"/>
                </a:solidFill>
                <a:latin typeface="Consolas" panose="020B0609020204030204" pitchFamily="49" charset="0"/>
                <a:ea typeface="Calibri" panose="020F0502020204030204" pitchFamily="34" charset="0"/>
                <a:cs typeface="Consolas" panose="020B0609020204030204" pitchFamily="49" charset="0"/>
              </a:rPr>
              <a:t>Programmer"</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err="1">
                <a:solidFill>
                  <a:srgbClr val="A31515"/>
                </a:solidFill>
                <a:latin typeface="Consolas" panose="020B0609020204030204" pitchFamily="49" charset="0"/>
                <a:ea typeface="Calibri" panose="020F0502020204030204" pitchFamily="34" charset="0"/>
                <a:cs typeface="Consolas" panose="020B0609020204030204" pitchFamily="49" charset="0"/>
              </a:rPr>
              <a:t>"Ali</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 Rezaei"</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"Project </a:t>
            </a:r>
            <a:r>
              <a:rPr lang="en-US" dirty="0" err="1">
                <a:solidFill>
                  <a:srgbClr val="A31515"/>
                </a:solidFill>
                <a:latin typeface="Consolas" panose="020B0609020204030204" pitchFamily="49" charset="0"/>
                <a:ea typeface="Calibri" panose="020F0502020204030204" pitchFamily="34" charset="0"/>
                <a:cs typeface="Consolas" panose="020B0609020204030204" pitchFamily="49" charset="0"/>
              </a:rPr>
              <a:t>Manager"</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err="1">
                <a:solidFill>
                  <a:srgbClr val="A31515"/>
                </a:solidFill>
                <a:latin typeface="Consolas" panose="020B0609020204030204" pitchFamily="49" charset="0"/>
                <a:ea typeface="Calibri" panose="020F0502020204030204" pitchFamily="34" charset="0"/>
                <a:cs typeface="Consolas" panose="020B0609020204030204" pitchFamily="49" charset="0"/>
              </a:rPr>
              <a:t>"Peyman</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 Karimi"</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a:t>
            </a:r>
            <a:r>
              <a:rPr lang="en-US" dirty="0" err="1">
                <a:solidFill>
                  <a:srgbClr val="A31515"/>
                </a:solidFill>
                <a:latin typeface="Consolas" panose="020B0609020204030204" pitchFamily="49" charset="0"/>
                <a:ea typeface="Calibri" panose="020F0502020204030204" pitchFamily="34" charset="0"/>
                <a:cs typeface="Consolas" panose="020B0609020204030204" pitchFamily="49" charset="0"/>
              </a:rPr>
              <a:t>Architect"</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err="1">
                <a:solidFill>
                  <a:srgbClr val="A31515"/>
                </a:solidFill>
                <a:latin typeface="Consolas" panose="020B0609020204030204" pitchFamily="49" charset="0"/>
                <a:ea typeface="Calibri" panose="020F0502020204030204" pitchFamily="34" charset="0"/>
                <a:cs typeface="Consolas" panose="020B0609020204030204" pitchFamily="49" charset="0"/>
              </a:rPr>
              <a:t>"Abbas</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A31515"/>
                </a:solidFill>
                <a:latin typeface="Consolas" panose="020B0609020204030204" pitchFamily="49" charset="0"/>
                <a:ea typeface="Calibri" panose="020F0502020204030204" pitchFamily="34" charset="0"/>
                <a:cs typeface="Consolas" panose="020B0609020204030204" pitchFamily="49" charset="0"/>
              </a:rPr>
              <a:t>Asadian</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"Asst. Project </a:t>
            </a:r>
            <a:r>
              <a:rPr lang="en-US" dirty="0" err="1">
                <a:solidFill>
                  <a:srgbClr val="A31515"/>
                </a:solidFill>
                <a:latin typeface="Consolas" panose="020B0609020204030204" pitchFamily="49" charset="0"/>
                <a:ea typeface="Calibri" panose="020F0502020204030204" pitchFamily="34" charset="0"/>
                <a:cs typeface="Consolas" panose="020B0609020204030204" pitchFamily="49" charset="0"/>
              </a:rPr>
              <a:t>Manager"</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err="1">
                <a:solidFill>
                  <a:srgbClr val="A31515"/>
                </a:solidFill>
                <a:latin typeface="Consolas" panose="020B0609020204030204" pitchFamily="49" charset="0"/>
                <a:ea typeface="Calibri" panose="020F0502020204030204" pitchFamily="34" charset="0"/>
                <a:cs typeface="Consolas" panose="020B0609020204030204" pitchFamily="49" charset="0"/>
              </a:rPr>
              <a:t>"Ahmad</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 Hosseini"</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EmployeeList.ContainsValue</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"Peyman Karimi"</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EmployeeList.ContainsValue</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"Vahid </a:t>
            </a:r>
            <a:r>
              <a:rPr lang="en-US" dirty="0" err="1">
                <a:solidFill>
                  <a:srgbClr val="A31515"/>
                </a:solidFill>
                <a:latin typeface="Consolas" panose="020B0609020204030204" pitchFamily="49" charset="0"/>
                <a:ea typeface="Calibri" panose="020F0502020204030204" pitchFamily="34" charset="0"/>
                <a:cs typeface="Consolas" panose="020B0609020204030204" pitchFamily="49" charset="0"/>
              </a:rPr>
              <a:t>Haghighatdoost</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.ReadKey</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p:txBody>
      </p:sp>
      <p:grpSp>
        <p:nvGrpSpPr>
          <p:cNvPr id="6" name="Group 5">
            <a:extLst>
              <a:ext uri="{FF2B5EF4-FFF2-40B4-BE49-F238E27FC236}">
                <a16:creationId xmlns:a16="http://schemas.microsoft.com/office/drawing/2014/main" id="{9B03AEBE-617A-43F0-2425-91F22427220E}"/>
              </a:ext>
            </a:extLst>
          </p:cNvPr>
          <p:cNvGrpSpPr/>
          <p:nvPr/>
        </p:nvGrpSpPr>
        <p:grpSpPr>
          <a:xfrm>
            <a:off x="6897757" y="5199340"/>
            <a:ext cx="4556405" cy="1567399"/>
            <a:chOff x="6842931" y="5355346"/>
            <a:chExt cx="3901269" cy="1567399"/>
          </a:xfrm>
        </p:grpSpPr>
        <p:sp>
          <p:nvSpPr>
            <p:cNvPr id="7" name="Rectangle 6">
              <a:extLst>
                <a:ext uri="{FF2B5EF4-FFF2-40B4-BE49-F238E27FC236}">
                  <a16:creationId xmlns:a16="http://schemas.microsoft.com/office/drawing/2014/main" id="{4468E389-3DED-05DD-0869-00D21B31F645}"/>
                </a:ext>
              </a:extLst>
            </p:cNvPr>
            <p:cNvSpPr/>
            <p:nvPr/>
          </p:nvSpPr>
          <p:spPr>
            <a:xfrm>
              <a:off x="6842931" y="5355346"/>
              <a:ext cx="3901269" cy="369332"/>
            </a:xfrm>
            <a:prstGeom prst="rect">
              <a:avLst/>
            </a:prstGeom>
            <a:solidFill>
              <a:schemeClr val="bg2"/>
            </a:solidFill>
            <a:ln>
              <a:solidFill>
                <a:schemeClr val="tx1"/>
              </a:solidFill>
            </a:ln>
          </p:spPr>
          <p:txBody>
            <a:bodyPr wrap="square">
              <a:spAutoFit/>
            </a:bodyPr>
            <a:lstStyle/>
            <a:p>
              <a:r>
                <a:rPr lang="en-US" dirty="0"/>
                <a:t>The output will be:</a:t>
              </a:r>
            </a:p>
          </p:txBody>
        </p:sp>
        <p:sp>
          <p:nvSpPr>
            <p:cNvPr id="8" name="Rectangle 7">
              <a:extLst>
                <a:ext uri="{FF2B5EF4-FFF2-40B4-BE49-F238E27FC236}">
                  <a16:creationId xmlns:a16="http://schemas.microsoft.com/office/drawing/2014/main" id="{EC21F291-E697-A1D5-D5AF-0E8C4E8A668D}"/>
                </a:ext>
              </a:extLst>
            </p:cNvPr>
            <p:cNvSpPr/>
            <p:nvPr/>
          </p:nvSpPr>
          <p:spPr>
            <a:xfrm>
              <a:off x="6842931" y="5722416"/>
              <a:ext cx="3901269" cy="1200329"/>
            </a:xfrm>
            <a:prstGeom prst="rect">
              <a:avLst/>
            </a:prstGeom>
            <a:solidFill>
              <a:schemeClr val="tx1"/>
            </a:solidFill>
            <a:ln>
              <a:solidFill>
                <a:schemeClr val="tx1"/>
              </a:solidFill>
            </a:ln>
          </p:spPr>
          <p:txBody>
            <a:bodyPr wrap="square">
              <a:spAutoFit/>
            </a:bodyPr>
            <a:lstStyle/>
            <a:p>
              <a:r>
                <a:rPr lang="en-US" dirty="0">
                  <a:solidFill>
                    <a:schemeClr val="bg1"/>
                  </a:solidFill>
                </a:rPr>
                <a:t>True</a:t>
              </a:r>
            </a:p>
            <a:p>
              <a:r>
                <a:rPr lang="en-US" dirty="0">
                  <a:solidFill>
                    <a:schemeClr val="bg1"/>
                  </a:solidFill>
                </a:rPr>
                <a:t>False</a:t>
              </a:r>
            </a:p>
            <a:p>
              <a:endParaRPr lang="en-US" dirty="0">
                <a:solidFill>
                  <a:schemeClr val="bg1"/>
                </a:solidFill>
              </a:endParaRPr>
            </a:p>
            <a:p>
              <a:endParaRPr lang="en-US" dirty="0">
                <a:solidFill>
                  <a:schemeClr val="bg1"/>
                </a:solidFill>
              </a:endParaRPr>
            </a:p>
          </p:txBody>
        </p:sp>
      </p:grpSp>
      <p:sp>
        <p:nvSpPr>
          <p:cNvPr id="4" name="Content Placeholder 3">
            <a:extLst>
              <a:ext uri="{FF2B5EF4-FFF2-40B4-BE49-F238E27FC236}">
                <a16:creationId xmlns:a16="http://schemas.microsoft.com/office/drawing/2014/main" id="{57383CE9-C98A-B83B-523B-1DE0D31D89BF}"/>
              </a:ext>
            </a:extLst>
          </p:cNvPr>
          <p:cNvSpPr>
            <a:spLocks noGrp="1"/>
          </p:cNvSpPr>
          <p:nvPr>
            <p:ph idx="1"/>
          </p:nvPr>
        </p:nvSpPr>
        <p:spPr>
          <a:xfrm>
            <a:off x="622024" y="940663"/>
            <a:ext cx="10947951" cy="1330383"/>
          </a:xfrm>
        </p:spPr>
        <p:txBody>
          <a:bodyPr>
            <a:normAutofit/>
          </a:bodyPr>
          <a:lstStyle/>
          <a:p>
            <a:r>
              <a:rPr lang="fa-IR" dirty="0"/>
              <a:t>می توان از تابع ()</a:t>
            </a:r>
            <a:r>
              <a:rPr lang="en-US" dirty="0" err="1"/>
              <a:t>ContainsValue</a:t>
            </a:r>
            <a:r>
              <a:rPr lang="en-US" dirty="0"/>
              <a:t> </a:t>
            </a:r>
            <a:r>
              <a:rPr lang="fa-IR" dirty="0"/>
              <a:t>مانند مثال زیر استفاده کنیم:</a:t>
            </a:r>
            <a:br>
              <a:rPr lang="fa-IR" dirty="0"/>
            </a:br>
            <a:endParaRPr lang="fa-IR" dirty="0"/>
          </a:p>
        </p:txBody>
      </p:sp>
    </p:spTree>
    <p:extLst>
      <p:ext uri="{BB962C8B-B14F-4D97-AF65-F5344CB8AC3E}">
        <p14:creationId xmlns:p14="http://schemas.microsoft.com/office/powerpoint/2010/main" val="41685244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6"/>
          <p:cNvSpPr>
            <a:spLocks noGrp="1" noChangeArrowheads="1"/>
          </p:cNvSpPr>
          <p:nvPr>
            <p:ph idx="1"/>
          </p:nvPr>
        </p:nvSpPr>
        <p:spPr/>
        <p:txBody>
          <a:bodyPr>
            <a:normAutofit/>
          </a:bodyPr>
          <a:lstStyle/>
          <a:p>
            <a:pPr eaLnBrk="1" hangingPunct="1"/>
            <a:r>
              <a:rPr lang="fa-IR" altLang="en-US" sz="2800" dirty="0"/>
              <a:t>الگوها (</a:t>
            </a:r>
            <a:r>
              <a:rPr lang="en-US" altLang="en-US" sz="2800" dirty="0"/>
              <a:t>Generics</a:t>
            </a:r>
            <a:r>
              <a:rPr lang="fa-IR" altLang="en-US" sz="2800" dirty="0"/>
              <a:t>) یکی از ویژگی های قدرتمند</a:t>
            </a:r>
            <a:r>
              <a:rPr lang="fa-IR" altLang="en-US" dirty="0"/>
              <a:t> در</a:t>
            </a:r>
            <a:r>
              <a:rPr lang="fa-IR" altLang="en-US" sz="2800" dirty="0"/>
              <a:t> زبانهای </a:t>
            </a:r>
            <a:r>
              <a:rPr lang="en-US" altLang="en-US" sz="2800" dirty="0">
                <a:solidFill>
                  <a:srgbClr val="C00000"/>
                </a:solidFill>
              </a:rPr>
              <a:t>java</a:t>
            </a:r>
            <a:r>
              <a:rPr lang="fa-IR" altLang="en-US" sz="2800" dirty="0">
                <a:solidFill>
                  <a:srgbClr val="C00000"/>
                </a:solidFill>
              </a:rPr>
              <a:t>،  </a:t>
            </a:r>
            <a:r>
              <a:rPr lang="en-US" altLang="en-US" sz="2800" dirty="0">
                <a:solidFill>
                  <a:srgbClr val="C00000"/>
                </a:solidFill>
              </a:rPr>
              <a:t>C++</a:t>
            </a:r>
            <a:r>
              <a:rPr lang="fa-IR" altLang="en-US" sz="2800" dirty="0">
                <a:solidFill>
                  <a:srgbClr val="C00000"/>
                </a:solidFill>
              </a:rPr>
              <a:t> و </a:t>
            </a:r>
            <a:r>
              <a:rPr lang="en-US" altLang="en-US" sz="2800" dirty="0">
                <a:solidFill>
                  <a:srgbClr val="C00000"/>
                </a:solidFill>
              </a:rPr>
              <a:t>C#</a:t>
            </a:r>
            <a:r>
              <a:rPr lang="fa-IR" altLang="en-US" sz="2800" dirty="0">
                <a:solidFill>
                  <a:srgbClr val="C00000"/>
                </a:solidFill>
              </a:rPr>
              <a:t> </a:t>
            </a:r>
            <a:r>
              <a:rPr lang="fa-IR" altLang="en-US" sz="2800" dirty="0"/>
              <a:t>است.</a:t>
            </a:r>
          </a:p>
          <a:p>
            <a:r>
              <a:rPr lang="fa-IR" altLang="en-US" sz="2800" dirty="0"/>
              <a:t>با استفاده از </a:t>
            </a:r>
            <a:r>
              <a:rPr lang="fa-IR" altLang="en-US" dirty="0"/>
              <a:t>الگوها</a:t>
            </a:r>
            <a:r>
              <a:rPr lang="fa-IR" altLang="en-US" sz="2800" dirty="0"/>
              <a:t>  می توان مجموعه کاملی از توابع مرتبط به هم (</a:t>
            </a:r>
            <a:r>
              <a:rPr lang="fa-IR" altLang="en-US" sz="2800" dirty="0">
                <a:solidFill>
                  <a:srgbClr val="C00000"/>
                </a:solidFill>
              </a:rPr>
              <a:t>توابع همنام </a:t>
            </a:r>
            <a:r>
              <a:rPr lang="fa-IR" altLang="en-US" sz="2800" dirty="0"/>
              <a:t>) را که </a:t>
            </a:r>
            <a:r>
              <a:rPr lang="fa-IR" altLang="en-US" sz="2800" dirty="0">
                <a:solidFill>
                  <a:srgbClr val="C00000"/>
                </a:solidFill>
              </a:rPr>
              <a:t>توابع </a:t>
            </a:r>
            <a:r>
              <a:rPr lang="fa-IR" altLang="en-US" dirty="0">
                <a:solidFill>
                  <a:srgbClr val="C00000"/>
                </a:solidFill>
              </a:rPr>
              <a:t>کلی</a:t>
            </a:r>
            <a:r>
              <a:rPr lang="fa-IR" altLang="en-US" sz="2800" dirty="0"/>
              <a:t> نام دارند یا مجموعه کاملی از کلاس های مرتبط به هم را که </a:t>
            </a:r>
            <a:r>
              <a:rPr lang="fa-IR" altLang="en-US" sz="2800" dirty="0">
                <a:solidFill>
                  <a:srgbClr val="C00000"/>
                </a:solidFill>
              </a:rPr>
              <a:t>کلاسهای کلی </a:t>
            </a:r>
            <a:r>
              <a:rPr lang="fa-IR" altLang="en-US" sz="2800" dirty="0"/>
              <a:t>نام دارند مشخص کرد.</a:t>
            </a:r>
          </a:p>
          <a:p>
            <a:r>
              <a:rPr lang="fa-IR" altLang="en-US" sz="2800" dirty="0"/>
              <a:t>به عنوان مثال می توان الگوی تابعی برای تابع مرتب سازی آرایه نوشت و </a:t>
            </a:r>
            <a:r>
              <a:rPr lang="en-US" altLang="en-US" sz="2800" dirty="0">
                <a:solidFill>
                  <a:srgbClr val="C00000"/>
                </a:solidFill>
              </a:rPr>
              <a:t>C#</a:t>
            </a:r>
            <a:r>
              <a:rPr lang="fa-IR" altLang="en-US" sz="2800" dirty="0">
                <a:solidFill>
                  <a:srgbClr val="C00000"/>
                </a:solidFill>
              </a:rPr>
              <a:t> </a:t>
            </a:r>
            <a:r>
              <a:rPr lang="fa-IR" altLang="en-US" sz="2800" dirty="0"/>
              <a:t>به طور خودکار توابع دیگری را تولید کند که آرایه ای</a:t>
            </a:r>
            <a:r>
              <a:rPr lang="en-US" altLang="en-US" sz="2800" dirty="0"/>
              <a:t> </a:t>
            </a:r>
            <a:r>
              <a:rPr lang="fa-IR" altLang="en-US" sz="2800" dirty="0"/>
              <a:t>از نوع صحیح یا آرایه ای از نوع اعشاری یا آرایه ای از رشته ها و غیره را مرتب کند.</a:t>
            </a:r>
          </a:p>
        </p:txBody>
      </p:sp>
      <p:sp>
        <p:nvSpPr>
          <p:cNvPr id="3" name="Title 2">
            <a:extLst>
              <a:ext uri="{FF2B5EF4-FFF2-40B4-BE49-F238E27FC236}">
                <a16:creationId xmlns:a16="http://schemas.microsoft.com/office/drawing/2014/main" id="{FEBAAF73-AF1F-D87D-D2D3-D1AEA79410CF}"/>
              </a:ext>
            </a:extLst>
          </p:cNvPr>
          <p:cNvSpPr>
            <a:spLocks noGrp="1"/>
          </p:cNvSpPr>
          <p:nvPr>
            <p:ph type="title"/>
          </p:nvPr>
        </p:nvSpPr>
        <p:spPr/>
        <p:txBody>
          <a:bodyPr/>
          <a:lstStyle/>
          <a:p>
            <a:r>
              <a:rPr lang="fa-IR" dirty="0"/>
              <a:t>الگوها یا قالب ها</a:t>
            </a:r>
            <a:endParaRPr lang="en-US" dirty="0"/>
          </a:p>
        </p:txBody>
      </p:sp>
    </p:spTree>
    <p:extLst>
      <p:ext uri="{BB962C8B-B14F-4D97-AF65-F5344CB8AC3E}">
        <p14:creationId xmlns:p14="http://schemas.microsoft.com/office/powerpoint/2010/main" val="42727989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054">
                                            <p:txEl>
                                              <p:pRg st="0" end="0"/>
                                            </p:txEl>
                                          </p:spTgt>
                                        </p:tgtEl>
                                        <p:attrNameLst>
                                          <p:attrName>style.visibility</p:attrName>
                                        </p:attrNameLst>
                                      </p:cBhvr>
                                      <p:to>
                                        <p:strVal val="visible"/>
                                      </p:to>
                                    </p:set>
                                    <p:animEffect transition="in" filter="blinds(horizontal)">
                                      <p:cBhvr>
                                        <p:cTn id="7" dur="500"/>
                                        <p:tgtEl>
                                          <p:spTgt spid="205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054">
                                            <p:txEl>
                                              <p:pRg st="1" end="1"/>
                                            </p:txEl>
                                          </p:spTgt>
                                        </p:tgtEl>
                                        <p:attrNameLst>
                                          <p:attrName>style.visibility</p:attrName>
                                        </p:attrNameLst>
                                      </p:cBhvr>
                                      <p:to>
                                        <p:strVal val="visible"/>
                                      </p:to>
                                    </p:set>
                                    <p:animEffect transition="in" filter="blinds(horizontal)">
                                      <p:cBhvr>
                                        <p:cTn id="12" dur="500"/>
                                        <p:tgtEl>
                                          <p:spTgt spid="205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054">
                                            <p:txEl>
                                              <p:pRg st="2" end="2"/>
                                            </p:txEl>
                                          </p:spTgt>
                                        </p:tgtEl>
                                        <p:attrNameLst>
                                          <p:attrName>style.visibility</p:attrName>
                                        </p:attrNameLst>
                                      </p:cBhvr>
                                      <p:to>
                                        <p:strVal val="visible"/>
                                      </p:to>
                                    </p:set>
                                    <p:animEffect transition="in" filter="blinds(horizontal)">
                                      <p:cBhvr>
                                        <p:cTn id="17" dur="500"/>
                                        <p:tgtEl>
                                          <p:spTgt spid="205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a:t>حذف یک عنصر از </a:t>
            </a:r>
            <a:r>
              <a:rPr lang="en-US" dirty="0"/>
              <a:t>Dictionary </a:t>
            </a:r>
            <a:endParaRPr lang="fa-IR" dirty="0"/>
          </a:p>
        </p:txBody>
      </p:sp>
      <p:sp>
        <p:nvSpPr>
          <p:cNvPr id="5" name="TextBox 4">
            <a:extLst>
              <a:ext uri="{FF2B5EF4-FFF2-40B4-BE49-F238E27FC236}">
                <a16:creationId xmlns:a16="http://schemas.microsoft.com/office/drawing/2014/main" id="{B8E629A2-E3EC-AB65-5DA4-D9565F5D0BC7}"/>
              </a:ext>
            </a:extLst>
          </p:cNvPr>
          <p:cNvSpPr txBox="1"/>
          <p:nvPr/>
        </p:nvSpPr>
        <p:spPr>
          <a:xfrm>
            <a:off x="106232" y="1686433"/>
            <a:ext cx="11547298" cy="4692118"/>
          </a:xfrm>
          <a:prstGeom prst="rect">
            <a:avLst/>
          </a:prstGeom>
          <a:solidFill>
            <a:schemeClr val="bg1">
              <a:lumMod val="95000"/>
            </a:schemeClr>
          </a:solidFill>
          <a:ln>
            <a:solidFill>
              <a:schemeClr val="tx1"/>
            </a:solidFill>
          </a:ln>
        </p:spPr>
        <p:txBody>
          <a:bodyPr wrap="square">
            <a:spAutoFit/>
          </a:bodyPr>
          <a:lstStyle/>
          <a:p>
            <a:pPr>
              <a:lnSpc>
                <a:spcPct val="107000"/>
              </a:lnSpc>
            </a:pP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static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Main(</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args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Dictionary</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&lt;</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&gt;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Dictionary</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&lt;</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&gt;();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"Programmer"</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"Ali Rezaei"</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"Project Manager"</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"Peyman Karimi"</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"Architect"</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"Abbas </a:t>
            </a:r>
            <a:r>
              <a:rPr lang="en-US" sz="1400" dirty="0" err="1">
                <a:solidFill>
                  <a:srgbClr val="A31515"/>
                </a:solidFill>
                <a:latin typeface="Consolas" panose="020B0609020204030204" pitchFamily="49" charset="0"/>
                <a:ea typeface="Calibri" panose="020F0502020204030204" pitchFamily="34" charset="0"/>
                <a:cs typeface="Consolas" panose="020B0609020204030204" pitchFamily="49" charset="0"/>
              </a:rPr>
              <a:t>Asadian</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"Asst. Project Manager"</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"Ahmad Hosseini"</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"\n\</a:t>
            </a:r>
            <a:r>
              <a:rPr lang="en-US" sz="1400" dirty="0" err="1">
                <a:solidFill>
                  <a:srgbClr val="A31515"/>
                </a:solidFill>
                <a:latin typeface="Consolas" panose="020B0609020204030204" pitchFamily="49" charset="0"/>
                <a:ea typeface="Calibri" panose="020F0502020204030204" pitchFamily="34" charset="0"/>
                <a:cs typeface="Consolas" panose="020B0609020204030204" pitchFamily="49" charset="0"/>
              </a:rPr>
              <a:t>nView</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 All Items:"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foreach</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KeyValuePair</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&lt;</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&gt;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kvp</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in</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kvp.Key</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kvp.Value.ToString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EmployeeList.Remove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"Architect"</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"\n\</a:t>
            </a:r>
            <a:r>
              <a:rPr lang="en-US" sz="1400" dirty="0" err="1">
                <a:solidFill>
                  <a:srgbClr val="A31515"/>
                </a:solidFill>
                <a:latin typeface="Consolas" panose="020B0609020204030204" pitchFamily="49" charset="0"/>
                <a:ea typeface="Calibri" panose="020F0502020204030204" pitchFamily="34" charset="0"/>
                <a:cs typeface="Consolas" panose="020B0609020204030204" pitchFamily="49" charset="0"/>
              </a:rPr>
              <a:t>nView</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 All Items:"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foreach</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KeyValuePair</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&lt;</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&gt;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kvp</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in</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kvp.Key</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kvp.Value.ToString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.ReadKey</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p:txBody>
      </p:sp>
      <p:grpSp>
        <p:nvGrpSpPr>
          <p:cNvPr id="6" name="Group 5">
            <a:extLst>
              <a:ext uri="{FF2B5EF4-FFF2-40B4-BE49-F238E27FC236}">
                <a16:creationId xmlns:a16="http://schemas.microsoft.com/office/drawing/2014/main" id="{9B03AEBE-617A-43F0-2425-91F22427220E}"/>
              </a:ext>
            </a:extLst>
          </p:cNvPr>
          <p:cNvGrpSpPr/>
          <p:nvPr/>
        </p:nvGrpSpPr>
        <p:grpSpPr>
          <a:xfrm>
            <a:off x="6939170" y="2768958"/>
            <a:ext cx="4982817" cy="3260170"/>
            <a:chOff x="6842931" y="5355346"/>
            <a:chExt cx="3901269" cy="3260170"/>
          </a:xfrm>
        </p:grpSpPr>
        <p:sp>
          <p:nvSpPr>
            <p:cNvPr id="7" name="Rectangle 6">
              <a:extLst>
                <a:ext uri="{FF2B5EF4-FFF2-40B4-BE49-F238E27FC236}">
                  <a16:creationId xmlns:a16="http://schemas.microsoft.com/office/drawing/2014/main" id="{4468E389-3DED-05DD-0869-00D21B31F645}"/>
                </a:ext>
              </a:extLst>
            </p:cNvPr>
            <p:cNvSpPr/>
            <p:nvPr/>
          </p:nvSpPr>
          <p:spPr>
            <a:xfrm>
              <a:off x="6842931" y="5355346"/>
              <a:ext cx="3901269" cy="338554"/>
            </a:xfrm>
            <a:prstGeom prst="rect">
              <a:avLst/>
            </a:prstGeom>
            <a:solidFill>
              <a:schemeClr val="bg2"/>
            </a:solidFill>
            <a:ln>
              <a:solidFill>
                <a:schemeClr val="tx1"/>
              </a:solidFill>
            </a:ln>
          </p:spPr>
          <p:txBody>
            <a:bodyPr wrap="square">
              <a:spAutoFit/>
            </a:bodyPr>
            <a:lstStyle/>
            <a:p>
              <a:r>
                <a:rPr lang="en-US" sz="1600" dirty="0"/>
                <a:t>The output will be:</a:t>
              </a:r>
            </a:p>
          </p:txBody>
        </p:sp>
        <p:sp>
          <p:nvSpPr>
            <p:cNvPr id="8" name="Rectangle 7">
              <a:extLst>
                <a:ext uri="{FF2B5EF4-FFF2-40B4-BE49-F238E27FC236}">
                  <a16:creationId xmlns:a16="http://schemas.microsoft.com/office/drawing/2014/main" id="{EC21F291-E697-A1D5-D5AF-0E8C4E8A668D}"/>
                </a:ext>
              </a:extLst>
            </p:cNvPr>
            <p:cNvSpPr/>
            <p:nvPr/>
          </p:nvSpPr>
          <p:spPr>
            <a:xfrm>
              <a:off x="6842931" y="5722416"/>
              <a:ext cx="3901269" cy="2893100"/>
            </a:xfrm>
            <a:prstGeom prst="rect">
              <a:avLst/>
            </a:prstGeom>
            <a:solidFill>
              <a:schemeClr val="tx1"/>
            </a:solidFill>
            <a:ln>
              <a:solidFill>
                <a:schemeClr val="tx1"/>
              </a:solidFill>
            </a:ln>
          </p:spPr>
          <p:txBody>
            <a:bodyPr wrap="square">
              <a:spAutoFit/>
            </a:bodyPr>
            <a:lstStyle/>
            <a:p>
              <a:r>
                <a:rPr lang="en-US" sz="1600" dirty="0">
                  <a:solidFill>
                    <a:schemeClr val="bg1"/>
                  </a:solidFill>
                </a:rPr>
                <a:t>View All Items:</a:t>
              </a:r>
            </a:p>
            <a:p>
              <a:r>
                <a:rPr lang="en-US" sz="1600" dirty="0">
                  <a:solidFill>
                    <a:schemeClr val="bg1"/>
                  </a:solidFill>
                </a:rPr>
                <a:t>Programmer = Ali Rezaei</a:t>
              </a:r>
            </a:p>
            <a:p>
              <a:r>
                <a:rPr lang="en-US" sz="1600" dirty="0">
                  <a:solidFill>
                    <a:schemeClr val="bg1"/>
                  </a:solidFill>
                </a:rPr>
                <a:t>Project Manager = Peyman Karimi</a:t>
              </a:r>
            </a:p>
            <a:p>
              <a:r>
                <a:rPr lang="en-US" sz="1600" dirty="0">
                  <a:solidFill>
                    <a:schemeClr val="bg1"/>
                  </a:solidFill>
                </a:rPr>
                <a:t>Architect = Abbas </a:t>
              </a:r>
              <a:r>
                <a:rPr lang="en-US" sz="1600" dirty="0" err="1">
                  <a:solidFill>
                    <a:schemeClr val="bg1"/>
                  </a:solidFill>
                </a:rPr>
                <a:t>Asadian</a:t>
              </a:r>
              <a:endParaRPr lang="en-US" sz="1600" dirty="0">
                <a:solidFill>
                  <a:schemeClr val="bg1"/>
                </a:solidFill>
              </a:endParaRPr>
            </a:p>
            <a:p>
              <a:r>
                <a:rPr lang="en-US" sz="1600" dirty="0">
                  <a:solidFill>
                    <a:schemeClr val="bg1"/>
                  </a:solidFill>
                </a:rPr>
                <a:t>Asst. Project Manager = Ahmad Hosseini</a:t>
              </a:r>
            </a:p>
            <a:p>
              <a:endParaRPr lang="en-US" sz="1600" dirty="0">
                <a:solidFill>
                  <a:schemeClr val="bg1"/>
                </a:solidFill>
              </a:endParaRPr>
            </a:p>
            <a:p>
              <a:endParaRPr lang="en-US" sz="1600" dirty="0">
                <a:solidFill>
                  <a:schemeClr val="bg1"/>
                </a:solidFill>
              </a:endParaRPr>
            </a:p>
            <a:p>
              <a:r>
                <a:rPr lang="en-US" sz="1600" dirty="0">
                  <a:solidFill>
                    <a:schemeClr val="bg1"/>
                  </a:solidFill>
                </a:rPr>
                <a:t>View All Items:</a:t>
              </a:r>
            </a:p>
            <a:p>
              <a:r>
                <a:rPr lang="en-US" sz="1600" dirty="0">
                  <a:solidFill>
                    <a:schemeClr val="bg1"/>
                  </a:solidFill>
                </a:rPr>
                <a:t>Programmer = Ali Rezaei</a:t>
              </a:r>
            </a:p>
            <a:p>
              <a:r>
                <a:rPr lang="en-US" sz="1600" dirty="0">
                  <a:solidFill>
                    <a:schemeClr val="bg1"/>
                  </a:solidFill>
                </a:rPr>
                <a:t>Project Manager = Peyman Karimi</a:t>
              </a:r>
            </a:p>
            <a:p>
              <a:r>
                <a:rPr lang="en-US" sz="1600" dirty="0">
                  <a:solidFill>
                    <a:schemeClr val="bg1"/>
                  </a:solidFill>
                </a:rPr>
                <a:t>Asst. Project Manager = Ahmad Hosseini</a:t>
              </a:r>
            </a:p>
          </p:txBody>
        </p:sp>
      </p:grpSp>
      <p:sp>
        <p:nvSpPr>
          <p:cNvPr id="4" name="Content Placeholder 3">
            <a:extLst>
              <a:ext uri="{FF2B5EF4-FFF2-40B4-BE49-F238E27FC236}">
                <a16:creationId xmlns:a16="http://schemas.microsoft.com/office/drawing/2014/main" id="{57383CE9-C98A-B83B-523B-1DE0D31D89BF}"/>
              </a:ext>
            </a:extLst>
          </p:cNvPr>
          <p:cNvSpPr>
            <a:spLocks noGrp="1"/>
          </p:cNvSpPr>
          <p:nvPr>
            <p:ph idx="1"/>
          </p:nvPr>
        </p:nvSpPr>
        <p:spPr>
          <a:xfrm>
            <a:off x="622024" y="940663"/>
            <a:ext cx="10947951" cy="1330383"/>
          </a:xfrm>
        </p:spPr>
        <p:txBody>
          <a:bodyPr>
            <a:normAutofit/>
          </a:bodyPr>
          <a:lstStyle/>
          <a:p>
            <a:r>
              <a:rPr lang="fa-IR" sz="2400" dirty="0"/>
              <a:t>برای حذف یک عنصر از </a:t>
            </a:r>
            <a:r>
              <a:rPr lang="en-US" sz="2400" dirty="0"/>
              <a:t>Dictionary </a:t>
            </a:r>
            <a:r>
              <a:rPr lang="fa-IR" sz="2400" dirty="0"/>
              <a:t>می توانیم از تابع ()</a:t>
            </a:r>
            <a:r>
              <a:rPr lang="en-US" sz="2400" dirty="0"/>
              <a:t>Remove </a:t>
            </a:r>
            <a:r>
              <a:rPr lang="fa-IR" sz="2400" dirty="0"/>
              <a:t>مانند مثال زیر استفاده کنیم:</a:t>
            </a:r>
          </a:p>
          <a:p>
            <a:endParaRPr lang="fa-IR" sz="2400" dirty="0"/>
          </a:p>
        </p:txBody>
      </p:sp>
    </p:spTree>
    <p:extLst>
      <p:ext uri="{BB962C8B-B14F-4D97-AF65-F5344CB8AC3E}">
        <p14:creationId xmlns:p14="http://schemas.microsoft.com/office/powerpoint/2010/main" val="22085396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a:t>پاک کردن تمام آیتمهای </a:t>
            </a:r>
            <a:r>
              <a:rPr lang="en-US" dirty="0"/>
              <a:t>Dictionary </a:t>
            </a:r>
            <a:endParaRPr lang="fa-IR" dirty="0"/>
          </a:p>
        </p:txBody>
      </p:sp>
      <p:sp>
        <p:nvSpPr>
          <p:cNvPr id="5" name="TextBox 4">
            <a:extLst>
              <a:ext uri="{FF2B5EF4-FFF2-40B4-BE49-F238E27FC236}">
                <a16:creationId xmlns:a16="http://schemas.microsoft.com/office/drawing/2014/main" id="{B8E629A2-E3EC-AB65-5DA4-D9565F5D0BC7}"/>
              </a:ext>
            </a:extLst>
          </p:cNvPr>
          <p:cNvSpPr txBox="1"/>
          <p:nvPr/>
        </p:nvSpPr>
        <p:spPr>
          <a:xfrm>
            <a:off x="215462" y="2726728"/>
            <a:ext cx="11547298" cy="3042500"/>
          </a:xfrm>
          <a:prstGeom prst="rect">
            <a:avLst/>
          </a:prstGeom>
          <a:solidFill>
            <a:schemeClr val="bg1">
              <a:lumMod val="95000"/>
            </a:schemeClr>
          </a:solidFill>
          <a:ln>
            <a:solidFill>
              <a:schemeClr val="tx1"/>
            </a:solidFill>
          </a:ln>
        </p:spPr>
        <p:txBody>
          <a:bodyPr wrap="square">
            <a:spAutoFit/>
          </a:bodyPr>
          <a:lstStyle/>
          <a:p>
            <a:pPr>
              <a:lnSpc>
                <a:spcPct val="107000"/>
              </a:lnSpc>
            </a:pP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static</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Main(</a:t>
            </a: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args</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a:solidFill>
                  <a:srgbClr val="2B91AF"/>
                </a:solidFill>
                <a:latin typeface="Consolas" panose="020B0609020204030204" pitchFamily="49" charset="0"/>
                <a:ea typeface="Calibri" panose="020F0502020204030204" pitchFamily="34" charset="0"/>
                <a:cs typeface="Consolas" panose="020B0609020204030204" pitchFamily="49" charset="0"/>
              </a:rPr>
              <a:t>Dictionary</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&lt;</a:t>
            </a: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&gt; </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a:solidFill>
                  <a:srgbClr val="2B91AF"/>
                </a:solidFill>
                <a:latin typeface="Consolas" panose="020B0609020204030204" pitchFamily="49" charset="0"/>
                <a:ea typeface="Calibri" panose="020F0502020204030204" pitchFamily="34" charset="0"/>
                <a:cs typeface="Consolas" panose="020B0609020204030204" pitchFamily="49" charset="0"/>
              </a:rPr>
              <a:t>Dictionary</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&lt;</a:t>
            </a: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&gt;();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"Programmer"</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"Ali Rezaei"</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"Project Manager"</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"Peyman Karimi"</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"Architect"</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"Abbas </a:t>
            </a:r>
            <a:r>
              <a:rPr lang="en-US" dirty="0" err="1">
                <a:solidFill>
                  <a:srgbClr val="A31515"/>
                </a:solidFill>
                <a:latin typeface="Consolas" panose="020B0609020204030204" pitchFamily="49" charset="0"/>
                <a:ea typeface="Calibri" panose="020F0502020204030204" pitchFamily="34" charset="0"/>
                <a:cs typeface="Consolas" panose="020B0609020204030204" pitchFamily="49" charset="0"/>
              </a:rPr>
              <a:t>Asadian</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"Asst. Project Manager"</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a:solidFill>
                  <a:srgbClr val="A31515"/>
                </a:solidFill>
                <a:latin typeface="Consolas" panose="020B0609020204030204" pitchFamily="49" charset="0"/>
                <a:ea typeface="Calibri" panose="020F0502020204030204" pitchFamily="34" charset="0"/>
                <a:cs typeface="Consolas" panose="020B0609020204030204" pitchFamily="49" charset="0"/>
              </a:rPr>
              <a:t>"Ahmad Hosseini"</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EmployeeList.Clear</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.ReadKey</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57383CE9-C98A-B83B-523B-1DE0D31D89BF}"/>
              </a:ext>
            </a:extLst>
          </p:cNvPr>
          <p:cNvSpPr>
            <a:spLocks noGrp="1"/>
          </p:cNvSpPr>
          <p:nvPr>
            <p:ph idx="1"/>
          </p:nvPr>
        </p:nvSpPr>
        <p:spPr>
          <a:xfrm>
            <a:off x="622024" y="940663"/>
            <a:ext cx="10947951" cy="1330383"/>
          </a:xfrm>
        </p:spPr>
        <p:txBody>
          <a:bodyPr>
            <a:normAutofit/>
          </a:bodyPr>
          <a:lstStyle/>
          <a:p>
            <a:r>
              <a:rPr lang="fa-IR" sz="2400" dirty="0"/>
              <a:t>برای اینکه یک </a:t>
            </a:r>
            <a:r>
              <a:rPr lang="en-US" sz="2400" dirty="0"/>
              <a:t>Dictionary </a:t>
            </a:r>
            <a:r>
              <a:rPr lang="fa-IR" sz="2400" dirty="0"/>
              <a:t>را کاملاً پاک کنیم می توانیم از تابع ()</a:t>
            </a:r>
            <a:r>
              <a:rPr lang="en-US" sz="2400" dirty="0"/>
              <a:t>Clear </a:t>
            </a:r>
            <a:r>
              <a:rPr lang="fa-IR" sz="2400" dirty="0"/>
              <a:t>مانند مثال زیر استفاده کنیم:</a:t>
            </a:r>
          </a:p>
          <a:p>
            <a:endParaRPr lang="fa-IR" sz="2400" dirty="0"/>
          </a:p>
          <a:p>
            <a:endParaRPr lang="fa-IR" sz="2400" dirty="0"/>
          </a:p>
        </p:txBody>
      </p:sp>
    </p:spTree>
    <p:extLst>
      <p:ext uri="{BB962C8B-B14F-4D97-AF65-F5344CB8AC3E}">
        <p14:creationId xmlns:p14="http://schemas.microsoft.com/office/powerpoint/2010/main" val="33230548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a:t>بازیابی کلیدهای یک </a:t>
            </a:r>
            <a:r>
              <a:rPr lang="en-US" dirty="0"/>
              <a:t>Dictionary </a:t>
            </a:r>
          </a:p>
        </p:txBody>
      </p:sp>
      <p:sp>
        <p:nvSpPr>
          <p:cNvPr id="4" name="Content Placeholder 3">
            <a:extLst>
              <a:ext uri="{FF2B5EF4-FFF2-40B4-BE49-F238E27FC236}">
                <a16:creationId xmlns:a16="http://schemas.microsoft.com/office/drawing/2014/main" id="{57383CE9-C98A-B83B-523B-1DE0D31D89BF}"/>
              </a:ext>
            </a:extLst>
          </p:cNvPr>
          <p:cNvSpPr>
            <a:spLocks noGrp="1"/>
          </p:cNvSpPr>
          <p:nvPr>
            <p:ph idx="1"/>
          </p:nvPr>
        </p:nvSpPr>
        <p:spPr/>
        <p:txBody>
          <a:bodyPr>
            <a:normAutofit/>
          </a:bodyPr>
          <a:lstStyle/>
          <a:p>
            <a:r>
              <a:rPr lang="fa-IR" sz="2400" dirty="0"/>
              <a:t>برای بازیابی کلیدهای موجود در دیکشنری می‌توانیم از ویژگی </a:t>
            </a:r>
            <a:r>
              <a:rPr lang="en-US" sz="2400" dirty="0">
                <a:solidFill>
                  <a:srgbClr val="C00000"/>
                </a:solidFill>
              </a:rPr>
              <a:t>Keys</a:t>
            </a:r>
            <a:r>
              <a:rPr lang="fa-IR" sz="2400" dirty="0"/>
              <a:t> مانند مثال زیر استفاده کنیم:</a:t>
            </a:r>
          </a:p>
          <a:p>
            <a:endParaRPr lang="fa-IR" sz="2400" dirty="0"/>
          </a:p>
        </p:txBody>
      </p:sp>
      <p:sp>
        <p:nvSpPr>
          <p:cNvPr id="5" name="TextBox 4">
            <a:extLst>
              <a:ext uri="{FF2B5EF4-FFF2-40B4-BE49-F238E27FC236}">
                <a16:creationId xmlns:a16="http://schemas.microsoft.com/office/drawing/2014/main" id="{B8E629A2-E3EC-AB65-5DA4-D9565F5D0BC7}"/>
              </a:ext>
            </a:extLst>
          </p:cNvPr>
          <p:cNvSpPr txBox="1"/>
          <p:nvPr/>
        </p:nvSpPr>
        <p:spPr>
          <a:xfrm>
            <a:off x="215462" y="2130380"/>
            <a:ext cx="11547298" cy="3078535"/>
          </a:xfrm>
          <a:prstGeom prst="rect">
            <a:avLst/>
          </a:prstGeom>
          <a:solidFill>
            <a:schemeClr val="bg1">
              <a:lumMod val="95000"/>
            </a:schemeClr>
          </a:solidFill>
          <a:ln>
            <a:solidFill>
              <a:schemeClr val="tx1"/>
            </a:solidFill>
          </a:ln>
        </p:spPr>
        <p:txBody>
          <a:bodyPr wrap="square">
            <a:spAutoFit/>
          </a:bodyPr>
          <a:lstStyle/>
          <a:p>
            <a:pPr>
              <a:lnSpc>
                <a:spcPct val="107000"/>
              </a:lnSpc>
            </a:pP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static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Main(</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args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Dictionary</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&lt;</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&gt;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Dictionary</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&lt;</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&gt;();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"Programmer"</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"Ali Rezaei"</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"Project Manager"</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"Peyman Karimi"</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"Architect"</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"Abbas </a:t>
            </a:r>
            <a:r>
              <a:rPr lang="en-US" sz="1400" dirty="0" err="1">
                <a:solidFill>
                  <a:srgbClr val="A31515"/>
                </a:solidFill>
                <a:latin typeface="Consolas" panose="020B0609020204030204" pitchFamily="49" charset="0"/>
                <a:ea typeface="Calibri" panose="020F0502020204030204" pitchFamily="34" charset="0"/>
                <a:cs typeface="Consolas" panose="020B0609020204030204" pitchFamily="49" charset="0"/>
              </a:rPr>
              <a:t>Asadian</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"Asst. Project Manager"</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"Ahmad Hosseini"</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List</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&lt;</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&gt;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myKeys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List</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&lt;</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&gt;(</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EmployeeList.Keys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String</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.Join</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"\n"</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myKeys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.ReadKey</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p:txBody>
      </p:sp>
      <p:grpSp>
        <p:nvGrpSpPr>
          <p:cNvPr id="6" name="Group 5">
            <a:extLst>
              <a:ext uri="{FF2B5EF4-FFF2-40B4-BE49-F238E27FC236}">
                <a16:creationId xmlns:a16="http://schemas.microsoft.com/office/drawing/2014/main" id="{9E218E4E-F942-F957-4EC5-42B609795EF1}"/>
              </a:ext>
            </a:extLst>
          </p:cNvPr>
          <p:cNvGrpSpPr/>
          <p:nvPr/>
        </p:nvGrpSpPr>
        <p:grpSpPr>
          <a:xfrm>
            <a:off x="6670713" y="4425017"/>
            <a:ext cx="4982817" cy="2121396"/>
            <a:chOff x="6842931" y="5355346"/>
            <a:chExt cx="3901269" cy="2121396"/>
          </a:xfrm>
        </p:grpSpPr>
        <p:sp>
          <p:nvSpPr>
            <p:cNvPr id="7" name="Rectangle 6">
              <a:extLst>
                <a:ext uri="{FF2B5EF4-FFF2-40B4-BE49-F238E27FC236}">
                  <a16:creationId xmlns:a16="http://schemas.microsoft.com/office/drawing/2014/main" id="{591C91DC-E596-0CCC-696D-34A8C23DC884}"/>
                </a:ext>
              </a:extLst>
            </p:cNvPr>
            <p:cNvSpPr/>
            <p:nvPr/>
          </p:nvSpPr>
          <p:spPr>
            <a:xfrm>
              <a:off x="6842931" y="5355346"/>
              <a:ext cx="3901269" cy="369332"/>
            </a:xfrm>
            <a:prstGeom prst="rect">
              <a:avLst/>
            </a:prstGeom>
            <a:solidFill>
              <a:schemeClr val="bg2"/>
            </a:solidFill>
            <a:ln>
              <a:solidFill>
                <a:schemeClr val="tx1"/>
              </a:solidFill>
            </a:ln>
          </p:spPr>
          <p:txBody>
            <a:bodyPr wrap="square">
              <a:spAutoFit/>
            </a:bodyPr>
            <a:lstStyle/>
            <a:p>
              <a:r>
                <a:rPr lang="en-US" dirty="0"/>
                <a:t>The output will be:</a:t>
              </a:r>
            </a:p>
          </p:txBody>
        </p:sp>
        <p:sp>
          <p:nvSpPr>
            <p:cNvPr id="8" name="Rectangle 7">
              <a:extLst>
                <a:ext uri="{FF2B5EF4-FFF2-40B4-BE49-F238E27FC236}">
                  <a16:creationId xmlns:a16="http://schemas.microsoft.com/office/drawing/2014/main" id="{865FCE80-6C29-725B-ABED-BA8FB38C3180}"/>
                </a:ext>
              </a:extLst>
            </p:cNvPr>
            <p:cNvSpPr/>
            <p:nvPr/>
          </p:nvSpPr>
          <p:spPr>
            <a:xfrm>
              <a:off x="6842931" y="5722416"/>
              <a:ext cx="3901269" cy="1754326"/>
            </a:xfrm>
            <a:prstGeom prst="rect">
              <a:avLst/>
            </a:prstGeom>
            <a:solidFill>
              <a:schemeClr val="tx1"/>
            </a:solidFill>
            <a:ln>
              <a:solidFill>
                <a:schemeClr val="tx1"/>
              </a:solidFill>
            </a:ln>
          </p:spPr>
          <p:txBody>
            <a:bodyPr wrap="square">
              <a:spAutoFit/>
            </a:bodyPr>
            <a:lstStyle/>
            <a:p>
              <a:r>
                <a:rPr lang="en-US" dirty="0">
                  <a:solidFill>
                    <a:schemeClr val="bg1"/>
                  </a:solidFill>
                </a:rPr>
                <a:t>Programmer</a:t>
              </a:r>
            </a:p>
            <a:p>
              <a:r>
                <a:rPr lang="en-US" dirty="0">
                  <a:solidFill>
                    <a:schemeClr val="bg1"/>
                  </a:solidFill>
                </a:rPr>
                <a:t>Project Manager</a:t>
              </a:r>
            </a:p>
            <a:p>
              <a:r>
                <a:rPr lang="en-US" dirty="0">
                  <a:solidFill>
                    <a:schemeClr val="bg1"/>
                  </a:solidFill>
                </a:rPr>
                <a:t>Architect</a:t>
              </a:r>
            </a:p>
            <a:p>
              <a:r>
                <a:rPr lang="en-US" dirty="0">
                  <a:solidFill>
                    <a:schemeClr val="bg1"/>
                  </a:solidFill>
                </a:rPr>
                <a:t>Asst. Project Manager</a:t>
              </a:r>
            </a:p>
            <a:p>
              <a:endParaRPr lang="en-US" dirty="0">
                <a:solidFill>
                  <a:schemeClr val="bg1"/>
                </a:solidFill>
              </a:endParaRPr>
            </a:p>
            <a:p>
              <a:endParaRPr lang="en-US" dirty="0">
                <a:solidFill>
                  <a:schemeClr val="bg1"/>
                </a:solidFill>
              </a:endParaRPr>
            </a:p>
          </p:txBody>
        </p:sp>
      </p:grpSp>
    </p:spTree>
    <p:extLst>
      <p:ext uri="{BB962C8B-B14F-4D97-AF65-F5344CB8AC3E}">
        <p14:creationId xmlns:p14="http://schemas.microsoft.com/office/powerpoint/2010/main" val="25224050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a:t>بازیابی مقادیر یک </a:t>
            </a:r>
            <a:r>
              <a:rPr lang="en-US" dirty="0"/>
              <a:t>Dictionary </a:t>
            </a:r>
          </a:p>
        </p:txBody>
      </p:sp>
      <p:sp>
        <p:nvSpPr>
          <p:cNvPr id="4" name="Content Placeholder 3">
            <a:extLst>
              <a:ext uri="{FF2B5EF4-FFF2-40B4-BE49-F238E27FC236}">
                <a16:creationId xmlns:a16="http://schemas.microsoft.com/office/drawing/2014/main" id="{57383CE9-C98A-B83B-523B-1DE0D31D89BF}"/>
              </a:ext>
            </a:extLst>
          </p:cNvPr>
          <p:cNvSpPr>
            <a:spLocks noGrp="1"/>
          </p:cNvSpPr>
          <p:nvPr>
            <p:ph idx="1"/>
          </p:nvPr>
        </p:nvSpPr>
        <p:spPr/>
        <p:txBody>
          <a:bodyPr>
            <a:normAutofit/>
          </a:bodyPr>
          <a:lstStyle/>
          <a:p>
            <a:r>
              <a:rPr lang="fa-IR" sz="2400" dirty="0"/>
              <a:t>برای بازیابی کلیه مقادیر موجود در دیکشنری می‌توانیم از ویژگی </a:t>
            </a:r>
            <a:r>
              <a:rPr lang="en-US" sz="2400" dirty="0">
                <a:solidFill>
                  <a:srgbClr val="C00000"/>
                </a:solidFill>
              </a:rPr>
              <a:t>Values</a:t>
            </a:r>
            <a:r>
              <a:rPr lang="fa-IR" sz="2400" dirty="0"/>
              <a:t> مانند مثال زیر استفاده کنیم:</a:t>
            </a:r>
          </a:p>
          <a:p>
            <a:endParaRPr lang="fa-IR" sz="2400" dirty="0"/>
          </a:p>
        </p:txBody>
      </p:sp>
      <p:sp>
        <p:nvSpPr>
          <p:cNvPr id="5" name="TextBox 4">
            <a:extLst>
              <a:ext uri="{FF2B5EF4-FFF2-40B4-BE49-F238E27FC236}">
                <a16:creationId xmlns:a16="http://schemas.microsoft.com/office/drawing/2014/main" id="{B8E629A2-E3EC-AB65-5DA4-D9565F5D0BC7}"/>
              </a:ext>
            </a:extLst>
          </p:cNvPr>
          <p:cNvSpPr txBox="1"/>
          <p:nvPr/>
        </p:nvSpPr>
        <p:spPr>
          <a:xfrm>
            <a:off x="215462" y="2391932"/>
            <a:ext cx="11547298" cy="3078535"/>
          </a:xfrm>
          <a:prstGeom prst="rect">
            <a:avLst/>
          </a:prstGeom>
          <a:solidFill>
            <a:schemeClr val="bg1">
              <a:lumMod val="95000"/>
            </a:schemeClr>
          </a:solidFill>
          <a:ln>
            <a:solidFill>
              <a:schemeClr val="tx1"/>
            </a:solidFill>
          </a:ln>
        </p:spPr>
        <p:txBody>
          <a:bodyPr wrap="square">
            <a:spAutoFit/>
          </a:bodyPr>
          <a:lstStyle/>
          <a:p>
            <a:pPr>
              <a:lnSpc>
                <a:spcPct val="107000"/>
              </a:lnSpc>
            </a:pP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static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Main(</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args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Dictionary</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&lt;</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&gt;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Dictionary</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&lt;</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&gt;();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"Programmer"</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"Ali Rezaei"</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"Project Manager"</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"Peyman Karimi"</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"Architect"</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"Abbas </a:t>
            </a:r>
            <a:r>
              <a:rPr lang="en-US" sz="1400" dirty="0" err="1">
                <a:solidFill>
                  <a:srgbClr val="A31515"/>
                </a:solidFill>
                <a:latin typeface="Consolas" panose="020B0609020204030204" pitchFamily="49" charset="0"/>
                <a:ea typeface="Calibri" panose="020F0502020204030204" pitchFamily="34" charset="0"/>
                <a:cs typeface="Consolas" panose="020B0609020204030204" pitchFamily="49" charset="0"/>
              </a:rPr>
              <a:t>Asadian</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EmployeeList.Add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"Asst. Project Manager"</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"Ahmad Hosseini"</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List</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&lt;</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&gt;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myValues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List</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&lt;</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&gt;(</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EmployeeList.Values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String</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.Join</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"\n"</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myValues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.ReadKey</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p:txBody>
      </p:sp>
      <p:grpSp>
        <p:nvGrpSpPr>
          <p:cNvPr id="6" name="Group 5">
            <a:extLst>
              <a:ext uri="{FF2B5EF4-FFF2-40B4-BE49-F238E27FC236}">
                <a16:creationId xmlns:a16="http://schemas.microsoft.com/office/drawing/2014/main" id="{9E218E4E-F942-F957-4EC5-42B609795EF1}"/>
              </a:ext>
            </a:extLst>
          </p:cNvPr>
          <p:cNvGrpSpPr/>
          <p:nvPr/>
        </p:nvGrpSpPr>
        <p:grpSpPr>
          <a:xfrm>
            <a:off x="6670713" y="4840147"/>
            <a:ext cx="4982817" cy="1844398"/>
            <a:chOff x="6842931" y="5355346"/>
            <a:chExt cx="3901269" cy="1844398"/>
          </a:xfrm>
        </p:grpSpPr>
        <p:sp>
          <p:nvSpPr>
            <p:cNvPr id="7" name="Rectangle 6">
              <a:extLst>
                <a:ext uri="{FF2B5EF4-FFF2-40B4-BE49-F238E27FC236}">
                  <a16:creationId xmlns:a16="http://schemas.microsoft.com/office/drawing/2014/main" id="{591C91DC-E596-0CCC-696D-34A8C23DC884}"/>
                </a:ext>
              </a:extLst>
            </p:cNvPr>
            <p:cNvSpPr/>
            <p:nvPr/>
          </p:nvSpPr>
          <p:spPr>
            <a:xfrm>
              <a:off x="6842931" y="5355346"/>
              <a:ext cx="3901269" cy="369332"/>
            </a:xfrm>
            <a:prstGeom prst="rect">
              <a:avLst/>
            </a:prstGeom>
            <a:solidFill>
              <a:schemeClr val="bg2"/>
            </a:solidFill>
            <a:ln>
              <a:solidFill>
                <a:schemeClr val="tx1"/>
              </a:solidFill>
            </a:ln>
          </p:spPr>
          <p:txBody>
            <a:bodyPr wrap="square">
              <a:spAutoFit/>
            </a:bodyPr>
            <a:lstStyle/>
            <a:p>
              <a:r>
                <a:rPr lang="en-US" dirty="0"/>
                <a:t>The output will be:</a:t>
              </a:r>
            </a:p>
          </p:txBody>
        </p:sp>
        <p:sp>
          <p:nvSpPr>
            <p:cNvPr id="8" name="Rectangle 7">
              <a:extLst>
                <a:ext uri="{FF2B5EF4-FFF2-40B4-BE49-F238E27FC236}">
                  <a16:creationId xmlns:a16="http://schemas.microsoft.com/office/drawing/2014/main" id="{865FCE80-6C29-725B-ABED-BA8FB38C3180}"/>
                </a:ext>
              </a:extLst>
            </p:cNvPr>
            <p:cNvSpPr/>
            <p:nvPr/>
          </p:nvSpPr>
          <p:spPr>
            <a:xfrm>
              <a:off x="6842931" y="5722416"/>
              <a:ext cx="3901269" cy="1477328"/>
            </a:xfrm>
            <a:prstGeom prst="rect">
              <a:avLst/>
            </a:prstGeom>
            <a:solidFill>
              <a:schemeClr val="tx1"/>
            </a:solidFill>
            <a:ln>
              <a:solidFill>
                <a:schemeClr val="tx1"/>
              </a:solidFill>
            </a:ln>
          </p:spPr>
          <p:txBody>
            <a:bodyPr wrap="square">
              <a:spAutoFit/>
            </a:bodyPr>
            <a:lstStyle/>
            <a:p>
              <a:r>
                <a:rPr lang="en-US" dirty="0">
                  <a:solidFill>
                    <a:schemeClr val="bg1"/>
                  </a:solidFill>
                </a:rPr>
                <a:t>Ali Rezaei</a:t>
              </a:r>
            </a:p>
            <a:p>
              <a:r>
                <a:rPr lang="en-US" dirty="0">
                  <a:solidFill>
                    <a:schemeClr val="bg1"/>
                  </a:solidFill>
                </a:rPr>
                <a:t>Peyman Karimi</a:t>
              </a:r>
            </a:p>
            <a:p>
              <a:r>
                <a:rPr lang="en-US" dirty="0">
                  <a:solidFill>
                    <a:schemeClr val="bg1"/>
                  </a:solidFill>
                </a:rPr>
                <a:t>Abbas </a:t>
              </a:r>
              <a:r>
                <a:rPr lang="en-US" dirty="0" err="1">
                  <a:solidFill>
                    <a:schemeClr val="bg1"/>
                  </a:solidFill>
                </a:rPr>
                <a:t>Asadian</a:t>
              </a:r>
              <a:endParaRPr lang="en-US" dirty="0">
                <a:solidFill>
                  <a:schemeClr val="bg1"/>
                </a:solidFill>
              </a:endParaRPr>
            </a:p>
            <a:p>
              <a:r>
                <a:rPr lang="en-US" dirty="0">
                  <a:solidFill>
                    <a:schemeClr val="bg1"/>
                  </a:solidFill>
                </a:rPr>
                <a:t>Ahmad Hosseini</a:t>
              </a:r>
            </a:p>
            <a:p>
              <a:endParaRPr lang="en-US" dirty="0">
                <a:solidFill>
                  <a:schemeClr val="bg1"/>
                </a:solidFill>
              </a:endParaRPr>
            </a:p>
          </p:txBody>
        </p:sp>
      </p:grpSp>
    </p:spTree>
    <p:extLst>
      <p:ext uri="{BB962C8B-B14F-4D97-AF65-F5344CB8AC3E}">
        <p14:creationId xmlns:p14="http://schemas.microsoft.com/office/powerpoint/2010/main" val="14235599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77B71-CA7D-D1A8-B9D4-4B2BCE090578}"/>
              </a:ext>
            </a:extLst>
          </p:cNvPr>
          <p:cNvSpPr>
            <a:spLocks noGrp="1"/>
          </p:cNvSpPr>
          <p:nvPr>
            <p:ph type="title"/>
          </p:nvPr>
        </p:nvSpPr>
        <p:spPr/>
        <p:txBody>
          <a:bodyPr/>
          <a:lstStyle/>
          <a:p>
            <a:r>
              <a:rPr lang="fa-IR" dirty="0"/>
              <a:t>لیست پیوندی</a:t>
            </a:r>
            <a:endParaRPr lang="en-US" dirty="0"/>
          </a:p>
        </p:txBody>
      </p:sp>
      <p:sp>
        <p:nvSpPr>
          <p:cNvPr id="3" name="Content Placeholder 2">
            <a:extLst>
              <a:ext uri="{FF2B5EF4-FFF2-40B4-BE49-F238E27FC236}">
                <a16:creationId xmlns:a16="http://schemas.microsoft.com/office/drawing/2014/main" id="{8EF1DE73-2437-CE7B-C7AD-7D2FDF8F61C1}"/>
              </a:ext>
            </a:extLst>
          </p:cNvPr>
          <p:cNvSpPr>
            <a:spLocks noGrp="1"/>
          </p:cNvSpPr>
          <p:nvPr>
            <p:ph idx="1"/>
          </p:nvPr>
        </p:nvSpPr>
        <p:spPr/>
        <p:txBody>
          <a:bodyPr>
            <a:normAutofit/>
          </a:bodyPr>
          <a:lstStyle/>
          <a:p>
            <a:r>
              <a:rPr lang="en-US" sz="2400" dirty="0">
                <a:hlinkClick r:id="rId2"/>
              </a:rPr>
              <a:t>https://docs.microsoft.com/en-us/dotnet/api/system.collections.generic.linkedlist-1?view=net-6.0</a:t>
            </a:r>
            <a:r>
              <a:rPr lang="fa-IR" sz="2400" dirty="0"/>
              <a:t> </a:t>
            </a:r>
            <a:endParaRPr lang="en-US" sz="2400" dirty="0"/>
          </a:p>
        </p:txBody>
      </p:sp>
      <p:sp>
        <p:nvSpPr>
          <p:cNvPr id="4" name="Slide Number Placeholder 3">
            <a:extLst>
              <a:ext uri="{FF2B5EF4-FFF2-40B4-BE49-F238E27FC236}">
                <a16:creationId xmlns:a16="http://schemas.microsoft.com/office/drawing/2014/main" id="{BECC4EFD-16D4-512E-355B-1DF2D3AD4E1B}"/>
              </a:ext>
            </a:extLst>
          </p:cNvPr>
          <p:cNvSpPr>
            <a:spLocks noGrp="1"/>
          </p:cNvSpPr>
          <p:nvPr>
            <p:ph type="sldNum" sz="quarter" idx="12"/>
          </p:nvPr>
        </p:nvSpPr>
        <p:spPr/>
        <p:txBody>
          <a:bodyPr/>
          <a:lstStyle/>
          <a:p>
            <a:fld id="{7A24F918-E48B-4CD6-88B4-F48A81EB5FB6}" type="slidenum">
              <a:rPr lang="en-US" smtClean="0"/>
              <a:pPr/>
              <a:t>34</a:t>
            </a:fld>
            <a:endParaRPr lang="en-US"/>
          </a:p>
        </p:txBody>
      </p:sp>
      <p:sp>
        <p:nvSpPr>
          <p:cNvPr id="5" name="Footer Placeholder 4">
            <a:extLst>
              <a:ext uri="{FF2B5EF4-FFF2-40B4-BE49-F238E27FC236}">
                <a16:creationId xmlns:a16="http://schemas.microsoft.com/office/drawing/2014/main" id="{92CC27EC-BA6C-ABB1-F9A1-CE8A4C587E72}"/>
              </a:ext>
            </a:extLst>
          </p:cNvPr>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33008310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77B71-CA7D-D1A8-B9D4-4B2BCE090578}"/>
              </a:ext>
            </a:extLst>
          </p:cNvPr>
          <p:cNvSpPr>
            <a:spLocks noGrp="1"/>
          </p:cNvSpPr>
          <p:nvPr>
            <p:ph type="title"/>
          </p:nvPr>
        </p:nvSpPr>
        <p:spPr/>
        <p:txBody>
          <a:bodyPr/>
          <a:lstStyle/>
          <a:p>
            <a:r>
              <a:rPr lang="fa-IR" dirty="0"/>
              <a:t>تمرین</a:t>
            </a:r>
            <a:endParaRPr lang="en-US" dirty="0"/>
          </a:p>
        </p:txBody>
      </p:sp>
      <p:sp>
        <p:nvSpPr>
          <p:cNvPr id="3" name="Content Placeholder 2">
            <a:extLst>
              <a:ext uri="{FF2B5EF4-FFF2-40B4-BE49-F238E27FC236}">
                <a16:creationId xmlns:a16="http://schemas.microsoft.com/office/drawing/2014/main" id="{8EF1DE73-2437-CE7B-C7AD-7D2FDF8F61C1}"/>
              </a:ext>
            </a:extLst>
          </p:cNvPr>
          <p:cNvSpPr>
            <a:spLocks noGrp="1"/>
          </p:cNvSpPr>
          <p:nvPr>
            <p:ph idx="1"/>
          </p:nvPr>
        </p:nvSpPr>
        <p:spPr/>
        <p:txBody>
          <a:bodyPr>
            <a:normAutofit/>
          </a:bodyPr>
          <a:lstStyle/>
          <a:p>
            <a:r>
              <a:rPr lang="fa-IR" sz="2400" dirty="0"/>
              <a:t>با استفاده از الگوی کلاس لیست پیوندی در </a:t>
            </a:r>
            <a:r>
              <a:rPr lang="en-US" sz="2400" dirty="0"/>
              <a:t>C#</a:t>
            </a:r>
            <a:r>
              <a:rPr lang="fa-IR" sz="2400" dirty="0"/>
              <a:t> یک کلاس الگو برای صف تولید نمایید.</a:t>
            </a:r>
          </a:p>
          <a:p>
            <a:pPr lvl="1"/>
            <a:r>
              <a:rPr lang="fa-IR" sz="2000" dirty="0"/>
              <a:t>دقت نمایید که در صف توابع اضافه و حذف را داریم که اضافه کردن به صف، در انتهای لیست اضافه میکند و حذف از صف، از ابتدای لیست انجام میشود.</a:t>
            </a:r>
          </a:p>
          <a:p>
            <a:r>
              <a:rPr lang="fa-IR" sz="2400" dirty="0"/>
              <a:t>همچنین توابع خواندن و نوشتن در فایل را نیز برای این کلاس پیاده سازی نمایید.</a:t>
            </a:r>
            <a:endParaRPr lang="en-US" sz="2400" dirty="0"/>
          </a:p>
        </p:txBody>
      </p:sp>
      <p:sp>
        <p:nvSpPr>
          <p:cNvPr id="4" name="Slide Number Placeholder 3">
            <a:extLst>
              <a:ext uri="{FF2B5EF4-FFF2-40B4-BE49-F238E27FC236}">
                <a16:creationId xmlns:a16="http://schemas.microsoft.com/office/drawing/2014/main" id="{BECC4EFD-16D4-512E-355B-1DF2D3AD4E1B}"/>
              </a:ext>
            </a:extLst>
          </p:cNvPr>
          <p:cNvSpPr>
            <a:spLocks noGrp="1"/>
          </p:cNvSpPr>
          <p:nvPr>
            <p:ph type="sldNum" sz="quarter" idx="12"/>
          </p:nvPr>
        </p:nvSpPr>
        <p:spPr/>
        <p:txBody>
          <a:bodyPr/>
          <a:lstStyle/>
          <a:p>
            <a:fld id="{7A24F918-E48B-4CD6-88B4-F48A81EB5FB6}" type="slidenum">
              <a:rPr lang="en-US" smtClean="0"/>
              <a:pPr/>
              <a:t>35</a:t>
            </a:fld>
            <a:endParaRPr lang="en-US"/>
          </a:p>
        </p:txBody>
      </p:sp>
      <p:sp>
        <p:nvSpPr>
          <p:cNvPr id="5" name="Footer Placeholder 4">
            <a:extLst>
              <a:ext uri="{FF2B5EF4-FFF2-40B4-BE49-F238E27FC236}">
                <a16:creationId xmlns:a16="http://schemas.microsoft.com/office/drawing/2014/main" id="{92CC27EC-BA6C-ABB1-F9A1-CE8A4C587E72}"/>
              </a:ext>
            </a:extLst>
          </p:cNvPr>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7699461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fa-IR" dirty="0"/>
              <a:t>پایان فصل ششم</a:t>
            </a:r>
            <a:endParaRPr lang="en-US" dirty="0"/>
          </a:p>
        </p:txBody>
      </p:sp>
      <p:sp>
        <p:nvSpPr>
          <p:cNvPr id="7" name="Subtitle 6"/>
          <p:cNvSpPr>
            <a:spLocks noGrp="1"/>
          </p:cNvSpPr>
          <p:nvPr>
            <p:ph type="subTitle" idx="1"/>
          </p:nvPr>
        </p:nvSpPr>
        <p:spPr/>
        <p:txBody>
          <a:bodyPr>
            <a:normAutofit fontScale="92500" lnSpcReduction="10000"/>
          </a:bodyPr>
          <a:lstStyle/>
          <a:p>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36</a:t>
            </a:fld>
            <a:endParaRPr lang="en-US"/>
          </a:p>
        </p:txBody>
      </p:sp>
    </p:spTree>
    <p:extLst>
      <p:ext uri="{BB962C8B-B14F-4D97-AF65-F5344CB8AC3E}">
        <p14:creationId xmlns:p14="http://schemas.microsoft.com/office/powerpoint/2010/main" val="1904452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p:cNvSpPr>
            <a:spLocks noGrp="1" noChangeArrowheads="1"/>
          </p:cNvSpPr>
          <p:nvPr>
            <p:ph type="title"/>
          </p:nvPr>
        </p:nvSpPr>
        <p:spPr/>
        <p:txBody>
          <a:bodyPr>
            <a:normAutofit/>
          </a:bodyPr>
          <a:lstStyle/>
          <a:p>
            <a:pPr eaLnBrk="1" hangingPunct="1"/>
            <a:r>
              <a:rPr lang="fa-IR" altLang="en-US" dirty="0"/>
              <a:t>مقدمه</a:t>
            </a:r>
            <a:endParaRPr lang="en-US" altLang="en-US" dirty="0"/>
          </a:p>
        </p:txBody>
      </p:sp>
      <p:sp>
        <p:nvSpPr>
          <p:cNvPr id="2054" name="Rectangle 6"/>
          <p:cNvSpPr>
            <a:spLocks noGrp="1" noChangeArrowheads="1"/>
          </p:cNvSpPr>
          <p:nvPr>
            <p:ph idx="1"/>
          </p:nvPr>
        </p:nvSpPr>
        <p:spPr/>
        <p:txBody>
          <a:bodyPr>
            <a:normAutofit/>
          </a:bodyPr>
          <a:lstStyle/>
          <a:p>
            <a:pPr eaLnBrk="1" hangingPunct="1"/>
            <a:r>
              <a:rPr lang="fa-IR" altLang="en-US" sz="2800" dirty="0"/>
              <a:t> توابع همنام اعمال ظاهراً مشابه را روی انواع گوناگونی از داده ها انجام می دهند.</a:t>
            </a:r>
          </a:p>
          <a:p>
            <a:r>
              <a:rPr lang="fa-IR" altLang="en-US" sz="2800" dirty="0"/>
              <a:t>به عبارت دیگر در </a:t>
            </a:r>
            <a:r>
              <a:rPr lang="fa-IR" altLang="en-US" dirty="0">
                <a:solidFill>
                  <a:srgbClr val="C00000"/>
                </a:solidFill>
              </a:rPr>
              <a:t>الگوی تابع (قالب تابع)</a:t>
            </a:r>
            <a:r>
              <a:rPr lang="fa-IR" altLang="en-US" sz="2800" dirty="0"/>
              <a:t> یک عمل بر روی انواع مختلفی از داده ها انجام  میشود.</a:t>
            </a:r>
          </a:p>
        </p:txBody>
      </p:sp>
    </p:spTree>
    <p:extLst>
      <p:ext uri="{BB962C8B-B14F-4D97-AF65-F5344CB8AC3E}">
        <p14:creationId xmlns:p14="http://schemas.microsoft.com/office/powerpoint/2010/main" val="18127433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53"/>
                                        </p:tgtEl>
                                        <p:attrNameLst>
                                          <p:attrName>style.visibility</p:attrName>
                                        </p:attrNameLst>
                                      </p:cBhvr>
                                      <p:to>
                                        <p:strVal val="visible"/>
                                      </p:to>
                                    </p:set>
                                    <p:animEffect transition="in" filter="blinds(horizontal)">
                                      <p:cBhvr>
                                        <p:cTn id="7" dur="500"/>
                                        <p:tgtEl>
                                          <p:spTgt spid="205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054">
                                            <p:txEl>
                                              <p:pRg st="0" end="0"/>
                                            </p:txEl>
                                          </p:spTgt>
                                        </p:tgtEl>
                                        <p:attrNameLst>
                                          <p:attrName>style.visibility</p:attrName>
                                        </p:attrNameLst>
                                      </p:cBhvr>
                                      <p:to>
                                        <p:strVal val="visible"/>
                                      </p:to>
                                    </p:set>
                                    <p:animEffect transition="in" filter="blinds(horizontal)">
                                      <p:cBhvr>
                                        <p:cTn id="12" dur="500"/>
                                        <p:tgtEl>
                                          <p:spTgt spid="2054">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054">
                                            <p:txEl>
                                              <p:pRg st="1" end="1"/>
                                            </p:txEl>
                                          </p:spTgt>
                                        </p:tgtEl>
                                        <p:attrNameLst>
                                          <p:attrName>style.visibility</p:attrName>
                                        </p:attrNameLst>
                                      </p:cBhvr>
                                      <p:to>
                                        <p:strVal val="visible"/>
                                      </p:to>
                                    </p:set>
                                    <p:animEffect transition="in" filter="blinds(horizontal)">
                                      <p:cBhvr>
                                        <p:cTn id="17" dur="500"/>
                                        <p:tgtEl>
                                          <p:spTgt spid="205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altLang="en-US" dirty="0"/>
              <a:t>الگوی تابع و الگوی کلاس (</a:t>
            </a:r>
            <a:r>
              <a:rPr lang="en-US" altLang="en-US" dirty="0"/>
              <a:t>C# Generics</a:t>
            </a:r>
            <a:r>
              <a:rPr lang="fa-IR" altLang="en-US" dirty="0"/>
              <a:t>)</a:t>
            </a:r>
            <a:endParaRPr lang="en-US" dirty="0"/>
          </a:p>
        </p:txBody>
      </p:sp>
      <p:sp>
        <p:nvSpPr>
          <p:cNvPr id="4" name="Content Placeholder 3">
            <a:extLst>
              <a:ext uri="{FF2B5EF4-FFF2-40B4-BE49-F238E27FC236}">
                <a16:creationId xmlns:a16="http://schemas.microsoft.com/office/drawing/2014/main" id="{4EF480A2-CBEB-196A-5674-A8CC285398B4}"/>
              </a:ext>
            </a:extLst>
          </p:cNvPr>
          <p:cNvSpPr>
            <a:spLocks noGrp="1"/>
          </p:cNvSpPr>
          <p:nvPr>
            <p:ph idx="1"/>
          </p:nvPr>
        </p:nvSpPr>
        <p:spPr/>
        <p:txBody>
          <a:bodyPr/>
          <a:lstStyle/>
          <a:p>
            <a:r>
              <a:rPr lang="fa-IR" dirty="0"/>
              <a:t>با استفاده از الگو ها می توان توابع کلی و کلاس های کلی را ایجاد کرد.</a:t>
            </a:r>
          </a:p>
          <a:p>
            <a:r>
              <a:rPr lang="fa-IR" dirty="0"/>
              <a:t>در یک تابع یا کلاس کلی نوع دادهای که این توابع و کلاس ها بر روی ان عمل می کنند به صورت پارامتر مشخص میشود.</a:t>
            </a:r>
          </a:p>
          <a:p>
            <a:r>
              <a:rPr lang="fa-IR" dirty="0"/>
              <a:t>بنابراین می توانید ازیک تابع یا کلاس با چند نوع مختلف از داده ها کار کنید بدون اینکه نیاز به دستورالعمل های خاص ان انواع باشد.</a:t>
            </a:r>
          </a:p>
          <a:p>
            <a:endParaRPr lang="en-US" dirty="0"/>
          </a:p>
        </p:txBody>
      </p:sp>
    </p:spTree>
    <p:extLst>
      <p:ext uri="{BB962C8B-B14F-4D97-AF65-F5344CB8AC3E}">
        <p14:creationId xmlns:p14="http://schemas.microsoft.com/office/powerpoint/2010/main" val="18180408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altLang="en-US" dirty="0"/>
              <a:t>الگوی کلاس ها و توابع (</a:t>
            </a:r>
            <a:r>
              <a:rPr lang="en-US" altLang="en-US" dirty="0"/>
              <a:t>C# Generics</a:t>
            </a:r>
            <a:r>
              <a:rPr lang="fa-IR" altLang="en-US" dirty="0"/>
              <a:t>)</a:t>
            </a:r>
            <a:endParaRPr lang="en-US" dirty="0"/>
          </a:p>
        </p:txBody>
      </p:sp>
      <p:sp>
        <p:nvSpPr>
          <p:cNvPr id="4" name="Content Placeholder 3">
            <a:extLst>
              <a:ext uri="{FF2B5EF4-FFF2-40B4-BE49-F238E27FC236}">
                <a16:creationId xmlns:a16="http://schemas.microsoft.com/office/drawing/2014/main" id="{4EF480A2-CBEB-196A-5674-A8CC285398B4}"/>
              </a:ext>
            </a:extLst>
          </p:cNvPr>
          <p:cNvSpPr>
            <a:spLocks noGrp="1"/>
          </p:cNvSpPr>
          <p:nvPr>
            <p:ph idx="1"/>
          </p:nvPr>
        </p:nvSpPr>
        <p:spPr/>
        <p:txBody>
          <a:bodyPr>
            <a:normAutofit/>
          </a:bodyPr>
          <a:lstStyle/>
          <a:p>
            <a:r>
              <a:rPr lang="en-US" dirty="0"/>
              <a:t>Generics </a:t>
            </a:r>
            <a:r>
              <a:rPr lang="fa-IR" dirty="0"/>
              <a:t>به شما این امکان را می دهد که ساختارهای داده را با اطمینان، بدون تثبیت به انواع داده های مشخص تعریف کنید.</a:t>
            </a:r>
          </a:p>
          <a:p>
            <a:r>
              <a:rPr lang="fa-IR" dirty="0"/>
              <a:t>این امر منجر به افزایش عملکرد قابل توجه و کد با کیفیت بالاتر می شود، زیرا می توانید از الگوریتم های پردازش داده ها بدون تکرار کدهای خاص استفاده مجدد کنید.</a:t>
            </a:r>
          </a:p>
        </p:txBody>
      </p:sp>
    </p:spTree>
    <p:extLst>
      <p:ext uri="{BB962C8B-B14F-4D97-AF65-F5344CB8AC3E}">
        <p14:creationId xmlns:p14="http://schemas.microsoft.com/office/powerpoint/2010/main" val="22253209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fade">
                                      <p:cBhvr>
                                        <p:cTn id="11"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Generic Parameterization</a:t>
            </a:r>
          </a:p>
        </p:txBody>
      </p:sp>
      <p:sp>
        <p:nvSpPr>
          <p:cNvPr id="3" name="Content Placeholder 2"/>
          <p:cNvSpPr>
            <a:spLocks noGrp="1"/>
          </p:cNvSpPr>
          <p:nvPr>
            <p:ph idx="1"/>
          </p:nvPr>
        </p:nvSpPr>
        <p:spPr/>
        <p:txBody>
          <a:bodyPr/>
          <a:lstStyle/>
          <a:p>
            <a:r>
              <a:rPr lang="en-US" dirty="0"/>
              <a:t>Generics can be used with:</a:t>
            </a:r>
          </a:p>
          <a:p>
            <a:pPr lvl="1"/>
            <a:r>
              <a:rPr lang="en-US" dirty="0"/>
              <a:t>Types</a:t>
            </a:r>
          </a:p>
          <a:p>
            <a:pPr lvl="2"/>
            <a:r>
              <a:rPr lang="en-US" dirty="0" err="1"/>
              <a:t>Struct</a:t>
            </a:r>
            <a:endParaRPr lang="en-US" dirty="0"/>
          </a:p>
          <a:p>
            <a:pPr lvl="2"/>
            <a:r>
              <a:rPr lang="en-US" dirty="0"/>
              <a:t>Interface</a:t>
            </a:r>
          </a:p>
          <a:p>
            <a:pPr lvl="2"/>
            <a:r>
              <a:rPr lang="en-US" dirty="0"/>
              <a:t>Class</a:t>
            </a:r>
          </a:p>
          <a:p>
            <a:pPr lvl="1"/>
            <a:r>
              <a:rPr lang="en-US" dirty="0"/>
              <a:t>Methods</a:t>
            </a:r>
          </a:p>
        </p:txBody>
      </p:sp>
      <p:graphicFrame>
        <p:nvGraphicFramePr>
          <p:cNvPr id="4" name="Content Placeholder 4">
            <a:extLst>
              <a:ext uri="{FF2B5EF4-FFF2-40B4-BE49-F238E27FC236}">
                <a16:creationId xmlns:a16="http://schemas.microsoft.com/office/drawing/2014/main" id="{9DCD2ADB-5A16-2189-CB5C-44CD993AB90B}"/>
              </a:ext>
            </a:extLst>
          </p:cNvPr>
          <p:cNvGraphicFramePr>
            <a:graphicFrameLocks/>
          </p:cNvGraphicFramePr>
          <p:nvPr>
            <p:extLst>
              <p:ext uri="{D42A27DB-BD31-4B8C-83A1-F6EECF244321}">
                <p14:modId xmlns:p14="http://schemas.microsoft.com/office/powerpoint/2010/main" val="4092705782"/>
              </p:ext>
            </p:extLst>
          </p:nvPr>
        </p:nvGraphicFramePr>
        <p:xfrm>
          <a:off x="2882980" y="2387924"/>
          <a:ext cx="8661319" cy="40176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a:t>1- تابع کلی </a:t>
            </a:r>
            <a:r>
              <a:rPr lang="en-US" dirty="0"/>
              <a:t>(Generic Methods)</a:t>
            </a:r>
          </a:p>
        </p:txBody>
      </p:sp>
      <p:sp>
        <p:nvSpPr>
          <p:cNvPr id="4" name="Content Placeholder 3">
            <a:extLst>
              <a:ext uri="{FF2B5EF4-FFF2-40B4-BE49-F238E27FC236}">
                <a16:creationId xmlns:a16="http://schemas.microsoft.com/office/drawing/2014/main" id="{D068F29A-9B43-6B51-E817-BF7C9FC9BAEC}"/>
              </a:ext>
            </a:extLst>
          </p:cNvPr>
          <p:cNvSpPr>
            <a:spLocks noGrp="1"/>
          </p:cNvSpPr>
          <p:nvPr>
            <p:ph idx="1"/>
          </p:nvPr>
        </p:nvSpPr>
        <p:spPr>
          <a:xfrm>
            <a:off x="215462" y="1240076"/>
            <a:ext cx="11328838" cy="2417523"/>
          </a:xfrm>
        </p:spPr>
        <p:txBody>
          <a:bodyPr>
            <a:normAutofit/>
          </a:bodyPr>
          <a:lstStyle/>
          <a:p>
            <a:r>
              <a:rPr lang="fa-IR" dirty="0"/>
              <a:t>تابع کلی مجموعه کلی از اعمال را تعریف می کند که بر روی انواع مختلفی از داده ها انجام می شوند.</a:t>
            </a:r>
          </a:p>
          <a:p>
            <a:pPr marL="0" indent="0">
              <a:buNone/>
            </a:pPr>
            <a:endParaRPr lang="fa-IR" dirty="0"/>
          </a:p>
        </p:txBody>
      </p:sp>
      <p:pic>
        <p:nvPicPr>
          <p:cNvPr id="1026" name="Picture 2" descr="Template method design&amp;nbsp;pattern">
            <a:extLst>
              <a:ext uri="{FF2B5EF4-FFF2-40B4-BE49-F238E27FC236}">
                <a16:creationId xmlns:a16="http://schemas.microsoft.com/office/drawing/2014/main" id="{1203209E-11CD-31F1-321F-AC94303057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9797" y="2391508"/>
            <a:ext cx="6699974" cy="41874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82143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1- تابع کلی </a:t>
            </a:r>
            <a:r>
              <a:rPr lang="en-US" dirty="0"/>
              <a:t>(Generic Methods)</a:t>
            </a:r>
          </a:p>
        </p:txBody>
      </p:sp>
      <p:sp>
        <p:nvSpPr>
          <p:cNvPr id="4" name="Content Placeholder 3">
            <a:extLst>
              <a:ext uri="{FF2B5EF4-FFF2-40B4-BE49-F238E27FC236}">
                <a16:creationId xmlns:a16="http://schemas.microsoft.com/office/drawing/2014/main" id="{D068F29A-9B43-6B51-E817-BF7C9FC9BAEC}"/>
              </a:ext>
            </a:extLst>
          </p:cNvPr>
          <p:cNvSpPr>
            <a:spLocks noGrp="1"/>
          </p:cNvSpPr>
          <p:nvPr>
            <p:ph idx="1"/>
          </p:nvPr>
        </p:nvSpPr>
        <p:spPr/>
        <p:txBody>
          <a:bodyPr>
            <a:normAutofit/>
          </a:bodyPr>
          <a:lstStyle/>
          <a:p>
            <a:r>
              <a:rPr lang="fa-IR" dirty="0"/>
              <a:t>در این توابع، نوع داده ای که تابع باید بر روی ان عمل کند به عنوان ارگومان به آن ارسال می شود.</a:t>
            </a:r>
          </a:p>
          <a:p>
            <a:r>
              <a:rPr lang="fa-IR" dirty="0"/>
              <a:t>با تابع کلی یک رویه کلی را می توان بر روی انواع مختلفی از داده ها انجام داد.</a:t>
            </a:r>
          </a:p>
          <a:p>
            <a:r>
              <a:rPr lang="fa-IR" dirty="0"/>
              <a:t>می دانید که بسیاری از الگوریتم ها بر روی انواع مختلفی از داده ها عمل می کنند بدون اینکه تغییراتی درآنها ایجاد شود.</a:t>
            </a:r>
          </a:p>
          <a:p>
            <a:r>
              <a:rPr lang="fa-IR" dirty="0"/>
              <a:t>به عنوان مثال مرتب سازی، چه برای مرتب سازی آرایه صحیح و چه برای آرایه اعشاری یکسان است.</a:t>
            </a:r>
          </a:p>
          <a:p>
            <a:endParaRPr lang="fa-IR" dirty="0"/>
          </a:p>
          <a:p>
            <a:endParaRPr lang="fa-IR" dirty="0"/>
          </a:p>
          <a:p>
            <a:endParaRPr lang="en-US" dirty="0"/>
          </a:p>
        </p:txBody>
      </p:sp>
    </p:spTree>
    <p:extLst>
      <p:ext uri="{BB962C8B-B14F-4D97-AF65-F5344CB8AC3E}">
        <p14:creationId xmlns:p14="http://schemas.microsoft.com/office/powerpoint/2010/main" val="22697578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12827</TotalTime>
  <Words>3826</Words>
  <Application>Microsoft Office PowerPoint</Application>
  <PresentationFormat>Widescreen</PresentationFormat>
  <Paragraphs>462</Paragraphs>
  <Slides>36</Slides>
  <Notes>2</Notes>
  <HiddenSlides>3</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36</vt:i4>
      </vt:variant>
    </vt:vector>
  </HeadingPairs>
  <TitlesOfParts>
    <vt:vector size="44" baseType="lpstr">
      <vt:lpstr>Arial</vt:lpstr>
      <vt:lpstr>B Yekan</vt:lpstr>
      <vt:lpstr>Calibri</vt:lpstr>
      <vt:lpstr>Calibri Light</vt:lpstr>
      <vt:lpstr>Consolas</vt:lpstr>
      <vt:lpstr>Times New Roman</vt:lpstr>
      <vt:lpstr>Wingdings</vt:lpstr>
      <vt:lpstr>Office Theme</vt:lpstr>
      <vt:lpstr>برنامه سازي پيشرفته</vt:lpstr>
      <vt:lpstr>منابع</vt:lpstr>
      <vt:lpstr>الگوها یا قالب ها</vt:lpstr>
      <vt:lpstr>مقدمه</vt:lpstr>
      <vt:lpstr>الگوی تابع و الگوی کلاس (C# Generics)</vt:lpstr>
      <vt:lpstr>الگوی کلاس ها و توابع (C# Generics)</vt:lpstr>
      <vt:lpstr>Generic Parameterization</vt:lpstr>
      <vt:lpstr>1- تابع کلی (Generic Methods)</vt:lpstr>
      <vt:lpstr>1- تابع کلی (Generic Methods)</vt:lpstr>
      <vt:lpstr>1- تابع کلی (Generic Methods)- مثال</vt:lpstr>
      <vt:lpstr>1- تابع کلی (Generic Methods)-صورت مساله</vt:lpstr>
      <vt:lpstr>1- تابع کلی (Generic Methods)-صورت مساله</vt:lpstr>
      <vt:lpstr>1- تابع کلی (Generic Methods)-صورت مساله</vt:lpstr>
      <vt:lpstr>مثال: مرتب سازی حبابی برای یک آرایه از اعداد صحیح</vt:lpstr>
      <vt:lpstr>مثال: مرتب سازی حبابی برای یک آرایه از اعداد اعشاری</vt:lpstr>
      <vt:lpstr>مثال: مرتب سازی حبابی  بصورت الگو</vt:lpstr>
      <vt:lpstr>عبارت Where</vt:lpstr>
      <vt:lpstr>2- کلاس های کلی (Generic Classes)</vt:lpstr>
      <vt:lpstr>2- کلاس های کلی (Generic Classes)</vt:lpstr>
      <vt:lpstr>2- کلاس های کلی (Generic Classes)</vt:lpstr>
      <vt:lpstr>کلاس پشته</vt:lpstr>
      <vt:lpstr>کلاس پشته</vt:lpstr>
      <vt:lpstr>کلاس پشته</vt:lpstr>
      <vt:lpstr>کلاس های الگوی طراحی شده در C#</vt:lpstr>
      <vt:lpstr> System.Collections.Generic.Dictionary </vt:lpstr>
      <vt:lpstr>جستجو با استفاده از key در دیکشنری</vt:lpstr>
      <vt:lpstr>جستجو با استفاده از key در دیکشنری</vt:lpstr>
      <vt:lpstr>دسترسی به تمام عناصر دیکشنری</vt:lpstr>
      <vt:lpstr>برای بررسی وجود یک Value خاص در Dictionary</vt:lpstr>
      <vt:lpstr>حذف یک عنصر از Dictionary </vt:lpstr>
      <vt:lpstr>پاک کردن تمام آیتمهای Dictionary </vt:lpstr>
      <vt:lpstr>بازیابی کلیدهای یک Dictionary </vt:lpstr>
      <vt:lpstr>بازیابی مقادیر یک Dictionary </vt:lpstr>
      <vt:lpstr>لیست پیوندی</vt:lpstr>
      <vt:lpstr>تمرین</vt:lpstr>
      <vt:lpstr>پایان فصل ششم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Computer Architecture</dc:title>
  <dc:creator>HaghighatDoost,Vahid</dc:creator>
  <cp:lastModifiedBy>Vahid Haghighatdoost</cp:lastModifiedBy>
  <cp:revision>353</cp:revision>
  <dcterms:created xsi:type="dcterms:W3CDTF">2021-08-11T10:34:58Z</dcterms:created>
  <dcterms:modified xsi:type="dcterms:W3CDTF">2023-06-05T17:19:08Z</dcterms:modified>
</cp:coreProperties>
</file>