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ink/ink2.xml" ContentType="application/inkml+xml"/>
  <Override PartName="/ppt/notesSlides/notesSlide9.xml" ContentType="application/vnd.openxmlformats-officedocument.presentationml.notesSlide+xml"/>
  <Override PartName="/ppt/ink/ink3.xml" ContentType="application/inkml+xml"/>
  <Override PartName="/ppt/notesSlides/notesSlide10.xml" ContentType="application/vnd.openxmlformats-officedocument.presentationml.notesSlide+xml"/>
  <Override PartName="/ppt/ink/ink4.xml" ContentType="application/inkml+xml"/>
  <Override PartName="/ppt/notesSlides/notesSlide11.xml" ContentType="application/vnd.openxmlformats-officedocument.presentationml.notesSlide+xml"/>
  <Override PartName="/ppt/ink/ink5.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6.xml" ContentType="application/inkml+xml"/>
  <Override PartName="/ppt/notesSlides/notesSlide16.xml" ContentType="application/vnd.openxmlformats-officedocument.presentationml.notesSlide+xml"/>
  <Override PartName="/ppt/ink/ink7.xml" ContentType="application/inkml+xml"/>
  <Override PartName="/ppt/notesSlides/notesSlide17.xml" ContentType="application/vnd.openxmlformats-officedocument.presentationml.notesSlide+xml"/>
  <Override PartName="/ppt/ink/ink8.xml" ContentType="application/inkml+xml"/>
  <Override PartName="/ppt/notesSlides/notesSlide18.xml" ContentType="application/vnd.openxmlformats-officedocument.presentationml.notesSlide+xml"/>
  <Override PartName="/ppt/ink/ink9.xml" ContentType="application/inkml+xml"/>
  <Override PartName="/ppt/notesSlides/notesSlide19.xml" ContentType="application/vnd.openxmlformats-officedocument.presentationml.notesSlide+xml"/>
  <Override PartName="/ppt/ink/ink10.xml" ContentType="application/inkml+xml"/>
  <Override PartName="/ppt/notesSlides/notesSlide20.xml" ContentType="application/vnd.openxmlformats-officedocument.presentationml.notesSlide+xml"/>
  <Override PartName="/ppt/ink/ink11.xml" ContentType="application/inkml+xml"/>
  <Override PartName="/ppt/notesSlides/notesSlide21.xml" ContentType="application/vnd.openxmlformats-officedocument.presentationml.notesSlide+xml"/>
  <Override PartName="/ppt/ink/ink12.xml" ContentType="application/inkml+xml"/>
  <Override PartName="/ppt/notesSlides/notesSlide22.xml" ContentType="application/vnd.openxmlformats-officedocument.presentationml.notesSlide+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572" r:id="rId3"/>
    <p:sldId id="265" r:id="rId4"/>
    <p:sldId id="266" r:id="rId5"/>
    <p:sldId id="267" r:id="rId6"/>
    <p:sldId id="268" r:id="rId7"/>
    <p:sldId id="269" r:id="rId8"/>
    <p:sldId id="627" r:id="rId9"/>
    <p:sldId id="628" r:id="rId10"/>
    <p:sldId id="629" r:id="rId11"/>
    <p:sldId id="630" r:id="rId12"/>
    <p:sldId id="631" r:id="rId13"/>
    <p:sldId id="272" r:id="rId14"/>
    <p:sldId id="273" r:id="rId15"/>
    <p:sldId id="642" r:id="rId16"/>
    <p:sldId id="632" r:id="rId17"/>
    <p:sldId id="633" r:id="rId18"/>
    <p:sldId id="278" r:id="rId19"/>
    <p:sldId id="647" r:id="rId20"/>
    <p:sldId id="648" r:id="rId21"/>
    <p:sldId id="650" r:id="rId22"/>
    <p:sldId id="651" r:id="rId23"/>
    <p:sldId id="643" r:id="rId24"/>
    <p:sldId id="644" r:id="rId25"/>
    <p:sldId id="634" r:id="rId26"/>
    <p:sldId id="646" r:id="rId27"/>
    <p:sldId id="645" r:id="rId28"/>
    <p:sldId id="635" r:id="rId29"/>
    <p:sldId id="636" r:id="rId30"/>
    <p:sldId id="637" r:id="rId31"/>
    <p:sldId id="638" r:id="rId32"/>
    <p:sldId id="639" r:id="rId33"/>
    <p:sldId id="640" r:id="rId34"/>
    <p:sldId id="64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ghighatDoost,Vahid" initials="H" lastIdx="1" clrIdx="0">
    <p:extLst>
      <p:ext uri="{19B8F6BF-5375-455C-9EA6-DF929625EA0E}">
        <p15:presenceInfo xmlns:p15="http://schemas.microsoft.com/office/powerpoint/2012/main" userId="S-1-5-21-38883444-773867774-137248731-77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7"/>
    <a:srgbClr val="FFFFCC"/>
    <a:srgbClr val="FFFFFF"/>
    <a:srgbClr val="FC34A6"/>
    <a:srgbClr val="5B9BD5"/>
    <a:srgbClr val="ED78F0"/>
    <a:srgbClr val="FED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68" autoAdjust="0"/>
    <p:restoredTop sz="94660"/>
  </p:normalViewPr>
  <p:slideViewPr>
    <p:cSldViewPr snapToGrid="0">
      <p:cViewPr varScale="1">
        <p:scale>
          <a:sx n="77" d="100"/>
          <a:sy n="77" d="100"/>
        </p:scale>
        <p:origin x="135"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5145F9-B510-4E4B-A587-42E2A51618C2}" type="datetimeFigureOut">
              <a:rPr lang="en-US" smtClean="0"/>
              <a:t>5/21/2023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Copyright © 2019, Elsevier Inc. All rights reserved.</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22E8D4-D96E-4C76-9162-E944717E9214}" type="slidenum">
              <a:rPr lang="en-US" smtClean="0"/>
              <a:t>‹#›</a:t>
            </a:fld>
            <a:endParaRPr lang="en-US"/>
          </a:p>
        </p:txBody>
      </p:sp>
    </p:spTree>
    <p:extLst>
      <p:ext uri="{BB962C8B-B14F-4D97-AF65-F5344CB8AC3E}">
        <p14:creationId xmlns:p14="http://schemas.microsoft.com/office/powerpoint/2010/main" val="3841228532"/>
      </p:ext>
    </p:extLst>
  </p:cSld>
  <p:clrMap bg1="lt1" tx1="dk1" bg2="lt2" tx2="dk2" accent1="accent1" accent2="accent2" accent3="accent3" accent4="accent4" accent5="accent5" accent6="accent6" hlink="hlink" folHlink="folHlink"/>
  <p:hf sldNum="0" hdr="0" dt="0"/>
</p:handoutMaster>
</file>

<file path=ppt/ink/ink1.xml><?xml version="1.0" encoding="utf-8"?>
<inkml:ink xmlns:inkml="http://www.w3.org/2003/InkML">
  <inkml:definitions>
    <inkml:context xml:id="ctx0">
      <inkml:inkSource xml:id="inkSrc0">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0" timeString="2021-04-18T04:42:02.071"/>
    </inkml:context>
    <inkml:brush xml:id="br0">
      <inkml:brushProperty name="width" value="0.05292" units="cm"/>
      <inkml:brushProperty name="height" value="0.05292" units="cm"/>
      <inkml:brushProperty name="color" value="#FF0000"/>
    </inkml:brush>
  </inkml:definitions>
  <inkml:trace contextRef="#ctx0" brushRef="#br0">16314 10014 0</inkml:trace>
</inkml:ink>
</file>

<file path=ppt/ink/ink10.xml><?xml version="1.0" encoding="utf-8"?>
<inkml:ink xmlns:inkml="http://www.w3.org/2003/InkML">
  <inkml:definitions>
    <inkml:context xml:id="ctx0">
      <inkml:inkSource xml:id="inkSrc0">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0" timeString="2021-04-18T04:42:02.071"/>
    </inkml:context>
    <inkml:brush xml:id="br0">
      <inkml:brushProperty name="width" value="0.05292" units="cm"/>
      <inkml:brushProperty name="height" value="0.05292" units="cm"/>
      <inkml:brushProperty name="color" value="#FF0000"/>
    </inkml:brush>
  </inkml:definitions>
  <inkml:trace contextRef="#ctx0" brushRef="#br0">16314 10014 0</inkml:trace>
</inkml:ink>
</file>

<file path=ppt/ink/ink11.xml><?xml version="1.0" encoding="utf-8"?>
<inkml:ink xmlns:inkml="http://www.w3.org/2003/InkML">
  <inkml:definitions>
    <inkml:context xml:id="ctx0">
      <inkml:inkSource xml:id="inkSrc0">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0" timeString="2021-04-18T04:42:02.071"/>
    </inkml:context>
    <inkml:brush xml:id="br0">
      <inkml:brushProperty name="width" value="0.05292" units="cm"/>
      <inkml:brushProperty name="height" value="0.05292" units="cm"/>
      <inkml:brushProperty name="color" value="#FF0000"/>
    </inkml:brush>
  </inkml:definitions>
  <inkml:trace contextRef="#ctx0" brushRef="#br0">16314 10014 0</inkml:trace>
</inkml:ink>
</file>

<file path=ppt/ink/ink12.xml><?xml version="1.0" encoding="utf-8"?>
<inkml:ink xmlns:inkml="http://www.w3.org/2003/InkML">
  <inkml:definitions>
    <inkml:context xml:id="ctx0">
      <inkml:inkSource xml:id="inkSrc0">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0" timeString="2021-04-18T04:42:02.071"/>
    </inkml:context>
    <inkml:brush xml:id="br0">
      <inkml:brushProperty name="width" value="0.05292" units="cm"/>
      <inkml:brushProperty name="height" value="0.05292" units="cm"/>
      <inkml:brushProperty name="color" value="#FF0000"/>
    </inkml:brush>
  </inkml:definitions>
  <inkml:trace contextRef="#ctx0" brushRef="#br0">16314 10014 0</inkml:trace>
</inkml:ink>
</file>

<file path=ppt/ink/ink13.xml><?xml version="1.0" encoding="utf-8"?>
<inkml:ink xmlns:inkml="http://www.w3.org/2003/InkML">
  <inkml:definitions>
    <inkml:context xml:id="ctx0">
      <inkml:inkSource xml:id="inkSrc0">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0" timeString="2021-04-18T04:42:02.071"/>
    </inkml:context>
    <inkml:brush xml:id="br0">
      <inkml:brushProperty name="width" value="0.05292" units="cm"/>
      <inkml:brushProperty name="height" value="0.05292" units="cm"/>
      <inkml:brushProperty name="color" value="#FF0000"/>
    </inkml:brush>
  </inkml:definitions>
  <inkml:trace contextRef="#ctx0" brushRef="#br0">16314 10014 0</inkml:trace>
</inkml:ink>
</file>

<file path=ppt/ink/ink2.xml><?xml version="1.0" encoding="utf-8"?>
<inkml:ink xmlns:inkml="http://www.w3.org/2003/InkML">
  <inkml:definitions>
    <inkml:context xml:id="ctx0">
      <inkml:inkSource xml:id="inkSrc0">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0" timeString="2021-04-18T04:42:02.071"/>
    </inkml:context>
    <inkml:brush xml:id="br0">
      <inkml:brushProperty name="width" value="0.05292" units="cm"/>
      <inkml:brushProperty name="height" value="0.05292" units="cm"/>
      <inkml:brushProperty name="color" value="#FF0000"/>
    </inkml:brush>
  </inkml:definitions>
  <inkml:trace contextRef="#ctx0" brushRef="#br0">16314 10014 0</inkml:trace>
</inkml:ink>
</file>

<file path=ppt/ink/ink3.xml><?xml version="1.0" encoding="utf-8"?>
<inkml:ink xmlns:inkml="http://www.w3.org/2003/InkML">
  <inkml:definitions>
    <inkml:context xml:id="ctx0">
      <inkml:inkSource xml:id="inkSrc0">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0" timeString="2021-04-18T04:42:02.071"/>
    </inkml:context>
    <inkml:brush xml:id="br0">
      <inkml:brushProperty name="width" value="0.05292" units="cm"/>
      <inkml:brushProperty name="height" value="0.05292" units="cm"/>
      <inkml:brushProperty name="color" value="#FF0000"/>
    </inkml:brush>
  </inkml:definitions>
  <inkml:trace contextRef="#ctx0" brushRef="#br0">16314 10014 0</inkml:trace>
</inkml:ink>
</file>

<file path=ppt/ink/ink4.xml><?xml version="1.0" encoding="utf-8"?>
<inkml:ink xmlns:inkml="http://www.w3.org/2003/InkML">
  <inkml:definitions>
    <inkml:context xml:id="ctx0">
      <inkml:inkSource xml:id="inkSrc0">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0" timeString="2021-04-18T04:42:02.071"/>
    </inkml:context>
    <inkml:brush xml:id="br0">
      <inkml:brushProperty name="width" value="0.05292" units="cm"/>
      <inkml:brushProperty name="height" value="0.05292" units="cm"/>
      <inkml:brushProperty name="color" value="#FF0000"/>
    </inkml:brush>
  </inkml:definitions>
  <inkml:trace contextRef="#ctx0" brushRef="#br0">16314 10014 0</inkml:trace>
</inkml:ink>
</file>

<file path=ppt/ink/ink5.xml><?xml version="1.0" encoding="utf-8"?>
<inkml:ink xmlns:inkml="http://www.w3.org/2003/InkML">
  <inkml:definitions>
    <inkml:context xml:id="ctx0">
      <inkml:inkSource xml:id="inkSrc0">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0" timeString="2021-04-18T04:42:02.071"/>
    </inkml:context>
    <inkml:brush xml:id="br0">
      <inkml:brushProperty name="width" value="0.05292" units="cm"/>
      <inkml:brushProperty name="height" value="0.05292" units="cm"/>
      <inkml:brushProperty name="color" value="#FF0000"/>
    </inkml:brush>
  </inkml:definitions>
  <inkml:trace contextRef="#ctx0" brushRef="#br0">16314 10014 0</inkml:trace>
</inkml:ink>
</file>

<file path=ppt/ink/ink6.xml><?xml version="1.0" encoding="utf-8"?>
<inkml:ink xmlns:inkml="http://www.w3.org/2003/InkML">
  <inkml:definitions>
    <inkml:context xml:id="ctx0">
      <inkml:inkSource xml:id="inkSrc0">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0" timeString="2021-04-18T04:42:02.071"/>
    </inkml:context>
    <inkml:brush xml:id="br0">
      <inkml:brushProperty name="width" value="0.05292" units="cm"/>
      <inkml:brushProperty name="height" value="0.05292" units="cm"/>
      <inkml:brushProperty name="color" value="#FF0000"/>
    </inkml:brush>
  </inkml:definitions>
  <inkml:trace contextRef="#ctx0" brushRef="#br0">16314 10014 0</inkml:trace>
</inkml:ink>
</file>

<file path=ppt/ink/ink7.xml><?xml version="1.0" encoding="utf-8"?>
<inkml:ink xmlns:inkml="http://www.w3.org/2003/InkML">
  <inkml:definitions>
    <inkml:context xml:id="ctx0">
      <inkml:inkSource xml:id="inkSrc0">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0" timeString="2021-04-18T04:42:02.071"/>
    </inkml:context>
    <inkml:brush xml:id="br0">
      <inkml:brushProperty name="width" value="0.05292" units="cm"/>
      <inkml:brushProperty name="height" value="0.05292" units="cm"/>
      <inkml:brushProperty name="color" value="#FF0000"/>
    </inkml:brush>
  </inkml:definitions>
  <inkml:trace contextRef="#ctx0" brushRef="#br0">16314 10014 0</inkml:trace>
</inkml:ink>
</file>

<file path=ppt/ink/ink8.xml><?xml version="1.0" encoding="utf-8"?>
<inkml:ink xmlns:inkml="http://www.w3.org/2003/InkML">
  <inkml:definitions>
    <inkml:context xml:id="ctx0">
      <inkml:inkSource xml:id="inkSrc0">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0" timeString="2021-04-18T04:42:02.071"/>
    </inkml:context>
    <inkml:brush xml:id="br0">
      <inkml:brushProperty name="width" value="0.05292" units="cm"/>
      <inkml:brushProperty name="height" value="0.05292" units="cm"/>
      <inkml:brushProperty name="color" value="#FF0000"/>
    </inkml:brush>
  </inkml:definitions>
  <inkml:trace contextRef="#ctx0" brushRef="#br0">16314 10014 0</inkml:trace>
</inkml:ink>
</file>

<file path=ppt/ink/ink9.xml><?xml version="1.0" encoding="utf-8"?>
<inkml:ink xmlns:inkml="http://www.w3.org/2003/InkML">
  <inkml:definitions>
    <inkml:context xml:id="ctx0">
      <inkml:inkSource xml:id="inkSrc0">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0" timeString="2021-04-18T04:42:02.071"/>
    </inkml:context>
    <inkml:brush xml:id="br0">
      <inkml:brushProperty name="width" value="0.05292" units="cm"/>
      <inkml:brushProperty name="height" value="0.05292" units="cm"/>
      <inkml:brushProperty name="color" value="#FF0000"/>
    </inkml:brush>
  </inkml:definitions>
  <inkml:trace contextRef="#ctx0" brushRef="#br0">16314 10014 0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1D3B1-2C87-4D0A-BDB7-78896F4B0BFA}" type="datetimeFigureOut">
              <a:rPr lang="en-US" smtClean="0"/>
              <a:t>5/21/2023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Copyright © 2019, Elsevier Inc. All rights reserved.</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B931B-C9B7-4095-8252-075D908B720D}" type="slidenum">
              <a:rPr lang="en-US" smtClean="0"/>
              <a:t>‹#›</a:t>
            </a:fld>
            <a:endParaRPr lang="en-US"/>
          </a:p>
        </p:txBody>
      </p:sp>
    </p:spTree>
    <p:extLst>
      <p:ext uri="{BB962C8B-B14F-4D97-AF65-F5344CB8AC3E}">
        <p14:creationId xmlns:p14="http://schemas.microsoft.com/office/powerpoint/2010/main" val="2237416016"/>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Copyright © 2019, Elsevier Inc. All rights reserved.</a:t>
            </a:r>
          </a:p>
        </p:txBody>
      </p:sp>
    </p:spTree>
    <p:extLst>
      <p:ext uri="{BB962C8B-B14F-4D97-AF65-F5344CB8AC3E}">
        <p14:creationId xmlns:p14="http://schemas.microsoft.com/office/powerpoint/2010/main" val="412240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xfrm>
            <a:off x="460375" y="720725"/>
            <a:ext cx="6396038"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a:p>
        </p:txBody>
      </p:sp>
    </p:spTree>
    <p:extLst>
      <p:ext uri="{BB962C8B-B14F-4D97-AF65-F5344CB8AC3E}">
        <p14:creationId xmlns:p14="http://schemas.microsoft.com/office/powerpoint/2010/main" val="558506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xfrm>
            <a:off x="460375" y="720725"/>
            <a:ext cx="6396038"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a:p>
        </p:txBody>
      </p:sp>
    </p:spTree>
    <p:extLst>
      <p:ext uri="{BB962C8B-B14F-4D97-AF65-F5344CB8AC3E}">
        <p14:creationId xmlns:p14="http://schemas.microsoft.com/office/powerpoint/2010/main" val="1034339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72D0EF5D-1930-4565-88D5-824D86EE13B1}" type="slidenum">
              <a:rPr lang="ar-SA"/>
              <a:pPr eaLnBrk="1" hangingPunct="1"/>
              <a:t>13</a:t>
            </a:fld>
            <a:endParaRPr lang="fa-IR"/>
          </a:p>
        </p:txBody>
      </p:sp>
    </p:spTree>
    <p:extLst>
      <p:ext uri="{BB962C8B-B14F-4D97-AF65-F5344CB8AC3E}">
        <p14:creationId xmlns:p14="http://schemas.microsoft.com/office/powerpoint/2010/main" val="3877731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963DC03A-0989-427A-9EB6-AEDC54ED8C8B}" type="slidenum">
              <a:rPr lang="ar-SA"/>
              <a:pPr eaLnBrk="1" hangingPunct="1"/>
              <a:t>14</a:t>
            </a:fld>
            <a:endParaRPr lang="fa-IR"/>
          </a:p>
        </p:txBody>
      </p:sp>
    </p:spTree>
    <p:extLst>
      <p:ext uri="{BB962C8B-B14F-4D97-AF65-F5344CB8AC3E}">
        <p14:creationId xmlns:p14="http://schemas.microsoft.com/office/powerpoint/2010/main" val="271126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0F632A85-5C5E-4077-A85E-3B4F9567D73C}" type="slidenum">
              <a:rPr lang="ar-SA"/>
              <a:pPr eaLnBrk="1" hangingPunct="1"/>
              <a:t>18</a:t>
            </a:fld>
            <a:endParaRPr lang="fa-IR"/>
          </a:p>
        </p:txBody>
      </p:sp>
    </p:spTree>
    <p:extLst>
      <p:ext uri="{BB962C8B-B14F-4D97-AF65-F5344CB8AC3E}">
        <p14:creationId xmlns:p14="http://schemas.microsoft.com/office/powerpoint/2010/main" val="759268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xfrm>
            <a:off x="460375" y="720725"/>
            <a:ext cx="6396038"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a:p>
        </p:txBody>
      </p:sp>
    </p:spTree>
    <p:extLst>
      <p:ext uri="{BB962C8B-B14F-4D97-AF65-F5344CB8AC3E}">
        <p14:creationId xmlns:p14="http://schemas.microsoft.com/office/powerpoint/2010/main" val="2404122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xfrm>
            <a:off x="460375" y="720725"/>
            <a:ext cx="6396038"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a:p>
        </p:txBody>
      </p:sp>
    </p:spTree>
    <p:extLst>
      <p:ext uri="{BB962C8B-B14F-4D97-AF65-F5344CB8AC3E}">
        <p14:creationId xmlns:p14="http://schemas.microsoft.com/office/powerpoint/2010/main" val="3318249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xfrm>
            <a:off x="460375" y="720725"/>
            <a:ext cx="6396038"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a:p>
        </p:txBody>
      </p:sp>
    </p:spTree>
    <p:extLst>
      <p:ext uri="{BB962C8B-B14F-4D97-AF65-F5344CB8AC3E}">
        <p14:creationId xmlns:p14="http://schemas.microsoft.com/office/powerpoint/2010/main" val="3116945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xfrm>
            <a:off x="460375" y="720725"/>
            <a:ext cx="6396038"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a:p>
        </p:txBody>
      </p:sp>
    </p:spTree>
    <p:extLst>
      <p:ext uri="{BB962C8B-B14F-4D97-AF65-F5344CB8AC3E}">
        <p14:creationId xmlns:p14="http://schemas.microsoft.com/office/powerpoint/2010/main" val="3425074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xfrm>
            <a:off x="460375" y="720725"/>
            <a:ext cx="6396038"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a:p>
        </p:txBody>
      </p:sp>
    </p:spTree>
    <p:extLst>
      <p:ext uri="{BB962C8B-B14F-4D97-AF65-F5344CB8AC3E}">
        <p14:creationId xmlns:p14="http://schemas.microsoft.com/office/powerpoint/2010/main" val="3969686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xfrm>
            <a:off x="460375" y="720725"/>
            <a:ext cx="6396038"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a:p>
        </p:txBody>
      </p:sp>
    </p:spTree>
    <p:extLst>
      <p:ext uri="{BB962C8B-B14F-4D97-AF65-F5344CB8AC3E}">
        <p14:creationId xmlns:p14="http://schemas.microsoft.com/office/powerpoint/2010/main" val="2859780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xfrm>
            <a:off x="460375" y="720725"/>
            <a:ext cx="6396038"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a:p>
        </p:txBody>
      </p:sp>
    </p:spTree>
    <p:extLst>
      <p:ext uri="{BB962C8B-B14F-4D97-AF65-F5344CB8AC3E}">
        <p14:creationId xmlns:p14="http://schemas.microsoft.com/office/powerpoint/2010/main" val="1204558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xfrm>
            <a:off x="460375" y="720725"/>
            <a:ext cx="6396038"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a:p>
        </p:txBody>
      </p:sp>
    </p:spTree>
    <p:extLst>
      <p:ext uri="{BB962C8B-B14F-4D97-AF65-F5344CB8AC3E}">
        <p14:creationId xmlns:p14="http://schemas.microsoft.com/office/powerpoint/2010/main" val="1765546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xfrm>
            <a:off x="460375" y="720725"/>
            <a:ext cx="6396038"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a:p>
        </p:txBody>
      </p:sp>
    </p:spTree>
    <p:extLst>
      <p:ext uri="{BB962C8B-B14F-4D97-AF65-F5344CB8AC3E}">
        <p14:creationId xmlns:p14="http://schemas.microsoft.com/office/powerpoint/2010/main" val="46938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F6444357-E580-468F-B30D-E1062CCC36F9}" type="slidenum">
              <a:rPr lang="ar-SA"/>
              <a:pPr eaLnBrk="1" hangingPunct="1"/>
              <a:t>3</a:t>
            </a:fld>
            <a:endParaRPr lang="fa-IR"/>
          </a:p>
        </p:txBody>
      </p:sp>
    </p:spTree>
    <p:extLst>
      <p:ext uri="{BB962C8B-B14F-4D97-AF65-F5344CB8AC3E}">
        <p14:creationId xmlns:p14="http://schemas.microsoft.com/office/powerpoint/2010/main" val="3783488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35D3B1CE-7262-4AA8-93D6-E9ED11258E2C}" type="slidenum">
              <a:rPr lang="ar-SA"/>
              <a:pPr eaLnBrk="1" hangingPunct="1"/>
              <a:t>4</a:t>
            </a:fld>
            <a:endParaRPr lang="fa-IR"/>
          </a:p>
        </p:txBody>
      </p:sp>
    </p:spTree>
    <p:extLst>
      <p:ext uri="{BB962C8B-B14F-4D97-AF65-F5344CB8AC3E}">
        <p14:creationId xmlns:p14="http://schemas.microsoft.com/office/powerpoint/2010/main" val="3070223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5C077846-4220-4BAE-8151-95FF997EC8AC}" type="slidenum">
              <a:rPr lang="ar-SA"/>
              <a:pPr eaLnBrk="1" hangingPunct="1"/>
              <a:t>5</a:t>
            </a:fld>
            <a:endParaRPr lang="fa-IR"/>
          </a:p>
        </p:txBody>
      </p:sp>
    </p:spTree>
    <p:extLst>
      <p:ext uri="{BB962C8B-B14F-4D97-AF65-F5344CB8AC3E}">
        <p14:creationId xmlns:p14="http://schemas.microsoft.com/office/powerpoint/2010/main" val="1514076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532F909C-8AB7-4FD4-9BD8-9C4992ADCB1B}" type="slidenum">
              <a:rPr lang="ar-SA"/>
              <a:pPr eaLnBrk="1" hangingPunct="1"/>
              <a:t>7</a:t>
            </a:fld>
            <a:endParaRPr lang="fa-IR"/>
          </a:p>
        </p:txBody>
      </p:sp>
    </p:spTree>
    <p:extLst>
      <p:ext uri="{BB962C8B-B14F-4D97-AF65-F5344CB8AC3E}">
        <p14:creationId xmlns:p14="http://schemas.microsoft.com/office/powerpoint/2010/main" val="357936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xfrm>
            <a:off x="460375" y="720725"/>
            <a:ext cx="6396038"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a:p>
        </p:txBody>
      </p:sp>
    </p:spTree>
    <p:extLst>
      <p:ext uri="{BB962C8B-B14F-4D97-AF65-F5344CB8AC3E}">
        <p14:creationId xmlns:p14="http://schemas.microsoft.com/office/powerpoint/2010/main" val="69398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xfrm>
            <a:off x="460375" y="720725"/>
            <a:ext cx="6396038"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a:p>
        </p:txBody>
      </p:sp>
    </p:spTree>
    <p:extLst>
      <p:ext uri="{BB962C8B-B14F-4D97-AF65-F5344CB8AC3E}">
        <p14:creationId xmlns:p14="http://schemas.microsoft.com/office/powerpoint/2010/main" val="1156699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xfrm>
            <a:off x="460375" y="720725"/>
            <a:ext cx="6396038"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a:p>
        </p:txBody>
      </p:sp>
    </p:spTree>
    <p:extLst>
      <p:ext uri="{BB962C8B-B14F-4D97-AF65-F5344CB8AC3E}">
        <p14:creationId xmlns:p14="http://schemas.microsoft.com/office/powerpoint/2010/main" val="2678289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ed Rectangle 6"/>
          <p:cNvSpPr/>
          <p:nvPr userDrawn="1"/>
        </p:nvSpPr>
        <p:spPr>
          <a:xfrm>
            <a:off x="1524000" y="1379481"/>
            <a:ext cx="9144000" cy="3003333"/>
          </a:xfrm>
          <a:prstGeom prst="roundRect">
            <a:avLst>
              <a:gd name="adj" fmla="val 342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76248" y="1379482"/>
            <a:ext cx="8250621" cy="1757855"/>
          </a:xfrm>
        </p:spPr>
        <p:txBody>
          <a:bodyPr anchor="b"/>
          <a:lstStyle>
            <a:lvl1pPr algn="ctr" rtl="1">
              <a:defRPr sz="6000">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Subtitle 2"/>
          <p:cNvSpPr>
            <a:spLocks noGrp="1"/>
          </p:cNvSpPr>
          <p:nvPr>
            <p:ph type="subTitle" idx="1"/>
          </p:nvPr>
        </p:nvSpPr>
        <p:spPr>
          <a:xfrm>
            <a:off x="1524000" y="4382814"/>
            <a:ext cx="9144000" cy="386255"/>
          </a:xfrm>
        </p:spPr>
        <p:txBody>
          <a:bodyPr/>
          <a:lstStyle>
            <a:lvl1pPr marL="0" indent="0" algn="ctr" rtl="1">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V. Haghighatdoost, Shahed university</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8190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V. Haghighatdoost, Shahed university</a:t>
            </a:r>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632369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V. Haghighatdoost, Shahed university</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53628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V. Haghighatdoost, Shahed university</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484782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14918" y="115889"/>
            <a:ext cx="11042649" cy="701675"/>
          </a:xfrm>
        </p:spPr>
        <p:txBody>
          <a:bodyPr/>
          <a:lstStyle/>
          <a:p>
            <a:r>
              <a:rPr lang="en-US"/>
              <a:t>Click to edit Master title style</a:t>
            </a:r>
          </a:p>
        </p:txBody>
      </p:sp>
      <p:sp>
        <p:nvSpPr>
          <p:cNvPr id="3" name="SmartArt Placeholder 2"/>
          <p:cNvSpPr>
            <a:spLocks noGrp="1"/>
          </p:cNvSpPr>
          <p:nvPr>
            <p:ph type="dgm" idx="1"/>
          </p:nvPr>
        </p:nvSpPr>
        <p:spPr>
          <a:xfrm>
            <a:off x="912285" y="1125538"/>
            <a:ext cx="11027833" cy="5111750"/>
          </a:xfrm>
        </p:spPr>
        <p:txBody>
          <a:bodyPr/>
          <a:lstStyle/>
          <a:p>
            <a:endParaRPr lang="en-US"/>
          </a:p>
        </p:txBody>
      </p:sp>
      <p:sp>
        <p:nvSpPr>
          <p:cNvPr id="4" name="Footer Placeholder 3"/>
          <p:cNvSpPr>
            <a:spLocks noGrp="1"/>
          </p:cNvSpPr>
          <p:nvPr>
            <p:ph type="ftr" sz="quarter" idx="10"/>
          </p:nvPr>
        </p:nvSpPr>
        <p:spPr>
          <a:xfrm>
            <a:off x="1390651" y="6381751"/>
            <a:ext cx="9696449" cy="358775"/>
          </a:xfrm>
        </p:spPr>
        <p:txBody>
          <a:bodyPr/>
          <a:lstStyle>
            <a:lvl1pPr>
              <a:defRPr/>
            </a:lvl1pPr>
          </a:lstStyle>
          <a:p>
            <a:r>
              <a:rPr lang="en-US"/>
              <a:t>V. Haghighatdoost, Shahed university</a:t>
            </a:r>
            <a:endParaRPr lang="en-AU" dirty="0"/>
          </a:p>
        </p:txBody>
      </p:sp>
    </p:spTree>
    <p:extLst>
      <p:ext uri="{BB962C8B-B14F-4D97-AF65-F5344CB8AC3E}">
        <p14:creationId xmlns:p14="http://schemas.microsoft.com/office/powerpoint/2010/main" val="309600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328838" cy="825283"/>
          </a:xfrm>
        </p:spPr>
        <p:txBody>
          <a:bodyPr/>
          <a:lstStyle>
            <a:lvl1pPr algn="r" rtl="1">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328838" cy="5166142"/>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300761" y="6492874"/>
            <a:ext cx="5029200" cy="365125"/>
          </a:xfrm>
        </p:spPr>
        <p:txBody>
          <a:bodyPr/>
          <a:lstStyle>
            <a:lvl1pPr>
              <a:defRPr>
                <a:solidFill>
                  <a:schemeClr val="bg1">
                    <a:lumMod val="85000"/>
                  </a:schemeClr>
                </a:solidFill>
              </a:defRPr>
            </a:lvl1pPr>
          </a:lstStyle>
          <a:p>
            <a:r>
              <a:rPr lang="en-US"/>
              <a:t>V. Haghighatdoost, Shahed university</a:t>
            </a:r>
            <a:endParaRPr lang="en-US" dirty="0"/>
          </a:p>
        </p:txBody>
      </p:sp>
    </p:spTree>
    <p:extLst>
      <p:ext uri="{BB962C8B-B14F-4D97-AF65-F5344CB8AC3E}">
        <p14:creationId xmlns:p14="http://schemas.microsoft.com/office/powerpoint/2010/main" val="18481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EN">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328838" cy="825283"/>
          </a:xfrm>
        </p:spPr>
        <p:txBody>
          <a:bodyPr/>
          <a:lstStyle>
            <a:lvl1pPr algn="l" rtl="0">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328838" cy="5166142"/>
          </a:xfrm>
        </p:spPr>
        <p:txBody>
          <a:bodyPr/>
          <a:lstStyle>
            <a:lvl1pPr marL="2286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300761" y="6492874"/>
            <a:ext cx="5029200" cy="365125"/>
          </a:xfrm>
        </p:spPr>
        <p:txBody>
          <a:bodyPr/>
          <a:lstStyle>
            <a:lvl1pPr>
              <a:defRPr>
                <a:solidFill>
                  <a:schemeClr val="bg1">
                    <a:lumMod val="85000"/>
                  </a:schemeClr>
                </a:solidFill>
              </a:defRPr>
            </a:lvl1pPr>
          </a:lstStyle>
          <a:p>
            <a:r>
              <a:rPr lang="en-US"/>
              <a:t>V. Haghighatdoost, Shahed university</a:t>
            </a:r>
            <a:endParaRPr lang="en-US" dirty="0"/>
          </a:p>
        </p:txBody>
      </p:sp>
    </p:spTree>
    <p:extLst>
      <p:ext uri="{BB962C8B-B14F-4D97-AF65-F5344CB8AC3E}">
        <p14:creationId xmlns:p14="http://schemas.microsoft.com/office/powerpoint/2010/main" val="336292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V. Haghighatdoost, Shahed university</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177429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V. Haghighatdoost, Shahed university</a:t>
            </a:r>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287602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V. Haghighatdoost, Shahed university</a:t>
            </a:r>
          </a:p>
        </p:txBody>
      </p:sp>
      <p:sp>
        <p:nvSpPr>
          <p:cNvPr id="9" name="Slide Number Placeholder 8"/>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47017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V. Haghighatdoost, Shahed university</a:t>
            </a:r>
          </a:p>
        </p:txBody>
      </p:sp>
      <p:sp>
        <p:nvSpPr>
          <p:cNvPr id="5" name="Slide Number Placeholder 4"/>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34316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V. Haghighatdoost, Shahed university</a:t>
            </a:r>
          </a:p>
        </p:txBody>
      </p:sp>
      <p:sp>
        <p:nvSpPr>
          <p:cNvPr id="4" name="Slide Number Placeholder 3"/>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11576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V. Haghighatdoost, Shahed university</a:t>
            </a:r>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10957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Haghighatdoost, Shahed university</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4F918-E48B-4CD6-88B4-F48A81EB5FB6}" type="slidenum">
              <a:rPr lang="en-US" smtClean="0"/>
              <a:t>‹#›</a:t>
            </a:fld>
            <a:endParaRPr lang="en-US"/>
          </a:p>
        </p:txBody>
      </p:sp>
    </p:spTree>
    <p:extLst>
      <p:ext uri="{BB962C8B-B14F-4D97-AF65-F5344CB8AC3E}">
        <p14:creationId xmlns:p14="http://schemas.microsoft.com/office/powerpoint/2010/main" val="3251068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aghighatdoost@shahed.ac.i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ref.shahed.ac.ir/haghighatdoost" TargetMode="External"/></Relationships>
</file>

<file path=ppt/slides/_rels/slide10.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w3schools.com/cs/cs_files.ph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tackoverflow.com/questions/21691677/how-to-retrieve-integer-value-from-binary-file-in-c-shar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stackoverflow.com/questions/21691677/how-to-retrieve-integer-value-from-binary-file-in-c-shar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26.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27.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28.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1.png"/></Relationships>
</file>

<file path=ppt/slides/_rels/slide29.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33.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10.png"/></Relationships>
</file>

<file path=ppt/slides/_rels/slide34.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docs.microsoft.com/en-us/dotnet/api/system.io.file?view=netframework-4.8"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0" y="4420805"/>
            <a:ext cx="9144000" cy="1760920"/>
          </a:xfrm>
          <a:prstGeom prst="roundRect">
            <a:avLst>
              <a:gd name="adj" fmla="val 342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85210" y="1490800"/>
            <a:ext cx="8250621" cy="1379621"/>
          </a:xfrm>
        </p:spPr>
        <p:txBody>
          <a:bodyPr>
            <a:normAutofit/>
          </a:bodyPr>
          <a:lstStyle/>
          <a:p>
            <a:r>
              <a:rPr lang="fa-IR" dirty="0">
                <a:solidFill>
                  <a:srgbClr val="C00000"/>
                </a:solidFill>
                <a:effectLst>
                  <a:outerShdw blurRad="38100" dist="38100" dir="2700000" algn="tl">
                    <a:srgbClr val="000000">
                      <a:alpha val="43137"/>
                    </a:srgbClr>
                  </a:outerShdw>
                </a:effectLst>
                <a:latin typeface="Times New Roman" pitchFamily="18" charset="0"/>
                <a:cs typeface="B Titr" panose="00000700000000000000" pitchFamily="2" charset="-78"/>
              </a:rPr>
              <a:t>برنامه سازي پيشرفته</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24000" y="4565694"/>
            <a:ext cx="9144000" cy="1292181"/>
          </a:xfrm>
        </p:spPr>
        <p:txBody>
          <a:bodyPr>
            <a:normAutofit fontScale="77500" lnSpcReduction="20000"/>
          </a:bodyPr>
          <a:lstStyle/>
          <a:p>
            <a:pPr algn="r"/>
            <a:r>
              <a:rPr lang="fa-IR" dirty="0">
                <a:cs typeface="B Yekan" panose="00000400000000000000" pitchFamily="2" charset="-78"/>
              </a:rPr>
              <a:t>وحید حقیقت دوست</a:t>
            </a:r>
            <a:endParaRPr lang="en-US" dirty="0">
              <a:cs typeface="B Yekan" panose="00000400000000000000" pitchFamily="2" charset="-78"/>
            </a:endParaRPr>
          </a:p>
          <a:p>
            <a:pPr algn="r"/>
            <a:r>
              <a:rPr lang="en-US" dirty="0">
                <a:cs typeface="B Yekan" panose="00000400000000000000" pitchFamily="2" charset="-78"/>
                <a:hlinkClick r:id="rId3"/>
              </a:rPr>
              <a:t>haghighatdoost@shahed.ac.ir</a:t>
            </a:r>
            <a:r>
              <a:rPr lang="en-US" dirty="0">
                <a:cs typeface="B Yekan" panose="00000400000000000000" pitchFamily="2" charset="-78"/>
              </a:rPr>
              <a:t> </a:t>
            </a:r>
          </a:p>
          <a:p>
            <a:pPr algn="r"/>
            <a:r>
              <a:rPr lang="en-US" dirty="0">
                <a:cs typeface="B Yekan" panose="00000400000000000000" pitchFamily="2" charset="-78"/>
                <a:hlinkClick r:id="rId4"/>
              </a:rPr>
              <a:t>http://ref.shahed.ac.ir/haghighatdoost</a:t>
            </a:r>
            <a:r>
              <a:rPr lang="en-US" dirty="0">
                <a:cs typeface="B Yekan" panose="00000400000000000000" pitchFamily="2" charset="-78"/>
              </a:rPr>
              <a:t> </a:t>
            </a:r>
          </a:p>
          <a:p>
            <a:pPr algn="r"/>
            <a:r>
              <a:rPr lang="fa-IR" dirty="0">
                <a:cs typeface="B Yekan" panose="00000400000000000000" pitchFamily="2" charset="-78"/>
              </a:rPr>
              <a:t>دانشکده فنی و مهندسی</a:t>
            </a:r>
            <a:endParaRPr lang="en-US" dirty="0">
              <a:cs typeface="B Yekan" panose="00000400000000000000" pitchFamily="2" charset="-78"/>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79926" y="206735"/>
            <a:ext cx="744176" cy="917326"/>
          </a:xfrm>
          <a:prstGeom prst="rect">
            <a:avLst/>
          </a:prstGeom>
        </p:spPr>
      </p:pic>
      <p:pic>
        <p:nvPicPr>
          <p:cNvPr id="5" name="Picture 4"/>
          <p:cNvPicPr>
            <a:picLocks noChangeAspect="1"/>
          </p:cNvPicPr>
          <p:nvPr/>
        </p:nvPicPr>
        <p:blipFill>
          <a:blip r:embed="rId6"/>
          <a:stretch>
            <a:fillRect/>
          </a:stretch>
        </p:blipFill>
        <p:spPr>
          <a:xfrm>
            <a:off x="5418294" y="89994"/>
            <a:ext cx="1184454" cy="1221971"/>
          </a:xfrm>
          <a:prstGeom prst="rect">
            <a:avLst/>
          </a:prstGeom>
        </p:spPr>
      </p:pic>
      <p:sp>
        <p:nvSpPr>
          <p:cNvPr id="6" name="Title 1"/>
          <p:cNvSpPr txBox="1">
            <a:spLocks/>
          </p:cNvSpPr>
          <p:nvPr/>
        </p:nvSpPr>
        <p:spPr>
          <a:xfrm>
            <a:off x="1885209" y="3248655"/>
            <a:ext cx="8459438" cy="993189"/>
          </a:xfrm>
          <a:prstGeom prst="rect">
            <a:avLst/>
          </a:prstGeom>
        </p:spPr>
        <p:txBody>
          <a:bodyPr vert="horz" lIns="91440" tIns="45720" rIns="91440" bIns="45720" rtlCol="0" anchor="b">
            <a:normAutofit fontScale="70000" lnSpcReduction="20000"/>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r"/>
            <a:r>
              <a:rPr lang="fa-IR" sz="4000" dirty="0">
                <a:solidFill>
                  <a:schemeClr val="accent6">
                    <a:lumMod val="50000"/>
                  </a:schemeClr>
                </a:solidFill>
                <a:latin typeface="Times New Roman" pitchFamily="18" charset="0"/>
                <a:cs typeface="B Titr" panose="00000700000000000000" pitchFamily="2" charset="-78"/>
              </a:rPr>
              <a:t>فصل پنجم</a:t>
            </a:r>
            <a:br>
              <a:rPr lang="fa-IR" sz="4000" dirty="0">
                <a:solidFill>
                  <a:schemeClr val="accent6">
                    <a:lumMod val="50000"/>
                  </a:schemeClr>
                </a:solidFill>
                <a:latin typeface="Times New Roman" pitchFamily="18" charset="0"/>
                <a:cs typeface="B Titr" panose="00000700000000000000" pitchFamily="2" charset="-78"/>
              </a:rPr>
            </a:br>
            <a:endParaRPr lang="fa-IR" sz="4000" dirty="0">
              <a:solidFill>
                <a:schemeClr val="accent6">
                  <a:lumMod val="50000"/>
                </a:schemeClr>
              </a:solidFill>
              <a:latin typeface="Times New Roman" pitchFamily="18" charset="0"/>
              <a:cs typeface="B Titr" panose="00000700000000000000" pitchFamily="2" charset="-78"/>
            </a:endParaRPr>
          </a:p>
          <a:p>
            <a:pPr algn="r"/>
            <a:r>
              <a:rPr lang="fa-IR" sz="4000" dirty="0">
                <a:solidFill>
                  <a:schemeClr val="accent2">
                    <a:lumMod val="50000"/>
                  </a:schemeClr>
                </a:solidFill>
                <a:latin typeface="Times New Roman" pitchFamily="18" charset="0"/>
                <a:cs typeface="B Titr" panose="00000700000000000000" pitchFamily="2" charset="-78"/>
              </a:rPr>
              <a:t>فایل (</a:t>
            </a:r>
            <a:r>
              <a:rPr lang="en-US" sz="4000" dirty="0">
                <a:solidFill>
                  <a:schemeClr val="accent2">
                    <a:lumMod val="50000"/>
                  </a:schemeClr>
                </a:solidFill>
                <a:latin typeface="Times New Roman" pitchFamily="18" charset="0"/>
                <a:cs typeface="B Titr" panose="00000700000000000000" pitchFamily="2" charset="-78"/>
              </a:rPr>
              <a:t>file</a:t>
            </a:r>
            <a:r>
              <a:rPr lang="fa-IR" sz="4000" dirty="0">
                <a:solidFill>
                  <a:schemeClr val="accent2">
                    <a:lumMod val="50000"/>
                  </a:schemeClr>
                </a:solidFill>
                <a:latin typeface="Times New Roman" pitchFamily="18" charset="0"/>
                <a:cs typeface="B Titr" panose="00000700000000000000" pitchFamily="2" charset="-78"/>
              </a:rPr>
              <a:t>)</a:t>
            </a:r>
            <a:endParaRPr lang="en-US" sz="4000" dirty="0">
              <a:solidFill>
                <a:schemeClr val="accent2">
                  <a:lumMod val="50000"/>
                </a:schemeClr>
              </a:solidFill>
              <a:latin typeface="Times New Roman" pitchFamily="18" charset="0"/>
              <a:cs typeface="B Titr" panose="00000700000000000000" pitchFamily="2" charset="-78"/>
            </a:endParaRPr>
          </a:p>
        </p:txBody>
      </p:sp>
      <p:sp>
        <p:nvSpPr>
          <p:cNvPr id="7" name="Slide Number Placeholder 6"/>
          <p:cNvSpPr>
            <a:spLocks noGrp="1"/>
          </p:cNvSpPr>
          <p:nvPr>
            <p:ph type="sldNum" sz="quarter" idx="12"/>
          </p:nvPr>
        </p:nvSpPr>
        <p:spPr/>
        <p:txBody>
          <a:bodyPr/>
          <a:lstStyle/>
          <a:p>
            <a:fld id="{7A24F918-E48B-4CD6-88B4-F48A81EB5FB6}" type="slidenum">
              <a:rPr lang="en-US" smtClean="0"/>
              <a:t>1</a:t>
            </a:fld>
            <a:endParaRPr lang="en-US"/>
          </a:p>
        </p:txBody>
      </p:sp>
      <p:sp>
        <p:nvSpPr>
          <p:cNvPr id="8" name="Footer Placeholder 7"/>
          <p:cNvSpPr>
            <a:spLocks noGrp="1"/>
          </p:cNvSpPr>
          <p:nvPr>
            <p:ph type="ftr" sz="quarter" idx="11"/>
          </p:nvPr>
        </p:nvSpPr>
        <p:spPr/>
        <p:txBody>
          <a:bodyPr/>
          <a:lstStyle/>
          <a:p>
            <a:r>
              <a:rPr lang="en-US" dirty="0"/>
              <a:t>V. Haghighatdoost, </a:t>
            </a:r>
            <a:r>
              <a:rPr lang="en-US" dirty="0" err="1"/>
              <a:t>Shahed</a:t>
            </a:r>
            <a:r>
              <a:rPr lang="en-US" dirty="0"/>
              <a:t> university</a:t>
            </a:r>
          </a:p>
        </p:txBody>
      </p:sp>
    </p:spTree>
    <p:extLst>
      <p:ext uri="{BB962C8B-B14F-4D97-AF65-F5344CB8AC3E}">
        <p14:creationId xmlns:p14="http://schemas.microsoft.com/office/powerpoint/2010/main" val="63854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873040" y="3605040"/>
              <a:ext cx="360" cy="360"/>
            </p14:xfrm>
          </p:contentPart>
        </mc:Choice>
        <mc:Fallback xmlns="">
          <p:pic>
            <p:nvPicPr>
              <p:cNvPr id="2" name="Ink 1"/>
              <p:cNvPicPr/>
              <p:nvPr/>
            </p:nvPicPr>
            <p:blipFill>
              <a:blip r:embed="rId4"/>
              <a:stretch>
                <a:fillRect/>
              </a:stretch>
            </p:blipFill>
            <p:spPr>
              <a:xfrm>
                <a:off x="5863680" y="3595680"/>
                <a:ext cx="19080" cy="19080"/>
              </a:xfrm>
              <a:prstGeom prst="rect">
                <a:avLst/>
              </a:prstGeom>
            </p:spPr>
          </p:pic>
        </mc:Fallback>
      </mc:AlternateContent>
      <p:sp>
        <p:nvSpPr>
          <p:cNvPr id="4" name="Title 3">
            <a:extLst>
              <a:ext uri="{FF2B5EF4-FFF2-40B4-BE49-F238E27FC236}">
                <a16:creationId xmlns:a16="http://schemas.microsoft.com/office/drawing/2014/main" id="{023E39B4-BC96-23F6-B738-11718E5AC380}"/>
              </a:ext>
            </a:extLst>
          </p:cNvPr>
          <p:cNvSpPr>
            <a:spLocks noGrp="1"/>
          </p:cNvSpPr>
          <p:nvPr>
            <p:ph type="title"/>
          </p:nvPr>
        </p:nvSpPr>
        <p:spPr/>
        <p:txBody>
          <a:bodyPr/>
          <a:lstStyle/>
          <a:p>
            <a:r>
              <a:rPr lang="fa-IR" dirty="0"/>
              <a:t>خواندن و نوشتن در یک فایل متنی</a:t>
            </a:r>
            <a:endParaRPr lang="en-US" dirty="0"/>
          </a:p>
        </p:txBody>
      </p:sp>
      <p:sp>
        <p:nvSpPr>
          <p:cNvPr id="3" name="Content Placeholder 2"/>
          <p:cNvSpPr>
            <a:spLocks noGrp="1"/>
          </p:cNvSpPr>
          <p:nvPr>
            <p:ph idx="1"/>
          </p:nvPr>
        </p:nvSpPr>
        <p:spPr>
          <a:xfrm>
            <a:off x="215462" y="1240077"/>
            <a:ext cx="11328838" cy="2686037"/>
          </a:xfrm>
        </p:spPr>
        <p:txBody>
          <a:bodyPr/>
          <a:lstStyle/>
          <a:p>
            <a:r>
              <a:rPr lang="fa-IR" dirty="0"/>
              <a:t>در مثال زیر از متد </a:t>
            </a:r>
            <a:r>
              <a:rPr lang="en-US" dirty="0" err="1"/>
              <a:t>WriteAllText</a:t>
            </a:r>
            <a:r>
              <a:rPr lang="en-US" dirty="0"/>
              <a:t>() </a:t>
            </a:r>
            <a:r>
              <a:rPr lang="fa-IR" dirty="0"/>
              <a:t>برای ایجاد فایلی با نام  </a:t>
            </a:r>
            <a:r>
              <a:rPr lang="en-US" dirty="0"/>
              <a:t>“filename.txt" </a:t>
            </a:r>
            <a:r>
              <a:rPr lang="fa-IR" dirty="0"/>
              <a:t>و نوشتن مقداری محتوا در آن استفاده می کنیم. سپس از متد </a:t>
            </a:r>
            <a:r>
              <a:rPr lang="en-US" dirty="0" err="1"/>
              <a:t>ReadAllText</a:t>
            </a:r>
            <a:r>
              <a:rPr lang="en-US" dirty="0"/>
              <a:t>() </a:t>
            </a:r>
            <a:r>
              <a:rPr lang="fa-IR" dirty="0"/>
              <a:t>برای خواندن محتویات فایل استفاده می کنیم:</a:t>
            </a:r>
            <a:endParaRPr lang="en-US" dirty="0"/>
          </a:p>
        </p:txBody>
      </p:sp>
      <p:sp>
        <p:nvSpPr>
          <p:cNvPr id="5" name="Footer Placeholder 4">
            <a:extLst>
              <a:ext uri="{FF2B5EF4-FFF2-40B4-BE49-F238E27FC236}">
                <a16:creationId xmlns:a16="http://schemas.microsoft.com/office/drawing/2014/main" id="{D5A85A0A-606E-4E47-88DD-0614742D6E57}"/>
              </a:ext>
            </a:extLst>
          </p:cNvPr>
          <p:cNvSpPr>
            <a:spLocks noGrp="1"/>
          </p:cNvSpPr>
          <p:nvPr>
            <p:ph type="ftr" sz="quarter" idx="11"/>
          </p:nvPr>
        </p:nvSpPr>
        <p:spPr/>
        <p:txBody>
          <a:bodyPr/>
          <a:lstStyle/>
          <a:p>
            <a:r>
              <a:rPr lang="en-US"/>
              <a:t>V. Haghighatdoost, Shahed university</a:t>
            </a:r>
            <a:endParaRPr lang="en-US" dirty="0"/>
          </a:p>
        </p:txBody>
      </p:sp>
      <p:sp>
        <p:nvSpPr>
          <p:cNvPr id="6" name="Slide Number Placeholder 5">
            <a:extLst>
              <a:ext uri="{FF2B5EF4-FFF2-40B4-BE49-F238E27FC236}">
                <a16:creationId xmlns:a16="http://schemas.microsoft.com/office/drawing/2014/main" id="{B3D82286-A0E3-4145-8D30-3A4151212F66}"/>
              </a:ext>
            </a:extLst>
          </p:cNvPr>
          <p:cNvSpPr>
            <a:spLocks noGrp="1"/>
          </p:cNvSpPr>
          <p:nvPr>
            <p:ph type="sldNum" sz="quarter" idx="12"/>
          </p:nvPr>
        </p:nvSpPr>
        <p:spPr/>
        <p:txBody>
          <a:bodyPr/>
          <a:lstStyle/>
          <a:p>
            <a:fld id="{7A24F918-E48B-4CD6-88B4-F48A81EB5FB6}" type="slidenum">
              <a:rPr lang="en-US" smtClean="0"/>
              <a:pPr/>
              <a:t>10</a:t>
            </a:fld>
            <a:endParaRPr lang="en-US"/>
          </a:p>
        </p:txBody>
      </p:sp>
      <p:sp>
        <p:nvSpPr>
          <p:cNvPr id="15" name="TextBox 14">
            <a:extLst>
              <a:ext uri="{FF2B5EF4-FFF2-40B4-BE49-F238E27FC236}">
                <a16:creationId xmlns:a16="http://schemas.microsoft.com/office/drawing/2014/main" id="{04E3F5FD-6EA4-4A5B-87BD-599CC599267F}"/>
              </a:ext>
            </a:extLst>
          </p:cNvPr>
          <p:cNvSpPr txBox="1"/>
          <p:nvPr/>
        </p:nvSpPr>
        <p:spPr>
          <a:xfrm>
            <a:off x="352697" y="3336573"/>
            <a:ext cx="10646229" cy="2714974"/>
          </a:xfrm>
          <a:prstGeom prst="rect">
            <a:avLst/>
          </a:prstGeom>
          <a:solidFill>
            <a:schemeClr val="bg1">
              <a:lumMod val="85000"/>
            </a:schemeClr>
          </a:solidFill>
          <a:ln>
            <a:solidFill>
              <a:schemeClr val="tx1"/>
            </a:solidFill>
          </a:ln>
        </p:spPr>
        <p:txBody>
          <a:bodyPr wrap="square">
            <a:spAutoFit/>
          </a:bodyPr>
          <a:lstStyle/>
          <a:p>
            <a:pPr marL="0" marR="0">
              <a:lnSpc>
                <a:spcPct val="107000"/>
              </a:lnSpc>
              <a:spcBef>
                <a:spcPts val="0"/>
              </a:spcBef>
              <a:spcAft>
                <a:spcPts val="0"/>
              </a:spcAft>
            </a:pPr>
            <a:r>
              <a:rPr lang="en-US" sz="16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static</a:t>
            </a:r>
            <a:r>
              <a:rPr lang="en-US" sz="16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6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void</a:t>
            </a:r>
            <a:r>
              <a:rPr lang="en-US" sz="16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Main(</a:t>
            </a:r>
            <a:r>
              <a:rPr lang="en-US" sz="16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string</a:t>
            </a:r>
            <a:r>
              <a:rPr lang="en-US" sz="16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args</a:t>
            </a:r>
            <a:r>
              <a:rPr lang="en-US" sz="16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6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string</a:t>
            </a:r>
            <a:r>
              <a:rPr lang="en-US" sz="16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writeText</a:t>
            </a:r>
            <a:r>
              <a:rPr lang="en-US" sz="16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 </a:t>
            </a:r>
            <a:r>
              <a:rPr lang="en-US" sz="1600" dirty="0">
                <a:solidFill>
                  <a:srgbClr val="A31515"/>
                </a:solidFill>
                <a:effectLst/>
                <a:latin typeface="Consolas" panose="020B0609020204030204" pitchFamily="49" charset="0"/>
                <a:ea typeface="Calibri" panose="020F0502020204030204" pitchFamily="34" charset="0"/>
                <a:cs typeface="Consolas" panose="020B0609020204030204" pitchFamily="49" charset="0"/>
              </a:rPr>
              <a:t>"Hello World!"</a:t>
            </a:r>
            <a:r>
              <a:rPr lang="en-US" sz="16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6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 Create a text string</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File</a:t>
            </a:r>
            <a:r>
              <a:rPr lang="en-US" sz="16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.WriteAllText</a:t>
            </a:r>
            <a:r>
              <a:rPr lang="en-US" sz="16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r>
              <a:rPr lang="en-US" sz="1600" dirty="0">
                <a:solidFill>
                  <a:srgbClr val="A31515"/>
                </a:solidFill>
                <a:effectLst/>
                <a:latin typeface="Consolas" panose="020B0609020204030204" pitchFamily="49" charset="0"/>
                <a:ea typeface="Calibri" panose="020F0502020204030204" pitchFamily="34" charset="0"/>
                <a:cs typeface="Consolas" panose="020B0609020204030204" pitchFamily="49" charset="0"/>
              </a:rPr>
              <a:t>"filename.txt"</a:t>
            </a:r>
            <a:r>
              <a:rPr lang="en-US" sz="16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writeText</a:t>
            </a:r>
            <a:r>
              <a:rPr lang="en-US" sz="16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6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 Create a file and write the content of </a:t>
            </a:r>
            <a:r>
              <a:rPr lang="en-US" sz="1600" dirty="0" err="1">
                <a:solidFill>
                  <a:srgbClr val="008000"/>
                </a:solidFill>
                <a:effectLst/>
                <a:latin typeface="Consolas" panose="020B0609020204030204" pitchFamily="49" charset="0"/>
                <a:ea typeface="Calibri" panose="020F0502020204030204" pitchFamily="34" charset="0"/>
                <a:cs typeface="Consolas" panose="020B0609020204030204" pitchFamily="49" charset="0"/>
              </a:rPr>
              <a:t>writeText</a:t>
            </a:r>
            <a:r>
              <a:rPr lang="en-US" sz="16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 to it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6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string</a:t>
            </a:r>
            <a:r>
              <a:rPr lang="en-US" sz="16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readText</a:t>
            </a:r>
            <a:r>
              <a:rPr lang="en-US" sz="16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 </a:t>
            </a:r>
            <a:r>
              <a:rPr lang="en-US" sz="16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File</a:t>
            </a:r>
            <a:r>
              <a:rPr lang="en-US" sz="16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.ReadAllText</a:t>
            </a:r>
            <a:r>
              <a:rPr lang="en-US" sz="16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r>
              <a:rPr lang="en-US" sz="1600" dirty="0">
                <a:solidFill>
                  <a:srgbClr val="A31515"/>
                </a:solidFill>
                <a:effectLst/>
                <a:latin typeface="Consolas" panose="020B0609020204030204" pitchFamily="49" charset="0"/>
                <a:ea typeface="Calibri" panose="020F0502020204030204" pitchFamily="34" charset="0"/>
                <a:cs typeface="Consolas" panose="020B0609020204030204" pitchFamily="49" charset="0"/>
              </a:rPr>
              <a:t>"filename.txt"</a:t>
            </a:r>
            <a:r>
              <a:rPr lang="en-US" sz="16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6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 Read the contents of the file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Console</a:t>
            </a:r>
            <a:r>
              <a:rPr lang="en-US" sz="16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.WriteLine</a:t>
            </a:r>
            <a:r>
              <a:rPr lang="en-US" sz="16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r>
              <a:rPr lang="en-US" sz="16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readText</a:t>
            </a:r>
            <a:r>
              <a:rPr lang="en-US" sz="16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6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 Output the content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Console</a:t>
            </a:r>
            <a:r>
              <a:rPr lang="en-US" sz="16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.ReadKey</a:t>
            </a:r>
            <a:r>
              <a:rPr lang="en-US" sz="16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6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44127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873040" y="3605040"/>
              <a:ext cx="360" cy="360"/>
            </p14:xfrm>
          </p:contentPart>
        </mc:Choice>
        <mc:Fallback xmlns="">
          <p:pic>
            <p:nvPicPr>
              <p:cNvPr id="2" name="Ink 1"/>
              <p:cNvPicPr/>
              <p:nvPr/>
            </p:nvPicPr>
            <p:blipFill>
              <a:blip r:embed="rId4"/>
              <a:stretch>
                <a:fillRect/>
              </a:stretch>
            </p:blipFill>
            <p:spPr>
              <a:xfrm>
                <a:off x="5863680" y="3595680"/>
                <a:ext cx="19080" cy="19080"/>
              </a:xfrm>
              <a:prstGeom prst="rect">
                <a:avLst/>
              </a:prstGeom>
            </p:spPr>
          </p:pic>
        </mc:Fallback>
      </mc:AlternateContent>
      <p:sp>
        <p:nvSpPr>
          <p:cNvPr id="4" name="Title 3">
            <a:extLst>
              <a:ext uri="{FF2B5EF4-FFF2-40B4-BE49-F238E27FC236}">
                <a16:creationId xmlns:a16="http://schemas.microsoft.com/office/drawing/2014/main" id="{023E39B4-BC96-23F6-B738-11718E5AC380}"/>
              </a:ext>
            </a:extLst>
          </p:cNvPr>
          <p:cNvSpPr>
            <a:spLocks noGrp="1"/>
          </p:cNvSpPr>
          <p:nvPr>
            <p:ph type="title"/>
          </p:nvPr>
        </p:nvSpPr>
        <p:spPr/>
        <p:txBody>
          <a:bodyPr/>
          <a:lstStyle/>
          <a:p>
            <a:r>
              <a:rPr lang="fa-IR" dirty="0"/>
              <a:t>متد </a:t>
            </a:r>
            <a:r>
              <a:rPr lang="en-US" dirty="0" err="1"/>
              <a:t>File.AppendAllText</a:t>
            </a:r>
            <a:endParaRPr lang="en-US" dirty="0"/>
          </a:p>
        </p:txBody>
      </p:sp>
      <p:sp>
        <p:nvSpPr>
          <p:cNvPr id="3" name="Content Placeholder 2"/>
          <p:cNvSpPr>
            <a:spLocks noGrp="1"/>
          </p:cNvSpPr>
          <p:nvPr>
            <p:ph idx="1"/>
          </p:nvPr>
        </p:nvSpPr>
        <p:spPr>
          <a:xfrm>
            <a:off x="215462" y="1240077"/>
            <a:ext cx="11328838" cy="4890379"/>
          </a:xfrm>
        </p:spPr>
        <p:txBody>
          <a:bodyPr>
            <a:normAutofit lnSpcReduction="10000"/>
          </a:bodyPr>
          <a:lstStyle/>
          <a:p>
            <a:r>
              <a:rPr lang="fa-IR" dirty="0"/>
              <a:t>در کار با فایلهای متنی، بعضاً میخواهیم به انتهای یک فایل متنی، مقداری را اضافه کنیم.</a:t>
            </a:r>
          </a:p>
          <a:p>
            <a:r>
              <a:rPr lang="fa-IR" dirty="0"/>
              <a:t>معمولاً برنامه هایی که خروجی بعنوان </a:t>
            </a:r>
            <a:r>
              <a:rPr lang="en-US" dirty="0"/>
              <a:t>LOG</a:t>
            </a:r>
            <a:r>
              <a:rPr lang="fa-IR" dirty="0"/>
              <a:t> تولید میکنند، از این روش استفاده میکنند.</a:t>
            </a:r>
          </a:p>
          <a:p>
            <a:r>
              <a:rPr lang="fa-IR" dirty="0"/>
              <a:t>برای این کار از تابع </a:t>
            </a:r>
            <a:r>
              <a:rPr lang="en-US" dirty="0" err="1"/>
              <a:t>File.AppendAllText</a:t>
            </a:r>
            <a:r>
              <a:rPr lang="en-US" dirty="0"/>
              <a:t> Method</a:t>
            </a:r>
            <a:r>
              <a:rPr lang="fa-IR" dirty="0"/>
              <a:t> میتوان استفاده کرد.</a:t>
            </a:r>
          </a:p>
          <a:p>
            <a:r>
              <a:rPr lang="fa-IR" b="0" i="0" dirty="0">
                <a:solidFill>
                  <a:srgbClr val="000000"/>
                </a:solidFill>
                <a:effectLst/>
                <a:latin typeface="Roboto" panose="02000000000000000000" pitchFamily="2" charset="0"/>
              </a:rPr>
              <a:t>رشته مشخص شده را به فایل اضافه می کند و اگر از قبل وجود نداشته باشد، فایل را ایجاد می کند.</a:t>
            </a:r>
            <a:endParaRPr lang="en-US" dirty="0"/>
          </a:p>
        </p:txBody>
      </p:sp>
      <p:sp>
        <p:nvSpPr>
          <p:cNvPr id="5" name="Footer Placeholder 4">
            <a:extLst>
              <a:ext uri="{FF2B5EF4-FFF2-40B4-BE49-F238E27FC236}">
                <a16:creationId xmlns:a16="http://schemas.microsoft.com/office/drawing/2014/main" id="{D5A85A0A-606E-4E47-88DD-0614742D6E57}"/>
              </a:ext>
            </a:extLst>
          </p:cNvPr>
          <p:cNvSpPr>
            <a:spLocks noGrp="1"/>
          </p:cNvSpPr>
          <p:nvPr>
            <p:ph type="ftr" sz="quarter" idx="11"/>
          </p:nvPr>
        </p:nvSpPr>
        <p:spPr/>
        <p:txBody>
          <a:bodyPr/>
          <a:lstStyle/>
          <a:p>
            <a:r>
              <a:rPr lang="en-US"/>
              <a:t>V. Haghighatdoost, Shahed university</a:t>
            </a:r>
            <a:endParaRPr lang="en-US" dirty="0"/>
          </a:p>
        </p:txBody>
      </p:sp>
      <p:sp>
        <p:nvSpPr>
          <p:cNvPr id="6" name="Slide Number Placeholder 5">
            <a:extLst>
              <a:ext uri="{FF2B5EF4-FFF2-40B4-BE49-F238E27FC236}">
                <a16:creationId xmlns:a16="http://schemas.microsoft.com/office/drawing/2014/main" id="{B3D82286-A0E3-4145-8D30-3A4151212F66}"/>
              </a:ext>
            </a:extLst>
          </p:cNvPr>
          <p:cNvSpPr>
            <a:spLocks noGrp="1"/>
          </p:cNvSpPr>
          <p:nvPr>
            <p:ph type="sldNum" sz="quarter" idx="12"/>
          </p:nvPr>
        </p:nvSpPr>
        <p:spPr/>
        <p:txBody>
          <a:bodyPr/>
          <a:lstStyle/>
          <a:p>
            <a:fld id="{7A24F918-E48B-4CD6-88B4-F48A81EB5FB6}" type="slidenum">
              <a:rPr lang="en-US" smtClean="0"/>
              <a:pPr/>
              <a:t>11</a:t>
            </a:fld>
            <a:endParaRPr lang="en-US"/>
          </a:p>
        </p:txBody>
      </p:sp>
    </p:spTree>
    <p:extLst>
      <p:ext uri="{BB962C8B-B14F-4D97-AF65-F5344CB8AC3E}">
        <p14:creationId xmlns:p14="http://schemas.microsoft.com/office/powerpoint/2010/main" val="561413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873040" y="3605040"/>
              <a:ext cx="360" cy="360"/>
            </p14:xfrm>
          </p:contentPart>
        </mc:Choice>
        <mc:Fallback xmlns="">
          <p:pic>
            <p:nvPicPr>
              <p:cNvPr id="2" name="Ink 1"/>
              <p:cNvPicPr/>
              <p:nvPr/>
            </p:nvPicPr>
            <p:blipFill>
              <a:blip r:embed="rId4"/>
              <a:stretch>
                <a:fillRect/>
              </a:stretch>
            </p:blipFill>
            <p:spPr>
              <a:xfrm>
                <a:off x="5863680" y="3595680"/>
                <a:ext cx="19080" cy="19080"/>
              </a:xfrm>
              <a:prstGeom prst="rect">
                <a:avLst/>
              </a:prstGeom>
            </p:spPr>
          </p:pic>
        </mc:Fallback>
      </mc:AlternateContent>
      <p:sp>
        <p:nvSpPr>
          <p:cNvPr id="5" name="Footer Placeholder 4">
            <a:extLst>
              <a:ext uri="{FF2B5EF4-FFF2-40B4-BE49-F238E27FC236}">
                <a16:creationId xmlns:a16="http://schemas.microsoft.com/office/drawing/2014/main" id="{D5A85A0A-606E-4E47-88DD-0614742D6E57}"/>
              </a:ext>
            </a:extLst>
          </p:cNvPr>
          <p:cNvSpPr>
            <a:spLocks noGrp="1"/>
          </p:cNvSpPr>
          <p:nvPr>
            <p:ph type="ftr" sz="quarter" idx="11"/>
          </p:nvPr>
        </p:nvSpPr>
        <p:spPr/>
        <p:txBody>
          <a:bodyPr/>
          <a:lstStyle/>
          <a:p>
            <a:r>
              <a:rPr lang="en-US"/>
              <a:t>V. Haghighatdoost, Shahed university</a:t>
            </a:r>
            <a:endParaRPr lang="en-US" dirty="0"/>
          </a:p>
        </p:txBody>
      </p:sp>
      <p:sp>
        <p:nvSpPr>
          <p:cNvPr id="6" name="Slide Number Placeholder 5">
            <a:extLst>
              <a:ext uri="{FF2B5EF4-FFF2-40B4-BE49-F238E27FC236}">
                <a16:creationId xmlns:a16="http://schemas.microsoft.com/office/drawing/2014/main" id="{B3D82286-A0E3-4145-8D30-3A4151212F66}"/>
              </a:ext>
            </a:extLst>
          </p:cNvPr>
          <p:cNvSpPr>
            <a:spLocks noGrp="1"/>
          </p:cNvSpPr>
          <p:nvPr>
            <p:ph type="sldNum" sz="quarter" idx="12"/>
          </p:nvPr>
        </p:nvSpPr>
        <p:spPr/>
        <p:txBody>
          <a:bodyPr/>
          <a:lstStyle/>
          <a:p>
            <a:fld id="{7A24F918-E48B-4CD6-88B4-F48A81EB5FB6}" type="slidenum">
              <a:rPr lang="en-US" smtClean="0"/>
              <a:pPr/>
              <a:t>12</a:t>
            </a:fld>
            <a:endParaRPr lang="en-US"/>
          </a:p>
        </p:txBody>
      </p:sp>
      <p:sp>
        <p:nvSpPr>
          <p:cNvPr id="15" name="TextBox 14">
            <a:extLst>
              <a:ext uri="{FF2B5EF4-FFF2-40B4-BE49-F238E27FC236}">
                <a16:creationId xmlns:a16="http://schemas.microsoft.com/office/drawing/2014/main" id="{04E3F5FD-6EA4-4A5B-87BD-599CC599267F}"/>
              </a:ext>
            </a:extLst>
          </p:cNvPr>
          <p:cNvSpPr txBox="1"/>
          <p:nvPr/>
        </p:nvSpPr>
        <p:spPr>
          <a:xfrm>
            <a:off x="549925" y="185319"/>
            <a:ext cx="10646229" cy="6536213"/>
          </a:xfrm>
          <a:prstGeom prst="rect">
            <a:avLst/>
          </a:prstGeom>
          <a:solidFill>
            <a:schemeClr val="bg1">
              <a:lumMod val="85000"/>
            </a:schemeClr>
          </a:solidFill>
          <a:ln>
            <a:solidFill>
              <a:schemeClr val="tx1"/>
            </a:solidFill>
          </a:ln>
        </p:spPr>
        <p:txBody>
          <a:bodyPr wrap="square">
            <a:spAutoFit/>
          </a:bodyPr>
          <a:lstStyle/>
          <a:p>
            <a:pPr marL="0" marR="0">
              <a:lnSpc>
                <a:spcPct val="107000"/>
              </a:lnSpc>
              <a:spcBef>
                <a:spcPts val="0"/>
              </a:spcBef>
              <a:spcAft>
                <a:spcPts val="0"/>
              </a:spcAft>
            </a:pP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using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System;</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using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System.IO;</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using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System.Text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class</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2B91AF"/>
                </a:solidFill>
                <a:effectLst/>
                <a:latin typeface="Consolas" panose="020B0609020204030204" pitchFamily="49" charset="0"/>
                <a:ea typeface="Calibri" panose="020F0502020204030204" pitchFamily="34" charset="0"/>
                <a:cs typeface="Consolas" panose="020B0609020204030204" pitchFamily="49" charset="0"/>
              </a:rPr>
              <a:t>Test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public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static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void</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Main()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string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path = </a:t>
            </a:r>
            <a:r>
              <a:rPr lang="en-US" sz="1400" dirty="0">
                <a:solidFill>
                  <a:srgbClr val="800000"/>
                </a:solidFill>
                <a:effectLst/>
                <a:latin typeface="Consolas" panose="020B0609020204030204" pitchFamily="49" charset="0"/>
                <a:ea typeface="Calibri" panose="020F0502020204030204" pitchFamily="34" charset="0"/>
                <a:cs typeface="Consolas" panose="020B0609020204030204" pitchFamily="49" charset="0"/>
              </a:rPr>
              <a:t>@"c:\temp\MyTest.txt"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 This text is added only once to the file.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if</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File</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.Exists</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(path))</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 Create a file to write to.</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string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createText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 </a:t>
            </a:r>
            <a:r>
              <a:rPr lang="en-US" sz="1400" dirty="0">
                <a:solidFill>
                  <a:srgbClr val="A31515"/>
                </a:solidFill>
                <a:effectLst/>
                <a:latin typeface="Consolas" panose="020B0609020204030204" pitchFamily="49" charset="0"/>
                <a:ea typeface="Calibri" panose="020F0502020204030204" pitchFamily="34" charset="0"/>
                <a:cs typeface="Consolas" panose="020B0609020204030204" pitchFamily="49" charset="0"/>
              </a:rPr>
              <a:t>"Hello and Welcome"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 </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Environment</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.NewLine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File</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.WriteAllText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(path,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createText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 This text is always added, making the file longer over time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 if it is not deleted.</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string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appendText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 </a:t>
            </a:r>
            <a:r>
              <a:rPr lang="en-US" sz="1400" dirty="0">
                <a:solidFill>
                  <a:srgbClr val="A31515"/>
                </a:solidFill>
                <a:effectLst/>
                <a:latin typeface="Consolas" panose="020B0609020204030204" pitchFamily="49" charset="0"/>
                <a:ea typeface="Calibri" panose="020F0502020204030204" pitchFamily="34" charset="0"/>
                <a:cs typeface="Consolas" panose="020B0609020204030204" pitchFamily="49" charset="0"/>
              </a:rPr>
              <a:t>"This is extra text"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 </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Environment</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.NewLine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File</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.AppendAllText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(path,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appendText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 Open the file to read from.</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string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readText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 </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File</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.ReadAllText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(path);</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Console</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.WriteLine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readText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itle 3">
            <a:extLst>
              <a:ext uri="{FF2B5EF4-FFF2-40B4-BE49-F238E27FC236}">
                <a16:creationId xmlns:a16="http://schemas.microsoft.com/office/drawing/2014/main" id="{023E39B4-BC96-23F6-B738-11718E5AC380}"/>
              </a:ext>
            </a:extLst>
          </p:cNvPr>
          <p:cNvSpPr>
            <a:spLocks noGrp="1"/>
          </p:cNvSpPr>
          <p:nvPr>
            <p:ph type="title"/>
          </p:nvPr>
        </p:nvSpPr>
        <p:spPr/>
        <p:txBody>
          <a:bodyPr/>
          <a:lstStyle/>
          <a:p>
            <a:r>
              <a:rPr lang="fa-IR" dirty="0"/>
              <a:t>متد </a:t>
            </a:r>
            <a:r>
              <a:rPr lang="en-US" dirty="0" err="1"/>
              <a:t>File.AppendAllText</a:t>
            </a:r>
            <a:endParaRPr lang="en-US" dirty="0"/>
          </a:p>
        </p:txBody>
      </p:sp>
    </p:spTree>
    <p:extLst>
      <p:ext uri="{BB962C8B-B14F-4D97-AF65-F5344CB8AC3E}">
        <p14:creationId xmlns:p14="http://schemas.microsoft.com/office/powerpoint/2010/main" val="2697660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fa-IR"/>
              <a:t>باز کردن و بستن فایل :</a:t>
            </a:r>
            <a:endParaRPr/>
          </a:p>
        </p:txBody>
      </p:sp>
      <p:sp>
        <p:nvSpPr>
          <p:cNvPr id="4" name="Slide Number Placeholder 3"/>
          <p:cNvSpPr>
            <a:spLocks noGrp="1"/>
          </p:cNvSpPr>
          <p:nvPr>
            <p:ph type="sldNum" sz="quarter" idx="12"/>
          </p:nvPr>
        </p:nvSpPr>
        <p:spPr/>
        <p:txBody>
          <a:bodyPr/>
          <a:lstStyle/>
          <a:p>
            <a:pPr>
              <a:defRPr/>
            </a:pPr>
            <a:fld id="{851AF923-FFCE-460A-8F10-60A0700A24CF}" type="slidenum">
              <a:rPr lang="en-US"/>
              <a:pPr>
                <a:defRPr/>
              </a:pPr>
              <a:t>13</a:t>
            </a:fld>
            <a:endParaRPr lang="en-US"/>
          </a:p>
        </p:txBody>
      </p:sp>
      <p:sp>
        <p:nvSpPr>
          <p:cNvPr id="5" name="Content Placeholder 4"/>
          <p:cNvSpPr>
            <a:spLocks noGrp="1"/>
          </p:cNvSpPr>
          <p:nvPr>
            <p:ph idx="1"/>
          </p:nvPr>
        </p:nvSpPr>
        <p:spPr/>
        <p:txBody>
          <a:bodyPr>
            <a:normAutofit fontScale="92500" lnSpcReduction="20000"/>
          </a:bodyPr>
          <a:lstStyle/>
          <a:p>
            <a:r>
              <a:rPr lang="fa-IR" dirty="0"/>
              <a:t>روشهایی که در قبل برای تولید فایل متنی مطرح شد، راه حل های ساده ولی بسیار پر کاربرد برای فایلها هستند که این توابع بسیاری از اقدامات را بصورت ضمنی درون خودشان انجام میدهند.</a:t>
            </a:r>
          </a:p>
          <a:p>
            <a:r>
              <a:rPr lang="fa-IR" sz="2800" dirty="0"/>
              <a:t>هر فایل قبل از  اینکه مورد استفاده قرار گیرد باید باز شود. هنگام باز کردن فایل ، موارد زیر باید مشخص شوند :</a:t>
            </a:r>
          </a:p>
          <a:p>
            <a:pPr lvl="1"/>
            <a:r>
              <a:rPr lang="fa-IR" sz="2400" dirty="0"/>
              <a:t>1. نام فایل داده </a:t>
            </a:r>
          </a:p>
          <a:p>
            <a:pPr lvl="1"/>
            <a:r>
              <a:rPr lang="fa-IR" sz="2400" dirty="0"/>
              <a:t>2. نحوه ایجاد فایل</a:t>
            </a:r>
          </a:p>
          <a:p>
            <a:pPr lvl="1"/>
            <a:r>
              <a:rPr lang="fa-IR" sz="2400" dirty="0"/>
              <a:t>3. نوع فایل از نظر ورودی – خروجی</a:t>
            </a:r>
          </a:p>
          <a:p>
            <a:r>
              <a:rPr lang="fa-IR" sz="2800" dirty="0"/>
              <a:t>نام فایل از ترکیبی از حروف</a:t>
            </a:r>
            <a:r>
              <a:rPr lang="en-US" sz="2800" dirty="0"/>
              <a:t>a </a:t>
            </a:r>
            <a:r>
              <a:rPr lang="fa-IR" sz="2800" dirty="0"/>
              <a:t>تا </a:t>
            </a:r>
            <a:r>
              <a:rPr lang="en-US" sz="2800" dirty="0"/>
              <a:t>z </a:t>
            </a:r>
            <a:r>
              <a:rPr lang="fa-IR" sz="2800" dirty="0"/>
              <a:t>و خط ربط_ تشكيل ميشود</a:t>
            </a:r>
          </a:p>
          <a:p>
            <a:endParaRPr lang="en-US" sz="2800" dirty="0"/>
          </a:p>
        </p:txBody>
      </p:sp>
      <p:sp>
        <p:nvSpPr>
          <p:cNvPr id="3" name="Footer Placeholder 2">
            <a:extLst>
              <a:ext uri="{FF2B5EF4-FFF2-40B4-BE49-F238E27FC236}">
                <a16:creationId xmlns:a16="http://schemas.microsoft.com/office/drawing/2014/main" id="{671CF523-3BA0-49C1-B296-B6C013CF0878}"/>
              </a:ext>
            </a:extLst>
          </p:cNvPr>
          <p:cNvSpPr>
            <a:spLocks noGrp="1"/>
          </p:cNvSpPr>
          <p:nvPr>
            <p:ph type="ftr" sz="quarter" idx="11"/>
          </p:nvPr>
        </p:nvSpPr>
        <p:spPr/>
        <p:txBody>
          <a:bodyPr/>
          <a:lstStyle/>
          <a:p>
            <a:r>
              <a:rPr lang="en-US"/>
              <a:t>V. Haghighatdoost, Shahed university</a:t>
            </a:r>
            <a:endParaRPr lang="en-US" dirty="0"/>
          </a:p>
        </p:txBody>
      </p:sp>
    </p:spTree>
    <p:extLst>
      <p:ext uri="{BB962C8B-B14F-4D97-AF65-F5344CB8AC3E}">
        <p14:creationId xmlns:p14="http://schemas.microsoft.com/office/powerpoint/2010/main" val="2430554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A25028-FCC9-43C5-83D2-CA6923FAD235}"/>
              </a:ext>
            </a:extLst>
          </p:cNvPr>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normAutofit/>
          </a:bodyPr>
          <a:lstStyle/>
          <a:p>
            <a:pPr>
              <a:defRPr/>
            </a:pPr>
            <a:r>
              <a:rPr lang="fa-IR" dirty="0">
                <a:latin typeface="Tahoma" pitchFamily="34" charset="0"/>
              </a:rPr>
              <a:t>برای باز کردن فایل ابتدا باید مجرایی را از نوع این کلاس ها تعریف کرد و سپس فایلی را به این مجرا ها نسبت داد.</a:t>
            </a:r>
          </a:p>
          <a:p>
            <a:pPr>
              <a:defRPr/>
            </a:pPr>
            <a:r>
              <a:rPr lang="fa-IR" b="0" i="0" dirty="0">
                <a:solidFill>
                  <a:srgbClr val="000000"/>
                </a:solidFill>
                <a:effectLst/>
                <a:latin typeface="Roboto" panose="02000000000000000000" pitchFamily="2" charset="0"/>
              </a:rPr>
              <a:t>تابع </a:t>
            </a:r>
            <a:r>
              <a:rPr lang="en-US" dirty="0" err="1">
                <a:solidFill>
                  <a:srgbClr val="2B91AF"/>
                </a:solidFill>
                <a:latin typeface="Consolas" panose="020B0609020204030204" pitchFamily="49" charset="0"/>
              </a:rPr>
              <a:t>File</a:t>
            </a:r>
            <a:r>
              <a:rPr lang="en-US" dirty="0" err="1">
                <a:solidFill>
                  <a:srgbClr val="000000"/>
                </a:solidFill>
                <a:latin typeface="Consolas" panose="020B0609020204030204" pitchFamily="49" charset="0"/>
              </a:rPr>
              <a:t>.Open</a:t>
            </a:r>
            <a:r>
              <a:rPr lang="fa-IR" dirty="0">
                <a:solidFill>
                  <a:srgbClr val="000000"/>
                </a:solidFill>
                <a:latin typeface="Consolas" panose="020B0609020204030204" pitchFamily="49" charset="0"/>
              </a:rPr>
              <a:t> </a:t>
            </a:r>
            <a:r>
              <a:rPr lang="en-US" b="0" i="0" dirty="0">
                <a:solidFill>
                  <a:srgbClr val="000000"/>
                </a:solidFill>
                <a:effectLst/>
                <a:latin typeface="Roboto" panose="02000000000000000000" pitchFamily="2" charset="0"/>
              </a:rPr>
              <a:t> </a:t>
            </a:r>
            <a:r>
              <a:rPr lang="fa-IR" b="0" i="0" dirty="0">
                <a:solidFill>
                  <a:srgbClr val="000000"/>
                </a:solidFill>
                <a:effectLst/>
                <a:latin typeface="Roboto" panose="02000000000000000000" pitchFamily="2" charset="0"/>
              </a:rPr>
              <a:t>یک </a:t>
            </a:r>
            <a:r>
              <a:rPr lang="en-US" dirty="0" err="1">
                <a:solidFill>
                  <a:srgbClr val="2B91AF"/>
                </a:solidFill>
                <a:latin typeface="Consolas" panose="020B0609020204030204" pitchFamily="49" charset="0"/>
              </a:rPr>
              <a:t>FileStream</a:t>
            </a:r>
            <a:r>
              <a:rPr lang="en-US" b="0" i="0" dirty="0">
                <a:solidFill>
                  <a:srgbClr val="000000"/>
                </a:solidFill>
                <a:effectLst/>
                <a:latin typeface="Roboto" panose="02000000000000000000" pitchFamily="2" charset="0"/>
              </a:rPr>
              <a:t> </a:t>
            </a:r>
            <a:r>
              <a:rPr lang="fa-IR" b="0" i="0" dirty="0">
                <a:solidFill>
                  <a:srgbClr val="000000"/>
                </a:solidFill>
                <a:effectLst/>
                <a:latin typeface="Roboto" panose="02000000000000000000" pitchFamily="2" charset="0"/>
              </a:rPr>
              <a:t> را روی فایل مشخص شده باز می کند.</a:t>
            </a:r>
            <a:endParaRPr lang="fa-IR" dirty="0">
              <a:latin typeface="Tahoma" pitchFamily="34" charset="0"/>
            </a:endParaRPr>
          </a:p>
          <a:p>
            <a:pPr>
              <a:defRPr/>
            </a:pPr>
            <a:r>
              <a:rPr lang="fa-IR" dirty="0">
                <a:latin typeface="Tahoma" pitchFamily="34" charset="0"/>
              </a:rPr>
              <a:t> </a:t>
            </a:r>
          </a:p>
          <a:p>
            <a:pPr>
              <a:defRPr/>
            </a:pPr>
            <a:endParaRPr lang="fa-IR" dirty="0">
              <a:latin typeface="Tahoma" pitchFamily="34" charset="0"/>
            </a:endParaRPr>
          </a:p>
          <a:p>
            <a:pPr>
              <a:defRPr/>
            </a:pPr>
            <a:endParaRPr lang="fa-IR" dirty="0">
              <a:latin typeface="Tahoma" pitchFamily="34" charset="0"/>
            </a:endParaRPr>
          </a:p>
        </p:txBody>
      </p:sp>
      <p:sp>
        <p:nvSpPr>
          <p:cNvPr id="4" name="Slide Number Placeholder 3"/>
          <p:cNvSpPr>
            <a:spLocks noGrp="1"/>
          </p:cNvSpPr>
          <p:nvPr>
            <p:ph type="sldNum" sz="quarter" idx="12"/>
          </p:nvPr>
        </p:nvSpPr>
        <p:spPr/>
        <p:txBody>
          <a:bodyPr/>
          <a:lstStyle/>
          <a:p>
            <a:pPr>
              <a:defRPr/>
            </a:pPr>
            <a:fld id="{04695D93-2AB9-46E2-9461-B6235063EB08}" type="slidenum">
              <a:rPr lang="en-US"/>
              <a:pPr>
                <a:defRPr/>
              </a:pPr>
              <a:t>14</a:t>
            </a:fld>
            <a:endParaRPr lang="en-US"/>
          </a:p>
        </p:txBody>
      </p:sp>
      <p:sp>
        <p:nvSpPr>
          <p:cNvPr id="3" name="Footer Placeholder 2">
            <a:extLst>
              <a:ext uri="{FF2B5EF4-FFF2-40B4-BE49-F238E27FC236}">
                <a16:creationId xmlns:a16="http://schemas.microsoft.com/office/drawing/2014/main" id="{64F5B329-45CC-43B3-8483-62290BF42864}"/>
              </a:ext>
            </a:extLst>
          </p:cNvPr>
          <p:cNvSpPr>
            <a:spLocks noGrp="1"/>
          </p:cNvSpPr>
          <p:nvPr>
            <p:ph type="ftr" sz="quarter" idx="11"/>
          </p:nvPr>
        </p:nvSpPr>
        <p:spPr/>
        <p:txBody>
          <a:bodyPr/>
          <a:lstStyle/>
          <a:p>
            <a:r>
              <a:rPr lang="en-US" dirty="0"/>
              <a:t>V. Haghighatdoost, </a:t>
            </a:r>
            <a:r>
              <a:rPr lang="en-US" dirty="0" err="1"/>
              <a:t>Shahed</a:t>
            </a:r>
            <a:r>
              <a:rPr lang="en-US" dirty="0"/>
              <a:t> university</a:t>
            </a:r>
          </a:p>
        </p:txBody>
      </p:sp>
      <p:sp>
        <p:nvSpPr>
          <p:cNvPr id="8" name="TextBox 7">
            <a:extLst>
              <a:ext uri="{FF2B5EF4-FFF2-40B4-BE49-F238E27FC236}">
                <a16:creationId xmlns:a16="http://schemas.microsoft.com/office/drawing/2014/main" id="{F1D9178C-5D3A-47D2-B49B-0E43A4B0C877}"/>
              </a:ext>
            </a:extLst>
          </p:cNvPr>
          <p:cNvSpPr txBox="1"/>
          <p:nvPr/>
        </p:nvSpPr>
        <p:spPr>
          <a:xfrm>
            <a:off x="343289" y="3542646"/>
            <a:ext cx="11505422" cy="369332"/>
          </a:xfrm>
          <a:prstGeom prst="rect">
            <a:avLst/>
          </a:prstGeom>
          <a:noFill/>
        </p:spPr>
        <p:txBody>
          <a:bodyPr wrap="square">
            <a:spAutoFit/>
          </a:bodyPr>
          <a:lstStyle/>
          <a:p>
            <a:r>
              <a:rPr lang="en-US" sz="1800" dirty="0" err="1">
                <a:solidFill>
                  <a:srgbClr val="2B91AF"/>
                </a:solidFill>
                <a:latin typeface="Consolas" panose="020B0609020204030204" pitchFamily="49" charset="0"/>
              </a:rPr>
              <a:t>FileStream</a:t>
            </a:r>
            <a:r>
              <a:rPr lang="en-US" sz="1800" dirty="0">
                <a:solidFill>
                  <a:srgbClr val="000000"/>
                </a:solidFill>
                <a:latin typeface="Consolas" panose="020B0609020204030204" pitchFamily="49" charset="0"/>
              </a:rPr>
              <a:t> fs = </a:t>
            </a:r>
            <a:r>
              <a:rPr lang="en-US" sz="1800" dirty="0" err="1">
                <a:solidFill>
                  <a:srgbClr val="2B91AF"/>
                </a:solidFill>
                <a:latin typeface="Consolas" panose="020B0609020204030204" pitchFamily="49" charset="0"/>
              </a:rPr>
              <a:t>File</a:t>
            </a:r>
            <a:r>
              <a:rPr lang="en-US" sz="1800" dirty="0" err="1">
                <a:solidFill>
                  <a:srgbClr val="000000"/>
                </a:solidFill>
                <a:latin typeface="Consolas" panose="020B0609020204030204" pitchFamily="49" charset="0"/>
              </a:rPr>
              <a:t>.Open</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fileName</a:t>
            </a:r>
            <a:r>
              <a:rPr lang="en-US" sz="1800" dirty="0">
                <a:solidFill>
                  <a:srgbClr val="000000"/>
                </a:solidFill>
                <a:latin typeface="Consolas" panose="020B0609020204030204" pitchFamily="49" charset="0"/>
              </a:rPr>
              <a:t>, </a:t>
            </a:r>
            <a:r>
              <a:rPr lang="en-US" sz="1800" dirty="0" err="1">
                <a:solidFill>
                  <a:srgbClr val="2B91AF"/>
                </a:solidFill>
                <a:latin typeface="Consolas" panose="020B0609020204030204" pitchFamily="49" charset="0"/>
              </a:rPr>
              <a:t>FileMode</a:t>
            </a:r>
            <a:r>
              <a:rPr lang="en-US" sz="1800" dirty="0" err="1">
                <a:solidFill>
                  <a:srgbClr val="000000"/>
                </a:solidFill>
                <a:latin typeface="Consolas" panose="020B0609020204030204" pitchFamily="49" charset="0"/>
              </a:rPr>
              <a:t>.Open</a:t>
            </a:r>
            <a:r>
              <a:rPr lang="en-US" sz="1800" dirty="0">
                <a:solidFill>
                  <a:srgbClr val="000000"/>
                </a:solidFill>
                <a:latin typeface="Consolas" panose="020B0609020204030204" pitchFamily="49" charset="0"/>
              </a:rPr>
              <a:t>, </a:t>
            </a:r>
            <a:r>
              <a:rPr lang="en-US" sz="1800" dirty="0" err="1">
                <a:solidFill>
                  <a:srgbClr val="2B91AF"/>
                </a:solidFill>
                <a:latin typeface="Consolas" panose="020B0609020204030204" pitchFamily="49" charset="0"/>
              </a:rPr>
              <a:t>FileAccess</a:t>
            </a:r>
            <a:r>
              <a:rPr lang="en-US" sz="1800" dirty="0" err="1">
                <a:solidFill>
                  <a:srgbClr val="000000"/>
                </a:solidFill>
                <a:latin typeface="Consolas" panose="020B0609020204030204" pitchFamily="49" charset="0"/>
              </a:rPr>
              <a:t>.Write</a:t>
            </a:r>
            <a:r>
              <a:rPr lang="en-US" sz="1800" dirty="0">
                <a:solidFill>
                  <a:srgbClr val="000000"/>
                </a:solidFill>
                <a:latin typeface="Consolas" panose="020B0609020204030204" pitchFamily="49" charset="0"/>
              </a:rPr>
              <a:t>, </a:t>
            </a:r>
            <a:r>
              <a:rPr lang="en-US" sz="1800" dirty="0" err="1">
                <a:solidFill>
                  <a:srgbClr val="2B91AF"/>
                </a:solidFill>
                <a:latin typeface="Consolas" panose="020B0609020204030204" pitchFamily="49" charset="0"/>
              </a:rPr>
              <a:t>FileShare</a:t>
            </a:r>
            <a:r>
              <a:rPr lang="en-US" sz="1800" dirty="0" err="1">
                <a:solidFill>
                  <a:srgbClr val="000000"/>
                </a:solidFill>
                <a:latin typeface="Consolas" panose="020B0609020204030204" pitchFamily="49" charset="0"/>
              </a:rPr>
              <a:t>.None</a:t>
            </a:r>
            <a:r>
              <a:rPr lang="en-US" sz="1800" dirty="0">
                <a:solidFill>
                  <a:srgbClr val="000000"/>
                </a:solidFill>
                <a:latin typeface="Consolas" panose="020B0609020204030204" pitchFamily="49" charset="0"/>
              </a:rPr>
              <a:t>);</a:t>
            </a:r>
            <a:endParaRPr lang="en-US" dirty="0"/>
          </a:p>
        </p:txBody>
      </p:sp>
      <p:pic>
        <p:nvPicPr>
          <p:cNvPr id="12" name="Picture 11">
            <a:extLst>
              <a:ext uri="{FF2B5EF4-FFF2-40B4-BE49-F238E27FC236}">
                <a16:creationId xmlns:a16="http://schemas.microsoft.com/office/drawing/2014/main" id="{CB326C8B-7930-4F0E-AAF2-50C5638F6BE2}"/>
              </a:ext>
            </a:extLst>
          </p:cNvPr>
          <p:cNvPicPr>
            <a:picLocks noChangeAspect="1"/>
          </p:cNvPicPr>
          <p:nvPr/>
        </p:nvPicPr>
        <p:blipFill rotWithShape="1">
          <a:blip r:embed="rId3"/>
          <a:srcRect l="9369" t="23420" r="66825" b="45276"/>
          <a:stretch/>
        </p:blipFill>
        <p:spPr>
          <a:xfrm>
            <a:off x="547348" y="4346019"/>
            <a:ext cx="2839908" cy="2489532"/>
          </a:xfrm>
          <a:prstGeom prst="rect">
            <a:avLst/>
          </a:prstGeom>
        </p:spPr>
      </p:pic>
      <p:pic>
        <p:nvPicPr>
          <p:cNvPr id="14" name="Picture 13">
            <a:extLst>
              <a:ext uri="{FF2B5EF4-FFF2-40B4-BE49-F238E27FC236}">
                <a16:creationId xmlns:a16="http://schemas.microsoft.com/office/drawing/2014/main" id="{B29F65E0-8E24-4925-B601-4C77D695D169}"/>
              </a:ext>
            </a:extLst>
          </p:cNvPr>
          <p:cNvPicPr>
            <a:picLocks noChangeAspect="1"/>
          </p:cNvPicPr>
          <p:nvPr/>
        </p:nvPicPr>
        <p:blipFill rotWithShape="1">
          <a:blip r:embed="rId4"/>
          <a:srcRect l="9832" t="23768" r="66670" b="52402"/>
          <a:stretch/>
        </p:blipFill>
        <p:spPr>
          <a:xfrm>
            <a:off x="4206240" y="4341945"/>
            <a:ext cx="3181302" cy="2150927"/>
          </a:xfrm>
          <a:prstGeom prst="rect">
            <a:avLst/>
          </a:prstGeom>
        </p:spPr>
      </p:pic>
      <p:pic>
        <p:nvPicPr>
          <p:cNvPr id="16" name="Picture 15">
            <a:extLst>
              <a:ext uri="{FF2B5EF4-FFF2-40B4-BE49-F238E27FC236}">
                <a16:creationId xmlns:a16="http://schemas.microsoft.com/office/drawing/2014/main" id="{251DDCF5-DCEE-4636-B35D-E74D2B979C50}"/>
              </a:ext>
            </a:extLst>
          </p:cNvPr>
          <p:cNvPicPr>
            <a:picLocks noChangeAspect="1"/>
          </p:cNvPicPr>
          <p:nvPr/>
        </p:nvPicPr>
        <p:blipFill rotWithShape="1">
          <a:blip r:embed="rId5"/>
          <a:srcRect l="9445" t="23304" r="65511" b="44812"/>
          <a:stretch/>
        </p:blipFill>
        <p:spPr>
          <a:xfrm>
            <a:off x="8329961" y="4306263"/>
            <a:ext cx="2576222" cy="2186609"/>
          </a:xfrm>
          <a:prstGeom prst="rect">
            <a:avLst/>
          </a:prstGeom>
        </p:spPr>
      </p:pic>
    </p:spTree>
    <p:extLst>
      <p:ext uri="{BB962C8B-B14F-4D97-AF65-F5344CB8AC3E}">
        <p14:creationId xmlns:p14="http://schemas.microsoft.com/office/powerpoint/2010/main" val="444777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کار با فایل با استفاده از کلاسهای جریانی</a:t>
            </a:r>
            <a:endParaRPr lang="en-US" dirty="0"/>
          </a:p>
        </p:txBody>
      </p:sp>
      <p:sp>
        <p:nvSpPr>
          <p:cNvPr id="3" name="Content Placeholder 2"/>
          <p:cNvSpPr>
            <a:spLocks noGrp="1"/>
          </p:cNvSpPr>
          <p:nvPr>
            <p:ph idx="1"/>
          </p:nvPr>
        </p:nvSpPr>
        <p:spPr/>
        <p:txBody>
          <a:bodyPr/>
          <a:lstStyle/>
          <a:p>
            <a:r>
              <a:rPr lang="fa-IR" dirty="0"/>
              <a:t>کلاسهای جریانی برای کار با فایل، حافظه، شبکه، تجهیزات جانبی و ... مورد استفاده قرار میگیرند.</a:t>
            </a:r>
          </a:p>
          <a:p>
            <a:r>
              <a:rPr lang="fa-IR" dirty="0"/>
              <a:t>برای نوشتن در فایلهای باینری معمولاً از کلاسهای جریانی استفاده میشود.</a:t>
            </a:r>
          </a:p>
          <a:p>
            <a:r>
              <a:rPr lang="fa-IR" dirty="0"/>
              <a:t>کلاس های جریانی قادرند، یک تعدادی بایت و یا انواع داده ای تعریف شده را بصورت دنباله ای از بایت ها در فایل بنویسند.</a:t>
            </a:r>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15</a:t>
            </a:fld>
            <a:endParaRPr lang="en-US"/>
          </a:p>
        </p:txBody>
      </p:sp>
      <p:sp>
        <p:nvSpPr>
          <p:cNvPr id="5" name="Footer Placeholder 4"/>
          <p:cNvSpPr>
            <a:spLocks noGrp="1"/>
          </p:cNvSpPr>
          <p:nvPr>
            <p:ph type="ftr" sz="quarter" idx="11"/>
          </p:nvPr>
        </p:nvSpPr>
        <p:spPr/>
        <p:txBody>
          <a:bodyPr/>
          <a:lstStyle/>
          <a:p>
            <a:r>
              <a:rPr lang="en-US"/>
              <a:t>V. Haghighatdoost, Shahed university</a:t>
            </a:r>
            <a:endParaRPr lang="en-US" dirty="0"/>
          </a:p>
        </p:txBody>
      </p:sp>
    </p:spTree>
    <p:extLst>
      <p:ext uri="{BB962C8B-B14F-4D97-AF65-F5344CB8AC3E}">
        <p14:creationId xmlns:p14="http://schemas.microsoft.com/office/powerpoint/2010/main" val="3295345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BB5F-56B3-49A9-A644-61013E6FAC04}"/>
              </a:ext>
            </a:extLst>
          </p:cNvPr>
          <p:cNvSpPr>
            <a:spLocks noGrp="1"/>
          </p:cNvSpPr>
          <p:nvPr>
            <p:ph type="title"/>
          </p:nvPr>
        </p:nvSpPr>
        <p:spPr/>
        <p:txBody>
          <a:bodyPr/>
          <a:lstStyle/>
          <a:p>
            <a:r>
              <a:rPr lang="fa-IR" dirty="0"/>
              <a:t>نوشتن فایل متنی با استفاده از کلاس های جریانی</a:t>
            </a:r>
            <a:endParaRPr lang="en-US" dirty="0"/>
          </a:p>
        </p:txBody>
      </p:sp>
      <p:sp>
        <p:nvSpPr>
          <p:cNvPr id="3" name="Content Placeholder 2">
            <a:extLst>
              <a:ext uri="{FF2B5EF4-FFF2-40B4-BE49-F238E27FC236}">
                <a16:creationId xmlns:a16="http://schemas.microsoft.com/office/drawing/2014/main" id="{959F7B68-DEB9-4ACA-87B9-723D81568AFE}"/>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527D9CF0-572E-4AA6-85C3-F28308EAB0CC}"/>
              </a:ext>
            </a:extLst>
          </p:cNvPr>
          <p:cNvSpPr>
            <a:spLocks noGrp="1"/>
          </p:cNvSpPr>
          <p:nvPr>
            <p:ph type="sldNum" sz="quarter" idx="12"/>
          </p:nvPr>
        </p:nvSpPr>
        <p:spPr/>
        <p:txBody>
          <a:bodyPr/>
          <a:lstStyle/>
          <a:p>
            <a:fld id="{7A24F918-E48B-4CD6-88B4-F48A81EB5FB6}" type="slidenum">
              <a:rPr lang="en-US" smtClean="0"/>
              <a:pPr/>
              <a:t>16</a:t>
            </a:fld>
            <a:endParaRPr lang="en-US"/>
          </a:p>
        </p:txBody>
      </p:sp>
      <p:sp>
        <p:nvSpPr>
          <p:cNvPr id="5" name="Footer Placeholder 4">
            <a:extLst>
              <a:ext uri="{FF2B5EF4-FFF2-40B4-BE49-F238E27FC236}">
                <a16:creationId xmlns:a16="http://schemas.microsoft.com/office/drawing/2014/main" id="{5A037718-AB8E-4146-9300-9DEB3073FDA4}"/>
              </a:ext>
            </a:extLst>
          </p:cNvPr>
          <p:cNvSpPr>
            <a:spLocks noGrp="1"/>
          </p:cNvSpPr>
          <p:nvPr>
            <p:ph type="ftr" sz="quarter" idx="11"/>
          </p:nvPr>
        </p:nvSpPr>
        <p:spPr/>
        <p:txBody>
          <a:bodyPr/>
          <a:lstStyle/>
          <a:p>
            <a:r>
              <a:rPr lang="en-US"/>
              <a:t>V. Haghighatdoost, Shahed university</a:t>
            </a:r>
            <a:endParaRPr lang="en-US" dirty="0"/>
          </a:p>
        </p:txBody>
      </p:sp>
      <p:sp>
        <p:nvSpPr>
          <p:cNvPr id="7" name="TextBox 6">
            <a:extLst>
              <a:ext uri="{FF2B5EF4-FFF2-40B4-BE49-F238E27FC236}">
                <a16:creationId xmlns:a16="http://schemas.microsoft.com/office/drawing/2014/main" id="{A42CA549-E40C-40FF-A479-6EF9F8783594}"/>
              </a:ext>
            </a:extLst>
          </p:cNvPr>
          <p:cNvSpPr txBox="1"/>
          <p:nvPr/>
        </p:nvSpPr>
        <p:spPr>
          <a:xfrm>
            <a:off x="371061" y="1150741"/>
            <a:ext cx="8605962" cy="5153142"/>
          </a:xfrm>
          <a:prstGeom prst="rect">
            <a:avLst/>
          </a:prstGeom>
          <a:solidFill>
            <a:schemeClr val="bg1">
              <a:lumMod val="85000"/>
            </a:schemeClr>
          </a:solidFill>
          <a:ln>
            <a:solidFill>
              <a:schemeClr val="tx1"/>
            </a:solidFill>
          </a:ln>
        </p:spPr>
        <p:txBody>
          <a:bodyPr wrap="square">
            <a:spAutoFit/>
          </a:bodyPr>
          <a:lstStyle/>
          <a:p>
            <a:pPr marL="0" marR="0">
              <a:lnSpc>
                <a:spcPct val="107000"/>
              </a:lnSpc>
              <a:spcBef>
                <a:spcPts val="0"/>
              </a:spcBef>
              <a:spcAft>
                <a:spcPts val="0"/>
              </a:spcAft>
            </a:pP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public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static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void</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Main()</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string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path = </a:t>
            </a:r>
            <a:r>
              <a:rPr lang="en-US" sz="1400" dirty="0">
                <a:solidFill>
                  <a:srgbClr val="800000"/>
                </a:solidFill>
                <a:effectLst/>
                <a:latin typeface="Consolas" panose="020B0609020204030204" pitchFamily="49" charset="0"/>
                <a:ea typeface="Calibri" panose="020F0502020204030204" pitchFamily="34" charset="0"/>
                <a:cs typeface="Consolas" panose="020B0609020204030204" pitchFamily="49" charset="0"/>
              </a:rPr>
              <a:t>@"c:\temp\MyTest.txt"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a:solidFill>
                  <a:srgbClr val="008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Delete the file if it exists.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if</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File</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.Exists</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(path))</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File</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.Delete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(path);</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a:solidFill>
                  <a:srgbClr val="008000"/>
                </a:solidFill>
                <a:effectLst/>
                <a:latin typeface="Consolas" panose="020B0609020204030204" pitchFamily="49" charset="0"/>
                <a:ea typeface="Calibri" panose="020F0502020204030204" pitchFamily="34" charset="0"/>
                <a:cs typeface="Consolas" panose="020B0609020204030204" pitchFamily="49" charset="0"/>
              </a:rPr>
              <a:t>//Create </a:t>
            </a:r>
            <a:r>
              <a:rPr lang="en-US" sz="14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the file.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using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FileStream</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fs = </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File</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.Create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(path))</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AddText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(fs, </a:t>
            </a:r>
            <a:r>
              <a:rPr lang="en-US" sz="1400" dirty="0">
                <a:solidFill>
                  <a:srgbClr val="A31515"/>
                </a:solidFill>
                <a:effectLst/>
                <a:latin typeface="Consolas" panose="020B0609020204030204" pitchFamily="49" charset="0"/>
                <a:ea typeface="Calibri" panose="020F0502020204030204" pitchFamily="34" charset="0"/>
                <a:cs typeface="Consolas" panose="020B0609020204030204" pitchFamily="49" charset="0"/>
              </a:rPr>
              <a:t>"This is some text"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AddText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(fs, </a:t>
            </a:r>
            <a:r>
              <a:rPr lang="en-US" sz="1400" dirty="0">
                <a:solidFill>
                  <a:srgbClr val="A31515"/>
                </a:solidFill>
                <a:effectLst/>
                <a:latin typeface="Consolas" panose="020B0609020204030204" pitchFamily="49" charset="0"/>
                <a:ea typeface="Calibri" panose="020F0502020204030204" pitchFamily="34" charset="0"/>
                <a:cs typeface="Consolas" panose="020B0609020204030204" pitchFamily="49" charset="0"/>
              </a:rPr>
              <a:t>"This is some more text,"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AddText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(fs, </a:t>
            </a:r>
            <a:r>
              <a:rPr lang="en-US" sz="1400" dirty="0">
                <a:solidFill>
                  <a:srgbClr val="A31515"/>
                </a:solidFill>
                <a:effectLst/>
                <a:latin typeface="Consolas" panose="020B0609020204030204" pitchFamily="49" charset="0"/>
                <a:ea typeface="Calibri" panose="020F0502020204030204" pitchFamily="34" charset="0"/>
                <a:cs typeface="Consolas" panose="020B0609020204030204" pitchFamily="49" charset="0"/>
              </a:rPr>
              <a:t>"\r\</a:t>
            </a:r>
            <a:r>
              <a:rPr lang="en-US" sz="1400" dirty="0" err="1">
                <a:solidFill>
                  <a:srgbClr val="A31515"/>
                </a:solidFill>
                <a:effectLst/>
                <a:latin typeface="Consolas" panose="020B0609020204030204" pitchFamily="49" charset="0"/>
                <a:ea typeface="Calibri" panose="020F0502020204030204" pitchFamily="34" charset="0"/>
                <a:cs typeface="Consolas" panose="020B0609020204030204" pitchFamily="49" charset="0"/>
              </a:rPr>
              <a:t>nand</a:t>
            </a:r>
            <a:r>
              <a:rPr lang="en-US" sz="1400" dirty="0">
                <a:solidFill>
                  <a:srgbClr val="A31515"/>
                </a:solidFill>
                <a:effectLst/>
                <a:latin typeface="Consolas" panose="020B0609020204030204" pitchFamily="49" charset="0"/>
                <a:ea typeface="Calibri" panose="020F0502020204030204" pitchFamily="34" charset="0"/>
                <a:cs typeface="Consolas" panose="020B0609020204030204" pitchFamily="49" charset="0"/>
              </a:rPr>
              <a:t> this is on a new line"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AddText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(fs, </a:t>
            </a:r>
            <a:r>
              <a:rPr lang="en-US" sz="1400" dirty="0">
                <a:solidFill>
                  <a:srgbClr val="A31515"/>
                </a:solidFill>
                <a:effectLst/>
                <a:latin typeface="Consolas" panose="020B0609020204030204" pitchFamily="49" charset="0"/>
                <a:ea typeface="Calibri" panose="020F0502020204030204" pitchFamily="34" charset="0"/>
                <a:cs typeface="Consolas" panose="020B0609020204030204" pitchFamily="49" charset="0"/>
              </a:rPr>
              <a:t>"\r\n\r\</a:t>
            </a:r>
            <a:r>
              <a:rPr lang="en-US" sz="1400" dirty="0" err="1">
                <a:solidFill>
                  <a:srgbClr val="A31515"/>
                </a:solidFill>
                <a:effectLst/>
                <a:latin typeface="Consolas" panose="020B0609020204030204" pitchFamily="49" charset="0"/>
                <a:ea typeface="Calibri" panose="020F0502020204030204" pitchFamily="34" charset="0"/>
                <a:cs typeface="Consolas" panose="020B0609020204030204" pitchFamily="49" charset="0"/>
              </a:rPr>
              <a:t>nThe</a:t>
            </a:r>
            <a:r>
              <a:rPr lang="en-US" sz="1400" dirty="0">
                <a:solidFill>
                  <a:srgbClr val="A31515"/>
                </a:solidFill>
                <a:effectLst/>
                <a:latin typeface="Consolas" panose="020B0609020204030204" pitchFamily="49" charset="0"/>
                <a:ea typeface="Calibri" panose="020F0502020204030204" pitchFamily="34" charset="0"/>
                <a:cs typeface="Consolas" panose="020B0609020204030204" pitchFamily="49" charset="0"/>
              </a:rPr>
              <a:t> following is a subset of characters:\r\n"</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private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static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void</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AddText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FileStream</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fs,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string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value)</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byte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info = </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Encoding</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.ASCII.GetBytes</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(value);</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fs.Write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(info, 0,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info.Length</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FF1EEDA-3CCB-3BF1-967B-E624F08448B9}"/>
              </a:ext>
            </a:extLst>
          </p:cNvPr>
          <p:cNvPicPr>
            <a:picLocks noChangeAspect="1"/>
          </p:cNvPicPr>
          <p:nvPr/>
        </p:nvPicPr>
        <p:blipFill>
          <a:blip r:embed="rId2"/>
          <a:stretch>
            <a:fillRect/>
          </a:stretch>
        </p:blipFill>
        <p:spPr>
          <a:xfrm>
            <a:off x="6572938" y="1150741"/>
            <a:ext cx="4808169" cy="2957781"/>
          </a:xfrm>
          <a:prstGeom prst="rect">
            <a:avLst/>
          </a:prstGeom>
        </p:spPr>
      </p:pic>
    </p:spTree>
    <p:extLst>
      <p:ext uri="{BB962C8B-B14F-4D97-AF65-F5344CB8AC3E}">
        <p14:creationId xmlns:p14="http://schemas.microsoft.com/office/powerpoint/2010/main" val="83641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BB5F-56B3-49A9-A644-61013E6FAC04}"/>
              </a:ext>
            </a:extLst>
          </p:cNvPr>
          <p:cNvSpPr>
            <a:spLocks noGrp="1"/>
          </p:cNvSpPr>
          <p:nvPr>
            <p:ph type="title"/>
          </p:nvPr>
        </p:nvSpPr>
        <p:spPr/>
        <p:txBody>
          <a:bodyPr/>
          <a:lstStyle/>
          <a:p>
            <a:r>
              <a:rPr lang="fa-IR" dirty="0"/>
              <a:t>خواندن از فایل متنی با استفاده از کلاس جریانی</a:t>
            </a:r>
            <a:endParaRPr lang="en-US" dirty="0"/>
          </a:p>
        </p:txBody>
      </p:sp>
      <p:sp>
        <p:nvSpPr>
          <p:cNvPr id="3" name="Content Placeholder 2">
            <a:extLst>
              <a:ext uri="{FF2B5EF4-FFF2-40B4-BE49-F238E27FC236}">
                <a16:creationId xmlns:a16="http://schemas.microsoft.com/office/drawing/2014/main" id="{959F7B68-DEB9-4ACA-87B9-723D81568AFE}"/>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527D9CF0-572E-4AA6-85C3-F28308EAB0CC}"/>
              </a:ext>
            </a:extLst>
          </p:cNvPr>
          <p:cNvSpPr>
            <a:spLocks noGrp="1"/>
          </p:cNvSpPr>
          <p:nvPr>
            <p:ph type="sldNum" sz="quarter" idx="12"/>
          </p:nvPr>
        </p:nvSpPr>
        <p:spPr/>
        <p:txBody>
          <a:bodyPr/>
          <a:lstStyle/>
          <a:p>
            <a:fld id="{7A24F918-E48B-4CD6-88B4-F48A81EB5FB6}" type="slidenum">
              <a:rPr lang="en-US" smtClean="0"/>
              <a:pPr/>
              <a:t>17</a:t>
            </a:fld>
            <a:endParaRPr lang="en-US"/>
          </a:p>
        </p:txBody>
      </p:sp>
      <p:sp>
        <p:nvSpPr>
          <p:cNvPr id="5" name="Footer Placeholder 4">
            <a:extLst>
              <a:ext uri="{FF2B5EF4-FFF2-40B4-BE49-F238E27FC236}">
                <a16:creationId xmlns:a16="http://schemas.microsoft.com/office/drawing/2014/main" id="{5A037718-AB8E-4146-9300-9DEB3073FDA4}"/>
              </a:ext>
            </a:extLst>
          </p:cNvPr>
          <p:cNvSpPr>
            <a:spLocks noGrp="1"/>
          </p:cNvSpPr>
          <p:nvPr>
            <p:ph type="ftr" sz="quarter" idx="11"/>
          </p:nvPr>
        </p:nvSpPr>
        <p:spPr/>
        <p:txBody>
          <a:bodyPr/>
          <a:lstStyle/>
          <a:p>
            <a:r>
              <a:rPr lang="en-US" dirty="0"/>
              <a:t>V. </a:t>
            </a:r>
            <a:r>
              <a:rPr lang="en-US" dirty="0" err="1"/>
              <a:t>Haghighatdoost</a:t>
            </a:r>
            <a:r>
              <a:rPr lang="en-US" dirty="0"/>
              <a:t>, Shahed university</a:t>
            </a:r>
          </a:p>
        </p:txBody>
      </p:sp>
      <p:sp>
        <p:nvSpPr>
          <p:cNvPr id="7" name="TextBox 6">
            <a:extLst>
              <a:ext uri="{FF2B5EF4-FFF2-40B4-BE49-F238E27FC236}">
                <a16:creationId xmlns:a16="http://schemas.microsoft.com/office/drawing/2014/main" id="{A42CA549-E40C-40FF-A479-6EF9F8783594}"/>
              </a:ext>
            </a:extLst>
          </p:cNvPr>
          <p:cNvSpPr txBox="1"/>
          <p:nvPr/>
        </p:nvSpPr>
        <p:spPr>
          <a:xfrm>
            <a:off x="323851" y="1240077"/>
            <a:ext cx="11449878" cy="3539559"/>
          </a:xfrm>
          <a:prstGeom prst="rect">
            <a:avLst/>
          </a:prstGeom>
          <a:solidFill>
            <a:schemeClr val="bg1">
              <a:lumMod val="85000"/>
            </a:schemeClr>
          </a:solidFill>
          <a:ln>
            <a:solidFill>
              <a:schemeClr val="tx1"/>
            </a:solidFill>
          </a:ln>
        </p:spPr>
        <p:txBody>
          <a:bodyPr wrap="square">
            <a:spAutoFit/>
          </a:bodyPr>
          <a:lstStyle/>
          <a:p>
            <a:pPr marL="0" marR="0">
              <a:lnSpc>
                <a:spcPct val="107000"/>
              </a:lnSpc>
              <a:spcBef>
                <a:spcPts val="0"/>
              </a:spcBef>
              <a:spcAft>
                <a:spcPts val="0"/>
              </a:spcAft>
            </a:pP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public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static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void</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Main()</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string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path = </a:t>
            </a:r>
            <a:r>
              <a:rPr lang="en-US" sz="1400" dirty="0">
                <a:solidFill>
                  <a:srgbClr val="800000"/>
                </a:solidFill>
                <a:effectLst/>
                <a:latin typeface="Consolas" panose="020B0609020204030204" pitchFamily="49" charset="0"/>
                <a:ea typeface="Calibri" panose="020F0502020204030204" pitchFamily="34" charset="0"/>
                <a:cs typeface="Consolas" panose="020B0609020204030204" pitchFamily="49" charset="0"/>
              </a:rPr>
              <a:t>@"c:\temp\MyTest.txt"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a:solidFill>
                  <a:srgbClr val="008000"/>
                </a:solidFill>
                <a:latin typeface="Consolas" panose="020B0609020204030204" pitchFamily="49" charset="0"/>
                <a:ea typeface="Calibri" panose="020F0502020204030204" pitchFamily="34" charset="0"/>
                <a:cs typeface="Consolas" panose="020B0609020204030204" pitchFamily="49" charset="0"/>
              </a:rPr>
              <a:t>    </a:t>
            </a:r>
            <a:r>
              <a:rPr lang="en-US" sz="1400">
                <a:solidFill>
                  <a:srgbClr val="008000"/>
                </a:solidFill>
                <a:effectLst/>
                <a:latin typeface="Consolas" panose="020B0609020204030204" pitchFamily="49" charset="0"/>
                <a:ea typeface="Calibri" panose="020F0502020204030204" pitchFamily="34" charset="0"/>
                <a:cs typeface="Consolas" panose="020B0609020204030204" pitchFamily="49" charset="0"/>
              </a:rPr>
              <a:t>//Open </a:t>
            </a:r>
            <a:r>
              <a:rPr lang="en-US" sz="14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the stream and read it back.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using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FileStream</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fs = </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File</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.OpenRead</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(path))</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byte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b =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new</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byte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[1024];</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string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temp;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while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fs.Read</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(b, 0,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b.Length</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&gt; 0)</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temp= </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Encoding</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.ASCII.GetString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(b);</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Console</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.WriteLine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(temp);</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D161AB5F-2F03-1738-95C9-6EED30058170}"/>
              </a:ext>
            </a:extLst>
          </p:cNvPr>
          <p:cNvGrpSpPr/>
          <p:nvPr/>
        </p:nvGrpSpPr>
        <p:grpSpPr>
          <a:xfrm>
            <a:off x="6959280" y="4840147"/>
            <a:ext cx="4814449" cy="1844398"/>
            <a:chOff x="6842931" y="5355346"/>
            <a:chExt cx="3901269" cy="1844398"/>
          </a:xfrm>
        </p:grpSpPr>
        <p:sp>
          <p:nvSpPr>
            <p:cNvPr id="10" name="Rectangle 9">
              <a:extLst>
                <a:ext uri="{FF2B5EF4-FFF2-40B4-BE49-F238E27FC236}">
                  <a16:creationId xmlns:a16="http://schemas.microsoft.com/office/drawing/2014/main" id="{68EC7488-FF9A-9840-6D34-31482065269D}"/>
                </a:ext>
              </a:extLst>
            </p:cNvPr>
            <p:cNvSpPr/>
            <p:nvPr/>
          </p:nvSpPr>
          <p:spPr>
            <a:xfrm>
              <a:off x="6842931" y="5355346"/>
              <a:ext cx="3901269" cy="369332"/>
            </a:xfrm>
            <a:prstGeom prst="rect">
              <a:avLst/>
            </a:prstGeom>
            <a:solidFill>
              <a:schemeClr val="bg2"/>
            </a:solidFill>
            <a:ln>
              <a:solidFill>
                <a:schemeClr val="tx1"/>
              </a:solidFill>
            </a:ln>
          </p:spPr>
          <p:txBody>
            <a:bodyPr wrap="square">
              <a:spAutoFit/>
            </a:bodyPr>
            <a:lstStyle/>
            <a:p>
              <a:r>
                <a:rPr lang="en-US" dirty="0"/>
                <a:t>The output will be:</a:t>
              </a:r>
            </a:p>
          </p:txBody>
        </p:sp>
        <p:sp>
          <p:nvSpPr>
            <p:cNvPr id="11" name="Rectangle 10">
              <a:extLst>
                <a:ext uri="{FF2B5EF4-FFF2-40B4-BE49-F238E27FC236}">
                  <a16:creationId xmlns:a16="http://schemas.microsoft.com/office/drawing/2014/main" id="{D5C51E71-5931-53BF-B0FC-C76B18DD3297}"/>
                </a:ext>
              </a:extLst>
            </p:cNvPr>
            <p:cNvSpPr/>
            <p:nvPr/>
          </p:nvSpPr>
          <p:spPr>
            <a:xfrm>
              <a:off x="6842931" y="5722416"/>
              <a:ext cx="3901269" cy="1477328"/>
            </a:xfrm>
            <a:prstGeom prst="rect">
              <a:avLst/>
            </a:prstGeom>
            <a:solidFill>
              <a:schemeClr val="tx1"/>
            </a:solidFill>
            <a:ln>
              <a:solidFill>
                <a:schemeClr val="tx1"/>
              </a:solidFill>
            </a:ln>
          </p:spPr>
          <p:txBody>
            <a:bodyPr wrap="square">
              <a:spAutoFit/>
            </a:bodyPr>
            <a:lstStyle/>
            <a:p>
              <a:r>
                <a:rPr lang="en-US" dirty="0">
                  <a:solidFill>
                    <a:schemeClr val="bg1"/>
                  </a:solidFill>
                </a:rPr>
                <a:t>This is some </a:t>
              </a:r>
              <a:r>
                <a:rPr lang="en-US" dirty="0" err="1">
                  <a:solidFill>
                    <a:schemeClr val="bg1"/>
                  </a:solidFill>
                </a:rPr>
                <a:t>textThis</a:t>
              </a:r>
              <a:r>
                <a:rPr lang="en-US" dirty="0">
                  <a:solidFill>
                    <a:schemeClr val="bg1"/>
                  </a:solidFill>
                </a:rPr>
                <a:t> is some more text,</a:t>
              </a:r>
            </a:p>
            <a:p>
              <a:r>
                <a:rPr lang="en-US" dirty="0">
                  <a:solidFill>
                    <a:schemeClr val="bg1"/>
                  </a:solidFill>
                </a:rPr>
                <a:t>and this is on a new line</a:t>
              </a:r>
            </a:p>
            <a:p>
              <a:endParaRPr lang="en-US" dirty="0">
                <a:solidFill>
                  <a:schemeClr val="bg1"/>
                </a:solidFill>
              </a:endParaRPr>
            </a:p>
            <a:p>
              <a:r>
                <a:rPr lang="en-US" dirty="0">
                  <a:solidFill>
                    <a:schemeClr val="bg1"/>
                  </a:solidFill>
                </a:rPr>
                <a:t>The following is a subset of characters:</a:t>
              </a:r>
            </a:p>
            <a:p>
              <a:r>
                <a:rPr lang="en-US" dirty="0">
                  <a:solidFill>
                    <a:schemeClr val="bg1"/>
                  </a:solidFill>
                </a:rPr>
                <a:t> </a:t>
              </a:r>
              <a:endParaRPr lang="es-ES" dirty="0">
                <a:solidFill>
                  <a:schemeClr val="bg1"/>
                </a:solidFill>
              </a:endParaRPr>
            </a:p>
          </p:txBody>
        </p:sp>
      </p:grpSp>
    </p:spTree>
    <p:extLst>
      <p:ext uri="{BB962C8B-B14F-4D97-AF65-F5344CB8AC3E}">
        <p14:creationId xmlns:p14="http://schemas.microsoft.com/office/powerpoint/2010/main" val="150238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fa-IR"/>
              <a:t>نکته :</a:t>
            </a:r>
            <a:endParaRPr/>
          </a:p>
        </p:txBody>
      </p:sp>
      <p:sp>
        <p:nvSpPr>
          <p:cNvPr id="4" name="Content Placeholder 3"/>
          <p:cNvSpPr>
            <a:spLocks noGrp="1"/>
          </p:cNvSpPr>
          <p:nvPr>
            <p:ph idx="1"/>
          </p:nvPr>
        </p:nvSpPr>
        <p:spPr/>
        <p:txBody>
          <a:bodyPr/>
          <a:lstStyle/>
          <a:p>
            <a:pPr marL="274320" indent="-274320">
              <a:buClr>
                <a:schemeClr val="accent3"/>
              </a:buClr>
              <a:defRPr/>
            </a:pPr>
            <a:r>
              <a:rPr lang="fa-IR" sz="2400" dirty="0"/>
              <a:t>حتماً بعد از استفاده از فایل باید فایل را بست . </a:t>
            </a:r>
          </a:p>
          <a:p>
            <a:pPr marL="274320" indent="-274320">
              <a:buClr>
                <a:schemeClr val="accent3"/>
              </a:buClr>
              <a:defRPr/>
            </a:pPr>
            <a:r>
              <a:rPr lang="fa-IR" sz="2400" dirty="0"/>
              <a:t>هنگام بسته شدن برنامه تمام فایل های باز آن بسته می شوند .</a:t>
            </a:r>
          </a:p>
          <a:p>
            <a:pPr marL="274320" indent="-274320">
              <a:buClr>
                <a:schemeClr val="accent3"/>
              </a:buClr>
              <a:defRPr/>
            </a:pPr>
            <a:r>
              <a:rPr lang="fa-IR" sz="2400" dirty="0"/>
              <a:t>تعداد فایل هایی که در هر برنامه می توان باز نگه داشت محدود است .</a:t>
            </a:r>
          </a:p>
          <a:p>
            <a:pPr marL="274320" indent="-274320">
              <a:buClr>
                <a:schemeClr val="accent3"/>
              </a:buClr>
              <a:defRPr/>
            </a:pPr>
            <a:r>
              <a:rPr lang="fa-IR" sz="2400" dirty="0"/>
              <a:t>در برخی از کاربرد ها اگر متوجه فایل های باز نباشیم ممکن است از حد متعارف تجاوز کنیم. </a:t>
            </a:r>
          </a:p>
          <a:p>
            <a:pPr marL="274320" indent="-274320">
              <a:buClr>
                <a:schemeClr val="accent3"/>
              </a:buClr>
              <a:defRPr/>
            </a:pPr>
            <a:r>
              <a:rPr lang="fa-IR" sz="2400" dirty="0"/>
              <a:t>براي بستن يك فايل از تابع </a:t>
            </a:r>
            <a:r>
              <a:rPr lang="en-US" sz="2400" dirty="0"/>
              <a:t>close</a:t>
            </a:r>
            <a:r>
              <a:rPr lang="fa-IR" sz="2400" dirty="0"/>
              <a:t> استفاده ميكنيم:</a:t>
            </a:r>
          </a:p>
          <a:p>
            <a:pPr marL="274320" indent="-274320" algn="l" rtl="0">
              <a:buClr>
                <a:schemeClr val="accent3"/>
              </a:buClr>
              <a:defRPr/>
            </a:pPr>
            <a:r>
              <a:rPr lang="en-US" sz="2400" dirty="0" err="1"/>
              <a:t>FileStream.Close</a:t>
            </a:r>
            <a:r>
              <a:rPr lang="en-US" sz="2400" dirty="0"/>
              <a:t>()</a:t>
            </a:r>
            <a:endParaRPr lang="fa-IR" sz="2400" dirty="0"/>
          </a:p>
        </p:txBody>
      </p:sp>
      <p:sp>
        <p:nvSpPr>
          <p:cNvPr id="5" name="Slide Number Placeholder 4"/>
          <p:cNvSpPr>
            <a:spLocks noGrp="1"/>
          </p:cNvSpPr>
          <p:nvPr>
            <p:ph type="sldNum" sz="quarter" idx="12"/>
          </p:nvPr>
        </p:nvSpPr>
        <p:spPr/>
        <p:txBody>
          <a:bodyPr/>
          <a:lstStyle/>
          <a:p>
            <a:pPr>
              <a:defRPr/>
            </a:pPr>
            <a:fld id="{53F8DF58-F6DD-4604-B0ED-88BE22106483}" type="slidenum">
              <a:rPr lang="en-US"/>
              <a:pPr>
                <a:defRPr/>
              </a:pPr>
              <a:t>18</a:t>
            </a:fld>
            <a:endParaRPr lang="en-US"/>
          </a:p>
        </p:txBody>
      </p:sp>
      <p:sp>
        <p:nvSpPr>
          <p:cNvPr id="3" name="Footer Placeholder 2">
            <a:extLst>
              <a:ext uri="{FF2B5EF4-FFF2-40B4-BE49-F238E27FC236}">
                <a16:creationId xmlns:a16="http://schemas.microsoft.com/office/drawing/2014/main" id="{CA00B13A-EA1F-4437-B39F-F677D19D92CA}"/>
              </a:ext>
            </a:extLst>
          </p:cNvPr>
          <p:cNvSpPr>
            <a:spLocks noGrp="1"/>
          </p:cNvSpPr>
          <p:nvPr>
            <p:ph type="ftr" sz="quarter" idx="11"/>
          </p:nvPr>
        </p:nvSpPr>
        <p:spPr/>
        <p:txBody>
          <a:bodyPr/>
          <a:lstStyle/>
          <a:p>
            <a:r>
              <a:rPr lang="en-US"/>
              <a:t>V. Haghighatdoost, Shahed university</a:t>
            </a:r>
            <a:endParaRPr lang="en-US" dirty="0"/>
          </a:p>
        </p:txBody>
      </p:sp>
    </p:spTree>
    <p:extLst>
      <p:ext uri="{BB962C8B-B14F-4D97-AF65-F5344CB8AC3E}">
        <p14:creationId xmlns:p14="http://schemas.microsoft.com/office/powerpoint/2010/main" val="1268286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Encoding</a:t>
            </a:r>
            <a:r>
              <a:rPr lang="en-US"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.ASCII.GetString</a:t>
            </a:r>
            <a:endParaRPr lang="en-US" dirty="0"/>
          </a:p>
        </p:txBody>
      </p:sp>
      <p:sp>
        <p:nvSpPr>
          <p:cNvPr id="3" name="Content Placeholder 2"/>
          <p:cNvSpPr>
            <a:spLocks noGrp="1"/>
          </p:cNvSpPr>
          <p:nvPr>
            <p:ph idx="1"/>
          </p:nvPr>
        </p:nvSpPr>
        <p:spPr/>
        <p:txBody>
          <a:bodyPr>
            <a:normAutofit fontScale="92500" lnSpcReduction="10000"/>
          </a:bodyPr>
          <a:lstStyle/>
          <a:p>
            <a:r>
              <a:rPr lang="fa-IR" dirty="0"/>
              <a:t>دقت داشته باشید که استانداردهای مختلفی برای متن وجود دارد.</a:t>
            </a:r>
          </a:p>
          <a:p>
            <a:r>
              <a:rPr lang="fa-IR" dirty="0"/>
              <a:t>شناخته شده ترین آنها کدهای </a:t>
            </a:r>
            <a:r>
              <a:rPr lang="en-US" dirty="0"/>
              <a:t>ASCII</a:t>
            </a:r>
            <a:r>
              <a:rPr lang="fa-IR" dirty="0"/>
              <a:t> میباشند.</a:t>
            </a:r>
          </a:p>
          <a:p>
            <a:r>
              <a:rPr lang="fa-IR" dirty="0"/>
              <a:t>با پیشرفت استفاده از کامپیوتر در دنیا، تعیین 128 نماد برای حروف الفبا بسیار محدود کننده بود. حتی توسعه آن به 256 نماد هم کمکی نکرد.</a:t>
            </a:r>
          </a:p>
          <a:p>
            <a:r>
              <a:rPr lang="fa-IR" dirty="0"/>
              <a:t>بدنبال آن کدینگهای مختلف تعریف شدند. </a:t>
            </a:r>
          </a:p>
          <a:p>
            <a:r>
              <a:rPr lang="fa-IR" dirty="0"/>
              <a:t>معروفترین این کدینگ ها </a:t>
            </a:r>
            <a:r>
              <a:rPr lang="en-US" dirty="0"/>
              <a:t>UNICODE</a:t>
            </a:r>
            <a:r>
              <a:rPr lang="fa-IR" dirty="0"/>
              <a:t> میباشد. که برای هر نماد، یک عدد دو بایتی در نظر میگیرد. بدین ترتیب بسیاری از سمبولها و حروف الفبا در زبانهای مختلف در آن تعریف شدند.</a:t>
            </a:r>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19</a:t>
            </a:fld>
            <a:endParaRPr lang="en-US"/>
          </a:p>
        </p:txBody>
      </p:sp>
      <p:sp>
        <p:nvSpPr>
          <p:cNvPr id="5" name="Footer Placeholder 4"/>
          <p:cNvSpPr>
            <a:spLocks noGrp="1"/>
          </p:cNvSpPr>
          <p:nvPr>
            <p:ph type="ftr" sz="quarter" idx="11"/>
          </p:nvPr>
        </p:nvSpPr>
        <p:spPr/>
        <p:txBody>
          <a:bodyPr/>
          <a:lstStyle/>
          <a:p>
            <a:r>
              <a:rPr lang="en-US"/>
              <a:t>V. Haghighatdoost, Shahed university</a:t>
            </a:r>
            <a:endParaRPr lang="en-US" dirty="0"/>
          </a:p>
        </p:txBody>
      </p:sp>
    </p:spTree>
    <p:extLst>
      <p:ext uri="{BB962C8B-B14F-4D97-AF65-F5344CB8AC3E}">
        <p14:creationId xmlns:p14="http://schemas.microsoft.com/office/powerpoint/2010/main" val="40142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منابع</a:t>
            </a:r>
            <a:endParaRPr lang="en-US" dirty="0"/>
          </a:p>
        </p:txBody>
      </p:sp>
      <p:sp>
        <p:nvSpPr>
          <p:cNvPr id="4" name="Slide Number Placeholder 3"/>
          <p:cNvSpPr>
            <a:spLocks noGrp="1"/>
          </p:cNvSpPr>
          <p:nvPr>
            <p:ph type="sldNum" sz="quarter" idx="12"/>
          </p:nvPr>
        </p:nvSpPr>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17B34B-6B79-4401-99FC-B5332D5A4EC3}" type="slidenum">
              <a:rPr lang="ar-SA" altLang="en-US" b="0">
                <a:solidFill>
                  <a:srgbClr val="898989"/>
                </a:solidFill>
                <a:latin typeface="Calibri" panose="020F0502020204030204" pitchFamily="34" charset="0"/>
              </a:rPr>
              <a:pPr eaLnBrk="1" hangingPunct="1"/>
              <a:t>2</a:t>
            </a:fld>
            <a:endParaRPr lang="en-US" altLang="en-US" b="0">
              <a:solidFill>
                <a:srgbClr val="898989"/>
              </a:solidFill>
              <a:latin typeface="Calibri" panose="020F0502020204030204" pitchFamily="34" charset="0"/>
              <a:cs typeface="B Koodak" panose="00000700000000000000" pitchFamily="2" charset="-78"/>
            </a:endParaRPr>
          </a:p>
        </p:txBody>
      </p:sp>
      <p:sp>
        <p:nvSpPr>
          <p:cNvPr id="3" name="Content Placeholder 2"/>
          <p:cNvSpPr>
            <a:spLocks noGrp="1"/>
          </p:cNvSpPr>
          <p:nvPr>
            <p:ph idx="1"/>
          </p:nvPr>
        </p:nvSpPr>
        <p:spPr/>
        <p:txBody>
          <a:bodyPr>
            <a:normAutofit/>
          </a:bodyPr>
          <a:lstStyle/>
          <a:p>
            <a:r>
              <a:rPr lang="en-US" dirty="0">
                <a:hlinkClick r:id="rId3"/>
              </a:rPr>
              <a:t>https://www.w3schools.com/cs/cs_files.php</a:t>
            </a:r>
            <a:r>
              <a:rPr lang="en-US" dirty="0"/>
              <a:t> </a:t>
            </a:r>
          </a:p>
          <a:p>
            <a:endParaRPr lang="fa-IR" dirty="0"/>
          </a:p>
        </p:txBody>
      </p:sp>
      <p:sp>
        <p:nvSpPr>
          <p:cNvPr id="5" name="Footer Placeholder 4">
            <a:extLst>
              <a:ext uri="{FF2B5EF4-FFF2-40B4-BE49-F238E27FC236}">
                <a16:creationId xmlns:a16="http://schemas.microsoft.com/office/drawing/2014/main" id="{1CDB2FCA-91D6-40D5-B061-3F2BFB020A54}"/>
              </a:ext>
            </a:extLst>
          </p:cNvPr>
          <p:cNvSpPr>
            <a:spLocks noGrp="1"/>
          </p:cNvSpPr>
          <p:nvPr>
            <p:ph type="ftr" sz="quarter" idx="11"/>
          </p:nvPr>
        </p:nvSpPr>
        <p:spPr/>
        <p:txBody>
          <a:bodyPr/>
          <a:lstStyle/>
          <a:p>
            <a:r>
              <a:rPr lang="en-US"/>
              <a:t>V. Haghighatdoost, Shahed university</a:t>
            </a:r>
            <a:endParaRPr lang="en-US" dirty="0"/>
          </a:p>
        </p:txBody>
      </p:sp>
    </p:spTree>
    <p:extLst>
      <p:ext uri="{BB962C8B-B14F-4D97-AF65-F5344CB8AC3E}">
        <p14:creationId xmlns:p14="http://schemas.microsoft.com/office/powerpoint/2010/main" val="2141432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Encoding</a:t>
            </a:r>
            <a:r>
              <a:rPr lang="en-US"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.ASCII.GetString</a:t>
            </a:r>
            <a:endParaRPr lang="en-US" dirty="0"/>
          </a:p>
        </p:txBody>
      </p:sp>
      <p:sp>
        <p:nvSpPr>
          <p:cNvPr id="3" name="Content Placeholder 2"/>
          <p:cNvSpPr>
            <a:spLocks noGrp="1"/>
          </p:cNvSpPr>
          <p:nvPr>
            <p:ph idx="1"/>
          </p:nvPr>
        </p:nvSpPr>
        <p:spPr/>
        <p:txBody>
          <a:bodyPr>
            <a:normAutofit/>
          </a:bodyPr>
          <a:lstStyle/>
          <a:p>
            <a:r>
              <a:rPr lang="fa-IR" dirty="0"/>
              <a:t>در نرم افزار </a:t>
            </a:r>
            <a:r>
              <a:rPr lang="en-US" dirty="0"/>
              <a:t>Notepad</a:t>
            </a:r>
            <a:r>
              <a:rPr lang="fa-IR" dirty="0"/>
              <a:t> اگر با دقت به فرمت بندی متن، در زمان </a:t>
            </a:r>
            <a:r>
              <a:rPr lang="en-US" dirty="0"/>
              <a:t>Save</a:t>
            </a:r>
            <a:r>
              <a:rPr lang="fa-IR" dirty="0"/>
              <a:t> کردن یک سند دقت کنید، گزینه های مختلف کدینگ را مشاهده خواهید کرد.</a:t>
            </a:r>
          </a:p>
          <a:p>
            <a:r>
              <a:rPr lang="fa-IR" dirty="0"/>
              <a:t>زبان </a:t>
            </a:r>
            <a:r>
              <a:rPr lang="en-US" dirty="0"/>
              <a:t>C#</a:t>
            </a:r>
            <a:r>
              <a:rPr lang="fa-IR" dirty="0"/>
              <a:t> ابزاری برای تبدیل کدینگ ها در نظر گرفته است که در کلاس </a:t>
            </a:r>
            <a:r>
              <a:rPr lang="en-US" dirty="0"/>
              <a:t>Encoding</a:t>
            </a:r>
            <a:r>
              <a:rPr lang="fa-IR" dirty="0"/>
              <a:t> قرار داده است.</a:t>
            </a:r>
            <a:endParaRPr lang="en-US" dirty="0"/>
          </a:p>
          <a:p>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20</a:t>
            </a:fld>
            <a:endParaRPr lang="en-US"/>
          </a:p>
        </p:txBody>
      </p:sp>
      <p:sp>
        <p:nvSpPr>
          <p:cNvPr id="5" name="Footer Placeholder 4"/>
          <p:cNvSpPr>
            <a:spLocks noGrp="1"/>
          </p:cNvSpPr>
          <p:nvPr>
            <p:ph type="ftr" sz="quarter" idx="11"/>
          </p:nvPr>
        </p:nvSpPr>
        <p:spPr/>
        <p:txBody>
          <a:bodyPr/>
          <a:lstStyle/>
          <a:p>
            <a:r>
              <a:rPr lang="en-US"/>
              <a:t>V. Haghighatdoost, Shahed university</a:t>
            </a:r>
            <a:endParaRPr lang="en-US" dirty="0"/>
          </a:p>
        </p:txBody>
      </p:sp>
      <p:sp>
        <p:nvSpPr>
          <p:cNvPr id="6" name="Rectangle 5"/>
          <p:cNvSpPr/>
          <p:nvPr/>
        </p:nvSpPr>
        <p:spPr>
          <a:xfrm>
            <a:off x="123825" y="4351532"/>
            <a:ext cx="11801475" cy="1936620"/>
          </a:xfrm>
          <a:prstGeom prst="rect">
            <a:avLst/>
          </a:prstGeom>
          <a:solidFill>
            <a:schemeClr val="bg1">
              <a:lumMod val="85000"/>
            </a:schemeClr>
          </a:solidFill>
          <a:ln>
            <a:solidFill>
              <a:schemeClr val="tx1"/>
            </a:solidFill>
          </a:ln>
        </p:spPr>
        <p:txBody>
          <a:bodyPr wrap="square">
            <a:spAutoFit/>
          </a:bodyPr>
          <a:lstStyle/>
          <a:p>
            <a:pPr>
              <a:lnSpc>
                <a:spcPct val="107000"/>
              </a:lnSpc>
              <a:spcAft>
                <a:spcPts val="0"/>
              </a:spcAft>
            </a:pPr>
            <a:r>
              <a:rPr lang="en-US" sz="1600" dirty="0">
                <a:solidFill>
                  <a:srgbClr val="2B91AF"/>
                </a:solidFill>
                <a:latin typeface="Consolas" panose="020B0609020204030204" pitchFamily="49" charset="0"/>
                <a:ea typeface="Calibri" panose="020F0502020204030204" pitchFamily="34" charset="0"/>
                <a:cs typeface="Consolas" panose="020B0609020204030204" pitchFamily="49" charset="0"/>
              </a:rPr>
              <a:t>Encoding</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ASCII  </a:t>
            </a:r>
            <a:r>
              <a:rPr lang="en-US" sz="1600" dirty="0">
                <a:solidFill>
                  <a:srgbClr val="008000"/>
                </a:solidFill>
                <a:latin typeface="Consolas" panose="020B0609020204030204" pitchFamily="49" charset="0"/>
                <a:ea typeface="Calibri" panose="020F0502020204030204" pitchFamily="34" charset="0"/>
                <a:cs typeface="Consolas" panose="020B0609020204030204" pitchFamily="49" charset="0"/>
              </a:rPr>
              <a:t>//An encoding for the ASCII (7-bit) character set.</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2B91AF"/>
                </a:solidFill>
                <a:latin typeface="Consolas" panose="020B0609020204030204" pitchFamily="49" charset="0"/>
                <a:ea typeface="Calibri" panose="020F0502020204030204" pitchFamily="34" charset="0"/>
                <a:cs typeface="Consolas" panose="020B0609020204030204" pitchFamily="49" charset="0"/>
              </a:rPr>
              <a:t>Encoding</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BigEndianUnicode</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a:solidFill>
                  <a:srgbClr val="008000"/>
                </a:solidFill>
                <a:latin typeface="Consolas" panose="020B0609020204030204" pitchFamily="49" charset="0"/>
                <a:ea typeface="Calibri" panose="020F0502020204030204" pitchFamily="34" charset="0"/>
                <a:cs typeface="Consolas" panose="020B0609020204030204" pitchFamily="49" charset="0"/>
              </a:rPr>
              <a:t>//An encoding object for the UTF-16 format that uses the big endian byte order.</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2B91AF"/>
                </a:solidFill>
                <a:latin typeface="Consolas" panose="020B0609020204030204" pitchFamily="49" charset="0"/>
                <a:ea typeface="Calibri" panose="020F0502020204030204" pitchFamily="34" charset="0"/>
                <a:cs typeface="Consolas" panose="020B0609020204030204" pitchFamily="49" charset="0"/>
              </a:rPr>
              <a:t>Encoding</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Unicode  </a:t>
            </a:r>
            <a:r>
              <a:rPr lang="en-US" sz="1600" dirty="0">
                <a:solidFill>
                  <a:srgbClr val="008000"/>
                </a:solidFill>
                <a:latin typeface="Consolas" panose="020B0609020204030204" pitchFamily="49" charset="0"/>
                <a:ea typeface="Calibri" panose="020F0502020204030204" pitchFamily="34" charset="0"/>
                <a:cs typeface="Consolas" panose="020B0609020204030204" pitchFamily="49" charset="0"/>
              </a:rPr>
              <a:t>//An encoding for the UTF-16 format using the little endian byte order.</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2B91AF"/>
                </a:solidFill>
                <a:latin typeface="Consolas" panose="020B0609020204030204" pitchFamily="49" charset="0"/>
                <a:ea typeface="Calibri" panose="020F0502020204030204" pitchFamily="34" charset="0"/>
                <a:cs typeface="Consolas" panose="020B0609020204030204" pitchFamily="49" charset="0"/>
              </a:rPr>
              <a:t>Encoding</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UTF32  </a:t>
            </a:r>
            <a:r>
              <a:rPr lang="en-US" sz="1600" dirty="0">
                <a:solidFill>
                  <a:srgbClr val="008000"/>
                </a:solidFill>
                <a:latin typeface="Consolas" panose="020B0609020204030204" pitchFamily="49" charset="0"/>
                <a:ea typeface="Calibri" panose="020F0502020204030204" pitchFamily="34" charset="0"/>
                <a:cs typeface="Consolas" panose="020B0609020204030204" pitchFamily="49" charset="0"/>
              </a:rPr>
              <a:t>//An encoding object for the UTF-32 format using the little endian byte order.</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2B91AF"/>
                </a:solidFill>
                <a:latin typeface="Consolas" panose="020B0609020204030204" pitchFamily="49" charset="0"/>
                <a:ea typeface="Calibri" panose="020F0502020204030204" pitchFamily="34" charset="0"/>
                <a:cs typeface="Consolas" panose="020B0609020204030204" pitchFamily="49" charset="0"/>
              </a:rPr>
              <a:t>Encoding</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UTF7  </a:t>
            </a:r>
            <a:r>
              <a:rPr lang="en-US" sz="1600" dirty="0">
                <a:solidFill>
                  <a:srgbClr val="008000"/>
                </a:solidFill>
                <a:latin typeface="Consolas" panose="020B0609020204030204" pitchFamily="49" charset="0"/>
                <a:ea typeface="Calibri" panose="020F0502020204030204" pitchFamily="34" charset="0"/>
                <a:cs typeface="Consolas" panose="020B0609020204030204" pitchFamily="49" charset="0"/>
              </a:rPr>
              <a:t>//An encoding for the UTF-7 format.</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600" dirty="0">
                <a:solidFill>
                  <a:srgbClr val="2B91AF"/>
                </a:solidFill>
                <a:latin typeface="Consolas" panose="020B0609020204030204" pitchFamily="49" charset="0"/>
                <a:ea typeface="Calibri" panose="020F0502020204030204" pitchFamily="34" charset="0"/>
                <a:cs typeface="Consolas" panose="020B0609020204030204" pitchFamily="49" charset="0"/>
              </a:rPr>
              <a:t>Encoding</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UTF8  </a:t>
            </a:r>
            <a:r>
              <a:rPr lang="en-US" sz="1600" dirty="0">
                <a:solidFill>
                  <a:srgbClr val="008000"/>
                </a:solidFill>
                <a:latin typeface="Consolas" panose="020B0609020204030204" pitchFamily="49" charset="0"/>
                <a:ea typeface="Calibri" panose="020F0502020204030204" pitchFamily="34" charset="0"/>
                <a:cs typeface="Consolas" panose="020B0609020204030204" pitchFamily="49" charset="0"/>
              </a:rPr>
              <a:t>//An encoding for the UTF-8 format.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1305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Byte Ordering</a:t>
            </a:r>
          </a:p>
        </p:txBody>
      </p:sp>
      <p:sp>
        <p:nvSpPr>
          <p:cNvPr id="1277955" name="Rectangle 3"/>
          <p:cNvSpPr>
            <a:spLocks noGrp="1" noChangeArrowheads="1"/>
          </p:cNvSpPr>
          <p:nvPr>
            <p:ph idx="1"/>
          </p:nvPr>
        </p:nvSpPr>
        <p:spPr/>
        <p:txBody>
          <a:bodyPr/>
          <a:lstStyle/>
          <a:p>
            <a:pPr marL="385763" indent="-385763" algn="l" rtl="0"/>
            <a:r>
              <a:rPr lang="en-US" altLang="en-US" dirty="0"/>
              <a:t>How should bytes within </a:t>
            </a:r>
            <a:r>
              <a:rPr lang="en-US" altLang="en-US" dirty="0">
                <a:solidFill>
                  <a:srgbClr val="FF0000"/>
                </a:solidFill>
              </a:rPr>
              <a:t>multi-byte word </a:t>
            </a:r>
            <a:r>
              <a:rPr lang="en-US" altLang="en-US" dirty="0"/>
              <a:t>be ordered in memory?</a:t>
            </a:r>
            <a:endParaRPr lang="tr-TR" altLang="en-US" dirty="0"/>
          </a:p>
          <a:p>
            <a:pPr marL="385763" indent="-385763" algn="l" rtl="0"/>
            <a:r>
              <a:rPr lang="tr-TR" altLang="en-US" dirty="0"/>
              <a:t>Some </a:t>
            </a:r>
            <a:r>
              <a:rPr lang="en-US" altLang="en-US" dirty="0"/>
              <a:t>conventions</a:t>
            </a:r>
          </a:p>
          <a:p>
            <a:pPr marL="744538" lvl="1" indent="-246063" algn="l" rtl="0"/>
            <a:r>
              <a:rPr lang="en-US" altLang="en-US" dirty="0"/>
              <a:t>Sun’s, Mac’s are “Big Endian” machines</a:t>
            </a:r>
          </a:p>
          <a:p>
            <a:pPr marL="1146175" lvl="2" indent="-238125"/>
            <a:r>
              <a:rPr lang="fa-IR" altLang="en-US" dirty="0">
                <a:solidFill>
                  <a:srgbClr val="7030A0"/>
                </a:solidFill>
              </a:rPr>
              <a:t>کم ارزشترین بایت دارای بیشترین آدرس است</a:t>
            </a:r>
            <a:endParaRPr lang="en-US" altLang="en-US" dirty="0">
              <a:solidFill>
                <a:srgbClr val="7030A0"/>
              </a:solidFill>
            </a:endParaRPr>
          </a:p>
          <a:p>
            <a:pPr marL="744538" lvl="1" indent="-246063" algn="l" rtl="0"/>
            <a:r>
              <a:rPr lang="en-US" altLang="en-US" dirty="0"/>
              <a:t>Alphas, PC’s are “Little Endian” machines</a:t>
            </a:r>
          </a:p>
          <a:p>
            <a:pPr marL="1146175" lvl="2" indent="-238125"/>
            <a:r>
              <a:rPr lang="fa-IR" altLang="en-US" dirty="0">
                <a:solidFill>
                  <a:srgbClr val="7030A0"/>
                </a:solidFill>
              </a:rPr>
              <a:t>کم ارزشترین بایت دارای کمترین آدرس است</a:t>
            </a:r>
            <a:endParaRPr lang="en-US" altLang="en-US" dirty="0">
              <a:solidFill>
                <a:srgbClr val="7030A0"/>
              </a:solidFill>
            </a:endParaRPr>
          </a:p>
        </p:txBody>
      </p:sp>
    </p:spTree>
    <p:extLst>
      <p:ext uri="{BB962C8B-B14F-4D97-AF65-F5344CB8AC3E}">
        <p14:creationId xmlns:p14="http://schemas.microsoft.com/office/powerpoint/2010/main" val="1563717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77955">
                                            <p:txEl>
                                              <p:pRg st="0" end="0"/>
                                            </p:txEl>
                                          </p:spTgt>
                                        </p:tgtEl>
                                        <p:attrNameLst>
                                          <p:attrName>style.visibility</p:attrName>
                                        </p:attrNameLst>
                                      </p:cBhvr>
                                      <p:to>
                                        <p:strVal val="visible"/>
                                      </p:to>
                                    </p:set>
                                    <p:anim calcmode="lin" valueType="num">
                                      <p:cBhvr>
                                        <p:cTn id="7" dur="1000" fill="hold"/>
                                        <p:tgtEl>
                                          <p:spTgt spid="127795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7795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7795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77955">
                                            <p:txEl>
                                              <p:pRg st="1" end="1"/>
                                            </p:txEl>
                                          </p:spTgt>
                                        </p:tgtEl>
                                        <p:attrNameLst>
                                          <p:attrName>style.visibility</p:attrName>
                                        </p:attrNameLst>
                                      </p:cBhvr>
                                      <p:to>
                                        <p:strVal val="visible"/>
                                      </p:to>
                                    </p:set>
                                    <p:anim calcmode="lin" valueType="num">
                                      <p:cBhvr>
                                        <p:cTn id="14" dur="1000" fill="hold"/>
                                        <p:tgtEl>
                                          <p:spTgt spid="127795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27795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277955">
                                            <p:txEl>
                                              <p:pRg st="1" end="1"/>
                                            </p:tx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1277955">
                                            <p:txEl>
                                              <p:pRg st="2" end="2"/>
                                            </p:txEl>
                                          </p:spTgt>
                                        </p:tgtEl>
                                        <p:attrNameLst>
                                          <p:attrName>style.visibility</p:attrName>
                                        </p:attrNameLst>
                                      </p:cBhvr>
                                      <p:to>
                                        <p:strVal val="visible"/>
                                      </p:to>
                                    </p:set>
                                    <p:anim calcmode="lin" valueType="num">
                                      <p:cBhvr>
                                        <p:cTn id="19" dur="1000" fill="hold"/>
                                        <p:tgtEl>
                                          <p:spTgt spid="1277955">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127795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277955">
                                            <p:txEl>
                                              <p:pRg st="2" end="2"/>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277955">
                                            <p:txEl>
                                              <p:pRg st="3" end="3"/>
                                            </p:txEl>
                                          </p:spTgt>
                                        </p:tgtEl>
                                        <p:attrNameLst>
                                          <p:attrName>style.visibility</p:attrName>
                                        </p:attrNameLst>
                                      </p:cBhvr>
                                      <p:to>
                                        <p:strVal val="visible"/>
                                      </p:to>
                                    </p:set>
                                    <p:anim calcmode="lin" valueType="num">
                                      <p:cBhvr>
                                        <p:cTn id="24" dur="1000" fill="hold"/>
                                        <p:tgtEl>
                                          <p:spTgt spid="1277955">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1277955">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1277955">
                                            <p:txEl>
                                              <p:pRg st="3" end="3"/>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277955">
                                            <p:txEl>
                                              <p:pRg st="4" end="4"/>
                                            </p:txEl>
                                          </p:spTgt>
                                        </p:tgtEl>
                                        <p:attrNameLst>
                                          <p:attrName>style.visibility</p:attrName>
                                        </p:attrNameLst>
                                      </p:cBhvr>
                                      <p:to>
                                        <p:strVal val="visible"/>
                                      </p:to>
                                    </p:set>
                                    <p:anim calcmode="lin" valueType="num">
                                      <p:cBhvr>
                                        <p:cTn id="29" dur="1000" fill="hold"/>
                                        <p:tgtEl>
                                          <p:spTgt spid="1277955">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1277955">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1277955">
                                            <p:txEl>
                                              <p:pRg st="4" end="4"/>
                                            </p:txEl>
                                          </p:spTgt>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1277955">
                                            <p:txEl>
                                              <p:pRg st="5" end="5"/>
                                            </p:txEl>
                                          </p:spTgt>
                                        </p:tgtEl>
                                        <p:attrNameLst>
                                          <p:attrName>style.visibility</p:attrName>
                                        </p:attrNameLst>
                                      </p:cBhvr>
                                      <p:to>
                                        <p:strVal val="visible"/>
                                      </p:to>
                                    </p:set>
                                    <p:anim calcmode="lin" valueType="num">
                                      <p:cBhvr>
                                        <p:cTn id="34" dur="1000" fill="hold"/>
                                        <p:tgtEl>
                                          <p:spTgt spid="1277955">
                                            <p:txEl>
                                              <p:pRg st="5" end="5"/>
                                            </p:txEl>
                                          </p:spTgt>
                                        </p:tgtEl>
                                        <p:attrNameLst>
                                          <p:attrName>ppt_w</p:attrName>
                                        </p:attrNameLst>
                                      </p:cBhvr>
                                      <p:tavLst>
                                        <p:tav tm="0">
                                          <p:val>
                                            <p:strVal val="#ppt_w*0.70"/>
                                          </p:val>
                                        </p:tav>
                                        <p:tav tm="100000">
                                          <p:val>
                                            <p:strVal val="#ppt_w"/>
                                          </p:val>
                                        </p:tav>
                                      </p:tavLst>
                                    </p:anim>
                                    <p:anim calcmode="lin" valueType="num">
                                      <p:cBhvr>
                                        <p:cTn id="35" dur="1000" fill="hold"/>
                                        <p:tgtEl>
                                          <p:spTgt spid="1277955">
                                            <p:txEl>
                                              <p:pRg st="5" end="5"/>
                                            </p:txEl>
                                          </p:spTgt>
                                        </p:tgtEl>
                                        <p:attrNameLst>
                                          <p:attrName>ppt_h</p:attrName>
                                        </p:attrNameLst>
                                      </p:cBhvr>
                                      <p:tavLst>
                                        <p:tav tm="0">
                                          <p:val>
                                            <p:strVal val="#ppt_h"/>
                                          </p:val>
                                        </p:tav>
                                        <p:tav tm="100000">
                                          <p:val>
                                            <p:strVal val="#ppt_h"/>
                                          </p:val>
                                        </p:tav>
                                      </p:tavLst>
                                    </p:anim>
                                    <p:animEffect transition="in" filter="fade">
                                      <p:cBhvr>
                                        <p:cTn id="36" dur="1000"/>
                                        <p:tgtEl>
                                          <p:spTgt spid="12779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795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Byte Ordering Example</a:t>
            </a:r>
          </a:p>
        </p:txBody>
      </p:sp>
      <p:sp>
        <p:nvSpPr>
          <p:cNvPr id="1278979" name="Rectangle 3"/>
          <p:cNvSpPr>
            <a:spLocks noGrp="1" noChangeArrowheads="1"/>
          </p:cNvSpPr>
          <p:nvPr>
            <p:ph idx="1"/>
          </p:nvPr>
        </p:nvSpPr>
        <p:spPr>
          <a:xfrm>
            <a:off x="215462" y="1240077"/>
            <a:ext cx="11328838" cy="3536711"/>
          </a:xfrm>
        </p:spPr>
        <p:txBody>
          <a:bodyPr>
            <a:normAutofit fontScale="85000" lnSpcReduction="20000"/>
          </a:bodyPr>
          <a:lstStyle/>
          <a:p>
            <a:pPr marL="385763" indent="-385763"/>
            <a:r>
              <a:rPr lang="en-US" altLang="en-US" dirty="0"/>
              <a:t>Big Endian</a:t>
            </a:r>
          </a:p>
          <a:p>
            <a:pPr marL="1146175" lvl="2" indent="-238125"/>
            <a:r>
              <a:rPr lang="fa-IR" altLang="en-US" dirty="0">
                <a:solidFill>
                  <a:srgbClr val="7030A0"/>
                </a:solidFill>
              </a:rPr>
              <a:t>کم ارزشترین بایت دارای بیشترین آدرس است</a:t>
            </a:r>
            <a:endParaRPr lang="en-US" altLang="en-US" dirty="0">
              <a:solidFill>
                <a:srgbClr val="7030A0"/>
              </a:solidFill>
            </a:endParaRPr>
          </a:p>
          <a:p>
            <a:pPr marL="385763" indent="-385763"/>
            <a:r>
              <a:rPr lang="en-US" altLang="en-US" dirty="0"/>
              <a:t>Little Endian</a:t>
            </a:r>
          </a:p>
          <a:p>
            <a:pPr marL="1146175" lvl="2" indent="-238125"/>
            <a:r>
              <a:rPr lang="fa-IR" altLang="en-US" dirty="0">
                <a:solidFill>
                  <a:srgbClr val="7030A0"/>
                </a:solidFill>
              </a:rPr>
              <a:t>کم ارزشترین بایت دارای کمترین آدرس است</a:t>
            </a:r>
            <a:endParaRPr lang="en-US" altLang="en-US" dirty="0">
              <a:solidFill>
                <a:srgbClr val="7030A0"/>
              </a:solidFill>
            </a:endParaRPr>
          </a:p>
          <a:p>
            <a:pPr marL="385763" indent="-385763"/>
            <a:r>
              <a:rPr lang="en-US" altLang="en-US" dirty="0"/>
              <a:t>Example</a:t>
            </a:r>
          </a:p>
          <a:p>
            <a:pPr marL="744538" lvl="1" indent="-246063"/>
            <a:r>
              <a:rPr lang="en-US" altLang="en-US" dirty="0"/>
              <a:t>Variable </a:t>
            </a:r>
            <a:r>
              <a:rPr lang="en-US" altLang="en-US" dirty="0">
                <a:latin typeface="Courier New" panose="02070309020205020404" pitchFamily="49" charset="0"/>
              </a:rPr>
              <a:t>x</a:t>
            </a:r>
            <a:r>
              <a:rPr lang="en-US" altLang="en-US" dirty="0"/>
              <a:t> has 4-byte representation </a:t>
            </a:r>
            <a:r>
              <a:rPr lang="en-US" altLang="en-US" dirty="0">
                <a:latin typeface="Courier New" panose="02070309020205020404" pitchFamily="49" charset="0"/>
              </a:rPr>
              <a:t>0x01234567</a:t>
            </a:r>
          </a:p>
          <a:p>
            <a:pPr marL="744538" lvl="1" indent="-246063"/>
            <a:r>
              <a:rPr lang="en-US" altLang="en-US" dirty="0"/>
              <a:t>Address given by </a:t>
            </a:r>
            <a:r>
              <a:rPr lang="en-US" altLang="en-US" dirty="0">
                <a:latin typeface="Courier New" panose="02070309020205020404" pitchFamily="49" charset="0"/>
              </a:rPr>
              <a:t>&amp;x</a:t>
            </a:r>
            <a:r>
              <a:rPr lang="en-US" altLang="en-US" dirty="0"/>
              <a:t> is </a:t>
            </a:r>
            <a:r>
              <a:rPr lang="en-US" altLang="en-US" dirty="0">
                <a:latin typeface="Courier New" panose="02070309020205020404" pitchFamily="49" charset="0"/>
              </a:rPr>
              <a:t>0x100</a:t>
            </a:r>
          </a:p>
          <a:p>
            <a:pPr marL="744538" lvl="1" indent="-246063"/>
            <a:endParaRPr lang="en-US" altLang="en-US" dirty="0"/>
          </a:p>
          <a:p>
            <a:pPr marL="385763" indent="-385763"/>
            <a:endParaRPr lang="en-US" altLang="en-US" dirty="0"/>
          </a:p>
        </p:txBody>
      </p:sp>
      <p:grpSp>
        <p:nvGrpSpPr>
          <p:cNvPr id="2" name="Group 4"/>
          <p:cNvGrpSpPr>
            <a:grpSpLocks/>
          </p:cNvGrpSpPr>
          <p:nvPr/>
        </p:nvGrpSpPr>
        <p:grpSpPr bwMode="auto">
          <a:xfrm>
            <a:off x="3276600" y="5005388"/>
            <a:ext cx="5486400" cy="609600"/>
            <a:chOff x="1104" y="2928"/>
            <a:chExt cx="3456" cy="384"/>
          </a:xfrm>
        </p:grpSpPr>
        <p:sp>
          <p:nvSpPr>
            <p:cNvPr id="55324" name="Rectangle 5"/>
            <p:cNvSpPr>
              <a:spLocks noChangeArrowheads="1"/>
            </p:cNvSpPr>
            <p:nvPr/>
          </p:nvSpPr>
          <p:spPr bwMode="auto">
            <a:xfrm>
              <a:off x="1968" y="2928"/>
              <a:ext cx="432" cy="192"/>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a:latin typeface="Courier New" panose="02070309020205020404" pitchFamily="49" charset="0"/>
                </a:rPr>
                <a:t>0x100</a:t>
              </a:r>
            </a:p>
          </p:txBody>
        </p:sp>
        <p:sp>
          <p:nvSpPr>
            <p:cNvPr id="55325" name="Rectangle 6"/>
            <p:cNvSpPr>
              <a:spLocks noChangeArrowheads="1"/>
            </p:cNvSpPr>
            <p:nvPr/>
          </p:nvSpPr>
          <p:spPr bwMode="auto">
            <a:xfrm>
              <a:off x="2400" y="2928"/>
              <a:ext cx="432" cy="192"/>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a:latin typeface="Courier New" panose="02070309020205020404" pitchFamily="49" charset="0"/>
                </a:rPr>
                <a:t>0x101</a:t>
              </a:r>
            </a:p>
          </p:txBody>
        </p:sp>
        <p:sp>
          <p:nvSpPr>
            <p:cNvPr id="55326" name="Rectangle 7"/>
            <p:cNvSpPr>
              <a:spLocks noChangeArrowheads="1"/>
            </p:cNvSpPr>
            <p:nvPr/>
          </p:nvSpPr>
          <p:spPr bwMode="auto">
            <a:xfrm>
              <a:off x="2832" y="2928"/>
              <a:ext cx="432" cy="192"/>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a:latin typeface="Courier New" panose="02070309020205020404" pitchFamily="49" charset="0"/>
                </a:rPr>
                <a:t>0x102</a:t>
              </a:r>
            </a:p>
          </p:txBody>
        </p:sp>
        <p:sp>
          <p:nvSpPr>
            <p:cNvPr id="55327" name="Rectangle 8"/>
            <p:cNvSpPr>
              <a:spLocks noChangeArrowheads="1"/>
            </p:cNvSpPr>
            <p:nvPr/>
          </p:nvSpPr>
          <p:spPr bwMode="auto">
            <a:xfrm>
              <a:off x="3264" y="2928"/>
              <a:ext cx="432" cy="192"/>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a:latin typeface="Courier New" panose="02070309020205020404" pitchFamily="49" charset="0"/>
                </a:rPr>
                <a:t>0x103</a:t>
              </a:r>
            </a:p>
          </p:txBody>
        </p:sp>
        <p:sp>
          <p:nvSpPr>
            <p:cNvPr id="55328" name="Rectangle 9"/>
            <p:cNvSpPr>
              <a:spLocks noChangeArrowheads="1"/>
            </p:cNvSpPr>
            <p:nvPr/>
          </p:nvSpPr>
          <p:spPr bwMode="auto">
            <a:xfrm>
              <a:off x="1104" y="3120"/>
              <a:ext cx="432" cy="192"/>
            </a:xfrm>
            <a:prstGeom prst="rect">
              <a:avLst/>
            </a:prstGeom>
            <a:solidFill>
              <a:schemeClr val="bg1"/>
            </a:solidFill>
            <a:ln w="2540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tr-TR" altLang="en-US" sz="1800" b="1">
                <a:solidFill>
                  <a:schemeClr val="bg1"/>
                </a:solidFill>
                <a:latin typeface="Courier New" panose="02070309020205020404" pitchFamily="49" charset="0"/>
              </a:endParaRPr>
            </a:p>
          </p:txBody>
        </p:sp>
        <p:sp>
          <p:nvSpPr>
            <p:cNvPr id="55329" name="Rectangle 10"/>
            <p:cNvSpPr>
              <a:spLocks noChangeArrowheads="1"/>
            </p:cNvSpPr>
            <p:nvPr/>
          </p:nvSpPr>
          <p:spPr bwMode="auto">
            <a:xfrm>
              <a:off x="1536" y="3120"/>
              <a:ext cx="432" cy="192"/>
            </a:xfrm>
            <a:prstGeom prst="rect">
              <a:avLst/>
            </a:prstGeom>
            <a:solidFill>
              <a:schemeClr val="bg1"/>
            </a:solidFill>
            <a:ln w="2540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tr-TR" altLang="en-US" sz="1800" b="1">
                <a:solidFill>
                  <a:schemeClr val="bg1"/>
                </a:solidFill>
                <a:latin typeface="Courier New" panose="02070309020205020404" pitchFamily="49" charset="0"/>
              </a:endParaRPr>
            </a:p>
          </p:txBody>
        </p:sp>
        <p:sp>
          <p:nvSpPr>
            <p:cNvPr id="55330" name="Rectangle 11"/>
            <p:cNvSpPr>
              <a:spLocks noChangeArrowheads="1"/>
            </p:cNvSpPr>
            <p:nvPr/>
          </p:nvSpPr>
          <p:spPr bwMode="auto">
            <a:xfrm>
              <a:off x="1968" y="3120"/>
              <a:ext cx="432" cy="192"/>
            </a:xfrm>
            <a:prstGeom prst="rect">
              <a:avLst/>
            </a:prstGeom>
            <a:solidFill>
              <a:schemeClr val="bg1"/>
            </a:solidFill>
            <a:ln w="2540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a:solidFill>
                    <a:schemeClr val="bg1"/>
                  </a:solidFill>
                  <a:latin typeface="Courier New" panose="02070309020205020404" pitchFamily="49" charset="0"/>
                </a:rPr>
                <a:t>01</a:t>
              </a:r>
            </a:p>
          </p:txBody>
        </p:sp>
        <p:sp>
          <p:nvSpPr>
            <p:cNvPr id="55331" name="Rectangle 12"/>
            <p:cNvSpPr>
              <a:spLocks noChangeArrowheads="1"/>
            </p:cNvSpPr>
            <p:nvPr/>
          </p:nvSpPr>
          <p:spPr bwMode="auto">
            <a:xfrm>
              <a:off x="2400" y="3120"/>
              <a:ext cx="432" cy="192"/>
            </a:xfrm>
            <a:prstGeom prst="rect">
              <a:avLst/>
            </a:prstGeom>
            <a:solidFill>
              <a:schemeClr val="bg1"/>
            </a:solidFill>
            <a:ln w="2540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a:solidFill>
                    <a:schemeClr val="bg1"/>
                  </a:solidFill>
                  <a:latin typeface="Courier New" panose="02070309020205020404" pitchFamily="49" charset="0"/>
                </a:rPr>
                <a:t>23</a:t>
              </a:r>
            </a:p>
          </p:txBody>
        </p:sp>
        <p:sp>
          <p:nvSpPr>
            <p:cNvPr id="55332" name="Rectangle 13"/>
            <p:cNvSpPr>
              <a:spLocks noChangeArrowheads="1"/>
            </p:cNvSpPr>
            <p:nvPr/>
          </p:nvSpPr>
          <p:spPr bwMode="auto">
            <a:xfrm>
              <a:off x="2832" y="3120"/>
              <a:ext cx="432" cy="192"/>
            </a:xfrm>
            <a:prstGeom prst="rect">
              <a:avLst/>
            </a:prstGeom>
            <a:solidFill>
              <a:schemeClr val="bg1"/>
            </a:solidFill>
            <a:ln w="2540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a:solidFill>
                    <a:schemeClr val="bg1"/>
                  </a:solidFill>
                  <a:latin typeface="Courier New" panose="02070309020205020404" pitchFamily="49" charset="0"/>
                </a:rPr>
                <a:t>45</a:t>
              </a:r>
            </a:p>
          </p:txBody>
        </p:sp>
        <p:sp>
          <p:nvSpPr>
            <p:cNvPr id="55333" name="Rectangle 14"/>
            <p:cNvSpPr>
              <a:spLocks noChangeArrowheads="1"/>
            </p:cNvSpPr>
            <p:nvPr/>
          </p:nvSpPr>
          <p:spPr bwMode="auto">
            <a:xfrm>
              <a:off x="3264" y="3120"/>
              <a:ext cx="432" cy="192"/>
            </a:xfrm>
            <a:prstGeom prst="rect">
              <a:avLst/>
            </a:prstGeom>
            <a:solidFill>
              <a:schemeClr val="bg1"/>
            </a:solidFill>
            <a:ln w="2540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a:solidFill>
                    <a:schemeClr val="bg1"/>
                  </a:solidFill>
                  <a:latin typeface="Courier New" panose="02070309020205020404" pitchFamily="49" charset="0"/>
                </a:rPr>
                <a:t>67</a:t>
              </a:r>
            </a:p>
          </p:txBody>
        </p:sp>
        <p:sp>
          <p:nvSpPr>
            <p:cNvPr id="55334" name="Rectangle 15"/>
            <p:cNvSpPr>
              <a:spLocks noChangeArrowheads="1"/>
            </p:cNvSpPr>
            <p:nvPr/>
          </p:nvSpPr>
          <p:spPr bwMode="auto">
            <a:xfrm>
              <a:off x="3696" y="3120"/>
              <a:ext cx="432" cy="192"/>
            </a:xfrm>
            <a:prstGeom prst="rect">
              <a:avLst/>
            </a:prstGeom>
            <a:solidFill>
              <a:schemeClr val="bg1"/>
            </a:solidFill>
            <a:ln w="2540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tr-TR" altLang="en-US" sz="1800" b="1">
                <a:solidFill>
                  <a:schemeClr val="bg1"/>
                </a:solidFill>
                <a:latin typeface="Courier New" panose="02070309020205020404" pitchFamily="49" charset="0"/>
              </a:endParaRPr>
            </a:p>
          </p:txBody>
        </p:sp>
        <p:sp>
          <p:nvSpPr>
            <p:cNvPr id="55335" name="Rectangle 16"/>
            <p:cNvSpPr>
              <a:spLocks noChangeArrowheads="1"/>
            </p:cNvSpPr>
            <p:nvPr/>
          </p:nvSpPr>
          <p:spPr bwMode="auto">
            <a:xfrm>
              <a:off x="4128" y="3120"/>
              <a:ext cx="432" cy="192"/>
            </a:xfrm>
            <a:prstGeom prst="rect">
              <a:avLst/>
            </a:prstGeom>
            <a:solidFill>
              <a:schemeClr val="bg1"/>
            </a:solidFill>
            <a:ln w="2540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tr-TR" altLang="en-US" sz="1800" b="1">
                <a:solidFill>
                  <a:schemeClr val="bg1"/>
                </a:solidFill>
                <a:latin typeface="Courier New" panose="02070309020205020404" pitchFamily="49" charset="0"/>
              </a:endParaRPr>
            </a:p>
          </p:txBody>
        </p:sp>
      </p:grpSp>
      <p:grpSp>
        <p:nvGrpSpPr>
          <p:cNvPr id="3" name="Group 17"/>
          <p:cNvGrpSpPr>
            <a:grpSpLocks/>
          </p:cNvGrpSpPr>
          <p:nvPr/>
        </p:nvGrpSpPr>
        <p:grpSpPr bwMode="auto">
          <a:xfrm>
            <a:off x="3276600" y="5843588"/>
            <a:ext cx="5486400" cy="609600"/>
            <a:chOff x="1104" y="3456"/>
            <a:chExt cx="3456" cy="384"/>
          </a:xfrm>
        </p:grpSpPr>
        <p:sp>
          <p:nvSpPr>
            <p:cNvPr id="55312" name="Rectangle 18"/>
            <p:cNvSpPr>
              <a:spLocks noChangeArrowheads="1"/>
            </p:cNvSpPr>
            <p:nvPr/>
          </p:nvSpPr>
          <p:spPr bwMode="auto">
            <a:xfrm>
              <a:off x="1968" y="3456"/>
              <a:ext cx="432" cy="192"/>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a:latin typeface="Courier New" panose="02070309020205020404" pitchFamily="49" charset="0"/>
                </a:rPr>
                <a:t>0x100</a:t>
              </a:r>
            </a:p>
          </p:txBody>
        </p:sp>
        <p:sp>
          <p:nvSpPr>
            <p:cNvPr id="55313" name="Rectangle 19"/>
            <p:cNvSpPr>
              <a:spLocks noChangeArrowheads="1"/>
            </p:cNvSpPr>
            <p:nvPr/>
          </p:nvSpPr>
          <p:spPr bwMode="auto">
            <a:xfrm>
              <a:off x="2400" y="3456"/>
              <a:ext cx="432" cy="192"/>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a:latin typeface="Courier New" panose="02070309020205020404" pitchFamily="49" charset="0"/>
                </a:rPr>
                <a:t>0x101</a:t>
              </a:r>
            </a:p>
          </p:txBody>
        </p:sp>
        <p:sp>
          <p:nvSpPr>
            <p:cNvPr id="55314" name="Rectangle 20"/>
            <p:cNvSpPr>
              <a:spLocks noChangeArrowheads="1"/>
            </p:cNvSpPr>
            <p:nvPr/>
          </p:nvSpPr>
          <p:spPr bwMode="auto">
            <a:xfrm>
              <a:off x="2832" y="3456"/>
              <a:ext cx="432" cy="192"/>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a:latin typeface="Courier New" panose="02070309020205020404" pitchFamily="49" charset="0"/>
                </a:rPr>
                <a:t>0x102</a:t>
              </a:r>
            </a:p>
          </p:txBody>
        </p:sp>
        <p:sp>
          <p:nvSpPr>
            <p:cNvPr id="55315" name="Rectangle 21"/>
            <p:cNvSpPr>
              <a:spLocks noChangeArrowheads="1"/>
            </p:cNvSpPr>
            <p:nvPr/>
          </p:nvSpPr>
          <p:spPr bwMode="auto">
            <a:xfrm>
              <a:off x="3264" y="3456"/>
              <a:ext cx="432" cy="192"/>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a:latin typeface="Courier New" panose="02070309020205020404" pitchFamily="49" charset="0"/>
                </a:rPr>
                <a:t>0x103</a:t>
              </a:r>
            </a:p>
          </p:txBody>
        </p:sp>
        <p:sp>
          <p:nvSpPr>
            <p:cNvPr id="55316" name="Rectangle 22"/>
            <p:cNvSpPr>
              <a:spLocks noChangeArrowheads="1"/>
            </p:cNvSpPr>
            <p:nvPr/>
          </p:nvSpPr>
          <p:spPr bwMode="auto">
            <a:xfrm>
              <a:off x="1104" y="3648"/>
              <a:ext cx="432" cy="192"/>
            </a:xfrm>
            <a:prstGeom prst="rect">
              <a:avLst/>
            </a:prstGeom>
            <a:solidFill>
              <a:schemeClr val="bg1"/>
            </a:solidFill>
            <a:ln w="2540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tr-TR" altLang="en-US" sz="1800" b="1">
                <a:solidFill>
                  <a:schemeClr val="bg1"/>
                </a:solidFill>
                <a:latin typeface="Courier New" panose="02070309020205020404" pitchFamily="49" charset="0"/>
              </a:endParaRPr>
            </a:p>
          </p:txBody>
        </p:sp>
        <p:sp>
          <p:nvSpPr>
            <p:cNvPr id="55317" name="Rectangle 23"/>
            <p:cNvSpPr>
              <a:spLocks noChangeArrowheads="1"/>
            </p:cNvSpPr>
            <p:nvPr/>
          </p:nvSpPr>
          <p:spPr bwMode="auto">
            <a:xfrm>
              <a:off x="1536" y="3648"/>
              <a:ext cx="432" cy="192"/>
            </a:xfrm>
            <a:prstGeom prst="rect">
              <a:avLst/>
            </a:prstGeom>
            <a:solidFill>
              <a:schemeClr val="bg1"/>
            </a:solidFill>
            <a:ln w="2540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tr-TR" altLang="en-US" sz="1800" b="1">
                <a:solidFill>
                  <a:schemeClr val="bg1"/>
                </a:solidFill>
                <a:latin typeface="Courier New" panose="02070309020205020404" pitchFamily="49" charset="0"/>
              </a:endParaRPr>
            </a:p>
          </p:txBody>
        </p:sp>
        <p:sp>
          <p:nvSpPr>
            <p:cNvPr id="55318" name="Rectangle 24"/>
            <p:cNvSpPr>
              <a:spLocks noChangeArrowheads="1"/>
            </p:cNvSpPr>
            <p:nvPr/>
          </p:nvSpPr>
          <p:spPr bwMode="auto">
            <a:xfrm>
              <a:off x="1968" y="3648"/>
              <a:ext cx="432" cy="192"/>
            </a:xfrm>
            <a:prstGeom prst="rect">
              <a:avLst/>
            </a:prstGeom>
            <a:solidFill>
              <a:schemeClr val="bg1"/>
            </a:solidFill>
            <a:ln w="2540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a:solidFill>
                    <a:schemeClr val="bg1"/>
                  </a:solidFill>
                  <a:latin typeface="Courier New" panose="02070309020205020404" pitchFamily="49" charset="0"/>
                </a:rPr>
                <a:t>67</a:t>
              </a:r>
            </a:p>
          </p:txBody>
        </p:sp>
        <p:sp>
          <p:nvSpPr>
            <p:cNvPr id="55319" name="Rectangle 25"/>
            <p:cNvSpPr>
              <a:spLocks noChangeArrowheads="1"/>
            </p:cNvSpPr>
            <p:nvPr/>
          </p:nvSpPr>
          <p:spPr bwMode="auto">
            <a:xfrm>
              <a:off x="2400" y="3648"/>
              <a:ext cx="432" cy="192"/>
            </a:xfrm>
            <a:prstGeom prst="rect">
              <a:avLst/>
            </a:prstGeom>
            <a:solidFill>
              <a:schemeClr val="bg1"/>
            </a:solidFill>
            <a:ln w="2540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a:solidFill>
                    <a:schemeClr val="bg1"/>
                  </a:solidFill>
                  <a:latin typeface="Courier New" panose="02070309020205020404" pitchFamily="49" charset="0"/>
                </a:rPr>
                <a:t>45</a:t>
              </a:r>
            </a:p>
          </p:txBody>
        </p:sp>
        <p:sp>
          <p:nvSpPr>
            <p:cNvPr id="55320" name="Rectangle 26"/>
            <p:cNvSpPr>
              <a:spLocks noChangeArrowheads="1"/>
            </p:cNvSpPr>
            <p:nvPr/>
          </p:nvSpPr>
          <p:spPr bwMode="auto">
            <a:xfrm>
              <a:off x="2832" y="3648"/>
              <a:ext cx="432" cy="192"/>
            </a:xfrm>
            <a:prstGeom prst="rect">
              <a:avLst/>
            </a:prstGeom>
            <a:solidFill>
              <a:schemeClr val="bg1"/>
            </a:solidFill>
            <a:ln w="2540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a:solidFill>
                    <a:schemeClr val="bg1"/>
                  </a:solidFill>
                  <a:latin typeface="Courier New" panose="02070309020205020404" pitchFamily="49" charset="0"/>
                </a:rPr>
                <a:t>23</a:t>
              </a:r>
            </a:p>
          </p:txBody>
        </p:sp>
        <p:sp>
          <p:nvSpPr>
            <p:cNvPr id="55321" name="Rectangle 27"/>
            <p:cNvSpPr>
              <a:spLocks noChangeArrowheads="1"/>
            </p:cNvSpPr>
            <p:nvPr/>
          </p:nvSpPr>
          <p:spPr bwMode="auto">
            <a:xfrm>
              <a:off x="3264" y="3648"/>
              <a:ext cx="432" cy="192"/>
            </a:xfrm>
            <a:prstGeom prst="rect">
              <a:avLst/>
            </a:prstGeom>
            <a:solidFill>
              <a:schemeClr val="bg1"/>
            </a:solidFill>
            <a:ln w="2540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a:solidFill>
                    <a:schemeClr val="bg1"/>
                  </a:solidFill>
                  <a:latin typeface="Courier New" panose="02070309020205020404" pitchFamily="49" charset="0"/>
                </a:rPr>
                <a:t>01</a:t>
              </a:r>
            </a:p>
          </p:txBody>
        </p:sp>
        <p:sp>
          <p:nvSpPr>
            <p:cNvPr id="55322" name="Rectangle 28"/>
            <p:cNvSpPr>
              <a:spLocks noChangeArrowheads="1"/>
            </p:cNvSpPr>
            <p:nvPr/>
          </p:nvSpPr>
          <p:spPr bwMode="auto">
            <a:xfrm>
              <a:off x="3696" y="3648"/>
              <a:ext cx="432" cy="192"/>
            </a:xfrm>
            <a:prstGeom prst="rect">
              <a:avLst/>
            </a:prstGeom>
            <a:solidFill>
              <a:schemeClr val="bg1"/>
            </a:solidFill>
            <a:ln w="2540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tr-TR" altLang="en-US" sz="1800" b="1">
                <a:solidFill>
                  <a:schemeClr val="bg1"/>
                </a:solidFill>
                <a:latin typeface="Courier New" panose="02070309020205020404" pitchFamily="49" charset="0"/>
              </a:endParaRPr>
            </a:p>
          </p:txBody>
        </p:sp>
        <p:sp>
          <p:nvSpPr>
            <p:cNvPr id="55323" name="Rectangle 29"/>
            <p:cNvSpPr>
              <a:spLocks noChangeArrowheads="1"/>
            </p:cNvSpPr>
            <p:nvPr/>
          </p:nvSpPr>
          <p:spPr bwMode="auto">
            <a:xfrm>
              <a:off x="4128" y="3648"/>
              <a:ext cx="432" cy="192"/>
            </a:xfrm>
            <a:prstGeom prst="rect">
              <a:avLst/>
            </a:prstGeom>
            <a:solidFill>
              <a:schemeClr val="bg1"/>
            </a:solidFill>
            <a:ln w="2540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tr-TR" altLang="en-US" sz="1800" b="1">
                <a:solidFill>
                  <a:schemeClr val="bg1"/>
                </a:solidFill>
                <a:latin typeface="Courier New" panose="02070309020205020404" pitchFamily="49" charset="0"/>
              </a:endParaRPr>
            </a:p>
          </p:txBody>
        </p:sp>
      </p:grpSp>
      <p:sp>
        <p:nvSpPr>
          <p:cNvPr id="1279006" name="Rectangle 30"/>
          <p:cNvSpPr>
            <a:spLocks noChangeArrowheads="1"/>
          </p:cNvSpPr>
          <p:nvPr/>
        </p:nvSpPr>
        <p:spPr bwMode="auto">
          <a:xfrm>
            <a:off x="2057400" y="4929189"/>
            <a:ext cx="1779588" cy="31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5000"/>
              </a:lnSpc>
            </a:pPr>
            <a:r>
              <a:rPr lang="en-US" altLang="en-US" sz="1800" b="1">
                <a:solidFill>
                  <a:schemeClr val="tx2"/>
                </a:solidFill>
                <a:latin typeface="Helvetica" panose="020B0604020202020204" pitchFamily="34" charset="0"/>
              </a:rPr>
              <a:t>Big Endian</a:t>
            </a:r>
          </a:p>
        </p:txBody>
      </p:sp>
      <p:sp>
        <p:nvSpPr>
          <p:cNvPr id="1279007" name="Rectangle 31"/>
          <p:cNvSpPr>
            <a:spLocks noChangeArrowheads="1"/>
          </p:cNvSpPr>
          <p:nvPr/>
        </p:nvSpPr>
        <p:spPr bwMode="auto">
          <a:xfrm>
            <a:off x="2057400" y="5767389"/>
            <a:ext cx="1779588" cy="31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5000"/>
              </a:lnSpc>
            </a:pPr>
            <a:r>
              <a:rPr lang="en-US" altLang="en-US" sz="1800" b="1">
                <a:solidFill>
                  <a:schemeClr val="tx2"/>
                </a:solidFill>
                <a:latin typeface="Helvetica" panose="020B0604020202020204" pitchFamily="34" charset="0"/>
              </a:rPr>
              <a:t>Little Endian</a:t>
            </a:r>
          </a:p>
        </p:txBody>
      </p:sp>
      <p:sp>
        <p:nvSpPr>
          <p:cNvPr id="1279008" name="Rectangle 32"/>
          <p:cNvSpPr>
            <a:spLocks noChangeArrowheads="1"/>
          </p:cNvSpPr>
          <p:nvPr/>
        </p:nvSpPr>
        <p:spPr bwMode="auto">
          <a:xfrm>
            <a:off x="4648200" y="5310188"/>
            <a:ext cx="685800" cy="304800"/>
          </a:xfrm>
          <a:prstGeom prst="rect">
            <a:avLst/>
          </a:prstGeom>
          <a:solidFill>
            <a:srgbClr val="FFFF99"/>
          </a:solidFill>
          <a:ln w="28575">
            <a:solidFill>
              <a:schemeClr val="tx2"/>
            </a:solidFill>
            <a:miter lim="800000"/>
            <a:headEnd/>
            <a:tailEnd type="none" w="sm" len="sm"/>
          </a:ln>
        </p:spPr>
        <p:txBody>
          <a:bodyPr wrap="none" lIns="45720" rIns="4572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pPr>
            <a:r>
              <a:rPr lang="en-US" altLang="en-US" sz="1800" b="1">
                <a:latin typeface="Courier New" panose="02070309020205020404" pitchFamily="49" charset="0"/>
              </a:rPr>
              <a:t>01</a:t>
            </a:r>
          </a:p>
        </p:txBody>
      </p:sp>
      <p:sp>
        <p:nvSpPr>
          <p:cNvPr id="1279009" name="Rectangle 33"/>
          <p:cNvSpPr>
            <a:spLocks noChangeArrowheads="1"/>
          </p:cNvSpPr>
          <p:nvPr/>
        </p:nvSpPr>
        <p:spPr bwMode="auto">
          <a:xfrm>
            <a:off x="5334000" y="5310188"/>
            <a:ext cx="685800" cy="304800"/>
          </a:xfrm>
          <a:prstGeom prst="rect">
            <a:avLst/>
          </a:prstGeom>
          <a:solidFill>
            <a:srgbClr val="FFFF99"/>
          </a:solidFill>
          <a:ln w="28575">
            <a:solidFill>
              <a:schemeClr val="tx2"/>
            </a:solidFill>
            <a:miter lim="800000"/>
            <a:headEnd/>
            <a:tailEnd type="none" w="sm" len="sm"/>
          </a:ln>
        </p:spPr>
        <p:txBody>
          <a:bodyPr wrap="none" lIns="45720" rIns="4572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pPr>
            <a:r>
              <a:rPr lang="en-US" altLang="en-US" sz="1800" b="1">
                <a:latin typeface="Courier New" panose="02070309020205020404" pitchFamily="49" charset="0"/>
              </a:rPr>
              <a:t>23</a:t>
            </a:r>
          </a:p>
        </p:txBody>
      </p:sp>
      <p:sp>
        <p:nvSpPr>
          <p:cNvPr id="1279010" name="Rectangle 34"/>
          <p:cNvSpPr>
            <a:spLocks noChangeArrowheads="1"/>
          </p:cNvSpPr>
          <p:nvPr/>
        </p:nvSpPr>
        <p:spPr bwMode="auto">
          <a:xfrm>
            <a:off x="6019800" y="5310188"/>
            <a:ext cx="685800" cy="304800"/>
          </a:xfrm>
          <a:prstGeom prst="rect">
            <a:avLst/>
          </a:prstGeom>
          <a:solidFill>
            <a:srgbClr val="FFFF99"/>
          </a:solidFill>
          <a:ln w="28575">
            <a:solidFill>
              <a:schemeClr val="tx2"/>
            </a:solidFill>
            <a:miter lim="800000"/>
            <a:headEnd/>
            <a:tailEnd type="none" w="sm" len="sm"/>
          </a:ln>
        </p:spPr>
        <p:txBody>
          <a:bodyPr wrap="none" lIns="45720" rIns="4572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pPr>
            <a:r>
              <a:rPr lang="en-US" altLang="en-US" sz="1800" b="1">
                <a:latin typeface="Courier New" panose="02070309020205020404" pitchFamily="49" charset="0"/>
              </a:rPr>
              <a:t>45</a:t>
            </a:r>
          </a:p>
        </p:txBody>
      </p:sp>
      <p:sp>
        <p:nvSpPr>
          <p:cNvPr id="1279011" name="Rectangle 35"/>
          <p:cNvSpPr>
            <a:spLocks noChangeArrowheads="1"/>
          </p:cNvSpPr>
          <p:nvPr/>
        </p:nvSpPr>
        <p:spPr bwMode="auto">
          <a:xfrm>
            <a:off x="6705600" y="5310188"/>
            <a:ext cx="685800" cy="304800"/>
          </a:xfrm>
          <a:prstGeom prst="rect">
            <a:avLst/>
          </a:prstGeom>
          <a:solidFill>
            <a:srgbClr val="FFFF99"/>
          </a:solidFill>
          <a:ln w="28575">
            <a:solidFill>
              <a:schemeClr val="tx2"/>
            </a:solidFill>
            <a:miter lim="800000"/>
            <a:headEnd/>
            <a:tailEnd type="none" w="sm" len="sm"/>
          </a:ln>
        </p:spPr>
        <p:txBody>
          <a:bodyPr wrap="none" lIns="45720" rIns="4572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pPr>
            <a:r>
              <a:rPr lang="en-US" altLang="en-US" sz="1800" b="1">
                <a:latin typeface="Courier New" panose="02070309020205020404" pitchFamily="49" charset="0"/>
              </a:rPr>
              <a:t>67</a:t>
            </a:r>
          </a:p>
        </p:txBody>
      </p:sp>
      <p:sp>
        <p:nvSpPr>
          <p:cNvPr id="1279012" name="Rectangle 36"/>
          <p:cNvSpPr>
            <a:spLocks noChangeArrowheads="1"/>
          </p:cNvSpPr>
          <p:nvPr/>
        </p:nvSpPr>
        <p:spPr bwMode="auto">
          <a:xfrm>
            <a:off x="4648200" y="6148388"/>
            <a:ext cx="685800" cy="304800"/>
          </a:xfrm>
          <a:prstGeom prst="rect">
            <a:avLst/>
          </a:prstGeom>
          <a:solidFill>
            <a:srgbClr val="FFFF99"/>
          </a:solidFill>
          <a:ln w="28575">
            <a:solidFill>
              <a:schemeClr val="tx2"/>
            </a:solidFill>
            <a:miter lim="800000"/>
            <a:headEnd/>
            <a:tailEnd type="none" w="sm" len="sm"/>
          </a:ln>
        </p:spPr>
        <p:txBody>
          <a:bodyPr wrap="none" lIns="45720" rIns="4572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pPr>
            <a:r>
              <a:rPr lang="en-US" altLang="en-US" sz="1800" b="1">
                <a:latin typeface="Courier New" panose="02070309020205020404" pitchFamily="49" charset="0"/>
              </a:rPr>
              <a:t>67</a:t>
            </a:r>
          </a:p>
        </p:txBody>
      </p:sp>
      <p:sp>
        <p:nvSpPr>
          <p:cNvPr id="1279013" name="Rectangle 37"/>
          <p:cNvSpPr>
            <a:spLocks noChangeArrowheads="1"/>
          </p:cNvSpPr>
          <p:nvPr/>
        </p:nvSpPr>
        <p:spPr bwMode="auto">
          <a:xfrm>
            <a:off x="5334000" y="6148388"/>
            <a:ext cx="685800" cy="304800"/>
          </a:xfrm>
          <a:prstGeom prst="rect">
            <a:avLst/>
          </a:prstGeom>
          <a:solidFill>
            <a:srgbClr val="FFFF99"/>
          </a:solidFill>
          <a:ln w="28575">
            <a:solidFill>
              <a:schemeClr val="tx2"/>
            </a:solidFill>
            <a:miter lim="800000"/>
            <a:headEnd/>
            <a:tailEnd type="none" w="sm" len="sm"/>
          </a:ln>
        </p:spPr>
        <p:txBody>
          <a:bodyPr wrap="none" lIns="45720" rIns="4572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pPr>
            <a:r>
              <a:rPr lang="en-US" altLang="en-US" sz="1800" b="1">
                <a:latin typeface="Courier New" panose="02070309020205020404" pitchFamily="49" charset="0"/>
              </a:rPr>
              <a:t>45</a:t>
            </a:r>
          </a:p>
        </p:txBody>
      </p:sp>
      <p:sp>
        <p:nvSpPr>
          <p:cNvPr id="1279014" name="Rectangle 38"/>
          <p:cNvSpPr>
            <a:spLocks noChangeArrowheads="1"/>
          </p:cNvSpPr>
          <p:nvPr/>
        </p:nvSpPr>
        <p:spPr bwMode="auto">
          <a:xfrm>
            <a:off x="6019800" y="6148388"/>
            <a:ext cx="685800" cy="304800"/>
          </a:xfrm>
          <a:prstGeom prst="rect">
            <a:avLst/>
          </a:prstGeom>
          <a:solidFill>
            <a:srgbClr val="FFFF99"/>
          </a:solidFill>
          <a:ln w="28575">
            <a:solidFill>
              <a:schemeClr val="tx2"/>
            </a:solidFill>
            <a:miter lim="800000"/>
            <a:headEnd/>
            <a:tailEnd type="none" w="sm" len="sm"/>
          </a:ln>
        </p:spPr>
        <p:txBody>
          <a:bodyPr wrap="none" lIns="45720" rIns="4572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pPr>
            <a:r>
              <a:rPr lang="en-US" altLang="en-US" sz="1800" b="1">
                <a:latin typeface="Courier New" panose="02070309020205020404" pitchFamily="49" charset="0"/>
              </a:rPr>
              <a:t>23</a:t>
            </a:r>
          </a:p>
        </p:txBody>
      </p:sp>
      <p:sp>
        <p:nvSpPr>
          <p:cNvPr id="1279015" name="Rectangle 39"/>
          <p:cNvSpPr>
            <a:spLocks noChangeArrowheads="1"/>
          </p:cNvSpPr>
          <p:nvPr/>
        </p:nvSpPr>
        <p:spPr bwMode="auto">
          <a:xfrm>
            <a:off x="6705600" y="6148388"/>
            <a:ext cx="685800" cy="304800"/>
          </a:xfrm>
          <a:prstGeom prst="rect">
            <a:avLst/>
          </a:prstGeom>
          <a:solidFill>
            <a:srgbClr val="FFFF99"/>
          </a:solidFill>
          <a:ln w="28575">
            <a:solidFill>
              <a:schemeClr val="tx2"/>
            </a:solidFill>
            <a:miter lim="800000"/>
            <a:headEnd/>
            <a:tailEnd type="none" w="sm" len="sm"/>
          </a:ln>
        </p:spPr>
        <p:txBody>
          <a:bodyPr wrap="none" lIns="45720" rIns="4572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pPr>
            <a:r>
              <a:rPr lang="en-US" altLang="en-US" sz="1800" b="1">
                <a:latin typeface="Courier New" panose="02070309020205020404" pitchFamily="49" charset="0"/>
              </a:rPr>
              <a:t>01</a:t>
            </a:r>
          </a:p>
        </p:txBody>
      </p:sp>
    </p:spTree>
    <p:extLst>
      <p:ext uri="{BB962C8B-B14F-4D97-AF65-F5344CB8AC3E}">
        <p14:creationId xmlns:p14="http://schemas.microsoft.com/office/powerpoint/2010/main" val="1986244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78979">
                                            <p:txEl>
                                              <p:pRg st="0" end="0"/>
                                            </p:txEl>
                                          </p:spTgt>
                                        </p:tgtEl>
                                        <p:attrNameLst>
                                          <p:attrName>style.visibility</p:attrName>
                                        </p:attrNameLst>
                                      </p:cBhvr>
                                      <p:to>
                                        <p:strVal val="visible"/>
                                      </p:to>
                                    </p:set>
                                    <p:animEffect transition="in" filter="dissolve">
                                      <p:cBhvr>
                                        <p:cTn id="7" dur="500"/>
                                        <p:tgtEl>
                                          <p:spTgt spid="127897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78979">
                                            <p:txEl>
                                              <p:pRg st="1" end="1"/>
                                            </p:txEl>
                                          </p:spTgt>
                                        </p:tgtEl>
                                        <p:attrNameLst>
                                          <p:attrName>style.visibility</p:attrName>
                                        </p:attrNameLst>
                                      </p:cBhvr>
                                      <p:to>
                                        <p:strVal val="visible"/>
                                      </p:to>
                                    </p:set>
                                    <p:animEffect transition="in" filter="dissolve">
                                      <p:cBhvr>
                                        <p:cTn id="10" dur="500"/>
                                        <p:tgtEl>
                                          <p:spTgt spid="127897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278979">
                                            <p:txEl>
                                              <p:pRg st="2" end="2"/>
                                            </p:txEl>
                                          </p:spTgt>
                                        </p:tgtEl>
                                        <p:attrNameLst>
                                          <p:attrName>style.visibility</p:attrName>
                                        </p:attrNameLst>
                                      </p:cBhvr>
                                      <p:to>
                                        <p:strVal val="visible"/>
                                      </p:to>
                                    </p:set>
                                    <p:animEffect transition="in" filter="dissolve">
                                      <p:cBhvr>
                                        <p:cTn id="15" dur="500"/>
                                        <p:tgtEl>
                                          <p:spTgt spid="1278979">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278979">
                                            <p:txEl>
                                              <p:pRg st="3" end="3"/>
                                            </p:txEl>
                                          </p:spTgt>
                                        </p:tgtEl>
                                        <p:attrNameLst>
                                          <p:attrName>style.visibility</p:attrName>
                                        </p:attrNameLst>
                                      </p:cBhvr>
                                      <p:to>
                                        <p:strVal val="visible"/>
                                      </p:to>
                                    </p:set>
                                    <p:animEffect transition="in" filter="dissolve">
                                      <p:cBhvr>
                                        <p:cTn id="18" dur="500"/>
                                        <p:tgtEl>
                                          <p:spTgt spid="127897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278979">
                                            <p:txEl>
                                              <p:pRg st="4" end="4"/>
                                            </p:txEl>
                                          </p:spTgt>
                                        </p:tgtEl>
                                        <p:attrNameLst>
                                          <p:attrName>style.visibility</p:attrName>
                                        </p:attrNameLst>
                                      </p:cBhvr>
                                      <p:to>
                                        <p:strVal val="visible"/>
                                      </p:to>
                                    </p:set>
                                    <p:animEffect transition="in" filter="dissolve">
                                      <p:cBhvr>
                                        <p:cTn id="23" dur="500"/>
                                        <p:tgtEl>
                                          <p:spTgt spid="1278979">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278979">
                                            <p:txEl>
                                              <p:pRg st="5" end="5"/>
                                            </p:txEl>
                                          </p:spTgt>
                                        </p:tgtEl>
                                        <p:attrNameLst>
                                          <p:attrName>style.visibility</p:attrName>
                                        </p:attrNameLst>
                                      </p:cBhvr>
                                      <p:to>
                                        <p:strVal val="visible"/>
                                      </p:to>
                                    </p:set>
                                    <p:animEffect transition="in" filter="dissolve">
                                      <p:cBhvr>
                                        <p:cTn id="26" dur="500"/>
                                        <p:tgtEl>
                                          <p:spTgt spid="1278979">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278979">
                                            <p:txEl>
                                              <p:pRg st="6" end="6"/>
                                            </p:txEl>
                                          </p:spTgt>
                                        </p:tgtEl>
                                        <p:attrNameLst>
                                          <p:attrName>style.visibility</p:attrName>
                                        </p:attrNameLst>
                                      </p:cBhvr>
                                      <p:to>
                                        <p:strVal val="visible"/>
                                      </p:to>
                                    </p:set>
                                    <p:animEffect transition="in" filter="dissolve">
                                      <p:cBhvr>
                                        <p:cTn id="29" dur="500"/>
                                        <p:tgtEl>
                                          <p:spTgt spid="1278979">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279006"/>
                                        </p:tgtEl>
                                        <p:attrNameLst>
                                          <p:attrName>style.visibility</p:attrName>
                                        </p:attrNameLst>
                                      </p:cBhvr>
                                      <p:to>
                                        <p:strVal val="visible"/>
                                      </p:to>
                                    </p:set>
                                    <p:anim calcmode="lin" valueType="num">
                                      <p:cBhvr>
                                        <p:cTn id="34" dur="1000" fill="hold"/>
                                        <p:tgtEl>
                                          <p:spTgt spid="1279006"/>
                                        </p:tgtEl>
                                        <p:attrNameLst>
                                          <p:attrName>ppt_w</p:attrName>
                                        </p:attrNameLst>
                                      </p:cBhvr>
                                      <p:tavLst>
                                        <p:tav tm="0">
                                          <p:val>
                                            <p:strVal val="#ppt_w*0.70"/>
                                          </p:val>
                                        </p:tav>
                                        <p:tav tm="100000">
                                          <p:val>
                                            <p:strVal val="#ppt_w"/>
                                          </p:val>
                                        </p:tav>
                                      </p:tavLst>
                                    </p:anim>
                                    <p:anim calcmode="lin" valueType="num">
                                      <p:cBhvr>
                                        <p:cTn id="35" dur="1000" fill="hold"/>
                                        <p:tgtEl>
                                          <p:spTgt spid="1279006"/>
                                        </p:tgtEl>
                                        <p:attrNameLst>
                                          <p:attrName>ppt_h</p:attrName>
                                        </p:attrNameLst>
                                      </p:cBhvr>
                                      <p:tavLst>
                                        <p:tav tm="0">
                                          <p:val>
                                            <p:strVal val="#ppt_h"/>
                                          </p:val>
                                        </p:tav>
                                        <p:tav tm="100000">
                                          <p:val>
                                            <p:strVal val="#ppt_h"/>
                                          </p:val>
                                        </p:tav>
                                      </p:tavLst>
                                    </p:anim>
                                    <p:animEffect transition="in" filter="fade">
                                      <p:cBhvr>
                                        <p:cTn id="36" dur="1000"/>
                                        <p:tgtEl>
                                          <p:spTgt spid="1279006"/>
                                        </p:tgtEl>
                                      </p:cBhvr>
                                    </p:animEffect>
                                  </p:childTnLst>
                                </p:cTn>
                              </p:par>
                              <p:par>
                                <p:cTn id="37" presetID="55"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1000" fill="hold"/>
                                        <p:tgtEl>
                                          <p:spTgt spid="2"/>
                                        </p:tgtEl>
                                        <p:attrNameLst>
                                          <p:attrName>ppt_w</p:attrName>
                                        </p:attrNameLst>
                                      </p:cBhvr>
                                      <p:tavLst>
                                        <p:tav tm="0">
                                          <p:val>
                                            <p:strVal val="#ppt_w*0.70"/>
                                          </p:val>
                                        </p:tav>
                                        <p:tav tm="100000">
                                          <p:val>
                                            <p:strVal val="#ppt_w"/>
                                          </p:val>
                                        </p:tav>
                                      </p:tavLst>
                                    </p:anim>
                                    <p:anim calcmode="lin" valueType="num">
                                      <p:cBhvr>
                                        <p:cTn id="40" dur="1000" fill="hold"/>
                                        <p:tgtEl>
                                          <p:spTgt spid="2"/>
                                        </p:tgtEl>
                                        <p:attrNameLst>
                                          <p:attrName>ppt_h</p:attrName>
                                        </p:attrNameLst>
                                      </p:cBhvr>
                                      <p:tavLst>
                                        <p:tav tm="0">
                                          <p:val>
                                            <p:strVal val="#ppt_h"/>
                                          </p:val>
                                        </p:tav>
                                        <p:tav tm="100000">
                                          <p:val>
                                            <p:strVal val="#ppt_h"/>
                                          </p:val>
                                        </p:tav>
                                      </p:tavLst>
                                    </p:anim>
                                    <p:animEffect transition="in" filter="fade">
                                      <p:cBhvr>
                                        <p:cTn id="41" dur="1000"/>
                                        <p:tgtEl>
                                          <p:spTgt spid="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1279011"/>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1279010"/>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1279009"/>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1279008"/>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1279007"/>
                                        </p:tgtEl>
                                        <p:attrNameLst>
                                          <p:attrName>style.visibility</p:attrName>
                                        </p:attrNameLst>
                                      </p:cBhvr>
                                      <p:to>
                                        <p:strVal val="visible"/>
                                      </p:to>
                                    </p:set>
                                    <p:anim calcmode="lin" valueType="num">
                                      <p:cBhvr>
                                        <p:cTn id="62" dur="1000" fill="hold"/>
                                        <p:tgtEl>
                                          <p:spTgt spid="1279007"/>
                                        </p:tgtEl>
                                        <p:attrNameLst>
                                          <p:attrName>ppt_w</p:attrName>
                                        </p:attrNameLst>
                                      </p:cBhvr>
                                      <p:tavLst>
                                        <p:tav tm="0">
                                          <p:val>
                                            <p:strVal val="#ppt_w*0.70"/>
                                          </p:val>
                                        </p:tav>
                                        <p:tav tm="100000">
                                          <p:val>
                                            <p:strVal val="#ppt_w"/>
                                          </p:val>
                                        </p:tav>
                                      </p:tavLst>
                                    </p:anim>
                                    <p:anim calcmode="lin" valueType="num">
                                      <p:cBhvr>
                                        <p:cTn id="63" dur="1000" fill="hold"/>
                                        <p:tgtEl>
                                          <p:spTgt spid="1279007"/>
                                        </p:tgtEl>
                                        <p:attrNameLst>
                                          <p:attrName>ppt_h</p:attrName>
                                        </p:attrNameLst>
                                      </p:cBhvr>
                                      <p:tavLst>
                                        <p:tav tm="0">
                                          <p:val>
                                            <p:strVal val="#ppt_h"/>
                                          </p:val>
                                        </p:tav>
                                        <p:tav tm="100000">
                                          <p:val>
                                            <p:strVal val="#ppt_h"/>
                                          </p:val>
                                        </p:tav>
                                      </p:tavLst>
                                    </p:anim>
                                    <p:animEffect transition="in" filter="fade">
                                      <p:cBhvr>
                                        <p:cTn id="64" dur="1000"/>
                                        <p:tgtEl>
                                          <p:spTgt spid="1279007"/>
                                        </p:tgtEl>
                                      </p:cBhvr>
                                    </p:animEffect>
                                  </p:childTnLst>
                                </p:cTn>
                              </p:par>
                              <p:par>
                                <p:cTn id="65" presetID="55" presetClass="entr" presetSubtype="0" fill="hold" nodeType="with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1000" fill="hold"/>
                                        <p:tgtEl>
                                          <p:spTgt spid="3"/>
                                        </p:tgtEl>
                                        <p:attrNameLst>
                                          <p:attrName>ppt_w</p:attrName>
                                        </p:attrNameLst>
                                      </p:cBhvr>
                                      <p:tavLst>
                                        <p:tav tm="0">
                                          <p:val>
                                            <p:strVal val="#ppt_w*0.70"/>
                                          </p:val>
                                        </p:tav>
                                        <p:tav tm="100000">
                                          <p:val>
                                            <p:strVal val="#ppt_w"/>
                                          </p:val>
                                        </p:tav>
                                      </p:tavLst>
                                    </p:anim>
                                    <p:anim calcmode="lin" valueType="num">
                                      <p:cBhvr>
                                        <p:cTn id="68" dur="1000" fill="hold"/>
                                        <p:tgtEl>
                                          <p:spTgt spid="3"/>
                                        </p:tgtEl>
                                        <p:attrNameLst>
                                          <p:attrName>ppt_h</p:attrName>
                                        </p:attrNameLst>
                                      </p:cBhvr>
                                      <p:tavLst>
                                        <p:tav tm="0">
                                          <p:val>
                                            <p:strVal val="#ppt_h"/>
                                          </p:val>
                                        </p:tav>
                                        <p:tav tm="100000">
                                          <p:val>
                                            <p:strVal val="#ppt_h"/>
                                          </p:val>
                                        </p:tav>
                                      </p:tavLst>
                                    </p:anim>
                                    <p:animEffect transition="in" filter="fade">
                                      <p:cBhvr>
                                        <p:cTn id="69" dur="1000"/>
                                        <p:tgtEl>
                                          <p:spTgt spid="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1279012"/>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grpId="0" nodeType="clickEffect">
                                  <p:stCondLst>
                                    <p:cond delay="0"/>
                                  </p:stCondLst>
                                  <p:childTnLst>
                                    <p:set>
                                      <p:cBhvr>
                                        <p:cTn id="77" dur="1" fill="hold">
                                          <p:stCondLst>
                                            <p:cond delay="499"/>
                                          </p:stCondLst>
                                        </p:cTn>
                                        <p:tgtEl>
                                          <p:spTgt spid="1279013"/>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499"/>
                                          </p:stCondLst>
                                        </p:cTn>
                                        <p:tgtEl>
                                          <p:spTgt spid="1279014"/>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grpId="0" nodeType="clickEffect">
                                  <p:stCondLst>
                                    <p:cond delay="0"/>
                                  </p:stCondLst>
                                  <p:childTnLst>
                                    <p:set>
                                      <p:cBhvr>
                                        <p:cTn id="85" dur="1" fill="hold">
                                          <p:stCondLst>
                                            <p:cond delay="499"/>
                                          </p:stCondLst>
                                        </p:cTn>
                                        <p:tgtEl>
                                          <p:spTgt spid="12790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8979" grpId="0" build="p"/>
      <p:bldP spid="1279006" grpId="0"/>
      <p:bldP spid="1279007" grpId="0"/>
      <p:bldP spid="1279008" grpId="0" animBg="1" autoUpdateAnimBg="0"/>
      <p:bldP spid="1279009" grpId="0" animBg="1" autoUpdateAnimBg="0"/>
      <p:bldP spid="1279010" grpId="0" animBg="1" autoUpdateAnimBg="0"/>
      <p:bldP spid="1279011" grpId="0" animBg="1" autoUpdateAnimBg="0"/>
      <p:bldP spid="1279012" grpId="0" animBg="1" autoUpdateAnimBg="0"/>
      <p:bldP spid="1279013" grpId="0" animBg="1" autoUpdateAnimBg="0"/>
      <p:bldP spid="1279014" grpId="0" animBg="1" autoUpdateAnimBg="0"/>
      <p:bldP spid="1279015"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نوشتن متغیرهای عددی بصورت باینری در فایل</a:t>
            </a:r>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23</a:t>
            </a:fld>
            <a:endParaRPr lang="en-US"/>
          </a:p>
        </p:txBody>
      </p:sp>
      <p:sp>
        <p:nvSpPr>
          <p:cNvPr id="5" name="Footer Placeholder 4"/>
          <p:cNvSpPr>
            <a:spLocks noGrp="1"/>
          </p:cNvSpPr>
          <p:nvPr>
            <p:ph type="ftr" sz="quarter" idx="11"/>
          </p:nvPr>
        </p:nvSpPr>
        <p:spPr/>
        <p:txBody>
          <a:bodyPr/>
          <a:lstStyle/>
          <a:p>
            <a:r>
              <a:rPr lang="en-US"/>
              <a:t>V. Haghighatdoost, Shahed university</a:t>
            </a:r>
            <a:endParaRPr lang="en-US" dirty="0"/>
          </a:p>
        </p:txBody>
      </p:sp>
      <p:sp>
        <p:nvSpPr>
          <p:cNvPr id="6" name="Rectangle 5"/>
          <p:cNvSpPr/>
          <p:nvPr/>
        </p:nvSpPr>
        <p:spPr>
          <a:xfrm>
            <a:off x="6226629" y="6406219"/>
            <a:ext cx="6026331" cy="261610"/>
          </a:xfrm>
          <a:prstGeom prst="rect">
            <a:avLst/>
          </a:prstGeom>
        </p:spPr>
        <p:txBody>
          <a:bodyPr wrap="square">
            <a:spAutoFit/>
          </a:bodyPr>
          <a:lstStyle/>
          <a:p>
            <a:r>
              <a:rPr lang="en-US" sz="1050" dirty="0">
                <a:hlinkClick r:id="rId2"/>
              </a:rPr>
              <a:t>https://stackoverflow.com/questions/21691677/how-to-retrieve-integer-value-from-binary-file-in-c-sharp</a:t>
            </a:r>
            <a:r>
              <a:rPr lang="fa-IR" sz="1050" dirty="0"/>
              <a:t> </a:t>
            </a:r>
            <a:endParaRPr lang="en-US" sz="1050" dirty="0"/>
          </a:p>
        </p:txBody>
      </p:sp>
      <p:sp>
        <p:nvSpPr>
          <p:cNvPr id="7" name="TextBox 6">
            <a:extLst>
              <a:ext uri="{FF2B5EF4-FFF2-40B4-BE49-F238E27FC236}">
                <a16:creationId xmlns:a16="http://schemas.microsoft.com/office/drawing/2014/main" id="{A42CA549-E40C-40FF-A479-6EF9F8783594}"/>
              </a:ext>
            </a:extLst>
          </p:cNvPr>
          <p:cNvSpPr txBox="1"/>
          <p:nvPr/>
        </p:nvSpPr>
        <p:spPr>
          <a:xfrm>
            <a:off x="215462" y="1240077"/>
            <a:ext cx="11449878" cy="5412957"/>
          </a:xfrm>
          <a:prstGeom prst="rect">
            <a:avLst/>
          </a:prstGeom>
          <a:solidFill>
            <a:schemeClr val="bg1">
              <a:lumMod val="85000"/>
            </a:schemeClr>
          </a:solidFill>
          <a:ln>
            <a:solidFill>
              <a:schemeClr val="tx1"/>
            </a:solidFill>
          </a:ln>
        </p:spPr>
        <p:txBody>
          <a:bodyPr wrap="square">
            <a:spAutoFit/>
          </a:bodyPr>
          <a:lstStyle/>
          <a:p>
            <a:pPr>
              <a:lnSpc>
                <a:spcPct val="107000"/>
              </a:lnSpc>
              <a:spcAft>
                <a:spcPts val="0"/>
              </a:spcAft>
            </a:pPr>
            <a:r>
              <a:rPr lang="en-US" sz="1600" dirty="0">
                <a:solidFill>
                  <a:srgbClr val="0000FF"/>
                </a:solidFill>
                <a:latin typeface="Consolas" panose="020B0609020204030204" pitchFamily="49" charset="0"/>
                <a:ea typeface="Calibri" panose="020F0502020204030204" pitchFamily="34" charset="0"/>
                <a:cs typeface="Consolas" panose="020B0609020204030204" pitchFamily="49" charset="0"/>
              </a:rPr>
              <a:t>static</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a:solidFill>
                  <a:srgbClr val="0000FF"/>
                </a:solidFill>
                <a:latin typeface="Consolas" panose="020B0609020204030204" pitchFamily="49" charset="0"/>
                <a:ea typeface="Calibri" panose="020F0502020204030204" pitchFamily="34" charset="0"/>
                <a:cs typeface="Consolas" panose="020B0609020204030204" pitchFamily="49" charset="0"/>
              </a:rPr>
              <a:t>void</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Main(</a:t>
            </a:r>
            <a:r>
              <a:rPr lang="en-US" sz="1600" dirty="0">
                <a:solidFill>
                  <a:srgbClr val="0000FF"/>
                </a:solidFill>
                <a:latin typeface="Consolas" panose="020B0609020204030204" pitchFamily="49" charset="0"/>
                <a:ea typeface="Calibri" panose="020F0502020204030204" pitchFamily="34" charset="0"/>
                <a:cs typeface="Consolas" panose="020B0609020204030204" pitchFamily="49" charset="0"/>
              </a:rPr>
              <a:t>string</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args</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a:solidFill>
                  <a:srgbClr val="0000FF"/>
                </a:solidFill>
                <a:latin typeface="Consolas" panose="020B0609020204030204" pitchFamily="49" charset="0"/>
                <a:ea typeface="Calibri" panose="020F0502020204030204" pitchFamily="34" charset="0"/>
                <a:cs typeface="Consolas" panose="020B0609020204030204" pitchFamily="49" charset="0"/>
              </a:rPr>
              <a:t>char</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cval</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 </a:t>
            </a:r>
            <a:r>
              <a:rPr lang="en-US" sz="1600" dirty="0">
                <a:solidFill>
                  <a:srgbClr val="A31515"/>
                </a:solidFill>
                <a:latin typeface="Consolas" panose="020B0609020204030204" pitchFamily="49" charset="0"/>
                <a:ea typeface="Calibri" panose="020F0502020204030204" pitchFamily="34" charset="0"/>
                <a:cs typeface="Consolas" panose="020B0609020204030204" pitchFamily="49" charset="0"/>
              </a:rPr>
              <a:t>'A'</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a:solidFill>
                  <a:srgbClr val="2B91AF"/>
                </a:solidFill>
                <a:latin typeface="Consolas" panose="020B0609020204030204" pitchFamily="49" charset="0"/>
                <a:ea typeface="Calibri" panose="020F0502020204030204" pitchFamily="34" charset="0"/>
                <a:cs typeface="Consolas" panose="020B0609020204030204" pitchFamily="49" charset="0"/>
              </a:rPr>
              <a:t>Int32</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ival</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 10;</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a:solidFill>
                  <a:srgbClr val="0000FF"/>
                </a:solidFill>
                <a:latin typeface="Consolas" panose="020B0609020204030204" pitchFamily="49" charset="0"/>
                <a:ea typeface="Calibri" panose="020F0502020204030204" pitchFamily="34" charset="0"/>
                <a:cs typeface="Consolas" panose="020B0609020204030204" pitchFamily="49" charset="0"/>
              </a:rPr>
              <a:t>double</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dval</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 11.1;</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a:solidFill>
                  <a:srgbClr val="0000FF"/>
                </a:solidFill>
                <a:latin typeface="Consolas" panose="020B0609020204030204" pitchFamily="49" charset="0"/>
                <a:ea typeface="Calibri" panose="020F0502020204030204" pitchFamily="34" charset="0"/>
                <a:cs typeface="Consolas" panose="020B0609020204030204" pitchFamily="49" charset="0"/>
              </a:rPr>
              <a:t>string</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str</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 </a:t>
            </a:r>
            <a:r>
              <a:rPr lang="en-US" sz="1600" dirty="0">
                <a:solidFill>
                  <a:srgbClr val="A31515"/>
                </a:solidFill>
                <a:latin typeface="Consolas" panose="020B0609020204030204" pitchFamily="49" charset="0"/>
                <a:ea typeface="Calibri" panose="020F0502020204030204" pitchFamily="34" charset="0"/>
                <a:cs typeface="Consolas" panose="020B0609020204030204" pitchFamily="49" charset="0"/>
              </a:rPr>
              <a:t>"Hello"</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2B91AF"/>
                </a:solidFill>
                <a:latin typeface="Consolas" panose="020B0609020204030204" pitchFamily="49" charset="0"/>
                <a:ea typeface="Calibri" panose="020F0502020204030204" pitchFamily="34" charset="0"/>
                <a:cs typeface="Consolas" panose="020B0609020204030204" pitchFamily="49" charset="0"/>
              </a:rPr>
              <a:t>FileStream</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wfs</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 </a:t>
            </a:r>
            <a:r>
              <a:rPr lang="en-US" sz="1600" dirty="0">
                <a:solidFill>
                  <a:srgbClr val="0000FF"/>
                </a:solidFill>
                <a:latin typeface="Consolas" panose="020B0609020204030204" pitchFamily="49" charset="0"/>
                <a:ea typeface="Calibri" panose="020F0502020204030204" pitchFamily="34" charset="0"/>
                <a:cs typeface="Consolas" panose="020B0609020204030204" pitchFamily="49" charset="0"/>
              </a:rPr>
              <a:t>new</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2B91AF"/>
                </a:solidFill>
                <a:latin typeface="Consolas" panose="020B0609020204030204" pitchFamily="49" charset="0"/>
                <a:ea typeface="Calibri" panose="020F0502020204030204" pitchFamily="34" charset="0"/>
                <a:cs typeface="Consolas" panose="020B0609020204030204" pitchFamily="49" charset="0"/>
              </a:rPr>
              <a:t>FileStream</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a:t>
            </a:r>
            <a:r>
              <a:rPr lang="en-US" sz="1600" dirty="0">
                <a:solidFill>
                  <a:srgbClr val="A31515"/>
                </a:solidFill>
                <a:latin typeface="Consolas" panose="020B0609020204030204" pitchFamily="49" charset="0"/>
                <a:ea typeface="Calibri" panose="020F0502020204030204" pitchFamily="34" charset="0"/>
                <a:cs typeface="Consolas" panose="020B0609020204030204" pitchFamily="49" charset="0"/>
              </a:rPr>
              <a:t>"c:\\temp\\MyNumbers.bin"</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2B91AF"/>
                </a:solidFill>
                <a:latin typeface="Consolas" panose="020B0609020204030204" pitchFamily="49" charset="0"/>
                <a:ea typeface="Calibri" panose="020F0502020204030204" pitchFamily="34" charset="0"/>
                <a:cs typeface="Consolas" panose="020B0609020204030204" pitchFamily="49" charset="0"/>
              </a:rPr>
              <a:t>FileMode</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.Create</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2B91AF"/>
                </a:solidFill>
                <a:latin typeface="Consolas" panose="020B0609020204030204" pitchFamily="49" charset="0"/>
                <a:ea typeface="Calibri" panose="020F0502020204030204" pitchFamily="34" charset="0"/>
                <a:cs typeface="Consolas" panose="020B0609020204030204" pitchFamily="49" charset="0"/>
              </a:rPr>
              <a:t>BinaryWriter</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bw</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 </a:t>
            </a:r>
            <a:r>
              <a:rPr lang="en-US" sz="1600" dirty="0">
                <a:solidFill>
                  <a:srgbClr val="0000FF"/>
                </a:solidFill>
                <a:latin typeface="Consolas" panose="020B0609020204030204" pitchFamily="49" charset="0"/>
                <a:ea typeface="Calibri" panose="020F0502020204030204" pitchFamily="34" charset="0"/>
                <a:cs typeface="Consolas" panose="020B0609020204030204" pitchFamily="49" charset="0"/>
              </a:rPr>
              <a:t>new</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2B91AF"/>
                </a:solidFill>
                <a:latin typeface="Consolas" panose="020B0609020204030204" pitchFamily="49" charset="0"/>
                <a:ea typeface="Calibri" panose="020F0502020204030204" pitchFamily="34" charset="0"/>
                <a:cs typeface="Consolas" panose="020B0609020204030204" pitchFamily="49" charset="0"/>
              </a:rPr>
              <a:t>BinaryWriter</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wfs</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2B91AF"/>
                </a:solidFill>
                <a:latin typeface="Consolas" panose="020B0609020204030204" pitchFamily="49" charset="0"/>
                <a:ea typeface="Calibri" panose="020F0502020204030204" pitchFamily="34" charset="0"/>
                <a:cs typeface="Consolas" panose="020B0609020204030204" pitchFamily="49" charset="0"/>
              </a:rPr>
              <a:t>Encoding</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.Unicode</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bw.Write</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cval</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bw.Write</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ival</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bw.Write</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dval</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bw.Write</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str</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wfs.Flush</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wfs.Close</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2B91AF"/>
                </a:solidFill>
                <a:latin typeface="Consolas" panose="020B0609020204030204" pitchFamily="49" charset="0"/>
                <a:ea typeface="Calibri" panose="020F0502020204030204" pitchFamily="34" charset="0"/>
                <a:cs typeface="Consolas" panose="020B0609020204030204" pitchFamily="49" charset="0"/>
              </a:rPr>
              <a:t>Console</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.ReadLine</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000" dirty="0">
                <a:latin typeface="Calibri" panose="020F0502020204030204" pitchFamily="34" charset="0"/>
                <a:ea typeface="Calibri" panose="020F0502020204030204" pitchFamily="34" charset="0"/>
                <a:cs typeface="Arial" panose="020B0604020202020204" pitchFamily="34" charset="0"/>
              </a:rPr>
              <a:t> </a:t>
            </a:r>
          </a:p>
        </p:txBody>
      </p:sp>
      <p:pic>
        <p:nvPicPr>
          <p:cNvPr id="9" name="Picture 8"/>
          <p:cNvPicPr>
            <a:picLocks noChangeAspect="1"/>
          </p:cNvPicPr>
          <p:nvPr/>
        </p:nvPicPr>
        <p:blipFill>
          <a:blip r:embed="rId3"/>
          <a:stretch>
            <a:fillRect/>
          </a:stretch>
        </p:blipFill>
        <p:spPr>
          <a:xfrm>
            <a:off x="7816719" y="3803349"/>
            <a:ext cx="3439109" cy="2869257"/>
          </a:xfrm>
          <a:prstGeom prst="rect">
            <a:avLst/>
          </a:prstGeom>
        </p:spPr>
      </p:pic>
    </p:spTree>
    <p:extLst>
      <p:ext uri="{BB962C8B-B14F-4D97-AF65-F5344CB8AC3E}">
        <p14:creationId xmlns:p14="http://schemas.microsoft.com/office/powerpoint/2010/main" val="323689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خواندن متغیرهای عددی بصورت باینری در فایل</a:t>
            </a:r>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24</a:t>
            </a:fld>
            <a:endParaRPr lang="en-US"/>
          </a:p>
        </p:txBody>
      </p:sp>
      <p:sp>
        <p:nvSpPr>
          <p:cNvPr id="5" name="Footer Placeholder 4"/>
          <p:cNvSpPr>
            <a:spLocks noGrp="1"/>
          </p:cNvSpPr>
          <p:nvPr>
            <p:ph type="ftr" sz="quarter" idx="11"/>
          </p:nvPr>
        </p:nvSpPr>
        <p:spPr/>
        <p:txBody>
          <a:bodyPr/>
          <a:lstStyle/>
          <a:p>
            <a:r>
              <a:rPr lang="en-US"/>
              <a:t>V. Haghighatdoost, Shahed university</a:t>
            </a:r>
            <a:endParaRPr lang="en-US" dirty="0"/>
          </a:p>
        </p:txBody>
      </p:sp>
      <p:sp>
        <p:nvSpPr>
          <p:cNvPr id="6" name="Rectangle 5"/>
          <p:cNvSpPr/>
          <p:nvPr/>
        </p:nvSpPr>
        <p:spPr>
          <a:xfrm>
            <a:off x="6226629" y="6406219"/>
            <a:ext cx="6026331" cy="261610"/>
          </a:xfrm>
          <a:prstGeom prst="rect">
            <a:avLst/>
          </a:prstGeom>
        </p:spPr>
        <p:txBody>
          <a:bodyPr wrap="square">
            <a:spAutoFit/>
          </a:bodyPr>
          <a:lstStyle/>
          <a:p>
            <a:r>
              <a:rPr lang="en-US" sz="1050" dirty="0">
                <a:hlinkClick r:id="rId2"/>
              </a:rPr>
              <a:t>https://stackoverflow.com/questions/21691677/how-to-retrieve-integer-value-from-binary-file-in-c-sharp</a:t>
            </a:r>
            <a:r>
              <a:rPr lang="fa-IR" sz="1050" dirty="0"/>
              <a:t> </a:t>
            </a:r>
            <a:endParaRPr lang="en-US" sz="1050" dirty="0"/>
          </a:p>
        </p:txBody>
      </p:sp>
      <p:sp>
        <p:nvSpPr>
          <p:cNvPr id="7" name="TextBox 6">
            <a:extLst>
              <a:ext uri="{FF2B5EF4-FFF2-40B4-BE49-F238E27FC236}">
                <a16:creationId xmlns:a16="http://schemas.microsoft.com/office/drawing/2014/main" id="{A42CA549-E40C-40FF-A479-6EF9F8783594}"/>
              </a:ext>
            </a:extLst>
          </p:cNvPr>
          <p:cNvSpPr txBox="1"/>
          <p:nvPr/>
        </p:nvSpPr>
        <p:spPr>
          <a:xfrm>
            <a:off x="215462" y="1103234"/>
            <a:ext cx="11449878" cy="5779018"/>
          </a:xfrm>
          <a:prstGeom prst="rect">
            <a:avLst/>
          </a:prstGeom>
          <a:solidFill>
            <a:schemeClr val="bg1">
              <a:lumMod val="85000"/>
            </a:schemeClr>
          </a:solidFill>
          <a:ln>
            <a:solidFill>
              <a:schemeClr val="tx1"/>
            </a:solidFill>
          </a:ln>
        </p:spPr>
        <p:txBody>
          <a:bodyPr wrap="square">
            <a:spAutoFit/>
          </a:bodyPr>
          <a:lstStyle/>
          <a:p>
            <a:pPr>
              <a:lnSpc>
                <a:spcPct val="107000"/>
              </a:lnSpc>
              <a:spcAft>
                <a:spcPts val="0"/>
              </a:spcAft>
            </a:pPr>
            <a:r>
              <a:rPr lang="en-US" sz="1600" dirty="0">
                <a:solidFill>
                  <a:srgbClr val="0000FF"/>
                </a:solidFill>
                <a:latin typeface="Consolas" panose="020B0609020204030204" pitchFamily="49" charset="0"/>
                <a:ea typeface="Calibri" panose="020F0502020204030204" pitchFamily="34" charset="0"/>
                <a:cs typeface="Consolas" panose="020B0609020204030204" pitchFamily="49" charset="0"/>
              </a:rPr>
              <a:t>static</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a:solidFill>
                  <a:srgbClr val="0000FF"/>
                </a:solidFill>
                <a:latin typeface="Consolas" panose="020B0609020204030204" pitchFamily="49" charset="0"/>
                <a:ea typeface="Calibri" panose="020F0502020204030204" pitchFamily="34" charset="0"/>
                <a:cs typeface="Consolas" panose="020B0609020204030204" pitchFamily="49" charset="0"/>
              </a:rPr>
              <a:t>void</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Main(</a:t>
            </a:r>
            <a:r>
              <a:rPr lang="en-US" sz="1600" dirty="0">
                <a:solidFill>
                  <a:srgbClr val="0000FF"/>
                </a:solidFill>
                <a:latin typeface="Consolas" panose="020B0609020204030204" pitchFamily="49" charset="0"/>
                <a:ea typeface="Calibri" panose="020F0502020204030204" pitchFamily="34" charset="0"/>
                <a:cs typeface="Consolas" panose="020B0609020204030204" pitchFamily="49" charset="0"/>
              </a:rPr>
              <a:t>string</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args</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a:solidFill>
                  <a:srgbClr val="0000FF"/>
                </a:solidFill>
                <a:latin typeface="Consolas" panose="020B0609020204030204" pitchFamily="49" charset="0"/>
                <a:ea typeface="Calibri" panose="020F0502020204030204" pitchFamily="34" charset="0"/>
                <a:cs typeface="Consolas" panose="020B0609020204030204" pitchFamily="49" charset="0"/>
              </a:rPr>
              <a:t>char</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cval2;</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0000FF"/>
                </a:solidFill>
                <a:latin typeface="Consolas" panose="020B0609020204030204" pitchFamily="49" charset="0"/>
                <a:ea typeface="Calibri" panose="020F0502020204030204" pitchFamily="34" charset="0"/>
                <a:cs typeface="Consolas" panose="020B0609020204030204" pitchFamily="49" charset="0"/>
              </a:rPr>
              <a:t>int</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ival2;</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a:solidFill>
                  <a:srgbClr val="0000FF"/>
                </a:solidFill>
                <a:latin typeface="Consolas" panose="020B0609020204030204" pitchFamily="49" charset="0"/>
                <a:ea typeface="Calibri" panose="020F0502020204030204" pitchFamily="34" charset="0"/>
                <a:cs typeface="Consolas" panose="020B0609020204030204" pitchFamily="49" charset="0"/>
              </a:rPr>
              <a:t>double</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dval2;</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a:solidFill>
                  <a:srgbClr val="0000FF"/>
                </a:solidFill>
                <a:latin typeface="Consolas" panose="020B0609020204030204" pitchFamily="49" charset="0"/>
                <a:ea typeface="Calibri" panose="020F0502020204030204" pitchFamily="34" charset="0"/>
                <a:cs typeface="Consolas" panose="020B0609020204030204" pitchFamily="49" charset="0"/>
              </a:rPr>
              <a:t>string</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str2;</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2B91AF"/>
                </a:solidFill>
                <a:latin typeface="Consolas" panose="020B0609020204030204" pitchFamily="49" charset="0"/>
                <a:ea typeface="Calibri" panose="020F0502020204030204" pitchFamily="34" charset="0"/>
                <a:cs typeface="Consolas" panose="020B0609020204030204" pitchFamily="49" charset="0"/>
              </a:rPr>
              <a:t>FileStream</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rfs</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 </a:t>
            </a:r>
            <a:r>
              <a:rPr lang="en-US" sz="1600" dirty="0">
                <a:solidFill>
                  <a:srgbClr val="0000FF"/>
                </a:solidFill>
                <a:latin typeface="Consolas" panose="020B0609020204030204" pitchFamily="49" charset="0"/>
                <a:ea typeface="Calibri" panose="020F0502020204030204" pitchFamily="34" charset="0"/>
                <a:cs typeface="Consolas" panose="020B0609020204030204" pitchFamily="49" charset="0"/>
              </a:rPr>
              <a:t>new</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2B91AF"/>
                </a:solidFill>
                <a:latin typeface="Consolas" panose="020B0609020204030204" pitchFamily="49" charset="0"/>
                <a:ea typeface="Calibri" panose="020F0502020204030204" pitchFamily="34" charset="0"/>
                <a:cs typeface="Consolas" panose="020B0609020204030204" pitchFamily="49" charset="0"/>
              </a:rPr>
              <a:t>FileStream</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a:t>
            </a:r>
            <a:r>
              <a:rPr lang="en-US" sz="1600" dirty="0">
                <a:solidFill>
                  <a:srgbClr val="A31515"/>
                </a:solidFill>
                <a:latin typeface="Consolas" panose="020B0609020204030204" pitchFamily="49" charset="0"/>
                <a:ea typeface="Calibri" panose="020F0502020204030204" pitchFamily="34" charset="0"/>
                <a:cs typeface="Consolas" panose="020B0609020204030204" pitchFamily="49" charset="0"/>
              </a:rPr>
              <a:t>"c:\\temp\\MyNumbers.bin"</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2B91AF"/>
                </a:solidFill>
                <a:latin typeface="Consolas" panose="020B0609020204030204" pitchFamily="49" charset="0"/>
                <a:ea typeface="Calibri" panose="020F0502020204030204" pitchFamily="34" charset="0"/>
                <a:cs typeface="Consolas" panose="020B0609020204030204" pitchFamily="49" charset="0"/>
              </a:rPr>
              <a:t>FileMode</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.Open</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2B91AF"/>
                </a:solidFill>
                <a:latin typeface="Consolas" panose="020B0609020204030204" pitchFamily="49" charset="0"/>
                <a:ea typeface="Calibri" panose="020F0502020204030204" pitchFamily="34" charset="0"/>
                <a:cs typeface="Consolas" panose="020B0609020204030204" pitchFamily="49" charset="0"/>
              </a:rPr>
              <a:t>BinaryReader</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br</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 </a:t>
            </a:r>
            <a:r>
              <a:rPr lang="en-US" sz="1600" dirty="0">
                <a:solidFill>
                  <a:srgbClr val="0000FF"/>
                </a:solidFill>
                <a:latin typeface="Consolas" panose="020B0609020204030204" pitchFamily="49" charset="0"/>
                <a:ea typeface="Calibri" panose="020F0502020204030204" pitchFamily="34" charset="0"/>
                <a:cs typeface="Consolas" panose="020B0609020204030204" pitchFamily="49" charset="0"/>
              </a:rPr>
              <a:t>new</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2B91AF"/>
                </a:solidFill>
                <a:latin typeface="Consolas" panose="020B0609020204030204" pitchFamily="49" charset="0"/>
                <a:ea typeface="Calibri" panose="020F0502020204030204" pitchFamily="34" charset="0"/>
                <a:cs typeface="Consolas" panose="020B0609020204030204" pitchFamily="49" charset="0"/>
              </a:rPr>
              <a:t>BinaryReader</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rfs</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2B91AF"/>
                </a:solidFill>
                <a:latin typeface="Consolas" panose="020B0609020204030204" pitchFamily="49" charset="0"/>
                <a:ea typeface="Calibri" panose="020F0502020204030204" pitchFamily="34" charset="0"/>
                <a:cs typeface="Consolas" panose="020B0609020204030204" pitchFamily="49" charset="0"/>
              </a:rPr>
              <a:t>Encoding</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.Unicode</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cval2 = </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br.ReadChar</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ival2 = br.ReadInt32();</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dval2 = </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br.ReadDouble</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str2 = </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br.ReadString</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2B91AF"/>
                </a:solidFill>
                <a:latin typeface="Consolas" panose="020B0609020204030204" pitchFamily="49" charset="0"/>
                <a:ea typeface="Calibri" panose="020F0502020204030204" pitchFamily="34" charset="0"/>
                <a:cs typeface="Consolas" panose="020B0609020204030204" pitchFamily="49" charset="0"/>
              </a:rPr>
              <a:t>Console</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.WriteLine</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(cval2);</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2B91AF"/>
                </a:solidFill>
                <a:latin typeface="Consolas" panose="020B0609020204030204" pitchFamily="49" charset="0"/>
                <a:ea typeface="Calibri" panose="020F0502020204030204" pitchFamily="34" charset="0"/>
                <a:cs typeface="Consolas" panose="020B0609020204030204" pitchFamily="49" charset="0"/>
              </a:rPr>
              <a:t>Console</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.WriteLine</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(ival2);</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2B91AF"/>
                </a:solidFill>
                <a:latin typeface="Consolas" panose="020B0609020204030204" pitchFamily="49" charset="0"/>
                <a:ea typeface="Calibri" panose="020F0502020204030204" pitchFamily="34" charset="0"/>
                <a:cs typeface="Consolas" panose="020B0609020204030204" pitchFamily="49" charset="0"/>
              </a:rPr>
              <a:t>Console</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.WriteLine</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(dval2);</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2B91AF"/>
                </a:solidFill>
                <a:latin typeface="Consolas" panose="020B0609020204030204" pitchFamily="49" charset="0"/>
                <a:ea typeface="Calibri" panose="020F0502020204030204" pitchFamily="34" charset="0"/>
                <a:cs typeface="Consolas" panose="020B0609020204030204" pitchFamily="49" charset="0"/>
              </a:rPr>
              <a:t>Console</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.WriteLine</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(str2);</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    </a:t>
            </a:r>
            <a:r>
              <a:rPr lang="en-US" sz="1600" dirty="0" err="1">
                <a:solidFill>
                  <a:srgbClr val="2B91AF"/>
                </a:solidFill>
                <a:latin typeface="Consolas" panose="020B0609020204030204" pitchFamily="49" charset="0"/>
                <a:ea typeface="Calibri" panose="020F0502020204030204" pitchFamily="34" charset="0"/>
                <a:cs typeface="Consolas" panose="020B0609020204030204" pitchFamily="49" charset="0"/>
              </a:rPr>
              <a:t>Console</a:t>
            </a:r>
            <a:r>
              <a:rPr lang="en-US" sz="1600" dirty="0" err="1">
                <a:solidFill>
                  <a:srgbClr val="000000"/>
                </a:solidFill>
                <a:latin typeface="Consolas" panose="020B0609020204030204" pitchFamily="49" charset="0"/>
                <a:ea typeface="Calibri" panose="020F0502020204030204" pitchFamily="34" charset="0"/>
                <a:cs typeface="Consolas" panose="020B0609020204030204" pitchFamily="49" charset="0"/>
              </a:rPr>
              <a:t>.ReadLine</a:t>
            </a: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a:t>
            </a:r>
          </a:p>
          <a:p>
            <a:pPr>
              <a:lnSpc>
                <a:spcPct val="107000"/>
              </a:lnSpc>
              <a:spcAft>
                <a:spcPts val="800"/>
              </a:spcAft>
            </a:pPr>
            <a:r>
              <a:rPr lang="en-US" sz="1600" dirty="0">
                <a:solidFill>
                  <a:srgbClr val="000000"/>
                </a:solidFill>
                <a:latin typeface="Consolas" panose="020B0609020204030204" pitchFamily="49" charset="0"/>
                <a:ea typeface="Calibri" panose="020F0502020204030204" pitchFamily="34" charset="0"/>
                <a:cs typeface="Consolas" panose="020B0609020204030204" pitchFamily="49"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D161AB5F-2F03-1738-95C9-6EED30058170}"/>
              </a:ext>
            </a:extLst>
          </p:cNvPr>
          <p:cNvGrpSpPr/>
          <p:nvPr/>
        </p:nvGrpSpPr>
        <p:grpSpPr>
          <a:xfrm>
            <a:off x="6729851" y="4326341"/>
            <a:ext cx="4814449" cy="1567399"/>
            <a:chOff x="6842931" y="5355346"/>
            <a:chExt cx="3901269" cy="1567399"/>
          </a:xfrm>
        </p:grpSpPr>
        <p:sp>
          <p:nvSpPr>
            <p:cNvPr id="9" name="Rectangle 8">
              <a:extLst>
                <a:ext uri="{FF2B5EF4-FFF2-40B4-BE49-F238E27FC236}">
                  <a16:creationId xmlns:a16="http://schemas.microsoft.com/office/drawing/2014/main" id="{68EC7488-FF9A-9840-6D34-31482065269D}"/>
                </a:ext>
              </a:extLst>
            </p:cNvPr>
            <p:cNvSpPr/>
            <p:nvPr/>
          </p:nvSpPr>
          <p:spPr>
            <a:xfrm>
              <a:off x="6842931" y="5355346"/>
              <a:ext cx="3901269" cy="369332"/>
            </a:xfrm>
            <a:prstGeom prst="rect">
              <a:avLst/>
            </a:prstGeom>
            <a:solidFill>
              <a:schemeClr val="bg2"/>
            </a:solidFill>
            <a:ln>
              <a:solidFill>
                <a:schemeClr val="tx1"/>
              </a:solidFill>
            </a:ln>
          </p:spPr>
          <p:txBody>
            <a:bodyPr wrap="square">
              <a:spAutoFit/>
            </a:bodyPr>
            <a:lstStyle/>
            <a:p>
              <a:r>
                <a:rPr lang="en-US" dirty="0"/>
                <a:t>The output will be:</a:t>
              </a:r>
            </a:p>
          </p:txBody>
        </p:sp>
        <p:sp>
          <p:nvSpPr>
            <p:cNvPr id="10" name="Rectangle 9">
              <a:extLst>
                <a:ext uri="{FF2B5EF4-FFF2-40B4-BE49-F238E27FC236}">
                  <a16:creationId xmlns:a16="http://schemas.microsoft.com/office/drawing/2014/main" id="{D5C51E71-5931-53BF-B0FC-C76B18DD3297}"/>
                </a:ext>
              </a:extLst>
            </p:cNvPr>
            <p:cNvSpPr/>
            <p:nvPr/>
          </p:nvSpPr>
          <p:spPr>
            <a:xfrm>
              <a:off x="6842931" y="5722416"/>
              <a:ext cx="3901269" cy="1200329"/>
            </a:xfrm>
            <a:prstGeom prst="rect">
              <a:avLst/>
            </a:prstGeom>
            <a:solidFill>
              <a:schemeClr val="tx1"/>
            </a:solidFill>
            <a:ln>
              <a:solidFill>
                <a:schemeClr val="tx1"/>
              </a:solidFill>
            </a:ln>
          </p:spPr>
          <p:txBody>
            <a:bodyPr wrap="square">
              <a:spAutoFit/>
            </a:bodyPr>
            <a:lstStyle/>
            <a:p>
              <a:r>
                <a:rPr lang="en-US" dirty="0">
                  <a:solidFill>
                    <a:schemeClr val="bg1"/>
                  </a:solidFill>
                </a:rPr>
                <a:t>A</a:t>
              </a:r>
            </a:p>
            <a:p>
              <a:r>
                <a:rPr lang="en-US" dirty="0">
                  <a:solidFill>
                    <a:schemeClr val="bg1"/>
                  </a:solidFill>
                </a:rPr>
                <a:t>10</a:t>
              </a:r>
            </a:p>
            <a:p>
              <a:r>
                <a:rPr lang="en-US" dirty="0">
                  <a:solidFill>
                    <a:schemeClr val="bg1"/>
                  </a:solidFill>
                </a:rPr>
                <a:t>11.1</a:t>
              </a:r>
            </a:p>
            <a:p>
              <a:r>
                <a:rPr lang="en-US" dirty="0">
                  <a:solidFill>
                    <a:schemeClr val="bg1"/>
                  </a:solidFill>
                </a:rPr>
                <a:t>Hello</a:t>
              </a:r>
            </a:p>
          </p:txBody>
        </p:sp>
      </p:grpSp>
    </p:spTree>
    <p:extLst>
      <p:ext uri="{BB962C8B-B14F-4D97-AF65-F5344CB8AC3E}">
        <p14:creationId xmlns:p14="http://schemas.microsoft.com/office/powerpoint/2010/main" val="257571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873040" y="3605040"/>
              <a:ext cx="360" cy="360"/>
            </p14:xfrm>
          </p:contentPart>
        </mc:Choice>
        <mc:Fallback xmlns="">
          <p:pic>
            <p:nvPicPr>
              <p:cNvPr id="2" name="Ink 1"/>
              <p:cNvPicPr/>
              <p:nvPr/>
            </p:nvPicPr>
            <p:blipFill>
              <a:blip r:embed="rId4"/>
              <a:stretch>
                <a:fillRect/>
              </a:stretch>
            </p:blipFill>
            <p:spPr>
              <a:xfrm>
                <a:off x="5863680" y="3595680"/>
                <a:ext cx="19080" cy="19080"/>
              </a:xfrm>
              <a:prstGeom prst="rect">
                <a:avLst/>
              </a:prstGeom>
            </p:spPr>
          </p:pic>
        </mc:Fallback>
      </mc:AlternateContent>
      <p:sp>
        <p:nvSpPr>
          <p:cNvPr id="4" name="Title 3">
            <a:extLst>
              <a:ext uri="{FF2B5EF4-FFF2-40B4-BE49-F238E27FC236}">
                <a16:creationId xmlns:a16="http://schemas.microsoft.com/office/drawing/2014/main" id="{023E39B4-BC96-23F6-B738-11718E5AC380}"/>
              </a:ext>
            </a:extLst>
          </p:cNvPr>
          <p:cNvSpPr>
            <a:spLocks noGrp="1"/>
          </p:cNvSpPr>
          <p:nvPr>
            <p:ph type="title"/>
          </p:nvPr>
        </p:nvSpPr>
        <p:spPr/>
        <p:txBody>
          <a:bodyPr/>
          <a:lstStyle/>
          <a:p>
            <a:r>
              <a:rPr lang="fa-IR" dirty="0"/>
              <a:t>نوشتن یک شی بطور کامل در فایل</a:t>
            </a:r>
            <a:endParaRPr lang="en-US" dirty="0"/>
          </a:p>
        </p:txBody>
      </p:sp>
      <p:sp>
        <p:nvSpPr>
          <p:cNvPr id="3" name="Content Placeholder 2"/>
          <p:cNvSpPr>
            <a:spLocks noGrp="1"/>
          </p:cNvSpPr>
          <p:nvPr>
            <p:ph idx="1"/>
          </p:nvPr>
        </p:nvSpPr>
        <p:spPr>
          <a:xfrm>
            <a:off x="215462" y="1240077"/>
            <a:ext cx="11328838" cy="4789248"/>
          </a:xfrm>
        </p:spPr>
        <p:txBody>
          <a:bodyPr>
            <a:normAutofit/>
          </a:bodyPr>
          <a:lstStyle/>
          <a:p>
            <a:r>
              <a:rPr lang="fa-IR" dirty="0"/>
              <a:t>چندین روش برای نوشتن یک شی در فایل وجود دارد:</a:t>
            </a:r>
          </a:p>
          <a:p>
            <a:r>
              <a:rPr lang="fa-IR" dirty="0"/>
              <a:t>حالت اول) نوشتن اطلاعات شی در یک فایل باینری</a:t>
            </a:r>
          </a:p>
          <a:p>
            <a:pPr lvl="1"/>
            <a:r>
              <a:rPr lang="fa-IR" dirty="0"/>
              <a:t>روش اول) نوشتن اطلاعات با استفاده از آیتمهای داده ای</a:t>
            </a:r>
          </a:p>
          <a:p>
            <a:pPr lvl="1"/>
            <a:r>
              <a:rPr lang="fa-IR" dirty="0"/>
              <a:t>روش دوم) نوشتن شی بطور یکجا</a:t>
            </a:r>
          </a:p>
          <a:p>
            <a:r>
              <a:rPr lang="fa-IR" dirty="0"/>
              <a:t>حالت دوم) نوشتن اطلاعات شی در یک فایل متنی</a:t>
            </a:r>
          </a:p>
          <a:p>
            <a:pPr lvl="1"/>
            <a:r>
              <a:rPr lang="fa-IR" dirty="0"/>
              <a:t>روش اول) نوشتن اطلاعات با استفاده از آیتمهای داده ای </a:t>
            </a:r>
          </a:p>
          <a:p>
            <a:pPr lvl="1"/>
            <a:r>
              <a:rPr lang="fa-IR" dirty="0"/>
              <a:t>روش دوم) نوشتن شی بر اساس فرمتهای استاندارد مانند </a:t>
            </a:r>
            <a:r>
              <a:rPr lang="en-US" dirty="0"/>
              <a:t>xml</a:t>
            </a:r>
            <a:r>
              <a:rPr lang="fa-IR" dirty="0"/>
              <a:t> و </a:t>
            </a:r>
            <a:r>
              <a:rPr lang="en-US" dirty="0" err="1"/>
              <a:t>json</a:t>
            </a:r>
            <a:endParaRPr lang="en-US" dirty="0"/>
          </a:p>
        </p:txBody>
      </p:sp>
      <p:sp>
        <p:nvSpPr>
          <p:cNvPr id="5" name="Footer Placeholder 4">
            <a:extLst>
              <a:ext uri="{FF2B5EF4-FFF2-40B4-BE49-F238E27FC236}">
                <a16:creationId xmlns:a16="http://schemas.microsoft.com/office/drawing/2014/main" id="{D5A85A0A-606E-4E47-88DD-0614742D6E57}"/>
              </a:ext>
            </a:extLst>
          </p:cNvPr>
          <p:cNvSpPr>
            <a:spLocks noGrp="1"/>
          </p:cNvSpPr>
          <p:nvPr>
            <p:ph type="ftr" sz="quarter" idx="11"/>
          </p:nvPr>
        </p:nvSpPr>
        <p:spPr/>
        <p:txBody>
          <a:bodyPr/>
          <a:lstStyle/>
          <a:p>
            <a:r>
              <a:rPr lang="en-US"/>
              <a:t>V. Haghighatdoost, Shahed university</a:t>
            </a:r>
            <a:endParaRPr lang="en-US" dirty="0"/>
          </a:p>
        </p:txBody>
      </p:sp>
      <p:sp>
        <p:nvSpPr>
          <p:cNvPr id="6" name="Slide Number Placeholder 5">
            <a:extLst>
              <a:ext uri="{FF2B5EF4-FFF2-40B4-BE49-F238E27FC236}">
                <a16:creationId xmlns:a16="http://schemas.microsoft.com/office/drawing/2014/main" id="{B3D82286-A0E3-4145-8D30-3A4151212F66}"/>
              </a:ext>
            </a:extLst>
          </p:cNvPr>
          <p:cNvSpPr>
            <a:spLocks noGrp="1"/>
          </p:cNvSpPr>
          <p:nvPr>
            <p:ph type="sldNum" sz="quarter" idx="12"/>
          </p:nvPr>
        </p:nvSpPr>
        <p:spPr/>
        <p:txBody>
          <a:bodyPr/>
          <a:lstStyle/>
          <a:p>
            <a:fld id="{7A24F918-E48B-4CD6-88B4-F48A81EB5FB6}" type="slidenum">
              <a:rPr lang="en-US" smtClean="0"/>
              <a:pPr/>
              <a:t>25</a:t>
            </a:fld>
            <a:endParaRPr lang="en-US"/>
          </a:p>
        </p:txBody>
      </p:sp>
    </p:spTree>
    <p:extLst>
      <p:ext uri="{BB962C8B-B14F-4D97-AF65-F5344CB8AC3E}">
        <p14:creationId xmlns:p14="http://schemas.microsoft.com/office/powerpoint/2010/main" val="1035452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873040" y="3605040"/>
              <a:ext cx="360" cy="360"/>
            </p14:xfrm>
          </p:contentPart>
        </mc:Choice>
        <mc:Fallback xmlns="">
          <p:pic>
            <p:nvPicPr>
              <p:cNvPr id="2" name="Ink 1"/>
              <p:cNvPicPr/>
              <p:nvPr/>
            </p:nvPicPr>
            <p:blipFill>
              <a:blip r:embed="rId4"/>
              <a:stretch>
                <a:fillRect/>
              </a:stretch>
            </p:blipFill>
            <p:spPr>
              <a:xfrm>
                <a:off x="5863680" y="3595680"/>
                <a:ext cx="19080" cy="19080"/>
              </a:xfrm>
              <a:prstGeom prst="rect">
                <a:avLst/>
              </a:prstGeom>
            </p:spPr>
          </p:pic>
        </mc:Fallback>
      </mc:AlternateContent>
      <p:sp>
        <p:nvSpPr>
          <p:cNvPr id="4" name="Title 3">
            <a:extLst>
              <a:ext uri="{FF2B5EF4-FFF2-40B4-BE49-F238E27FC236}">
                <a16:creationId xmlns:a16="http://schemas.microsoft.com/office/drawing/2014/main" id="{023E39B4-BC96-23F6-B738-11718E5AC380}"/>
              </a:ext>
            </a:extLst>
          </p:cNvPr>
          <p:cNvSpPr>
            <a:spLocks noGrp="1"/>
          </p:cNvSpPr>
          <p:nvPr>
            <p:ph type="title"/>
          </p:nvPr>
        </p:nvSpPr>
        <p:spPr/>
        <p:txBody>
          <a:bodyPr/>
          <a:lstStyle/>
          <a:p>
            <a:r>
              <a:rPr lang="fa-IR" dirty="0"/>
              <a:t>نوشتن اطلاعات شی با استفاده از آیتمهای داده ای</a:t>
            </a:r>
          </a:p>
        </p:txBody>
      </p:sp>
      <p:sp>
        <p:nvSpPr>
          <p:cNvPr id="3" name="Content Placeholder 2"/>
          <p:cNvSpPr>
            <a:spLocks noGrp="1"/>
          </p:cNvSpPr>
          <p:nvPr>
            <p:ph idx="1"/>
          </p:nvPr>
        </p:nvSpPr>
        <p:spPr>
          <a:xfrm>
            <a:off x="215462" y="1240077"/>
            <a:ext cx="11328838" cy="4789248"/>
          </a:xfrm>
        </p:spPr>
        <p:txBody>
          <a:bodyPr>
            <a:normAutofit/>
          </a:bodyPr>
          <a:lstStyle/>
          <a:p>
            <a:r>
              <a:rPr lang="fa-IR" dirty="0"/>
              <a:t>در اسلاید قبل نحوه نوشتن اعداد و متن را در یک فایل باینری، با استفاده از </a:t>
            </a:r>
            <a:r>
              <a:rPr lang="en-US" dirty="0" err="1">
                <a:solidFill>
                  <a:srgbClr val="2B91AF"/>
                </a:solidFill>
                <a:latin typeface="Consolas" panose="020B0609020204030204" pitchFamily="49" charset="0"/>
                <a:ea typeface="Calibri" panose="020F0502020204030204" pitchFamily="34" charset="0"/>
                <a:cs typeface="Consolas" panose="020B0609020204030204" pitchFamily="49" charset="0"/>
              </a:rPr>
              <a:t>BinaryWriter</a:t>
            </a:r>
            <a:r>
              <a:rPr lang="fa-IR" dirty="0">
                <a:solidFill>
                  <a:srgbClr val="2B91AF"/>
                </a:solidFill>
                <a:latin typeface="Consolas" panose="020B0609020204030204" pitchFamily="49" charset="0"/>
                <a:ea typeface="Calibri" panose="020F0502020204030204" pitchFamily="34" charset="0"/>
                <a:cs typeface="Consolas" panose="020B0609020204030204" pitchFamily="49" charset="0"/>
              </a:rPr>
              <a:t> </a:t>
            </a:r>
            <a:r>
              <a:rPr lang="fa-IR" dirty="0"/>
              <a:t>و</a:t>
            </a:r>
            <a:r>
              <a:rPr lang="fa-IR" dirty="0">
                <a:solidFill>
                  <a:srgbClr val="2B91AF"/>
                </a:solidFill>
                <a:latin typeface="Consolas" panose="020B0609020204030204" pitchFamily="49" charset="0"/>
                <a:ea typeface="Calibri" panose="020F0502020204030204" pitchFamily="34" charset="0"/>
                <a:cs typeface="Consolas" panose="020B0609020204030204" pitchFamily="49" charset="0"/>
              </a:rPr>
              <a:t> </a:t>
            </a:r>
            <a:r>
              <a:rPr lang="en-US" dirty="0" err="1">
                <a:solidFill>
                  <a:srgbClr val="2B91AF"/>
                </a:solidFill>
                <a:latin typeface="Consolas" panose="020B0609020204030204" pitchFamily="49" charset="0"/>
                <a:ea typeface="Calibri" panose="020F0502020204030204" pitchFamily="34" charset="0"/>
                <a:cs typeface="Consolas" panose="020B0609020204030204" pitchFamily="49" charset="0"/>
              </a:rPr>
              <a:t>FileStream</a:t>
            </a:r>
            <a:r>
              <a:rPr lang="fa-IR" dirty="0"/>
              <a:t> یاد گرفتیم. </a:t>
            </a:r>
          </a:p>
          <a:p>
            <a:r>
              <a:rPr lang="fa-IR" dirty="0"/>
              <a:t>کافی است تابعی مثلاً با نام </a:t>
            </a:r>
            <a:r>
              <a:rPr lang="en-US" dirty="0" err="1"/>
              <a:t>WiteToBinFile</a:t>
            </a:r>
            <a:r>
              <a:rPr lang="fa-IR" dirty="0"/>
              <a:t> در کلاس مربوط به شی تعریف کنیم و براساس همان ترتیبی که در فایل مینویسیم، براساس همان ترتیب، خواندن از فایل را هم انجام دهیم.</a:t>
            </a:r>
            <a:endParaRPr lang="en-US" dirty="0"/>
          </a:p>
        </p:txBody>
      </p:sp>
      <p:sp>
        <p:nvSpPr>
          <p:cNvPr id="5" name="Footer Placeholder 4">
            <a:extLst>
              <a:ext uri="{FF2B5EF4-FFF2-40B4-BE49-F238E27FC236}">
                <a16:creationId xmlns:a16="http://schemas.microsoft.com/office/drawing/2014/main" id="{D5A85A0A-606E-4E47-88DD-0614742D6E57}"/>
              </a:ext>
            </a:extLst>
          </p:cNvPr>
          <p:cNvSpPr>
            <a:spLocks noGrp="1"/>
          </p:cNvSpPr>
          <p:nvPr>
            <p:ph type="ftr" sz="quarter" idx="11"/>
          </p:nvPr>
        </p:nvSpPr>
        <p:spPr/>
        <p:txBody>
          <a:bodyPr/>
          <a:lstStyle/>
          <a:p>
            <a:r>
              <a:rPr lang="en-US"/>
              <a:t>V. Haghighatdoost, Shahed university</a:t>
            </a:r>
            <a:endParaRPr lang="en-US" dirty="0"/>
          </a:p>
        </p:txBody>
      </p:sp>
      <p:sp>
        <p:nvSpPr>
          <p:cNvPr id="6" name="Slide Number Placeholder 5">
            <a:extLst>
              <a:ext uri="{FF2B5EF4-FFF2-40B4-BE49-F238E27FC236}">
                <a16:creationId xmlns:a16="http://schemas.microsoft.com/office/drawing/2014/main" id="{B3D82286-A0E3-4145-8D30-3A4151212F66}"/>
              </a:ext>
            </a:extLst>
          </p:cNvPr>
          <p:cNvSpPr>
            <a:spLocks noGrp="1"/>
          </p:cNvSpPr>
          <p:nvPr>
            <p:ph type="sldNum" sz="quarter" idx="12"/>
          </p:nvPr>
        </p:nvSpPr>
        <p:spPr/>
        <p:txBody>
          <a:bodyPr/>
          <a:lstStyle/>
          <a:p>
            <a:fld id="{7A24F918-E48B-4CD6-88B4-F48A81EB5FB6}" type="slidenum">
              <a:rPr lang="en-US" smtClean="0"/>
              <a:pPr/>
              <a:t>26</a:t>
            </a:fld>
            <a:endParaRPr lang="en-US"/>
          </a:p>
        </p:txBody>
      </p:sp>
    </p:spTree>
    <p:extLst>
      <p:ext uri="{BB962C8B-B14F-4D97-AF65-F5344CB8AC3E}">
        <p14:creationId xmlns:p14="http://schemas.microsoft.com/office/powerpoint/2010/main" val="2321231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873040" y="3605040"/>
              <a:ext cx="360" cy="360"/>
            </p14:xfrm>
          </p:contentPart>
        </mc:Choice>
        <mc:Fallback xmlns="">
          <p:pic>
            <p:nvPicPr>
              <p:cNvPr id="2" name="Ink 1"/>
              <p:cNvPicPr/>
              <p:nvPr/>
            </p:nvPicPr>
            <p:blipFill>
              <a:blip r:embed="rId4"/>
              <a:stretch>
                <a:fillRect/>
              </a:stretch>
            </p:blipFill>
            <p:spPr>
              <a:xfrm>
                <a:off x="5863680" y="3595680"/>
                <a:ext cx="19080" cy="19080"/>
              </a:xfrm>
              <a:prstGeom prst="rect">
                <a:avLst/>
              </a:prstGeom>
            </p:spPr>
          </p:pic>
        </mc:Fallback>
      </mc:AlternateContent>
      <p:sp>
        <p:nvSpPr>
          <p:cNvPr id="4" name="Title 3">
            <a:extLst>
              <a:ext uri="{FF2B5EF4-FFF2-40B4-BE49-F238E27FC236}">
                <a16:creationId xmlns:a16="http://schemas.microsoft.com/office/drawing/2014/main" id="{023E39B4-BC96-23F6-B738-11718E5AC380}"/>
              </a:ext>
            </a:extLst>
          </p:cNvPr>
          <p:cNvSpPr>
            <a:spLocks noGrp="1"/>
          </p:cNvSpPr>
          <p:nvPr>
            <p:ph type="title"/>
          </p:nvPr>
        </p:nvSpPr>
        <p:spPr/>
        <p:txBody>
          <a:bodyPr/>
          <a:lstStyle/>
          <a:p>
            <a:r>
              <a:rPr lang="fa-IR" dirty="0"/>
              <a:t>نوشتن یک شی بطور کامل در فایل</a:t>
            </a:r>
            <a:endParaRPr lang="en-US" dirty="0"/>
          </a:p>
        </p:txBody>
      </p:sp>
      <p:sp>
        <p:nvSpPr>
          <p:cNvPr id="3" name="Content Placeholder 2"/>
          <p:cNvSpPr>
            <a:spLocks noGrp="1"/>
          </p:cNvSpPr>
          <p:nvPr>
            <p:ph idx="1"/>
          </p:nvPr>
        </p:nvSpPr>
        <p:spPr>
          <a:xfrm>
            <a:off x="215462" y="1240077"/>
            <a:ext cx="11328838" cy="2686037"/>
          </a:xfrm>
        </p:spPr>
        <p:txBody>
          <a:bodyPr/>
          <a:lstStyle/>
          <a:p>
            <a:r>
              <a:rPr lang="fa-IR" dirty="0"/>
              <a:t>در </a:t>
            </a:r>
            <a:r>
              <a:rPr lang="en-US" dirty="0"/>
              <a:t>C#</a:t>
            </a:r>
            <a:r>
              <a:rPr lang="fa-IR" dirty="0"/>
              <a:t> میتوانیم کل اطلاعات یک شی از کلاس را در فایل باینری بنویسیم.</a:t>
            </a:r>
          </a:p>
          <a:p>
            <a:r>
              <a:rPr lang="fa-IR" dirty="0"/>
              <a:t>برای نوشتن اشیا در فایل باید کلاس مورد نظر را از نوع </a:t>
            </a:r>
            <a:r>
              <a:rPr lang="en-US" dirty="0">
                <a:solidFill>
                  <a:srgbClr val="FF0000"/>
                </a:solidFill>
              </a:rPr>
              <a:t>serializable</a:t>
            </a:r>
            <a:r>
              <a:rPr lang="fa-IR" dirty="0"/>
              <a:t> تعریف کنیم:</a:t>
            </a:r>
            <a:endParaRPr lang="en-US" dirty="0"/>
          </a:p>
        </p:txBody>
      </p:sp>
      <p:sp>
        <p:nvSpPr>
          <p:cNvPr id="5" name="Footer Placeholder 4">
            <a:extLst>
              <a:ext uri="{FF2B5EF4-FFF2-40B4-BE49-F238E27FC236}">
                <a16:creationId xmlns:a16="http://schemas.microsoft.com/office/drawing/2014/main" id="{D5A85A0A-606E-4E47-88DD-0614742D6E57}"/>
              </a:ext>
            </a:extLst>
          </p:cNvPr>
          <p:cNvSpPr>
            <a:spLocks noGrp="1"/>
          </p:cNvSpPr>
          <p:nvPr>
            <p:ph type="ftr" sz="quarter" idx="11"/>
          </p:nvPr>
        </p:nvSpPr>
        <p:spPr/>
        <p:txBody>
          <a:bodyPr/>
          <a:lstStyle/>
          <a:p>
            <a:r>
              <a:rPr lang="en-US"/>
              <a:t>V. Haghighatdoost, Shahed university</a:t>
            </a:r>
            <a:endParaRPr lang="en-US" dirty="0"/>
          </a:p>
        </p:txBody>
      </p:sp>
      <p:sp>
        <p:nvSpPr>
          <p:cNvPr id="6" name="Slide Number Placeholder 5">
            <a:extLst>
              <a:ext uri="{FF2B5EF4-FFF2-40B4-BE49-F238E27FC236}">
                <a16:creationId xmlns:a16="http://schemas.microsoft.com/office/drawing/2014/main" id="{B3D82286-A0E3-4145-8D30-3A4151212F66}"/>
              </a:ext>
            </a:extLst>
          </p:cNvPr>
          <p:cNvSpPr>
            <a:spLocks noGrp="1"/>
          </p:cNvSpPr>
          <p:nvPr>
            <p:ph type="sldNum" sz="quarter" idx="12"/>
          </p:nvPr>
        </p:nvSpPr>
        <p:spPr/>
        <p:txBody>
          <a:bodyPr/>
          <a:lstStyle/>
          <a:p>
            <a:fld id="{7A24F918-E48B-4CD6-88B4-F48A81EB5FB6}" type="slidenum">
              <a:rPr lang="en-US" smtClean="0"/>
              <a:pPr/>
              <a:t>27</a:t>
            </a:fld>
            <a:endParaRPr lang="en-US"/>
          </a:p>
        </p:txBody>
      </p:sp>
      <p:sp>
        <p:nvSpPr>
          <p:cNvPr id="15" name="TextBox 14">
            <a:extLst>
              <a:ext uri="{FF2B5EF4-FFF2-40B4-BE49-F238E27FC236}">
                <a16:creationId xmlns:a16="http://schemas.microsoft.com/office/drawing/2014/main" id="{04E3F5FD-6EA4-4A5B-87BD-599CC599267F}"/>
              </a:ext>
            </a:extLst>
          </p:cNvPr>
          <p:cNvSpPr txBox="1"/>
          <p:nvPr/>
        </p:nvSpPr>
        <p:spPr>
          <a:xfrm>
            <a:off x="323851" y="2713380"/>
            <a:ext cx="5410199" cy="3319498"/>
          </a:xfrm>
          <a:prstGeom prst="rect">
            <a:avLst/>
          </a:prstGeom>
          <a:solidFill>
            <a:schemeClr val="bg1">
              <a:lumMod val="85000"/>
            </a:schemeClr>
          </a:solidFill>
          <a:ln>
            <a:solidFill>
              <a:schemeClr val="tx1"/>
            </a:solidFill>
          </a:ln>
        </p:spPr>
        <p:txBody>
          <a:bodyPr wrap="square">
            <a:spAutoFit/>
          </a:bodyPr>
          <a:lstStyle/>
          <a:p>
            <a:pPr marL="0" marR="0">
              <a:lnSpc>
                <a:spcPct val="107000"/>
              </a:lnSpc>
              <a:spcBef>
                <a:spcPts val="0"/>
              </a:spcBef>
              <a:spcAft>
                <a:spcPts val="0"/>
              </a:spcAft>
            </a:pP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using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System.IO;</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using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System.Runtime.Serialization.Formatters.Binary</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r>
              <a:rPr lang="en-US" sz="1400" dirty="0">
                <a:solidFill>
                  <a:srgbClr val="2B91AF"/>
                </a:solidFill>
                <a:effectLst/>
                <a:latin typeface="Consolas" panose="020B0609020204030204" pitchFamily="49" charset="0"/>
                <a:ea typeface="Calibri" panose="020F0502020204030204" pitchFamily="34" charset="0"/>
                <a:cs typeface="Consolas" panose="020B0609020204030204" pitchFamily="49" charset="0"/>
              </a:rPr>
              <a:t>Serializable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class</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2B91AF"/>
                </a:solidFill>
                <a:effectLst/>
                <a:latin typeface="Consolas" panose="020B0609020204030204" pitchFamily="49" charset="0"/>
                <a:ea typeface="Calibri" panose="020F0502020204030204" pitchFamily="34" charset="0"/>
                <a:cs typeface="Consolas" panose="020B0609020204030204" pitchFamily="49" charset="0"/>
              </a:rPr>
              <a:t>Student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public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int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ID;</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public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string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name;</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public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Student(</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int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i</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string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n)</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ID =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i</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name = n;</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9F354502-A067-80C4-B86C-070AE536C2B9}"/>
              </a:ext>
            </a:extLst>
          </p:cNvPr>
          <p:cNvSpPr txBox="1"/>
          <p:nvPr/>
        </p:nvSpPr>
        <p:spPr>
          <a:xfrm>
            <a:off x="5815361" y="2713380"/>
            <a:ext cx="6250576" cy="3309047"/>
          </a:xfrm>
          <a:prstGeom prst="rect">
            <a:avLst/>
          </a:prstGeom>
          <a:solidFill>
            <a:schemeClr val="bg1">
              <a:lumMod val="85000"/>
            </a:schemeClr>
          </a:solidFill>
          <a:ln>
            <a:solidFill>
              <a:schemeClr val="tx1"/>
            </a:solidFill>
          </a:ln>
        </p:spPr>
        <p:txBody>
          <a:bodyPr wrap="square">
            <a:spAutoFit/>
          </a:bodyPr>
          <a:lstStyle/>
          <a:p>
            <a:pPr marL="0" marR="0">
              <a:lnSpc>
                <a:spcPct val="107000"/>
              </a:lnSpc>
              <a:spcBef>
                <a:spcPts val="0"/>
              </a:spcBef>
              <a:spcAft>
                <a:spcPts val="0"/>
              </a:spcAft>
            </a:pP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static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void</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Main(</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string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args</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string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path = </a:t>
            </a:r>
            <a:r>
              <a:rPr lang="en-US" sz="1400" dirty="0">
                <a:solidFill>
                  <a:srgbClr val="800000"/>
                </a:solidFill>
                <a:effectLst/>
                <a:latin typeface="Consolas" panose="020B0609020204030204" pitchFamily="49" charset="0"/>
                <a:ea typeface="Calibri" panose="020F0502020204030204" pitchFamily="34" charset="0"/>
                <a:cs typeface="Consolas" panose="020B0609020204030204" pitchFamily="49" charset="0"/>
              </a:rPr>
              <a:t>@"c:\temp\MyTest.dat"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2B91AF"/>
                </a:solidFill>
                <a:effectLst/>
                <a:latin typeface="Consolas" panose="020B0609020204030204" pitchFamily="49" charset="0"/>
                <a:ea typeface="Calibri" panose="020F0502020204030204" pitchFamily="34" charset="0"/>
                <a:cs typeface="Consolas" panose="020B0609020204030204" pitchFamily="49" charset="0"/>
              </a:rPr>
              <a:t>Student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st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new</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2B91AF"/>
                </a:solidFill>
                <a:effectLst/>
                <a:latin typeface="Consolas" panose="020B0609020204030204" pitchFamily="49" charset="0"/>
                <a:ea typeface="Calibri" panose="020F0502020204030204" pitchFamily="34" charset="0"/>
                <a:cs typeface="Consolas" panose="020B0609020204030204" pitchFamily="49" charset="0"/>
              </a:rPr>
              <a:t>Student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(10, </a:t>
            </a:r>
            <a:r>
              <a:rPr lang="en-US" sz="1400" dirty="0">
                <a:solidFill>
                  <a:srgbClr val="A31515"/>
                </a:solidFill>
                <a:effectLst/>
                <a:latin typeface="Consolas" panose="020B0609020204030204" pitchFamily="49" charset="0"/>
                <a:ea typeface="Calibri" panose="020F0502020204030204" pitchFamily="34" charset="0"/>
                <a:cs typeface="Consolas" panose="020B0609020204030204" pitchFamily="49" charset="0"/>
              </a:rPr>
              <a:t>"Ahmadi"</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using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System.IO.</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Stream</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fs = </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File</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.OpenWrite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(path))</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BinaryFormatter</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formatter =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new</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BinaryFormatter</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formatter.Serialize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(fs,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st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fs.Flush</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fs.Close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fs.Dispose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40713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873040" y="3605040"/>
              <a:ext cx="360" cy="360"/>
            </p14:xfrm>
          </p:contentPart>
        </mc:Choice>
        <mc:Fallback xmlns="">
          <p:pic>
            <p:nvPicPr>
              <p:cNvPr id="2" name="Ink 1"/>
              <p:cNvPicPr/>
              <p:nvPr/>
            </p:nvPicPr>
            <p:blipFill>
              <a:blip r:embed="rId4"/>
              <a:stretch>
                <a:fillRect/>
              </a:stretch>
            </p:blipFill>
            <p:spPr>
              <a:xfrm>
                <a:off x="5863680" y="3595680"/>
                <a:ext cx="19080" cy="19080"/>
              </a:xfrm>
              <a:prstGeom prst="rect">
                <a:avLst/>
              </a:prstGeom>
            </p:spPr>
          </p:pic>
        </mc:Fallback>
      </mc:AlternateContent>
      <p:sp>
        <p:nvSpPr>
          <p:cNvPr id="4" name="Title 3">
            <a:extLst>
              <a:ext uri="{FF2B5EF4-FFF2-40B4-BE49-F238E27FC236}">
                <a16:creationId xmlns:a16="http://schemas.microsoft.com/office/drawing/2014/main" id="{023E39B4-BC96-23F6-B738-11718E5AC380}"/>
              </a:ext>
            </a:extLst>
          </p:cNvPr>
          <p:cNvSpPr>
            <a:spLocks noGrp="1"/>
          </p:cNvSpPr>
          <p:nvPr>
            <p:ph type="title"/>
          </p:nvPr>
        </p:nvSpPr>
        <p:spPr/>
        <p:txBody>
          <a:bodyPr/>
          <a:lstStyle/>
          <a:p>
            <a:r>
              <a:rPr lang="fa-IR" dirty="0"/>
              <a:t>نوشتن یک شی در فایل</a:t>
            </a:r>
            <a:endParaRPr lang="en-US" dirty="0"/>
          </a:p>
        </p:txBody>
      </p:sp>
      <p:sp>
        <p:nvSpPr>
          <p:cNvPr id="3" name="Content Placeholder 2"/>
          <p:cNvSpPr>
            <a:spLocks noGrp="1"/>
          </p:cNvSpPr>
          <p:nvPr>
            <p:ph idx="1"/>
          </p:nvPr>
        </p:nvSpPr>
        <p:spPr>
          <a:xfrm>
            <a:off x="215462" y="1240077"/>
            <a:ext cx="11328838" cy="2686037"/>
          </a:xfrm>
        </p:spPr>
        <p:txBody>
          <a:bodyPr/>
          <a:lstStyle/>
          <a:p>
            <a:r>
              <a:rPr lang="fa-IR" dirty="0"/>
              <a:t>برای نوشتن اشیا در فایل باید کلاس مورد نظر را از نوع </a:t>
            </a:r>
            <a:r>
              <a:rPr lang="en-US" dirty="0"/>
              <a:t>serializable</a:t>
            </a:r>
            <a:r>
              <a:rPr lang="fa-IR" dirty="0"/>
              <a:t> تعریف کنیم:</a:t>
            </a:r>
            <a:endParaRPr lang="en-US" dirty="0"/>
          </a:p>
        </p:txBody>
      </p:sp>
      <p:sp>
        <p:nvSpPr>
          <p:cNvPr id="5" name="Footer Placeholder 4">
            <a:extLst>
              <a:ext uri="{FF2B5EF4-FFF2-40B4-BE49-F238E27FC236}">
                <a16:creationId xmlns:a16="http://schemas.microsoft.com/office/drawing/2014/main" id="{D5A85A0A-606E-4E47-88DD-0614742D6E57}"/>
              </a:ext>
            </a:extLst>
          </p:cNvPr>
          <p:cNvSpPr>
            <a:spLocks noGrp="1"/>
          </p:cNvSpPr>
          <p:nvPr>
            <p:ph type="ftr" sz="quarter" idx="11"/>
          </p:nvPr>
        </p:nvSpPr>
        <p:spPr/>
        <p:txBody>
          <a:bodyPr/>
          <a:lstStyle/>
          <a:p>
            <a:r>
              <a:rPr lang="en-US"/>
              <a:t>V. Haghighatdoost, Shahed university</a:t>
            </a:r>
            <a:endParaRPr lang="en-US" dirty="0"/>
          </a:p>
        </p:txBody>
      </p:sp>
      <p:sp>
        <p:nvSpPr>
          <p:cNvPr id="6" name="Slide Number Placeholder 5">
            <a:extLst>
              <a:ext uri="{FF2B5EF4-FFF2-40B4-BE49-F238E27FC236}">
                <a16:creationId xmlns:a16="http://schemas.microsoft.com/office/drawing/2014/main" id="{B3D82286-A0E3-4145-8D30-3A4151212F66}"/>
              </a:ext>
            </a:extLst>
          </p:cNvPr>
          <p:cNvSpPr>
            <a:spLocks noGrp="1"/>
          </p:cNvSpPr>
          <p:nvPr>
            <p:ph type="sldNum" sz="quarter" idx="12"/>
          </p:nvPr>
        </p:nvSpPr>
        <p:spPr/>
        <p:txBody>
          <a:bodyPr/>
          <a:lstStyle/>
          <a:p>
            <a:fld id="{7A24F918-E48B-4CD6-88B4-F48A81EB5FB6}" type="slidenum">
              <a:rPr lang="en-US" smtClean="0"/>
              <a:pPr/>
              <a:t>28</a:t>
            </a:fld>
            <a:endParaRPr lang="en-US"/>
          </a:p>
        </p:txBody>
      </p:sp>
      <p:sp>
        <p:nvSpPr>
          <p:cNvPr id="15" name="TextBox 14">
            <a:extLst>
              <a:ext uri="{FF2B5EF4-FFF2-40B4-BE49-F238E27FC236}">
                <a16:creationId xmlns:a16="http://schemas.microsoft.com/office/drawing/2014/main" id="{04E3F5FD-6EA4-4A5B-87BD-599CC599267F}"/>
              </a:ext>
            </a:extLst>
          </p:cNvPr>
          <p:cNvSpPr txBox="1"/>
          <p:nvPr/>
        </p:nvSpPr>
        <p:spPr>
          <a:xfrm>
            <a:off x="323851" y="2278406"/>
            <a:ext cx="5293721" cy="3550011"/>
          </a:xfrm>
          <a:prstGeom prst="rect">
            <a:avLst/>
          </a:prstGeom>
          <a:solidFill>
            <a:schemeClr val="bg1">
              <a:lumMod val="85000"/>
            </a:schemeClr>
          </a:solidFill>
          <a:ln>
            <a:solidFill>
              <a:schemeClr val="tx1"/>
            </a:solidFill>
          </a:ln>
        </p:spPr>
        <p:txBody>
          <a:bodyPr wrap="square">
            <a:spAutoFit/>
          </a:bodyPr>
          <a:lstStyle/>
          <a:p>
            <a:pPr marL="0" marR="0">
              <a:lnSpc>
                <a:spcPct val="107000"/>
              </a:lnSpc>
              <a:spcBef>
                <a:spcPts val="0"/>
              </a:spcBef>
              <a:spcAft>
                <a:spcPts val="0"/>
              </a:spcAft>
            </a:pP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using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System.IO;</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using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System.Runtime.Serialization.Formatters.Binary</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r>
              <a:rPr lang="en-US" sz="1400" dirty="0">
                <a:solidFill>
                  <a:srgbClr val="2B91AF"/>
                </a:solidFill>
                <a:effectLst/>
                <a:latin typeface="Consolas" panose="020B0609020204030204" pitchFamily="49" charset="0"/>
                <a:ea typeface="Calibri" panose="020F0502020204030204" pitchFamily="34" charset="0"/>
                <a:cs typeface="Consolas" panose="020B0609020204030204" pitchFamily="49" charset="0"/>
              </a:rPr>
              <a:t>Serializable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class</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2B91AF"/>
                </a:solidFill>
                <a:effectLst/>
                <a:latin typeface="Consolas" panose="020B0609020204030204" pitchFamily="49" charset="0"/>
                <a:ea typeface="Calibri" panose="020F0502020204030204" pitchFamily="34" charset="0"/>
                <a:cs typeface="Consolas" panose="020B0609020204030204" pitchFamily="49" charset="0"/>
              </a:rPr>
              <a:t>Student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public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int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ID;</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public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string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name;</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public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Student(</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int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i</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string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n)</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ID =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i</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name = n;</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9F354502-A067-80C4-B86C-070AE536C2B9}"/>
              </a:ext>
            </a:extLst>
          </p:cNvPr>
          <p:cNvSpPr txBox="1"/>
          <p:nvPr/>
        </p:nvSpPr>
        <p:spPr>
          <a:xfrm>
            <a:off x="5725962" y="2270782"/>
            <a:ext cx="6250576" cy="3309047"/>
          </a:xfrm>
          <a:prstGeom prst="rect">
            <a:avLst/>
          </a:prstGeom>
          <a:solidFill>
            <a:schemeClr val="bg1">
              <a:lumMod val="85000"/>
            </a:schemeClr>
          </a:solidFill>
          <a:ln>
            <a:solidFill>
              <a:schemeClr val="tx1"/>
            </a:solidFill>
          </a:ln>
        </p:spPr>
        <p:txBody>
          <a:bodyPr wrap="square">
            <a:spAutoFit/>
          </a:bodyPr>
          <a:lstStyle/>
          <a:p>
            <a:pPr marL="0" marR="0">
              <a:lnSpc>
                <a:spcPct val="107000"/>
              </a:lnSpc>
              <a:spcBef>
                <a:spcPts val="0"/>
              </a:spcBef>
              <a:spcAft>
                <a:spcPts val="0"/>
              </a:spcAft>
            </a:pP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static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void</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Main(</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string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args</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string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path = </a:t>
            </a:r>
            <a:r>
              <a:rPr lang="en-US" sz="1400" dirty="0">
                <a:solidFill>
                  <a:srgbClr val="800000"/>
                </a:solidFill>
                <a:effectLst/>
                <a:latin typeface="Consolas" panose="020B0609020204030204" pitchFamily="49" charset="0"/>
                <a:ea typeface="Calibri" panose="020F0502020204030204" pitchFamily="34" charset="0"/>
                <a:cs typeface="Consolas" panose="020B0609020204030204" pitchFamily="49" charset="0"/>
              </a:rPr>
              <a:t>@"c:\temp\MyTest.dat"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2B91AF"/>
                </a:solidFill>
                <a:effectLst/>
                <a:latin typeface="Consolas" panose="020B0609020204030204" pitchFamily="49" charset="0"/>
                <a:ea typeface="Calibri" panose="020F0502020204030204" pitchFamily="34" charset="0"/>
                <a:cs typeface="Consolas" panose="020B0609020204030204" pitchFamily="49" charset="0"/>
              </a:rPr>
              <a:t>Student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st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new</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2B91AF"/>
                </a:solidFill>
                <a:effectLst/>
                <a:latin typeface="Consolas" panose="020B0609020204030204" pitchFamily="49" charset="0"/>
                <a:ea typeface="Calibri" panose="020F0502020204030204" pitchFamily="34" charset="0"/>
                <a:cs typeface="Consolas" panose="020B0609020204030204" pitchFamily="49" charset="0"/>
              </a:rPr>
              <a:t>Student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(10, </a:t>
            </a:r>
            <a:r>
              <a:rPr lang="en-US" sz="1400" dirty="0">
                <a:solidFill>
                  <a:srgbClr val="A31515"/>
                </a:solidFill>
                <a:effectLst/>
                <a:latin typeface="Consolas" panose="020B0609020204030204" pitchFamily="49" charset="0"/>
                <a:ea typeface="Calibri" panose="020F0502020204030204" pitchFamily="34" charset="0"/>
                <a:cs typeface="Consolas" panose="020B0609020204030204" pitchFamily="49" charset="0"/>
              </a:rPr>
              <a:t>"Ahmadi"</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using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System.IO.</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Stream</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fs = </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File</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.OpenWrite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(path))</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BinaryFormatter</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formatter =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new</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BinaryFormatter</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formatter.Serialize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(fs,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st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fs.Flush</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fs.Close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fs.Dispose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BDBC8A4-946B-DBFC-6F8F-0F566F150B96}"/>
              </a:ext>
            </a:extLst>
          </p:cNvPr>
          <p:cNvPicPr>
            <a:picLocks noChangeAspect="1"/>
          </p:cNvPicPr>
          <p:nvPr/>
        </p:nvPicPr>
        <p:blipFill>
          <a:blip r:embed="rId5"/>
          <a:stretch>
            <a:fillRect/>
          </a:stretch>
        </p:blipFill>
        <p:spPr>
          <a:xfrm>
            <a:off x="5879881" y="2183656"/>
            <a:ext cx="5370758" cy="4132163"/>
          </a:xfrm>
          <a:prstGeom prst="rect">
            <a:avLst/>
          </a:prstGeom>
        </p:spPr>
      </p:pic>
    </p:spTree>
    <p:extLst>
      <p:ext uri="{BB962C8B-B14F-4D97-AF65-F5344CB8AC3E}">
        <p14:creationId xmlns:p14="http://schemas.microsoft.com/office/powerpoint/2010/main" val="531140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873040" y="3605040"/>
              <a:ext cx="360" cy="360"/>
            </p14:xfrm>
          </p:contentPart>
        </mc:Choice>
        <mc:Fallback xmlns="">
          <p:pic>
            <p:nvPicPr>
              <p:cNvPr id="2" name="Ink 1"/>
              <p:cNvPicPr/>
              <p:nvPr/>
            </p:nvPicPr>
            <p:blipFill>
              <a:blip r:embed="rId4"/>
              <a:stretch>
                <a:fillRect/>
              </a:stretch>
            </p:blipFill>
            <p:spPr>
              <a:xfrm>
                <a:off x="5863680" y="3595680"/>
                <a:ext cx="19080" cy="19080"/>
              </a:xfrm>
              <a:prstGeom prst="rect">
                <a:avLst/>
              </a:prstGeom>
            </p:spPr>
          </p:pic>
        </mc:Fallback>
      </mc:AlternateContent>
      <p:sp>
        <p:nvSpPr>
          <p:cNvPr id="4" name="Title 3">
            <a:extLst>
              <a:ext uri="{FF2B5EF4-FFF2-40B4-BE49-F238E27FC236}">
                <a16:creationId xmlns:a16="http://schemas.microsoft.com/office/drawing/2014/main" id="{023E39B4-BC96-23F6-B738-11718E5AC380}"/>
              </a:ext>
            </a:extLst>
          </p:cNvPr>
          <p:cNvSpPr>
            <a:spLocks noGrp="1"/>
          </p:cNvSpPr>
          <p:nvPr>
            <p:ph type="title"/>
          </p:nvPr>
        </p:nvSpPr>
        <p:spPr/>
        <p:txBody>
          <a:bodyPr/>
          <a:lstStyle/>
          <a:p>
            <a:r>
              <a:rPr lang="fa-IR" dirty="0"/>
              <a:t>خواندن یک شی بطور کامل از فایل</a:t>
            </a:r>
            <a:endParaRPr lang="en-US" dirty="0"/>
          </a:p>
        </p:txBody>
      </p:sp>
      <p:sp>
        <p:nvSpPr>
          <p:cNvPr id="3" name="Content Placeholder 2"/>
          <p:cNvSpPr>
            <a:spLocks noGrp="1"/>
          </p:cNvSpPr>
          <p:nvPr>
            <p:ph idx="1"/>
          </p:nvPr>
        </p:nvSpPr>
        <p:spPr>
          <a:xfrm>
            <a:off x="215462" y="1240077"/>
            <a:ext cx="11328838" cy="2686037"/>
          </a:xfrm>
        </p:spPr>
        <p:txBody>
          <a:bodyPr/>
          <a:lstStyle/>
          <a:p>
            <a:r>
              <a:rPr lang="fa-IR" dirty="0"/>
              <a:t>برای خواندن اشیا از فایل بطور یکجا، باید هنگام نوشتن از </a:t>
            </a:r>
            <a:r>
              <a:rPr lang="en-US" dirty="0" err="1"/>
              <a:t>BinaryFormater</a:t>
            </a:r>
            <a:r>
              <a:rPr lang="fa-IR" dirty="0"/>
              <a:t> برای یک کلاس </a:t>
            </a:r>
            <a:r>
              <a:rPr lang="en-US" dirty="0"/>
              <a:t>Serializable</a:t>
            </a:r>
            <a:r>
              <a:rPr lang="fa-IR" dirty="0"/>
              <a:t> استفاده کرده باشیم:</a:t>
            </a:r>
            <a:endParaRPr lang="en-US" dirty="0"/>
          </a:p>
        </p:txBody>
      </p:sp>
      <p:sp>
        <p:nvSpPr>
          <p:cNvPr id="5" name="Footer Placeholder 4">
            <a:extLst>
              <a:ext uri="{FF2B5EF4-FFF2-40B4-BE49-F238E27FC236}">
                <a16:creationId xmlns:a16="http://schemas.microsoft.com/office/drawing/2014/main" id="{D5A85A0A-606E-4E47-88DD-0614742D6E57}"/>
              </a:ext>
            </a:extLst>
          </p:cNvPr>
          <p:cNvSpPr>
            <a:spLocks noGrp="1"/>
          </p:cNvSpPr>
          <p:nvPr>
            <p:ph type="ftr" sz="quarter" idx="11"/>
          </p:nvPr>
        </p:nvSpPr>
        <p:spPr/>
        <p:txBody>
          <a:bodyPr/>
          <a:lstStyle/>
          <a:p>
            <a:r>
              <a:rPr lang="en-US"/>
              <a:t>V. Haghighatdoost, Shahed university</a:t>
            </a:r>
            <a:endParaRPr lang="en-US" dirty="0"/>
          </a:p>
        </p:txBody>
      </p:sp>
      <p:sp>
        <p:nvSpPr>
          <p:cNvPr id="6" name="Slide Number Placeholder 5">
            <a:extLst>
              <a:ext uri="{FF2B5EF4-FFF2-40B4-BE49-F238E27FC236}">
                <a16:creationId xmlns:a16="http://schemas.microsoft.com/office/drawing/2014/main" id="{B3D82286-A0E3-4145-8D30-3A4151212F66}"/>
              </a:ext>
            </a:extLst>
          </p:cNvPr>
          <p:cNvSpPr>
            <a:spLocks noGrp="1"/>
          </p:cNvSpPr>
          <p:nvPr>
            <p:ph type="sldNum" sz="quarter" idx="12"/>
          </p:nvPr>
        </p:nvSpPr>
        <p:spPr/>
        <p:txBody>
          <a:bodyPr/>
          <a:lstStyle/>
          <a:p>
            <a:fld id="{7A24F918-E48B-4CD6-88B4-F48A81EB5FB6}" type="slidenum">
              <a:rPr lang="en-US" smtClean="0"/>
              <a:pPr/>
              <a:t>29</a:t>
            </a:fld>
            <a:endParaRPr lang="en-US"/>
          </a:p>
        </p:txBody>
      </p:sp>
      <p:sp>
        <p:nvSpPr>
          <p:cNvPr id="15" name="TextBox 14">
            <a:extLst>
              <a:ext uri="{FF2B5EF4-FFF2-40B4-BE49-F238E27FC236}">
                <a16:creationId xmlns:a16="http://schemas.microsoft.com/office/drawing/2014/main" id="{04E3F5FD-6EA4-4A5B-87BD-599CC599267F}"/>
              </a:ext>
            </a:extLst>
          </p:cNvPr>
          <p:cNvSpPr txBox="1"/>
          <p:nvPr/>
        </p:nvSpPr>
        <p:spPr>
          <a:xfrm>
            <a:off x="323851" y="2819301"/>
            <a:ext cx="5293721" cy="3550011"/>
          </a:xfrm>
          <a:prstGeom prst="rect">
            <a:avLst/>
          </a:prstGeom>
          <a:solidFill>
            <a:schemeClr val="bg1">
              <a:lumMod val="85000"/>
            </a:schemeClr>
          </a:solidFill>
          <a:ln>
            <a:solidFill>
              <a:schemeClr val="tx1"/>
            </a:solidFill>
          </a:ln>
        </p:spPr>
        <p:txBody>
          <a:bodyPr wrap="square">
            <a:spAutoFit/>
          </a:bodyPr>
          <a:lstStyle/>
          <a:p>
            <a:pPr marL="0" marR="0">
              <a:lnSpc>
                <a:spcPct val="107000"/>
              </a:lnSpc>
              <a:spcBef>
                <a:spcPts val="0"/>
              </a:spcBef>
              <a:spcAft>
                <a:spcPts val="0"/>
              </a:spcAft>
            </a:pP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using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System.IO;</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using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System.Runtime.Serialization.Formatters.Binary</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r>
              <a:rPr lang="en-US" sz="1400" dirty="0">
                <a:solidFill>
                  <a:srgbClr val="2B91AF"/>
                </a:solidFill>
                <a:effectLst/>
                <a:latin typeface="Consolas" panose="020B0609020204030204" pitchFamily="49" charset="0"/>
                <a:ea typeface="Calibri" panose="020F0502020204030204" pitchFamily="34" charset="0"/>
                <a:cs typeface="Consolas" panose="020B0609020204030204" pitchFamily="49" charset="0"/>
              </a:rPr>
              <a:t>Serializable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class</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2B91AF"/>
                </a:solidFill>
                <a:effectLst/>
                <a:latin typeface="Consolas" panose="020B0609020204030204" pitchFamily="49" charset="0"/>
                <a:ea typeface="Calibri" panose="020F0502020204030204" pitchFamily="34" charset="0"/>
                <a:cs typeface="Consolas" panose="020B0609020204030204" pitchFamily="49" charset="0"/>
              </a:rPr>
              <a:t>Student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public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int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ID;</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public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string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name;</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public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Student(</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int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i</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string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n)</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ID =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i</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name = n;</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9F354502-A067-80C4-B86C-070AE536C2B9}"/>
              </a:ext>
            </a:extLst>
          </p:cNvPr>
          <p:cNvSpPr txBox="1"/>
          <p:nvPr/>
        </p:nvSpPr>
        <p:spPr>
          <a:xfrm>
            <a:off x="4565040" y="3785160"/>
            <a:ext cx="7106994" cy="2387000"/>
          </a:xfrm>
          <a:prstGeom prst="rect">
            <a:avLst/>
          </a:prstGeom>
          <a:solidFill>
            <a:schemeClr val="bg1">
              <a:lumMod val="85000"/>
            </a:schemeClr>
          </a:solidFill>
          <a:ln>
            <a:solidFill>
              <a:schemeClr val="tx1"/>
            </a:solidFill>
          </a:ln>
        </p:spPr>
        <p:txBody>
          <a:bodyPr wrap="square">
            <a:spAutoFit/>
          </a:bodyPr>
          <a:lstStyle/>
          <a:p>
            <a:pPr marL="0" marR="0">
              <a:lnSpc>
                <a:spcPct val="107000"/>
              </a:lnSpc>
              <a:spcBef>
                <a:spcPts val="0"/>
              </a:spcBef>
              <a:spcAft>
                <a:spcPts val="0"/>
              </a:spcAft>
            </a:pP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static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void</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Main(</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string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args</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string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path = </a:t>
            </a:r>
            <a:r>
              <a:rPr lang="en-US" sz="1400" dirty="0">
                <a:solidFill>
                  <a:srgbClr val="800000"/>
                </a:solidFill>
                <a:effectLst/>
                <a:latin typeface="Consolas" panose="020B0609020204030204" pitchFamily="49" charset="0"/>
                <a:ea typeface="Calibri" panose="020F0502020204030204" pitchFamily="34" charset="0"/>
                <a:cs typeface="Consolas" panose="020B0609020204030204" pitchFamily="49" charset="0"/>
              </a:rPr>
              <a:t>@"c:\temp\MyTest.dat"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using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System.IO.</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Stream</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readStream</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 </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File</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.OpenRead</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(path))</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BinaryFormatter</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formatter =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new</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BinaryFormatter</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2B91AF"/>
                </a:solidFill>
                <a:effectLst/>
                <a:latin typeface="Consolas" panose="020B0609020204030204" pitchFamily="49" charset="0"/>
                <a:ea typeface="Calibri" panose="020F0502020204030204" pitchFamily="34" charset="0"/>
                <a:cs typeface="Consolas" panose="020B0609020204030204" pitchFamily="49" charset="0"/>
              </a:rPr>
              <a:t>Student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p2 = (</a:t>
            </a:r>
            <a:r>
              <a:rPr lang="en-US" sz="1400" dirty="0">
                <a:solidFill>
                  <a:srgbClr val="2B91AF"/>
                </a:solidFill>
                <a:effectLst/>
                <a:latin typeface="Consolas" panose="020B0609020204030204" pitchFamily="49" charset="0"/>
                <a:ea typeface="Calibri" panose="020F0502020204030204" pitchFamily="34" charset="0"/>
                <a:cs typeface="Consolas" panose="020B0609020204030204" pitchFamily="49" charset="0"/>
              </a:rPr>
              <a:t>Student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formatter.Deserialize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readStream</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readStream.Close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04107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fa-IR"/>
              <a:t>لزوم استفاده از فایل ها:</a:t>
            </a:r>
            <a:endParaRPr/>
          </a:p>
        </p:txBody>
      </p:sp>
      <p:sp>
        <p:nvSpPr>
          <p:cNvPr id="5" name="Content Placeholder 4"/>
          <p:cNvSpPr>
            <a:spLocks noGrp="1"/>
          </p:cNvSpPr>
          <p:nvPr>
            <p:ph idx="1"/>
          </p:nvPr>
        </p:nvSpPr>
        <p:spPr/>
        <p:txBody>
          <a:bodyPr>
            <a:normAutofit/>
          </a:bodyPr>
          <a:lstStyle/>
          <a:p>
            <a:r>
              <a:rPr lang="fa-IR" sz="2800" dirty="0"/>
              <a:t>داده های ذخیره شده در متغییر ها ، اشیاء و آرایه ها که تاکنون از آنها برای ذخیره اطلاعات استفاده می کردیم در حافظه</a:t>
            </a:r>
            <a:r>
              <a:rPr lang="en-US" sz="2800" dirty="0"/>
              <a:t>RAM  </a:t>
            </a:r>
            <a:r>
              <a:rPr lang="fa-IR" sz="2800" dirty="0"/>
              <a:t>تشکیل می شوند</a:t>
            </a:r>
          </a:p>
          <a:p>
            <a:r>
              <a:rPr lang="fa-IR" sz="2800" dirty="0"/>
              <a:t>با قطع جریان برق</a:t>
            </a:r>
            <a:r>
              <a:rPr lang="fa-IR" dirty="0"/>
              <a:t> و یا خاتمه برنامه، تمامی این اطلاعات،</a:t>
            </a:r>
            <a:r>
              <a:rPr lang="fa-IR" sz="2800" dirty="0"/>
              <a:t> از بین می روند</a:t>
            </a:r>
          </a:p>
          <a:p>
            <a:r>
              <a:rPr lang="fa-IR" sz="2800" dirty="0"/>
              <a:t>برای رفع این مشکل داده ها را بر روی حافظه های جانبی مثل دیسک های مغناطیسی ، دیسک های نوری و نوار باید ذخیره کرد.</a:t>
            </a:r>
          </a:p>
          <a:p>
            <a:r>
              <a:rPr lang="fa-IR" sz="2800" dirty="0"/>
              <a:t>منبع ذخیره و بازیابی داده ها بر روی حافظه جانبی را </a:t>
            </a:r>
            <a:r>
              <a:rPr lang="fa-IR" sz="2800" dirty="0">
                <a:solidFill>
                  <a:srgbClr val="C00000"/>
                </a:solidFill>
              </a:rPr>
              <a:t>فایل</a:t>
            </a:r>
            <a:r>
              <a:rPr lang="fa-IR" sz="2800" dirty="0"/>
              <a:t> گویند .</a:t>
            </a:r>
          </a:p>
          <a:p>
            <a:endParaRPr lang="fa-IR" sz="2800" dirty="0"/>
          </a:p>
          <a:p>
            <a:endParaRPr lang="en-US" sz="2800" dirty="0"/>
          </a:p>
        </p:txBody>
      </p:sp>
      <p:sp>
        <p:nvSpPr>
          <p:cNvPr id="4" name="Slide Number Placeholder 3"/>
          <p:cNvSpPr>
            <a:spLocks noGrp="1"/>
          </p:cNvSpPr>
          <p:nvPr>
            <p:ph type="sldNum" sz="quarter" idx="12"/>
          </p:nvPr>
        </p:nvSpPr>
        <p:spPr/>
        <p:txBody>
          <a:bodyPr/>
          <a:lstStyle/>
          <a:p>
            <a:pPr>
              <a:defRPr/>
            </a:pPr>
            <a:fld id="{BCD904F5-8FF6-4F02-9462-A75C0B546550}" type="slidenum">
              <a:rPr lang="en-US"/>
              <a:pPr>
                <a:defRPr/>
              </a:pPr>
              <a:t>3</a:t>
            </a:fld>
            <a:endParaRPr lang="en-US"/>
          </a:p>
        </p:txBody>
      </p:sp>
      <p:sp>
        <p:nvSpPr>
          <p:cNvPr id="3" name="Footer Placeholder 2">
            <a:extLst>
              <a:ext uri="{FF2B5EF4-FFF2-40B4-BE49-F238E27FC236}">
                <a16:creationId xmlns:a16="http://schemas.microsoft.com/office/drawing/2014/main" id="{5F2FD587-A723-439E-9FA7-AB9943C64221}"/>
              </a:ext>
            </a:extLst>
          </p:cNvPr>
          <p:cNvSpPr>
            <a:spLocks noGrp="1"/>
          </p:cNvSpPr>
          <p:nvPr>
            <p:ph type="ftr" sz="quarter" idx="11"/>
          </p:nvPr>
        </p:nvSpPr>
        <p:spPr/>
        <p:txBody>
          <a:bodyPr/>
          <a:lstStyle/>
          <a:p>
            <a:r>
              <a:rPr lang="en-US"/>
              <a:t>V. Haghighatdoost, Shahed university</a:t>
            </a:r>
            <a:endParaRPr lang="en-US" dirty="0"/>
          </a:p>
        </p:txBody>
      </p:sp>
    </p:spTree>
    <p:extLst>
      <p:ext uri="{BB962C8B-B14F-4D97-AF65-F5344CB8AC3E}">
        <p14:creationId xmlns:p14="http://schemas.microsoft.com/office/powerpoint/2010/main" val="276269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84122-F853-0AE5-62DE-2589EA4B3D0C}"/>
              </a:ext>
            </a:extLst>
          </p:cNvPr>
          <p:cNvSpPr>
            <a:spLocks noGrp="1"/>
          </p:cNvSpPr>
          <p:nvPr>
            <p:ph type="title"/>
          </p:nvPr>
        </p:nvSpPr>
        <p:spPr/>
        <p:txBody>
          <a:bodyPr/>
          <a:lstStyle/>
          <a:p>
            <a:r>
              <a:rPr lang="fa-IR" dirty="0"/>
              <a:t>تمرین</a:t>
            </a:r>
            <a:endParaRPr lang="en-US" dirty="0"/>
          </a:p>
        </p:txBody>
      </p:sp>
      <p:sp>
        <p:nvSpPr>
          <p:cNvPr id="3" name="Content Placeholder 2">
            <a:extLst>
              <a:ext uri="{FF2B5EF4-FFF2-40B4-BE49-F238E27FC236}">
                <a16:creationId xmlns:a16="http://schemas.microsoft.com/office/drawing/2014/main" id="{BA2717BF-D138-2154-C67F-2D641F79828C}"/>
              </a:ext>
            </a:extLst>
          </p:cNvPr>
          <p:cNvSpPr>
            <a:spLocks noGrp="1"/>
          </p:cNvSpPr>
          <p:nvPr>
            <p:ph idx="1"/>
          </p:nvPr>
        </p:nvSpPr>
        <p:spPr/>
        <p:txBody>
          <a:bodyPr>
            <a:normAutofit fontScale="92500" lnSpcReduction="20000"/>
          </a:bodyPr>
          <a:lstStyle/>
          <a:p>
            <a:r>
              <a:rPr lang="fa-IR" dirty="0"/>
              <a:t>برنامه ای بنویسید که اطلاعات 20 دانشجو را از کاربر گرفته و در فایل ذخیره نماید.</a:t>
            </a:r>
            <a:br>
              <a:rPr lang="fa-IR" dirty="0"/>
            </a:br>
            <a:r>
              <a:rPr lang="fa-IR" dirty="0"/>
              <a:t>- این برنامه باید بتواند در هر بار اجرا اطلاعات دانشجویان را نمایش دهد.</a:t>
            </a:r>
            <a:br>
              <a:rPr lang="fa-IR" dirty="0"/>
            </a:br>
            <a:r>
              <a:rPr lang="fa-IR" dirty="0"/>
              <a:t>- اطلاعات یک دانشجوی خاص را تغییر دهد و تغییرات انجام شده را در فایل ذخیره نماید.</a:t>
            </a:r>
          </a:p>
          <a:p>
            <a:r>
              <a:rPr lang="fa-IR" dirty="0"/>
              <a:t>برنامه ای بنویسید که رویدادهای برنامه را لاگ کند. در این برنامه میخواهیم فرایند فراخوانی سازنده ها و مخرب ها را آزمایش کنیم. در این برنامه در کلاس دانشجو، در تابع سازنده متنی در فایل لاگ بصورت </a:t>
            </a:r>
            <a:r>
              <a:rPr lang="en-US" dirty="0"/>
              <a:t>“This is the constructor”</a:t>
            </a:r>
            <a:r>
              <a:rPr lang="fa-IR" dirty="0"/>
              <a:t> بنویسید و در مخرب پیام </a:t>
            </a:r>
            <a:r>
              <a:rPr lang="en-US" dirty="0"/>
              <a:t>“This is the destructor”</a:t>
            </a:r>
            <a:r>
              <a:rPr lang="fa-IR" dirty="0"/>
              <a:t> را بنویسید. همچنین در تابع </a:t>
            </a:r>
            <a:r>
              <a:rPr lang="en-US" dirty="0"/>
              <a:t>main</a:t>
            </a:r>
            <a:r>
              <a:rPr lang="fa-IR" dirty="0"/>
              <a:t> پیام های مناسب مربوط به ساخت اشیا را نیز قرار دهید. </a:t>
            </a:r>
            <a:r>
              <a:rPr lang="fa-IR"/>
              <a:t>در هنگام آپلود برنامه، حتماً نمونه فایل لاگ خروجی را بصورت فایل مجزا پیوست تمایید.</a:t>
            </a:r>
            <a:endParaRPr lang="en-US" dirty="0"/>
          </a:p>
        </p:txBody>
      </p:sp>
      <p:sp>
        <p:nvSpPr>
          <p:cNvPr id="4" name="Slide Number Placeholder 3">
            <a:extLst>
              <a:ext uri="{FF2B5EF4-FFF2-40B4-BE49-F238E27FC236}">
                <a16:creationId xmlns:a16="http://schemas.microsoft.com/office/drawing/2014/main" id="{C515D892-6FCC-DD54-BDEA-B1C0F6AE4E95}"/>
              </a:ext>
            </a:extLst>
          </p:cNvPr>
          <p:cNvSpPr>
            <a:spLocks noGrp="1"/>
          </p:cNvSpPr>
          <p:nvPr>
            <p:ph type="sldNum" sz="quarter" idx="12"/>
          </p:nvPr>
        </p:nvSpPr>
        <p:spPr/>
        <p:txBody>
          <a:bodyPr/>
          <a:lstStyle/>
          <a:p>
            <a:fld id="{7A24F918-E48B-4CD6-88B4-F48A81EB5FB6}" type="slidenum">
              <a:rPr lang="en-US" smtClean="0"/>
              <a:pPr/>
              <a:t>30</a:t>
            </a:fld>
            <a:endParaRPr lang="en-US"/>
          </a:p>
        </p:txBody>
      </p:sp>
      <p:sp>
        <p:nvSpPr>
          <p:cNvPr id="5" name="Footer Placeholder 4">
            <a:extLst>
              <a:ext uri="{FF2B5EF4-FFF2-40B4-BE49-F238E27FC236}">
                <a16:creationId xmlns:a16="http://schemas.microsoft.com/office/drawing/2014/main" id="{174F0762-F57D-9253-93FC-CA8974178C14}"/>
              </a:ext>
            </a:extLst>
          </p:cNvPr>
          <p:cNvSpPr>
            <a:spLocks noGrp="1"/>
          </p:cNvSpPr>
          <p:nvPr>
            <p:ph type="ftr" sz="quarter" idx="11"/>
          </p:nvPr>
        </p:nvSpPr>
        <p:spPr/>
        <p:txBody>
          <a:bodyPr/>
          <a:lstStyle/>
          <a:p>
            <a:r>
              <a:rPr lang="en-US"/>
              <a:t>V. Haghighatdoost, Shahed university</a:t>
            </a:r>
            <a:endParaRPr lang="en-US" dirty="0"/>
          </a:p>
        </p:txBody>
      </p:sp>
    </p:spTree>
    <p:extLst>
      <p:ext uri="{BB962C8B-B14F-4D97-AF65-F5344CB8AC3E}">
        <p14:creationId xmlns:p14="http://schemas.microsoft.com/office/powerpoint/2010/main" val="1128952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365AD-4675-99FF-6940-356117469D2F}"/>
              </a:ext>
            </a:extLst>
          </p:cNvPr>
          <p:cNvSpPr>
            <a:spLocks noGrp="1"/>
          </p:cNvSpPr>
          <p:nvPr>
            <p:ph type="title"/>
          </p:nvPr>
        </p:nvSpPr>
        <p:spPr/>
        <p:txBody>
          <a:bodyPr/>
          <a:lstStyle/>
          <a:p>
            <a:r>
              <a:rPr lang="fa-IR" dirty="0"/>
              <a:t>ذخیره اشیا در فایلهای متنی استاندارد</a:t>
            </a:r>
            <a:endParaRPr lang="en-US" dirty="0"/>
          </a:p>
        </p:txBody>
      </p:sp>
      <p:sp>
        <p:nvSpPr>
          <p:cNvPr id="3" name="Content Placeholder 2">
            <a:extLst>
              <a:ext uri="{FF2B5EF4-FFF2-40B4-BE49-F238E27FC236}">
                <a16:creationId xmlns:a16="http://schemas.microsoft.com/office/drawing/2014/main" id="{B2E9EBC3-35A4-53CD-BEC0-EA54F4343FA1}"/>
              </a:ext>
            </a:extLst>
          </p:cNvPr>
          <p:cNvSpPr>
            <a:spLocks noGrp="1"/>
          </p:cNvSpPr>
          <p:nvPr>
            <p:ph idx="1"/>
          </p:nvPr>
        </p:nvSpPr>
        <p:spPr/>
        <p:txBody>
          <a:bodyPr/>
          <a:lstStyle/>
          <a:p>
            <a:r>
              <a:rPr lang="fa-IR" dirty="0"/>
              <a:t>یکی از فرمتهای استاندارد برای تبادل اطلاعات بین سیستم ها، استفاده از فرمت </a:t>
            </a:r>
            <a:r>
              <a:rPr lang="en-US" dirty="0"/>
              <a:t>xml</a:t>
            </a:r>
            <a:r>
              <a:rPr lang="fa-IR" dirty="0"/>
              <a:t> است.</a:t>
            </a:r>
          </a:p>
          <a:p>
            <a:r>
              <a:rPr lang="fa-IR" dirty="0"/>
              <a:t>باتوجه به پیشرفته بودن زبان </a:t>
            </a:r>
            <a:r>
              <a:rPr lang="en-US" dirty="0"/>
              <a:t>C#</a:t>
            </a:r>
            <a:r>
              <a:rPr lang="fa-IR" dirty="0"/>
              <a:t>، تمهیداتی برای نوشتن اشیا در فرمت </a:t>
            </a:r>
            <a:r>
              <a:rPr lang="en-US" dirty="0"/>
              <a:t>xml</a:t>
            </a:r>
            <a:r>
              <a:rPr lang="fa-IR" dirty="0"/>
              <a:t> و همچنین خواندن یک شی از فایل </a:t>
            </a:r>
            <a:r>
              <a:rPr lang="en-US" dirty="0"/>
              <a:t>xml</a:t>
            </a:r>
            <a:r>
              <a:rPr lang="fa-IR" dirty="0"/>
              <a:t>، تدارک دیده شده است.</a:t>
            </a:r>
            <a:endParaRPr lang="en-US" dirty="0"/>
          </a:p>
        </p:txBody>
      </p:sp>
      <p:sp>
        <p:nvSpPr>
          <p:cNvPr id="4" name="Slide Number Placeholder 3">
            <a:extLst>
              <a:ext uri="{FF2B5EF4-FFF2-40B4-BE49-F238E27FC236}">
                <a16:creationId xmlns:a16="http://schemas.microsoft.com/office/drawing/2014/main" id="{A02BDD24-A521-2587-B21B-CE85DF8E46A7}"/>
              </a:ext>
            </a:extLst>
          </p:cNvPr>
          <p:cNvSpPr>
            <a:spLocks noGrp="1"/>
          </p:cNvSpPr>
          <p:nvPr>
            <p:ph type="sldNum" sz="quarter" idx="12"/>
          </p:nvPr>
        </p:nvSpPr>
        <p:spPr/>
        <p:txBody>
          <a:bodyPr/>
          <a:lstStyle/>
          <a:p>
            <a:fld id="{7A24F918-E48B-4CD6-88B4-F48A81EB5FB6}" type="slidenum">
              <a:rPr lang="en-US" smtClean="0"/>
              <a:pPr/>
              <a:t>31</a:t>
            </a:fld>
            <a:endParaRPr lang="en-US"/>
          </a:p>
        </p:txBody>
      </p:sp>
      <p:sp>
        <p:nvSpPr>
          <p:cNvPr id="5" name="Footer Placeholder 4">
            <a:extLst>
              <a:ext uri="{FF2B5EF4-FFF2-40B4-BE49-F238E27FC236}">
                <a16:creationId xmlns:a16="http://schemas.microsoft.com/office/drawing/2014/main" id="{27D14B11-FCC1-0CCE-206C-80322F436983}"/>
              </a:ext>
            </a:extLst>
          </p:cNvPr>
          <p:cNvSpPr>
            <a:spLocks noGrp="1"/>
          </p:cNvSpPr>
          <p:nvPr>
            <p:ph type="ftr" sz="quarter" idx="11"/>
          </p:nvPr>
        </p:nvSpPr>
        <p:spPr/>
        <p:txBody>
          <a:bodyPr/>
          <a:lstStyle/>
          <a:p>
            <a:r>
              <a:rPr lang="en-US"/>
              <a:t>V. Haghighatdoost, Shahed university</a:t>
            </a:r>
            <a:endParaRPr lang="en-US" dirty="0"/>
          </a:p>
        </p:txBody>
      </p:sp>
    </p:spTree>
    <p:extLst>
      <p:ext uri="{BB962C8B-B14F-4D97-AF65-F5344CB8AC3E}">
        <p14:creationId xmlns:p14="http://schemas.microsoft.com/office/powerpoint/2010/main" val="3799589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873040" y="3605040"/>
              <a:ext cx="360" cy="360"/>
            </p14:xfrm>
          </p:contentPart>
        </mc:Choice>
        <mc:Fallback xmlns="">
          <p:pic>
            <p:nvPicPr>
              <p:cNvPr id="2" name="Ink 1"/>
              <p:cNvPicPr/>
              <p:nvPr/>
            </p:nvPicPr>
            <p:blipFill>
              <a:blip r:embed="rId4"/>
              <a:stretch>
                <a:fillRect/>
              </a:stretch>
            </p:blipFill>
            <p:spPr>
              <a:xfrm>
                <a:off x="5863680" y="3595680"/>
                <a:ext cx="19080" cy="19080"/>
              </a:xfrm>
              <a:prstGeom prst="rect">
                <a:avLst/>
              </a:prstGeom>
            </p:spPr>
          </p:pic>
        </mc:Fallback>
      </mc:AlternateContent>
      <p:sp>
        <p:nvSpPr>
          <p:cNvPr id="4" name="Title 3">
            <a:extLst>
              <a:ext uri="{FF2B5EF4-FFF2-40B4-BE49-F238E27FC236}">
                <a16:creationId xmlns:a16="http://schemas.microsoft.com/office/drawing/2014/main" id="{023E39B4-BC96-23F6-B738-11718E5AC380}"/>
              </a:ext>
            </a:extLst>
          </p:cNvPr>
          <p:cNvSpPr>
            <a:spLocks noGrp="1"/>
          </p:cNvSpPr>
          <p:nvPr>
            <p:ph type="title"/>
          </p:nvPr>
        </p:nvSpPr>
        <p:spPr/>
        <p:txBody>
          <a:bodyPr/>
          <a:lstStyle/>
          <a:p>
            <a:r>
              <a:rPr lang="fa-IR" dirty="0"/>
              <a:t>نوشتن یک شی بطور کامل در یک فایل </a:t>
            </a:r>
            <a:r>
              <a:rPr lang="en-US" dirty="0"/>
              <a:t>xml</a:t>
            </a:r>
          </a:p>
        </p:txBody>
      </p:sp>
      <p:sp>
        <p:nvSpPr>
          <p:cNvPr id="3" name="Content Placeholder 2"/>
          <p:cNvSpPr>
            <a:spLocks noGrp="1"/>
          </p:cNvSpPr>
          <p:nvPr>
            <p:ph idx="1"/>
          </p:nvPr>
        </p:nvSpPr>
        <p:spPr>
          <a:xfrm>
            <a:off x="215462" y="1240077"/>
            <a:ext cx="11328838" cy="2686037"/>
          </a:xfrm>
        </p:spPr>
        <p:txBody>
          <a:bodyPr/>
          <a:lstStyle/>
          <a:p>
            <a:r>
              <a:rPr lang="fa-IR" dirty="0"/>
              <a:t>باید کلاس </a:t>
            </a:r>
            <a:r>
              <a:rPr lang="en-US" dirty="0"/>
              <a:t>Book</a:t>
            </a:r>
            <a:r>
              <a:rPr lang="fa-IR" dirty="0"/>
              <a:t> خارج از کلاس </a:t>
            </a:r>
            <a:r>
              <a:rPr lang="en-US" dirty="0"/>
              <a:t>Program</a:t>
            </a:r>
            <a:r>
              <a:rPr lang="fa-IR" dirty="0"/>
              <a:t> تعریف شده باشد و حتماً سازنده پیش فرض داشته باشد.</a:t>
            </a:r>
            <a:endParaRPr lang="en-US" dirty="0"/>
          </a:p>
        </p:txBody>
      </p:sp>
      <p:sp>
        <p:nvSpPr>
          <p:cNvPr id="5" name="Footer Placeholder 4">
            <a:extLst>
              <a:ext uri="{FF2B5EF4-FFF2-40B4-BE49-F238E27FC236}">
                <a16:creationId xmlns:a16="http://schemas.microsoft.com/office/drawing/2014/main" id="{D5A85A0A-606E-4E47-88DD-0614742D6E57}"/>
              </a:ext>
            </a:extLst>
          </p:cNvPr>
          <p:cNvSpPr>
            <a:spLocks noGrp="1"/>
          </p:cNvSpPr>
          <p:nvPr>
            <p:ph type="ftr" sz="quarter" idx="11"/>
          </p:nvPr>
        </p:nvSpPr>
        <p:spPr/>
        <p:txBody>
          <a:bodyPr/>
          <a:lstStyle/>
          <a:p>
            <a:r>
              <a:rPr lang="en-US"/>
              <a:t>V. Haghighatdoost, Shahed university</a:t>
            </a:r>
            <a:endParaRPr lang="en-US" dirty="0"/>
          </a:p>
        </p:txBody>
      </p:sp>
      <p:sp>
        <p:nvSpPr>
          <p:cNvPr id="6" name="Slide Number Placeholder 5">
            <a:extLst>
              <a:ext uri="{FF2B5EF4-FFF2-40B4-BE49-F238E27FC236}">
                <a16:creationId xmlns:a16="http://schemas.microsoft.com/office/drawing/2014/main" id="{B3D82286-A0E3-4145-8D30-3A4151212F66}"/>
              </a:ext>
            </a:extLst>
          </p:cNvPr>
          <p:cNvSpPr>
            <a:spLocks noGrp="1"/>
          </p:cNvSpPr>
          <p:nvPr>
            <p:ph type="sldNum" sz="quarter" idx="12"/>
          </p:nvPr>
        </p:nvSpPr>
        <p:spPr/>
        <p:txBody>
          <a:bodyPr/>
          <a:lstStyle/>
          <a:p>
            <a:fld id="{7A24F918-E48B-4CD6-88B4-F48A81EB5FB6}" type="slidenum">
              <a:rPr lang="en-US" smtClean="0"/>
              <a:pPr/>
              <a:t>32</a:t>
            </a:fld>
            <a:endParaRPr lang="en-US"/>
          </a:p>
        </p:txBody>
      </p:sp>
      <p:sp>
        <p:nvSpPr>
          <p:cNvPr id="15" name="TextBox 14">
            <a:extLst>
              <a:ext uri="{FF2B5EF4-FFF2-40B4-BE49-F238E27FC236}">
                <a16:creationId xmlns:a16="http://schemas.microsoft.com/office/drawing/2014/main" id="{04E3F5FD-6EA4-4A5B-87BD-599CC599267F}"/>
              </a:ext>
            </a:extLst>
          </p:cNvPr>
          <p:cNvSpPr txBox="1"/>
          <p:nvPr/>
        </p:nvSpPr>
        <p:spPr>
          <a:xfrm>
            <a:off x="147082" y="2583095"/>
            <a:ext cx="4655032" cy="3309047"/>
          </a:xfrm>
          <a:prstGeom prst="rect">
            <a:avLst/>
          </a:prstGeom>
          <a:solidFill>
            <a:schemeClr val="bg1">
              <a:lumMod val="85000"/>
            </a:schemeClr>
          </a:solidFill>
          <a:ln>
            <a:solidFill>
              <a:schemeClr val="tx1"/>
            </a:solidFill>
          </a:ln>
        </p:spPr>
        <p:txBody>
          <a:bodyPr wrap="square">
            <a:spAutoFit/>
          </a:bodyPr>
          <a:lstStyle/>
          <a:p>
            <a:pPr marL="0" marR="0">
              <a:lnSpc>
                <a:spcPct val="107000"/>
              </a:lnSpc>
              <a:spcBef>
                <a:spcPts val="0"/>
              </a:spcBef>
              <a:spcAft>
                <a:spcPts val="0"/>
              </a:spcAft>
            </a:pP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public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class</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2B91AF"/>
                </a:solidFill>
                <a:effectLst/>
                <a:latin typeface="Consolas" panose="020B0609020204030204" pitchFamily="49" charset="0"/>
                <a:ea typeface="Calibri" panose="020F0502020204030204" pitchFamily="34" charset="0"/>
                <a:cs typeface="Consolas" panose="020B0609020204030204" pitchFamily="49" charset="0"/>
              </a:rPr>
              <a:t>Book</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public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int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ID;</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public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2B91AF"/>
                </a:solidFill>
                <a:effectLst/>
                <a:latin typeface="Consolas" panose="020B0609020204030204" pitchFamily="49" charset="0"/>
                <a:ea typeface="Calibri" panose="020F0502020204030204" pitchFamily="34" charset="0"/>
                <a:cs typeface="Consolas" panose="020B0609020204030204" pitchFamily="49" charset="0"/>
              </a:rPr>
              <a:t>String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title;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public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int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Year;</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public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Book(</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int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i</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2B91AF"/>
                </a:solidFill>
                <a:effectLst/>
                <a:latin typeface="Consolas" panose="020B0609020204030204" pitchFamily="49" charset="0"/>
                <a:ea typeface="Calibri" panose="020F0502020204030204" pitchFamily="34" charset="0"/>
                <a:cs typeface="Consolas" panose="020B0609020204030204" pitchFamily="49" charset="0"/>
              </a:rPr>
              <a:t>String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int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y)</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ID =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i</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title = 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Year = y;</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public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Book()</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9F354502-A067-80C4-B86C-070AE536C2B9}"/>
              </a:ext>
            </a:extLst>
          </p:cNvPr>
          <p:cNvSpPr txBox="1"/>
          <p:nvPr/>
        </p:nvSpPr>
        <p:spPr>
          <a:xfrm>
            <a:off x="4911386" y="2583095"/>
            <a:ext cx="7133532" cy="3770071"/>
          </a:xfrm>
          <a:prstGeom prst="rect">
            <a:avLst/>
          </a:prstGeom>
          <a:solidFill>
            <a:schemeClr val="bg1">
              <a:lumMod val="85000"/>
            </a:schemeClr>
          </a:solidFill>
          <a:ln>
            <a:solidFill>
              <a:schemeClr val="tx1"/>
            </a:solidFill>
          </a:ln>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FF"/>
                </a:solidFill>
                <a:effectLst/>
                <a:uLnTx/>
                <a:uFillTx/>
                <a:latin typeface="Consolas" panose="020B0609020204030204" pitchFamily="49" charset="0"/>
                <a:ea typeface="Calibri" panose="020F0502020204030204" pitchFamily="34" charset="0"/>
                <a:cs typeface="Consolas" panose="020B0609020204030204" pitchFamily="49" charset="0"/>
              </a:rPr>
              <a:t>class</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a:ln>
                  <a:noFill/>
                </a:ln>
                <a:solidFill>
                  <a:srgbClr val="2B91AF"/>
                </a:solidFill>
                <a:effectLst/>
                <a:uLnTx/>
                <a:uFillTx/>
                <a:latin typeface="Consolas" panose="020B0609020204030204" pitchFamily="49" charset="0"/>
                <a:ea typeface="Calibri" panose="020F0502020204030204" pitchFamily="34" charset="0"/>
                <a:cs typeface="Consolas" panose="020B0609020204030204" pitchFamily="49" charset="0"/>
              </a:rPr>
              <a:t>Program</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a:ln>
                  <a:noFill/>
                </a:ln>
                <a:solidFill>
                  <a:srgbClr val="0000FF"/>
                </a:solidFill>
                <a:effectLst/>
                <a:uLnTx/>
                <a:uFillTx/>
                <a:latin typeface="Consolas" panose="020B0609020204030204" pitchFamily="49" charset="0"/>
                <a:ea typeface="Calibri" panose="020F0502020204030204" pitchFamily="34" charset="0"/>
                <a:cs typeface="Consolas" panose="020B0609020204030204" pitchFamily="49" charset="0"/>
              </a:rPr>
              <a:t>static</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a:ln>
                  <a:noFill/>
                </a:ln>
                <a:solidFill>
                  <a:srgbClr val="0000FF"/>
                </a:solidFill>
                <a:effectLst/>
                <a:uLnTx/>
                <a:uFillTx/>
                <a:latin typeface="Consolas" panose="020B0609020204030204" pitchFamily="49" charset="0"/>
                <a:ea typeface="Calibri" panose="020F0502020204030204" pitchFamily="34" charset="0"/>
                <a:cs typeface="Consolas" panose="020B0609020204030204" pitchFamily="49" charset="0"/>
              </a:rPr>
              <a:t>void</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Main(</a:t>
            </a:r>
            <a:r>
              <a:rPr kumimoji="0" lang="en-US" sz="1400" b="0" i="0" u="none" strike="noStrike" kern="1200" cap="none" spc="0" normalizeH="0" baseline="0" noProof="0" dirty="0">
                <a:ln>
                  <a:noFill/>
                </a:ln>
                <a:solidFill>
                  <a:srgbClr val="0000FF"/>
                </a:solidFill>
                <a:effectLst/>
                <a:uLnTx/>
                <a:uFillTx/>
                <a:latin typeface="Consolas" panose="020B0609020204030204" pitchFamily="49" charset="0"/>
                <a:ea typeface="Calibri" panose="020F0502020204030204" pitchFamily="34" charset="0"/>
                <a:cs typeface="Consolas" panose="020B0609020204030204" pitchFamily="49" charset="0"/>
              </a:rPr>
              <a:t>string</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err="1">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args</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err="1">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WriteXML</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a:ln>
                  <a:noFill/>
                </a:ln>
                <a:solidFill>
                  <a:srgbClr val="0000FF"/>
                </a:solidFill>
                <a:effectLst/>
                <a:uLnTx/>
                <a:uFillTx/>
                <a:latin typeface="Consolas" panose="020B0609020204030204" pitchFamily="49" charset="0"/>
                <a:ea typeface="Calibri" panose="020F0502020204030204" pitchFamily="34" charset="0"/>
                <a:cs typeface="Consolas" panose="020B0609020204030204" pitchFamily="49" charset="0"/>
              </a:rPr>
              <a:t>public</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a:ln>
                  <a:noFill/>
                </a:ln>
                <a:solidFill>
                  <a:srgbClr val="0000FF"/>
                </a:solidFill>
                <a:effectLst/>
                <a:uLnTx/>
                <a:uFillTx/>
                <a:latin typeface="Consolas" panose="020B0609020204030204" pitchFamily="49" charset="0"/>
                <a:ea typeface="Calibri" panose="020F0502020204030204" pitchFamily="34" charset="0"/>
                <a:cs typeface="Consolas" panose="020B0609020204030204" pitchFamily="49" charset="0"/>
              </a:rPr>
              <a:t>static</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a:ln>
                  <a:noFill/>
                </a:ln>
                <a:solidFill>
                  <a:srgbClr val="0000FF"/>
                </a:solidFill>
                <a:effectLst/>
                <a:uLnTx/>
                <a:uFillTx/>
                <a:latin typeface="Consolas" panose="020B0609020204030204" pitchFamily="49" charset="0"/>
                <a:ea typeface="Calibri" panose="020F0502020204030204" pitchFamily="34" charset="0"/>
                <a:cs typeface="Consolas" panose="020B0609020204030204" pitchFamily="49" charset="0"/>
              </a:rPr>
              <a:t>void</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err="1">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WriteXML</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a:ln>
                  <a:noFill/>
                </a:ln>
                <a:solidFill>
                  <a:srgbClr val="2B91AF"/>
                </a:solidFill>
                <a:effectLst/>
                <a:uLnTx/>
                <a:uFillTx/>
                <a:latin typeface="Consolas" panose="020B0609020204030204" pitchFamily="49" charset="0"/>
                <a:ea typeface="Calibri" panose="020F0502020204030204" pitchFamily="34" charset="0"/>
                <a:cs typeface="Consolas" panose="020B0609020204030204" pitchFamily="49" charset="0"/>
              </a:rPr>
              <a:t>Book</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overview = </a:t>
            </a:r>
            <a:r>
              <a:rPr kumimoji="0" lang="en-US" sz="1400" b="0" i="0" u="none" strike="noStrike" kern="1200" cap="none" spc="0" normalizeH="0" baseline="0" noProof="0" dirty="0">
                <a:ln>
                  <a:noFill/>
                </a:ln>
                <a:solidFill>
                  <a:srgbClr val="0000FF"/>
                </a:solidFill>
                <a:effectLst/>
                <a:uLnTx/>
                <a:uFillTx/>
                <a:latin typeface="Consolas" panose="020B0609020204030204" pitchFamily="49" charset="0"/>
                <a:ea typeface="Calibri" panose="020F0502020204030204" pitchFamily="34" charset="0"/>
                <a:cs typeface="Consolas" panose="020B0609020204030204" pitchFamily="49" charset="0"/>
              </a:rPr>
              <a:t>new</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a:ln>
                  <a:noFill/>
                </a:ln>
                <a:solidFill>
                  <a:srgbClr val="2B91AF"/>
                </a:solidFill>
                <a:effectLst/>
                <a:uLnTx/>
                <a:uFillTx/>
                <a:latin typeface="Consolas" panose="020B0609020204030204" pitchFamily="49" charset="0"/>
                <a:ea typeface="Calibri" panose="020F0502020204030204" pitchFamily="34" charset="0"/>
                <a:cs typeface="Consolas" panose="020B0609020204030204" pitchFamily="49" charset="0"/>
              </a:rPr>
              <a:t>Book</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(10, </a:t>
            </a:r>
            <a:r>
              <a:rPr kumimoji="0" lang="en-US" sz="1400" b="0" i="0" u="none" strike="noStrike" kern="1200" cap="none" spc="0" normalizeH="0" baseline="0" noProof="0" dirty="0">
                <a:ln>
                  <a:noFill/>
                </a:ln>
                <a:solidFill>
                  <a:srgbClr val="A31515"/>
                </a:solidFill>
                <a:effectLst/>
                <a:uLnTx/>
                <a:uFillTx/>
                <a:latin typeface="Consolas" panose="020B0609020204030204" pitchFamily="49" charset="0"/>
                <a:ea typeface="Calibri" panose="020F0502020204030204" pitchFamily="34" charset="0"/>
                <a:cs typeface="Consolas" panose="020B0609020204030204" pitchFamily="49" charset="0"/>
              </a:rPr>
              <a:t>"Serialization Overview"</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,1401);</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err="1">
                <a:ln>
                  <a:noFill/>
                </a:ln>
                <a:solidFill>
                  <a:srgbClr val="2B91AF"/>
                </a:solidFill>
                <a:effectLst/>
                <a:uLnTx/>
                <a:uFillTx/>
                <a:latin typeface="Consolas" panose="020B0609020204030204" pitchFamily="49" charset="0"/>
                <a:ea typeface="Calibri" panose="020F0502020204030204" pitchFamily="34" charset="0"/>
                <a:cs typeface="Consolas" panose="020B0609020204030204" pitchFamily="49" charset="0"/>
              </a:rPr>
              <a:t>XmlSerializer</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writer =  </a:t>
            </a:r>
            <a:r>
              <a:rPr kumimoji="0" lang="en-US" sz="1400" b="0" i="0" u="none" strike="noStrike" kern="1200" cap="none" spc="0" normalizeH="0" baseline="0" noProof="0" dirty="0">
                <a:ln>
                  <a:noFill/>
                </a:ln>
                <a:solidFill>
                  <a:srgbClr val="0000FF"/>
                </a:solidFill>
                <a:effectLst/>
                <a:uLnTx/>
                <a:uFillTx/>
                <a:latin typeface="Consolas" panose="020B0609020204030204" pitchFamily="49" charset="0"/>
                <a:ea typeface="Calibri" panose="020F0502020204030204" pitchFamily="34" charset="0"/>
                <a:cs typeface="Consolas" panose="020B0609020204030204" pitchFamily="49" charset="0"/>
              </a:rPr>
              <a:t>new</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err="1">
                <a:ln>
                  <a:noFill/>
                </a:ln>
                <a:solidFill>
                  <a:srgbClr val="2B91AF"/>
                </a:solidFill>
                <a:effectLst/>
                <a:uLnTx/>
                <a:uFillTx/>
                <a:latin typeface="Consolas" panose="020B0609020204030204" pitchFamily="49" charset="0"/>
                <a:ea typeface="Calibri" panose="020F0502020204030204" pitchFamily="34" charset="0"/>
                <a:cs typeface="Consolas" panose="020B0609020204030204" pitchFamily="49" charset="0"/>
              </a:rPr>
              <a:t>XmlSerializer</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a:t>
            </a:r>
            <a:r>
              <a:rPr kumimoji="0" lang="en-US" sz="1400" b="0" i="0" u="none" strike="noStrike" kern="1200" cap="none" spc="0" normalizeH="0" baseline="0" noProof="0" dirty="0" err="1">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overview.GetType</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a:ln>
                  <a:noFill/>
                </a:ln>
                <a:solidFill>
                  <a:srgbClr val="0000FF"/>
                </a:solidFill>
                <a:effectLst/>
                <a:uLnTx/>
                <a:uFillTx/>
                <a:latin typeface="Consolas" panose="020B0609020204030204" pitchFamily="49" charset="0"/>
                <a:ea typeface="Calibri" panose="020F0502020204030204" pitchFamily="34" charset="0"/>
                <a:cs typeface="Consolas" panose="020B0609020204030204" pitchFamily="49" charset="0"/>
              </a:rPr>
              <a:t>var</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path = </a:t>
            </a:r>
            <a:r>
              <a:rPr kumimoji="0" lang="en-US" sz="1400" b="0" i="0" u="none" strike="noStrike" kern="1200" cap="none" spc="0" normalizeH="0" baseline="0" noProof="0" dirty="0">
                <a:ln>
                  <a:noFill/>
                </a:ln>
                <a:solidFill>
                  <a:srgbClr val="800000"/>
                </a:solidFill>
                <a:effectLst/>
                <a:uLnTx/>
                <a:uFillTx/>
                <a:latin typeface="Consolas" panose="020B0609020204030204" pitchFamily="49" charset="0"/>
                <a:ea typeface="Calibri" panose="020F0502020204030204" pitchFamily="34" charset="0"/>
                <a:cs typeface="Consolas" panose="020B0609020204030204" pitchFamily="49" charset="0"/>
              </a:rPr>
              <a:t>@"c:\temp\Mybook.xml"</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err="1">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System.IO.</a:t>
            </a:r>
            <a:r>
              <a:rPr kumimoji="0" lang="en-US" sz="1400" b="0" i="0" u="none" strike="noStrike" kern="1200" cap="none" spc="0" normalizeH="0" baseline="0" noProof="0" dirty="0" err="1">
                <a:ln>
                  <a:noFill/>
                </a:ln>
                <a:solidFill>
                  <a:srgbClr val="2B91AF"/>
                </a:solidFill>
                <a:effectLst/>
                <a:uLnTx/>
                <a:uFillTx/>
                <a:latin typeface="Consolas" panose="020B0609020204030204" pitchFamily="49" charset="0"/>
                <a:ea typeface="Calibri" panose="020F0502020204030204" pitchFamily="34" charset="0"/>
                <a:cs typeface="Consolas" panose="020B0609020204030204" pitchFamily="49" charset="0"/>
              </a:rPr>
              <a:t>FileStream</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file = </a:t>
            </a:r>
            <a:r>
              <a:rPr kumimoji="0" lang="en-US" sz="1400" b="0" i="0" u="none" strike="noStrike" kern="1200" cap="none" spc="0" normalizeH="0" baseline="0" noProof="0" dirty="0" err="1">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System.IO.</a:t>
            </a:r>
            <a:r>
              <a:rPr kumimoji="0" lang="en-US" sz="1400" b="0" i="0" u="none" strike="noStrike" kern="1200" cap="none" spc="0" normalizeH="0" baseline="0" noProof="0" dirty="0" err="1">
                <a:ln>
                  <a:noFill/>
                </a:ln>
                <a:solidFill>
                  <a:srgbClr val="2B91AF"/>
                </a:solidFill>
                <a:effectLst/>
                <a:uLnTx/>
                <a:uFillTx/>
                <a:latin typeface="Consolas" panose="020B0609020204030204" pitchFamily="49" charset="0"/>
                <a:ea typeface="Calibri" panose="020F0502020204030204" pitchFamily="34" charset="0"/>
                <a:cs typeface="Consolas" panose="020B0609020204030204" pitchFamily="49" charset="0"/>
              </a:rPr>
              <a:t>File</a:t>
            </a:r>
            <a:r>
              <a:rPr kumimoji="0" lang="en-US" sz="1400" b="0" i="0" u="none" strike="noStrike" kern="1200" cap="none" spc="0" normalizeH="0" baseline="0" noProof="0" dirty="0" err="1">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.Create</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(path);</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err="1">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writer.Serialize</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(file, overview);</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err="1">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file.Close</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96852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873040" y="3605040"/>
              <a:ext cx="360" cy="360"/>
            </p14:xfrm>
          </p:contentPart>
        </mc:Choice>
        <mc:Fallback xmlns="">
          <p:pic>
            <p:nvPicPr>
              <p:cNvPr id="2" name="Ink 1"/>
              <p:cNvPicPr/>
              <p:nvPr/>
            </p:nvPicPr>
            <p:blipFill>
              <a:blip r:embed="rId4"/>
              <a:stretch>
                <a:fillRect/>
              </a:stretch>
            </p:blipFill>
            <p:spPr>
              <a:xfrm>
                <a:off x="5863680" y="3595680"/>
                <a:ext cx="19080" cy="19080"/>
              </a:xfrm>
              <a:prstGeom prst="rect">
                <a:avLst/>
              </a:prstGeom>
            </p:spPr>
          </p:pic>
        </mc:Fallback>
      </mc:AlternateContent>
      <p:sp>
        <p:nvSpPr>
          <p:cNvPr id="4" name="Title 3">
            <a:extLst>
              <a:ext uri="{FF2B5EF4-FFF2-40B4-BE49-F238E27FC236}">
                <a16:creationId xmlns:a16="http://schemas.microsoft.com/office/drawing/2014/main" id="{023E39B4-BC96-23F6-B738-11718E5AC380}"/>
              </a:ext>
            </a:extLst>
          </p:cNvPr>
          <p:cNvSpPr>
            <a:spLocks noGrp="1"/>
          </p:cNvSpPr>
          <p:nvPr>
            <p:ph type="title"/>
          </p:nvPr>
        </p:nvSpPr>
        <p:spPr/>
        <p:txBody>
          <a:bodyPr/>
          <a:lstStyle/>
          <a:p>
            <a:r>
              <a:rPr lang="fa-IR" dirty="0"/>
              <a:t>نوشتن یک شی بطور کامل در یک فایل </a:t>
            </a:r>
            <a:r>
              <a:rPr lang="en-US" dirty="0"/>
              <a:t>xml</a:t>
            </a:r>
          </a:p>
        </p:txBody>
      </p:sp>
      <p:sp>
        <p:nvSpPr>
          <p:cNvPr id="3" name="Content Placeholder 2"/>
          <p:cNvSpPr>
            <a:spLocks noGrp="1"/>
          </p:cNvSpPr>
          <p:nvPr>
            <p:ph idx="1"/>
          </p:nvPr>
        </p:nvSpPr>
        <p:spPr>
          <a:xfrm>
            <a:off x="215462" y="1240077"/>
            <a:ext cx="11328838" cy="2686037"/>
          </a:xfrm>
        </p:spPr>
        <p:txBody>
          <a:bodyPr/>
          <a:lstStyle/>
          <a:p>
            <a:r>
              <a:rPr lang="fa-IR" dirty="0"/>
              <a:t>باید کلاس </a:t>
            </a:r>
            <a:r>
              <a:rPr lang="en-US" dirty="0"/>
              <a:t>Book</a:t>
            </a:r>
            <a:r>
              <a:rPr lang="fa-IR" dirty="0"/>
              <a:t> خارج از کلاس </a:t>
            </a:r>
            <a:r>
              <a:rPr lang="en-US" dirty="0"/>
              <a:t>Program</a:t>
            </a:r>
            <a:r>
              <a:rPr lang="fa-IR" dirty="0"/>
              <a:t> تعریف شده باشد و حتماً سازنده پیش فرض داشته باشد.</a:t>
            </a:r>
            <a:endParaRPr lang="en-US" dirty="0"/>
          </a:p>
        </p:txBody>
      </p:sp>
      <p:sp>
        <p:nvSpPr>
          <p:cNvPr id="5" name="Footer Placeholder 4">
            <a:extLst>
              <a:ext uri="{FF2B5EF4-FFF2-40B4-BE49-F238E27FC236}">
                <a16:creationId xmlns:a16="http://schemas.microsoft.com/office/drawing/2014/main" id="{D5A85A0A-606E-4E47-88DD-0614742D6E57}"/>
              </a:ext>
            </a:extLst>
          </p:cNvPr>
          <p:cNvSpPr>
            <a:spLocks noGrp="1"/>
          </p:cNvSpPr>
          <p:nvPr>
            <p:ph type="ftr" sz="quarter" idx="11"/>
          </p:nvPr>
        </p:nvSpPr>
        <p:spPr/>
        <p:txBody>
          <a:bodyPr/>
          <a:lstStyle/>
          <a:p>
            <a:r>
              <a:rPr lang="en-US"/>
              <a:t>V. Haghighatdoost, Shahed university</a:t>
            </a:r>
            <a:endParaRPr lang="en-US" dirty="0"/>
          </a:p>
        </p:txBody>
      </p:sp>
      <p:sp>
        <p:nvSpPr>
          <p:cNvPr id="6" name="Slide Number Placeholder 5">
            <a:extLst>
              <a:ext uri="{FF2B5EF4-FFF2-40B4-BE49-F238E27FC236}">
                <a16:creationId xmlns:a16="http://schemas.microsoft.com/office/drawing/2014/main" id="{B3D82286-A0E3-4145-8D30-3A4151212F66}"/>
              </a:ext>
            </a:extLst>
          </p:cNvPr>
          <p:cNvSpPr>
            <a:spLocks noGrp="1"/>
          </p:cNvSpPr>
          <p:nvPr>
            <p:ph type="sldNum" sz="quarter" idx="12"/>
          </p:nvPr>
        </p:nvSpPr>
        <p:spPr/>
        <p:txBody>
          <a:bodyPr/>
          <a:lstStyle/>
          <a:p>
            <a:fld id="{7A24F918-E48B-4CD6-88B4-F48A81EB5FB6}" type="slidenum">
              <a:rPr lang="en-US" smtClean="0"/>
              <a:pPr/>
              <a:t>33</a:t>
            </a:fld>
            <a:endParaRPr lang="en-US"/>
          </a:p>
        </p:txBody>
      </p:sp>
      <p:sp>
        <p:nvSpPr>
          <p:cNvPr id="15" name="TextBox 14">
            <a:extLst>
              <a:ext uri="{FF2B5EF4-FFF2-40B4-BE49-F238E27FC236}">
                <a16:creationId xmlns:a16="http://schemas.microsoft.com/office/drawing/2014/main" id="{04E3F5FD-6EA4-4A5B-87BD-599CC599267F}"/>
              </a:ext>
            </a:extLst>
          </p:cNvPr>
          <p:cNvSpPr txBox="1"/>
          <p:nvPr/>
        </p:nvSpPr>
        <p:spPr>
          <a:xfrm>
            <a:off x="147082" y="2583095"/>
            <a:ext cx="4655032" cy="3309047"/>
          </a:xfrm>
          <a:prstGeom prst="rect">
            <a:avLst/>
          </a:prstGeom>
          <a:solidFill>
            <a:schemeClr val="bg1">
              <a:lumMod val="85000"/>
            </a:schemeClr>
          </a:solidFill>
          <a:ln>
            <a:solidFill>
              <a:schemeClr val="tx1"/>
            </a:solidFill>
          </a:ln>
        </p:spPr>
        <p:txBody>
          <a:bodyPr wrap="square">
            <a:spAutoFit/>
          </a:bodyPr>
          <a:lstStyle/>
          <a:p>
            <a:pPr marL="0" marR="0">
              <a:lnSpc>
                <a:spcPct val="107000"/>
              </a:lnSpc>
              <a:spcBef>
                <a:spcPts val="0"/>
              </a:spcBef>
              <a:spcAft>
                <a:spcPts val="0"/>
              </a:spcAft>
            </a:pP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public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class</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2B91AF"/>
                </a:solidFill>
                <a:effectLst/>
                <a:latin typeface="Consolas" panose="020B0609020204030204" pitchFamily="49" charset="0"/>
                <a:ea typeface="Calibri" panose="020F0502020204030204" pitchFamily="34" charset="0"/>
                <a:cs typeface="Consolas" panose="020B0609020204030204" pitchFamily="49" charset="0"/>
              </a:rPr>
              <a:t>Book</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public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int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ID;</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public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2B91AF"/>
                </a:solidFill>
                <a:effectLst/>
                <a:latin typeface="Consolas" panose="020B0609020204030204" pitchFamily="49" charset="0"/>
                <a:ea typeface="Calibri" panose="020F0502020204030204" pitchFamily="34" charset="0"/>
                <a:cs typeface="Consolas" panose="020B0609020204030204" pitchFamily="49" charset="0"/>
              </a:rPr>
              <a:t>String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title;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public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int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Year;</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public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Book(</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int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i</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2B91AF"/>
                </a:solidFill>
                <a:effectLst/>
                <a:latin typeface="Consolas" panose="020B0609020204030204" pitchFamily="49" charset="0"/>
                <a:ea typeface="Calibri" panose="020F0502020204030204" pitchFamily="34" charset="0"/>
                <a:cs typeface="Consolas" panose="020B0609020204030204" pitchFamily="49" charset="0"/>
              </a:rPr>
              <a:t>String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int</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y)</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ID =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i</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title = 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Year = y;</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public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Book()</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9F354502-A067-80C4-B86C-070AE536C2B9}"/>
              </a:ext>
            </a:extLst>
          </p:cNvPr>
          <p:cNvSpPr txBox="1"/>
          <p:nvPr/>
        </p:nvSpPr>
        <p:spPr>
          <a:xfrm>
            <a:off x="4911386" y="2583095"/>
            <a:ext cx="7133532" cy="3770071"/>
          </a:xfrm>
          <a:prstGeom prst="rect">
            <a:avLst/>
          </a:prstGeom>
          <a:solidFill>
            <a:schemeClr val="bg1">
              <a:lumMod val="85000"/>
            </a:schemeClr>
          </a:solidFill>
          <a:ln>
            <a:solidFill>
              <a:schemeClr val="tx1"/>
            </a:solidFill>
          </a:ln>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FF"/>
                </a:solidFill>
                <a:effectLst/>
                <a:uLnTx/>
                <a:uFillTx/>
                <a:latin typeface="Consolas" panose="020B0609020204030204" pitchFamily="49" charset="0"/>
                <a:ea typeface="Calibri" panose="020F0502020204030204" pitchFamily="34" charset="0"/>
                <a:cs typeface="Consolas" panose="020B0609020204030204" pitchFamily="49" charset="0"/>
              </a:rPr>
              <a:t>class</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a:ln>
                  <a:noFill/>
                </a:ln>
                <a:solidFill>
                  <a:srgbClr val="2B91AF"/>
                </a:solidFill>
                <a:effectLst/>
                <a:uLnTx/>
                <a:uFillTx/>
                <a:latin typeface="Consolas" panose="020B0609020204030204" pitchFamily="49" charset="0"/>
                <a:ea typeface="Calibri" panose="020F0502020204030204" pitchFamily="34" charset="0"/>
                <a:cs typeface="Consolas" panose="020B0609020204030204" pitchFamily="49" charset="0"/>
              </a:rPr>
              <a:t>Program</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a:ln>
                  <a:noFill/>
                </a:ln>
                <a:solidFill>
                  <a:srgbClr val="0000FF"/>
                </a:solidFill>
                <a:effectLst/>
                <a:uLnTx/>
                <a:uFillTx/>
                <a:latin typeface="Consolas" panose="020B0609020204030204" pitchFamily="49" charset="0"/>
                <a:ea typeface="Calibri" panose="020F0502020204030204" pitchFamily="34" charset="0"/>
                <a:cs typeface="Consolas" panose="020B0609020204030204" pitchFamily="49" charset="0"/>
              </a:rPr>
              <a:t>static</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a:ln>
                  <a:noFill/>
                </a:ln>
                <a:solidFill>
                  <a:srgbClr val="0000FF"/>
                </a:solidFill>
                <a:effectLst/>
                <a:uLnTx/>
                <a:uFillTx/>
                <a:latin typeface="Consolas" panose="020B0609020204030204" pitchFamily="49" charset="0"/>
                <a:ea typeface="Calibri" panose="020F0502020204030204" pitchFamily="34" charset="0"/>
                <a:cs typeface="Consolas" panose="020B0609020204030204" pitchFamily="49" charset="0"/>
              </a:rPr>
              <a:t>void</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Main(</a:t>
            </a:r>
            <a:r>
              <a:rPr kumimoji="0" lang="en-US" sz="1400" b="0" i="0" u="none" strike="noStrike" kern="1200" cap="none" spc="0" normalizeH="0" baseline="0" noProof="0" dirty="0">
                <a:ln>
                  <a:noFill/>
                </a:ln>
                <a:solidFill>
                  <a:srgbClr val="0000FF"/>
                </a:solidFill>
                <a:effectLst/>
                <a:uLnTx/>
                <a:uFillTx/>
                <a:latin typeface="Consolas" panose="020B0609020204030204" pitchFamily="49" charset="0"/>
                <a:ea typeface="Calibri" panose="020F0502020204030204" pitchFamily="34" charset="0"/>
                <a:cs typeface="Consolas" panose="020B0609020204030204" pitchFamily="49" charset="0"/>
              </a:rPr>
              <a:t>string</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err="1">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args</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err="1">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WriteXML</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a:ln>
                  <a:noFill/>
                </a:ln>
                <a:solidFill>
                  <a:srgbClr val="0000FF"/>
                </a:solidFill>
                <a:effectLst/>
                <a:uLnTx/>
                <a:uFillTx/>
                <a:latin typeface="Consolas" panose="020B0609020204030204" pitchFamily="49" charset="0"/>
                <a:ea typeface="Calibri" panose="020F0502020204030204" pitchFamily="34" charset="0"/>
                <a:cs typeface="Consolas" panose="020B0609020204030204" pitchFamily="49" charset="0"/>
              </a:rPr>
              <a:t>public</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a:ln>
                  <a:noFill/>
                </a:ln>
                <a:solidFill>
                  <a:srgbClr val="0000FF"/>
                </a:solidFill>
                <a:effectLst/>
                <a:uLnTx/>
                <a:uFillTx/>
                <a:latin typeface="Consolas" panose="020B0609020204030204" pitchFamily="49" charset="0"/>
                <a:ea typeface="Calibri" panose="020F0502020204030204" pitchFamily="34" charset="0"/>
                <a:cs typeface="Consolas" panose="020B0609020204030204" pitchFamily="49" charset="0"/>
              </a:rPr>
              <a:t>static</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a:ln>
                  <a:noFill/>
                </a:ln>
                <a:solidFill>
                  <a:srgbClr val="0000FF"/>
                </a:solidFill>
                <a:effectLst/>
                <a:uLnTx/>
                <a:uFillTx/>
                <a:latin typeface="Consolas" panose="020B0609020204030204" pitchFamily="49" charset="0"/>
                <a:ea typeface="Calibri" panose="020F0502020204030204" pitchFamily="34" charset="0"/>
                <a:cs typeface="Consolas" panose="020B0609020204030204" pitchFamily="49" charset="0"/>
              </a:rPr>
              <a:t>void</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err="1">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WriteXML</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a:ln>
                  <a:noFill/>
                </a:ln>
                <a:solidFill>
                  <a:srgbClr val="2B91AF"/>
                </a:solidFill>
                <a:effectLst/>
                <a:uLnTx/>
                <a:uFillTx/>
                <a:latin typeface="Consolas" panose="020B0609020204030204" pitchFamily="49" charset="0"/>
                <a:ea typeface="Calibri" panose="020F0502020204030204" pitchFamily="34" charset="0"/>
                <a:cs typeface="Consolas" panose="020B0609020204030204" pitchFamily="49" charset="0"/>
              </a:rPr>
              <a:t>Book</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overview = </a:t>
            </a:r>
            <a:r>
              <a:rPr kumimoji="0" lang="en-US" sz="1400" b="0" i="0" u="none" strike="noStrike" kern="1200" cap="none" spc="0" normalizeH="0" baseline="0" noProof="0" dirty="0">
                <a:ln>
                  <a:noFill/>
                </a:ln>
                <a:solidFill>
                  <a:srgbClr val="0000FF"/>
                </a:solidFill>
                <a:effectLst/>
                <a:uLnTx/>
                <a:uFillTx/>
                <a:latin typeface="Consolas" panose="020B0609020204030204" pitchFamily="49" charset="0"/>
                <a:ea typeface="Calibri" panose="020F0502020204030204" pitchFamily="34" charset="0"/>
                <a:cs typeface="Consolas" panose="020B0609020204030204" pitchFamily="49" charset="0"/>
              </a:rPr>
              <a:t>new</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a:ln>
                  <a:noFill/>
                </a:ln>
                <a:solidFill>
                  <a:srgbClr val="2B91AF"/>
                </a:solidFill>
                <a:effectLst/>
                <a:uLnTx/>
                <a:uFillTx/>
                <a:latin typeface="Consolas" panose="020B0609020204030204" pitchFamily="49" charset="0"/>
                <a:ea typeface="Calibri" panose="020F0502020204030204" pitchFamily="34" charset="0"/>
                <a:cs typeface="Consolas" panose="020B0609020204030204" pitchFamily="49" charset="0"/>
              </a:rPr>
              <a:t>Book</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(10, </a:t>
            </a:r>
            <a:r>
              <a:rPr kumimoji="0" lang="en-US" sz="1400" b="0" i="0" u="none" strike="noStrike" kern="1200" cap="none" spc="0" normalizeH="0" baseline="0" noProof="0" dirty="0">
                <a:ln>
                  <a:noFill/>
                </a:ln>
                <a:solidFill>
                  <a:srgbClr val="A31515"/>
                </a:solidFill>
                <a:effectLst/>
                <a:uLnTx/>
                <a:uFillTx/>
                <a:latin typeface="Consolas" panose="020B0609020204030204" pitchFamily="49" charset="0"/>
                <a:ea typeface="Calibri" panose="020F0502020204030204" pitchFamily="34" charset="0"/>
                <a:cs typeface="Consolas" panose="020B0609020204030204" pitchFamily="49" charset="0"/>
              </a:rPr>
              <a:t>"Serialization Overview"</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,1401);</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err="1">
                <a:ln>
                  <a:noFill/>
                </a:ln>
                <a:solidFill>
                  <a:srgbClr val="2B91AF"/>
                </a:solidFill>
                <a:effectLst/>
                <a:uLnTx/>
                <a:uFillTx/>
                <a:latin typeface="Consolas" panose="020B0609020204030204" pitchFamily="49" charset="0"/>
                <a:ea typeface="Calibri" panose="020F0502020204030204" pitchFamily="34" charset="0"/>
                <a:cs typeface="Consolas" panose="020B0609020204030204" pitchFamily="49" charset="0"/>
              </a:rPr>
              <a:t>XmlSerializer</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writer =  </a:t>
            </a:r>
            <a:r>
              <a:rPr kumimoji="0" lang="en-US" sz="1400" b="0" i="0" u="none" strike="noStrike" kern="1200" cap="none" spc="0" normalizeH="0" baseline="0" noProof="0" dirty="0">
                <a:ln>
                  <a:noFill/>
                </a:ln>
                <a:solidFill>
                  <a:srgbClr val="0000FF"/>
                </a:solidFill>
                <a:effectLst/>
                <a:uLnTx/>
                <a:uFillTx/>
                <a:latin typeface="Consolas" panose="020B0609020204030204" pitchFamily="49" charset="0"/>
                <a:ea typeface="Calibri" panose="020F0502020204030204" pitchFamily="34" charset="0"/>
                <a:cs typeface="Consolas" panose="020B0609020204030204" pitchFamily="49" charset="0"/>
              </a:rPr>
              <a:t>new</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err="1">
                <a:ln>
                  <a:noFill/>
                </a:ln>
                <a:solidFill>
                  <a:srgbClr val="2B91AF"/>
                </a:solidFill>
                <a:effectLst/>
                <a:uLnTx/>
                <a:uFillTx/>
                <a:latin typeface="Consolas" panose="020B0609020204030204" pitchFamily="49" charset="0"/>
                <a:ea typeface="Calibri" panose="020F0502020204030204" pitchFamily="34" charset="0"/>
                <a:cs typeface="Consolas" panose="020B0609020204030204" pitchFamily="49" charset="0"/>
              </a:rPr>
              <a:t>XmlSerializer</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a:t>
            </a:r>
            <a:r>
              <a:rPr kumimoji="0" lang="en-US" sz="1400" b="0" i="0" u="none" strike="noStrike" kern="1200" cap="none" spc="0" normalizeH="0" baseline="0" noProof="0" dirty="0" err="1">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overview.GetType</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a:ln>
                  <a:noFill/>
                </a:ln>
                <a:solidFill>
                  <a:srgbClr val="0000FF"/>
                </a:solidFill>
                <a:effectLst/>
                <a:uLnTx/>
                <a:uFillTx/>
                <a:latin typeface="Consolas" panose="020B0609020204030204" pitchFamily="49" charset="0"/>
                <a:ea typeface="Calibri" panose="020F0502020204030204" pitchFamily="34" charset="0"/>
                <a:cs typeface="Consolas" panose="020B0609020204030204" pitchFamily="49" charset="0"/>
              </a:rPr>
              <a:t>var</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path = </a:t>
            </a:r>
            <a:r>
              <a:rPr kumimoji="0" lang="en-US" sz="1400" b="0" i="0" u="none" strike="noStrike" kern="1200" cap="none" spc="0" normalizeH="0" baseline="0" noProof="0" dirty="0">
                <a:ln>
                  <a:noFill/>
                </a:ln>
                <a:solidFill>
                  <a:srgbClr val="800000"/>
                </a:solidFill>
                <a:effectLst/>
                <a:uLnTx/>
                <a:uFillTx/>
                <a:latin typeface="Consolas" panose="020B0609020204030204" pitchFamily="49" charset="0"/>
                <a:ea typeface="Calibri" panose="020F0502020204030204" pitchFamily="34" charset="0"/>
                <a:cs typeface="Consolas" panose="020B0609020204030204" pitchFamily="49" charset="0"/>
              </a:rPr>
              <a:t>@"c:\temp\Mybook.xml"</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err="1">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System.IO.</a:t>
            </a:r>
            <a:r>
              <a:rPr kumimoji="0" lang="en-US" sz="1400" b="0" i="0" u="none" strike="noStrike" kern="1200" cap="none" spc="0" normalizeH="0" baseline="0" noProof="0" dirty="0" err="1">
                <a:ln>
                  <a:noFill/>
                </a:ln>
                <a:solidFill>
                  <a:srgbClr val="2B91AF"/>
                </a:solidFill>
                <a:effectLst/>
                <a:uLnTx/>
                <a:uFillTx/>
                <a:latin typeface="Consolas" panose="020B0609020204030204" pitchFamily="49" charset="0"/>
                <a:ea typeface="Calibri" panose="020F0502020204030204" pitchFamily="34" charset="0"/>
                <a:cs typeface="Consolas" panose="020B0609020204030204" pitchFamily="49" charset="0"/>
              </a:rPr>
              <a:t>FileStream</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file = </a:t>
            </a:r>
            <a:r>
              <a:rPr kumimoji="0" lang="en-US" sz="1400" b="0" i="0" u="none" strike="noStrike" kern="1200" cap="none" spc="0" normalizeH="0" baseline="0" noProof="0" dirty="0" err="1">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System.IO.</a:t>
            </a:r>
            <a:r>
              <a:rPr kumimoji="0" lang="en-US" sz="1400" b="0" i="0" u="none" strike="noStrike" kern="1200" cap="none" spc="0" normalizeH="0" baseline="0" noProof="0" dirty="0" err="1">
                <a:ln>
                  <a:noFill/>
                </a:ln>
                <a:solidFill>
                  <a:srgbClr val="2B91AF"/>
                </a:solidFill>
                <a:effectLst/>
                <a:uLnTx/>
                <a:uFillTx/>
                <a:latin typeface="Consolas" panose="020B0609020204030204" pitchFamily="49" charset="0"/>
                <a:ea typeface="Calibri" panose="020F0502020204030204" pitchFamily="34" charset="0"/>
                <a:cs typeface="Consolas" panose="020B0609020204030204" pitchFamily="49" charset="0"/>
              </a:rPr>
              <a:t>File</a:t>
            </a:r>
            <a:r>
              <a:rPr kumimoji="0" lang="en-US" sz="1400" b="0" i="0" u="none" strike="noStrike" kern="1200" cap="none" spc="0" normalizeH="0" baseline="0" noProof="0" dirty="0" err="1">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.Create</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(path);</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err="1">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writer.Serialize</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(file, overview);</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r>
              <a:rPr kumimoji="0" lang="en-US" sz="1400" b="0" i="0" u="none" strike="noStrike" kern="1200" cap="none" spc="0" normalizeH="0" baseline="0" noProof="0" dirty="0" err="1">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file.Close</a:t>
            </a: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nsolas" panose="020B0609020204030204" pitchFamily="49" charset="0"/>
                <a:ea typeface="Calibri" panose="020F0502020204030204" pitchFamily="34" charset="0"/>
                <a:cs typeface="Consolas" panose="020B0609020204030204" pitchFamily="49"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3E8F120-BE6E-5F14-4412-35282DE41312}"/>
              </a:ext>
            </a:extLst>
          </p:cNvPr>
          <p:cNvPicPr>
            <a:picLocks noChangeAspect="1"/>
          </p:cNvPicPr>
          <p:nvPr/>
        </p:nvPicPr>
        <p:blipFill>
          <a:blip r:embed="rId5"/>
          <a:stretch>
            <a:fillRect/>
          </a:stretch>
        </p:blipFill>
        <p:spPr>
          <a:xfrm>
            <a:off x="2664476" y="2095467"/>
            <a:ext cx="5880017" cy="4745326"/>
          </a:xfrm>
          <a:prstGeom prst="rect">
            <a:avLst/>
          </a:prstGeom>
        </p:spPr>
      </p:pic>
    </p:spTree>
    <p:extLst>
      <p:ext uri="{BB962C8B-B14F-4D97-AF65-F5344CB8AC3E}">
        <p14:creationId xmlns:p14="http://schemas.microsoft.com/office/powerpoint/2010/main" val="4208268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873040" y="3605040"/>
              <a:ext cx="360" cy="360"/>
            </p14:xfrm>
          </p:contentPart>
        </mc:Choice>
        <mc:Fallback xmlns="">
          <p:pic>
            <p:nvPicPr>
              <p:cNvPr id="2" name="Ink 1"/>
              <p:cNvPicPr/>
              <p:nvPr/>
            </p:nvPicPr>
            <p:blipFill>
              <a:blip r:embed="rId4"/>
              <a:stretch>
                <a:fillRect/>
              </a:stretch>
            </p:blipFill>
            <p:spPr>
              <a:xfrm>
                <a:off x="5863680" y="3595680"/>
                <a:ext cx="19080" cy="19080"/>
              </a:xfrm>
              <a:prstGeom prst="rect">
                <a:avLst/>
              </a:prstGeom>
            </p:spPr>
          </p:pic>
        </mc:Fallback>
      </mc:AlternateContent>
      <p:sp>
        <p:nvSpPr>
          <p:cNvPr id="4" name="Title 3">
            <a:extLst>
              <a:ext uri="{FF2B5EF4-FFF2-40B4-BE49-F238E27FC236}">
                <a16:creationId xmlns:a16="http://schemas.microsoft.com/office/drawing/2014/main" id="{023E39B4-BC96-23F6-B738-11718E5AC380}"/>
              </a:ext>
            </a:extLst>
          </p:cNvPr>
          <p:cNvSpPr>
            <a:spLocks noGrp="1"/>
          </p:cNvSpPr>
          <p:nvPr>
            <p:ph type="title"/>
          </p:nvPr>
        </p:nvSpPr>
        <p:spPr/>
        <p:txBody>
          <a:bodyPr/>
          <a:lstStyle/>
          <a:p>
            <a:r>
              <a:rPr lang="fa-IR" dirty="0"/>
              <a:t>خواندن یک شی بطور کامل از یک فایل </a:t>
            </a:r>
            <a:r>
              <a:rPr lang="en-US" dirty="0"/>
              <a:t>xml</a:t>
            </a:r>
          </a:p>
        </p:txBody>
      </p:sp>
      <p:sp>
        <p:nvSpPr>
          <p:cNvPr id="5" name="Footer Placeholder 4">
            <a:extLst>
              <a:ext uri="{FF2B5EF4-FFF2-40B4-BE49-F238E27FC236}">
                <a16:creationId xmlns:a16="http://schemas.microsoft.com/office/drawing/2014/main" id="{D5A85A0A-606E-4E47-88DD-0614742D6E57}"/>
              </a:ext>
            </a:extLst>
          </p:cNvPr>
          <p:cNvSpPr>
            <a:spLocks noGrp="1"/>
          </p:cNvSpPr>
          <p:nvPr>
            <p:ph type="ftr" sz="quarter" idx="11"/>
          </p:nvPr>
        </p:nvSpPr>
        <p:spPr/>
        <p:txBody>
          <a:bodyPr/>
          <a:lstStyle/>
          <a:p>
            <a:r>
              <a:rPr lang="en-US"/>
              <a:t>V. Haghighatdoost, Shahed university</a:t>
            </a:r>
            <a:endParaRPr lang="en-US" dirty="0"/>
          </a:p>
        </p:txBody>
      </p:sp>
      <p:sp>
        <p:nvSpPr>
          <p:cNvPr id="6" name="Slide Number Placeholder 5">
            <a:extLst>
              <a:ext uri="{FF2B5EF4-FFF2-40B4-BE49-F238E27FC236}">
                <a16:creationId xmlns:a16="http://schemas.microsoft.com/office/drawing/2014/main" id="{B3D82286-A0E3-4145-8D30-3A4151212F66}"/>
              </a:ext>
            </a:extLst>
          </p:cNvPr>
          <p:cNvSpPr>
            <a:spLocks noGrp="1"/>
          </p:cNvSpPr>
          <p:nvPr>
            <p:ph type="sldNum" sz="quarter" idx="12"/>
          </p:nvPr>
        </p:nvSpPr>
        <p:spPr/>
        <p:txBody>
          <a:bodyPr/>
          <a:lstStyle/>
          <a:p>
            <a:fld id="{7A24F918-E48B-4CD6-88B4-F48A81EB5FB6}" type="slidenum">
              <a:rPr lang="en-US" smtClean="0"/>
              <a:pPr/>
              <a:t>34</a:t>
            </a:fld>
            <a:endParaRPr lang="en-US"/>
          </a:p>
        </p:txBody>
      </p:sp>
      <p:sp>
        <p:nvSpPr>
          <p:cNvPr id="15" name="TextBox 14">
            <a:extLst>
              <a:ext uri="{FF2B5EF4-FFF2-40B4-BE49-F238E27FC236}">
                <a16:creationId xmlns:a16="http://schemas.microsoft.com/office/drawing/2014/main" id="{04E3F5FD-6EA4-4A5B-87BD-599CC599267F}"/>
              </a:ext>
            </a:extLst>
          </p:cNvPr>
          <p:cNvSpPr txBox="1"/>
          <p:nvPr/>
        </p:nvSpPr>
        <p:spPr>
          <a:xfrm>
            <a:off x="7874275" y="1099465"/>
            <a:ext cx="4158470" cy="2850011"/>
          </a:xfrm>
          <a:prstGeom prst="rect">
            <a:avLst/>
          </a:prstGeom>
          <a:solidFill>
            <a:schemeClr val="bg1">
              <a:lumMod val="85000"/>
            </a:schemeClr>
          </a:solidFill>
          <a:ln>
            <a:solidFill>
              <a:schemeClr val="tx1"/>
            </a:solidFill>
          </a:ln>
        </p:spPr>
        <p:txBody>
          <a:bodyPr wrap="square">
            <a:spAutoFit/>
          </a:bodyPr>
          <a:lstStyle/>
          <a:p>
            <a:pPr marL="0" marR="0">
              <a:lnSpc>
                <a:spcPct val="107000"/>
              </a:lnSpc>
              <a:spcBef>
                <a:spcPts val="0"/>
              </a:spcBef>
              <a:spcAft>
                <a:spcPts val="0"/>
              </a:spcAft>
            </a:pPr>
            <a:r>
              <a:rPr lang="en-US" sz="12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public</a:t>
            </a:r>
            <a:r>
              <a:rPr lang="en-US" sz="12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2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class</a:t>
            </a:r>
            <a:r>
              <a:rPr lang="en-US" sz="12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200" dirty="0">
                <a:solidFill>
                  <a:srgbClr val="2B91AF"/>
                </a:solidFill>
                <a:effectLst/>
                <a:latin typeface="Consolas" panose="020B0609020204030204" pitchFamily="49" charset="0"/>
                <a:ea typeface="Calibri" panose="020F0502020204030204" pitchFamily="34" charset="0"/>
                <a:cs typeface="Consolas" panose="020B0609020204030204" pitchFamily="49" charset="0"/>
              </a:rPr>
              <a:t>Book</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2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public</a:t>
            </a:r>
            <a:r>
              <a:rPr lang="en-US" sz="12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2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int</a:t>
            </a:r>
            <a:r>
              <a:rPr lang="en-US" sz="12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ID;</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2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public</a:t>
            </a:r>
            <a:r>
              <a:rPr lang="en-US" sz="12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200" dirty="0">
                <a:solidFill>
                  <a:srgbClr val="2B91AF"/>
                </a:solidFill>
                <a:effectLst/>
                <a:latin typeface="Consolas" panose="020B0609020204030204" pitchFamily="49" charset="0"/>
                <a:ea typeface="Calibri" panose="020F0502020204030204" pitchFamily="34" charset="0"/>
                <a:cs typeface="Consolas" panose="020B0609020204030204" pitchFamily="49" charset="0"/>
              </a:rPr>
              <a:t>String</a:t>
            </a:r>
            <a:r>
              <a:rPr lang="en-US" sz="12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title;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2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public</a:t>
            </a:r>
            <a:r>
              <a:rPr lang="en-US" sz="12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2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int</a:t>
            </a:r>
            <a:r>
              <a:rPr lang="en-US" sz="12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Year;</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2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public</a:t>
            </a:r>
            <a:r>
              <a:rPr lang="en-US" sz="12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Book(</a:t>
            </a:r>
            <a:r>
              <a:rPr lang="en-US" sz="12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int</a:t>
            </a:r>
            <a:r>
              <a:rPr lang="en-US" sz="12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2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i</a:t>
            </a:r>
            <a:r>
              <a:rPr lang="en-US" sz="12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200" dirty="0">
                <a:solidFill>
                  <a:srgbClr val="2B91AF"/>
                </a:solidFill>
                <a:effectLst/>
                <a:latin typeface="Consolas" panose="020B0609020204030204" pitchFamily="49" charset="0"/>
                <a:ea typeface="Calibri" panose="020F0502020204030204" pitchFamily="34" charset="0"/>
                <a:cs typeface="Consolas" panose="020B0609020204030204" pitchFamily="49" charset="0"/>
              </a:rPr>
              <a:t>String</a:t>
            </a:r>
            <a:r>
              <a:rPr lang="en-US" sz="12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t, </a:t>
            </a:r>
            <a:r>
              <a:rPr lang="en-US" sz="12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int</a:t>
            </a:r>
            <a:r>
              <a:rPr lang="en-US" sz="12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y)</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ID = </a:t>
            </a:r>
            <a:r>
              <a:rPr lang="en-US" sz="12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i</a:t>
            </a:r>
            <a:r>
              <a:rPr lang="en-US" sz="12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title = 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Year = y;</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2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public</a:t>
            </a:r>
            <a:r>
              <a:rPr lang="en-US" sz="12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Book()</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9F354502-A067-80C4-B86C-070AE536C2B9}"/>
              </a:ext>
            </a:extLst>
          </p:cNvPr>
          <p:cNvSpPr txBox="1"/>
          <p:nvPr/>
        </p:nvSpPr>
        <p:spPr>
          <a:xfrm>
            <a:off x="84779" y="1153050"/>
            <a:ext cx="7430529" cy="5148525"/>
          </a:xfrm>
          <a:prstGeom prst="rect">
            <a:avLst/>
          </a:prstGeom>
          <a:solidFill>
            <a:schemeClr val="bg1">
              <a:lumMod val="85000"/>
            </a:schemeClr>
          </a:solidFill>
          <a:ln>
            <a:solidFill>
              <a:schemeClr val="tx1"/>
            </a:solidFill>
          </a:ln>
        </p:spPr>
        <p:txBody>
          <a:bodyPr wrap="square">
            <a:spAutoFit/>
          </a:bodyPr>
          <a:lstStyle/>
          <a:p>
            <a:pPr marL="0" marR="0">
              <a:lnSpc>
                <a:spcPct val="107000"/>
              </a:lnSpc>
              <a:spcBef>
                <a:spcPts val="0"/>
              </a:spcBef>
              <a:spcAft>
                <a:spcPts val="0"/>
              </a:spcAft>
            </a:pP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class</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2B91AF"/>
                </a:solidFill>
                <a:effectLst/>
                <a:latin typeface="Consolas" panose="020B0609020204030204" pitchFamily="49" charset="0"/>
                <a:ea typeface="Calibri" panose="020F0502020204030204" pitchFamily="34" charset="0"/>
                <a:cs typeface="Consolas" panose="020B0609020204030204" pitchFamily="49" charset="0"/>
              </a:rPr>
              <a:t>Program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static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void</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Main(</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string</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args</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ReadXML</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public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static</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void</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ReadXML</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XmlSerializer</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reader =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new</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XmlSerializer</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r>
              <a:rPr lang="en-US" sz="1400" dirty="0" err="1">
                <a:solidFill>
                  <a:srgbClr val="0000FF"/>
                </a:solidFill>
                <a:effectLst/>
                <a:latin typeface="Consolas" panose="020B0609020204030204" pitchFamily="49" charset="0"/>
                <a:ea typeface="Calibri" panose="020F0502020204030204" pitchFamily="34" charset="0"/>
                <a:cs typeface="Consolas" panose="020B0609020204030204" pitchFamily="49" charset="0"/>
              </a:rPr>
              <a:t>typeof</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r>
              <a:rPr lang="en-US" sz="1400" dirty="0">
                <a:solidFill>
                  <a:srgbClr val="2B91AF"/>
                </a:solidFill>
                <a:effectLst/>
                <a:latin typeface="Consolas" panose="020B0609020204030204" pitchFamily="49" charset="0"/>
                <a:ea typeface="Calibri" panose="020F0502020204030204" pitchFamily="34" charset="0"/>
                <a:cs typeface="Consolas" panose="020B0609020204030204" pitchFamily="49" charset="0"/>
              </a:rPr>
              <a:t>Book</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var</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path = </a:t>
            </a:r>
            <a:r>
              <a:rPr lang="en-US" sz="1400" dirty="0">
                <a:solidFill>
                  <a:srgbClr val="800000"/>
                </a:solidFill>
                <a:effectLst/>
                <a:latin typeface="Consolas" panose="020B0609020204030204" pitchFamily="49" charset="0"/>
                <a:ea typeface="Calibri" panose="020F0502020204030204" pitchFamily="34" charset="0"/>
                <a:cs typeface="Consolas" panose="020B0609020204030204" pitchFamily="49" charset="0"/>
              </a:rPr>
              <a:t>@"c:\temp\Mybook.xml"</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System.IO.</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StreamReader</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file = </a:t>
            </a:r>
            <a:r>
              <a:rPr lang="en-US" sz="14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new</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System.IO.</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StreamReader</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(path);</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a:solidFill>
                  <a:srgbClr val="2B91AF"/>
                </a:solidFill>
                <a:effectLst/>
                <a:latin typeface="Consolas" panose="020B0609020204030204" pitchFamily="49" charset="0"/>
                <a:ea typeface="Calibri" panose="020F0502020204030204" pitchFamily="34" charset="0"/>
                <a:cs typeface="Consolas" panose="020B0609020204030204" pitchFamily="49" charset="0"/>
              </a:rPr>
              <a:t>Book</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overview = (</a:t>
            </a:r>
            <a:r>
              <a:rPr lang="en-US" sz="1400" dirty="0">
                <a:solidFill>
                  <a:srgbClr val="2B91AF"/>
                </a:solidFill>
                <a:effectLst/>
                <a:latin typeface="Consolas" panose="020B0609020204030204" pitchFamily="49" charset="0"/>
                <a:ea typeface="Calibri" panose="020F0502020204030204" pitchFamily="34" charset="0"/>
                <a:cs typeface="Consolas" panose="020B0609020204030204" pitchFamily="49" charset="0"/>
              </a:rPr>
              <a:t>Book</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reader.Deserialize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(file);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file.Close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Console</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.WriteLine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overview.title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Console</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.WriteLine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(overview.ID);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Console</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.WriteLine</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overview.Year</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r>
              <a:rPr lang="en-US" sz="1400" dirty="0" err="1">
                <a:solidFill>
                  <a:srgbClr val="2B91AF"/>
                </a:solidFill>
                <a:effectLst/>
                <a:latin typeface="Consolas" panose="020B0609020204030204" pitchFamily="49" charset="0"/>
                <a:ea typeface="Calibri" panose="020F0502020204030204" pitchFamily="34" charset="0"/>
                <a:cs typeface="Consolas" panose="020B0609020204030204" pitchFamily="49" charset="0"/>
              </a:rPr>
              <a:t>Console</a:t>
            </a:r>
            <a:r>
              <a:rPr lang="en-US" sz="1400" dirty="0" err="1">
                <a:solidFill>
                  <a:srgbClr val="000000"/>
                </a:solidFill>
                <a:effectLst/>
                <a:latin typeface="Consolas" panose="020B0609020204030204" pitchFamily="49" charset="0"/>
                <a:ea typeface="Calibri" panose="020F0502020204030204" pitchFamily="34" charset="0"/>
                <a:cs typeface="Consolas" panose="020B0609020204030204" pitchFamily="49" charset="0"/>
              </a:rPr>
              <a:t>.ReadKey</a:t>
            </a: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400" dirty="0">
                <a:solidFill>
                  <a:srgbClr val="000000"/>
                </a:solidFill>
                <a:effectLst/>
                <a:latin typeface="Consolas" panose="020B0609020204030204" pitchFamily="49" charset="0"/>
                <a:ea typeface="Calibri" panose="020F0502020204030204" pitchFamily="34" charset="0"/>
                <a:cs typeface="Consolas" panose="020B0609020204030204" pitchFamily="49"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610D212C-62BC-F56F-DEDD-98287FC06759}"/>
              </a:ext>
            </a:extLst>
          </p:cNvPr>
          <p:cNvGrpSpPr/>
          <p:nvPr/>
        </p:nvGrpSpPr>
        <p:grpSpPr>
          <a:xfrm>
            <a:off x="7611926" y="4457177"/>
            <a:ext cx="4420819" cy="1844398"/>
            <a:chOff x="6842931" y="5355346"/>
            <a:chExt cx="3901269" cy="1844398"/>
          </a:xfrm>
        </p:grpSpPr>
        <p:sp>
          <p:nvSpPr>
            <p:cNvPr id="14" name="Rectangle 13">
              <a:extLst>
                <a:ext uri="{FF2B5EF4-FFF2-40B4-BE49-F238E27FC236}">
                  <a16:creationId xmlns:a16="http://schemas.microsoft.com/office/drawing/2014/main" id="{EFB29429-FBC6-74DB-64E8-5168CEDDB9C1}"/>
                </a:ext>
              </a:extLst>
            </p:cNvPr>
            <p:cNvSpPr/>
            <p:nvPr/>
          </p:nvSpPr>
          <p:spPr>
            <a:xfrm>
              <a:off x="6842931" y="5355346"/>
              <a:ext cx="3901269" cy="369332"/>
            </a:xfrm>
            <a:prstGeom prst="rect">
              <a:avLst/>
            </a:prstGeom>
            <a:solidFill>
              <a:schemeClr val="bg2"/>
            </a:solidFill>
            <a:ln>
              <a:solidFill>
                <a:schemeClr val="tx1"/>
              </a:solidFill>
            </a:ln>
          </p:spPr>
          <p:txBody>
            <a:bodyPr wrap="square">
              <a:spAutoFit/>
            </a:bodyPr>
            <a:lstStyle/>
            <a:p>
              <a:r>
                <a:rPr lang="en-US" dirty="0"/>
                <a:t>The output will be:</a:t>
              </a:r>
            </a:p>
          </p:txBody>
        </p:sp>
        <p:sp>
          <p:nvSpPr>
            <p:cNvPr id="16" name="Rectangle 15">
              <a:extLst>
                <a:ext uri="{FF2B5EF4-FFF2-40B4-BE49-F238E27FC236}">
                  <a16:creationId xmlns:a16="http://schemas.microsoft.com/office/drawing/2014/main" id="{A2EB315E-73D3-1809-086B-491BD71B0091}"/>
                </a:ext>
              </a:extLst>
            </p:cNvPr>
            <p:cNvSpPr/>
            <p:nvPr/>
          </p:nvSpPr>
          <p:spPr>
            <a:xfrm>
              <a:off x="6842931" y="5722416"/>
              <a:ext cx="3901269" cy="1477328"/>
            </a:xfrm>
            <a:prstGeom prst="rect">
              <a:avLst/>
            </a:prstGeom>
            <a:solidFill>
              <a:schemeClr val="tx1"/>
            </a:solidFill>
            <a:ln>
              <a:solidFill>
                <a:schemeClr val="tx1"/>
              </a:solidFill>
            </a:ln>
          </p:spPr>
          <p:txBody>
            <a:bodyPr wrap="square">
              <a:spAutoFit/>
            </a:bodyPr>
            <a:lstStyle/>
            <a:p>
              <a:r>
                <a:rPr lang="en-US" dirty="0">
                  <a:solidFill>
                    <a:schemeClr val="bg1"/>
                  </a:solidFill>
                </a:rPr>
                <a:t>Serialization Overview</a:t>
              </a:r>
            </a:p>
            <a:p>
              <a:r>
                <a:rPr lang="en-US" dirty="0">
                  <a:solidFill>
                    <a:schemeClr val="bg1"/>
                  </a:solidFill>
                </a:rPr>
                <a:t>10</a:t>
              </a:r>
            </a:p>
            <a:p>
              <a:r>
                <a:rPr lang="en-US" dirty="0">
                  <a:solidFill>
                    <a:schemeClr val="bg1"/>
                  </a:solidFill>
                </a:rPr>
                <a:t>1401</a:t>
              </a:r>
            </a:p>
            <a:p>
              <a:endParaRPr lang="en-US" dirty="0">
                <a:solidFill>
                  <a:schemeClr val="bg1"/>
                </a:solidFill>
              </a:endParaRPr>
            </a:p>
            <a:p>
              <a:endParaRPr lang="en-US" dirty="0">
                <a:solidFill>
                  <a:schemeClr val="bg1"/>
                </a:solidFill>
              </a:endParaRPr>
            </a:p>
          </p:txBody>
        </p:sp>
      </p:grpSp>
    </p:spTree>
    <p:extLst>
      <p:ext uri="{BB962C8B-B14F-4D97-AF65-F5344CB8AC3E}">
        <p14:creationId xmlns:p14="http://schemas.microsoft.com/office/powerpoint/2010/main" val="3144033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fa-IR" dirty="0"/>
              <a:t>مفهوم فایل ها در</a:t>
            </a:r>
            <a:r>
              <a:rPr lang="en-US" dirty="0"/>
              <a:t> C++ </a:t>
            </a:r>
            <a:r>
              <a:rPr lang="fa-IR" dirty="0"/>
              <a:t> و </a:t>
            </a:r>
            <a:r>
              <a:rPr lang="en-US" dirty="0"/>
              <a:t>C#</a:t>
            </a:r>
            <a:endParaRPr dirty="0"/>
          </a:p>
        </p:txBody>
      </p:sp>
      <p:sp>
        <p:nvSpPr>
          <p:cNvPr id="5" name="Slide Number Placeholder 4"/>
          <p:cNvSpPr>
            <a:spLocks noGrp="1"/>
          </p:cNvSpPr>
          <p:nvPr>
            <p:ph type="sldNum" sz="quarter" idx="12"/>
          </p:nvPr>
        </p:nvSpPr>
        <p:spPr/>
        <p:txBody>
          <a:bodyPr/>
          <a:lstStyle/>
          <a:p>
            <a:pPr>
              <a:defRPr/>
            </a:pPr>
            <a:fld id="{1259D936-F624-4E3E-8FE9-EB9FEA94ED05}" type="slidenum">
              <a:rPr lang="en-US"/>
              <a:pPr>
                <a:defRPr/>
              </a:pPr>
              <a:t>4</a:t>
            </a:fld>
            <a:endParaRPr lang="en-US"/>
          </a:p>
        </p:txBody>
      </p:sp>
      <p:pic>
        <p:nvPicPr>
          <p:cNvPr id="7172" name="Picture 3" descr="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8605" y="3372190"/>
            <a:ext cx="9974790"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215462" y="1240077"/>
            <a:ext cx="11328838" cy="2003866"/>
          </a:xfrm>
        </p:spPr>
        <p:txBody>
          <a:bodyPr/>
          <a:lstStyle/>
          <a:p>
            <a:r>
              <a:rPr lang="en-US" dirty="0">
                <a:latin typeface="Tahoma" pitchFamily="34" charset="0"/>
              </a:rPr>
              <a:t>C++</a:t>
            </a:r>
            <a:r>
              <a:rPr lang="fa-IR" dirty="0">
                <a:latin typeface="Tahoma" pitchFamily="34" charset="0"/>
              </a:rPr>
              <a:t> فایل ها را به صورت مجموعه ای از بایت ها در نظر می گیرد</a:t>
            </a:r>
          </a:p>
          <a:p>
            <a:endParaRPr lang="en-US" dirty="0"/>
          </a:p>
        </p:txBody>
      </p:sp>
      <p:sp>
        <p:nvSpPr>
          <p:cNvPr id="3" name="Footer Placeholder 2">
            <a:extLst>
              <a:ext uri="{FF2B5EF4-FFF2-40B4-BE49-F238E27FC236}">
                <a16:creationId xmlns:a16="http://schemas.microsoft.com/office/drawing/2014/main" id="{094097AE-1D5B-4153-8724-2D06CAEF08C8}"/>
              </a:ext>
            </a:extLst>
          </p:cNvPr>
          <p:cNvSpPr>
            <a:spLocks noGrp="1"/>
          </p:cNvSpPr>
          <p:nvPr>
            <p:ph type="ftr" sz="quarter" idx="11"/>
          </p:nvPr>
        </p:nvSpPr>
        <p:spPr/>
        <p:txBody>
          <a:bodyPr/>
          <a:lstStyle/>
          <a:p>
            <a:r>
              <a:rPr lang="en-US"/>
              <a:t>V. Haghighatdoost, Shahed university</a:t>
            </a:r>
            <a:endParaRPr lang="en-US" dirty="0"/>
          </a:p>
        </p:txBody>
      </p:sp>
    </p:spTree>
    <p:extLst>
      <p:ext uri="{BB962C8B-B14F-4D97-AF65-F5344CB8AC3E}">
        <p14:creationId xmlns:p14="http://schemas.microsoft.com/office/powerpoint/2010/main" val="3459430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fa-IR"/>
              <a:t>انواع فايل از نظر نوع اطلاعات :</a:t>
            </a:r>
            <a:endParaRPr/>
          </a:p>
        </p:txBody>
      </p:sp>
      <p:sp>
        <p:nvSpPr>
          <p:cNvPr id="4" name="Slide Number Placeholder 3"/>
          <p:cNvSpPr>
            <a:spLocks noGrp="1"/>
          </p:cNvSpPr>
          <p:nvPr>
            <p:ph type="sldNum" sz="quarter" idx="12"/>
          </p:nvPr>
        </p:nvSpPr>
        <p:spPr/>
        <p:txBody>
          <a:bodyPr/>
          <a:lstStyle/>
          <a:p>
            <a:pPr>
              <a:defRPr/>
            </a:pPr>
            <a:fld id="{856BC7C9-D81E-4666-8580-464835ACAB70}" type="slidenum">
              <a:rPr lang="en-US"/>
              <a:pPr>
                <a:defRPr/>
              </a:pPr>
              <a:t>5</a:t>
            </a:fld>
            <a:endParaRPr lang="en-US"/>
          </a:p>
        </p:txBody>
      </p:sp>
      <p:sp>
        <p:nvSpPr>
          <p:cNvPr id="5" name="Content Placeholder 4"/>
          <p:cNvSpPr>
            <a:spLocks noGrp="1"/>
          </p:cNvSpPr>
          <p:nvPr>
            <p:ph idx="1"/>
          </p:nvPr>
        </p:nvSpPr>
        <p:spPr/>
        <p:txBody>
          <a:bodyPr>
            <a:normAutofit fontScale="92500" lnSpcReduction="20000"/>
          </a:bodyPr>
          <a:lstStyle/>
          <a:p>
            <a:r>
              <a:rPr lang="fa-IR" dirty="0"/>
              <a:t>داده ها در فایل به دو صورت نوشته می شوند :</a:t>
            </a:r>
          </a:p>
          <a:p>
            <a:r>
              <a:rPr lang="fa-IR" dirty="0"/>
              <a:t>1- متن </a:t>
            </a:r>
          </a:p>
          <a:p>
            <a:r>
              <a:rPr lang="fa-IR" dirty="0"/>
              <a:t>2- باینری</a:t>
            </a:r>
          </a:p>
          <a:p>
            <a:endParaRPr lang="fa-IR" dirty="0"/>
          </a:p>
          <a:p>
            <a:r>
              <a:rPr lang="fa-IR" dirty="0"/>
              <a:t>در هر دو روش، </a:t>
            </a:r>
            <a:r>
              <a:rPr lang="fa-IR" dirty="0">
                <a:solidFill>
                  <a:srgbClr val="C00000"/>
                </a:solidFill>
              </a:rPr>
              <a:t>دنباله ای از بایتها </a:t>
            </a:r>
            <a:r>
              <a:rPr lang="fa-IR" dirty="0"/>
              <a:t>داخل حافظه دائمی نوشته میشوند.</a:t>
            </a:r>
          </a:p>
          <a:p>
            <a:r>
              <a:rPr lang="fa-IR" dirty="0"/>
              <a:t>در روش متنی، هنگام نوشتن اطلاعات در فایل، داده ها بصورت دنباله ای از کاراکترها نوشته میشوند و هنگام خواندن اطلاعات نیز باید عکس این عمل اتفاق بیافتد.</a:t>
            </a:r>
          </a:p>
          <a:p>
            <a:r>
              <a:rPr lang="fa-IR" dirty="0"/>
              <a:t>ولی در روش باینری، اطلاعات </a:t>
            </a:r>
            <a:r>
              <a:rPr lang="fa-IR" dirty="0">
                <a:solidFill>
                  <a:srgbClr val="C00000"/>
                </a:solidFill>
              </a:rPr>
              <a:t>همانگونه که در </a:t>
            </a:r>
            <a:r>
              <a:rPr lang="en-US" dirty="0">
                <a:solidFill>
                  <a:srgbClr val="C00000"/>
                </a:solidFill>
              </a:rPr>
              <a:t>RAM </a:t>
            </a:r>
            <a:r>
              <a:rPr lang="fa-IR" dirty="0">
                <a:solidFill>
                  <a:srgbClr val="C00000"/>
                </a:solidFill>
              </a:rPr>
              <a:t>هستند</a:t>
            </a:r>
            <a:r>
              <a:rPr lang="fa-IR" dirty="0"/>
              <a:t> به حافظه دائمی منتقل میشوند.</a:t>
            </a:r>
          </a:p>
          <a:p>
            <a:endParaRPr lang="en-US" dirty="0"/>
          </a:p>
        </p:txBody>
      </p:sp>
      <p:sp>
        <p:nvSpPr>
          <p:cNvPr id="6" name="Footer Placeholder 5">
            <a:extLst>
              <a:ext uri="{FF2B5EF4-FFF2-40B4-BE49-F238E27FC236}">
                <a16:creationId xmlns:a16="http://schemas.microsoft.com/office/drawing/2014/main" id="{00BBF036-1306-4575-94B1-BCAF050EA4E2}"/>
              </a:ext>
            </a:extLst>
          </p:cNvPr>
          <p:cNvSpPr>
            <a:spLocks noGrp="1"/>
          </p:cNvSpPr>
          <p:nvPr>
            <p:ph type="ftr" sz="quarter" idx="11"/>
          </p:nvPr>
        </p:nvSpPr>
        <p:spPr/>
        <p:txBody>
          <a:bodyPr/>
          <a:lstStyle/>
          <a:p>
            <a:r>
              <a:rPr lang="en-US"/>
              <a:t>V. Haghighatdoost, Shahed university</a:t>
            </a:r>
            <a:endParaRPr lang="en-US" dirty="0"/>
          </a:p>
        </p:txBody>
      </p:sp>
    </p:spTree>
    <p:extLst>
      <p:ext uri="{BB962C8B-B14F-4D97-AF65-F5344CB8AC3E}">
        <p14:creationId xmlns:p14="http://schemas.microsoft.com/office/powerpoint/2010/main" val="3995868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a:t>
            </a:r>
            <a:endParaRPr lang="en-US" dirty="0"/>
          </a:p>
        </p:txBody>
      </p:sp>
      <p:sp>
        <p:nvSpPr>
          <p:cNvPr id="3" name="Content Placeholder 2"/>
          <p:cNvSpPr>
            <a:spLocks noGrp="1"/>
          </p:cNvSpPr>
          <p:nvPr>
            <p:ph idx="1"/>
          </p:nvPr>
        </p:nvSpPr>
        <p:spPr/>
        <p:txBody>
          <a:bodyPr>
            <a:normAutofit fontScale="85000" lnSpcReduction="10000"/>
          </a:bodyPr>
          <a:lstStyle/>
          <a:p>
            <a:r>
              <a:rPr lang="fa-IR" dirty="0"/>
              <a:t>در نظر بگیرید که عدد صحیح دو بایتی </a:t>
            </a:r>
            <a:r>
              <a:rPr lang="en-US" dirty="0"/>
              <a:t>n=2345</a:t>
            </a:r>
            <a:r>
              <a:rPr lang="fa-IR" dirty="0"/>
              <a:t> را میخواهیم درون فایل ذخیره کنیم.</a:t>
            </a:r>
          </a:p>
          <a:p>
            <a:r>
              <a:rPr lang="fa-IR" dirty="0"/>
              <a:t>حالت اول) اگر فایل را بصورت متنی ایجاد و از توابع خواندن و نوشتن متنی استفاده کنیم، هنگام نوشتن عدد </a:t>
            </a:r>
            <a:r>
              <a:rPr lang="en-US" dirty="0"/>
              <a:t>n</a:t>
            </a:r>
            <a:r>
              <a:rPr lang="fa-IR" dirty="0"/>
              <a:t>، چهار بایت درون فایل نوشته میشود. که به ترتیب کد اسکی عدد 2، کد اسکی عدد 3 ، کد اسکی عدد 4 و کد اسکی عدد 5 است. یعنی مجموعاً فایل ایجاد شده حاوی 4 بایت خواهد بود.</a:t>
            </a:r>
            <a:endParaRPr lang="en-US" dirty="0"/>
          </a:p>
          <a:p>
            <a:pPr algn="l" rtl="0"/>
            <a:r>
              <a:rPr lang="en-US" sz="2400" dirty="0"/>
              <a:t>(2345)</a:t>
            </a:r>
            <a:r>
              <a:rPr lang="en-US" sz="2400" dirty="0">
                <a:sym typeface="Wingdings" pitchFamily="2" charset="2"/>
              </a:rPr>
              <a:t>(‘2’,’3’,’4’,’5’)(50,51,52,53)</a:t>
            </a:r>
          </a:p>
          <a:p>
            <a:pPr algn="l" rtl="0"/>
            <a:r>
              <a:rPr lang="en-US" sz="2400" dirty="0">
                <a:sym typeface="Wingdings" pitchFamily="2" charset="2"/>
              </a:rPr>
              <a:t>(0x32,0x33,0x34,0x35)</a:t>
            </a:r>
            <a:endParaRPr lang="fa-IR" dirty="0"/>
          </a:p>
          <a:p>
            <a:r>
              <a:rPr lang="fa-IR" dirty="0"/>
              <a:t>حالت دوم) اگر فایل را بصورت باینری ایجاد و از توابع خواندن و نوشتن باینری استفاده کنیم. عدد </a:t>
            </a:r>
            <a:r>
              <a:rPr lang="en-US" dirty="0"/>
              <a:t>n</a:t>
            </a:r>
            <a:r>
              <a:rPr lang="fa-IR" dirty="0"/>
              <a:t> بصوت 2 بایت یعنی به شکل زیر ذخیره میشود.</a:t>
            </a:r>
            <a:endParaRPr lang="en-US" dirty="0"/>
          </a:p>
          <a:p>
            <a:pPr marL="0" indent="0" algn="l" rtl="0">
              <a:buNone/>
            </a:pPr>
            <a:r>
              <a:rPr lang="en-US" dirty="0"/>
              <a:t>(2345)</a:t>
            </a:r>
            <a:r>
              <a:rPr lang="en-US" dirty="0">
                <a:sym typeface="Wingdings" pitchFamily="2" charset="2"/>
              </a:rPr>
              <a:t> (0X0929)</a:t>
            </a:r>
            <a:endParaRPr lang="fa-IR" dirty="0"/>
          </a:p>
        </p:txBody>
      </p:sp>
      <p:sp>
        <p:nvSpPr>
          <p:cNvPr id="4" name="Slide Number Placeholder 3"/>
          <p:cNvSpPr>
            <a:spLocks noGrp="1"/>
          </p:cNvSpPr>
          <p:nvPr>
            <p:ph type="sldNum" sz="quarter" idx="12"/>
          </p:nvPr>
        </p:nvSpPr>
        <p:spPr/>
        <p:txBody>
          <a:bodyPr/>
          <a:lstStyle/>
          <a:p>
            <a:pPr>
              <a:defRPr/>
            </a:pPr>
            <a:fld id="{8377387B-D393-44B4-8B98-B3933283CA72}" type="slidenum">
              <a:rPr lang="en-US" smtClean="0"/>
              <a:pPr>
                <a:defRPr/>
              </a:pPr>
              <a:t>6</a:t>
            </a:fld>
            <a:endParaRPr lang="en-US" dirty="0"/>
          </a:p>
        </p:txBody>
      </p:sp>
      <p:sp>
        <p:nvSpPr>
          <p:cNvPr id="5" name="Footer Placeholder 4">
            <a:extLst>
              <a:ext uri="{FF2B5EF4-FFF2-40B4-BE49-F238E27FC236}">
                <a16:creationId xmlns:a16="http://schemas.microsoft.com/office/drawing/2014/main" id="{9AAE8C53-E736-4999-8281-25640875D615}"/>
              </a:ext>
            </a:extLst>
          </p:cNvPr>
          <p:cNvSpPr>
            <a:spLocks noGrp="1"/>
          </p:cNvSpPr>
          <p:nvPr>
            <p:ph type="ftr" sz="quarter" idx="11"/>
          </p:nvPr>
        </p:nvSpPr>
        <p:spPr/>
        <p:txBody>
          <a:bodyPr/>
          <a:lstStyle/>
          <a:p>
            <a:r>
              <a:rPr lang="en-US"/>
              <a:t>V. Haghighatdoost, Shahed university</a:t>
            </a:r>
            <a:endParaRPr lang="en-US" dirty="0"/>
          </a:p>
        </p:txBody>
      </p:sp>
    </p:spTree>
    <p:extLst>
      <p:ext uri="{BB962C8B-B14F-4D97-AF65-F5344CB8AC3E}">
        <p14:creationId xmlns:p14="http://schemas.microsoft.com/office/powerpoint/2010/main" val="1795216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fa-IR" dirty="0"/>
              <a:t>تبدیل فرمت در فایل متنی</a:t>
            </a:r>
            <a:endParaRPr dirty="0"/>
          </a:p>
        </p:txBody>
      </p:sp>
      <p:sp>
        <p:nvSpPr>
          <p:cNvPr id="5" name="Content Placeholder 4"/>
          <p:cNvSpPr>
            <a:spLocks noGrp="1"/>
          </p:cNvSpPr>
          <p:nvPr>
            <p:ph idx="1"/>
          </p:nvPr>
        </p:nvSpPr>
        <p:spPr/>
        <p:txBody>
          <a:bodyPr/>
          <a:lstStyle/>
          <a:p>
            <a:r>
              <a:rPr lang="fa-IR" u="sng" dirty="0">
                <a:solidFill>
                  <a:srgbClr val="C00000"/>
                </a:solidFill>
              </a:rPr>
              <a:t>نکته :</a:t>
            </a:r>
          </a:p>
          <a:p>
            <a:r>
              <a:rPr lang="fa-IR" dirty="0"/>
              <a:t>این تبدیلات مستلزم صرف وقت است بنابراین </a:t>
            </a:r>
            <a:r>
              <a:rPr lang="fa-IR" dirty="0">
                <a:solidFill>
                  <a:srgbClr val="C00000"/>
                </a:solidFill>
              </a:rPr>
              <a:t>دسترسی به اطلاعات  موجود در فایل متنی کندتر از فایل های باینری است</a:t>
            </a:r>
            <a:r>
              <a:rPr lang="fa-IR" dirty="0"/>
              <a:t> . </a:t>
            </a:r>
          </a:p>
          <a:p>
            <a:endParaRPr lang="fa-IR" dirty="0"/>
          </a:p>
          <a:p>
            <a:r>
              <a:rPr lang="fa-IR" dirty="0"/>
              <a:t>از آنجا که یک فایل متنی را با مرورگرهای مختلف میتوان خواند لذا ایجاد و کار با فایلهای متنی از اهمیت بالایی برخوردارند.</a:t>
            </a:r>
          </a:p>
          <a:p>
            <a:endParaRPr lang="fa-IR" dirty="0"/>
          </a:p>
          <a:p>
            <a:endParaRPr lang="en-US" dirty="0"/>
          </a:p>
        </p:txBody>
      </p:sp>
      <p:sp>
        <p:nvSpPr>
          <p:cNvPr id="4" name="Slide Number Placeholder 3"/>
          <p:cNvSpPr>
            <a:spLocks noGrp="1"/>
          </p:cNvSpPr>
          <p:nvPr>
            <p:ph type="sldNum" sz="quarter" idx="12"/>
          </p:nvPr>
        </p:nvSpPr>
        <p:spPr/>
        <p:txBody>
          <a:bodyPr/>
          <a:lstStyle/>
          <a:p>
            <a:pPr>
              <a:defRPr/>
            </a:pPr>
            <a:fld id="{620B8F30-DADE-4D42-8F86-4C1502C136B8}" type="slidenum">
              <a:rPr lang="en-US"/>
              <a:pPr>
                <a:defRPr/>
              </a:pPr>
              <a:t>7</a:t>
            </a:fld>
            <a:endParaRPr lang="en-US"/>
          </a:p>
        </p:txBody>
      </p:sp>
      <p:sp>
        <p:nvSpPr>
          <p:cNvPr id="3" name="Footer Placeholder 2">
            <a:extLst>
              <a:ext uri="{FF2B5EF4-FFF2-40B4-BE49-F238E27FC236}">
                <a16:creationId xmlns:a16="http://schemas.microsoft.com/office/drawing/2014/main" id="{6EDAA75F-8BA3-4BD5-93D6-013064C5D528}"/>
              </a:ext>
            </a:extLst>
          </p:cNvPr>
          <p:cNvSpPr>
            <a:spLocks noGrp="1"/>
          </p:cNvSpPr>
          <p:nvPr>
            <p:ph type="ftr" sz="quarter" idx="11"/>
          </p:nvPr>
        </p:nvSpPr>
        <p:spPr/>
        <p:txBody>
          <a:bodyPr/>
          <a:lstStyle/>
          <a:p>
            <a:r>
              <a:rPr lang="en-US"/>
              <a:t>V. Haghighatdoost, Shahed university</a:t>
            </a:r>
            <a:endParaRPr lang="en-US" dirty="0"/>
          </a:p>
        </p:txBody>
      </p:sp>
    </p:spTree>
    <p:extLst>
      <p:ext uri="{BB962C8B-B14F-4D97-AF65-F5344CB8AC3E}">
        <p14:creationId xmlns:p14="http://schemas.microsoft.com/office/powerpoint/2010/main" val="719509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873040" y="3605040"/>
              <a:ext cx="360" cy="360"/>
            </p14:xfrm>
          </p:contentPart>
        </mc:Choice>
        <mc:Fallback xmlns="">
          <p:pic>
            <p:nvPicPr>
              <p:cNvPr id="2" name="Ink 1"/>
              <p:cNvPicPr/>
              <p:nvPr/>
            </p:nvPicPr>
            <p:blipFill>
              <a:blip r:embed="rId4"/>
              <a:stretch>
                <a:fillRect/>
              </a:stretch>
            </p:blipFill>
            <p:spPr>
              <a:xfrm>
                <a:off x="5863680" y="3595680"/>
                <a:ext cx="19080" cy="19080"/>
              </a:xfrm>
              <a:prstGeom prst="rect">
                <a:avLst/>
              </a:prstGeom>
            </p:spPr>
          </p:pic>
        </mc:Fallback>
      </mc:AlternateContent>
      <p:sp>
        <p:nvSpPr>
          <p:cNvPr id="4" name="Title 3">
            <a:extLst>
              <a:ext uri="{FF2B5EF4-FFF2-40B4-BE49-F238E27FC236}">
                <a16:creationId xmlns:a16="http://schemas.microsoft.com/office/drawing/2014/main" id="{023E39B4-BC96-23F6-B738-11718E5AC380}"/>
              </a:ext>
            </a:extLst>
          </p:cNvPr>
          <p:cNvSpPr>
            <a:spLocks noGrp="1"/>
          </p:cNvSpPr>
          <p:nvPr>
            <p:ph type="title"/>
          </p:nvPr>
        </p:nvSpPr>
        <p:spPr/>
        <p:txBody>
          <a:bodyPr/>
          <a:lstStyle/>
          <a:p>
            <a:r>
              <a:rPr lang="fa-IR" dirty="0"/>
              <a:t>کار با فایلها در </a:t>
            </a:r>
            <a:r>
              <a:rPr lang="en-US" dirty="0"/>
              <a:t>C#</a:t>
            </a:r>
          </a:p>
        </p:txBody>
      </p:sp>
      <p:sp>
        <p:nvSpPr>
          <p:cNvPr id="3" name="Content Placeholder 2"/>
          <p:cNvSpPr>
            <a:spLocks noGrp="1"/>
          </p:cNvSpPr>
          <p:nvPr>
            <p:ph idx="1"/>
          </p:nvPr>
        </p:nvSpPr>
        <p:spPr/>
        <p:txBody>
          <a:bodyPr/>
          <a:lstStyle/>
          <a:p>
            <a:r>
              <a:rPr lang="fa-IR" dirty="0"/>
              <a:t>کلاس </a:t>
            </a:r>
            <a:r>
              <a:rPr lang="en-US" dirty="0"/>
              <a:t>File </a:t>
            </a:r>
            <a:r>
              <a:rPr lang="fa-IR" dirty="0"/>
              <a:t>از فضای نام </a:t>
            </a:r>
            <a:r>
              <a:rPr lang="en-US" dirty="0">
                <a:solidFill>
                  <a:srgbClr val="0070C0"/>
                </a:solidFill>
              </a:rPr>
              <a:t>System.IO </a:t>
            </a:r>
            <a:r>
              <a:rPr lang="fa-IR" dirty="0">
                <a:solidFill>
                  <a:srgbClr val="0070C0"/>
                </a:solidFill>
              </a:rPr>
              <a:t> </a:t>
            </a:r>
            <a:r>
              <a:rPr lang="fa-IR" dirty="0"/>
              <a:t>به ما اجازه می دهد با فایل ها کار کنیم:</a:t>
            </a:r>
            <a:endParaRPr lang="en-US" dirty="0"/>
          </a:p>
          <a:p>
            <a:endParaRPr lang="en-US" dirty="0"/>
          </a:p>
          <a:p>
            <a:endParaRPr lang="en-US" dirty="0"/>
          </a:p>
          <a:p>
            <a:r>
              <a:rPr lang="fa-IR" dirty="0"/>
              <a:t>کلاس </a:t>
            </a:r>
            <a:r>
              <a:rPr lang="en-US" dirty="0"/>
              <a:t>File </a:t>
            </a:r>
            <a:r>
              <a:rPr lang="fa-IR" dirty="0"/>
              <a:t>روش های مفید زیادی برای ایجاد و دریافت اطلاعات در مورد فایل ها دارد. مثلا:</a:t>
            </a:r>
            <a:endParaRPr lang="en-US" dirty="0"/>
          </a:p>
        </p:txBody>
      </p:sp>
      <p:sp>
        <p:nvSpPr>
          <p:cNvPr id="12" name="Rectangle 11">
            <a:extLst>
              <a:ext uri="{FF2B5EF4-FFF2-40B4-BE49-F238E27FC236}">
                <a16:creationId xmlns:a16="http://schemas.microsoft.com/office/drawing/2014/main" id="{B3ED1E83-747C-2004-0C02-02711FF9705F}"/>
              </a:ext>
            </a:extLst>
          </p:cNvPr>
          <p:cNvSpPr/>
          <p:nvPr/>
        </p:nvSpPr>
        <p:spPr>
          <a:xfrm>
            <a:off x="382375" y="2347343"/>
            <a:ext cx="9240595" cy="1043747"/>
          </a:xfrm>
          <a:prstGeom prst="rect">
            <a:avLst/>
          </a:prstGeom>
          <a:solidFill>
            <a:schemeClr val="bg1">
              <a:lumMod val="85000"/>
            </a:schemeClr>
          </a:solidFill>
          <a:ln>
            <a:solidFill>
              <a:schemeClr val="tx1"/>
            </a:solidFill>
          </a:ln>
        </p:spPr>
        <p:txBody>
          <a:bodyPr wrap="square">
            <a:spAutoFit/>
          </a:bodyPr>
          <a:lstStyle/>
          <a:p>
            <a:pPr>
              <a:lnSpc>
                <a:spcPct val="107000"/>
              </a:lnSpc>
              <a:spcBef>
                <a:spcPts val="1200"/>
              </a:spcBef>
              <a:spcAft>
                <a:spcPts val="12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77AA"/>
                </a:solidFill>
                <a:latin typeface="Consolas" panose="020B0609020204030204" pitchFamily="49" charset="0"/>
                <a:ea typeface="Times New Roman" panose="02020603050405020304" pitchFamily="18" charset="0"/>
                <a:cs typeface="Courier New" panose="02070309020205020404" pitchFamily="49" charset="0"/>
              </a:rPr>
              <a:t>using</a:t>
            </a:r>
            <a:r>
              <a:rPr lang="en-US" sz="2000" dirty="0">
                <a:solidFill>
                  <a:srgbClr val="000000"/>
                </a:solidFill>
                <a:latin typeface="Consolas" panose="020B0609020204030204" pitchFamily="49" charset="0"/>
                <a:ea typeface="Times New Roman" panose="02020603050405020304" pitchFamily="18" charset="0"/>
                <a:cs typeface="Courier New" panose="02070309020205020404" pitchFamily="49" charset="0"/>
              </a:rPr>
              <a:t> </a:t>
            </a:r>
            <a:r>
              <a:rPr lang="en-US" sz="2000">
                <a:solidFill>
                  <a:srgbClr val="000000"/>
                </a:solidFill>
                <a:latin typeface="Consolas" panose="020B0609020204030204" pitchFamily="49" charset="0"/>
                <a:ea typeface="Times New Roman" panose="02020603050405020304" pitchFamily="18" charset="0"/>
                <a:cs typeface="Courier New" panose="02070309020205020404" pitchFamily="49" charset="0"/>
              </a:rPr>
              <a:t>System</a:t>
            </a:r>
            <a:r>
              <a:rPr lang="en-US" sz="2000">
                <a:solidFill>
                  <a:srgbClr val="999999"/>
                </a:solidFill>
                <a:latin typeface="Consolas" panose="020B0609020204030204" pitchFamily="49" charset="0"/>
                <a:ea typeface="Times New Roman" panose="02020603050405020304" pitchFamily="18" charset="0"/>
                <a:cs typeface="Courier New" panose="02070309020205020404" pitchFamily="49" charset="0"/>
              </a:rPr>
              <a:t>.</a:t>
            </a:r>
            <a:r>
              <a:rPr lang="en-US" sz="2000">
                <a:solidFill>
                  <a:srgbClr val="000000"/>
                </a:solidFill>
                <a:latin typeface="Consolas" panose="020B0609020204030204" pitchFamily="49" charset="0"/>
                <a:ea typeface="Times New Roman" panose="02020603050405020304" pitchFamily="18" charset="0"/>
                <a:cs typeface="Courier New" panose="02070309020205020404" pitchFamily="49" charset="0"/>
              </a:rPr>
              <a:t>IO</a:t>
            </a:r>
            <a:r>
              <a:rPr lang="en-US" sz="2000">
                <a:solidFill>
                  <a:srgbClr val="999999"/>
                </a:solidFill>
                <a:latin typeface="Consolas" panose="020B0609020204030204" pitchFamily="49" charset="0"/>
                <a:ea typeface="Times New Roman" panose="02020603050405020304" pitchFamily="18" charset="0"/>
                <a:cs typeface="Courier New" panose="02070309020205020404" pitchFamily="49" charset="0"/>
              </a:rPr>
              <a:t>;</a:t>
            </a:r>
            <a:r>
              <a:rPr lang="en-US" sz="2000">
                <a:solidFill>
                  <a:srgbClr val="000000"/>
                </a:solidFill>
                <a:latin typeface="Consolas" panose="020B0609020204030204" pitchFamily="49" charset="0"/>
                <a:ea typeface="Times New Roman" panose="02020603050405020304" pitchFamily="18" charset="0"/>
                <a:cs typeface="Courier New" panose="02070309020205020404" pitchFamily="49" charset="0"/>
              </a:rPr>
              <a:t>  </a:t>
            </a:r>
            <a:r>
              <a:rPr lang="en-US" sz="2000">
                <a:solidFill>
                  <a:srgbClr val="708090"/>
                </a:solidFill>
                <a:latin typeface="Consolas" panose="020B0609020204030204" pitchFamily="49" charset="0"/>
                <a:ea typeface="Times New Roman" panose="02020603050405020304" pitchFamily="18" charset="0"/>
                <a:cs typeface="Courier New" panose="02070309020205020404" pitchFamily="49" charset="0"/>
              </a:rPr>
              <a:t>// </a:t>
            </a:r>
            <a:r>
              <a:rPr lang="en-US" sz="2000" dirty="0">
                <a:solidFill>
                  <a:srgbClr val="708090"/>
                </a:solidFill>
                <a:latin typeface="Consolas" panose="020B0609020204030204" pitchFamily="49" charset="0"/>
                <a:ea typeface="Times New Roman" panose="02020603050405020304" pitchFamily="18" charset="0"/>
                <a:cs typeface="Courier New" panose="02070309020205020404" pitchFamily="49" charset="0"/>
              </a:rPr>
              <a:t>include the System.IO namespace</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err="1">
                <a:solidFill>
                  <a:srgbClr val="000000"/>
                </a:solidFill>
                <a:latin typeface="Consolas" panose="020B0609020204030204" pitchFamily="49" charset="0"/>
                <a:ea typeface="Times New Roman" panose="02020603050405020304" pitchFamily="18" charset="0"/>
                <a:cs typeface="Courier New" panose="02070309020205020404" pitchFamily="49" charset="0"/>
              </a:rPr>
              <a:t>File</a:t>
            </a:r>
            <a:r>
              <a:rPr lang="en-US" sz="2000" err="1">
                <a:solidFill>
                  <a:srgbClr val="999999"/>
                </a:solidFill>
                <a:latin typeface="Consolas" panose="020B0609020204030204" pitchFamily="49" charset="0"/>
                <a:ea typeface="Times New Roman" panose="02020603050405020304" pitchFamily="18" charset="0"/>
                <a:cs typeface="Courier New" panose="02070309020205020404" pitchFamily="49" charset="0"/>
              </a:rPr>
              <a:t>.</a:t>
            </a:r>
            <a:r>
              <a:rPr lang="en-US" sz="2000" i="1" err="1">
                <a:solidFill>
                  <a:srgbClr val="DD4A68"/>
                </a:solidFill>
                <a:latin typeface="Consolas" panose="020B0609020204030204" pitchFamily="49" charset="0"/>
                <a:ea typeface="Times New Roman" panose="02020603050405020304" pitchFamily="18" charset="0"/>
                <a:cs typeface="Courier New" panose="02070309020205020404" pitchFamily="49" charset="0"/>
              </a:rPr>
              <a:t>SomeFileMethod</a:t>
            </a:r>
            <a:r>
              <a:rPr lang="en-US" sz="2000">
                <a:solidFill>
                  <a:srgbClr val="999999"/>
                </a:solidFill>
                <a:latin typeface="Consolas" panose="020B0609020204030204" pitchFamily="49" charset="0"/>
                <a:ea typeface="Times New Roman" panose="02020603050405020304" pitchFamily="18" charset="0"/>
                <a:cs typeface="Courier New" panose="02070309020205020404" pitchFamily="49" charset="0"/>
              </a:rPr>
              <a:t>();</a:t>
            </a:r>
            <a:r>
              <a:rPr lang="en-US" sz="2000">
                <a:solidFill>
                  <a:srgbClr val="000000"/>
                </a:solidFill>
                <a:latin typeface="Consolas" panose="020B0609020204030204" pitchFamily="49" charset="0"/>
                <a:ea typeface="Times New Roman" panose="02020603050405020304" pitchFamily="18" charset="0"/>
                <a:cs typeface="Courier New" panose="02070309020205020404" pitchFamily="49" charset="0"/>
              </a:rPr>
              <a:t>  </a:t>
            </a:r>
            <a:r>
              <a:rPr lang="en-US" sz="2000">
                <a:solidFill>
                  <a:srgbClr val="708090"/>
                </a:solidFill>
                <a:latin typeface="Consolas" panose="020B0609020204030204" pitchFamily="49" charset="0"/>
                <a:ea typeface="Times New Roman" panose="02020603050405020304" pitchFamily="18" charset="0"/>
                <a:cs typeface="Courier New" panose="02070309020205020404" pitchFamily="49" charset="0"/>
              </a:rPr>
              <a:t>// </a:t>
            </a:r>
            <a:r>
              <a:rPr lang="en-US" sz="2000" dirty="0">
                <a:solidFill>
                  <a:srgbClr val="708090"/>
                </a:solidFill>
                <a:latin typeface="Consolas" panose="020B0609020204030204" pitchFamily="49" charset="0"/>
                <a:ea typeface="Times New Roman" panose="02020603050405020304" pitchFamily="18" charset="0"/>
                <a:cs typeface="Courier New" panose="02070309020205020404" pitchFamily="49" charset="0"/>
              </a:rPr>
              <a:t>use the file class with methods</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D5A85A0A-606E-4E47-88DD-0614742D6E57}"/>
              </a:ext>
            </a:extLst>
          </p:cNvPr>
          <p:cNvSpPr>
            <a:spLocks noGrp="1"/>
          </p:cNvSpPr>
          <p:nvPr>
            <p:ph type="ftr" sz="quarter" idx="11"/>
          </p:nvPr>
        </p:nvSpPr>
        <p:spPr/>
        <p:txBody>
          <a:bodyPr/>
          <a:lstStyle/>
          <a:p>
            <a:r>
              <a:rPr lang="en-US"/>
              <a:t>V. Haghighatdoost, Shahed university</a:t>
            </a:r>
            <a:endParaRPr lang="en-US" dirty="0"/>
          </a:p>
        </p:txBody>
      </p:sp>
      <p:sp>
        <p:nvSpPr>
          <p:cNvPr id="6" name="Slide Number Placeholder 5">
            <a:extLst>
              <a:ext uri="{FF2B5EF4-FFF2-40B4-BE49-F238E27FC236}">
                <a16:creationId xmlns:a16="http://schemas.microsoft.com/office/drawing/2014/main" id="{B3D82286-A0E3-4145-8D30-3A4151212F66}"/>
              </a:ext>
            </a:extLst>
          </p:cNvPr>
          <p:cNvSpPr>
            <a:spLocks noGrp="1"/>
          </p:cNvSpPr>
          <p:nvPr>
            <p:ph type="sldNum" sz="quarter" idx="12"/>
          </p:nvPr>
        </p:nvSpPr>
        <p:spPr/>
        <p:txBody>
          <a:bodyPr/>
          <a:lstStyle/>
          <a:p>
            <a:fld id="{7A24F918-E48B-4CD6-88B4-F48A81EB5FB6}" type="slidenum">
              <a:rPr lang="en-US" smtClean="0"/>
              <a:pPr/>
              <a:t>8</a:t>
            </a:fld>
            <a:endParaRPr lang="en-US"/>
          </a:p>
        </p:txBody>
      </p:sp>
    </p:spTree>
    <p:extLst>
      <p:ext uri="{BB962C8B-B14F-4D97-AF65-F5344CB8AC3E}">
        <p14:creationId xmlns:p14="http://schemas.microsoft.com/office/powerpoint/2010/main" val="934719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873040" y="3605040"/>
              <a:ext cx="360" cy="360"/>
            </p14:xfrm>
          </p:contentPart>
        </mc:Choice>
        <mc:Fallback xmlns="">
          <p:pic>
            <p:nvPicPr>
              <p:cNvPr id="2" name="Ink 1"/>
              <p:cNvPicPr/>
              <p:nvPr/>
            </p:nvPicPr>
            <p:blipFill>
              <a:blip r:embed="rId4"/>
              <a:stretch>
                <a:fillRect/>
              </a:stretch>
            </p:blipFill>
            <p:spPr>
              <a:xfrm>
                <a:off x="5863680" y="3595680"/>
                <a:ext cx="19080" cy="19080"/>
              </a:xfrm>
              <a:prstGeom prst="rect">
                <a:avLst/>
              </a:prstGeom>
            </p:spPr>
          </p:pic>
        </mc:Fallback>
      </mc:AlternateContent>
      <p:sp>
        <p:nvSpPr>
          <p:cNvPr id="4" name="Title 3">
            <a:extLst>
              <a:ext uri="{FF2B5EF4-FFF2-40B4-BE49-F238E27FC236}">
                <a16:creationId xmlns:a16="http://schemas.microsoft.com/office/drawing/2014/main" id="{023E39B4-BC96-23F6-B738-11718E5AC380}"/>
              </a:ext>
            </a:extLst>
          </p:cNvPr>
          <p:cNvSpPr>
            <a:spLocks noGrp="1"/>
          </p:cNvSpPr>
          <p:nvPr>
            <p:ph type="title"/>
          </p:nvPr>
        </p:nvSpPr>
        <p:spPr/>
        <p:txBody>
          <a:bodyPr/>
          <a:lstStyle/>
          <a:p>
            <a:r>
              <a:rPr lang="fa-IR" dirty="0"/>
              <a:t>برخی توابع در کلاس </a:t>
            </a:r>
            <a:r>
              <a:rPr lang="en-US" dirty="0"/>
              <a:t>File</a:t>
            </a:r>
          </a:p>
        </p:txBody>
      </p:sp>
      <p:graphicFrame>
        <p:nvGraphicFramePr>
          <p:cNvPr id="11" name="Content Placeholder 5">
            <a:extLst>
              <a:ext uri="{FF2B5EF4-FFF2-40B4-BE49-F238E27FC236}">
                <a16:creationId xmlns:a16="http://schemas.microsoft.com/office/drawing/2014/main" id="{C1AD8093-481B-4F2A-9555-105E3A0F635D}"/>
              </a:ext>
            </a:extLst>
          </p:cNvPr>
          <p:cNvGraphicFramePr>
            <a:graphicFrameLocks noGrp="1"/>
          </p:cNvGraphicFramePr>
          <p:nvPr>
            <p:ph idx="1"/>
            <p:extLst>
              <p:ext uri="{D42A27DB-BD31-4B8C-83A1-F6EECF244321}">
                <p14:modId xmlns:p14="http://schemas.microsoft.com/office/powerpoint/2010/main" val="2698835435"/>
              </p:ext>
            </p:extLst>
          </p:nvPr>
        </p:nvGraphicFramePr>
        <p:xfrm>
          <a:off x="473725" y="1105924"/>
          <a:ext cx="10798629" cy="4998232"/>
        </p:xfrm>
        <a:graphic>
          <a:graphicData uri="http://schemas.openxmlformats.org/drawingml/2006/table">
            <a:tbl>
              <a:tblPr firstRow="1" firstCol="1" bandRow="1">
                <a:tableStyleId>{5C22544A-7EE6-4342-B048-85BDC9FD1C3A}</a:tableStyleId>
              </a:tblPr>
              <a:tblGrid>
                <a:gridCol w="3176017">
                  <a:extLst>
                    <a:ext uri="{9D8B030D-6E8A-4147-A177-3AD203B41FA5}">
                      <a16:colId xmlns:a16="http://schemas.microsoft.com/office/drawing/2014/main" val="2147533737"/>
                    </a:ext>
                  </a:extLst>
                </a:gridCol>
                <a:gridCol w="7622612">
                  <a:extLst>
                    <a:ext uri="{9D8B030D-6E8A-4147-A177-3AD203B41FA5}">
                      <a16:colId xmlns:a16="http://schemas.microsoft.com/office/drawing/2014/main" val="4282577980"/>
                    </a:ext>
                  </a:extLst>
                </a:gridCol>
              </a:tblGrid>
              <a:tr h="513837">
                <a:tc>
                  <a:txBody>
                    <a:bodyPr/>
                    <a:lstStyle/>
                    <a:p>
                      <a:pPr marL="0" marR="0">
                        <a:lnSpc>
                          <a:spcPct val="107000"/>
                        </a:lnSpc>
                        <a:spcBef>
                          <a:spcPts val="1500"/>
                        </a:spcBef>
                        <a:spcAft>
                          <a:spcPts val="1500"/>
                        </a:spcAft>
                      </a:pPr>
                      <a:r>
                        <a:rPr lang="en-US" sz="2400" b="1" dirty="0">
                          <a:solidFill>
                            <a:srgbClr val="C00000"/>
                          </a:solidFill>
                          <a:effectLst/>
                        </a:rPr>
                        <a:t>Method</a:t>
                      </a:r>
                      <a:endParaRPr lang="en-US"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152400" marR="76200" marT="76200" marB="76200"/>
                </a:tc>
                <a:tc>
                  <a:txBody>
                    <a:bodyPr/>
                    <a:lstStyle/>
                    <a:p>
                      <a:pPr marL="0" marR="0">
                        <a:lnSpc>
                          <a:spcPct val="107000"/>
                        </a:lnSpc>
                        <a:spcBef>
                          <a:spcPts val="1500"/>
                        </a:spcBef>
                        <a:spcAft>
                          <a:spcPts val="1500"/>
                        </a:spcAft>
                      </a:pPr>
                      <a:r>
                        <a:rPr lang="en-US" sz="2400" b="1" dirty="0">
                          <a:solidFill>
                            <a:srgbClr val="C00000"/>
                          </a:solidFill>
                          <a:effectLst/>
                        </a:rPr>
                        <a:t>Description</a:t>
                      </a:r>
                      <a:endParaRPr lang="en-US"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76200" marR="76200" marT="76200" marB="76200"/>
                </a:tc>
                <a:extLst>
                  <a:ext uri="{0D108BD9-81ED-4DB2-BD59-A6C34878D82A}">
                    <a16:rowId xmlns:a16="http://schemas.microsoft.com/office/drawing/2014/main" val="3126417448"/>
                  </a:ext>
                </a:extLst>
              </a:tr>
              <a:tr h="513837">
                <a:tc>
                  <a:txBody>
                    <a:bodyPr/>
                    <a:lstStyle/>
                    <a:p>
                      <a:pPr marL="0" marR="0">
                        <a:lnSpc>
                          <a:spcPct val="107000"/>
                        </a:lnSpc>
                        <a:spcBef>
                          <a:spcPts val="1500"/>
                        </a:spcBef>
                        <a:spcAft>
                          <a:spcPts val="1500"/>
                        </a:spcAft>
                      </a:pPr>
                      <a:r>
                        <a:rPr lang="en-US" sz="2000" dirty="0" err="1">
                          <a:effectLst/>
                        </a:rPr>
                        <a:t>AppendText</a:t>
                      </a:r>
                      <a:r>
                        <a:rPr lang="en-US" sz="2000" dirty="0">
                          <a:effectLst/>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152400" marR="76200" marT="76200" marB="76200"/>
                </a:tc>
                <a:tc>
                  <a:txBody>
                    <a:bodyPr/>
                    <a:lstStyle/>
                    <a:p>
                      <a:pPr marL="0" marR="0">
                        <a:lnSpc>
                          <a:spcPct val="107000"/>
                        </a:lnSpc>
                        <a:spcBef>
                          <a:spcPts val="1500"/>
                        </a:spcBef>
                        <a:spcAft>
                          <a:spcPts val="1500"/>
                        </a:spcAft>
                      </a:pPr>
                      <a:r>
                        <a:rPr lang="en-US" sz="1800">
                          <a:effectLst/>
                        </a:rPr>
                        <a:t>Appends text at the end of an existing file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76200" marR="76200" marT="76200" marB="76200"/>
                </a:tc>
                <a:extLst>
                  <a:ext uri="{0D108BD9-81ED-4DB2-BD59-A6C34878D82A}">
                    <a16:rowId xmlns:a16="http://schemas.microsoft.com/office/drawing/2014/main" val="1957040000"/>
                  </a:ext>
                </a:extLst>
              </a:tr>
              <a:tr h="513837">
                <a:tc>
                  <a:txBody>
                    <a:bodyPr/>
                    <a:lstStyle/>
                    <a:p>
                      <a:pPr marL="0" marR="0">
                        <a:lnSpc>
                          <a:spcPct val="107000"/>
                        </a:lnSpc>
                        <a:spcBef>
                          <a:spcPts val="1500"/>
                        </a:spcBef>
                        <a:spcAft>
                          <a:spcPts val="1500"/>
                        </a:spcAft>
                      </a:pPr>
                      <a:r>
                        <a:rPr lang="en-US" sz="2000" dirty="0">
                          <a:effectLst/>
                        </a:rPr>
                        <a:t>Copy()</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152400" marR="76200" marT="76200" marB="76200"/>
                </a:tc>
                <a:tc>
                  <a:txBody>
                    <a:bodyPr/>
                    <a:lstStyle/>
                    <a:p>
                      <a:pPr marL="0" marR="0">
                        <a:lnSpc>
                          <a:spcPct val="107000"/>
                        </a:lnSpc>
                        <a:spcBef>
                          <a:spcPts val="1500"/>
                        </a:spcBef>
                        <a:spcAft>
                          <a:spcPts val="1500"/>
                        </a:spcAft>
                      </a:pPr>
                      <a:r>
                        <a:rPr lang="en-US" sz="1800">
                          <a:effectLst/>
                        </a:rPr>
                        <a:t>Copies a file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76200" marR="76200" marT="76200" marB="76200"/>
                </a:tc>
                <a:extLst>
                  <a:ext uri="{0D108BD9-81ED-4DB2-BD59-A6C34878D82A}">
                    <a16:rowId xmlns:a16="http://schemas.microsoft.com/office/drawing/2014/main" val="3353893582"/>
                  </a:ext>
                </a:extLst>
              </a:tr>
              <a:tr h="513837">
                <a:tc>
                  <a:txBody>
                    <a:bodyPr/>
                    <a:lstStyle/>
                    <a:p>
                      <a:pPr marL="0" marR="0">
                        <a:lnSpc>
                          <a:spcPct val="107000"/>
                        </a:lnSpc>
                        <a:spcBef>
                          <a:spcPts val="1500"/>
                        </a:spcBef>
                        <a:spcAft>
                          <a:spcPts val="1500"/>
                        </a:spcAft>
                      </a:pPr>
                      <a:r>
                        <a:rPr lang="en-US" sz="2000" dirty="0">
                          <a:effectLst/>
                        </a:rPr>
                        <a:t>Create()</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152400" marR="76200" marT="76200" marB="76200"/>
                </a:tc>
                <a:tc>
                  <a:txBody>
                    <a:bodyPr/>
                    <a:lstStyle/>
                    <a:p>
                      <a:pPr marL="0" marR="0">
                        <a:lnSpc>
                          <a:spcPct val="107000"/>
                        </a:lnSpc>
                        <a:spcBef>
                          <a:spcPts val="1500"/>
                        </a:spcBef>
                        <a:spcAft>
                          <a:spcPts val="1500"/>
                        </a:spcAft>
                      </a:pPr>
                      <a:r>
                        <a:rPr lang="en-US" sz="1800">
                          <a:effectLst/>
                        </a:rPr>
                        <a:t>Creates or overwrites a file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76200" marR="76200" marT="76200" marB="76200"/>
                </a:tc>
                <a:extLst>
                  <a:ext uri="{0D108BD9-81ED-4DB2-BD59-A6C34878D82A}">
                    <a16:rowId xmlns:a16="http://schemas.microsoft.com/office/drawing/2014/main" val="1971734058"/>
                  </a:ext>
                </a:extLst>
              </a:tr>
              <a:tr h="513837">
                <a:tc>
                  <a:txBody>
                    <a:bodyPr/>
                    <a:lstStyle/>
                    <a:p>
                      <a:pPr marL="0" marR="0">
                        <a:lnSpc>
                          <a:spcPct val="107000"/>
                        </a:lnSpc>
                        <a:spcBef>
                          <a:spcPts val="1500"/>
                        </a:spcBef>
                        <a:spcAft>
                          <a:spcPts val="1500"/>
                        </a:spcAft>
                      </a:pPr>
                      <a:r>
                        <a:rPr lang="en-US" sz="2000" dirty="0">
                          <a:effectLst/>
                        </a:rPr>
                        <a:t>Delete()</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152400" marR="76200" marT="76200" marB="76200"/>
                </a:tc>
                <a:tc>
                  <a:txBody>
                    <a:bodyPr/>
                    <a:lstStyle/>
                    <a:p>
                      <a:pPr marL="0" marR="0">
                        <a:lnSpc>
                          <a:spcPct val="107000"/>
                        </a:lnSpc>
                        <a:spcBef>
                          <a:spcPts val="1500"/>
                        </a:spcBef>
                        <a:spcAft>
                          <a:spcPts val="1500"/>
                        </a:spcAft>
                      </a:pPr>
                      <a:r>
                        <a:rPr lang="en-US" sz="1800">
                          <a:effectLst/>
                        </a:rPr>
                        <a:t>Deletes a file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76200" marR="76200" marT="76200" marB="76200"/>
                </a:tc>
                <a:extLst>
                  <a:ext uri="{0D108BD9-81ED-4DB2-BD59-A6C34878D82A}">
                    <a16:rowId xmlns:a16="http://schemas.microsoft.com/office/drawing/2014/main" val="3777182061"/>
                  </a:ext>
                </a:extLst>
              </a:tr>
              <a:tr h="513837">
                <a:tc>
                  <a:txBody>
                    <a:bodyPr/>
                    <a:lstStyle/>
                    <a:p>
                      <a:pPr marL="0" marR="0">
                        <a:lnSpc>
                          <a:spcPct val="107000"/>
                        </a:lnSpc>
                        <a:spcBef>
                          <a:spcPts val="1500"/>
                        </a:spcBef>
                        <a:spcAft>
                          <a:spcPts val="1500"/>
                        </a:spcAft>
                      </a:pPr>
                      <a:r>
                        <a:rPr lang="en-US" sz="2000" dirty="0">
                          <a:effectLst/>
                        </a:rPr>
                        <a:t>Exists()</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152400" marR="76200" marT="76200" marB="76200"/>
                </a:tc>
                <a:tc>
                  <a:txBody>
                    <a:bodyPr/>
                    <a:lstStyle/>
                    <a:p>
                      <a:pPr marL="0" marR="0">
                        <a:lnSpc>
                          <a:spcPct val="107000"/>
                        </a:lnSpc>
                        <a:spcBef>
                          <a:spcPts val="1500"/>
                        </a:spcBef>
                        <a:spcAft>
                          <a:spcPts val="1500"/>
                        </a:spcAft>
                      </a:pPr>
                      <a:r>
                        <a:rPr lang="en-US" sz="1800">
                          <a:effectLst/>
                        </a:rPr>
                        <a:t>Tests whether the file exists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76200" marR="76200" marT="76200" marB="76200"/>
                </a:tc>
                <a:extLst>
                  <a:ext uri="{0D108BD9-81ED-4DB2-BD59-A6C34878D82A}">
                    <a16:rowId xmlns:a16="http://schemas.microsoft.com/office/drawing/2014/main" val="1065182156"/>
                  </a:ext>
                </a:extLst>
              </a:tr>
              <a:tr h="513837">
                <a:tc>
                  <a:txBody>
                    <a:bodyPr/>
                    <a:lstStyle/>
                    <a:p>
                      <a:pPr marL="0" marR="0">
                        <a:lnSpc>
                          <a:spcPct val="107000"/>
                        </a:lnSpc>
                        <a:spcBef>
                          <a:spcPts val="1500"/>
                        </a:spcBef>
                        <a:spcAft>
                          <a:spcPts val="1500"/>
                        </a:spcAft>
                      </a:pPr>
                      <a:r>
                        <a:rPr lang="en-US" sz="2000" dirty="0" err="1">
                          <a:effectLst/>
                        </a:rPr>
                        <a:t>ReadAllText</a:t>
                      </a:r>
                      <a:r>
                        <a:rPr lang="en-US" sz="2000" dirty="0">
                          <a:effectLst/>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152400" marR="76200" marT="76200" marB="76200"/>
                </a:tc>
                <a:tc>
                  <a:txBody>
                    <a:bodyPr/>
                    <a:lstStyle/>
                    <a:p>
                      <a:pPr marL="0" marR="0">
                        <a:lnSpc>
                          <a:spcPct val="107000"/>
                        </a:lnSpc>
                        <a:spcBef>
                          <a:spcPts val="1500"/>
                        </a:spcBef>
                        <a:spcAft>
                          <a:spcPts val="1500"/>
                        </a:spcAft>
                      </a:pPr>
                      <a:r>
                        <a:rPr lang="en-US" sz="1800">
                          <a:effectLst/>
                        </a:rPr>
                        <a:t>Reads the contents of a file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76200" marR="76200" marT="76200" marB="76200"/>
                </a:tc>
                <a:extLst>
                  <a:ext uri="{0D108BD9-81ED-4DB2-BD59-A6C34878D82A}">
                    <a16:rowId xmlns:a16="http://schemas.microsoft.com/office/drawing/2014/main" val="1431881308"/>
                  </a:ext>
                </a:extLst>
              </a:tr>
              <a:tr h="513837">
                <a:tc>
                  <a:txBody>
                    <a:bodyPr/>
                    <a:lstStyle/>
                    <a:p>
                      <a:pPr marL="0" marR="0">
                        <a:lnSpc>
                          <a:spcPct val="107000"/>
                        </a:lnSpc>
                        <a:spcBef>
                          <a:spcPts val="1500"/>
                        </a:spcBef>
                        <a:spcAft>
                          <a:spcPts val="1500"/>
                        </a:spcAft>
                      </a:pPr>
                      <a:r>
                        <a:rPr lang="en-US" sz="2000" dirty="0">
                          <a:effectLst/>
                        </a:rPr>
                        <a:t>Replace()</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152400" marR="76200" marT="76200" marB="76200"/>
                </a:tc>
                <a:tc>
                  <a:txBody>
                    <a:bodyPr/>
                    <a:lstStyle/>
                    <a:p>
                      <a:pPr marL="0" marR="0">
                        <a:lnSpc>
                          <a:spcPct val="107000"/>
                        </a:lnSpc>
                        <a:spcBef>
                          <a:spcPts val="1500"/>
                        </a:spcBef>
                        <a:spcAft>
                          <a:spcPts val="1500"/>
                        </a:spcAft>
                      </a:pPr>
                      <a:r>
                        <a:rPr lang="en-US" sz="1800">
                          <a:effectLst/>
                        </a:rPr>
                        <a:t>Replaces the contents of a file with the contents of another file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76200" marR="76200" marT="76200" marB="76200"/>
                </a:tc>
                <a:extLst>
                  <a:ext uri="{0D108BD9-81ED-4DB2-BD59-A6C34878D82A}">
                    <a16:rowId xmlns:a16="http://schemas.microsoft.com/office/drawing/2014/main" val="1643557252"/>
                  </a:ext>
                </a:extLst>
              </a:tr>
              <a:tr h="874958">
                <a:tc>
                  <a:txBody>
                    <a:bodyPr/>
                    <a:lstStyle/>
                    <a:p>
                      <a:pPr marL="0" marR="0">
                        <a:lnSpc>
                          <a:spcPct val="107000"/>
                        </a:lnSpc>
                        <a:spcBef>
                          <a:spcPts val="1500"/>
                        </a:spcBef>
                        <a:spcAft>
                          <a:spcPts val="1500"/>
                        </a:spcAft>
                      </a:pPr>
                      <a:r>
                        <a:rPr lang="en-US" sz="2000" dirty="0" err="1">
                          <a:effectLst/>
                        </a:rPr>
                        <a:t>WriteAllText</a:t>
                      </a:r>
                      <a:r>
                        <a:rPr lang="en-US" sz="2000" dirty="0">
                          <a:effectLst/>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152400" marR="76200" marT="76200" marB="76200"/>
                </a:tc>
                <a:tc>
                  <a:txBody>
                    <a:bodyPr/>
                    <a:lstStyle/>
                    <a:p>
                      <a:pPr marL="0" marR="0">
                        <a:lnSpc>
                          <a:spcPct val="107000"/>
                        </a:lnSpc>
                        <a:spcBef>
                          <a:spcPts val="1500"/>
                        </a:spcBef>
                        <a:spcAft>
                          <a:spcPts val="1500"/>
                        </a:spcAft>
                      </a:pPr>
                      <a:r>
                        <a:rPr lang="en-US" sz="1800" dirty="0">
                          <a:effectLst/>
                        </a:rPr>
                        <a:t>Creates a new file and writes the contents to it. If the file already exists, it will be overwritten.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76200" marR="76200" marT="76200" marB="76200"/>
                </a:tc>
                <a:extLst>
                  <a:ext uri="{0D108BD9-81ED-4DB2-BD59-A6C34878D82A}">
                    <a16:rowId xmlns:a16="http://schemas.microsoft.com/office/drawing/2014/main" val="196714722"/>
                  </a:ext>
                </a:extLst>
              </a:tr>
            </a:tbl>
          </a:graphicData>
        </a:graphic>
      </p:graphicFrame>
      <p:sp>
        <p:nvSpPr>
          <p:cNvPr id="13" name="TextBox 12">
            <a:extLst>
              <a:ext uri="{FF2B5EF4-FFF2-40B4-BE49-F238E27FC236}">
                <a16:creationId xmlns:a16="http://schemas.microsoft.com/office/drawing/2014/main" id="{A608157C-A8BD-4309-AC7C-65FEFB490297}"/>
              </a:ext>
            </a:extLst>
          </p:cNvPr>
          <p:cNvSpPr txBox="1"/>
          <p:nvPr/>
        </p:nvSpPr>
        <p:spPr>
          <a:xfrm>
            <a:off x="1669141" y="6104156"/>
            <a:ext cx="9935029" cy="369332"/>
          </a:xfrm>
          <a:prstGeom prst="rect">
            <a:avLst/>
          </a:prstGeom>
          <a:noFill/>
        </p:spPr>
        <p:txBody>
          <a:bodyPr wrap="square">
            <a:spAutoFit/>
          </a:bodyPr>
          <a:lstStyle/>
          <a:p>
            <a:r>
              <a:rPr lang="en-US" b="0" i="0" dirty="0">
                <a:solidFill>
                  <a:srgbClr val="000000"/>
                </a:solidFill>
                <a:effectLst/>
                <a:latin typeface="Verdana" panose="020B0604030504040204" pitchFamily="34" charset="0"/>
              </a:rPr>
              <a:t>For a full list of File methods, go to </a:t>
            </a:r>
            <a:r>
              <a:rPr lang="en-US" b="0" i="0" dirty="0">
                <a:effectLst/>
                <a:latin typeface="Verdana" panose="020B0604030504040204" pitchFamily="34" charset="0"/>
                <a:hlinkClick r:id="rId5"/>
              </a:rPr>
              <a:t>Microsoft </a:t>
            </a:r>
            <a:r>
              <a:rPr lang="en-US" b="0" i="0" dirty="0" err="1">
                <a:effectLst/>
                <a:latin typeface="Verdana" panose="020B0604030504040204" pitchFamily="34" charset="0"/>
                <a:hlinkClick r:id="rId5"/>
              </a:rPr>
              <a:t>.Net</a:t>
            </a:r>
            <a:r>
              <a:rPr lang="en-US" b="0" i="0" dirty="0">
                <a:effectLst/>
                <a:latin typeface="Verdana" panose="020B0604030504040204" pitchFamily="34" charset="0"/>
                <a:hlinkClick r:id="rId5"/>
              </a:rPr>
              <a:t> File Class Reference</a:t>
            </a:r>
            <a:r>
              <a:rPr lang="en-US" b="0" i="0" dirty="0">
                <a:solidFill>
                  <a:srgbClr val="000000"/>
                </a:solidFill>
                <a:effectLst/>
                <a:latin typeface="Verdana" panose="020B0604030504040204" pitchFamily="34" charset="0"/>
              </a:rPr>
              <a:t>.</a:t>
            </a:r>
            <a:endParaRPr lang="en-US" dirty="0"/>
          </a:p>
        </p:txBody>
      </p:sp>
      <p:sp>
        <p:nvSpPr>
          <p:cNvPr id="14" name="Footer Placeholder 13">
            <a:extLst>
              <a:ext uri="{FF2B5EF4-FFF2-40B4-BE49-F238E27FC236}">
                <a16:creationId xmlns:a16="http://schemas.microsoft.com/office/drawing/2014/main" id="{5F4F4248-1154-4E1B-881C-C9108DB2A0B9}"/>
              </a:ext>
            </a:extLst>
          </p:cNvPr>
          <p:cNvSpPr>
            <a:spLocks noGrp="1"/>
          </p:cNvSpPr>
          <p:nvPr>
            <p:ph type="ftr" sz="quarter" idx="11"/>
          </p:nvPr>
        </p:nvSpPr>
        <p:spPr/>
        <p:txBody>
          <a:bodyPr/>
          <a:lstStyle/>
          <a:p>
            <a:r>
              <a:rPr lang="en-US"/>
              <a:t>V. Haghighatdoost, Shahed university</a:t>
            </a:r>
            <a:endParaRPr lang="en-US" dirty="0"/>
          </a:p>
        </p:txBody>
      </p:sp>
      <p:sp>
        <p:nvSpPr>
          <p:cNvPr id="15" name="Slide Number Placeholder 14">
            <a:extLst>
              <a:ext uri="{FF2B5EF4-FFF2-40B4-BE49-F238E27FC236}">
                <a16:creationId xmlns:a16="http://schemas.microsoft.com/office/drawing/2014/main" id="{04BDBCF9-79B5-4C91-A8FC-75D619B7AAD4}"/>
              </a:ext>
            </a:extLst>
          </p:cNvPr>
          <p:cNvSpPr>
            <a:spLocks noGrp="1"/>
          </p:cNvSpPr>
          <p:nvPr>
            <p:ph type="sldNum" sz="quarter" idx="12"/>
          </p:nvPr>
        </p:nvSpPr>
        <p:spPr/>
        <p:txBody>
          <a:bodyPr/>
          <a:lstStyle/>
          <a:p>
            <a:fld id="{7A24F918-E48B-4CD6-88B4-F48A81EB5FB6}" type="slidenum">
              <a:rPr lang="en-US" smtClean="0"/>
              <a:pPr/>
              <a:t>9</a:t>
            </a:fld>
            <a:endParaRPr lang="en-US"/>
          </a:p>
        </p:txBody>
      </p:sp>
    </p:spTree>
    <p:extLst>
      <p:ext uri="{BB962C8B-B14F-4D97-AF65-F5344CB8AC3E}">
        <p14:creationId xmlns:p14="http://schemas.microsoft.com/office/powerpoint/2010/main" val="2348870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12496</TotalTime>
  <Words>3918</Words>
  <Application>Microsoft Office PowerPoint</Application>
  <PresentationFormat>Widescreen</PresentationFormat>
  <Paragraphs>562</Paragraphs>
  <Slides>34</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Arial</vt:lpstr>
      <vt:lpstr>Calibri</vt:lpstr>
      <vt:lpstr>Calibri Light</vt:lpstr>
      <vt:lpstr>Consolas</vt:lpstr>
      <vt:lpstr>Courier New</vt:lpstr>
      <vt:lpstr>Helvetica</vt:lpstr>
      <vt:lpstr>Roboto</vt:lpstr>
      <vt:lpstr>Tahoma</vt:lpstr>
      <vt:lpstr>Times New Roman</vt:lpstr>
      <vt:lpstr>Verdana</vt:lpstr>
      <vt:lpstr>Wingdings</vt:lpstr>
      <vt:lpstr>Office Theme</vt:lpstr>
      <vt:lpstr>برنامه سازي پيشرفته</vt:lpstr>
      <vt:lpstr>منابع</vt:lpstr>
      <vt:lpstr>لزوم استفاده از فایل ها:</vt:lpstr>
      <vt:lpstr>مفهوم فایل ها در C++  و C#</vt:lpstr>
      <vt:lpstr>انواع فايل از نظر نوع اطلاعات :</vt:lpstr>
      <vt:lpstr>مثال</vt:lpstr>
      <vt:lpstr>تبدیل فرمت در فایل متنی</vt:lpstr>
      <vt:lpstr>کار با فایلها در C#</vt:lpstr>
      <vt:lpstr>برخی توابع در کلاس File</vt:lpstr>
      <vt:lpstr>خواندن و نوشتن در یک فایل متنی</vt:lpstr>
      <vt:lpstr>متد File.AppendAllText</vt:lpstr>
      <vt:lpstr>متد File.AppendAllText</vt:lpstr>
      <vt:lpstr>باز کردن و بستن فایل :</vt:lpstr>
      <vt:lpstr>PowerPoint Presentation</vt:lpstr>
      <vt:lpstr>کار با فایل با استفاده از کلاسهای جریانی</vt:lpstr>
      <vt:lpstr>نوشتن فایل متنی با استفاده از کلاس های جریانی</vt:lpstr>
      <vt:lpstr>خواندن از فایل متنی با استفاده از کلاس جریانی</vt:lpstr>
      <vt:lpstr>نکته :</vt:lpstr>
      <vt:lpstr>Encoding.ASCII.GetString</vt:lpstr>
      <vt:lpstr>Encoding.ASCII.GetString</vt:lpstr>
      <vt:lpstr>Byte Ordering</vt:lpstr>
      <vt:lpstr>Byte Ordering Example</vt:lpstr>
      <vt:lpstr>نوشتن متغیرهای عددی بصورت باینری در فایل</vt:lpstr>
      <vt:lpstr>خواندن متغیرهای عددی بصورت باینری در فایل</vt:lpstr>
      <vt:lpstr>نوشتن یک شی بطور کامل در فایل</vt:lpstr>
      <vt:lpstr>نوشتن اطلاعات شی با استفاده از آیتمهای داده ای</vt:lpstr>
      <vt:lpstr>نوشتن یک شی بطور کامل در فایل</vt:lpstr>
      <vt:lpstr>نوشتن یک شی در فایل</vt:lpstr>
      <vt:lpstr>خواندن یک شی بطور کامل از فایل</vt:lpstr>
      <vt:lpstr>تمرین</vt:lpstr>
      <vt:lpstr>ذخیره اشیا در فایلهای متنی استاندارد</vt:lpstr>
      <vt:lpstr>نوشتن یک شی بطور کامل در یک فایل xml</vt:lpstr>
      <vt:lpstr>نوشتن یک شی بطور کامل در یک فایل xml</vt:lpstr>
      <vt:lpstr>خواندن یک شی بطور کامل از یک فایل xml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Computer Architecture</dc:title>
  <dc:creator>HaghighatDoost,Vahid</dc:creator>
  <cp:lastModifiedBy>Vahid</cp:lastModifiedBy>
  <cp:revision>337</cp:revision>
  <dcterms:created xsi:type="dcterms:W3CDTF">2021-08-11T10:34:58Z</dcterms:created>
  <dcterms:modified xsi:type="dcterms:W3CDTF">2023-05-21T09:30:17Z</dcterms:modified>
</cp:coreProperties>
</file>