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notesSlides/notesSlide11.xml" ContentType="application/vnd.openxmlformats-officedocument.presentationml.notesSlide+xml"/>
  <Override PartName="/ppt/ink/ink2.xml" ContentType="application/inkml+xml"/>
  <Override PartName="/ppt/notesSlides/notesSlide12.xml" ContentType="application/vnd.openxmlformats-officedocument.presentationml.notesSlide+xml"/>
  <Override PartName="/ppt/ink/ink3.xml" ContentType="application/inkml+xml"/>
  <Override PartName="/ppt/notesSlides/notesSlide13.xml" ContentType="application/vnd.openxmlformats-officedocument.presentationml.notesSlide+xml"/>
  <Override PartName="/ppt/ink/ink4.xml" ContentType="application/inkml+xml"/>
  <Override PartName="/ppt/notesSlides/notesSlide14.xml" ContentType="application/vnd.openxmlformats-officedocument.presentationml.notesSlide+xml"/>
  <Override PartName="/ppt/ink/ink5.xml" ContentType="application/inkml+xml"/>
  <Override PartName="/ppt/notesSlides/notesSlide15.xml" ContentType="application/vnd.openxmlformats-officedocument.presentationml.notesSlide+xml"/>
  <Override PartName="/ppt/ink/ink6.xml" ContentType="application/inkml+xml"/>
  <Override PartName="/ppt/notesSlides/notesSlide16.xml" ContentType="application/vnd.openxmlformats-officedocument.presentationml.notesSlide+xml"/>
  <Override PartName="/ppt/ink/ink7.xml" ContentType="application/inkml+xml"/>
  <Override PartName="/ppt/notesSlides/notesSlide17.xml" ContentType="application/vnd.openxmlformats-officedocument.presentationml.notesSlide+xml"/>
  <Override PartName="/ppt/ink/ink8.xml" ContentType="application/inkml+xml"/>
  <Override PartName="/ppt/notesSlides/notesSlide18.xml" ContentType="application/vnd.openxmlformats-officedocument.presentationml.notesSlide+xml"/>
  <Override PartName="/ppt/ink/ink9.xml" ContentType="application/inkml+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572" r:id="rId3"/>
    <p:sldId id="606" r:id="rId4"/>
    <p:sldId id="573" r:id="rId5"/>
    <p:sldId id="574" r:id="rId6"/>
    <p:sldId id="575" r:id="rId7"/>
    <p:sldId id="605" r:id="rId8"/>
    <p:sldId id="581" r:id="rId9"/>
    <p:sldId id="607" r:id="rId10"/>
    <p:sldId id="608" r:id="rId11"/>
    <p:sldId id="579" r:id="rId12"/>
    <p:sldId id="580" r:id="rId13"/>
    <p:sldId id="609" r:id="rId14"/>
    <p:sldId id="610" r:id="rId15"/>
    <p:sldId id="611" r:id="rId16"/>
    <p:sldId id="612" r:id="rId17"/>
    <p:sldId id="613" r:id="rId18"/>
    <p:sldId id="621" r:id="rId19"/>
    <p:sldId id="614" r:id="rId20"/>
    <p:sldId id="615" r:id="rId21"/>
    <p:sldId id="616" r:id="rId22"/>
    <p:sldId id="617" r:id="rId23"/>
    <p:sldId id="618" r:id="rId24"/>
    <p:sldId id="584" r:id="rId25"/>
    <p:sldId id="585" r:id="rId26"/>
    <p:sldId id="586" r:id="rId27"/>
    <p:sldId id="619" r:id="rId28"/>
    <p:sldId id="587" r:id="rId29"/>
    <p:sldId id="620" r:id="rId30"/>
    <p:sldId id="593" r:id="rId31"/>
    <p:sldId id="622" r:id="rId32"/>
    <p:sldId id="623" r:id="rId33"/>
    <p:sldId id="624" r:id="rId34"/>
    <p:sldId id="626" r:id="rId35"/>
    <p:sldId id="627" r:id="rId36"/>
    <p:sldId id="629" r:id="rId37"/>
    <p:sldId id="630" r:id="rId38"/>
    <p:sldId id="631" r:id="rId39"/>
    <p:sldId id="63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FFCC"/>
    <a:srgbClr val="FFFFFF"/>
    <a:srgbClr val="FC34A6"/>
    <a:srgbClr val="5B9BD5"/>
    <a:srgbClr val="ED78F0"/>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414" autoAdjust="0"/>
    <p:restoredTop sz="94660"/>
  </p:normalViewPr>
  <p:slideViewPr>
    <p:cSldViewPr snapToGrid="0">
      <p:cViewPr varScale="1">
        <p:scale>
          <a:sx n="73" d="100"/>
          <a:sy n="73" d="100"/>
        </p:scale>
        <p:origin x="39" y="12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4BB5F-741D-4A13-AF79-734506B0C7DD}"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D34DF060-2C92-469C-AA60-1C2EDE252CAD}">
      <dgm:prSet phldrT="[Text]"/>
      <dgm:spPr/>
      <dgm:t>
        <a:bodyPr/>
        <a:lstStyle/>
        <a:p>
          <a:pPr algn="ctr" rtl="1"/>
          <a:r>
            <a:rPr lang="en-US" altLang="en-US"/>
            <a:t>public</a:t>
          </a:r>
          <a:endParaRPr lang="en-US" dirty="0">
            <a:cs typeface="B Mitra" panose="00000400000000000000" pitchFamily="2" charset="-78"/>
          </a:endParaRPr>
        </a:p>
      </dgm:t>
    </dgm:pt>
    <dgm:pt modelId="{348F9B3B-EF9C-4B30-8081-9A3B50C59DF4}" type="parTrans" cxnId="{A9084E43-094C-428E-947D-82EEFB675087}">
      <dgm:prSet/>
      <dgm:spPr/>
      <dgm:t>
        <a:bodyPr/>
        <a:lstStyle/>
        <a:p>
          <a:pPr algn="ctr" rtl="1"/>
          <a:endParaRPr lang="en-US">
            <a:cs typeface="B Mitra" panose="00000400000000000000" pitchFamily="2" charset="-78"/>
          </a:endParaRPr>
        </a:p>
      </dgm:t>
    </dgm:pt>
    <dgm:pt modelId="{BEA76B56-4F31-44F6-91BC-F6989AD0A8CD}" type="sibTrans" cxnId="{A9084E43-094C-428E-947D-82EEFB675087}">
      <dgm:prSet/>
      <dgm:spPr/>
      <dgm:t>
        <a:bodyPr/>
        <a:lstStyle/>
        <a:p>
          <a:pPr algn="ctr" rtl="1"/>
          <a:endParaRPr lang="en-US">
            <a:cs typeface="B Mitra" panose="00000400000000000000" pitchFamily="2" charset="-78"/>
          </a:endParaRPr>
        </a:p>
      </dgm:t>
    </dgm:pt>
    <dgm:pt modelId="{8A753C39-345B-4E49-B53C-FFFCA9785C09}">
      <dgm:prSet/>
      <dgm:spPr/>
      <dgm:t>
        <a:bodyPr/>
        <a:lstStyle/>
        <a:p>
          <a:pPr algn="ctr"/>
          <a:r>
            <a:rPr lang="en-US" altLang="en-US"/>
            <a:t>private</a:t>
          </a:r>
          <a:endParaRPr lang="en-US" altLang="en-US" dirty="0"/>
        </a:p>
      </dgm:t>
    </dgm:pt>
    <dgm:pt modelId="{86E645E5-48B0-4ABB-86A7-82E7E090E4DD}" type="parTrans" cxnId="{799AFFDD-50B9-4923-BAED-3C799BC8AC96}">
      <dgm:prSet/>
      <dgm:spPr/>
      <dgm:t>
        <a:bodyPr/>
        <a:lstStyle/>
        <a:p>
          <a:pPr algn="ctr"/>
          <a:endParaRPr lang="en-US"/>
        </a:p>
      </dgm:t>
    </dgm:pt>
    <dgm:pt modelId="{D1A052CA-E682-408D-8264-23512F447033}" type="sibTrans" cxnId="{799AFFDD-50B9-4923-BAED-3C799BC8AC96}">
      <dgm:prSet/>
      <dgm:spPr/>
      <dgm:t>
        <a:bodyPr/>
        <a:lstStyle/>
        <a:p>
          <a:pPr algn="ctr"/>
          <a:endParaRPr lang="en-US"/>
        </a:p>
      </dgm:t>
    </dgm:pt>
    <dgm:pt modelId="{BF3D61DB-3327-482A-881D-76C5A25D33E2}">
      <dgm:prSet/>
      <dgm:spPr/>
      <dgm:t>
        <a:bodyPr/>
        <a:lstStyle/>
        <a:p>
          <a:pPr algn="ctr"/>
          <a:r>
            <a:rPr lang="en-US" altLang="en-US"/>
            <a:t>protected</a:t>
          </a:r>
          <a:endParaRPr lang="en-US" altLang="en-US" dirty="0"/>
        </a:p>
      </dgm:t>
    </dgm:pt>
    <dgm:pt modelId="{83747D5A-46D6-45DE-9E0E-187A25AA41C7}" type="parTrans" cxnId="{84D86355-372A-42EC-9BAE-60C642FE994A}">
      <dgm:prSet/>
      <dgm:spPr/>
      <dgm:t>
        <a:bodyPr/>
        <a:lstStyle/>
        <a:p>
          <a:pPr algn="ctr"/>
          <a:endParaRPr lang="en-US"/>
        </a:p>
      </dgm:t>
    </dgm:pt>
    <dgm:pt modelId="{E4E6875F-D5E0-4634-929F-9F82F5DCD82D}" type="sibTrans" cxnId="{84D86355-372A-42EC-9BAE-60C642FE994A}">
      <dgm:prSet/>
      <dgm:spPr/>
      <dgm:t>
        <a:bodyPr/>
        <a:lstStyle/>
        <a:p>
          <a:pPr algn="ctr"/>
          <a:endParaRPr lang="en-US"/>
        </a:p>
      </dgm:t>
    </dgm:pt>
    <dgm:pt modelId="{C74558A6-DEDA-470A-BF32-FE4D9C0850D4}" type="pres">
      <dgm:prSet presAssocID="{AF34BB5F-741D-4A13-AF79-734506B0C7DD}" presName="linear" presStyleCnt="0">
        <dgm:presLayoutVars>
          <dgm:animLvl val="lvl"/>
          <dgm:resizeHandles val="exact"/>
        </dgm:presLayoutVars>
      </dgm:prSet>
      <dgm:spPr/>
    </dgm:pt>
    <dgm:pt modelId="{598B856B-A5C4-437B-B902-808E4BFE3F68}" type="pres">
      <dgm:prSet presAssocID="{D34DF060-2C92-469C-AA60-1C2EDE252CAD}" presName="parentText" presStyleLbl="node1" presStyleIdx="0" presStyleCnt="3">
        <dgm:presLayoutVars>
          <dgm:chMax val="0"/>
          <dgm:bulletEnabled val="1"/>
        </dgm:presLayoutVars>
      </dgm:prSet>
      <dgm:spPr/>
    </dgm:pt>
    <dgm:pt modelId="{6C935CEA-A44C-4235-8CD8-7BA7E8EF159A}" type="pres">
      <dgm:prSet presAssocID="{BEA76B56-4F31-44F6-91BC-F6989AD0A8CD}" presName="spacer" presStyleCnt="0"/>
      <dgm:spPr/>
    </dgm:pt>
    <dgm:pt modelId="{9D5EE8D8-E93D-46E7-8F45-42C8CC2F081F}" type="pres">
      <dgm:prSet presAssocID="{8A753C39-345B-4E49-B53C-FFFCA9785C09}" presName="parentText" presStyleLbl="node1" presStyleIdx="1" presStyleCnt="3">
        <dgm:presLayoutVars>
          <dgm:chMax val="0"/>
          <dgm:bulletEnabled val="1"/>
        </dgm:presLayoutVars>
      </dgm:prSet>
      <dgm:spPr/>
    </dgm:pt>
    <dgm:pt modelId="{9D34890B-EDA3-47AE-BD21-DB497F7E49D4}" type="pres">
      <dgm:prSet presAssocID="{D1A052CA-E682-408D-8264-23512F447033}" presName="spacer" presStyleCnt="0"/>
      <dgm:spPr/>
    </dgm:pt>
    <dgm:pt modelId="{AF70A5EE-78A2-403F-AC75-D2155D08750F}" type="pres">
      <dgm:prSet presAssocID="{BF3D61DB-3327-482A-881D-76C5A25D33E2}" presName="parentText" presStyleLbl="node1" presStyleIdx="2" presStyleCnt="3">
        <dgm:presLayoutVars>
          <dgm:chMax val="0"/>
          <dgm:bulletEnabled val="1"/>
        </dgm:presLayoutVars>
      </dgm:prSet>
      <dgm:spPr/>
    </dgm:pt>
  </dgm:ptLst>
  <dgm:cxnLst>
    <dgm:cxn modelId="{A2899315-4CB8-4917-8EE1-EAAE12E4CB9D}" type="presOf" srcId="{BF3D61DB-3327-482A-881D-76C5A25D33E2}" destId="{AF70A5EE-78A2-403F-AC75-D2155D08750F}" srcOrd="0" destOrd="0" presId="urn:microsoft.com/office/officeart/2005/8/layout/vList2"/>
    <dgm:cxn modelId="{A9084E43-094C-428E-947D-82EEFB675087}" srcId="{AF34BB5F-741D-4A13-AF79-734506B0C7DD}" destId="{D34DF060-2C92-469C-AA60-1C2EDE252CAD}" srcOrd="0" destOrd="0" parTransId="{348F9B3B-EF9C-4B30-8081-9A3B50C59DF4}" sibTransId="{BEA76B56-4F31-44F6-91BC-F6989AD0A8CD}"/>
    <dgm:cxn modelId="{84D86355-372A-42EC-9BAE-60C642FE994A}" srcId="{AF34BB5F-741D-4A13-AF79-734506B0C7DD}" destId="{BF3D61DB-3327-482A-881D-76C5A25D33E2}" srcOrd="2" destOrd="0" parTransId="{83747D5A-46D6-45DE-9E0E-187A25AA41C7}" sibTransId="{E4E6875F-D5E0-4634-929F-9F82F5DCD82D}"/>
    <dgm:cxn modelId="{7690EFA0-D48E-460D-B81E-DDD4A6011D2A}" type="presOf" srcId="{8A753C39-345B-4E49-B53C-FFFCA9785C09}" destId="{9D5EE8D8-E93D-46E7-8F45-42C8CC2F081F}" srcOrd="0" destOrd="0" presId="urn:microsoft.com/office/officeart/2005/8/layout/vList2"/>
    <dgm:cxn modelId="{04697AAF-6CCC-427D-806E-0E778D0A8C94}" type="presOf" srcId="{AF34BB5F-741D-4A13-AF79-734506B0C7DD}" destId="{C74558A6-DEDA-470A-BF32-FE4D9C0850D4}" srcOrd="0" destOrd="0" presId="urn:microsoft.com/office/officeart/2005/8/layout/vList2"/>
    <dgm:cxn modelId="{21E7DDB7-FE2E-4B9D-B3EB-3D22C3C13B3A}" type="presOf" srcId="{D34DF060-2C92-469C-AA60-1C2EDE252CAD}" destId="{598B856B-A5C4-437B-B902-808E4BFE3F68}" srcOrd="0" destOrd="0" presId="urn:microsoft.com/office/officeart/2005/8/layout/vList2"/>
    <dgm:cxn modelId="{799AFFDD-50B9-4923-BAED-3C799BC8AC96}" srcId="{AF34BB5F-741D-4A13-AF79-734506B0C7DD}" destId="{8A753C39-345B-4E49-B53C-FFFCA9785C09}" srcOrd="1" destOrd="0" parTransId="{86E645E5-48B0-4ABB-86A7-82E7E090E4DD}" sibTransId="{D1A052CA-E682-408D-8264-23512F447033}"/>
    <dgm:cxn modelId="{91AF24F7-3107-4C28-B327-01CA293BF144}" type="presParOf" srcId="{C74558A6-DEDA-470A-BF32-FE4D9C0850D4}" destId="{598B856B-A5C4-437B-B902-808E4BFE3F68}" srcOrd="0" destOrd="0" presId="urn:microsoft.com/office/officeart/2005/8/layout/vList2"/>
    <dgm:cxn modelId="{3B2F091B-A829-4B57-9BFD-293E170D828D}" type="presParOf" srcId="{C74558A6-DEDA-470A-BF32-FE4D9C0850D4}" destId="{6C935CEA-A44C-4235-8CD8-7BA7E8EF159A}" srcOrd="1" destOrd="0" presId="urn:microsoft.com/office/officeart/2005/8/layout/vList2"/>
    <dgm:cxn modelId="{7677D77F-4685-4D96-B968-A6118D0EBC9A}" type="presParOf" srcId="{C74558A6-DEDA-470A-BF32-FE4D9C0850D4}" destId="{9D5EE8D8-E93D-46E7-8F45-42C8CC2F081F}" srcOrd="2" destOrd="0" presId="urn:microsoft.com/office/officeart/2005/8/layout/vList2"/>
    <dgm:cxn modelId="{5AE69DA3-D389-48B2-A1DD-8702D594E535}" type="presParOf" srcId="{C74558A6-DEDA-470A-BF32-FE4D9C0850D4}" destId="{9D34890B-EDA3-47AE-BD21-DB497F7E49D4}" srcOrd="3" destOrd="0" presId="urn:microsoft.com/office/officeart/2005/8/layout/vList2"/>
    <dgm:cxn modelId="{20A19A9F-80F5-43CD-AC04-CA3BB7AF1CCE}" type="presParOf" srcId="{C74558A6-DEDA-470A-BF32-FE4D9C0850D4}" destId="{AF70A5EE-78A2-403F-AC75-D2155D08750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8B856B-A5C4-437B-B902-808E4BFE3F68}">
      <dsp:nvSpPr>
        <dsp:cNvPr id="0" name=""/>
        <dsp:cNvSpPr/>
      </dsp:nvSpPr>
      <dsp:spPr>
        <a:xfrm>
          <a:off x="0" y="23243"/>
          <a:ext cx="7564237" cy="10793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rtl="1">
            <a:lnSpc>
              <a:spcPct val="90000"/>
            </a:lnSpc>
            <a:spcBef>
              <a:spcPct val="0"/>
            </a:spcBef>
            <a:spcAft>
              <a:spcPct val="35000"/>
            </a:spcAft>
            <a:buNone/>
          </a:pPr>
          <a:r>
            <a:rPr lang="en-US" altLang="en-US" sz="4500" kern="1200"/>
            <a:t>public</a:t>
          </a:r>
          <a:endParaRPr lang="en-US" sz="4500" kern="1200" dirty="0">
            <a:cs typeface="B Mitra" panose="00000400000000000000" pitchFamily="2" charset="-78"/>
          </a:endParaRPr>
        </a:p>
      </dsp:txBody>
      <dsp:txXfrm>
        <a:off x="52688" y="75931"/>
        <a:ext cx="7458861" cy="973949"/>
      </dsp:txXfrm>
    </dsp:sp>
    <dsp:sp modelId="{9D5EE8D8-E93D-46E7-8F45-42C8CC2F081F}">
      <dsp:nvSpPr>
        <dsp:cNvPr id="0" name=""/>
        <dsp:cNvSpPr/>
      </dsp:nvSpPr>
      <dsp:spPr>
        <a:xfrm>
          <a:off x="0" y="1232168"/>
          <a:ext cx="7564237" cy="10793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altLang="en-US" sz="4500" kern="1200"/>
            <a:t>private</a:t>
          </a:r>
          <a:endParaRPr lang="en-US" altLang="en-US" sz="4500" kern="1200" dirty="0"/>
        </a:p>
      </dsp:txBody>
      <dsp:txXfrm>
        <a:off x="52688" y="1284856"/>
        <a:ext cx="7458861" cy="973949"/>
      </dsp:txXfrm>
    </dsp:sp>
    <dsp:sp modelId="{AF70A5EE-78A2-403F-AC75-D2155D08750F}">
      <dsp:nvSpPr>
        <dsp:cNvPr id="0" name=""/>
        <dsp:cNvSpPr/>
      </dsp:nvSpPr>
      <dsp:spPr>
        <a:xfrm>
          <a:off x="0" y="2441093"/>
          <a:ext cx="7564237" cy="107932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altLang="en-US" sz="4500" kern="1200"/>
            <a:t>protected</a:t>
          </a:r>
          <a:endParaRPr lang="en-US" altLang="en-US" sz="4500" kern="1200" dirty="0"/>
        </a:p>
      </dsp:txBody>
      <dsp:txXfrm>
        <a:off x="52688" y="2493781"/>
        <a:ext cx="7458861" cy="97394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5/13/2023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2.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3.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4.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5.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6.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7.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8.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ink/ink9.xml><?xml version="1.0" encoding="utf-8"?>
<inkml:ink xmlns:inkml="http://www.w3.org/2003/InkML">
  <inkml:definitions>
    <inkml:context xml:id="ctx0">
      <inkml:inkSource xml:id="inkSrc0">
        <inkml:traceFormat>
          <inkml:channel name="X" type="integer" max="2736" units="cm"/>
          <inkml:channel name="Y" type="integer" max="1824" units="cm"/>
          <inkml:channel name="T" type="integer" max="2.14748E9" units="dev"/>
        </inkml:traceFormat>
        <inkml:channelProperties>
          <inkml:channelProperty channel="X" name="resolution" value="105.23077" units="1/cm"/>
          <inkml:channelProperty channel="Y" name="resolution" value="105.43353" units="1/cm"/>
          <inkml:channelProperty channel="T" name="resolution" value="1" units="1/dev"/>
        </inkml:channelProperties>
      </inkml:inkSource>
      <inkml:timestamp xml:id="ts0" timeString="2021-04-18T04:42:02.071"/>
    </inkml:context>
    <inkml:brush xml:id="br0">
      <inkml:brushProperty name="width" value="0.05292" units="cm"/>
      <inkml:brushProperty name="height" value="0.05292" units="cm"/>
      <inkml:brushProperty name="color" value="#FF0000"/>
    </inkml:brush>
  </inkml:definitions>
  <inkml:trace contextRef="#ctx0" brushRef="#br0">16314 10014 0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Copyright © 2019, Elsevier Inc. All rights reserved.</a:t>
            </a:r>
          </a:p>
        </p:txBody>
      </p:sp>
    </p:spTree>
    <p:extLst>
      <p:ext uri="{BB962C8B-B14F-4D97-AF65-F5344CB8AC3E}">
        <p14:creationId xmlns:p14="http://schemas.microsoft.com/office/powerpoint/2010/main" val="4122402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472820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336843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729281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1614767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1586234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69398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981624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6316047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3058933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421911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859780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3505046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304998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2628529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601188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858749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xfrm>
            <a:off x="460375" y="720725"/>
            <a:ext cx="6396038" cy="3598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en-US"/>
          </a:p>
        </p:txBody>
      </p:sp>
    </p:spTree>
    <p:extLst>
      <p:ext uri="{BB962C8B-B14F-4D97-AF65-F5344CB8AC3E}">
        <p14:creationId xmlns:p14="http://schemas.microsoft.com/office/powerpoint/2010/main" val="1750633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3061150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V. Haghighatdoost, Shahed university</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V. Haghighatdoost, Shahed university</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V. Haghighatdoost, Shahed university</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V. Haghighatdoost, Shahed university</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 Haghighatdoost, Shahed university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ghighatdoost@shahed.ac.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ref.shahed.ac.ir/haghighatdoos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w3schools.com/cs/cs_inheritance.ph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programiz.com/csharp-programming/inheritanc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31.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2.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3.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4.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5.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6.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7.xml.rels><?xml version="1.0" encoding="UTF-8" standalone="yes"?>
<Relationships xmlns="http://schemas.openxmlformats.org/package/2006/relationships"><Relationship Id="rId3" Type="http://schemas.openxmlformats.org/officeDocument/2006/relationships/customXml" Target="../ink/ink8.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8.xml.rels><?xml version="1.0" encoding="UTF-8" standalone="yes"?>
<Relationships xmlns="http://schemas.openxmlformats.org/package/2006/relationships"><Relationship Id="rId3" Type="http://schemas.openxmlformats.org/officeDocument/2006/relationships/customXml" Target="../ink/ink9.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0.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effectLst>
                  <a:outerShdw blurRad="38100" dist="38100" dir="2700000" algn="tl">
                    <a:srgbClr val="000000">
                      <a:alpha val="43137"/>
                    </a:srgbClr>
                  </a:outerShdw>
                </a:effectLst>
                <a:latin typeface="Times New Roman" pitchFamily="18" charset="0"/>
                <a:cs typeface="B Titr" panose="00000700000000000000" pitchFamily="2" charset="-78"/>
              </a:rPr>
              <a:t>برنامه سازي پيشرفته</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3"/>
              </a:rPr>
              <a:t>haghighatdoost@shahed.ac.ir</a:t>
            </a:r>
            <a:r>
              <a:rPr lang="en-US" dirty="0">
                <a:cs typeface="B Yekan" panose="00000400000000000000" pitchFamily="2" charset="-78"/>
              </a:rPr>
              <a:t> </a:t>
            </a:r>
          </a:p>
          <a:p>
            <a:pPr algn="r"/>
            <a:r>
              <a:rPr lang="en-US" dirty="0">
                <a:cs typeface="B Yekan" panose="00000400000000000000" pitchFamily="2" charset="-78"/>
                <a:hlinkClick r:id="rId4"/>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pic>
        <p:nvPicPr>
          <p:cNvPr id="5" name="Picture 4"/>
          <p:cNvPicPr>
            <a:picLocks noChangeAspect="1"/>
          </p:cNvPicPr>
          <p:nvPr/>
        </p:nvPicPr>
        <p:blipFill>
          <a:blip r:embed="rId6"/>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625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چهارم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fa-IR" sz="4000" dirty="0">
                <a:solidFill>
                  <a:schemeClr val="accent2">
                    <a:lumMod val="50000"/>
                  </a:schemeClr>
                </a:solidFill>
                <a:latin typeface="Times New Roman" pitchFamily="18" charset="0"/>
                <a:cs typeface="B Titr" panose="00000700000000000000" pitchFamily="2" charset="-78"/>
              </a:rPr>
              <a:t>ارث بری (</a:t>
            </a:r>
            <a:r>
              <a:rPr lang="en-US" sz="4000" dirty="0">
                <a:solidFill>
                  <a:schemeClr val="accent2">
                    <a:lumMod val="50000"/>
                  </a:schemeClr>
                </a:solidFill>
                <a:latin typeface="Times New Roman" pitchFamily="18" charset="0"/>
                <a:cs typeface="B Titr" panose="00000700000000000000" pitchFamily="2" charset="-78"/>
              </a:rPr>
              <a:t>Inheritance</a:t>
            </a:r>
            <a:r>
              <a:rPr lang="fa-IR" sz="4000" dirty="0">
                <a:solidFill>
                  <a:schemeClr val="accent2">
                    <a:lumMod val="50000"/>
                  </a:schemeClr>
                </a:solidFill>
                <a:latin typeface="Times New Roman" pitchFamily="18" charset="0"/>
                <a:cs typeface="B Titr" panose="00000700000000000000" pitchFamily="2" charset="-78"/>
              </a:rPr>
              <a:t>)</a:t>
            </a:r>
            <a:endParaRPr lang="en-US" sz="4000" dirty="0">
              <a:solidFill>
                <a:schemeClr val="accent2">
                  <a:lumMod val="50000"/>
                </a:schemeClr>
              </a:solidFill>
              <a:latin typeface="Times New Roman" pitchFamily="18" charset="0"/>
              <a:cs typeface="B Titr" panose="00000700000000000000" pitchFamily="2" charset="-78"/>
            </a:endParaRP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sp>
        <p:nvSpPr>
          <p:cNvPr id="8" name="Footer Placeholder 7"/>
          <p:cNvSpPr>
            <a:spLocks noGrp="1"/>
          </p:cNvSpPr>
          <p:nvPr>
            <p:ph type="ftr" sz="quarter" idx="11"/>
          </p:nvPr>
        </p:nvSpPr>
        <p:spPr/>
        <p:txBody>
          <a:bodyPr/>
          <a:lstStyle/>
          <a:p>
            <a:r>
              <a:rPr lang="en-US" dirty="0"/>
              <a:t>V. Haghighatdoost, </a:t>
            </a:r>
            <a:r>
              <a:rPr lang="en-US" dirty="0" err="1"/>
              <a:t>Shahed</a:t>
            </a:r>
            <a:r>
              <a:rPr lang="en-US" dirty="0"/>
              <a:t> university</a:t>
            </a:r>
          </a:p>
        </p:txBody>
      </p:sp>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US" dirty="0"/>
              <a:t>Inheritance in C#</a:t>
            </a:r>
          </a:p>
        </p:txBody>
      </p:sp>
      <p:sp>
        <p:nvSpPr>
          <p:cNvPr id="3" name="Content Placeholder 2"/>
          <p:cNvSpPr>
            <a:spLocks noGrp="1"/>
          </p:cNvSpPr>
          <p:nvPr>
            <p:ph idx="1"/>
          </p:nvPr>
        </p:nvSpPr>
        <p:spPr>
          <a:xfrm>
            <a:off x="215462" y="1082842"/>
            <a:ext cx="4621233" cy="5323377"/>
          </a:xfrm>
        </p:spPr>
        <p:txBody>
          <a:bodyPr>
            <a:normAutofit/>
          </a:bodyPr>
          <a:lstStyle/>
          <a:p>
            <a:pPr algn="l" rtl="0"/>
            <a:r>
              <a:rPr lang="en-US" sz="2400" dirty="0"/>
              <a:t>In this example, the Car class (child) inherits the fields and methods from the Vehicle class (parent):</a:t>
            </a:r>
          </a:p>
        </p:txBody>
      </p:sp>
      <p:sp>
        <p:nvSpPr>
          <p:cNvPr id="4" name="Slide Number Placeholder 3"/>
          <p:cNvSpPr>
            <a:spLocks noGrp="1"/>
          </p:cNvSpPr>
          <p:nvPr>
            <p:ph type="sldNum" sz="quarter" idx="12"/>
          </p:nvPr>
        </p:nvSpPr>
        <p:spPr/>
        <p:txBody>
          <a:bodyPr/>
          <a:lstStyle/>
          <a:p>
            <a:fld id="{7A24F918-E48B-4CD6-88B4-F48A81EB5FB6}" type="slidenum">
              <a:rPr lang="en-US" smtClean="0"/>
              <a:pPr/>
              <a:t>10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5021180" y="1207423"/>
            <a:ext cx="7034462" cy="4835170"/>
          </a:xfrm>
          <a:prstGeom prst="rect">
            <a:avLst/>
          </a:prstGeom>
          <a:solidFill>
            <a:schemeClr val="bg1">
              <a:lumMod val="85000"/>
            </a:schemeClr>
          </a:solidFill>
        </p:spPr>
        <p:txBody>
          <a:bodyPr wrap="square">
            <a:spAutoFit/>
          </a:bodyPr>
          <a:lstStyle/>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Vehicle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base class (parent)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brand = </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"Ford"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Vehicle field</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honk()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Vehicle method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“This is a Vehicle !"</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Vehicle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modelName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"Mustang"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Car field</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Program</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myCar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a:t>
            </a:r>
            <a:r>
              <a:rPr lang="en-US" sz="1200" dirty="0" err="1">
                <a:solidFill>
                  <a:srgbClr val="008000"/>
                </a:solidFill>
                <a:latin typeface="Consolas" panose="020B0609020204030204" pitchFamily="49" charset="0"/>
                <a:ea typeface="Calibri" panose="020F0502020204030204" pitchFamily="34" charset="0"/>
                <a:cs typeface="Consolas" panose="020B0609020204030204" pitchFamily="49" charset="0"/>
              </a:rPr>
              <a:t>myCar</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object</a:t>
            </a: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Call the honk() method (From the Vehicle class) on the </a:t>
            </a:r>
            <a:r>
              <a:rPr lang="en-US" sz="1200" dirty="0" err="1">
                <a:solidFill>
                  <a:srgbClr val="008000"/>
                </a:solidFill>
                <a:latin typeface="Consolas" panose="020B0609020204030204" pitchFamily="49" charset="0"/>
                <a:ea typeface="Calibri" panose="020F0502020204030204" pitchFamily="34" charset="0"/>
                <a:cs typeface="Consolas" panose="020B0609020204030204" pitchFamily="49" charset="0"/>
              </a:rPr>
              <a:t>myCar</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object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myCar.honk</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Display the value of the brand field (from the Vehicle class) and the value of the </a:t>
            </a:r>
            <a:r>
              <a:rPr lang="en-US" sz="1200" dirty="0" err="1">
                <a:solidFill>
                  <a:srgbClr val="008000"/>
                </a:solidFill>
                <a:latin typeface="Consolas" panose="020B0609020204030204" pitchFamily="49" charset="0"/>
                <a:ea typeface="Calibri" panose="020F0502020204030204" pitchFamily="34" charset="0"/>
                <a:cs typeface="Consolas" panose="020B0609020204030204" pitchFamily="49" charset="0"/>
              </a:rPr>
              <a:t>modelName</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from the Car class</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myCar.brand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myCar.modelName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215462" y="4842264"/>
            <a:ext cx="4373479" cy="1200329"/>
          </a:xfrm>
          <a:prstGeom prst="rect">
            <a:avLst/>
          </a:prstGeom>
          <a:solidFill>
            <a:schemeClr val="tx1"/>
          </a:solidFill>
        </p:spPr>
        <p:txBody>
          <a:bodyPr wrap="square">
            <a:spAutoFit/>
          </a:bodyPr>
          <a:lstStyle/>
          <a:p>
            <a:r>
              <a:rPr lang="en-US" dirty="0">
                <a:solidFill>
                  <a:schemeClr val="bg1"/>
                </a:solidFill>
              </a:rPr>
              <a:t>This is a Vehicle !</a:t>
            </a:r>
            <a:br>
              <a:rPr lang="en-US" dirty="0">
                <a:solidFill>
                  <a:schemeClr val="bg1"/>
                </a:solidFill>
              </a:rPr>
            </a:br>
            <a:r>
              <a:rPr lang="en-US" dirty="0">
                <a:solidFill>
                  <a:schemeClr val="bg1"/>
                </a:solidFill>
              </a:rPr>
              <a:t>Ford Mustang</a:t>
            </a:r>
          </a:p>
          <a:p>
            <a:endParaRPr lang="en-US" dirty="0">
              <a:solidFill>
                <a:schemeClr val="bg1"/>
              </a:solidFill>
            </a:endParaRPr>
          </a:p>
          <a:p>
            <a:r>
              <a:rPr lang="en-US" dirty="0">
                <a:solidFill>
                  <a:schemeClr val="bg1"/>
                </a:solidFill>
              </a:rPr>
              <a:t> </a:t>
            </a:r>
          </a:p>
        </p:txBody>
      </p:sp>
    </p:spTree>
    <p:extLst>
      <p:ext uri="{BB962C8B-B14F-4D97-AF65-F5344CB8AC3E}">
        <p14:creationId xmlns:p14="http://schemas.microsoft.com/office/powerpoint/2010/main" val="2292715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fa-IR" altLang="en-US"/>
              <a:t>ويژگيهاي كلاس مشتق</a:t>
            </a:r>
            <a:endParaRPr lang="en-US" altLang="en-US"/>
          </a:p>
        </p:txBody>
      </p:sp>
      <p:sp>
        <p:nvSpPr>
          <p:cNvPr id="11267" name="Rectangle 3"/>
          <p:cNvSpPr>
            <a:spLocks noGrp="1" noChangeArrowheads="1"/>
          </p:cNvSpPr>
          <p:nvPr>
            <p:ph idx="1"/>
          </p:nvPr>
        </p:nvSpPr>
        <p:spPr/>
        <p:txBody>
          <a:bodyPr>
            <a:normAutofit/>
          </a:bodyPr>
          <a:lstStyle/>
          <a:p>
            <a:pPr eaLnBrk="1" hangingPunct="1"/>
            <a:r>
              <a:rPr lang="fa-IR" altLang="en-US" sz="2800" dirty="0"/>
              <a:t>همانطور كه اشاره شد هنگامي كه يك كلاس از يك كلاس پايه مشتق ميشود باعث ميشود </a:t>
            </a:r>
            <a:r>
              <a:rPr lang="fa-IR" altLang="en-US" sz="2800" dirty="0">
                <a:solidFill>
                  <a:srgbClr val="C00000"/>
                </a:solidFill>
              </a:rPr>
              <a:t>دوباره كاري صورت نگيرد </a:t>
            </a:r>
            <a:r>
              <a:rPr lang="fa-IR" altLang="en-US" sz="2800" dirty="0"/>
              <a:t>و تمامي رفتارها و ويژگيهاي موجود در كلاس پايه به كلاس مشتق شده انتقال يابد</a:t>
            </a:r>
            <a:endParaRPr lang="en-US" altLang="en-US" sz="2800" dirty="0"/>
          </a:p>
          <a:p>
            <a:pPr eaLnBrk="1" hangingPunct="1"/>
            <a:endParaRPr lang="fa-IR" altLang="en-US" sz="2800" dirty="0"/>
          </a:p>
          <a:p>
            <a:pPr eaLnBrk="1" hangingPunct="1"/>
            <a:r>
              <a:rPr lang="fa-IR" altLang="en-US" sz="2800" dirty="0"/>
              <a:t>توجه داشته باشيد كه وقتي شما كلاس جديدي را از يك كلاس پايه مشتق ميكنيد همانند گذشته هيچ گونه شي خاصي ساخته نميشود و تنها كلاس تعريف ميگردد</a:t>
            </a:r>
            <a:endParaRPr lang="en-US" altLang="en-US" sz="2800" dirty="0"/>
          </a:p>
        </p:txBody>
      </p:sp>
      <p:sp>
        <p:nvSpPr>
          <p:cNvPr id="3" name="Footer Placeholder 2">
            <a:extLst>
              <a:ext uri="{FF2B5EF4-FFF2-40B4-BE49-F238E27FC236}">
                <a16:creationId xmlns:a16="http://schemas.microsoft.com/office/drawing/2014/main" id="{C44219C5-402A-4AAF-AD99-7182D6BF4B5C}"/>
              </a:ext>
            </a:extLst>
          </p:cNvPr>
          <p:cNvSpPr>
            <a:spLocks noGrp="1"/>
          </p:cNvSpPr>
          <p:nvPr>
            <p:ph type="ftr" sz="quarter" idx="11"/>
          </p:nvPr>
        </p:nvSpPr>
        <p:spPr/>
        <p:txBody>
          <a:bodyPr/>
          <a:lstStyle/>
          <a:p>
            <a:r>
              <a:rPr lang="en-US"/>
              <a:t>V. Haghighatdoost, Shahed university</a:t>
            </a:r>
            <a:endParaRPr lang="en-US" dirty="0"/>
          </a:p>
        </p:txBody>
      </p:sp>
      <p:sp>
        <p:nvSpPr>
          <p:cNvPr id="4" name="Slide Number Placeholder 3">
            <a:extLst>
              <a:ext uri="{FF2B5EF4-FFF2-40B4-BE49-F238E27FC236}">
                <a16:creationId xmlns:a16="http://schemas.microsoft.com/office/drawing/2014/main" id="{5FE1CD5A-F2D6-4B40-8CDE-B04356FBA285}"/>
              </a:ext>
            </a:extLst>
          </p:cNvPr>
          <p:cNvSpPr>
            <a:spLocks noGrp="1"/>
          </p:cNvSpPr>
          <p:nvPr>
            <p:ph type="sldNum" sz="quarter" idx="12"/>
          </p:nvPr>
        </p:nvSpPr>
        <p:spPr/>
        <p:txBody>
          <a:bodyPr/>
          <a:lstStyle/>
          <a:p>
            <a:fld id="{7A24F918-E48B-4CD6-88B4-F48A81EB5FB6}" type="slidenum">
              <a:rPr lang="en-US" smtClean="0"/>
              <a:pPr/>
              <a:t>11</a:t>
            </a:fld>
            <a:endParaRPr lang="en-US"/>
          </a:p>
        </p:txBody>
      </p:sp>
    </p:spTree>
    <p:extLst>
      <p:ext uri="{BB962C8B-B14F-4D97-AF65-F5344CB8AC3E}">
        <p14:creationId xmlns:p14="http://schemas.microsoft.com/office/powerpoint/2010/main" val="3551523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fa-IR" altLang="en-US"/>
              <a:t>ويژگيهاي كلاس مشتق-ادامه</a:t>
            </a:r>
            <a:endParaRPr lang="en-US" altLang="en-US"/>
          </a:p>
        </p:txBody>
      </p:sp>
      <p:sp>
        <p:nvSpPr>
          <p:cNvPr id="12291" name="Rectangle 3"/>
          <p:cNvSpPr>
            <a:spLocks noGrp="1" noChangeArrowheads="1"/>
          </p:cNvSpPr>
          <p:nvPr>
            <p:ph idx="1"/>
          </p:nvPr>
        </p:nvSpPr>
        <p:spPr/>
        <p:txBody>
          <a:bodyPr>
            <a:normAutofit/>
          </a:bodyPr>
          <a:lstStyle/>
          <a:p>
            <a:pPr eaLnBrk="1" hangingPunct="1"/>
            <a:r>
              <a:rPr lang="fa-IR" altLang="en-US" sz="2800" dirty="0"/>
              <a:t>كلاس مشتق شده ميتواند </a:t>
            </a:r>
            <a:r>
              <a:rPr lang="fa-IR" altLang="en-US" sz="2800" dirty="0">
                <a:solidFill>
                  <a:srgbClr val="C00000"/>
                </a:solidFill>
              </a:rPr>
              <a:t>رفتارها و ويژگيهاي ديگري </a:t>
            </a:r>
            <a:r>
              <a:rPr lang="fa-IR" altLang="en-US" sz="2800" dirty="0"/>
              <a:t>نيز علاوه بر آنچه كه از والد خود به ارث برده است داشته باشد.</a:t>
            </a:r>
          </a:p>
          <a:p>
            <a:pPr eaLnBrk="1" hangingPunct="1"/>
            <a:endParaRPr lang="fa-IR" altLang="en-US" sz="2800" dirty="0"/>
          </a:p>
          <a:p>
            <a:r>
              <a:rPr lang="fa-IR" altLang="en-US" sz="2800" dirty="0"/>
              <a:t>مثلاً در مثال </a:t>
            </a:r>
            <a:r>
              <a:rPr lang="en-US" altLang="en-US" sz="2800" dirty="0"/>
              <a:t>Vehicle-Car</a:t>
            </a:r>
            <a:r>
              <a:rPr lang="fa-IR" altLang="en-US" sz="2800" dirty="0"/>
              <a:t> كلاس مشتق شده </a:t>
            </a:r>
            <a:r>
              <a:rPr lang="fa-IR" altLang="en-US" sz="2800" dirty="0" err="1"/>
              <a:t>يك</a:t>
            </a:r>
            <a:r>
              <a:rPr lang="fa-IR" altLang="en-US" sz="2800" dirty="0"/>
              <a:t> </a:t>
            </a:r>
            <a:r>
              <a:rPr lang="fa-IR" altLang="en-US" dirty="0"/>
              <a:t>صفت</a:t>
            </a:r>
            <a:r>
              <a:rPr lang="fa-IR" altLang="en-US" sz="2800" dirty="0"/>
              <a:t> با نام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modelName</a:t>
            </a:r>
            <a:r>
              <a:rPr lang="fa-IR" altLang="en-US" sz="2800" dirty="0"/>
              <a:t> اضافه تر از آنچه كه از كلاس والد به ارث برده، دارد.</a:t>
            </a:r>
            <a:endParaRPr lang="en-US" altLang="en-US" sz="2800" dirty="0"/>
          </a:p>
        </p:txBody>
      </p:sp>
      <p:sp>
        <p:nvSpPr>
          <p:cNvPr id="2" name="Footer Placeholder 1">
            <a:extLst>
              <a:ext uri="{FF2B5EF4-FFF2-40B4-BE49-F238E27FC236}">
                <a16:creationId xmlns:a16="http://schemas.microsoft.com/office/drawing/2014/main" id="{95CBB1AA-FD8B-43C7-A834-0675F47EA3E5}"/>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41F569F3-34A7-4929-937B-3BCD8B3A76AE}"/>
              </a:ext>
            </a:extLst>
          </p:cNvPr>
          <p:cNvSpPr>
            <a:spLocks noGrp="1"/>
          </p:cNvSpPr>
          <p:nvPr>
            <p:ph type="sldNum" sz="quarter" idx="12"/>
          </p:nvPr>
        </p:nvSpPr>
        <p:spPr/>
        <p:txBody>
          <a:bodyPr/>
          <a:lstStyle/>
          <a:p>
            <a:fld id="{7A24F918-E48B-4CD6-88B4-F48A81EB5FB6}" type="slidenum">
              <a:rPr lang="en-US" smtClean="0"/>
              <a:pPr/>
              <a:t>12</a:t>
            </a:fld>
            <a:endParaRPr lang="en-US"/>
          </a:p>
        </p:txBody>
      </p:sp>
    </p:spTree>
    <p:extLst>
      <p:ext uri="{BB962C8B-B14F-4D97-AF65-F5344CB8AC3E}">
        <p14:creationId xmlns:p14="http://schemas.microsoft.com/office/powerpoint/2010/main" val="2073376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عدم مجوز ارث بری</a:t>
            </a:r>
            <a:r>
              <a:rPr lang="en-US" dirty="0"/>
              <a:t> </a:t>
            </a:r>
            <a:r>
              <a:rPr lang="fa-IR" dirty="0"/>
              <a:t>(کلاس های مُهر شده)</a:t>
            </a:r>
            <a:endParaRPr lang="en-US" dirty="0"/>
          </a:p>
        </p:txBody>
      </p:sp>
      <p:sp>
        <p:nvSpPr>
          <p:cNvPr id="3" name="Content Placeholder 2"/>
          <p:cNvSpPr>
            <a:spLocks noGrp="1"/>
          </p:cNvSpPr>
          <p:nvPr>
            <p:ph idx="1"/>
          </p:nvPr>
        </p:nvSpPr>
        <p:spPr/>
        <p:txBody>
          <a:bodyPr/>
          <a:lstStyle/>
          <a:p>
            <a:r>
              <a:rPr lang="fa-IR" dirty="0"/>
              <a:t>اگر بخواهیم کلاسی داشته باشیم به نحوی که </a:t>
            </a:r>
            <a:r>
              <a:rPr lang="fa-IR" dirty="0">
                <a:solidFill>
                  <a:srgbClr val="C00000"/>
                </a:solidFill>
              </a:rPr>
              <a:t>هیچ کلاس دیگری از آن مشتق نشود</a:t>
            </a:r>
            <a:r>
              <a:rPr lang="fa-IR" dirty="0"/>
              <a:t>، باید کلاس را بصورت </a:t>
            </a:r>
            <a:r>
              <a:rPr lang="en-US" dirty="0">
                <a:solidFill>
                  <a:srgbClr val="C00000"/>
                </a:solidFill>
              </a:rPr>
              <a:t>sealed</a:t>
            </a:r>
            <a:r>
              <a:rPr lang="en-US" dirty="0"/>
              <a:t> </a:t>
            </a:r>
            <a:r>
              <a:rPr lang="fa-IR" dirty="0"/>
              <a:t> تعریف کنیم.</a:t>
            </a:r>
          </a:p>
          <a:p>
            <a:r>
              <a:rPr lang="fa-IR" dirty="0"/>
              <a:t>در اینصورت پیام خطای زیر را میدهد: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13</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323851" y="2521190"/>
            <a:ext cx="5142822" cy="3154774"/>
          </a:xfrm>
          <a:prstGeom prst="rect">
            <a:avLst/>
          </a:prstGeom>
          <a:solidFill>
            <a:schemeClr val="bg1">
              <a:lumMod val="85000"/>
            </a:schemeClr>
          </a:solidFill>
        </p:spPr>
        <p:txBody>
          <a:bodyPr wrap="square">
            <a:spAutoFit/>
          </a:bodyPr>
          <a:lstStyle/>
          <a:p>
            <a:pPr>
              <a:lnSpc>
                <a:spcPct val="107000"/>
              </a:lnSpc>
              <a:spcAft>
                <a:spcPts val="0"/>
              </a:spcAft>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sealed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Vehicle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 Vehicle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6268399" y="4098577"/>
            <a:ext cx="4474174" cy="369332"/>
          </a:xfrm>
          <a:prstGeom prst="rect">
            <a:avLst/>
          </a:prstGeom>
          <a:solidFill>
            <a:schemeClr val="tx1"/>
          </a:solidFill>
        </p:spPr>
        <p:txBody>
          <a:bodyPr wrap="none">
            <a:spAutoFit/>
          </a:bodyPr>
          <a:lstStyle/>
          <a:p>
            <a:r>
              <a:rPr lang="en-US" dirty="0">
                <a:solidFill>
                  <a:schemeClr val="bg1"/>
                </a:solidFill>
              </a:rPr>
              <a:t>'Car': cannot derive from sealed type 'Vehicle'</a:t>
            </a:r>
          </a:p>
        </p:txBody>
      </p:sp>
      <p:cxnSp>
        <p:nvCxnSpPr>
          <p:cNvPr id="11" name="Straight Connector 10"/>
          <p:cNvCxnSpPr/>
          <p:nvPr/>
        </p:nvCxnSpPr>
        <p:spPr>
          <a:xfrm>
            <a:off x="323851" y="2875547"/>
            <a:ext cx="9033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503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par>
                          <p:cTn id="12" fill="hold">
                            <p:stCondLst>
                              <p:cond delay="0"/>
                            </p:stCondLst>
                            <p:childTnLst>
                              <p:par>
                                <p:cTn id="13" presetID="22" presetClass="entr" presetSubtype="8" fill="hold" nodeType="afterEffect">
                                  <p:stCondLst>
                                    <p:cond delay="200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par>
                          <p:cTn id="21" fill="hold">
                            <p:stCondLst>
                              <p:cond delay="500"/>
                            </p:stCondLst>
                            <p:childTnLst>
                              <p:par>
                                <p:cTn id="22" presetID="1"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شکل های مختلف ارث بری</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14</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9" name="Picture 8"/>
          <p:cNvPicPr>
            <a:picLocks noChangeAspect="1"/>
          </p:cNvPicPr>
          <p:nvPr/>
        </p:nvPicPr>
        <p:blipFill>
          <a:blip r:embed="rId2"/>
          <a:stretch>
            <a:fillRect/>
          </a:stretch>
        </p:blipFill>
        <p:spPr>
          <a:xfrm>
            <a:off x="215462" y="1117325"/>
            <a:ext cx="1885950" cy="2085975"/>
          </a:xfrm>
          <a:prstGeom prst="rect">
            <a:avLst/>
          </a:prstGeom>
        </p:spPr>
      </p:pic>
      <p:pic>
        <p:nvPicPr>
          <p:cNvPr id="10" name="Picture 9"/>
          <p:cNvPicPr>
            <a:picLocks noChangeAspect="1"/>
          </p:cNvPicPr>
          <p:nvPr/>
        </p:nvPicPr>
        <p:blipFill>
          <a:blip r:embed="rId3"/>
          <a:stretch>
            <a:fillRect/>
          </a:stretch>
        </p:blipFill>
        <p:spPr>
          <a:xfrm>
            <a:off x="215462" y="3515847"/>
            <a:ext cx="2343150" cy="2933700"/>
          </a:xfrm>
          <a:prstGeom prst="rect">
            <a:avLst/>
          </a:prstGeom>
        </p:spPr>
      </p:pic>
      <p:pic>
        <p:nvPicPr>
          <p:cNvPr id="11" name="Picture 10"/>
          <p:cNvPicPr>
            <a:picLocks noChangeAspect="1"/>
          </p:cNvPicPr>
          <p:nvPr/>
        </p:nvPicPr>
        <p:blipFill>
          <a:blip r:embed="rId4"/>
          <a:stretch>
            <a:fillRect/>
          </a:stretch>
        </p:blipFill>
        <p:spPr>
          <a:xfrm>
            <a:off x="3624441" y="1165673"/>
            <a:ext cx="3533775" cy="2657475"/>
          </a:xfrm>
          <a:prstGeom prst="rect">
            <a:avLst/>
          </a:prstGeom>
        </p:spPr>
      </p:pic>
      <p:pic>
        <p:nvPicPr>
          <p:cNvPr id="12" name="Picture 11"/>
          <p:cNvPicPr>
            <a:picLocks noChangeAspect="1"/>
          </p:cNvPicPr>
          <p:nvPr/>
        </p:nvPicPr>
        <p:blipFill>
          <a:blip r:embed="rId5"/>
          <a:stretch>
            <a:fillRect/>
          </a:stretch>
        </p:blipFill>
        <p:spPr>
          <a:xfrm>
            <a:off x="3597871" y="4288624"/>
            <a:ext cx="3505200" cy="2552700"/>
          </a:xfrm>
          <a:prstGeom prst="rect">
            <a:avLst/>
          </a:prstGeom>
        </p:spPr>
      </p:pic>
      <p:pic>
        <p:nvPicPr>
          <p:cNvPr id="13" name="Picture 12"/>
          <p:cNvPicPr>
            <a:picLocks noChangeAspect="1"/>
          </p:cNvPicPr>
          <p:nvPr/>
        </p:nvPicPr>
        <p:blipFill>
          <a:blip r:embed="rId6"/>
          <a:stretch>
            <a:fillRect/>
          </a:stretch>
        </p:blipFill>
        <p:spPr>
          <a:xfrm>
            <a:off x="7990784" y="2160313"/>
            <a:ext cx="3629025" cy="3505200"/>
          </a:xfrm>
          <a:prstGeom prst="rect">
            <a:avLst/>
          </a:prstGeom>
        </p:spPr>
      </p:pic>
    </p:spTree>
    <p:extLst>
      <p:ext uri="{BB962C8B-B14F-4D97-AF65-F5344CB8AC3E}">
        <p14:creationId xmlns:p14="http://schemas.microsoft.com/office/powerpoint/2010/main" val="1450658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توابع همنام در ارث بری</a:t>
            </a:r>
            <a:endParaRPr lang="en-US" dirty="0"/>
          </a:p>
        </p:txBody>
      </p:sp>
      <p:sp>
        <p:nvSpPr>
          <p:cNvPr id="3" name="Content Placeholder 2"/>
          <p:cNvSpPr>
            <a:spLocks noGrp="1"/>
          </p:cNvSpPr>
          <p:nvPr>
            <p:ph idx="1"/>
          </p:nvPr>
        </p:nvSpPr>
        <p:spPr>
          <a:xfrm>
            <a:off x="215462" y="1106905"/>
            <a:ext cx="11328838" cy="5299314"/>
          </a:xfrm>
        </p:spPr>
        <p:txBody>
          <a:bodyPr/>
          <a:lstStyle/>
          <a:p>
            <a:r>
              <a:rPr lang="fa-IR" dirty="0"/>
              <a:t>چنانچه توابع همنام در ارث بری داشته باشیم، ابهاماتی در فراخوانی توابع ایجاد میشود: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15</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120317" y="1924917"/>
            <a:ext cx="6436894" cy="4933082"/>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Base class (parent)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animal makes a 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pig says: wee wee"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Dog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dog says: bow wow"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5747569" y="2557836"/>
            <a:ext cx="6420367" cy="2397451"/>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Animal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Pig();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Dog();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Dog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0" name="Group 9"/>
          <p:cNvGrpSpPr/>
          <p:nvPr/>
        </p:nvGrpSpPr>
        <p:grpSpPr>
          <a:xfrm>
            <a:off x="5747569" y="5041942"/>
            <a:ext cx="3901269" cy="1290400"/>
            <a:chOff x="6842931" y="5355346"/>
            <a:chExt cx="3901269" cy="1290400"/>
          </a:xfrm>
        </p:grpSpPr>
        <p:sp>
          <p:nvSpPr>
            <p:cNvPr id="8" name="Rectangle 7"/>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2" name="Rectangle 11"/>
            <p:cNvSpPr/>
            <p:nvPr/>
          </p:nvSpPr>
          <p:spPr>
            <a:xfrm>
              <a:off x="6842931" y="5722416"/>
              <a:ext cx="3901269" cy="923330"/>
            </a:xfrm>
            <a:prstGeom prst="rect">
              <a:avLst/>
            </a:prstGeom>
            <a:solidFill>
              <a:schemeClr val="tx1"/>
            </a:solidFill>
            <a:ln>
              <a:solidFill>
                <a:schemeClr val="tx1"/>
              </a:solidFill>
            </a:ln>
          </p:spPr>
          <p:txBody>
            <a:bodyPr wrap="square">
              <a:spAutoFit/>
            </a:bodyPr>
            <a:lstStyle/>
            <a:p>
              <a:r>
                <a:rPr lang="en-US" dirty="0">
                  <a:solidFill>
                    <a:schemeClr val="bg1"/>
                  </a:solidFill>
                </a:rPr>
                <a:t>The animal makes a sound</a:t>
              </a:r>
            </a:p>
            <a:p>
              <a:r>
                <a:rPr lang="en-US" dirty="0">
                  <a:solidFill>
                    <a:schemeClr val="bg1"/>
                  </a:solidFill>
                </a:rPr>
                <a:t>The animal makes a sound</a:t>
              </a:r>
            </a:p>
            <a:p>
              <a:r>
                <a:rPr lang="en-US" dirty="0">
                  <a:solidFill>
                    <a:schemeClr val="bg1"/>
                  </a:solidFill>
                </a:rPr>
                <a:t>The animal makes a sound </a:t>
              </a:r>
            </a:p>
          </p:txBody>
        </p:sp>
      </p:grpSp>
    </p:spTree>
    <p:extLst>
      <p:ext uri="{BB962C8B-B14F-4D97-AF65-F5344CB8AC3E}">
        <p14:creationId xmlns:p14="http://schemas.microsoft.com/office/powerpoint/2010/main" val="3545792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استفاده از توابع مجازی در ارث بری</a:t>
            </a:r>
            <a:endParaRPr lang="en-US" dirty="0"/>
          </a:p>
        </p:txBody>
      </p:sp>
      <p:sp>
        <p:nvSpPr>
          <p:cNvPr id="3" name="Content Placeholder 2"/>
          <p:cNvSpPr>
            <a:spLocks noGrp="1"/>
          </p:cNvSpPr>
          <p:nvPr>
            <p:ph idx="1"/>
          </p:nvPr>
        </p:nvSpPr>
        <p:spPr>
          <a:xfrm>
            <a:off x="215462" y="1106905"/>
            <a:ext cx="11328838" cy="5299314"/>
          </a:xfrm>
        </p:spPr>
        <p:txBody>
          <a:bodyPr/>
          <a:lstStyle/>
          <a:p>
            <a:r>
              <a:rPr lang="fa-IR" dirty="0"/>
              <a:t>خروجی مثال قبل احتمالاً آن چیزی نبود که انتظار داشتیم.</a:t>
            </a:r>
          </a:p>
          <a:p>
            <a:r>
              <a:rPr lang="fa-IR" dirty="0"/>
              <a:t>این به این دلیل است که متد کلاس پایه، زمانی که نام یکسانی دارند، متد کلاس مشتق شده را لغو می کند.</a:t>
            </a:r>
          </a:p>
          <a:p>
            <a:r>
              <a:rPr lang="fa-IR" dirty="0"/>
              <a:t>با این حال، سی شارپ با افزودن کلمه کلیدی </a:t>
            </a:r>
            <a:r>
              <a:rPr lang="en-US" dirty="0">
                <a:solidFill>
                  <a:srgbClr val="C00000"/>
                </a:solidFill>
              </a:rPr>
              <a:t>virtual</a:t>
            </a:r>
            <a:r>
              <a:rPr lang="fa-IR" dirty="0"/>
              <a:t> به متد داخل کلاس پایه، و با استفاده از کلمه کلیدی </a:t>
            </a:r>
            <a:r>
              <a:rPr lang="en-US" dirty="0">
                <a:solidFill>
                  <a:srgbClr val="C00000"/>
                </a:solidFill>
              </a:rPr>
              <a:t>override</a:t>
            </a:r>
            <a:r>
              <a:rPr lang="en-US" dirty="0"/>
              <a:t> </a:t>
            </a:r>
            <a:r>
              <a:rPr lang="fa-IR" dirty="0"/>
              <a:t>برای هر متد کلاس مشتق شده، گزینه ای برای نادیده گرفتن متد کلاس پایه فراهم می کند.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16</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42949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Virtual-override</a:t>
            </a:r>
          </a:p>
        </p:txBody>
      </p:sp>
      <p:sp>
        <p:nvSpPr>
          <p:cNvPr id="4" name="Slide Number Placeholder 3"/>
          <p:cNvSpPr>
            <a:spLocks noGrp="1"/>
          </p:cNvSpPr>
          <p:nvPr>
            <p:ph type="sldNum" sz="quarter" idx="12"/>
          </p:nvPr>
        </p:nvSpPr>
        <p:spPr>
          <a:xfrm>
            <a:off x="0" y="5915359"/>
            <a:ext cx="647700" cy="365125"/>
          </a:xfrm>
        </p:spPr>
        <p:txBody>
          <a:bodyPr/>
          <a:lstStyle/>
          <a:p>
            <a:fld id="{7A24F918-E48B-4CD6-88B4-F48A81EB5FB6}" type="slidenum">
              <a:rPr lang="en-US" smtClean="0"/>
              <a:pPr/>
              <a:t>17</a:t>
            </a:fld>
            <a:endParaRPr lang="en-US"/>
          </a:p>
        </p:txBody>
      </p:sp>
      <p:sp>
        <p:nvSpPr>
          <p:cNvPr id="5" name="Footer Placeholder 4"/>
          <p:cNvSpPr>
            <a:spLocks noGrp="1"/>
          </p:cNvSpPr>
          <p:nvPr>
            <p:ph type="ftr" sz="quarter" idx="11"/>
          </p:nvPr>
        </p:nvSpPr>
        <p:spPr>
          <a:xfrm>
            <a:off x="3300760" y="5915358"/>
            <a:ext cx="5029200" cy="365125"/>
          </a:xfrm>
        </p:spPr>
        <p:txBody>
          <a:bodyPr/>
          <a:lstStyle/>
          <a:p>
            <a:r>
              <a:rPr lang="en-US"/>
              <a:t>V. Haghighatdoost, Shahed university</a:t>
            </a:r>
            <a:endParaRPr lang="en-US" dirty="0"/>
          </a:p>
        </p:txBody>
      </p:sp>
      <p:sp>
        <p:nvSpPr>
          <p:cNvPr id="7" name="Rectangle 6"/>
          <p:cNvSpPr/>
          <p:nvPr/>
        </p:nvSpPr>
        <p:spPr>
          <a:xfrm>
            <a:off x="120316" y="1347401"/>
            <a:ext cx="6436894" cy="4933082"/>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Base class (parent)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virtual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animal makes a 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override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pig says: wee wee"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Dog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override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dog says: bow wow"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5747568" y="1980320"/>
            <a:ext cx="6420367" cy="2397451"/>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Animal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Pig();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Dog();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Dog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0" name="Group 9"/>
          <p:cNvGrpSpPr/>
          <p:nvPr/>
        </p:nvGrpSpPr>
        <p:grpSpPr>
          <a:xfrm>
            <a:off x="5747568" y="4464426"/>
            <a:ext cx="3901269" cy="1290400"/>
            <a:chOff x="6842931" y="5355346"/>
            <a:chExt cx="3901269" cy="1290400"/>
          </a:xfrm>
        </p:grpSpPr>
        <p:sp>
          <p:nvSpPr>
            <p:cNvPr id="8" name="Rectangle 7"/>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2" name="Rectangle 11"/>
            <p:cNvSpPr/>
            <p:nvPr/>
          </p:nvSpPr>
          <p:spPr>
            <a:xfrm>
              <a:off x="6842931" y="5722416"/>
              <a:ext cx="3901269" cy="923330"/>
            </a:xfrm>
            <a:prstGeom prst="rect">
              <a:avLst/>
            </a:prstGeom>
            <a:solidFill>
              <a:schemeClr val="tx1"/>
            </a:solidFill>
            <a:ln>
              <a:solidFill>
                <a:schemeClr val="tx1"/>
              </a:solidFill>
            </a:ln>
          </p:spPr>
          <p:txBody>
            <a:bodyPr wrap="square">
              <a:spAutoFit/>
            </a:bodyPr>
            <a:lstStyle/>
            <a:p>
              <a:r>
                <a:rPr lang="en-US" dirty="0">
                  <a:solidFill>
                    <a:schemeClr val="bg1"/>
                  </a:solidFill>
                </a:rPr>
                <a:t>The animal makes a sound</a:t>
              </a:r>
            </a:p>
            <a:p>
              <a:r>
                <a:rPr lang="en-US" dirty="0">
                  <a:solidFill>
                    <a:schemeClr val="bg1"/>
                  </a:solidFill>
                </a:rPr>
                <a:t>The pig says: wee </a:t>
              </a:r>
              <a:r>
                <a:rPr lang="en-US" dirty="0" err="1">
                  <a:solidFill>
                    <a:schemeClr val="bg1"/>
                  </a:solidFill>
                </a:rPr>
                <a:t>wee</a:t>
              </a:r>
              <a:endParaRPr lang="en-US" dirty="0">
                <a:solidFill>
                  <a:schemeClr val="bg1"/>
                </a:solidFill>
              </a:endParaRPr>
            </a:p>
            <a:p>
              <a:r>
                <a:rPr lang="en-US" dirty="0">
                  <a:solidFill>
                    <a:schemeClr val="bg1"/>
                  </a:solidFill>
                </a:rPr>
                <a:t>The dog says: bow wow</a:t>
              </a:r>
            </a:p>
          </p:txBody>
        </p:sp>
      </p:grpSp>
      <p:cxnSp>
        <p:nvCxnSpPr>
          <p:cNvPr id="11" name="Straight Connector 10"/>
          <p:cNvCxnSpPr/>
          <p:nvPr/>
        </p:nvCxnSpPr>
        <p:spPr>
          <a:xfrm>
            <a:off x="1280546" y="2105526"/>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16642" y="3677652"/>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316642" y="5285873"/>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930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000"/>
                            </p:stCondLst>
                            <p:childTnLst>
                              <p:par>
                                <p:cTn id="17" presetID="22" presetClass="entr" presetSubtype="8"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left)">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a:t>قابلیت نگهداری اشیا کلاس مشتق توسط متغیرهای کلاس پایه</a:t>
            </a:r>
            <a:endParaRPr lang="en-US" sz="3600" dirty="0"/>
          </a:p>
        </p:txBody>
      </p:sp>
      <p:sp>
        <p:nvSpPr>
          <p:cNvPr id="3" name="Content Placeholder 2"/>
          <p:cNvSpPr>
            <a:spLocks noGrp="1"/>
          </p:cNvSpPr>
          <p:nvPr>
            <p:ph idx="1"/>
          </p:nvPr>
        </p:nvSpPr>
        <p:spPr>
          <a:xfrm>
            <a:off x="215462" y="1106905"/>
            <a:ext cx="11328838" cy="2823540"/>
          </a:xfrm>
        </p:spPr>
        <p:txBody>
          <a:bodyPr>
            <a:normAutofit fontScale="85000" lnSpcReduction="20000"/>
          </a:bodyPr>
          <a:lstStyle/>
          <a:p>
            <a:r>
              <a:rPr lang="fa-IR" dirty="0"/>
              <a:t>اگر به مثال قبل دقت کنید، متوجه میشوید که هر سه شی </a:t>
            </a:r>
            <a:r>
              <a:rPr lang="en-US" dirty="0" err="1"/>
              <a:t>myAnimal</a:t>
            </a:r>
            <a:r>
              <a:rPr lang="fa-IR" dirty="0"/>
              <a:t>، </a:t>
            </a:r>
            <a:r>
              <a:rPr lang="en-US" dirty="0" err="1"/>
              <a:t>myPig</a:t>
            </a:r>
            <a:r>
              <a:rPr lang="fa-IR" dirty="0"/>
              <a:t> و </a:t>
            </a:r>
            <a:r>
              <a:rPr lang="en-US" dirty="0" err="1"/>
              <a:t>myDog</a:t>
            </a:r>
            <a:r>
              <a:rPr lang="fa-IR" dirty="0"/>
              <a:t> از نوع </a:t>
            </a:r>
            <a:r>
              <a:rPr lang="en-US" dirty="0"/>
              <a:t>Animal</a:t>
            </a:r>
            <a:r>
              <a:rPr lang="fa-IR" dirty="0"/>
              <a:t> هستند.</a:t>
            </a:r>
          </a:p>
          <a:p>
            <a:r>
              <a:rPr lang="fa-IR" dirty="0"/>
              <a:t>ولی با فراخوانی تابع </a:t>
            </a:r>
            <a:r>
              <a:rPr lang="en-US" dirty="0" err="1"/>
              <a:t>animalSound</a:t>
            </a:r>
            <a:r>
              <a:rPr lang="fa-IR" dirty="0"/>
              <a:t> مشاهده میکنیم که این تابع متناسب با کلاس مربوطه اجرا میشود.</a:t>
            </a:r>
          </a:p>
          <a:p>
            <a:r>
              <a:rPr lang="fa-IR" dirty="0"/>
              <a:t>این خاصیت در توابع مجازی محقق میشود.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18</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a:extLst>
              <a:ext uri="{FF2B5EF4-FFF2-40B4-BE49-F238E27FC236}">
                <a16:creationId xmlns:a16="http://schemas.microsoft.com/office/drawing/2014/main" id="{26FF0306-57C6-28E6-A5E4-6A41A5C299F6}"/>
              </a:ext>
            </a:extLst>
          </p:cNvPr>
          <p:cNvSpPr/>
          <p:nvPr/>
        </p:nvSpPr>
        <p:spPr>
          <a:xfrm>
            <a:off x="525178" y="4095423"/>
            <a:ext cx="6420367" cy="2397451"/>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Animal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Pig();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Dog();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Dog object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myAnimal.animalSound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myDog.animalSound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9577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کلاس تجریدی (</a:t>
            </a:r>
            <a:r>
              <a:rPr lang="en-US" dirty="0"/>
              <a:t>abstract class</a:t>
            </a:r>
            <a:r>
              <a:rPr lang="fa-IR" dirty="0"/>
              <a:t>)</a:t>
            </a:r>
            <a:endParaRPr lang="en-US" dirty="0"/>
          </a:p>
        </p:txBody>
      </p:sp>
      <p:sp>
        <p:nvSpPr>
          <p:cNvPr id="3" name="Content Placeholder 2"/>
          <p:cNvSpPr>
            <a:spLocks noGrp="1"/>
          </p:cNvSpPr>
          <p:nvPr>
            <p:ph idx="1"/>
          </p:nvPr>
        </p:nvSpPr>
        <p:spPr>
          <a:xfrm>
            <a:off x="215462" y="1106905"/>
            <a:ext cx="11328838" cy="5299314"/>
          </a:xfrm>
        </p:spPr>
        <p:txBody>
          <a:bodyPr>
            <a:normAutofit fontScale="92500" lnSpcReduction="10000"/>
          </a:bodyPr>
          <a:lstStyle/>
          <a:p>
            <a:r>
              <a:rPr lang="fa-IR" dirty="0"/>
              <a:t>در برخی موارد ما میخواهیم از کلاسی که داریم، هیچ شی ی ساخته نشود.</a:t>
            </a:r>
          </a:p>
          <a:p>
            <a:r>
              <a:rPr lang="fa-IR" dirty="0"/>
              <a:t>برای این کار از کلمه کلیدی </a:t>
            </a:r>
            <a:r>
              <a:rPr lang="en-US" dirty="0"/>
              <a:t>abstract</a:t>
            </a:r>
            <a:r>
              <a:rPr lang="fa-IR" dirty="0"/>
              <a:t> استفاده میکنیم.</a:t>
            </a:r>
          </a:p>
          <a:p>
            <a:r>
              <a:rPr lang="fa-IR" dirty="0"/>
              <a:t>سوال:</a:t>
            </a:r>
          </a:p>
          <a:p>
            <a:pPr lvl="1"/>
            <a:r>
              <a:rPr lang="fa-IR" dirty="0"/>
              <a:t>لزوم ایجاد کلاس های تجریدی چیست؟</a:t>
            </a:r>
          </a:p>
          <a:p>
            <a:r>
              <a:rPr lang="fa-IR" dirty="0"/>
              <a:t>پاسخ:</a:t>
            </a:r>
          </a:p>
          <a:p>
            <a:pPr lvl="1"/>
            <a:r>
              <a:rPr lang="fa-IR" dirty="0"/>
              <a:t>برخی مواقع ما میخواهیم در کلاس پایه، اینترفیس ها را تعریف کنیم و پیاده سازی برای کلاسهای مشتق شده، مفهوم پیدا میکنند.</a:t>
            </a:r>
          </a:p>
          <a:p>
            <a:pPr lvl="1"/>
            <a:r>
              <a:rPr lang="fa-IR" dirty="0"/>
              <a:t>برای کلاس </a:t>
            </a:r>
            <a:r>
              <a:rPr lang="en-US" dirty="0"/>
              <a:t>Animal</a:t>
            </a:r>
            <a:r>
              <a:rPr lang="fa-IR" dirty="0"/>
              <a:t> که در مثال قبل دیدیدم، بحث صدای حیوان معنایی ندارد بلکه باتوجه به کلاسهای مشتق شده، صدای حیوان معنی پیدا میکند.</a:t>
            </a:r>
          </a:p>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19</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99543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منابع</a:t>
            </a:r>
            <a:endParaRPr lang="en-US" dirty="0"/>
          </a:p>
        </p:txBody>
      </p:sp>
      <p:sp>
        <p:nvSpPr>
          <p:cNvPr id="4" name="Slide Number Placeholder 3"/>
          <p:cNvSpPr>
            <a:spLocks noGrp="1"/>
          </p:cNvSpPr>
          <p:nvPr>
            <p:ph type="sldNum" sz="quarter" idx="12"/>
          </p:nvPr>
        </p:nvSpPr>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17B34B-6B79-4401-99FC-B5332D5A4EC3}" type="slidenum">
              <a:rPr lang="ar-SA" altLang="en-US" b="0">
                <a:solidFill>
                  <a:srgbClr val="898989"/>
                </a:solidFill>
                <a:latin typeface="Calibri" panose="020F0502020204030204" pitchFamily="34" charset="0"/>
              </a:rPr>
              <a:pPr eaLnBrk="1" hangingPunct="1"/>
              <a:t>2</a:t>
            </a:fld>
            <a:endParaRPr lang="en-US" altLang="en-US" b="0">
              <a:solidFill>
                <a:srgbClr val="898989"/>
              </a:solidFill>
              <a:latin typeface="Calibri" panose="020F0502020204030204" pitchFamily="34" charset="0"/>
              <a:cs typeface="B Koodak" panose="00000700000000000000" pitchFamily="2" charset="-78"/>
            </a:endParaRPr>
          </a:p>
        </p:txBody>
      </p:sp>
      <p:sp>
        <p:nvSpPr>
          <p:cNvPr id="3" name="Content Placeholder 2"/>
          <p:cNvSpPr>
            <a:spLocks noGrp="1"/>
          </p:cNvSpPr>
          <p:nvPr>
            <p:ph idx="1"/>
          </p:nvPr>
        </p:nvSpPr>
        <p:spPr/>
        <p:txBody>
          <a:bodyPr>
            <a:normAutofit/>
          </a:bodyPr>
          <a:lstStyle/>
          <a:p>
            <a:r>
              <a:rPr lang="en-US" dirty="0">
                <a:hlinkClick r:id="rId3"/>
              </a:rPr>
              <a:t>https://www.w3schools.com/cs/cs_inheritance.php</a:t>
            </a:r>
            <a:endParaRPr lang="fa-IR" dirty="0"/>
          </a:p>
          <a:p>
            <a:r>
              <a:rPr lang="en-US" dirty="0">
                <a:hlinkClick r:id="rId4"/>
              </a:rPr>
              <a:t>https://www.programiz.com/csharp-programming/inheritance</a:t>
            </a:r>
            <a:endParaRPr lang="fa-IR" dirty="0"/>
          </a:p>
        </p:txBody>
      </p:sp>
      <p:sp>
        <p:nvSpPr>
          <p:cNvPr id="5" name="Footer Placeholder 4">
            <a:extLst>
              <a:ext uri="{FF2B5EF4-FFF2-40B4-BE49-F238E27FC236}">
                <a16:creationId xmlns:a16="http://schemas.microsoft.com/office/drawing/2014/main" id="{CBB575A1-F8DF-40D9-9AFF-F718805698EE}"/>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1414328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Virtual-override</a:t>
            </a:r>
          </a:p>
        </p:txBody>
      </p:sp>
      <p:sp>
        <p:nvSpPr>
          <p:cNvPr id="3" name="Content Placeholder 2"/>
          <p:cNvSpPr>
            <a:spLocks noGrp="1"/>
          </p:cNvSpPr>
          <p:nvPr>
            <p:ph idx="1"/>
          </p:nvPr>
        </p:nvSpPr>
        <p:spPr>
          <a:xfrm>
            <a:off x="215462" y="1118950"/>
            <a:ext cx="11328838" cy="5166142"/>
          </a:xfrm>
        </p:spPr>
        <p:txBody>
          <a:bodyPr/>
          <a:lstStyle/>
          <a:p>
            <a:r>
              <a:rPr lang="fa-IR" dirty="0"/>
              <a:t>از روی کلاس تجریدی، نمیتوان شی ایجاد کرد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215462" y="2557710"/>
            <a:ext cx="6436894" cy="1925976"/>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abstract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abstract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sleep()</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Zzz</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215462" y="4587577"/>
            <a:ext cx="11834578" cy="1680588"/>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myObj</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Will generate an error (Cannot create an instance of the abstract class or interface 'Animal')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11" name="Straight Connector 10"/>
          <p:cNvCxnSpPr/>
          <p:nvPr/>
        </p:nvCxnSpPr>
        <p:spPr>
          <a:xfrm>
            <a:off x="323851" y="2830763"/>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66086" y="3271921"/>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6489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اصلاح سلسله مراتب ارث بری حیوانات با کلاس تجریدی</a:t>
            </a:r>
            <a:endParaRPr lang="en-US" dirty="0"/>
          </a:p>
        </p:txBody>
      </p:sp>
      <p:sp>
        <p:nvSpPr>
          <p:cNvPr id="3" name="Content Placeholder 2"/>
          <p:cNvSpPr>
            <a:spLocks noGrp="1"/>
          </p:cNvSpPr>
          <p:nvPr>
            <p:ph idx="1"/>
          </p:nvPr>
        </p:nvSpPr>
        <p:spPr>
          <a:xfrm>
            <a:off x="215462" y="1106905"/>
            <a:ext cx="11328838" cy="5299314"/>
          </a:xfrm>
        </p:spPr>
        <p:txBody>
          <a:bodyPr/>
          <a:lstStyle/>
          <a:p>
            <a:r>
              <a:rPr lang="fa-IR" dirty="0"/>
              <a:t>چنانچه توابع همنام در ارث بری داشته باشیم، ابهاماتی در فراخوانی توابع ایجاد میشود: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21</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120317" y="1924917"/>
            <a:ext cx="6436894" cy="4702569"/>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abstract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Abstract method (does not have a body)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abstract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Regular method</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sleep()</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A31515"/>
                </a:solidFill>
                <a:latin typeface="Consolas" panose="020B0609020204030204" pitchFamily="49" charset="0"/>
                <a:ea typeface="Calibri" panose="020F0502020204030204" pitchFamily="34" charset="0"/>
                <a:cs typeface="Consolas" panose="020B0609020204030204" pitchFamily="49" charset="0"/>
              </a:rPr>
              <a:t>Zzz</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(inherit from 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override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The body of </a:t>
            </a:r>
            <a:r>
              <a:rPr lang="en-US" sz="1400" dirty="0" err="1">
                <a:solidFill>
                  <a:srgbClr val="008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is provided here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pig says: wee wee"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5747569" y="2557836"/>
            <a:ext cx="6420367" cy="1695464"/>
          </a:xfrm>
          <a:prstGeom prst="rect">
            <a:avLst/>
          </a:prstGeom>
          <a:solidFill>
            <a:schemeClr val="bg1">
              <a:lumMod val="85000"/>
            </a:schemeClr>
          </a:solidFill>
          <a:ln>
            <a:solidFill>
              <a:schemeClr val="tx1"/>
            </a:solidFill>
          </a:ln>
        </p:spPr>
        <p:txBody>
          <a:bodyPr wrap="square">
            <a:spAutoFit/>
          </a:bodyPr>
          <a:lstStyle/>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Call the abstract method</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myPig.sleep</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Call the regular method</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10" name="Group 9"/>
          <p:cNvGrpSpPr/>
          <p:nvPr/>
        </p:nvGrpSpPr>
        <p:grpSpPr>
          <a:xfrm>
            <a:off x="7271569" y="5115819"/>
            <a:ext cx="3901269" cy="1290400"/>
            <a:chOff x="6842931" y="5355346"/>
            <a:chExt cx="3901269" cy="1290400"/>
          </a:xfrm>
        </p:grpSpPr>
        <p:sp>
          <p:nvSpPr>
            <p:cNvPr id="8" name="Rectangle 7"/>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2" name="Rectangle 11"/>
            <p:cNvSpPr/>
            <p:nvPr/>
          </p:nvSpPr>
          <p:spPr>
            <a:xfrm>
              <a:off x="6842931" y="5722416"/>
              <a:ext cx="3901269" cy="923330"/>
            </a:xfrm>
            <a:prstGeom prst="rect">
              <a:avLst/>
            </a:prstGeom>
            <a:solidFill>
              <a:schemeClr val="tx1"/>
            </a:solidFill>
            <a:ln>
              <a:solidFill>
                <a:schemeClr val="tx1"/>
              </a:solidFill>
            </a:ln>
          </p:spPr>
          <p:txBody>
            <a:bodyPr wrap="square">
              <a:spAutoFit/>
            </a:bodyPr>
            <a:lstStyle/>
            <a:p>
              <a:r>
                <a:rPr lang="en-US" dirty="0">
                  <a:solidFill>
                    <a:schemeClr val="bg1"/>
                  </a:solidFill>
                </a:rPr>
                <a:t>The pig says: wee </a:t>
              </a:r>
              <a:r>
                <a:rPr lang="en-US" dirty="0" err="1">
                  <a:solidFill>
                    <a:schemeClr val="bg1"/>
                  </a:solidFill>
                </a:rPr>
                <a:t>wee</a:t>
              </a:r>
              <a:endParaRPr lang="en-US" dirty="0">
                <a:solidFill>
                  <a:schemeClr val="bg1"/>
                </a:solidFill>
              </a:endParaRPr>
            </a:p>
            <a:p>
              <a:r>
                <a:rPr lang="en-US" dirty="0" err="1">
                  <a:solidFill>
                    <a:schemeClr val="bg1"/>
                  </a:solidFill>
                </a:rPr>
                <a:t>Zzz</a:t>
              </a:r>
              <a:endParaRPr lang="en-US" dirty="0">
                <a:solidFill>
                  <a:schemeClr val="bg1"/>
                </a:solidFill>
              </a:endParaRPr>
            </a:p>
            <a:p>
              <a:endParaRPr lang="en-US" dirty="0">
                <a:solidFill>
                  <a:schemeClr val="bg1"/>
                </a:solidFill>
              </a:endParaRPr>
            </a:p>
          </p:txBody>
        </p:sp>
      </p:grpSp>
    </p:spTree>
    <p:extLst>
      <p:ext uri="{BB962C8B-B14F-4D97-AF65-F5344CB8AC3E}">
        <p14:creationId xmlns:p14="http://schemas.microsoft.com/office/powerpoint/2010/main" val="14481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Interface</a:t>
            </a:r>
            <a:r>
              <a:rPr lang="fa-IR" dirty="0"/>
              <a:t> یا رابط</a:t>
            </a:r>
            <a:endParaRPr lang="en-US" dirty="0"/>
          </a:p>
        </p:txBody>
      </p:sp>
      <p:sp>
        <p:nvSpPr>
          <p:cNvPr id="3" name="Content Placeholder 2"/>
          <p:cNvSpPr>
            <a:spLocks noGrp="1"/>
          </p:cNvSpPr>
          <p:nvPr>
            <p:ph idx="1"/>
          </p:nvPr>
        </p:nvSpPr>
        <p:spPr>
          <a:xfrm>
            <a:off x="215462" y="1106905"/>
            <a:ext cx="11328838" cy="3388895"/>
          </a:xfrm>
        </p:spPr>
        <p:txBody>
          <a:bodyPr>
            <a:normAutofit fontScale="85000" lnSpcReduction="20000"/>
          </a:bodyPr>
          <a:lstStyle/>
          <a:p>
            <a:r>
              <a:rPr lang="fa-IR" dirty="0"/>
              <a:t>استفاده از </a:t>
            </a:r>
            <a:r>
              <a:rPr lang="en-US" dirty="0"/>
              <a:t>Interface </a:t>
            </a:r>
            <a:r>
              <a:rPr lang="fa-IR" dirty="0"/>
              <a:t> روش دیگری برای ایجاد کلاس تجریدی یا انتزاعی است.</a:t>
            </a:r>
          </a:p>
          <a:p>
            <a:r>
              <a:rPr lang="fa-IR" dirty="0"/>
              <a:t>یک رابط فقط می تواند حاوی متدها و ویژگی های انتزاعی باشد (با بدنه های خالی)</a:t>
            </a:r>
          </a:p>
          <a:p>
            <a:r>
              <a:rPr lang="fa-IR" dirty="0"/>
              <a:t>به طور پیش فرض، اعضای یک کلاس رابط، </a:t>
            </a:r>
            <a:r>
              <a:rPr lang="en-US" dirty="0"/>
              <a:t>abstract</a:t>
            </a:r>
            <a:r>
              <a:rPr lang="fa-IR" dirty="0"/>
              <a:t> و </a:t>
            </a:r>
            <a:r>
              <a:rPr lang="en-US" dirty="0"/>
              <a:t>public</a:t>
            </a:r>
            <a:r>
              <a:rPr lang="fa-IR" dirty="0"/>
              <a:t> هستند.</a:t>
            </a:r>
          </a:p>
          <a:p>
            <a:r>
              <a:rPr lang="fa-IR" dirty="0">
                <a:solidFill>
                  <a:srgbClr val="C00000"/>
                </a:solidFill>
              </a:rPr>
              <a:t>توجه: </a:t>
            </a:r>
          </a:p>
          <a:p>
            <a:pPr lvl="1"/>
            <a:r>
              <a:rPr lang="fa-IR" dirty="0"/>
              <a:t>رابط ها می توانند دارای ویژگی ها و متدها باشند.</a:t>
            </a:r>
            <a:endParaRPr lang="en-US" dirty="0"/>
          </a:p>
          <a:p>
            <a:pPr lvl="1"/>
            <a:r>
              <a:rPr lang="fa-IR" dirty="0"/>
              <a:t>رابط ها فاقد سازنده و مخرب هستند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22</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838201" y="4640954"/>
            <a:ext cx="8763000" cy="1574149"/>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interface</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2B91AF"/>
                </a:solidFill>
                <a:latin typeface="Consolas" panose="020B0609020204030204" pitchFamily="49" charset="0"/>
                <a:ea typeface="Calibri" panose="020F0502020204030204" pitchFamily="34" charset="0"/>
                <a:cs typeface="Consolas" panose="020B0609020204030204" pitchFamily="49" charset="0"/>
              </a:rPr>
              <a:t>IAnimal</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8000"/>
                </a:solidFill>
                <a:latin typeface="Consolas" panose="020B0609020204030204" pitchFamily="49" charset="0"/>
                <a:ea typeface="Calibri" panose="020F0502020204030204" pitchFamily="34" charset="0"/>
                <a:cs typeface="Consolas" panose="020B0609020204030204" pitchFamily="49" charset="0"/>
              </a:rPr>
              <a:t>// interface method (does not have a body)</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 run(); </a:t>
            </a:r>
            <a:r>
              <a:rPr lang="en-US" dirty="0">
                <a:solidFill>
                  <a:srgbClr val="008000"/>
                </a:solidFill>
                <a:latin typeface="Consolas" panose="020B0609020204030204" pitchFamily="49" charset="0"/>
                <a:ea typeface="Calibri" panose="020F0502020204030204" pitchFamily="34" charset="0"/>
                <a:cs typeface="Consolas" panose="020B0609020204030204" pitchFamily="49" charset="0"/>
              </a:rPr>
              <a:t>// interface method (does not have a body)</a:t>
            </a: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0760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500"/>
                                        <p:tgtEl>
                                          <p:spTgt spid="3">
                                            <p:txEl>
                                              <p:pRg st="4" end="4"/>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Interface</a:t>
            </a:r>
            <a:r>
              <a:rPr lang="fa-IR" dirty="0"/>
              <a:t> یا رابط</a:t>
            </a:r>
            <a:endParaRPr lang="en-US" dirty="0"/>
          </a:p>
        </p:txBody>
      </p:sp>
      <p:sp>
        <p:nvSpPr>
          <p:cNvPr id="3" name="Content Placeholder 2"/>
          <p:cNvSpPr>
            <a:spLocks noGrp="1"/>
          </p:cNvSpPr>
          <p:nvPr>
            <p:ph idx="1"/>
          </p:nvPr>
        </p:nvSpPr>
        <p:spPr>
          <a:xfrm>
            <a:off x="215462" y="1106905"/>
            <a:ext cx="11328838" cy="2029995"/>
          </a:xfrm>
        </p:spPr>
        <p:txBody>
          <a:bodyPr>
            <a:normAutofit fontScale="77500" lnSpcReduction="20000"/>
          </a:bodyPr>
          <a:lstStyle/>
          <a:p>
            <a:r>
              <a:rPr lang="fa-IR" dirty="0"/>
              <a:t>برای دسترسی به متدهای رابط، باید توسط کلاس دیگری "پیاده سازی" شود</a:t>
            </a:r>
          </a:p>
          <a:p>
            <a:r>
              <a:rPr lang="fa-IR" dirty="0"/>
              <a:t>برای پیاده سازی یک اینترفیس، از نماد </a:t>
            </a:r>
            <a:r>
              <a:rPr lang="fa-IR" dirty="0">
                <a:solidFill>
                  <a:srgbClr val="C00000"/>
                </a:solidFill>
              </a:rPr>
              <a:t>:</a:t>
            </a:r>
            <a:r>
              <a:rPr lang="fa-IR" dirty="0"/>
              <a:t> استفاده میکنیم (درست مانند وراثت).</a:t>
            </a:r>
          </a:p>
          <a:p>
            <a:r>
              <a:rPr lang="fa-IR" dirty="0"/>
              <a:t>توجه داشته باشید که هنگام پیاده سازی یک رابط </a:t>
            </a:r>
            <a:r>
              <a:rPr lang="fa-IR" dirty="0">
                <a:solidFill>
                  <a:srgbClr val="C00000"/>
                </a:solidFill>
              </a:rPr>
              <a:t>نیازی به استفاده از کلمه کلیدی </a:t>
            </a:r>
            <a:r>
              <a:rPr lang="en-US" dirty="0">
                <a:solidFill>
                  <a:srgbClr val="C00000"/>
                </a:solidFill>
              </a:rPr>
              <a:t>override </a:t>
            </a:r>
            <a:r>
              <a:rPr lang="fa-IR" dirty="0">
                <a:solidFill>
                  <a:srgbClr val="C00000"/>
                </a:solidFill>
              </a:rPr>
              <a:t>ندارید</a:t>
            </a:r>
            <a:r>
              <a:rPr lang="fa-IR" dirty="0"/>
              <a:t>:</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23</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215462" y="2843990"/>
            <a:ext cx="7048938" cy="3648884"/>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Interface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interface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IAnimal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interface method (does not have a body)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Pig "implements" the </a:t>
            </a:r>
            <a:r>
              <a:rPr lang="en-US" sz="1400" dirty="0" err="1">
                <a:solidFill>
                  <a:srgbClr val="008000"/>
                </a:solidFill>
                <a:latin typeface="Consolas" panose="020B0609020204030204" pitchFamily="49" charset="0"/>
                <a:ea typeface="Calibri" panose="020F0502020204030204" pitchFamily="34" charset="0"/>
                <a:cs typeface="Consolas" panose="020B0609020204030204" pitchFamily="49" charset="0"/>
              </a:rPr>
              <a:t>IAnimal</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interface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IAnimal</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The body of </a:t>
            </a:r>
            <a:r>
              <a:rPr lang="en-US" sz="1400" dirty="0" err="1">
                <a:solidFill>
                  <a:srgbClr val="008000"/>
                </a:solidFill>
                <a:latin typeface="Consolas" panose="020B0609020204030204" pitchFamily="49" charset="0"/>
                <a:ea typeface="Calibri" panose="020F0502020204030204" pitchFamily="34" charset="0"/>
                <a:cs typeface="Consolas" panose="020B0609020204030204" pitchFamily="49" charset="0"/>
              </a:rPr>
              <a:t>animalSound</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is provided here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"The pig says: wee wee"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6094943" y="4039570"/>
            <a:ext cx="5741457" cy="1475404"/>
          </a:xfrm>
          <a:prstGeom prst="rect">
            <a:avLst/>
          </a:prstGeom>
          <a:solidFill>
            <a:schemeClr val="bg1">
              <a:lumMod val="85000"/>
            </a:schemeClr>
          </a:solidFill>
          <a:ln>
            <a:solidFill>
              <a:schemeClr val="tx1"/>
            </a:solidFill>
          </a:ln>
        </p:spPr>
        <p:txBody>
          <a:bodyPr wrap="square">
            <a:spAutoFit/>
          </a:bodyPr>
          <a:lstStyle/>
          <a:p>
            <a:pPr lvl="0">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   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myPig.animalSound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58572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a-IR" altLang="en-US" sz="4000"/>
              <a:t>متغيرهاي عضو </a:t>
            </a:r>
            <a:r>
              <a:rPr lang="en-US" altLang="en-US" sz="4000"/>
              <a:t>private</a:t>
            </a:r>
            <a:r>
              <a:rPr lang="fa-IR" altLang="en-US" sz="4000"/>
              <a:t> در ارث بري چه ميشوند</a:t>
            </a:r>
            <a:endParaRPr lang="en-US" altLang="en-US" sz="4000"/>
          </a:p>
        </p:txBody>
      </p:sp>
      <p:sp>
        <p:nvSpPr>
          <p:cNvPr id="16387" name="Rectangle 3"/>
          <p:cNvSpPr>
            <a:spLocks noGrp="1" noChangeArrowheads="1"/>
          </p:cNvSpPr>
          <p:nvPr>
            <p:ph idx="1"/>
          </p:nvPr>
        </p:nvSpPr>
        <p:spPr>
          <a:xfrm>
            <a:off x="215462" y="1240077"/>
            <a:ext cx="11328838" cy="3610482"/>
          </a:xfrm>
        </p:spPr>
        <p:txBody>
          <a:bodyPr>
            <a:normAutofit fontScale="92500" lnSpcReduction="20000"/>
          </a:bodyPr>
          <a:lstStyle/>
          <a:p>
            <a:pPr eaLnBrk="1" hangingPunct="1"/>
            <a:r>
              <a:rPr lang="fa-IR" altLang="en-US" sz="2800" dirty="0"/>
              <a:t>همانگونه كه از متغيرهاي </a:t>
            </a:r>
            <a:r>
              <a:rPr lang="en-US" altLang="en-US" sz="2800" dirty="0"/>
              <a:t>private</a:t>
            </a:r>
            <a:r>
              <a:rPr lang="fa-IR" altLang="en-US" sz="2800" dirty="0"/>
              <a:t> عضو يك كلاس انتظار داريم، اين متغيرها بايد از دسترس تمامي كلاسهاي ديگر مخفي بماند</a:t>
            </a:r>
            <a:endParaRPr lang="en-US" altLang="en-US" sz="2800" dirty="0"/>
          </a:p>
          <a:p>
            <a:pPr eaLnBrk="1" hangingPunct="1"/>
            <a:endParaRPr lang="fa-IR" altLang="en-US" sz="2800" dirty="0"/>
          </a:p>
          <a:p>
            <a:pPr eaLnBrk="1" hangingPunct="1"/>
            <a:r>
              <a:rPr lang="fa-IR" altLang="en-US" sz="2800" dirty="0"/>
              <a:t>در ارث بري متغير عضو </a:t>
            </a:r>
            <a:r>
              <a:rPr lang="en-US" altLang="en-US" sz="2800" dirty="0"/>
              <a:t>private</a:t>
            </a:r>
            <a:r>
              <a:rPr lang="fa-IR" altLang="en-US" sz="2800" dirty="0"/>
              <a:t> به كلاس مشتق شده انتقال مي يابد ولي كلاس مشتق شده نميتواند بطور مستقيم با متغير كار كند و بايد از طريق ديگر توابع عمومي كه از كلاس پايه گرفته مقدار عضو را تغيير دهد.</a:t>
            </a:r>
            <a:endParaRPr lang="en-US" altLang="en-US" sz="2800" dirty="0"/>
          </a:p>
        </p:txBody>
      </p:sp>
      <p:sp>
        <p:nvSpPr>
          <p:cNvPr id="5" name="TextBox 4">
            <a:extLst>
              <a:ext uri="{FF2B5EF4-FFF2-40B4-BE49-F238E27FC236}">
                <a16:creationId xmlns:a16="http://schemas.microsoft.com/office/drawing/2014/main" id="{5ED75426-66A9-41E0-B849-DA5EFEFE03F4}"/>
              </a:ext>
            </a:extLst>
          </p:cNvPr>
          <p:cNvSpPr txBox="1"/>
          <p:nvPr/>
        </p:nvSpPr>
        <p:spPr>
          <a:xfrm>
            <a:off x="2840090" y="5128885"/>
            <a:ext cx="6574898" cy="1323439"/>
          </a:xfrm>
          <a:prstGeom prst="rect">
            <a:avLst/>
          </a:prstGeom>
          <a:solidFill>
            <a:srgbClr val="FFFFE7"/>
          </a:solidFill>
          <a:ln>
            <a:solidFill>
              <a:schemeClr val="tx1"/>
            </a:solidFill>
          </a:ln>
        </p:spPr>
        <p:txBody>
          <a:bodyPr wrap="square">
            <a:spAutoFit/>
          </a:bodyPr>
          <a:lstStyle/>
          <a:p>
            <a:pPr algn="r" rtl="1"/>
            <a:r>
              <a:rPr lang="fa-IR" sz="2000" dirty="0">
                <a:solidFill>
                  <a:srgbClr val="C00000"/>
                </a:solidFill>
                <a:cs typeface="B Yekan" panose="00000400000000000000" pitchFamily="2" charset="-78"/>
              </a:rPr>
              <a:t>یکی از تفاوت های عضویت </a:t>
            </a:r>
            <a:r>
              <a:rPr lang="en-US" sz="2000" dirty="0">
                <a:solidFill>
                  <a:srgbClr val="C00000"/>
                </a:solidFill>
                <a:cs typeface="B Yekan" panose="00000400000000000000" pitchFamily="2" charset="-78"/>
              </a:rPr>
              <a:t>protected</a:t>
            </a:r>
            <a:r>
              <a:rPr lang="fa-IR" sz="2000" dirty="0">
                <a:solidFill>
                  <a:srgbClr val="C00000"/>
                </a:solidFill>
                <a:cs typeface="B Yekan" panose="00000400000000000000" pitchFamily="2" charset="-78"/>
              </a:rPr>
              <a:t> و </a:t>
            </a:r>
            <a:r>
              <a:rPr lang="en-US" sz="2000" dirty="0">
                <a:solidFill>
                  <a:srgbClr val="C00000"/>
                </a:solidFill>
                <a:cs typeface="B Yekan" panose="00000400000000000000" pitchFamily="2" charset="-78"/>
              </a:rPr>
              <a:t>private</a:t>
            </a:r>
            <a:r>
              <a:rPr lang="fa-IR" sz="2000" dirty="0">
                <a:solidFill>
                  <a:srgbClr val="C00000"/>
                </a:solidFill>
                <a:cs typeface="B Yekan" panose="00000400000000000000" pitchFamily="2" charset="-78"/>
              </a:rPr>
              <a:t> در این است که در کلاس مشتق شده، میتوان به توابع و متغیرهای عضو</a:t>
            </a:r>
            <a:r>
              <a:rPr lang="en-US" sz="2000" dirty="0">
                <a:solidFill>
                  <a:srgbClr val="C00000"/>
                </a:solidFill>
                <a:cs typeface="B Yekan" panose="00000400000000000000" pitchFamily="2" charset="-78"/>
              </a:rPr>
              <a:t> </a:t>
            </a:r>
            <a:r>
              <a:rPr lang="fa-IR" sz="2000" dirty="0">
                <a:solidFill>
                  <a:srgbClr val="C00000"/>
                </a:solidFill>
                <a:cs typeface="B Yekan" panose="00000400000000000000" pitchFamily="2" charset="-78"/>
              </a:rPr>
              <a:t> </a:t>
            </a:r>
            <a:r>
              <a:rPr lang="en-US" sz="2000" dirty="0">
                <a:solidFill>
                  <a:srgbClr val="C00000"/>
                </a:solidFill>
                <a:cs typeface="B Yekan" panose="00000400000000000000" pitchFamily="2" charset="-78"/>
              </a:rPr>
              <a:t>protected</a:t>
            </a:r>
            <a:r>
              <a:rPr lang="fa-IR" sz="2000" dirty="0">
                <a:solidFill>
                  <a:srgbClr val="C00000"/>
                </a:solidFill>
                <a:cs typeface="B Yekan" panose="00000400000000000000" pitchFamily="2" charset="-78"/>
              </a:rPr>
              <a:t> دسترسی داشت ولی به </a:t>
            </a:r>
            <a:r>
              <a:rPr lang="en-US" sz="2000" dirty="0">
                <a:solidFill>
                  <a:srgbClr val="C00000"/>
                </a:solidFill>
                <a:cs typeface="B Yekan" panose="00000400000000000000" pitchFamily="2" charset="-78"/>
              </a:rPr>
              <a:t>private</a:t>
            </a:r>
            <a:r>
              <a:rPr lang="fa-IR" sz="2000" dirty="0">
                <a:solidFill>
                  <a:srgbClr val="C00000"/>
                </a:solidFill>
                <a:cs typeface="B Yekan" panose="00000400000000000000" pitchFamily="2" charset="-78"/>
              </a:rPr>
              <a:t> های کلاس والد نمیتوان دسترسی پیدا نمود.</a:t>
            </a:r>
            <a:endParaRPr lang="en-US" sz="2000" dirty="0">
              <a:solidFill>
                <a:srgbClr val="C00000"/>
              </a:solidFill>
              <a:cs typeface="B Yekan" panose="00000400000000000000" pitchFamily="2" charset="-78"/>
            </a:endParaRPr>
          </a:p>
        </p:txBody>
      </p:sp>
      <p:sp>
        <p:nvSpPr>
          <p:cNvPr id="2" name="Footer Placeholder 1">
            <a:extLst>
              <a:ext uri="{FF2B5EF4-FFF2-40B4-BE49-F238E27FC236}">
                <a16:creationId xmlns:a16="http://schemas.microsoft.com/office/drawing/2014/main" id="{F192FD58-DAC6-473A-9CD3-62A61088BF39}"/>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52DBA196-4067-4592-866D-DEB471457CFB}"/>
              </a:ext>
            </a:extLst>
          </p:cNvPr>
          <p:cNvSpPr>
            <a:spLocks noGrp="1"/>
          </p:cNvSpPr>
          <p:nvPr>
            <p:ph type="sldNum" sz="quarter" idx="12"/>
          </p:nvPr>
        </p:nvSpPr>
        <p:spPr/>
        <p:txBody>
          <a:bodyPr/>
          <a:lstStyle/>
          <a:p>
            <a:fld id="{7A24F918-E48B-4CD6-88B4-F48A81EB5FB6}" type="slidenum">
              <a:rPr lang="en-US" smtClean="0"/>
              <a:pPr/>
              <a:t>24</a:t>
            </a:fld>
            <a:endParaRPr lang="en-US"/>
          </a:p>
        </p:txBody>
      </p:sp>
    </p:spTree>
    <p:extLst>
      <p:ext uri="{BB962C8B-B14F-4D97-AF65-F5344CB8AC3E}">
        <p14:creationId xmlns:p14="http://schemas.microsoft.com/office/powerpoint/2010/main" val="3772734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a-IR" altLang="en-US"/>
              <a:t>تمرين</a:t>
            </a:r>
            <a:endParaRPr lang="en-US" altLang="en-US"/>
          </a:p>
        </p:txBody>
      </p:sp>
      <p:sp>
        <p:nvSpPr>
          <p:cNvPr id="17411" name="Rectangle 3"/>
          <p:cNvSpPr>
            <a:spLocks noGrp="1" noChangeArrowheads="1"/>
          </p:cNvSpPr>
          <p:nvPr>
            <p:ph idx="1"/>
          </p:nvPr>
        </p:nvSpPr>
        <p:spPr/>
        <p:txBody>
          <a:bodyPr>
            <a:normAutofit fontScale="92500"/>
          </a:bodyPr>
          <a:lstStyle/>
          <a:p>
            <a:pPr eaLnBrk="1" hangingPunct="1"/>
            <a:r>
              <a:rPr lang="fa-IR" altLang="en-US" dirty="0"/>
              <a:t>كلاس پايه اي تعريف نموده و يك متغير عضو </a:t>
            </a:r>
            <a:r>
              <a:rPr lang="en-US" altLang="en-US" dirty="0"/>
              <a:t>private</a:t>
            </a:r>
            <a:r>
              <a:rPr lang="fa-IR" altLang="en-US" dirty="0"/>
              <a:t> با نام </a:t>
            </a:r>
            <a:r>
              <a:rPr lang="en-US" altLang="en-US" dirty="0" err="1"/>
              <a:t>pvar</a:t>
            </a:r>
            <a:r>
              <a:rPr lang="fa-IR" altLang="en-US" dirty="0"/>
              <a:t> براي آن در نظر بگيريد.</a:t>
            </a:r>
          </a:p>
          <a:p>
            <a:pPr eaLnBrk="1" hangingPunct="1"/>
            <a:r>
              <a:rPr lang="fa-IR" altLang="en-US" dirty="0"/>
              <a:t>توابع </a:t>
            </a:r>
            <a:r>
              <a:rPr lang="en-US" altLang="en-US" dirty="0"/>
              <a:t>get</a:t>
            </a:r>
            <a:r>
              <a:rPr lang="fa-IR" altLang="en-US" dirty="0"/>
              <a:t> و </a:t>
            </a:r>
            <a:r>
              <a:rPr lang="en-US" altLang="en-US" dirty="0"/>
              <a:t>set </a:t>
            </a:r>
            <a:r>
              <a:rPr lang="fa-IR" altLang="en-US" dirty="0"/>
              <a:t> را براي متغير بصورت </a:t>
            </a:r>
            <a:r>
              <a:rPr lang="en-US" altLang="en-US" dirty="0"/>
              <a:t>public</a:t>
            </a:r>
            <a:r>
              <a:rPr lang="fa-IR" altLang="en-US" dirty="0"/>
              <a:t> تعريف نماييد</a:t>
            </a:r>
          </a:p>
          <a:p>
            <a:pPr eaLnBrk="1" hangingPunct="1"/>
            <a:r>
              <a:rPr lang="fa-IR" altLang="en-US" dirty="0"/>
              <a:t>از روي كلاس پايه يك كلاس مشتق نماييد</a:t>
            </a:r>
          </a:p>
          <a:p>
            <a:pPr eaLnBrk="1" hangingPunct="1"/>
            <a:r>
              <a:rPr lang="fa-IR" altLang="en-US" dirty="0"/>
              <a:t>تابعي در كلاس مشتق بنويسيد و سعي كنيد بصورت مستقيم مقدار متغير </a:t>
            </a:r>
            <a:r>
              <a:rPr lang="en-US" altLang="en-US" dirty="0" err="1"/>
              <a:t>pvar</a:t>
            </a:r>
            <a:r>
              <a:rPr lang="fa-IR" altLang="en-US" dirty="0"/>
              <a:t> را </a:t>
            </a:r>
            <a:r>
              <a:rPr lang="fa-IR" altLang="en-US" dirty="0" err="1"/>
              <a:t>تغييردهيد</a:t>
            </a:r>
            <a:r>
              <a:rPr lang="fa-IR" altLang="en-US" dirty="0"/>
              <a:t>.</a:t>
            </a:r>
            <a:endParaRPr lang="en-US" altLang="en-US" dirty="0"/>
          </a:p>
          <a:p>
            <a:pPr eaLnBrk="1" hangingPunct="1"/>
            <a:r>
              <a:rPr lang="fa-IR" altLang="en-US" dirty="0"/>
              <a:t>با استفاده از توابع عمومی </a:t>
            </a:r>
            <a:r>
              <a:rPr lang="en-US" altLang="en-US" dirty="0"/>
              <a:t>get</a:t>
            </a:r>
            <a:r>
              <a:rPr lang="fa-IR" altLang="en-US" dirty="0"/>
              <a:t> و </a:t>
            </a:r>
            <a:r>
              <a:rPr lang="en-US" altLang="en-US" dirty="0"/>
              <a:t>set</a:t>
            </a:r>
            <a:r>
              <a:rPr lang="fa-IR" altLang="en-US" dirty="0"/>
              <a:t>، مقدار متغیر </a:t>
            </a:r>
            <a:r>
              <a:rPr lang="en-US" altLang="en-US" dirty="0"/>
              <a:t>private</a:t>
            </a:r>
            <a:r>
              <a:rPr lang="fa-IR" altLang="en-US" dirty="0"/>
              <a:t> در کلاس پایه را تغییر دهید.</a:t>
            </a:r>
            <a:endParaRPr lang="en-US" altLang="en-US" dirty="0"/>
          </a:p>
        </p:txBody>
      </p:sp>
      <p:sp>
        <p:nvSpPr>
          <p:cNvPr id="2" name="Footer Placeholder 1">
            <a:extLst>
              <a:ext uri="{FF2B5EF4-FFF2-40B4-BE49-F238E27FC236}">
                <a16:creationId xmlns:a16="http://schemas.microsoft.com/office/drawing/2014/main" id="{5C9A09AE-17FE-48E3-BC05-502E849010E0}"/>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BAB488E7-16E5-4565-BE96-B3A5F91A1240}"/>
              </a:ext>
            </a:extLst>
          </p:cNvPr>
          <p:cNvSpPr>
            <a:spLocks noGrp="1"/>
          </p:cNvSpPr>
          <p:nvPr>
            <p:ph type="sldNum" sz="quarter" idx="12"/>
          </p:nvPr>
        </p:nvSpPr>
        <p:spPr/>
        <p:txBody>
          <a:bodyPr/>
          <a:lstStyle/>
          <a:p>
            <a:fld id="{7A24F918-E48B-4CD6-88B4-F48A81EB5FB6}" type="slidenum">
              <a:rPr lang="en-US" smtClean="0"/>
              <a:pPr/>
              <a:t>25</a:t>
            </a:fld>
            <a:endParaRPr lang="en-US"/>
          </a:p>
        </p:txBody>
      </p:sp>
    </p:spTree>
    <p:extLst>
      <p:ext uri="{BB962C8B-B14F-4D97-AF65-F5344CB8AC3E}">
        <p14:creationId xmlns:p14="http://schemas.microsoft.com/office/powerpoint/2010/main" val="1527245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7"/>
          <p:cNvSpPr>
            <a:spLocks noGrp="1" noChangeArrowheads="1"/>
          </p:cNvSpPr>
          <p:nvPr>
            <p:ph type="title"/>
          </p:nvPr>
        </p:nvSpPr>
        <p:spPr/>
        <p:txBody>
          <a:bodyPr/>
          <a:lstStyle/>
          <a:p>
            <a:pPr eaLnBrk="1" hangingPunct="1"/>
            <a:r>
              <a:rPr lang="fa-IR" altLang="en-US" dirty="0"/>
              <a:t>سازنده ها و مخرب های کلاس مشتق</a:t>
            </a:r>
            <a:endParaRPr lang="en-US" altLang="en-US" dirty="0"/>
          </a:p>
        </p:txBody>
      </p:sp>
      <p:sp>
        <p:nvSpPr>
          <p:cNvPr id="18434" name="Rectangle 6"/>
          <p:cNvSpPr>
            <a:spLocks noGrp="1" noChangeArrowheads="1"/>
          </p:cNvSpPr>
          <p:nvPr>
            <p:ph idx="1"/>
          </p:nvPr>
        </p:nvSpPr>
        <p:spPr/>
        <p:txBody>
          <a:bodyPr/>
          <a:lstStyle/>
          <a:p>
            <a:pPr eaLnBrk="1" hangingPunct="1">
              <a:lnSpc>
                <a:spcPct val="90000"/>
              </a:lnSpc>
            </a:pPr>
            <a:r>
              <a:rPr lang="fa-IR" altLang="en-US" sz="2800" dirty="0"/>
              <a:t>اگر برای کلاس مشتق سازنده ای تعریف نشود مثل مثال بالا هنگام ساختن شیء از این کلاس سازنده کلاس پایه به تنهایی صدا زده میشود</a:t>
            </a:r>
          </a:p>
          <a:p>
            <a:pPr eaLnBrk="1" hangingPunct="1">
              <a:lnSpc>
                <a:spcPct val="90000"/>
              </a:lnSpc>
            </a:pPr>
            <a:endParaRPr lang="fa-IR" altLang="en-US" sz="2800" dirty="0"/>
          </a:p>
          <a:p>
            <a:pPr eaLnBrk="1" hangingPunct="1">
              <a:lnSpc>
                <a:spcPct val="90000"/>
              </a:lnSpc>
            </a:pPr>
            <a:r>
              <a:rPr lang="fa-IR" altLang="en-US" sz="2800" dirty="0"/>
              <a:t>اما اگر سازنده ای برای آن تعریف شود و سازنده آن هیچ آرگومانی را دریافت نکند به صورت زیر سازنده ها و سپس مخرب های کلاس پایه و مشتق فراخوانده می شوند:</a:t>
            </a:r>
          </a:p>
          <a:p>
            <a:pPr eaLnBrk="1" hangingPunct="1">
              <a:lnSpc>
                <a:spcPct val="90000"/>
              </a:lnSpc>
              <a:buFont typeface="Wingdings" panose="05000000000000000000" pitchFamily="2" charset="2"/>
              <a:buNone/>
            </a:pPr>
            <a:r>
              <a:rPr lang="fa-IR" altLang="en-US" sz="2800" dirty="0"/>
              <a:t>1-ابتدا سازنده کلاس پایه فراخوانده می شود.</a:t>
            </a:r>
          </a:p>
          <a:p>
            <a:pPr eaLnBrk="1" hangingPunct="1">
              <a:lnSpc>
                <a:spcPct val="90000"/>
              </a:lnSpc>
              <a:buFont typeface="Wingdings" panose="05000000000000000000" pitchFamily="2" charset="2"/>
              <a:buNone/>
            </a:pPr>
            <a:r>
              <a:rPr lang="fa-IR" altLang="en-US" sz="2800" dirty="0"/>
              <a:t>2-سازنده کلاس مشتق صدا زده می شود.</a:t>
            </a:r>
          </a:p>
          <a:p>
            <a:pPr eaLnBrk="1" hangingPunct="1">
              <a:lnSpc>
                <a:spcPct val="90000"/>
              </a:lnSpc>
              <a:buFont typeface="Wingdings" panose="05000000000000000000" pitchFamily="2" charset="2"/>
              <a:buNone/>
            </a:pPr>
            <a:r>
              <a:rPr lang="fa-IR" altLang="en-US" sz="2800" dirty="0"/>
              <a:t>3-هنگام فراخوانی مخرب ها اول مخرب کلاس مشتق اجرا می شود.</a:t>
            </a:r>
          </a:p>
          <a:p>
            <a:pPr eaLnBrk="1" hangingPunct="1">
              <a:lnSpc>
                <a:spcPct val="90000"/>
              </a:lnSpc>
              <a:buFont typeface="Wingdings" panose="05000000000000000000" pitchFamily="2" charset="2"/>
              <a:buNone/>
            </a:pPr>
            <a:r>
              <a:rPr lang="fa-IR" altLang="en-US" sz="2800" dirty="0"/>
              <a:t>4-در انتها مخرب کلاس پایه به اجرا در می آید.</a:t>
            </a:r>
            <a:endParaRPr lang="en-US" altLang="en-US" sz="2800" dirty="0"/>
          </a:p>
        </p:txBody>
      </p:sp>
      <p:sp>
        <p:nvSpPr>
          <p:cNvPr id="2" name="Footer Placeholder 1">
            <a:extLst>
              <a:ext uri="{FF2B5EF4-FFF2-40B4-BE49-F238E27FC236}">
                <a16:creationId xmlns:a16="http://schemas.microsoft.com/office/drawing/2014/main" id="{A91365FB-CD1D-4E50-90C4-EB3AD13456F4}"/>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5ABB4A36-4610-4089-BE89-5B5F3DCA4940}"/>
              </a:ext>
            </a:extLst>
          </p:cNvPr>
          <p:cNvSpPr>
            <a:spLocks noGrp="1"/>
          </p:cNvSpPr>
          <p:nvPr>
            <p:ph type="sldNum" sz="quarter" idx="12"/>
          </p:nvPr>
        </p:nvSpPr>
        <p:spPr/>
        <p:txBody>
          <a:bodyPr/>
          <a:lstStyle/>
          <a:p>
            <a:fld id="{7A24F918-E48B-4CD6-88B4-F48A81EB5FB6}" type="slidenum">
              <a:rPr lang="en-US" smtClean="0"/>
              <a:pPr/>
              <a:t>26</a:t>
            </a:fld>
            <a:endParaRPr lang="en-US"/>
          </a:p>
        </p:txBody>
      </p:sp>
    </p:spTree>
    <p:extLst>
      <p:ext uri="{BB962C8B-B14F-4D97-AF65-F5344CB8AC3E}">
        <p14:creationId xmlns:p14="http://schemas.microsoft.com/office/powerpoint/2010/main" val="1299084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462" y="1106905"/>
            <a:ext cx="11328838" cy="2029995"/>
          </a:xfrm>
        </p:spPr>
        <p:txBody>
          <a:bodyPr>
            <a:normAutofit/>
          </a:bodyPr>
          <a:lstStyle/>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27</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146430" y="814934"/>
            <a:ext cx="7048938" cy="6043065"/>
          </a:xfrm>
          <a:prstGeom prst="rect">
            <a:avLst/>
          </a:prstGeom>
          <a:solidFill>
            <a:schemeClr val="bg1">
              <a:lumMod val="85000"/>
            </a:schemeClr>
          </a:solidFill>
          <a:ln>
            <a:solidFill>
              <a:schemeClr val="tx1"/>
            </a:solidFill>
          </a:ln>
        </p:spPr>
        <p:txBody>
          <a:bodyPr wrap="square">
            <a:spAutoFit/>
          </a:bodyPr>
          <a:lstStyle/>
          <a:p>
            <a:pPr>
              <a:lnSpc>
                <a:spcPct val="107000"/>
              </a:lnSpc>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Base class (parent)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Animal()</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"Animal Constructor"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Animal()</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"Animal Destructor"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Animal</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Derived class (child)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Pig()</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"Pig Constructor"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~Pig()</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"Pig Destructor"</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Pig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a Pig object</a:t>
            </a:r>
          </a:p>
          <a:p>
            <a:pPr>
              <a:lnSpc>
                <a:spcPct val="107000"/>
              </a:lnSpc>
            </a:pPr>
            <a:r>
              <a:rPr lang="en-US" sz="1200" dirty="0">
                <a:solidFill>
                  <a:srgbClr val="008000"/>
                </a:solidFill>
                <a:latin typeface="Consolas" panose="020B0609020204030204" pitchFamily="49" charset="0"/>
                <a:ea typeface="Calibri" panose="020F0502020204030204" pitchFamily="34" charset="0"/>
                <a:cs typeface="Arial" panose="020B0604020202020204" pitchFamily="34"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myPig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null</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8000"/>
                </a:solidFill>
                <a:latin typeface="Consolas" panose="020B0609020204030204" pitchFamily="49" charset="0"/>
                <a:ea typeface="Calibri" panose="020F0502020204030204" pitchFamily="34" charset="0"/>
                <a:cs typeface="Consolas" panose="020B0609020204030204" pitchFamily="49" charset="0"/>
              </a:rPr>
              <a:t>// Destroy the Pig object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GC</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.Collect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.ReadKey</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C9B2FA03-AE6C-47B0-7725-AAAB022367B5}"/>
              </a:ext>
            </a:extLst>
          </p:cNvPr>
          <p:cNvGrpSpPr/>
          <p:nvPr/>
        </p:nvGrpSpPr>
        <p:grpSpPr>
          <a:xfrm>
            <a:off x="7496062" y="3486076"/>
            <a:ext cx="3901269" cy="1844398"/>
            <a:chOff x="6842931" y="5355346"/>
            <a:chExt cx="3901269" cy="1844398"/>
          </a:xfrm>
        </p:grpSpPr>
        <p:sp>
          <p:nvSpPr>
            <p:cNvPr id="9" name="Rectangle 8">
              <a:extLst>
                <a:ext uri="{FF2B5EF4-FFF2-40B4-BE49-F238E27FC236}">
                  <a16:creationId xmlns:a16="http://schemas.microsoft.com/office/drawing/2014/main" id="{7AE3373A-30AA-BAE6-A1AA-2333FE4530DE}"/>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0" name="Rectangle 9">
              <a:extLst>
                <a:ext uri="{FF2B5EF4-FFF2-40B4-BE49-F238E27FC236}">
                  <a16:creationId xmlns:a16="http://schemas.microsoft.com/office/drawing/2014/main" id="{13F40C0B-D267-11F3-C903-2CBED10A4338}"/>
                </a:ext>
              </a:extLst>
            </p:cNvPr>
            <p:cNvSpPr/>
            <p:nvPr/>
          </p:nvSpPr>
          <p:spPr>
            <a:xfrm>
              <a:off x="6842931" y="5722416"/>
              <a:ext cx="3901269" cy="1477328"/>
            </a:xfrm>
            <a:prstGeom prst="rect">
              <a:avLst/>
            </a:prstGeom>
            <a:solidFill>
              <a:schemeClr val="tx1"/>
            </a:solidFill>
            <a:ln>
              <a:solidFill>
                <a:schemeClr val="tx1"/>
              </a:solidFill>
            </a:ln>
          </p:spPr>
          <p:txBody>
            <a:bodyPr wrap="square">
              <a:spAutoFit/>
            </a:bodyPr>
            <a:lstStyle/>
            <a:p>
              <a:r>
                <a:rPr lang="es-ES" dirty="0">
                  <a:solidFill>
                    <a:schemeClr val="bg1"/>
                  </a:solidFill>
                </a:rPr>
                <a:t>Animal Constructor</a:t>
              </a:r>
            </a:p>
            <a:p>
              <a:r>
                <a:rPr lang="es-ES" dirty="0" err="1">
                  <a:solidFill>
                    <a:schemeClr val="bg1"/>
                  </a:solidFill>
                </a:rPr>
                <a:t>Pig</a:t>
              </a:r>
              <a:r>
                <a:rPr lang="es-ES" dirty="0">
                  <a:solidFill>
                    <a:schemeClr val="bg1"/>
                  </a:solidFill>
                </a:rPr>
                <a:t> Constructor</a:t>
              </a:r>
            </a:p>
            <a:p>
              <a:r>
                <a:rPr lang="es-ES" dirty="0" err="1">
                  <a:solidFill>
                    <a:schemeClr val="bg1"/>
                  </a:solidFill>
                </a:rPr>
                <a:t>Pig</a:t>
              </a:r>
              <a:r>
                <a:rPr lang="es-ES" dirty="0">
                  <a:solidFill>
                    <a:schemeClr val="bg1"/>
                  </a:solidFill>
                </a:rPr>
                <a:t> Destructor</a:t>
              </a:r>
            </a:p>
            <a:p>
              <a:r>
                <a:rPr lang="es-ES" dirty="0">
                  <a:solidFill>
                    <a:schemeClr val="bg1"/>
                  </a:solidFill>
                </a:rPr>
                <a:t>Animal Destructor</a:t>
              </a:r>
            </a:p>
            <a:p>
              <a:endParaRPr lang="en-US" dirty="0">
                <a:solidFill>
                  <a:schemeClr val="bg1"/>
                </a:solidFill>
              </a:endParaRPr>
            </a:p>
          </p:txBody>
        </p:sp>
      </p:grpSp>
      <p:sp>
        <p:nvSpPr>
          <p:cNvPr id="2" name="Title 1"/>
          <p:cNvSpPr>
            <a:spLocks noGrp="1"/>
          </p:cNvSpPr>
          <p:nvPr>
            <p:ph type="title"/>
          </p:nvPr>
        </p:nvSpPr>
        <p:spPr/>
        <p:txBody>
          <a:bodyPr>
            <a:normAutofit/>
          </a:bodyPr>
          <a:lstStyle/>
          <a:p>
            <a:r>
              <a:rPr lang="fa-IR" dirty="0"/>
              <a:t>ترتیب فراخوانی سازنده و مخرب</a:t>
            </a:r>
            <a:endParaRPr lang="en-US" dirty="0"/>
          </a:p>
        </p:txBody>
      </p:sp>
    </p:spTree>
    <p:extLst>
      <p:ext uri="{BB962C8B-B14F-4D97-AF65-F5344CB8AC3E}">
        <p14:creationId xmlns:p14="http://schemas.microsoft.com/office/powerpoint/2010/main" val="2603924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fa-IR" altLang="en-US" sz="3000" dirty="0"/>
              <a:t>سازنده های کلاس مشتق</a:t>
            </a:r>
            <a:endParaRPr lang="en-US" altLang="en-US" sz="3000" dirty="0"/>
          </a:p>
        </p:txBody>
      </p:sp>
      <p:sp>
        <p:nvSpPr>
          <p:cNvPr id="19459" name="Content Placeholder 2"/>
          <p:cNvSpPr>
            <a:spLocks noGrp="1"/>
          </p:cNvSpPr>
          <p:nvPr>
            <p:ph idx="1"/>
          </p:nvPr>
        </p:nvSpPr>
        <p:spPr/>
        <p:txBody>
          <a:bodyPr>
            <a:normAutofit fontScale="77500" lnSpcReduction="20000"/>
          </a:bodyPr>
          <a:lstStyle/>
          <a:p>
            <a:pPr eaLnBrk="1" hangingPunct="1"/>
            <a:r>
              <a:rPr lang="fa-IR" altLang="en-US" sz="2800" dirty="0"/>
              <a:t>اگر سازنده کلاس پایه آرگومانی را به عنوان ورودی دریافت کند </a:t>
            </a:r>
            <a:r>
              <a:rPr lang="fa-IR" altLang="en-US" sz="2800" dirty="0">
                <a:solidFill>
                  <a:srgbClr val="C00000"/>
                </a:solidFill>
              </a:rPr>
              <a:t>(كلاس پايه سازنده پيش فرض نداشته باشد)</a:t>
            </a:r>
          </a:p>
          <a:p>
            <a:pPr eaLnBrk="1" hangingPunct="1"/>
            <a:r>
              <a:rPr lang="fa-IR" altLang="en-US" sz="2800" dirty="0"/>
              <a:t> حتماً باید این ورودی در سازنده کلاس مشتق دریافت شده و سازنده كلاس پايه فراخواني شود</a:t>
            </a:r>
          </a:p>
          <a:p>
            <a:pPr eaLnBrk="1" hangingPunct="1"/>
            <a:r>
              <a:rPr lang="fa-IR" altLang="en-US" sz="2800" dirty="0"/>
              <a:t>نحوه فراخواني سازنده كلاس پايه به صورت زیر، از ( : ) استفاده شود</a:t>
            </a:r>
          </a:p>
          <a:p>
            <a:pPr eaLnBrk="1" hangingPunct="1"/>
            <a:endParaRPr lang="fa-IR" altLang="en-US" sz="2800" dirty="0"/>
          </a:p>
          <a:p>
            <a:pPr algn="l" rtl="0" eaLnBrk="1" hangingPunct="1">
              <a:buFont typeface="Wingdings" panose="05000000000000000000" pitchFamily="2" charset="2"/>
              <a:buNone/>
            </a:pPr>
            <a:r>
              <a:rPr lang="en-US" altLang="en-US" sz="2800" dirty="0"/>
              <a:t>Derived(int g):Base(g)</a:t>
            </a:r>
            <a:endParaRPr lang="fa-IR" altLang="en-US" sz="2800" dirty="0"/>
          </a:p>
          <a:p>
            <a:pPr algn="l" rtl="0" eaLnBrk="1" hangingPunct="1">
              <a:buFont typeface="Wingdings" panose="05000000000000000000" pitchFamily="2" charset="2"/>
              <a:buNone/>
            </a:pPr>
            <a:r>
              <a:rPr lang="fa-IR" altLang="en-US" sz="2800" dirty="0"/>
              <a:t>}</a:t>
            </a:r>
          </a:p>
          <a:p>
            <a:pPr algn="l" rtl="0" eaLnBrk="1" hangingPunct="1">
              <a:buFont typeface="Wingdings" panose="05000000000000000000" pitchFamily="2" charset="2"/>
              <a:buNone/>
            </a:pPr>
            <a:r>
              <a:rPr lang="fa-IR" altLang="en-US" sz="2800" dirty="0"/>
              <a:t>....</a:t>
            </a:r>
          </a:p>
          <a:p>
            <a:pPr algn="l" rtl="0" eaLnBrk="1" hangingPunct="1">
              <a:buFont typeface="Wingdings" panose="05000000000000000000" pitchFamily="2" charset="2"/>
              <a:buNone/>
            </a:pPr>
            <a:r>
              <a:rPr lang="fa-IR" altLang="en-US" sz="2800" dirty="0"/>
              <a:t>{</a:t>
            </a:r>
          </a:p>
        </p:txBody>
      </p:sp>
      <p:sp>
        <p:nvSpPr>
          <p:cNvPr id="12294" name="Oval 6"/>
          <p:cNvSpPr>
            <a:spLocks noChangeArrowheads="1"/>
          </p:cNvSpPr>
          <p:nvPr/>
        </p:nvSpPr>
        <p:spPr bwMode="auto">
          <a:xfrm>
            <a:off x="2430710" y="3899272"/>
            <a:ext cx="356294" cy="609600"/>
          </a:xfrm>
          <a:prstGeom prst="ellipse">
            <a:avLst/>
          </a:prstGeom>
          <a:solidFill>
            <a:srgbClr val="9999FF">
              <a:alpha val="23921"/>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2" name="Footer Placeholder 1">
            <a:extLst>
              <a:ext uri="{FF2B5EF4-FFF2-40B4-BE49-F238E27FC236}">
                <a16:creationId xmlns:a16="http://schemas.microsoft.com/office/drawing/2014/main" id="{DBAD708D-9CFE-458E-96FC-A334F149A108}"/>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4F7FA33B-1120-4CFC-B7CE-04DCBCB4E960}"/>
              </a:ext>
            </a:extLst>
          </p:cNvPr>
          <p:cNvSpPr>
            <a:spLocks noGrp="1"/>
          </p:cNvSpPr>
          <p:nvPr>
            <p:ph type="sldNum" sz="quarter" idx="12"/>
          </p:nvPr>
        </p:nvSpPr>
        <p:spPr/>
        <p:txBody>
          <a:bodyPr/>
          <a:lstStyle/>
          <a:p>
            <a:fld id="{7A24F918-E48B-4CD6-88B4-F48A81EB5FB6}" type="slidenum">
              <a:rPr lang="en-US" smtClean="0"/>
              <a:pPr/>
              <a:t>28</a:t>
            </a:fld>
            <a:endParaRPr lang="en-US"/>
          </a:p>
        </p:txBody>
      </p:sp>
    </p:spTree>
    <p:extLst>
      <p:ext uri="{BB962C8B-B14F-4D97-AF65-F5344CB8AC3E}">
        <p14:creationId xmlns:p14="http://schemas.microsoft.com/office/powerpoint/2010/main" val="206159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wedge">
                                      <p:cBhvr>
                                        <p:cTn id="7" dur="500"/>
                                        <p:tgtEl>
                                          <p:spTgt spid="12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82738" y="1106905"/>
            <a:ext cx="4161561" cy="5109650"/>
          </a:xfrm>
        </p:spPr>
        <p:txBody>
          <a:bodyPr>
            <a:normAutofit lnSpcReduction="10000"/>
          </a:bodyPr>
          <a:lstStyle/>
          <a:p>
            <a:r>
              <a:rPr lang="fa-IR" dirty="0"/>
              <a:t>از آنجا که کلاس پایه سازنده پیش فرض ندارد، باید سازنده آن بطور صحیح فراخوانی شود.</a:t>
            </a:r>
          </a:p>
          <a:p>
            <a:r>
              <a:rPr lang="fa-IR" dirty="0"/>
              <a:t>فراخوانی سازنده پایه باید قبل از سازنده کلاس مشتق فراخوانی شود لذا باید از </a:t>
            </a:r>
            <a:r>
              <a:rPr lang="en-US" dirty="0"/>
              <a:t>syntax</a:t>
            </a:r>
            <a:r>
              <a:rPr lang="fa-IR" dirty="0"/>
              <a:t> مناسب استفاده کرد.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29</a:t>
            </a:fld>
            <a:endParaRPr lang="en-US"/>
          </a:p>
        </p:txBody>
      </p:sp>
      <p:sp>
        <p:nvSpPr>
          <p:cNvPr id="5" name="Footer Placeholder 4"/>
          <p:cNvSpPr>
            <a:spLocks noGrp="1"/>
          </p:cNvSpPr>
          <p:nvPr>
            <p:ph type="ftr" sz="quarter" idx="11"/>
          </p:nvPr>
        </p:nvSpPr>
        <p:spPr/>
        <p:txBody>
          <a:bodyPr/>
          <a:lstStyle/>
          <a:p>
            <a:r>
              <a:rPr lang="en-US" dirty="0"/>
              <a:t>V. </a:t>
            </a:r>
            <a:r>
              <a:rPr lang="en-US" dirty="0" err="1"/>
              <a:t>Haghighatdoost</a:t>
            </a:r>
            <a:r>
              <a:rPr lang="en-US"/>
              <a:t>, Shahed university</a:t>
            </a:r>
            <a:endParaRPr lang="en-US" dirty="0"/>
          </a:p>
        </p:txBody>
      </p:sp>
      <p:sp>
        <p:nvSpPr>
          <p:cNvPr id="6" name="Rectangle 5"/>
          <p:cNvSpPr/>
          <p:nvPr/>
        </p:nvSpPr>
        <p:spPr>
          <a:xfrm>
            <a:off x="166901" y="1138421"/>
            <a:ext cx="7048938" cy="5349670"/>
          </a:xfrm>
          <a:prstGeom prst="rect">
            <a:avLst/>
          </a:prstGeom>
          <a:solidFill>
            <a:schemeClr val="bg1">
              <a:lumMod val="85000"/>
            </a:schemeClr>
          </a:solidFill>
          <a:ln>
            <a:solidFill>
              <a:schemeClr val="tx1"/>
            </a:solidFill>
          </a:ln>
        </p:spPr>
        <p:txBody>
          <a:bodyPr wrap="square">
            <a:spAutoFit/>
          </a:bodyPr>
          <a:lstStyle/>
          <a:p>
            <a:pPr>
              <a:lnSpc>
                <a:spcPct val="107000"/>
              </a:lnSpc>
            </a:pP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Base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Base(Parameter p)</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Init(p)</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Init(Parameter p)</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8000"/>
                </a:solidFill>
                <a:latin typeface="Consolas" panose="020B0609020204030204" pitchFamily="49" charset="0"/>
                <a:ea typeface="Calibri" panose="020F0502020204030204" pitchFamily="34" charset="0"/>
                <a:cs typeface="Consolas" panose="020B0609020204030204" pitchFamily="49" charset="0"/>
              </a:rPr>
              <a:t>// common </a:t>
            </a:r>
            <a:r>
              <a:rPr lang="en-US" sz="1600" dirty="0" err="1">
                <a:solidFill>
                  <a:srgbClr val="008000"/>
                </a:solidFill>
                <a:latin typeface="Consolas" panose="020B0609020204030204" pitchFamily="49" charset="0"/>
                <a:ea typeface="Calibri" panose="020F0502020204030204" pitchFamily="34" charset="0"/>
                <a:cs typeface="Consolas" panose="020B0609020204030204" pitchFamily="49" charset="0"/>
              </a:rPr>
              <a:t>initialisation</a:t>
            </a:r>
            <a:r>
              <a:rPr lang="en-US" sz="1600" dirty="0">
                <a:solidFill>
                  <a:srgbClr val="008000"/>
                </a:solidFill>
                <a:latin typeface="Consolas" panose="020B0609020204030204" pitchFamily="49" charset="0"/>
                <a:ea typeface="Calibri" panose="020F0502020204030204" pitchFamily="34" charset="0"/>
                <a:cs typeface="Consolas" panose="020B0609020204030204" pitchFamily="49" charset="0"/>
              </a:rPr>
              <a:t> code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Derived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Base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Derived(Parameter p) : Base(p)</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p:txBody>
      </p:sp>
      <p:sp>
        <p:nvSpPr>
          <p:cNvPr id="2" name="Title 1"/>
          <p:cNvSpPr>
            <a:spLocks noGrp="1"/>
          </p:cNvSpPr>
          <p:nvPr>
            <p:ph type="title"/>
          </p:nvPr>
        </p:nvSpPr>
        <p:spPr/>
        <p:txBody>
          <a:bodyPr>
            <a:normAutofit fontScale="90000"/>
          </a:bodyPr>
          <a:lstStyle/>
          <a:p>
            <a:r>
              <a:rPr lang="fa-IR" dirty="0"/>
              <a:t>ارسال پارامتر به سازنده کلاس پایه در سازنده کلاس مشتق</a:t>
            </a:r>
            <a:endParaRPr lang="en-US" dirty="0"/>
          </a:p>
        </p:txBody>
      </p:sp>
    </p:spTree>
    <p:extLst>
      <p:ext uri="{BB962C8B-B14F-4D97-AF65-F5344CB8AC3E}">
        <p14:creationId xmlns:p14="http://schemas.microsoft.com/office/powerpoint/2010/main" val="58655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مقدمه</a:t>
            </a:r>
            <a:endParaRPr lang="en-US" dirty="0"/>
          </a:p>
        </p:txBody>
      </p:sp>
      <p:sp>
        <p:nvSpPr>
          <p:cNvPr id="4" name="Slide Number Placeholder 3"/>
          <p:cNvSpPr>
            <a:spLocks noGrp="1"/>
          </p:cNvSpPr>
          <p:nvPr>
            <p:ph type="sldNum" sz="quarter" idx="12"/>
          </p:nvPr>
        </p:nvSpPr>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217B34B-6B79-4401-99FC-B5332D5A4EC3}" type="slidenum">
              <a:rPr lang="ar-SA" altLang="en-US" b="0">
                <a:solidFill>
                  <a:srgbClr val="898989"/>
                </a:solidFill>
                <a:latin typeface="Calibri" panose="020F0502020204030204" pitchFamily="34" charset="0"/>
              </a:rPr>
              <a:pPr eaLnBrk="1" hangingPunct="1"/>
              <a:t>3</a:t>
            </a:fld>
            <a:endParaRPr lang="en-US" altLang="en-US" b="0">
              <a:solidFill>
                <a:srgbClr val="898989"/>
              </a:solidFill>
              <a:latin typeface="Calibri" panose="020F0502020204030204" pitchFamily="34" charset="0"/>
              <a:cs typeface="B Koodak" panose="00000700000000000000" pitchFamily="2" charset="-78"/>
            </a:endParaRPr>
          </a:p>
        </p:txBody>
      </p:sp>
      <p:sp>
        <p:nvSpPr>
          <p:cNvPr id="3" name="Content Placeholder 2"/>
          <p:cNvSpPr>
            <a:spLocks noGrp="1"/>
          </p:cNvSpPr>
          <p:nvPr>
            <p:ph idx="1"/>
          </p:nvPr>
        </p:nvSpPr>
        <p:spPr/>
        <p:txBody>
          <a:bodyPr>
            <a:normAutofit fontScale="77500" lnSpcReduction="20000"/>
          </a:bodyPr>
          <a:lstStyle/>
          <a:p>
            <a:r>
              <a:rPr lang="fa-IR" b="1" dirty="0">
                <a:solidFill>
                  <a:srgbClr val="C00000"/>
                </a:solidFill>
              </a:rPr>
              <a:t>تعریف:</a:t>
            </a:r>
          </a:p>
          <a:p>
            <a:r>
              <a:rPr lang="fa-IR" dirty="0"/>
              <a:t>فرایند ایجاد کلاس های جدید به نام کلاسهای مشتق شده از کلاس موجود یا پایه است.</a:t>
            </a:r>
          </a:p>
          <a:p>
            <a:endParaRPr lang="fa-IR" dirty="0"/>
          </a:p>
          <a:p>
            <a:r>
              <a:rPr lang="fa-IR" b="1" dirty="0">
                <a:solidFill>
                  <a:srgbClr val="C00000"/>
                </a:solidFill>
              </a:rPr>
              <a:t>ویژگیها:</a:t>
            </a:r>
          </a:p>
          <a:p>
            <a:r>
              <a:rPr lang="fa-IR" dirty="0"/>
              <a:t>1-کلاس مشتق شده تمام توانایی های کلاس پایه را به ارث می برد اما میتواند تظریف هایی از آن باشد.</a:t>
            </a:r>
          </a:p>
          <a:p>
            <a:r>
              <a:rPr lang="fa-IR" dirty="0"/>
              <a:t>2-کلاس پایه بدون تغییر باقی می ماند.</a:t>
            </a:r>
          </a:p>
          <a:p>
            <a:r>
              <a:rPr lang="fa-IR" dirty="0"/>
              <a:t>3-ارث بری باعث صرفه جویی در وقت و افزایش اطمینان برنامه میشود.</a:t>
            </a:r>
          </a:p>
          <a:p>
            <a:r>
              <a:rPr lang="fa-IR" dirty="0"/>
              <a:t>4-قابلیت استفاده مجدد در توضیع آسان کتابخانه های کلاس .</a:t>
            </a:r>
          </a:p>
          <a:p>
            <a:endParaRPr lang="fa-IR" dirty="0"/>
          </a:p>
          <a:p>
            <a:endParaRPr lang="en-US" dirty="0"/>
          </a:p>
        </p:txBody>
      </p:sp>
      <p:sp>
        <p:nvSpPr>
          <p:cNvPr id="5" name="Footer Placeholder 4">
            <a:extLst>
              <a:ext uri="{FF2B5EF4-FFF2-40B4-BE49-F238E27FC236}">
                <a16:creationId xmlns:a16="http://schemas.microsoft.com/office/drawing/2014/main" id="{16F72D82-6474-4380-9D8E-221DBC72DBC5}"/>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3523031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fa-IR" altLang="en-US" sz="3400" dirty="0"/>
              <a:t>ارث بری چند گانه</a:t>
            </a:r>
            <a:endParaRPr lang="en-US" altLang="en-US" sz="3400" dirty="0"/>
          </a:p>
        </p:txBody>
      </p:sp>
      <p:sp>
        <p:nvSpPr>
          <p:cNvPr id="25603" name="Content Placeholder 2"/>
          <p:cNvSpPr>
            <a:spLocks noGrp="1"/>
          </p:cNvSpPr>
          <p:nvPr>
            <p:ph idx="1"/>
          </p:nvPr>
        </p:nvSpPr>
        <p:spPr/>
        <p:txBody>
          <a:bodyPr>
            <a:normAutofit/>
          </a:bodyPr>
          <a:lstStyle/>
          <a:p>
            <a:pPr eaLnBrk="1" hangingPunct="1"/>
            <a:r>
              <a:rPr lang="fa-IR" altLang="en-US" sz="2800" dirty="0"/>
              <a:t>در صورتی که یک کلاس از 2 یا چند کلاس مشتق شده باشد می گوییم ارث بری چند گانه بوده یعنی از چند کلاس ارث بری داشته و به صورت زیر آن را تعریف می کنیم:</a:t>
            </a:r>
          </a:p>
          <a:p>
            <a:pPr eaLnBrk="1" hangingPunct="1"/>
            <a:endParaRPr lang="fa-IR" altLang="en-US" sz="2400" dirty="0"/>
          </a:p>
          <a:p>
            <a:pPr algn="l" rtl="0" eaLnBrk="1" hangingPunct="1">
              <a:buFont typeface="Wingdings" panose="05000000000000000000" pitchFamily="2" charset="2"/>
              <a:buNone/>
            </a:pPr>
            <a:r>
              <a:rPr lang="en-US" altLang="en-US" sz="2400" dirty="0">
                <a:solidFill>
                  <a:srgbClr val="0070C0"/>
                </a:solidFill>
              </a:rPr>
              <a:t>class</a:t>
            </a:r>
            <a:r>
              <a:rPr lang="en-US" altLang="en-US" sz="2400" dirty="0"/>
              <a:t> Derived : Base1 , Base2 , </a:t>
            </a:r>
            <a:r>
              <a:rPr lang="en-US" altLang="en-US" sz="2400" dirty="0">
                <a:latin typeface="Arial" panose="020B0604020202020204" pitchFamily="34" charset="0"/>
              </a:rPr>
              <a:t>…</a:t>
            </a:r>
            <a:r>
              <a:rPr lang="en-US" altLang="en-US" sz="2400" dirty="0"/>
              <a:t>.</a:t>
            </a:r>
          </a:p>
          <a:p>
            <a:pPr algn="r"/>
            <a:r>
              <a:rPr lang="fa-IR" altLang="en-US" sz="2400" dirty="0">
                <a:solidFill>
                  <a:srgbClr val="C00000"/>
                </a:solidFill>
              </a:rPr>
              <a:t>سی </a:t>
            </a:r>
            <a:r>
              <a:rPr lang="fa-IR" altLang="en-US" sz="2400" dirty="0" err="1">
                <a:solidFill>
                  <a:srgbClr val="C00000"/>
                </a:solidFill>
              </a:rPr>
              <a:t>شارپ</a:t>
            </a:r>
            <a:r>
              <a:rPr lang="fa-IR" altLang="en-US" sz="2400" dirty="0">
                <a:solidFill>
                  <a:srgbClr val="C00000"/>
                </a:solidFill>
              </a:rPr>
              <a:t> از ارث بری </a:t>
            </a:r>
            <a:r>
              <a:rPr lang="fa-IR" altLang="en-US" sz="2400" dirty="0" err="1">
                <a:solidFill>
                  <a:srgbClr val="C00000"/>
                </a:solidFill>
              </a:rPr>
              <a:t>چندگانه</a:t>
            </a:r>
            <a:r>
              <a:rPr lang="fa-IR" altLang="en-US" sz="2400" dirty="0">
                <a:solidFill>
                  <a:srgbClr val="C00000"/>
                </a:solidFill>
              </a:rPr>
              <a:t> پشتیبانی نمیکند.</a:t>
            </a:r>
          </a:p>
          <a:p>
            <a:pPr algn="r"/>
            <a:r>
              <a:rPr lang="fa-IR" altLang="en-US" sz="2400" dirty="0"/>
              <a:t>تنها، ارث بری چندگانه را میتوان با استفاده از رابط ها (</a:t>
            </a:r>
            <a:r>
              <a:rPr lang="en-US" altLang="en-US" sz="2400" dirty="0"/>
              <a:t>Interface</a:t>
            </a:r>
            <a:r>
              <a:rPr lang="fa-IR" altLang="en-US" sz="2400" dirty="0"/>
              <a:t>) انجام داد</a:t>
            </a:r>
            <a:r>
              <a:rPr lang="en-US" altLang="en-US" sz="2400" dirty="0"/>
              <a:t>:</a:t>
            </a:r>
          </a:p>
          <a:p>
            <a:pPr marL="0" indent="0" algn="l" rtl="0">
              <a:buNone/>
            </a:pPr>
            <a:r>
              <a:rPr lang="en-US" altLang="en-US" sz="2400" dirty="0">
                <a:solidFill>
                  <a:srgbClr val="0070C0"/>
                </a:solidFill>
              </a:rPr>
              <a:t>class</a:t>
            </a:r>
            <a:r>
              <a:rPr lang="en-US" altLang="en-US" sz="2400" dirty="0"/>
              <a:t> Derived : IBase1 , IBase2 , </a:t>
            </a:r>
            <a:r>
              <a:rPr lang="en-US" altLang="en-US" sz="2400" dirty="0">
                <a:latin typeface="Arial" panose="020B0604020202020204" pitchFamily="34" charset="0"/>
              </a:rPr>
              <a:t>…</a:t>
            </a:r>
            <a:r>
              <a:rPr lang="en-US" altLang="en-US" sz="2400" dirty="0"/>
              <a:t>.</a:t>
            </a:r>
          </a:p>
          <a:p>
            <a:pPr marL="0" indent="0" algn="l" rtl="0">
              <a:buNone/>
            </a:pPr>
            <a:endParaRPr lang="en-US" altLang="en-US" sz="2400" dirty="0"/>
          </a:p>
        </p:txBody>
      </p:sp>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3" name="Footer Placeholder 2">
            <a:extLst>
              <a:ext uri="{FF2B5EF4-FFF2-40B4-BE49-F238E27FC236}">
                <a16:creationId xmlns:a16="http://schemas.microsoft.com/office/drawing/2014/main" id="{FBD6EA5C-8D52-4018-BACB-42991F218329}"/>
              </a:ext>
            </a:extLst>
          </p:cNvPr>
          <p:cNvSpPr>
            <a:spLocks noGrp="1"/>
          </p:cNvSpPr>
          <p:nvPr>
            <p:ph type="ftr" sz="quarter" idx="11"/>
          </p:nvPr>
        </p:nvSpPr>
        <p:spPr/>
        <p:txBody>
          <a:bodyPr/>
          <a:lstStyle/>
          <a:p>
            <a:r>
              <a:rPr lang="en-US"/>
              <a:t>V. Haghighatdoost, Shahed university</a:t>
            </a:r>
            <a:endParaRPr lang="en-US" dirty="0"/>
          </a:p>
        </p:txBody>
      </p:sp>
      <p:sp>
        <p:nvSpPr>
          <p:cNvPr id="4" name="Slide Number Placeholder 3">
            <a:extLst>
              <a:ext uri="{FF2B5EF4-FFF2-40B4-BE49-F238E27FC236}">
                <a16:creationId xmlns:a16="http://schemas.microsoft.com/office/drawing/2014/main" id="{52CCA14C-289C-4056-8248-E9CD4DBA6650}"/>
              </a:ext>
            </a:extLst>
          </p:cNvPr>
          <p:cNvSpPr>
            <a:spLocks noGrp="1"/>
          </p:cNvSpPr>
          <p:nvPr>
            <p:ph type="sldNum" sz="quarter" idx="12"/>
          </p:nvPr>
        </p:nvSpPr>
        <p:spPr/>
        <p:txBody>
          <a:bodyPr/>
          <a:lstStyle/>
          <a:p>
            <a:fld id="{7A24F918-E48B-4CD6-88B4-F48A81EB5FB6}" type="slidenum">
              <a:rPr lang="en-US" smtClean="0"/>
              <a:pPr/>
              <a:t>30</a:t>
            </a:fld>
            <a:endParaRPr lang="en-US"/>
          </a:p>
        </p:txBody>
      </p:sp>
    </p:spTree>
    <p:extLst>
      <p:ext uri="{BB962C8B-B14F-4D97-AF65-F5344CB8AC3E}">
        <p14:creationId xmlns:p14="http://schemas.microsoft.com/office/powerpoint/2010/main" val="2067478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603">
                                            <p:txEl>
                                              <p:pRg st="4" end="4"/>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8238184" y="1240077"/>
            <a:ext cx="3306116" cy="5166142"/>
          </a:xfrm>
        </p:spPr>
        <p:txBody>
          <a:bodyPr>
            <a:normAutofit fontScale="70000" lnSpcReduction="20000"/>
          </a:bodyPr>
          <a:lstStyle/>
          <a:p>
            <a:pPr eaLnBrk="1" hangingPunct="1"/>
            <a:r>
              <a:rPr lang="fa-IR" altLang="en-US" sz="2800" dirty="0"/>
              <a:t>در </a:t>
            </a:r>
            <a:r>
              <a:rPr lang="en-US" altLang="en-US" sz="2800" dirty="0"/>
              <a:t>C#، </a:t>
            </a:r>
            <a:r>
              <a:rPr lang="fa-IR" altLang="en-US" sz="2800" dirty="0" err="1"/>
              <a:t>می‌توانیم</a:t>
            </a:r>
            <a:r>
              <a:rPr lang="fa-IR" altLang="en-US" sz="2800" dirty="0"/>
              <a:t> یک کلاس را در کلاس دیگری تعریف کنیم. به عنوان یک کلاس تودرتو شناخته می شود. مثلا،</a:t>
            </a:r>
            <a:endParaRPr lang="fa-IR" altLang="en-US" sz="2400" dirty="0"/>
          </a:p>
          <a:p>
            <a:pPr algn="l" rtl="0" eaLnBrk="1" hangingPunct="1">
              <a:buFont typeface="Wingdings" panose="05000000000000000000" pitchFamily="2" charset="2"/>
              <a:buNone/>
            </a:pPr>
            <a:endParaRPr lang="fa-IR" altLang="en-US" sz="2400" dirty="0">
              <a:solidFill>
                <a:srgbClr val="0070C0"/>
              </a:solidFill>
            </a:endParaRPr>
          </a:p>
          <a:p>
            <a:pPr algn="l" rtl="0" eaLnBrk="1" hangingPunct="1">
              <a:buFont typeface="Wingdings" panose="05000000000000000000" pitchFamily="2" charset="2"/>
              <a:buNone/>
            </a:pPr>
            <a:endParaRPr lang="fa-IR" altLang="en-US" sz="2400" dirty="0">
              <a:solidFill>
                <a:srgbClr val="0070C0"/>
              </a:solidFill>
            </a:endParaRPr>
          </a:p>
          <a:p>
            <a:pPr algn="l" rtl="0" eaLnBrk="1" hangingPunct="1">
              <a:buFont typeface="Wingdings" panose="05000000000000000000" pitchFamily="2" charset="2"/>
              <a:buNone/>
            </a:pPr>
            <a:endParaRPr lang="fa-IR" altLang="en-US" sz="2400" dirty="0">
              <a:solidFill>
                <a:srgbClr val="0070C0"/>
              </a:solidFill>
            </a:endParaRPr>
          </a:p>
          <a:p>
            <a:pPr algn="r"/>
            <a:r>
              <a:rPr lang="fa-IR" altLang="en-US" sz="2400" dirty="0"/>
              <a:t>در اینجا، کلاس </a:t>
            </a:r>
            <a:r>
              <a:rPr lang="en-US" altLang="en-US" sz="2400" dirty="0" err="1"/>
              <a:t>InnerClass</a:t>
            </a:r>
            <a:r>
              <a:rPr lang="en-US" altLang="en-US" sz="2400" dirty="0"/>
              <a:t> </a:t>
            </a:r>
            <a:r>
              <a:rPr lang="fa-IR" altLang="en-US" sz="2400" dirty="0"/>
              <a:t>را در داخل کلاس </a:t>
            </a:r>
            <a:r>
              <a:rPr lang="en-US" altLang="en-US" sz="2400" dirty="0" err="1"/>
              <a:t>OuterClass</a:t>
            </a:r>
            <a:r>
              <a:rPr lang="en-US" altLang="en-US" sz="2400" dirty="0"/>
              <a:t> </a:t>
            </a:r>
            <a:r>
              <a:rPr lang="fa-IR" altLang="en-US" sz="2400" dirty="0"/>
              <a:t>ایجاد کرده ایم. </a:t>
            </a:r>
            <a:r>
              <a:rPr lang="en-US" altLang="en-US" sz="2400" dirty="0" err="1"/>
              <a:t>InnerClass</a:t>
            </a:r>
            <a:r>
              <a:rPr lang="en-US" altLang="en-US" sz="2400" dirty="0"/>
              <a:t> </a:t>
            </a:r>
            <a:r>
              <a:rPr lang="fa-IR" altLang="en-US" sz="2400" dirty="0"/>
              <a:t>کلاس تودرتو نامیده می شود.</a:t>
            </a:r>
            <a:endParaRPr lang="en-US" altLang="en-US" sz="2400" dirty="0"/>
          </a:p>
        </p:txBody>
      </p:sp>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تو در تو (</a:t>
            </a:r>
            <a:r>
              <a:rPr lang="en-US" dirty="0"/>
              <a:t>Nested Class</a:t>
            </a:r>
            <a:r>
              <a:rPr lang="fa-IR" dirty="0"/>
              <a:t>)</a:t>
            </a:r>
            <a:endParaRPr lang="en-US" dirty="0"/>
          </a:p>
        </p:txBody>
      </p:sp>
      <p:sp>
        <p:nvSpPr>
          <p:cNvPr id="8" name="TextBox 7">
            <a:extLst>
              <a:ext uri="{FF2B5EF4-FFF2-40B4-BE49-F238E27FC236}">
                <a16:creationId xmlns:a16="http://schemas.microsoft.com/office/drawing/2014/main" id="{7BE1DA09-42B4-5364-FFC9-8C1F7F590FF0}"/>
              </a:ext>
            </a:extLst>
          </p:cNvPr>
          <p:cNvSpPr txBox="1"/>
          <p:nvPr/>
        </p:nvSpPr>
        <p:spPr>
          <a:xfrm>
            <a:off x="547534" y="2204113"/>
            <a:ext cx="6094770" cy="3931654"/>
          </a:xfrm>
          <a:prstGeom prst="rect">
            <a:avLst/>
          </a:prstGeom>
          <a:noFill/>
        </p:spPr>
        <p:txBody>
          <a:bodyPr wrap="square">
            <a:spAutoFit/>
          </a:bodyPr>
          <a:lstStyle/>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OuterClass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FF"/>
                </a:solidFill>
                <a:effectLst/>
                <a:latin typeface="Consolas" panose="020B0609020204030204" pitchFamily="49" charset="0"/>
                <a:ea typeface="Calibri" panose="020F0502020204030204" pitchFamily="34" charset="0"/>
                <a:cs typeface="Consolas" panose="020B0609020204030204" pitchFamily="49" charset="0"/>
              </a:rPr>
              <a:t>class</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err="1">
                <a:solidFill>
                  <a:srgbClr val="2B91AF"/>
                </a:solidFill>
                <a:effectLst/>
                <a:latin typeface="Consolas" panose="020B0609020204030204" pitchFamily="49" charset="0"/>
                <a:ea typeface="Calibri" panose="020F0502020204030204" pitchFamily="34" charset="0"/>
                <a:cs typeface="Consolas" panose="020B0609020204030204" pitchFamily="49" charset="0"/>
              </a:rPr>
              <a:t>InnerClass</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fa-IR"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fa-IR"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    </a:t>
            </a: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p>
          <a:p>
            <a:pPr marL="0" marR="0">
              <a:lnSpc>
                <a:spcPct val="107000"/>
              </a:lnSpc>
              <a:spcBef>
                <a:spcPts val="0"/>
              </a:spcBef>
              <a:spcAft>
                <a:spcPts val="0"/>
              </a:spcAft>
            </a:pPr>
            <a:r>
              <a:rPr lang="en-US" dirty="0">
                <a:solidFill>
                  <a:srgbClr val="000000"/>
                </a:solidFill>
                <a:latin typeface="Consolas" panose="020B0609020204030204" pitchFamily="49" charset="0"/>
                <a:ea typeface="Calibri" panose="020F0502020204030204" pitchFamily="34" charset="0"/>
                <a:cs typeface="Arial" panose="020B0604020202020204" pitchFamily="34" charset="0"/>
              </a:rPr>
              <a:t>public </a:t>
            </a:r>
            <a:r>
              <a:rPr lang="en-US" dirty="0" err="1">
                <a:solidFill>
                  <a:srgbClr val="000000"/>
                </a:solidFill>
                <a:latin typeface="Consolas" panose="020B0609020204030204" pitchFamily="49" charset="0"/>
                <a:ea typeface="Calibri" panose="020F0502020204030204" pitchFamily="34" charset="0"/>
                <a:cs typeface="Arial" panose="020B0604020202020204" pitchFamily="34" charset="0"/>
              </a:rPr>
              <a:t>func</a:t>
            </a:r>
            <a:r>
              <a:rPr lang="en-US" dirty="0">
                <a:solidFill>
                  <a:srgbClr val="000000"/>
                </a:solidFill>
                <a:latin typeface="Consolas" panose="020B0609020204030204" pitchFamily="49" charset="0"/>
                <a:ea typeface="Calibri" panose="020F0502020204030204" pitchFamily="34" charset="0"/>
                <a:cs typeface="Arial" panose="020B0604020202020204" pitchFamily="34" charset="0"/>
              </a:rPr>
              <a:t>()</a:t>
            </a: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Arial" panose="020B0604020202020204" pitchFamily="34" charset="0"/>
              </a:rPr>
              <a:t>{</a:t>
            </a:r>
          </a:p>
          <a:p>
            <a:pPr marL="0" marR="0">
              <a:lnSpc>
                <a:spcPct val="107000"/>
              </a:lnSpc>
              <a:spcBef>
                <a:spcPts val="0"/>
              </a:spcBef>
              <a:spcAft>
                <a:spcPts val="0"/>
              </a:spcAft>
            </a:pPr>
            <a:r>
              <a:rPr lang="en-US" sz="2400" dirty="0">
                <a:solidFill>
                  <a:srgbClr val="000000"/>
                </a:solidFill>
                <a:latin typeface="Consolas" panose="020B0609020204030204" pitchFamily="49" charset="0"/>
                <a:ea typeface="Calibri" panose="020F0502020204030204" pitchFamily="34" charset="0"/>
                <a:cs typeface="Arial" panose="020B0604020202020204" pitchFamily="34" charset="0"/>
              </a:rPr>
              <a:t>	</a:t>
            </a:r>
            <a:r>
              <a:rPr lang="en-US" dirty="0" err="1">
                <a:solidFill>
                  <a:srgbClr val="000000"/>
                </a:solidFill>
                <a:latin typeface="Consolas" panose="020B0609020204030204" pitchFamily="49" charset="0"/>
                <a:ea typeface="Calibri" panose="020F0502020204030204" pitchFamily="34" charset="0"/>
                <a:cs typeface="Arial" panose="020B0604020202020204" pitchFamily="34" charset="0"/>
              </a:rPr>
              <a:t>InnerClass</a:t>
            </a:r>
            <a:r>
              <a:rPr lang="en-US" dirty="0">
                <a:solidFill>
                  <a:srgbClr val="000000"/>
                </a:solidFill>
                <a:latin typeface="Consolas" panose="020B0609020204030204" pitchFamily="49" charset="0"/>
                <a:ea typeface="Calibri" panose="020F0502020204030204" pitchFamily="34" charset="0"/>
                <a:cs typeface="Arial" panose="020B0604020202020204" pitchFamily="34" charset="0"/>
              </a:rPr>
              <a:t> obj3=new </a:t>
            </a:r>
            <a:r>
              <a:rPr lang="en-US" dirty="0" err="1">
                <a:solidFill>
                  <a:srgbClr val="000000"/>
                </a:solidFill>
                <a:latin typeface="Consolas" panose="020B0609020204030204" pitchFamily="49" charset="0"/>
                <a:ea typeface="Calibri" panose="020F0502020204030204" pitchFamily="34" charset="0"/>
                <a:cs typeface="Arial" panose="020B0604020202020204" pitchFamily="34" charset="0"/>
              </a:rPr>
              <a:t>InnerClass</a:t>
            </a:r>
            <a:r>
              <a:rPr lang="en-US" dirty="0">
                <a:solidFill>
                  <a:srgbClr val="000000"/>
                </a:solidFill>
                <a:latin typeface="Consolas" panose="020B0609020204030204" pitchFamily="49" charset="0"/>
                <a:ea typeface="Calibri" panose="020F0502020204030204" pitchFamily="34" charset="0"/>
                <a:cs typeface="Arial" panose="020B0604020202020204" pitchFamily="34" charset="0"/>
              </a:rPr>
              <a:t>();</a:t>
            </a:r>
            <a:endParaRPr lang="en-US" sz="2400" dirty="0">
              <a:solidFill>
                <a:srgbClr val="000000"/>
              </a:solidFill>
              <a:effectLst/>
              <a:latin typeface="Consolas" panose="020B0609020204030204" pitchFamily="49"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2400" dirty="0">
                <a:solidFill>
                  <a:srgbClr val="000000"/>
                </a:solidFill>
                <a:effectLst/>
                <a:latin typeface="Consolas" panose="020B0609020204030204" pitchFamily="49" charset="0"/>
                <a:ea typeface="Calibri" panose="020F0502020204030204" pitchFamily="34" charset="0"/>
                <a:cs typeface="Arial" panose="020B0604020202020204" pitchFamily="34"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solidFill>
                  <a:srgbClr val="000000"/>
                </a:solidFill>
                <a:effectLst/>
                <a:latin typeface="Consolas" panose="020B0609020204030204" pitchFamily="49" charset="0"/>
                <a:ea typeface="Calibri" panose="020F0502020204030204" pitchFamily="34" charset="0"/>
                <a:cs typeface="Consolas" panose="020B0609020204030204" pitchFamily="49"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C1B088DD-EF64-4831-A378-DC74C5DC754C}"/>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7C85EE02-A0D8-4BDF-A0A0-F00DDC337DFF}"/>
              </a:ext>
            </a:extLst>
          </p:cNvPr>
          <p:cNvSpPr>
            <a:spLocks noGrp="1"/>
          </p:cNvSpPr>
          <p:nvPr>
            <p:ph type="sldNum" sz="quarter" idx="12"/>
          </p:nvPr>
        </p:nvSpPr>
        <p:spPr/>
        <p:txBody>
          <a:bodyPr/>
          <a:lstStyle/>
          <a:p>
            <a:fld id="{7A24F918-E48B-4CD6-88B4-F48A81EB5FB6}" type="slidenum">
              <a:rPr lang="en-US" smtClean="0"/>
              <a:pPr/>
              <a:t>31</a:t>
            </a:fld>
            <a:endParaRPr lang="en-US"/>
          </a:p>
        </p:txBody>
      </p:sp>
    </p:spTree>
    <p:extLst>
      <p:ext uri="{BB962C8B-B14F-4D97-AF65-F5344CB8AC3E}">
        <p14:creationId xmlns:p14="http://schemas.microsoft.com/office/powerpoint/2010/main" val="37856749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5603">
                                            <p:txEl>
                                              <p:pRg st="4" end="4"/>
                                            </p:txEl>
                                          </p:spTgt>
                                        </p:tgtEl>
                                        <p:attrNameLst>
                                          <p:attrName>style.visibility</p:attrName>
                                        </p:attrNameLst>
                                      </p:cBhvr>
                                      <p:to>
                                        <p:strVal val="visible"/>
                                      </p:to>
                                    </p:set>
                                    <p:animEffect transition="in" filter="fade">
                                      <p:cBhvr>
                                        <p:cTn id="16" dur="5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normAutofit fontScale="77500" lnSpcReduction="20000"/>
          </a:bodyPr>
          <a:lstStyle/>
          <a:p>
            <a:pPr eaLnBrk="1" hangingPunct="1"/>
            <a:r>
              <a:rPr lang="fa-IR" altLang="en-US" sz="2800" dirty="0"/>
              <a:t>دسترسی به اعضا</a:t>
            </a:r>
          </a:p>
          <a:p>
            <a:pPr lvl="1"/>
            <a:r>
              <a:rPr lang="fa-IR" altLang="en-US" dirty="0"/>
              <a:t>برای دسترسی به اعضای کلاس های تودرتو ابتدا باید </a:t>
            </a:r>
            <a:r>
              <a:rPr lang="fa-IR" altLang="en-US" dirty="0" err="1"/>
              <a:t>اشیاء</a:t>
            </a:r>
            <a:r>
              <a:rPr lang="fa-IR" altLang="en-US" dirty="0"/>
              <a:t> آنها را ایجاد کنیم.</a:t>
            </a:r>
          </a:p>
          <a:p>
            <a:pPr eaLnBrk="1" hangingPunct="1"/>
            <a:r>
              <a:rPr lang="fa-IR" altLang="en-US" sz="2800" dirty="0"/>
              <a:t>1. ایجاد شی از کلاس </a:t>
            </a:r>
            <a:r>
              <a:rPr lang="en-US" altLang="en-US" sz="2800" dirty="0"/>
              <a:t>Outer</a:t>
            </a:r>
          </a:p>
          <a:p>
            <a:pPr lvl="1"/>
            <a:r>
              <a:rPr lang="en-US" altLang="en-US" dirty="0" err="1"/>
              <a:t>OuterClass</a:t>
            </a:r>
            <a:r>
              <a:rPr lang="en-US" altLang="en-US" dirty="0"/>
              <a:t> obj1 = new </a:t>
            </a:r>
            <a:r>
              <a:rPr lang="en-US" altLang="en-US" dirty="0" err="1"/>
              <a:t>OuterClass</a:t>
            </a:r>
            <a:r>
              <a:rPr lang="en-US" altLang="en-US" dirty="0"/>
              <a:t>();</a:t>
            </a:r>
          </a:p>
          <a:p>
            <a:pPr lvl="1"/>
            <a:r>
              <a:rPr lang="fa-IR" altLang="en-US" dirty="0"/>
              <a:t>در اینجا، ما </a:t>
            </a:r>
            <a:r>
              <a:rPr lang="fa-IR" altLang="en-US" dirty="0" err="1"/>
              <a:t>شیء</a:t>
            </a:r>
            <a:r>
              <a:rPr lang="fa-IR" altLang="en-US" dirty="0"/>
              <a:t> </a:t>
            </a:r>
            <a:r>
              <a:rPr lang="en-US" altLang="en-US" dirty="0"/>
              <a:t>obj1 </a:t>
            </a:r>
            <a:r>
              <a:rPr lang="fa-IR" altLang="en-US" dirty="0"/>
              <a:t>از کلاس </a:t>
            </a:r>
            <a:r>
              <a:rPr lang="en-US" altLang="en-US" dirty="0" err="1"/>
              <a:t>OuterClass</a:t>
            </a:r>
            <a:r>
              <a:rPr lang="en-US" altLang="en-US" dirty="0"/>
              <a:t> </a:t>
            </a:r>
            <a:r>
              <a:rPr lang="fa-IR" altLang="en-US" dirty="0"/>
              <a:t>را ایجاد کرده ایم.</a:t>
            </a:r>
          </a:p>
          <a:p>
            <a:pPr eaLnBrk="1" hangingPunct="1"/>
            <a:r>
              <a:rPr lang="fa-IR" altLang="en-US" sz="2800" dirty="0"/>
              <a:t>2. یک شی از کلاس داخلی ایجاد کنید</a:t>
            </a:r>
          </a:p>
          <a:p>
            <a:pPr lvl="1"/>
            <a:r>
              <a:rPr lang="en-US" altLang="en-US" dirty="0" err="1"/>
              <a:t>OuterClass.InnerClass</a:t>
            </a:r>
            <a:r>
              <a:rPr lang="en-US" altLang="en-US" dirty="0"/>
              <a:t> obj2 = new </a:t>
            </a:r>
            <a:r>
              <a:rPr lang="en-US" altLang="en-US" dirty="0" err="1"/>
              <a:t>OuterClass.InnerClass</a:t>
            </a:r>
            <a:r>
              <a:rPr lang="en-US" altLang="en-US" dirty="0"/>
              <a:t>();</a:t>
            </a:r>
          </a:p>
          <a:p>
            <a:pPr lvl="1"/>
            <a:r>
              <a:rPr lang="fa-IR" altLang="en-US" dirty="0"/>
              <a:t>می بینید که ما از </a:t>
            </a:r>
            <a:r>
              <a:rPr lang="en-US" altLang="en-US" dirty="0" err="1"/>
              <a:t>OuterClass.InnerClass</a:t>
            </a:r>
            <a:r>
              <a:rPr lang="en-US" altLang="en-US" dirty="0"/>
              <a:t> </a:t>
            </a:r>
            <a:r>
              <a:rPr lang="fa-IR" altLang="en-US" dirty="0"/>
              <a:t>برای ایجاد شی </a:t>
            </a:r>
            <a:r>
              <a:rPr lang="en-US" altLang="en-US" dirty="0"/>
              <a:t>obj2 </a:t>
            </a:r>
            <a:r>
              <a:rPr lang="fa-IR" altLang="en-US" dirty="0"/>
              <a:t>کلاس داخلی استفاده کرده ایم. این به این دلیل است که </a:t>
            </a:r>
            <a:r>
              <a:rPr lang="en-US" altLang="en-US" dirty="0" err="1"/>
              <a:t>InnerClass</a:t>
            </a:r>
            <a:r>
              <a:rPr lang="en-US" altLang="en-US" dirty="0"/>
              <a:t> </a:t>
            </a:r>
            <a:r>
              <a:rPr lang="fa-IR" altLang="en-US" dirty="0"/>
              <a:t>کلاس تودرتوی </a:t>
            </a:r>
            <a:r>
              <a:rPr lang="en-US" altLang="en-US" dirty="0" err="1"/>
              <a:t>OuterClass</a:t>
            </a:r>
            <a:r>
              <a:rPr lang="en-US" altLang="en-US" dirty="0"/>
              <a:t> </a:t>
            </a:r>
            <a:r>
              <a:rPr lang="fa-IR" altLang="en-US" dirty="0"/>
              <a:t>است.</a:t>
            </a:r>
          </a:p>
          <a:p>
            <a:pPr lvl="1"/>
            <a:r>
              <a:rPr lang="fa-IR" altLang="en-US" dirty="0"/>
              <a:t>هنگامی که </a:t>
            </a:r>
            <a:r>
              <a:rPr lang="fa-IR" altLang="en-US" dirty="0" err="1"/>
              <a:t>شیء</a:t>
            </a:r>
            <a:r>
              <a:rPr lang="fa-IR" altLang="en-US" dirty="0"/>
              <a:t> کلاس های جداگانه را ایجاد کردیم، می توانیم از نام شی و </a:t>
            </a:r>
            <a:r>
              <a:rPr lang="fa-IR" altLang="en-US" dirty="0" err="1"/>
              <a:t>عملگر</a:t>
            </a:r>
            <a:r>
              <a:rPr lang="fa-IR" altLang="en-US" dirty="0"/>
              <a:t> نقطه برای دسترسی به اعضای هر کلاس استفاده کنیم.</a:t>
            </a:r>
            <a:endParaRPr lang="en-US" altLang="en-US" sz="2000" dirty="0"/>
          </a:p>
        </p:txBody>
      </p:sp>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تو در تو (</a:t>
            </a:r>
            <a:r>
              <a:rPr lang="en-US" dirty="0"/>
              <a:t>Nested Class</a:t>
            </a:r>
            <a:r>
              <a:rPr lang="fa-IR" dirty="0"/>
              <a:t>)</a:t>
            </a:r>
            <a:endParaRPr lang="en-US" dirty="0"/>
          </a:p>
        </p:txBody>
      </p:sp>
      <p:sp>
        <p:nvSpPr>
          <p:cNvPr id="3" name="Footer Placeholder 2">
            <a:extLst>
              <a:ext uri="{FF2B5EF4-FFF2-40B4-BE49-F238E27FC236}">
                <a16:creationId xmlns:a16="http://schemas.microsoft.com/office/drawing/2014/main" id="{8ED3DFD0-77E5-4BFE-8690-5198BBD5ED27}"/>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7056B792-17FA-4954-934B-7E309F0FF2F0}"/>
              </a:ext>
            </a:extLst>
          </p:cNvPr>
          <p:cNvSpPr>
            <a:spLocks noGrp="1"/>
          </p:cNvSpPr>
          <p:nvPr>
            <p:ph type="sldNum" sz="quarter" idx="12"/>
          </p:nvPr>
        </p:nvSpPr>
        <p:spPr/>
        <p:txBody>
          <a:bodyPr/>
          <a:lstStyle/>
          <a:p>
            <a:fld id="{7A24F918-E48B-4CD6-88B4-F48A81EB5FB6}" type="slidenum">
              <a:rPr lang="en-US" smtClean="0"/>
              <a:pPr/>
              <a:t>32</a:t>
            </a:fld>
            <a:endParaRPr lang="en-US"/>
          </a:p>
        </p:txBody>
      </p:sp>
    </p:spTree>
    <p:extLst>
      <p:ext uri="{BB962C8B-B14F-4D97-AF65-F5344CB8AC3E}">
        <p14:creationId xmlns:p14="http://schemas.microsoft.com/office/powerpoint/2010/main" val="2516304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animEffect transition="in" filter="fade">
                                      <p:cBhvr>
                                        <p:cTn id="10" dur="500"/>
                                        <p:tgtEl>
                                          <p:spTgt spid="2560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animEffect transition="in" filter="fade">
                                      <p:cBhvr>
                                        <p:cTn id="15" dur="500"/>
                                        <p:tgtEl>
                                          <p:spTgt spid="2560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5603">
                                            <p:txEl>
                                              <p:pRg st="3" end="3"/>
                                            </p:txEl>
                                          </p:spTgt>
                                        </p:tgtEl>
                                        <p:attrNameLst>
                                          <p:attrName>style.visibility</p:attrName>
                                        </p:attrNameLst>
                                      </p:cBhvr>
                                      <p:to>
                                        <p:strVal val="visible"/>
                                      </p:to>
                                    </p:set>
                                    <p:animEffect transition="in" filter="fade">
                                      <p:cBhvr>
                                        <p:cTn id="18" dur="500"/>
                                        <p:tgtEl>
                                          <p:spTgt spid="2560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603">
                                            <p:txEl>
                                              <p:pRg st="4" end="4"/>
                                            </p:txEl>
                                          </p:spTgt>
                                        </p:tgtEl>
                                        <p:attrNameLst>
                                          <p:attrName>style.visibility</p:attrName>
                                        </p:attrNameLst>
                                      </p:cBhvr>
                                      <p:to>
                                        <p:strVal val="visible"/>
                                      </p:to>
                                    </p:set>
                                    <p:animEffect transition="in" filter="fade">
                                      <p:cBhvr>
                                        <p:cTn id="21" dur="500"/>
                                        <p:tgtEl>
                                          <p:spTgt spid="2560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603">
                                            <p:txEl>
                                              <p:pRg st="5" end="5"/>
                                            </p:txEl>
                                          </p:spTgt>
                                        </p:tgtEl>
                                        <p:attrNameLst>
                                          <p:attrName>style.visibility</p:attrName>
                                        </p:attrNameLst>
                                      </p:cBhvr>
                                      <p:to>
                                        <p:strVal val="visible"/>
                                      </p:to>
                                    </p:set>
                                    <p:animEffect transition="in" filter="fade">
                                      <p:cBhvr>
                                        <p:cTn id="26" dur="500"/>
                                        <p:tgtEl>
                                          <p:spTgt spid="2560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5603">
                                            <p:txEl>
                                              <p:pRg st="6" end="6"/>
                                            </p:txEl>
                                          </p:spTgt>
                                        </p:tgtEl>
                                        <p:attrNameLst>
                                          <p:attrName>style.visibility</p:attrName>
                                        </p:attrNameLst>
                                      </p:cBhvr>
                                      <p:to>
                                        <p:strVal val="visible"/>
                                      </p:to>
                                    </p:set>
                                    <p:animEffect transition="in" filter="fade">
                                      <p:cBhvr>
                                        <p:cTn id="29" dur="500"/>
                                        <p:tgtEl>
                                          <p:spTgt spid="2560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5603">
                                            <p:txEl>
                                              <p:pRg st="7" end="7"/>
                                            </p:txEl>
                                          </p:spTgt>
                                        </p:tgtEl>
                                        <p:attrNameLst>
                                          <p:attrName>style.visibility</p:attrName>
                                        </p:attrNameLst>
                                      </p:cBhvr>
                                      <p:to>
                                        <p:strVal val="visible"/>
                                      </p:to>
                                    </p:set>
                                    <p:animEffect transition="in" filter="fade">
                                      <p:cBhvr>
                                        <p:cTn id="32" dur="500"/>
                                        <p:tgtEl>
                                          <p:spTgt spid="2560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5603">
                                            <p:txEl>
                                              <p:pRg st="8" end="8"/>
                                            </p:txEl>
                                          </p:spTgt>
                                        </p:tgtEl>
                                        <p:attrNameLst>
                                          <p:attrName>style.visibility</p:attrName>
                                        </p:attrNameLst>
                                      </p:cBhvr>
                                      <p:to>
                                        <p:strVal val="visible"/>
                                      </p:to>
                                    </p:set>
                                    <p:animEffect transition="in" filter="fade">
                                      <p:cBhvr>
                                        <p:cTn id="35" dur="500"/>
                                        <p:tgtEl>
                                          <p:spTgt spid="2560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تو در تو (</a:t>
            </a:r>
            <a:r>
              <a:rPr lang="en-US" dirty="0"/>
              <a:t>Nested Class</a:t>
            </a:r>
            <a:r>
              <a:rPr lang="fa-IR" dirty="0"/>
              <a:t>)</a:t>
            </a:r>
            <a:endParaRPr lang="en-US" dirty="0"/>
          </a:p>
        </p:txBody>
      </p:sp>
      <p:sp>
        <p:nvSpPr>
          <p:cNvPr id="7" name="Rectangle 6">
            <a:extLst>
              <a:ext uri="{FF2B5EF4-FFF2-40B4-BE49-F238E27FC236}">
                <a16:creationId xmlns:a16="http://schemas.microsoft.com/office/drawing/2014/main" id="{B3ED1E83-747C-2004-0C02-02711FF9705F}"/>
              </a:ext>
            </a:extLst>
          </p:cNvPr>
          <p:cNvSpPr/>
          <p:nvPr/>
        </p:nvSpPr>
        <p:spPr>
          <a:xfrm>
            <a:off x="74155" y="1276304"/>
            <a:ext cx="5805726" cy="3833229"/>
          </a:xfrm>
          <a:prstGeom prst="rect">
            <a:avLst/>
          </a:prstGeom>
          <a:solidFill>
            <a:schemeClr val="bg1">
              <a:lumMod val="85000"/>
            </a:schemeClr>
          </a:solidFill>
          <a:ln>
            <a:solidFill>
              <a:schemeClr val="tx1"/>
            </a:solidFill>
          </a:ln>
        </p:spPr>
        <p:txBody>
          <a:bodyPr wrap="square">
            <a:spAutoFit/>
          </a:bodyPr>
          <a:lstStyle/>
          <a:p>
            <a:pPr>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displayCar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"Car: Bugatti"</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inner class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Engine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displayEngine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a:solidFill>
                  <a:srgbClr val="A31515"/>
                </a:solidFill>
                <a:latin typeface="Consolas" panose="020B0609020204030204" pitchFamily="49" charset="0"/>
                <a:ea typeface="Calibri" panose="020F0502020204030204" pitchFamily="34" charset="0"/>
                <a:cs typeface="Consolas" panose="020B0609020204030204" pitchFamily="49" charset="0"/>
              </a:rPr>
              <a:t>"Engine: Petrol 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B344D71-A201-84A3-5B39-C31725DA627F}"/>
              </a:ext>
            </a:extLst>
          </p:cNvPr>
          <p:cNvSpPr/>
          <p:nvPr/>
        </p:nvSpPr>
        <p:spPr>
          <a:xfrm>
            <a:off x="6168572" y="1276305"/>
            <a:ext cx="5805726" cy="3833229"/>
          </a:xfrm>
          <a:prstGeom prst="rect">
            <a:avLst/>
          </a:prstGeom>
          <a:solidFill>
            <a:schemeClr val="bg1">
              <a:lumMod val="85000"/>
            </a:schemeClr>
          </a:solidFill>
          <a:ln>
            <a:solidFill>
              <a:schemeClr val="tx1"/>
            </a:solidFill>
          </a:ln>
        </p:spPr>
        <p:txBody>
          <a:bodyPr wrap="square">
            <a:spAutoFit/>
          </a:bodyPr>
          <a:lstStyle/>
          <a:p>
            <a:pPr>
              <a:lnSpc>
                <a:spcPct val="107000"/>
              </a:lnSpc>
            </a:pP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Program</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object of outer class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sportsCar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access method of outer class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sportsCar.displayCar</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create object of inner class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petrolEngine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4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Car</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a:solidFill>
                  <a:srgbClr val="008000"/>
                </a:solidFill>
                <a:latin typeface="Consolas" panose="020B0609020204030204" pitchFamily="49" charset="0"/>
                <a:ea typeface="Calibri" panose="020F0502020204030204" pitchFamily="34" charset="0"/>
                <a:cs typeface="Consolas" panose="020B0609020204030204" pitchFamily="49" charset="0"/>
              </a:rPr>
              <a:t>// access member of inner class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petrolEngine.displayEngine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4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4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4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p>
        </p:txBody>
      </p:sp>
      <p:grpSp>
        <p:nvGrpSpPr>
          <p:cNvPr id="9" name="Group 8">
            <a:extLst>
              <a:ext uri="{FF2B5EF4-FFF2-40B4-BE49-F238E27FC236}">
                <a16:creationId xmlns:a16="http://schemas.microsoft.com/office/drawing/2014/main" id="{E5584C4A-60E6-2527-F38B-DF991BB981C6}"/>
              </a:ext>
            </a:extLst>
          </p:cNvPr>
          <p:cNvGrpSpPr/>
          <p:nvPr/>
        </p:nvGrpSpPr>
        <p:grpSpPr>
          <a:xfrm>
            <a:off x="6168572" y="5384523"/>
            <a:ext cx="3901269" cy="1290400"/>
            <a:chOff x="6842931" y="5355346"/>
            <a:chExt cx="3901269" cy="1290400"/>
          </a:xfrm>
        </p:grpSpPr>
        <p:sp>
          <p:nvSpPr>
            <p:cNvPr id="10" name="Rectangle 9">
              <a:extLst>
                <a:ext uri="{FF2B5EF4-FFF2-40B4-BE49-F238E27FC236}">
                  <a16:creationId xmlns:a16="http://schemas.microsoft.com/office/drawing/2014/main" id="{2514FDFA-3798-BF0D-DF81-6BC777FBA9C3}"/>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1" name="Rectangle 10">
              <a:extLst>
                <a:ext uri="{FF2B5EF4-FFF2-40B4-BE49-F238E27FC236}">
                  <a16:creationId xmlns:a16="http://schemas.microsoft.com/office/drawing/2014/main" id="{837346E6-CA43-AFDE-2A58-FB11DB3A00A1}"/>
                </a:ext>
              </a:extLst>
            </p:cNvPr>
            <p:cNvSpPr/>
            <p:nvPr/>
          </p:nvSpPr>
          <p:spPr>
            <a:xfrm>
              <a:off x="6842931" y="5722416"/>
              <a:ext cx="3901269" cy="923330"/>
            </a:xfrm>
            <a:prstGeom prst="rect">
              <a:avLst/>
            </a:prstGeom>
            <a:solidFill>
              <a:schemeClr val="tx1"/>
            </a:solidFill>
            <a:ln>
              <a:solidFill>
                <a:schemeClr val="tx1"/>
              </a:solidFill>
            </a:ln>
          </p:spPr>
          <p:txBody>
            <a:bodyPr wrap="square">
              <a:spAutoFit/>
            </a:bodyPr>
            <a:lstStyle/>
            <a:p>
              <a:r>
                <a:rPr lang="es-ES" dirty="0">
                  <a:solidFill>
                    <a:schemeClr val="bg1"/>
                  </a:solidFill>
                </a:rPr>
                <a:t>Car: Bugatti</a:t>
              </a:r>
            </a:p>
            <a:p>
              <a:r>
                <a:rPr lang="es-ES" dirty="0" err="1">
                  <a:solidFill>
                    <a:schemeClr val="bg1"/>
                  </a:solidFill>
                </a:rPr>
                <a:t>Engine</a:t>
              </a:r>
              <a:r>
                <a:rPr lang="es-ES" dirty="0">
                  <a:solidFill>
                    <a:schemeClr val="bg1"/>
                  </a:solidFill>
                </a:rPr>
                <a:t>: </a:t>
              </a:r>
              <a:r>
                <a:rPr lang="es-ES" dirty="0" err="1">
                  <a:solidFill>
                    <a:schemeClr val="bg1"/>
                  </a:solidFill>
                </a:rPr>
                <a:t>Petrol</a:t>
              </a:r>
              <a:r>
                <a:rPr lang="es-ES" dirty="0">
                  <a:solidFill>
                    <a:schemeClr val="bg1"/>
                  </a:solidFill>
                </a:rPr>
                <a:t> </a:t>
              </a:r>
              <a:r>
                <a:rPr lang="es-ES" dirty="0" err="1">
                  <a:solidFill>
                    <a:schemeClr val="bg1"/>
                  </a:solidFill>
                </a:rPr>
                <a:t>Engine</a:t>
              </a:r>
              <a:endParaRPr lang="fa-IR" dirty="0">
                <a:solidFill>
                  <a:schemeClr val="bg1"/>
                </a:solidFill>
              </a:endParaRPr>
            </a:p>
            <a:p>
              <a:endParaRPr lang="es-ES" dirty="0">
                <a:solidFill>
                  <a:schemeClr val="bg1"/>
                </a:solidFill>
              </a:endParaRPr>
            </a:p>
          </p:txBody>
        </p:sp>
      </p:grpSp>
      <p:sp>
        <p:nvSpPr>
          <p:cNvPr id="3" name="Footer Placeholder 2">
            <a:extLst>
              <a:ext uri="{FF2B5EF4-FFF2-40B4-BE49-F238E27FC236}">
                <a16:creationId xmlns:a16="http://schemas.microsoft.com/office/drawing/2014/main" id="{B0D0F76D-DA04-4C9F-853B-803FD117F5CC}"/>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9FF32351-6DFC-4109-AF35-BABF4F6C72A5}"/>
              </a:ext>
            </a:extLst>
          </p:cNvPr>
          <p:cNvSpPr>
            <a:spLocks noGrp="1"/>
          </p:cNvSpPr>
          <p:nvPr>
            <p:ph type="sldNum" sz="quarter" idx="12"/>
          </p:nvPr>
        </p:nvSpPr>
        <p:spPr/>
        <p:txBody>
          <a:bodyPr/>
          <a:lstStyle/>
          <a:p>
            <a:fld id="{7A24F918-E48B-4CD6-88B4-F48A81EB5FB6}" type="slidenum">
              <a:rPr lang="en-US" smtClean="0"/>
              <a:pPr/>
              <a:t>33</a:t>
            </a:fld>
            <a:endParaRPr lang="en-US"/>
          </a:p>
        </p:txBody>
      </p:sp>
    </p:spTree>
    <p:extLst>
      <p:ext uri="{BB962C8B-B14F-4D97-AF65-F5344CB8AC3E}">
        <p14:creationId xmlns:p14="http://schemas.microsoft.com/office/powerpoint/2010/main" val="26843151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normAutofit fontScale="85000" lnSpcReduction="10000"/>
          </a:bodyPr>
          <a:lstStyle/>
          <a:p>
            <a:r>
              <a:rPr lang="fa-IR" altLang="en-US" dirty="0"/>
              <a:t>موقعیت‌های زیادی وجود دارد که ممکن است نیاز به تقسیم تعریف کلاس داشته باشید</a:t>
            </a:r>
          </a:p>
          <a:p>
            <a:pPr lvl="1"/>
            <a:r>
              <a:rPr lang="fa-IR" altLang="en-US" dirty="0"/>
              <a:t>مانند زمانی که روی پروژه‌ه ای با مقیاس بزرگ کار می‌کنید</a:t>
            </a:r>
          </a:p>
          <a:p>
            <a:pPr lvl="1"/>
            <a:r>
              <a:rPr lang="fa-IR" altLang="en-US" dirty="0"/>
              <a:t>ممکن است چندین توسعه‌دهنده و برنامه‌نویس نیاز داشته باشند که به طور همزمان روی یک کلاس کار کنند.</a:t>
            </a:r>
          </a:p>
          <a:p>
            <a:pPr lvl="1"/>
            <a:r>
              <a:rPr lang="fa-IR" altLang="en-US" dirty="0"/>
              <a:t>در این حالت می توانیم از ویژگی به نام </a:t>
            </a:r>
            <a:r>
              <a:rPr lang="en-US" altLang="en-US" dirty="0"/>
              <a:t>Partial Class </a:t>
            </a:r>
            <a:r>
              <a:rPr lang="fa-IR" altLang="en-US" dirty="0"/>
              <a:t>استفاده کنیم.</a:t>
            </a:r>
          </a:p>
          <a:p>
            <a:r>
              <a:rPr lang="fa-IR" altLang="en-US" dirty="0"/>
              <a:t>در حین برنامه نویسی در سی شارپ</a:t>
            </a:r>
            <a:r>
              <a:rPr lang="en-US" altLang="en-US" dirty="0"/>
              <a:t>، </a:t>
            </a:r>
            <a:r>
              <a:rPr lang="fa-IR" altLang="en-US" dirty="0"/>
              <a:t>می توانیم تعریف یک کلاس را به دو یا چند فایل منبع تقسیم کنیم.</a:t>
            </a:r>
          </a:p>
          <a:p>
            <a:r>
              <a:rPr lang="fa-IR" altLang="en-US" dirty="0"/>
              <a:t>فایل های منبع شامل بخشی از تعریف کلاس هستند و همه قسمت ها هنگام کامپایل شدن برنامه با هم ترکیب می شوند.</a:t>
            </a:r>
          </a:p>
          <a:p>
            <a:r>
              <a:rPr lang="fa-IR" altLang="en-US" dirty="0"/>
              <a:t>برای تقسیم تعریف کلاس، باید از کلمه کلیدی </a:t>
            </a:r>
            <a:r>
              <a:rPr lang="en-US" altLang="en-US" u="sng" dirty="0">
                <a:solidFill>
                  <a:srgbClr val="C00000"/>
                </a:solidFill>
              </a:rPr>
              <a:t>partial</a:t>
            </a:r>
            <a:r>
              <a:rPr lang="fa-IR" altLang="en-US" dirty="0"/>
              <a:t> استفاده کنیم.</a:t>
            </a:r>
          </a:p>
        </p:txBody>
      </p:sp>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جزئی (</a:t>
            </a:r>
            <a:r>
              <a:rPr lang="en-US" dirty="0"/>
              <a:t>Partial Class</a:t>
            </a:r>
            <a:r>
              <a:rPr lang="fa-IR" dirty="0"/>
              <a:t>)</a:t>
            </a:r>
            <a:endParaRPr lang="en-US" dirty="0"/>
          </a:p>
        </p:txBody>
      </p:sp>
      <p:sp>
        <p:nvSpPr>
          <p:cNvPr id="3" name="Footer Placeholder 2">
            <a:extLst>
              <a:ext uri="{FF2B5EF4-FFF2-40B4-BE49-F238E27FC236}">
                <a16:creationId xmlns:a16="http://schemas.microsoft.com/office/drawing/2014/main" id="{3040832A-64F6-4C76-A2AC-EDCF10218477}"/>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08C240AE-6BE9-4CA9-8061-A206D45AF223}"/>
              </a:ext>
            </a:extLst>
          </p:cNvPr>
          <p:cNvSpPr>
            <a:spLocks noGrp="1"/>
          </p:cNvSpPr>
          <p:nvPr>
            <p:ph type="sldNum" sz="quarter" idx="12"/>
          </p:nvPr>
        </p:nvSpPr>
        <p:spPr/>
        <p:txBody>
          <a:bodyPr/>
          <a:lstStyle/>
          <a:p>
            <a:fld id="{7A24F918-E48B-4CD6-88B4-F48A81EB5FB6}" type="slidenum">
              <a:rPr lang="en-US" smtClean="0"/>
              <a:pPr/>
              <a:t>34</a:t>
            </a:fld>
            <a:endParaRPr lang="en-US"/>
          </a:p>
        </p:txBody>
      </p:sp>
    </p:spTree>
    <p:extLst>
      <p:ext uri="{BB962C8B-B14F-4D97-AF65-F5344CB8AC3E}">
        <p14:creationId xmlns:p14="http://schemas.microsoft.com/office/powerpoint/2010/main" val="1752704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animEffect transition="in" filter="fade">
                                      <p:cBhvr>
                                        <p:cTn id="10" dur="500"/>
                                        <p:tgtEl>
                                          <p:spTgt spid="2560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Effect transition="in" filter="fade">
                                      <p:cBhvr>
                                        <p:cTn id="13" dur="500"/>
                                        <p:tgtEl>
                                          <p:spTgt spid="2560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603">
                                            <p:txEl>
                                              <p:pRg st="3" end="3"/>
                                            </p:txEl>
                                          </p:spTgt>
                                        </p:tgtEl>
                                        <p:attrNameLst>
                                          <p:attrName>style.visibility</p:attrName>
                                        </p:attrNameLst>
                                      </p:cBhvr>
                                      <p:to>
                                        <p:strVal val="visible"/>
                                      </p:to>
                                    </p:set>
                                    <p:animEffect transition="in" filter="fade">
                                      <p:cBhvr>
                                        <p:cTn id="16" dur="500"/>
                                        <p:tgtEl>
                                          <p:spTgt spid="2560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5603">
                                            <p:txEl>
                                              <p:pRg st="4" end="4"/>
                                            </p:txEl>
                                          </p:spTgt>
                                        </p:tgtEl>
                                        <p:attrNameLst>
                                          <p:attrName>style.visibility</p:attrName>
                                        </p:attrNameLst>
                                      </p:cBhvr>
                                      <p:to>
                                        <p:strVal val="visible"/>
                                      </p:to>
                                    </p:set>
                                    <p:animEffect transition="in" filter="fade">
                                      <p:cBhvr>
                                        <p:cTn id="21" dur="500"/>
                                        <p:tgtEl>
                                          <p:spTgt spid="2560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603">
                                            <p:txEl>
                                              <p:pRg st="5" end="5"/>
                                            </p:txEl>
                                          </p:spTgt>
                                        </p:tgtEl>
                                        <p:attrNameLst>
                                          <p:attrName>style.visibility</p:attrName>
                                        </p:attrNameLst>
                                      </p:cBhvr>
                                      <p:to>
                                        <p:strVal val="visible"/>
                                      </p:to>
                                    </p:set>
                                    <p:animEffect transition="in" filter="fade">
                                      <p:cBhvr>
                                        <p:cTn id="26" dur="500"/>
                                        <p:tgtEl>
                                          <p:spTgt spid="2560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animEffect transition="in" filter="fade">
                                      <p:cBhvr>
                                        <p:cTn id="31" dur="5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جزئی (</a:t>
            </a:r>
            <a:r>
              <a:rPr lang="en-US" dirty="0"/>
              <a:t>Partial Class</a:t>
            </a:r>
            <a:r>
              <a:rPr lang="fa-IR" dirty="0"/>
              <a:t>)-مثال</a:t>
            </a:r>
            <a:endParaRPr lang="en-US" dirty="0"/>
          </a:p>
        </p:txBody>
      </p:sp>
      <p:sp>
        <p:nvSpPr>
          <p:cNvPr id="3" name="Content Placeholder 2"/>
          <p:cNvSpPr>
            <a:spLocks noGrp="1"/>
          </p:cNvSpPr>
          <p:nvPr>
            <p:ph idx="1"/>
          </p:nvPr>
        </p:nvSpPr>
        <p:spPr/>
        <p:txBody>
          <a:bodyPr/>
          <a:lstStyle/>
          <a:p>
            <a:r>
              <a:rPr lang="fa-IR" dirty="0"/>
              <a:t>ما پروژه ای به نام </a:t>
            </a:r>
            <a:r>
              <a:rPr lang="en-US" dirty="0" err="1"/>
              <a:t>HeightWeightInfo</a:t>
            </a:r>
            <a:r>
              <a:rPr lang="en-US" dirty="0"/>
              <a:t> </a:t>
            </a:r>
            <a:r>
              <a:rPr lang="fa-IR" dirty="0"/>
              <a:t> داریم که قد و وزن را نشان می دهد.</a:t>
            </a:r>
          </a:p>
          <a:p>
            <a:r>
              <a:rPr lang="fa-IR" dirty="0"/>
              <a:t>ما یک فایل به نام </a:t>
            </a:r>
            <a:r>
              <a:rPr lang="en-US" dirty="0"/>
              <a:t>File1.cs </a:t>
            </a:r>
            <a:r>
              <a:rPr lang="fa-IR" dirty="0"/>
              <a:t>با یک کلاس جزئی به نام </a:t>
            </a:r>
            <a:r>
              <a:rPr lang="en-US" dirty="0"/>
              <a:t>Record </a:t>
            </a:r>
            <a:r>
              <a:rPr lang="fa-IR" dirty="0"/>
              <a:t>داریم. </a:t>
            </a:r>
          </a:p>
          <a:p>
            <a:pPr lvl="1"/>
            <a:r>
              <a:rPr lang="fa-IR" dirty="0"/>
              <a:t>دارای دو متغیر عدد صحیح </a:t>
            </a:r>
            <a:r>
              <a:rPr lang="en-US" dirty="0" err="1"/>
              <a:t>h&amp;w</a:t>
            </a:r>
            <a:r>
              <a:rPr lang="en-US" dirty="0"/>
              <a:t> </a:t>
            </a:r>
            <a:r>
              <a:rPr lang="fa-IR" dirty="0"/>
              <a:t>و یک متد/سازنده به نام </a:t>
            </a:r>
            <a:r>
              <a:rPr lang="en-US" dirty="0"/>
              <a:t>Record </a:t>
            </a:r>
            <a:r>
              <a:rPr lang="fa-IR" dirty="0"/>
              <a:t>که مقادیر </a:t>
            </a:r>
            <a:r>
              <a:rPr lang="en-US" dirty="0" err="1"/>
              <a:t>h&amp;w</a:t>
            </a:r>
            <a:r>
              <a:rPr lang="en-US" dirty="0"/>
              <a:t> </a:t>
            </a:r>
            <a:r>
              <a:rPr lang="fa-IR" dirty="0"/>
              <a:t>را تخصیص می دهد.</a:t>
            </a:r>
            <a:endParaRPr lang="en-US" dirty="0"/>
          </a:p>
        </p:txBody>
      </p:sp>
      <p:sp>
        <p:nvSpPr>
          <p:cNvPr id="12" name="Rectangle 11">
            <a:extLst>
              <a:ext uri="{FF2B5EF4-FFF2-40B4-BE49-F238E27FC236}">
                <a16:creationId xmlns:a16="http://schemas.microsoft.com/office/drawing/2014/main" id="{B3ED1E83-747C-2004-0C02-02711FF9705F}"/>
              </a:ext>
            </a:extLst>
          </p:cNvPr>
          <p:cNvSpPr/>
          <p:nvPr/>
        </p:nvSpPr>
        <p:spPr>
          <a:xfrm>
            <a:off x="310510" y="3467908"/>
            <a:ext cx="5805726" cy="3287118"/>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namespace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HeightWeightInfo</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File1</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partial</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private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h;</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private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w;</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Record(</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h, </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int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w)</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this</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.h</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h;</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FF"/>
                </a:solidFill>
                <a:latin typeface="Consolas" panose="020B0609020204030204" pitchFamily="49" charset="0"/>
                <a:ea typeface="Calibri" panose="020F0502020204030204" pitchFamily="34" charset="0"/>
                <a:cs typeface="Consolas" panose="020B0609020204030204" pitchFamily="49" charset="0"/>
              </a:rPr>
              <a:t>this</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w;</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p:txBody>
      </p:sp>
      <p:cxnSp>
        <p:nvCxnSpPr>
          <p:cNvPr id="13" name="Straight Connector 12"/>
          <p:cNvCxnSpPr/>
          <p:nvPr/>
        </p:nvCxnSpPr>
        <p:spPr>
          <a:xfrm>
            <a:off x="1240442" y="4715877"/>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5471B4E3-268A-44F2-8CD4-FABAE2B32A01}"/>
              </a:ext>
            </a:extLst>
          </p:cNvPr>
          <p:cNvSpPr>
            <a:spLocks noGrp="1"/>
          </p:cNvSpPr>
          <p:nvPr>
            <p:ph type="ftr" sz="quarter" idx="11"/>
          </p:nvPr>
        </p:nvSpPr>
        <p:spPr/>
        <p:txBody>
          <a:bodyPr/>
          <a:lstStyle/>
          <a:p>
            <a:r>
              <a:rPr lang="en-US"/>
              <a:t>V. Haghighatdoost, Shahed university</a:t>
            </a:r>
            <a:endParaRPr lang="en-US" dirty="0"/>
          </a:p>
        </p:txBody>
      </p:sp>
      <p:sp>
        <p:nvSpPr>
          <p:cNvPr id="6" name="Slide Number Placeholder 5">
            <a:extLst>
              <a:ext uri="{FF2B5EF4-FFF2-40B4-BE49-F238E27FC236}">
                <a16:creationId xmlns:a16="http://schemas.microsoft.com/office/drawing/2014/main" id="{2F0E1AA1-493C-4DCB-980E-51BF3B56A0BC}"/>
              </a:ext>
            </a:extLst>
          </p:cNvPr>
          <p:cNvSpPr>
            <a:spLocks noGrp="1"/>
          </p:cNvSpPr>
          <p:nvPr>
            <p:ph type="sldNum" sz="quarter" idx="12"/>
          </p:nvPr>
        </p:nvSpPr>
        <p:spPr/>
        <p:txBody>
          <a:bodyPr/>
          <a:lstStyle/>
          <a:p>
            <a:fld id="{7A24F918-E48B-4CD6-88B4-F48A81EB5FB6}" type="slidenum">
              <a:rPr lang="en-US" smtClean="0"/>
              <a:pPr/>
              <a:t>35</a:t>
            </a:fld>
            <a:endParaRPr lang="en-US"/>
          </a:p>
        </p:txBody>
      </p:sp>
    </p:spTree>
    <p:extLst>
      <p:ext uri="{BB962C8B-B14F-4D97-AF65-F5344CB8AC3E}">
        <p14:creationId xmlns:p14="http://schemas.microsoft.com/office/powerpoint/2010/main" val="934719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par>
                          <p:cTn id="19" fill="hold">
                            <p:stCondLst>
                              <p:cond delay="1500"/>
                            </p:stCondLst>
                            <p:childTnLst>
                              <p:par>
                                <p:cTn id="20" presetID="2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جزئی (</a:t>
            </a:r>
            <a:r>
              <a:rPr lang="en-US" dirty="0"/>
              <a:t>Partial Class</a:t>
            </a:r>
            <a:r>
              <a:rPr lang="fa-IR" dirty="0"/>
              <a:t>)-مثال</a:t>
            </a:r>
            <a:endParaRPr lang="en-US" dirty="0"/>
          </a:p>
        </p:txBody>
      </p:sp>
      <p:sp>
        <p:nvSpPr>
          <p:cNvPr id="3" name="Content Placeholder 2"/>
          <p:cNvSpPr>
            <a:spLocks noGrp="1"/>
          </p:cNvSpPr>
          <p:nvPr>
            <p:ph idx="1"/>
          </p:nvPr>
        </p:nvSpPr>
        <p:spPr/>
        <p:txBody>
          <a:bodyPr/>
          <a:lstStyle/>
          <a:p>
            <a:r>
              <a:rPr lang="fa-IR" dirty="0"/>
              <a:t>در اینجا فایل دیگری به نام </a:t>
            </a:r>
            <a:r>
              <a:rPr lang="en-US" dirty="0"/>
              <a:t>File2.cs </a:t>
            </a:r>
            <a:r>
              <a:rPr lang="fa-IR" dirty="0"/>
              <a:t>با همان کلاس جزئی </a:t>
            </a:r>
            <a:r>
              <a:rPr lang="en-US" dirty="0"/>
              <a:t>Record </a:t>
            </a:r>
            <a:r>
              <a:rPr lang="fa-IR" dirty="0"/>
              <a:t>وجود دارد که فقط دارای روش </a:t>
            </a:r>
            <a:r>
              <a:rPr lang="en-US" dirty="0" err="1"/>
              <a:t>PrintRecord</a:t>
            </a:r>
            <a:r>
              <a:rPr lang="en-US" dirty="0"/>
              <a:t> </a:t>
            </a:r>
            <a:r>
              <a:rPr lang="fa-IR" dirty="0"/>
              <a:t>است. این روش مقادیر </a:t>
            </a:r>
            <a:r>
              <a:rPr lang="en-US" dirty="0"/>
              <a:t>h &amp; w </a:t>
            </a:r>
            <a:r>
              <a:rPr lang="fa-IR" dirty="0"/>
              <a:t>را نمایش می دهد.</a:t>
            </a:r>
            <a:endParaRPr lang="en-US" dirty="0"/>
          </a:p>
        </p:txBody>
      </p:sp>
      <p:sp>
        <p:nvSpPr>
          <p:cNvPr id="12" name="Rectangle 11">
            <a:extLst>
              <a:ext uri="{FF2B5EF4-FFF2-40B4-BE49-F238E27FC236}">
                <a16:creationId xmlns:a16="http://schemas.microsoft.com/office/drawing/2014/main" id="{B3ED1E83-747C-2004-0C02-02711FF9705F}"/>
              </a:ext>
            </a:extLst>
          </p:cNvPr>
          <p:cNvSpPr/>
          <p:nvPr/>
        </p:nvSpPr>
        <p:spPr>
          <a:xfrm>
            <a:off x="228380" y="2844945"/>
            <a:ext cx="5805726" cy="2850011"/>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namespace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HeightWeightInfo</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File2</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partial</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PrintRecord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"Height:"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h);</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r>
              <a:rPr lang="en-US" sz="1200" dirty="0">
                <a:solidFill>
                  <a:srgbClr val="A31515"/>
                </a:solidFill>
                <a:latin typeface="Consolas" panose="020B0609020204030204" pitchFamily="49" charset="0"/>
                <a:ea typeface="Calibri" panose="020F0502020204030204" pitchFamily="34" charset="0"/>
                <a:cs typeface="Consolas" panose="020B0609020204030204" pitchFamily="49" charset="0"/>
              </a:rPr>
              <a:t>"Weight:"</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w);</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6" name="Straight Connector 5"/>
          <p:cNvCxnSpPr/>
          <p:nvPr/>
        </p:nvCxnSpPr>
        <p:spPr>
          <a:xfrm>
            <a:off x="1164242" y="4087347"/>
            <a:ext cx="74658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3ED1E83-747C-2004-0C02-02711FF9705F}"/>
              </a:ext>
            </a:extLst>
          </p:cNvPr>
          <p:cNvSpPr/>
          <p:nvPr/>
        </p:nvSpPr>
        <p:spPr>
          <a:xfrm>
            <a:off x="6169501" y="2844945"/>
            <a:ext cx="5509265" cy="2463751"/>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namespace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HeightWeightInfo</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Program</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myRecord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2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(10, 15);</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myRecord.PrintRecord</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2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2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2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E5584C4A-60E6-2527-F38B-DF991BB981C6}"/>
              </a:ext>
            </a:extLst>
          </p:cNvPr>
          <p:cNvGrpSpPr/>
          <p:nvPr/>
        </p:nvGrpSpPr>
        <p:grpSpPr>
          <a:xfrm>
            <a:off x="6168572" y="5384523"/>
            <a:ext cx="3901269" cy="1290400"/>
            <a:chOff x="6842931" y="5355346"/>
            <a:chExt cx="3901269" cy="1290400"/>
          </a:xfrm>
        </p:grpSpPr>
        <p:sp>
          <p:nvSpPr>
            <p:cNvPr id="9" name="Rectangle 8">
              <a:extLst>
                <a:ext uri="{FF2B5EF4-FFF2-40B4-BE49-F238E27FC236}">
                  <a16:creationId xmlns:a16="http://schemas.microsoft.com/office/drawing/2014/main" id="{2514FDFA-3798-BF0D-DF81-6BC777FBA9C3}"/>
                </a:ext>
              </a:extLst>
            </p:cNvPr>
            <p:cNvSpPr/>
            <p:nvPr/>
          </p:nvSpPr>
          <p:spPr>
            <a:xfrm>
              <a:off x="6842931" y="5355346"/>
              <a:ext cx="3901269" cy="369332"/>
            </a:xfrm>
            <a:prstGeom prst="rect">
              <a:avLst/>
            </a:prstGeom>
            <a:solidFill>
              <a:schemeClr val="bg2"/>
            </a:solidFill>
            <a:ln>
              <a:solidFill>
                <a:schemeClr val="tx1"/>
              </a:solidFill>
            </a:ln>
          </p:spPr>
          <p:txBody>
            <a:bodyPr wrap="square">
              <a:spAutoFit/>
            </a:bodyPr>
            <a:lstStyle/>
            <a:p>
              <a:r>
                <a:rPr lang="en-US" dirty="0"/>
                <a:t>The output will be:</a:t>
              </a:r>
            </a:p>
          </p:txBody>
        </p:sp>
        <p:sp>
          <p:nvSpPr>
            <p:cNvPr id="10" name="Rectangle 9">
              <a:extLst>
                <a:ext uri="{FF2B5EF4-FFF2-40B4-BE49-F238E27FC236}">
                  <a16:creationId xmlns:a16="http://schemas.microsoft.com/office/drawing/2014/main" id="{837346E6-CA43-AFDE-2A58-FB11DB3A00A1}"/>
                </a:ext>
              </a:extLst>
            </p:cNvPr>
            <p:cNvSpPr/>
            <p:nvPr/>
          </p:nvSpPr>
          <p:spPr>
            <a:xfrm>
              <a:off x="6842931" y="5722416"/>
              <a:ext cx="3901269" cy="923330"/>
            </a:xfrm>
            <a:prstGeom prst="rect">
              <a:avLst/>
            </a:prstGeom>
            <a:solidFill>
              <a:schemeClr val="tx1"/>
            </a:solidFill>
            <a:ln>
              <a:solidFill>
                <a:schemeClr val="tx1"/>
              </a:solidFill>
            </a:ln>
          </p:spPr>
          <p:txBody>
            <a:bodyPr wrap="square">
              <a:spAutoFit/>
            </a:bodyPr>
            <a:lstStyle/>
            <a:p>
              <a:r>
                <a:rPr lang="es-ES" dirty="0">
                  <a:solidFill>
                    <a:schemeClr val="bg1"/>
                  </a:solidFill>
                </a:rPr>
                <a:t>Height:10</a:t>
              </a:r>
            </a:p>
            <a:p>
              <a:r>
                <a:rPr lang="es-ES" dirty="0">
                  <a:solidFill>
                    <a:schemeClr val="bg1"/>
                  </a:solidFill>
                </a:rPr>
                <a:t>Weight:15</a:t>
              </a:r>
            </a:p>
            <a:p>
              <a:endParaRPr lang="es-ES" dirty="0">
                <a:solidFill>
                  <a:schemeClr val="bg1"/>
                </a:solidFill>
              </a:endParaRPr>
            </a:p>
          </p:txBody>
        </p:sp>
      </p:grpSp>
      <p:sp>
        <p:nvSpPr>
          <p:cNvPr id="5" name="Footer Placeholder 4">
            <a:extLst>
              <a:ext uri="{FF2B5EF4-FFF2-40B4-BE49-F238E27FC236}">
                <a16:creationId xmlns:a16="http://schemas.microsoft.com/office/drawing/2014/main" id="{16E9DCEE-D7E6-4B8D-864E-0E47328437F1}"/>
              </a:ext>
            </a:extLst>
          </p:cNvPr>
          <p:cNvSpPr>
            <a:spLocks noGrp="1"/>
          </p:cNvSpPr>
          <p:nvPr>
            <p:ph type="ftr" sz="quarter" idx="11"/>
          </p:nvPr>
        </p:nvSpPr>
        <p:spPr/>
        <p:txBody>
          <a:bodyPr/>
          <a:lstStyle/>
          <a:p>
            <a:r>
              <a:rPr lang="en-US"/>
              <a:t>V. Haghighatdoost, Shahed university</a:t>
            </a:r>
            <a:endParaRPr lang="en-US" dirty="0"/>
          </a:p>
        </p:txBody>
      </p:sp>
      <p:sp>
        <p:nvSpPr>
          <p:cNvPr id="11" name="Slide Number Placeholder 10">
            <a:extLst>
              <a:ext uri="{FF2B5EF4-FFF2-40B4-BE49-F238E27FC236}">
                <a16:creationId xmlns:a16="http://schemas.microsoft.com/office/drawing/2014/main" id="{8E3DEFD2-1787-4F96-9497-7BD167D2FCB1}"/>
              </a:ext>
            </a:extLst>
          </p:cNvPr>
          <p:cNvSpPr>
            <a:spLocks noGrp="1"/>
          </p:cNvSpPr>
          <p:nvPr>
            <p:ph type="sldNum" sz="quarter" idx="12"/>
          </p:nvPr>
        </p:nvSpPr>
        <p:spPr/>
        <p:txBody>
          <a:bodyPr/>
          <a:lstStyle/>
          <a:p>
            <a:fld id="{7A24F918-E48B-4CD6-88B4-F48A81EB5FB6}" type="slidenum">
              <a:rPr lang="en-US" smtClean="0"/>
              <a:pPr/>
              <a:t>36</a:t>
            </a:fld>
            <a:endParaRPr lang="en-US"/>
          </a:p>
        </p:txBody>
      </p:sp>
    </p:spTree>
    <p:extLst>
      <p:ext uri="{BB962C8B-B14F-4D97-AF65-F5344CB8AC3E}">
        <p14:creationId xmlns:p14="http://schemas.microsoft.com/office/powerpoint/2010/main" val="3653659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left)">
                                      <p:cBhvr>
                                        <p:cTn id="14" dur="500"/>
                                        <p:tgtEl>
                                          <p:spTgt spid="6"/>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animBg="1"/>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جزئی (</a:t>
            </a:r>
            <a:r>
              <a:rPr lang="en-US" dirty="0"/>
              <a:t>Partial Class</a:t>
            </a:r>
            <a:r>
              <a:rPr lang="fa-IR" dirty="0"/>
              <a:t>)-مثال</a:t>
            </a:r>
            <a:endParaRPr lang="en-US" dirty="0"/>
          </a:p>
        </p:txBody>
      </p:sp>
      <p:sp>
        <p:nvSpPr>
          <p:cNvPr id="3" name="Content Placeholder 2"/>
          <p:cNvSpPr>
            <a:spLocks noGrp="1"/>
          </p:cNvSpPr>
          <p:nvPr>
            <p:ph idx="1"/>
          </p:nvPr>
        </p:nvSpPr>
        <p:spPr>
          <a:xfrm>
            <a:off x="215462" y="1240077"/>
            <a:ext cx="11328838" cy="3360498"/>
          </a:xfrm>
        </p:spPr>
        <p:txBody>
          <a:bodyPr>
            <a:normAutofit fontScale="85000" lnSpcReduction="20000"/>
          </a:bodyPr>
          <a:lstStyle/>
          <a:p>
            <a:r>
              <a:rPr lang="fa-IR" dirty="0"/>
              <a:t>در اینجا ما شیء کلاس </a:t>
            </a:r>
            <a:r>
              <a:rPr lang="en-US" dirty="0"/>
              <a:t>Record </a:t>
            </a:r>
            <a:r>
              <a:rPr lang="fa-IR" dirty="0"/>
              <a:t>به عنوان </a:t>
            </a:r>
            <a:r>
              <a:rPr lang="en-US" dirty="0" err="1"/>
              <a:t>myRecord</a:t>
            </a:r>
            <a:r>
              <a:rPr lang="en-US" dirty="0"/>
              <a:t> </a:t>
            </a:r>
            <a:r>
              <a:rPr lang="fa-IR" dirty="0"/>
              <a:t>را داریم که مقادیر پارامترهای 10 و 15 را به ترتیب به </a:t>
            </a:r>
            <a:r>
              <a:rPr lang="en-US" dirty="0"/>
              <a:t>h </a:t>
            </a:r>
            <a:r>
              <a:rPr lang="fa-IR" dirty="0"/>
              <a:t>و </a:t>
            </a:r>
            <a:r>
              <a:rPr lang="en-US" dirty="0"/>
              <a:t>w </a:t>
            </a:r>
            <a:r>
              <a:rPr lang="fa-IR" dirty="0"/>
              <a:t>ارسال می کند به متد تعریف شده در </a:t>
            </a:r>
            <a:r>
              <a:rPr lang="en-US" dirty="0"/>
              <a:t>File1.cs.</a:t>
            </a:r>
          </a:p>
          <a:p>
            <a:r>
              <a:rPr lang="fa-IR" dirty="0"/>
              <a:t>متد </a:t>
            </a:r>
            <a:r>
              <a:rPr lang="en-US" dirty="0" err="1"/>
              <a:t>PrintRecord</a:t>
            </a:r>
            <a:r>
              <a:rPr lang="en-US" dirty="0"/>
              <a:t> </a:t>
            </a:r>
            <a:r>
              <a:rPr lang="fa-IR" dirty="0"/>
              <a:t>با شی </a:t>
            </a:r>
            <a:r>
              <a:rPr lang="en-US" dirty="0" err="1"/>
              <a:t>myRecord</a:t>
            </a:r>
            <a:r>
              <a:rPr lang="en-US" dirty="0"/>
              <a:t> </a:t>
            </a:r>
            <a:r>
              <a:rPr lang="fa-IR" dirty="0"/>
              <a:t>که در </a:t>
            </a:r>
            <a:r>
              <a:rPr lang="en-US" dirty="0"/>
              <a:t>File2.cs </a:t>
            </a:r>
            <a:r>
              <a:rPr lang="fa-IR" dirty="0"/>
              <a:t>تعریف شده است فراخوانی می شود.</a:t>
            </a:r>
          </a:p>
          <a:p>
            <a:r>
              <a:rPr lang="fa-IR" dirty="0"/>
              <a:t>این نشان می‌دهد که کلمه کلیدی </a:t>
            </a:r>
            <a:r>
              <a:rPr lang="en-US" altLang="en-US" u="sng" dirty="0">
                <a:solidFill>
                  <a:srgbClr val="C00000"/>
                </a:solidFill>
              </a:rPr>
              <a:t>partial</a:t>
            </a:r>
            <a:r>
              <a:rPr lang="fa-IR" dirty="0"/>
              <a:t> تمام ویژگی‌های یک کلاس که در فایل‌های مختلف تعریف شده‌اند را ترکیب میکند و کمک می‌کند تا به عنوان یک کلاس واحد کار کنند.</a:t>
            </a:r>
          </a:p>
          <a:p>
            <a:r>
              <a:rPr lang="fa-IR" dirty="0"/>
              <a:t>مکان هایی که می توان از کلاس جزئی استفاده کرد:</a:t>
            </a:r>
          </a:p>
        </p:txBody>
      </p:sp>
      <p:sp>
        <p:nvSpPr>
          <p:cNvPr id="11" name="Rectangle 10">
            <a:extLst>
              <a:ext uri="{FF2B5EF4-FFF2-40B4-BE49-F238E27FC236}">
                <a16:creationId xmlns:a16="http://schemas.microsoft.com/office/drawing/2014/main" id="{B3ED1E83-747C-2004-0C02-02711FF9705F}"/>
              </a:ext>
            </a:extLst>
          </p:cNvPr>
          <p:cNvSpPr/>
          <p:nvPr/>
        </p:nvSpPr>
        <p:spPr>
          <a:xfrm>
            <a:off x="0" y="4682981"/>
            <a:ext cx="3907949" cy="2175019"/>
          </a:xfrm>
          <a:prstGeom prst="rect">
            <a:avLst/>
          </a:prstGeom>
          <a:solidFill>
            <a:schemeClr val="bg1">
              <a:lumMod val="85000"/>
            </a:schemeClr>
          </a:solidFill>
          <a:ln>
            <a:solidFill>
              <a:schemeClr val="tx1"/>
            </a:solidFill>
          </a:ln>
        </p:spPr>
        <p:txBody>
          <a:bodyPr wrap="square">
            <a:spAutoFit/>
          </a:bodyPr>
          <a:lstStyle/>
          <a:p>
            <a:pPr>
              <a:lnSpc>
                <a:spcPct val="107000"/>
              </a:lnSpc>
              <a:spcAft>
                <a:spcPts val="0"/>
              </a:spcAft>
            </a:pP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namespace</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err="1">
                <a:solidFill>
                  <a:srgbClr val="000000"/>
                </a:solidFill>
                <a:latin typeface="Consolas" panose="020B0609020204030204" pitchFamily="49" charset="0"/>
                <a:ea typeface="Calibri" panose="020F0502020204030204" pitchFamily="34" charset="0"/>
                <a:cs typeface="Consolas" panose="020B0609020204030204" pitchFamily="49" charset="0"/>
              </a:rPr>
              <a:t>HeightWeightInfo</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2B91AF"/>
                </a:solidFill>
                <a:latin typeface="Consolas" panose="020B0609020204030204" pitchFamily="49" charset="0"/>
                <a:ea typeface="Calibri" panose="020F0502020204030204" pitchFamily="34" charset="0"/>
                <a:cs typeface="Consolas" panose="020B0609020204030204" pitchFamily="49" charset="0"/>
              </a:rPr>
              <a:t>Program</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err="1">
                <a:solidFill>
                  <a:srgbClr val="000000"/>
                </a:solidFill>
                <a:latin typeface="Consolas" panose="020B0609020204030204" pitchFamily="49" charset="0"/>
                <a:ea typeface="Calibri" panose="020F0502020204030204" pitchFamily="34" charset="0"/>
                <a:cs typeface="Consolas" panose="020B0609020204030204" pitchFamily="49" charset="0"/>
              </a:rPr>
              <a:t>myRecord</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 </a:t>
            </a:r>
            <a:r>
              <a:rPr lang="en-US" sz="105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a:solidFill>
                  <a:srgbClr val="2B91AF"/>
                </a:solidFill>
                <a:latin typeface="Consolas" panose="020B0609020204030204" pitchFamily="49" charset="0"/>
                <a:ea typeface="Calibri" panose="020F0502020204030204" pitchFamily="34" charset="0"/>
                <a:cs typeface="Consolas" panose="020B0609020204030204" pitchFamily="49" charset="0"/>
              </a:rPr>
              <a:t>Record</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(10, 15);</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err="1">
                <a:solidFill>
                  <a:srgbClr val="000000"/>
                </a:solidFill>
                <a:latin typeface="Consolas" panose="020B0609020204030204" pitchFamily="49" charset="0"/>
                <a:ea typeface="Calibri" panose="020F0502020204030204" pitchFamily="34" charset="0"/>
                <a:cs typeface="Consolas" panose="020B0609020204030204" pitchFamily="49" charset="0"/>
              </a:rPr>
              <a:t>myRecord.PrintRecord</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05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05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05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Content Placeholder 2"/>
          <p:cNvSpPr txBox="1">
            <a:spLocks/>
          </p:cNvSpPr>
          <p:nvPr/>
        </p:nvSpPr>
        <p:spPr>
          <a:xfrm>
            <a:off x="4095750" y="4682981"/>
            <a:ext cx="7448550" cy="1723237"/>
          </a:xfrm>
          <a:prstGeom prst="rect">
            <a:avLst/>
          </a:prstGeom>
        </p:spPr>
        <p:txBody>
          <a:bodyPr vert="horz" lIns="91440" tIns="45720" rIns="91440" bIns="45720" rtlCol="0">
            <a:normAutofit fontScale="70000" lnSpcReduction="20000"/>
          </a:bodyPr>
          <a:lstStyle>
            <a:lvl1pPr marL="228600" indent="-228600" algn="r" defTabSz="914400" rtl="1" eaLnBrk="1" latinLnBrk="0" hangingPunct="1">
              <a:lnSpc>
                <a:spcPct val="150000"/>
              </a:lnSpc>
              <a:spcBef>
                <a:spcPts val="1000"/>
              </a:spcBef>
              <a:buClr>
                <a:srgbClr val="C00000"/>
              </a:buClr>
              <a:buSzPct val="70000"/>
              <a:buFont typeface="Wingdings" panose="05000000000000000000" pitchFamily="2" charset="2"/>
              <a:buChar char="q"/>
              <a:defRPr sz="2800" kern="1200">
                <a:solidFill>
                  <a:schemeClr val="tx1"/>
                </a:solidFill>
                <a:latin typeface="+mn-lt"/>
                <a:ea typeface="+mn-ea"/>
                <a:cs typeface="B Yekan" panose="00000400000000000000" pitchFamily="2" charset="-78"/>
              </a:defRPr>
            </a:lvl1pPr>
            <a:lvl2pPr marL="6858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400" kern="1200">
                <a:solidFill>
                  <a:schemeClr val="tx1"/>
                </a:solidFill>
                <a:latin typeface="+mn-lt"/>
                <a:ea typeface="+mn-ea"/>
                <a:cs typeface="B Yekan" panose="00000400000000000000" pitchFamily="2" charset="-78"/>
              </a:defRPr>
            </a:lvl2pPr>
            <a:lvl3pPr marL="11430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2000" kern="1200">
                <a:solidFill>
                  <a:schemeClr val="tx1"/>
                </a:solidFill>
                <a:latin typeface="+mn-lt"/>
                <a:ea typeface="+mn-ea"/>
                <a:cs typeface="B Yekan" panose="00000400000000000000" pitchFamily="2" charset="-78"/>
              </a:defRPr>
            </a:lvl3pPr>
            <a:lvl4pPr marL="16002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4pPr>
            <a:lvl5pPr marL="2057400" indent="-228600" algn="r" defTabSz="914400" rtl="1" eaLnBrk="1" latinLnBrk="0" hangingPunct="1">
              <a:lnSpc>
                <a:spcPct val="150000"/>
              </a:lnSpc>
              <a:spcBef>
                <a:spcPts val="500"/>
              </a:spcBef>
              <a:buClr>
                <a:srgbClr val="C00000"/>
              </a:buClr>
              <a:buSzPct val="70000"/>
              <a:buFont typeface="Wingdings" panose="05000000000000000000" pitchFamily="2" charset="2"/>
              <a:buChar char="q"/>
              <a:defRPr sz="1800" kern="1200">
                <a:solidFill>
                  <a:schemeClr val="tx1"/>
                </a:solidFill>
                <a:latin typeface="+mn-lt"/>
                <a:ea typeface="+mn-ea"/>
                <a:cs typeface="B Yekan" panose="00000400000000000000"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fa-IR" dirty="0"/>
              <a:t>در حالی که روی پروژه های بزرگتر با بیش از یک توسعه دهنده کار می کنید، به توسعه دهندگان کمک می کند تا به طور همزمان روی یک کلاس کار کنند.</a:t>
            </a:r>
          </a:p>
          <a:p>
            <a:pPr lvl="1"/>
            <a:r>
              <a:rPr lang="fa-IR" dirty="0"/>
              <a:t>کدها را می توان بدون ایجاد مجدد فایل های منبع که به طور خودکار توسط </a:t>
            </a:r>
            <a:r>
              <a:rPr lang="en-US" dirty="0"/>
              <a:t>IDE (</a:t>
            </a:r>
            <a:r>
              <a:rPr lang="fa-IR" dirty="0"/>
              <a:t>به عنوان مثال ویژوال استودیو) تولید می شوند، به کلاس اضافه یا تغییر داد.</a:t>
            </a:r>
            <a:endParaRPr lang="en-US" dirty="0"/>
          </a:p>
        </p:txBody>
      </p:sp>
      <p:sp>
        <p:nvSpPr>
          <p:cNvPr id="5" name="Footer Placeholder 4">
            <a:extLst>
              <a:ext uri="{FF2B5EF4-FFF2-40B4-BE49-F238E27FC236}">
                <a16:creationId xmlns:a16="http://schemas.microsoft.com/office/drawing/2014/main" id="{B7B02506-0388-4B05-ADB1-46647BF033DE}"/>
              </a:ext>
            </a:extLst>
          </p:cNvPr>
          <p:cNvSpPr>
            <a:spLocks noGrp="1"/>
          </p:cNvSpPr>
          <p:nvPr>
            <p:ph type="ftr" sz="quarter" idx="11"/>
          </p:nvPr>
        </p:nvSpPr>
        <p:spPr/>
        <p:txBody>
          <a:bodyPr/>
          <a:lstStyle/>
          <a:p>
            <a:r>
              <a:rPr lang="en-US"/>
              <a:t>V. Haghighatdoost, Shahed university</a:t>
            </a:r>
            <a:endParaRPr lang="en-US" dirty="0"/>
          </a:p>
        </p:txBody>
      </p:sp>
      <p:sp>
        <p:nvSpPr>
          <p:cNvPr id="6" name="Slide Number Placeholder 5">
            <a:extLst>
              <a:ext uri="{FF2B5EF4-FFF2-40B4-BE49-F238E27FC236}">
                <a16:creationId xmlns:a16="http://schemas.microsoft.com/office/drawing/2014/main" id="{DA0F0543-0934-4845-9819-D59F5E172A37}"/>
              </a:ext>
            </a:extLst>
          </p:cNvPr>
          <p:cNvSpPr>
            <a:spLocks noGrp="1"/>
          </p:cNvSpPr>
          <p:nvPr>
            <p:ph type="sldNum" sz="quarter" idx="12"/>
          </p:nvPr>
        </p:nvSpPr>
        <p:spPr/>
        <p:txBody>
          <a:bodyPr/>
          <a:lstStyle/>
          <a:p>
            <a:fld id="{7A24F918-E48B-4CD6-88B4-F48A81EB5FB6}" type="slidenum">
              <a:rPr lang="en-US" smtClean="0"/>
              <a:pPr/>
              <a:t>37</a:t>
            </a:fld>
            <a:endParaRPr lang="en-US"/>
          </a:p>
        </p:txBody>
      </p:sp>
    </p:spTree>
    <p:extLst>
      <p:ext uri="{BB962C8B-B14F-4D97-AF65-F5344CB8AC3E}">
        <p14:creationId xmlns:p14="http://schemas.microsoft.com/office/powerpoint/2010/main" val="1888774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animEffect transition="in" filter="fade">
                                      <p:cBhvr>
                                        <p:cTn id="23" dur="500"/>
                                        <p:tgtEl>
                                          <p:spTgt spid="13">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xEl>
                                              <p:pRg st="1" end="1"/>
                                            </p:txEl>
                                          </p:spTgt>
                                        </p:tgtEl>
                                        <p:attrNameLst>
                                          <p:attrName>style.visibility</p:attrName>
                                        </p:attrNameLst>
                                      </p:cBhvr>
                                      <p:to>
                                        <p:strVal val="visible"/>
                                      </p:to>
                                    </p:set>
                                    <p:animEffect transition="in" filter="fade">
                                      <p:cBhvr>
                                        <p:cTn id="26" dur="500"/>
                                        <p:tgtEl>
                                          <p:spTgt spid="13">
                                            <p:txEl>
                                              <p:pRg st="1" end="1"/>
                                            </p:txEl>
                                          </p:spTgt>
                                        </p:tgtEl>
                                      </p:cBhvr>
                                    </p:animEffect>
                                  </p:childTnLst>
                                </p:cTn>
                              </p:par>
                            </p:childTnLst>
                          </p:cTn>
                        </p:par>
                        <p:par>
                          <p:cTn id="27" fill="hold">
                            <p:stCondLst>
                              <p:cond delay="2500"/>
                            </p:stCondLst>
                            <p:childTnLst>
                              <p:par>
                                <p:cTn id="28" presetID="10" presetClass="entr" presetSubtype="0"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animBg="1"/>
      <p:bldP spid="1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5873040" y="3605040"/>
              <a:ext cx="360" cy="360"/>
            </p14:xfrm>
          </p:contentPart>
        </mc:Choice>
        <mc:Fallback xmlns="">
          <p:pic>
            <p:nvPicPr>
              <p:cNvPr id="2" name="Ink 1"/>
              <p:cNvPicPr/>
              <p:nvPr/>
            </p:nvPicPr>
            <p:blipFill>
              <a:blip r:embed="rId4"/>
              <a:stretch>
                <a:fillRect/>
              </a:stretch>
            </p:blipFill>
            <p:spPr>
              <a:xfrm>
                <a:off x="5863680" y="3595680"/>
                <a:ext cx="19080" cy="19080"/>
              </a:xfrm>
              <a:prstGeom prst="rect">
                <a:avLst/>
              </a:prstGeom>
            </p:spPr>
          </p:pic>
        </mc:Fallback>
      </mc:AlternateContent>
      <p:sp>
        <p:nvSpPr>
          <p:cNvPr id="4" name="Title 3">
            <a:extLst>
              <a:ext uri="{FF2B5EF4-FFF2-40B4-BE49-F238E27FC236}">
                <a16:creationId xmlns:a16="http://schemas.microsoft.com/office/drawing/2014/main" id="{023E39B4-BC96-23F6-B738-11718E5AC380}"/>
              </a:ext>
            </a:extLst>
          </p:cNvPr>
          <p:cNvSpPr>
            <a:spLocks noGrp="1"/>
          </p:cNvSpPr>
          <p:nvPr>
            <p:ph type="title"/>
          </p:nvPr>
        </p:nvSpPr>
        <p:spPr/>
        <p:txBody>
          <a:bodyPr/>
          <a:lstStyle/>
          <a:p>
            <a:r>
              <a:rPr lang="fa-IR" dirty="0"/>
              <a:t>کلاس های جزئی (</a:t>
            </a:r>
            <a:r>
              <a:rPr lang="en-US" dirty="0"/>
              <a:t>Partial Class</a:t>
            </a:r>
            <a:r>
              <a:rPr lang="fa-IR" dirty="0"/>
              <a:t>)-نکات</a:t>
            </a:r>
            <a:endParaRPr lang="en-US" dirty="0"/>
          </a:p>
        </p:txBody>
      </p:sp>
      <p:sp>
        <p:nvSpPr>
          <p:cNvPr id="3" name="Content Placeholder 2"/>
          <p:cNvSpPr>
            <a:spLocks noGrp="1"/>
          </p:cNvSpPr>
          <p:nvPr>
            <p:ph idx="1"/>
          </p:nvPr>
        </p:nvSpPr>
        <p:spPr>
          <a:xfrm>
            <a:off x="215462" y="1240076"/>
            <a:ext cx="11328838" cy="5236923"/>
          </a:xfrm>
        </p:spPr>
        <p:txBody>
          <a:bodyPr>
            <a:normAutofit fontScale="70000" lnSpcReduction="20000"/>
          </a:bodyPr>
          <a:lstStyle/>
          <a:p>
            <a:r>
              <a:rPr lang="fa-IR" dirty="0"/>
              <a:t>کلمه کلیدی </a:t>
            </a:r>
            <a:r>
              <a:rPr lang="en-US" dirty="0"/>
              <a:t>Partial</a:t>
            </a:r>
            <a:r>
              <a:rPr lang="fa-IR" dirty="0"/>
              <a:t> مشخص می کند که سایر قسمت های کلاس را می توان در فضای نام تعریف کرد.</a:t>
            </a:r>
          </a:p>
          <a:p>
            <a:r>
              <a:rPr lang="fa-IR" dirty="0"/>
              <a:t>اگر می‌خواهیم یک کلاس را جزئی کنیم، استفاده از کلمه کلیدی </a:t>
            </a:r>
            <a:r>
              <a:rPr lang="en-US" dirty="0"/>
              <a:t>Partial</a:t>
            </a:r>
            <a:r>
              <a:rPr lang="fa-IR" dirty="0"/>
              <a:t> الزامی است. </a:t>
            </a:r>
          </a:p>
          <a:p>
            <a:r>
              <a:rPr lang="fa-IR" dirty="0"/>
              <a:t>تمام قسمت های کلاس </a:t>
            </a:r>
            <a:r>
              <a:rPr lang="fa-IR" dirty="0">
                <a:solidFill>
                  <a:srgbClr val="C00000"/>
                </a:solidFill>
              </a:rPr>
              <a:t>باید در فضای نام یکسان باشند</a:t>
            </a:r>
            <a:r>
              <a:rPr lang="fa-IR" dirty="0"/>
              <a:t> و در زمان کامپایل در دسترس باشند تا نوع نهایی را تشکیل دهند. </a:t>
            </a:r>
          </a:p>
          <a:p>
            <a:r>
              <a:rPr lang="fa-IR" dirty="0"/>
              <a:t>همه قسمت ها باید دسترسی یکسانی داشته باشند یعنی خصوصی، عمومی یا غیره.</a:t>
            </a:r>
          </a:p>
          <a:p>
            <a:r>
              <a:rPr lang="fa-IR" dirty="0"/>
              <a:t>به نکات زیر توجه شود:</a:t>
            </a:r>
          </a:p>
          <a:p>
            <a:pPr lvl="1"/>
            <a:r>
              <a:rPr lang="fa-IR" dirty="0"/>
              <a:t>اگر هر قسمتی </a:t>
            </a:r>
            <a:r>
              <a:rPr lang="en-US" dirty="0">
                <a:solidFill>
                  <a:srgbClr val="C00000"/>
                </a:solidFill>
              </a:rPr>
              <a:t>abstract</a:t>
            </a:r>
            <a:r>
              <a:rPr lang="fa-IR" dirty="0"/>
              <a:t> اعلام شود، آنگاه نوع کل </a:t>
            </a:r>
            <a:r>
              <a:rPr lang="en-US" dirty="0">
                <a:solidFill>
                  <a:srgbClr val="C00000"/>
                </a:solidFill>
              </a:rPr>
              <a:t>abstract</a:t>
            </a:r>
            <a:r>
              <a:rPr lang="fa-IR" dirty="0"/>
              <a:t> در نظر گرفته می شود.</a:t>
            </a:r>
          </a:p>
          <a:p>
            <a:pPr lvl="1"/>
            <a:r>
              <a:rPr lang="fa-IR" dirty="0"/>
              <a:t>اگر هر قسمتی </a:t>
            </a:r>
            <a:r>
              <a:rPr lang="en-US" dirty="0">
                <a:solidFill>
                  <a:srgbClr val="C00000"/>
                </a:solidFill>
              </a:rPr>
              <a:t>sealed</a:t>
            </a:r>
            <a:r>
              <a:rPr lang="fa-IR" dirty="0"/>
              <a:t> اعلام شود، کل نوع آن </a:t>
            </a:r>
            <a:r>
              <a:rPr lang="en-US" dirty="0">
                <a:solidFill>
                  <a:srgbClr val="C00000"/>
                </a:solidFill>
              </a:rPr>
              <a:t>sealed </a:t>
            </a:r>
            <a:r>
              <a:rPr lang="fa-IR" dirty="0">
                <a:solidFill>
                  <a:srgbClr val="C00000"/>
                </a:solidFill>
              </a:rPr>
              <a:t> </a:t>
            </a:r>
            <a:r>
              <a:rPr lang="fa-IR" dirty="0"/>
              <a:t>در نظر گرفته می شود.</a:t>
            </a:r>
          </a:p>
          <a:p>
            <a:pPr lvl="1"/>
            <a:r>
              <a:rPr lang="fa-IR" dirty="0"/>
              <a:t>اگر هر بخشی یک نوع پایه را اعلام کند (از یک کلاس پایه ارث ببرد)، آنگاه کل کلاس جدید، آن کلاس را به ارث می برد.</a:t>
            </a:r>
          </a:p>
          <a:p>
            <a:pPr lvl="1"/>
            <a:r>
              <a:rPr lang="fa-IR" dirty="0"/>
              <a:t>هر عضو کلاسی که در یک تعریف جزئی اعلام شده باشد، برای تمام بخش‌های دیگر در دسترس است.</a:t>
            </a:r>
          </a:p>
          <a:p>
            <a:pPr lvl="1"/>
            <a:r>
              <a:rPr lang="fa-IR" dirty="0"/>
              <a:t>تمام قسمت های یک کلاس جزئی باید در فضای نام یکسان </a:t>
            </a:r>
            <a:r>
              <a:rPr lang="fa-IR"/>
              <a:t>باشند.</a:t>
            </a:r>
            <a:endParaRPr lang="fa-IR" dirty="0"/>
          </a:p>
        </p:txBody>
      </p:sp>
      <p:sp>
        <p:nvSpPr>
          <p:cNvPr id="5" name="Footer Placeholder 4">
            <a:extLst>
              <a:ext uri="{FF2B5EF4-FFF2-40B4-BE49-F238E27FC236}">
                <a16:creationId xmlns:a16="http://schemas.microsoft.com/office/drawing/2014/main" id="{7FA142D2-9EF1-4108-A0A2-A85A954207BF}"/>
              </a:ext>
            </a:extLst>
          </p:cNvPr>
          <p:cNvSpPr>
            <a:spLocks noGrp="1"/>
          </p:cNvSpPr>
          <p:nvPr>
            <p:ph type="ftr" sz="quarter" idx="11"/>
          </p:nvPr>
        </p:nvSpPr>
        <p:spPr/>
        <p:txBody>
          <a:bodyPr/>
          <a:lstStyle/>
          <a:p>
            <a:r>
              <a:rPr lang="en-US"/>
              <a:t>V. Haghighatdoost, Shahed university</a:t>
            </a:r>
            <a:endParaRPr lang="en-US" dirty="0"/>
          </a:p>
        </p:txBody>
      </p:sp>
      <p:sp>
        <p:nvSpPr>
          <p:cNvPr id="6" name="Slide Number Placeholder 5">
            <a:extLst>
              <a:ext uri="{FF2B5EF4-FFF2-40B4-BE49-F238E27FC236}">
                <a16:creationId xmlns:a16="http://schemas.microsoft.com/office/drawing/2014/main" id="{C9D5E9C1-8B3B-4B0A-B7E6-0E9EADF736AA}"/>
              </a:ext>
            </a:extLst>
          </p:cNvPr>
          <p:cNvSpPr>
            <a:spLocks noGrp="1"/>
          </p:cNvSpPr>
          <p:nvPr>
            <p:ph type="sldNum" sz="quarter" idx="12"/>
          </p:nvPr>
        </p:nvSpPr>
        <p:spPr/>
        <p:txBody>
          <a:bodyPr/>
          <a:lstStyle/>
          <a:p>
            <a:fld id="{7A24F918-E48B-4CD6-88B4-F48A81EB5FB6}" type="slidenum">
              <a:rPr lang="en-US" smtClean="0"/>
              <a:pPr/>
              <a:t>38</a:t>
            </a:fld>
            <a:endParaRPr lang="en-US"/>
          </a:p>
        </p:txBody>
      </p:sp>
    </p:spTree>
    <p:extLst>
      <p:ext uri="{BB962C8B-B14F-4D97-AF65-F5344CB8AC3E}">
        <p14:creationId xmlns:p14="http://schemas.microsoft.com/office/powerpoint/2010/main" val="4162973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500"/>
                                        <p:tgtEl>
                                          <p:spTgt spid="3">
                                            <p:txEl>
                                              <p:pRg st="8" end="8"/>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fa-IR" altLang="en-US" sz="3000"/>
              <a:t>تمارین:</a:t>
            </a:r>
            <a:endParaRPr lang="en-US" altLang="en-US" sz="3000"/>
          </a:p>
        </p:txBody>
      </p:sp>
      <p:sp>
        <p:nvSpPr>
          <p:cNvPr id="35843" name="Content Placeholder 2"/>
          <p:cNvSpPr>
            <a:spLocks noGrp="1"/>
          </p:cNvSpPr>
          <p:nvPr>
            <p:ph idx="1"/>
          </p:nvPr>
        </p:nvSpPr>
        <p:spPr/>
        <p:txBody>
          <a:bodyPr>
            <a:normAutofit fontScale="92500" lnSpcReduction="20000"/>
          </a:bodyPr>
          <a:lstStyle/>
          <a:p>
            <a:pPr eaLnBrk="1" hangingPunct="1">
              <a:buFont typeface="Wingdings" panose="05000000000000000000" pitchFamily="2" charset="2"/>
              <a:buNone/>
            </a:pPr>
            <a:r>
              <a:rPr lang="fa-IR" altLang="en-US" dirty="0"/>
              <a:t>1-سلسله مراتب وراثت برای جامعه دانشگاه را که در بالا آمده بود در نظر بگیرید (شامل دانشجو استاد وکارمند اداری) چهار کلاس مربوطه را پیاده سازی کنید؟</a:t>
            </a:r>
          </a:p>
          <a:p>
            <a:pPr eaLnBrk="1" hangingPunct="1">
              <a:buFont typeface="Wingdings" panose="05000000000000000000" pitchFamily="2" charset="2"/>
              <a:buNone/>
            </a:pPr>
            <a:r>
              <a:rPr lang="fa-IR" altLang="en-US" dirty="0"/>
              <a:t>2-برای رده های چهار ضلعی وذوزنقه ومتوازی الاضلاع ومستطیل سلسله مراتب وراثت را بنویسید و چهار ضلعی را به عنوان رده پایه در نظر بگیرید و آن را پیاده سازی نمایید با توابع رسم؟</a:t>
            </a:r>
          </a:p>
          <a:p>
            <a:pPr>
              <a:buNone/>
            </a:pPr>
            <a:r>
              <a:rPr lang="fa-IR" altLang="en-US" dirty="0"/>
              <a:t>3-در موارد مختلفی نیاز داریم یک جفت عدد را باهم نگه داری کنیم مثل مختصات یک نقطه کلاس مربوطه را بنویسید حال کلاس پشته2 را از کلاس پشته معمولی مشتق کنید این پشته برای این جفت عدد  به کار می رود ضمناً توابع ورودی و خروجی پشته را نیز برای کلاس دوم بنویسید؟</a:t>
            </a:r>
          </a:p>
          <a:p>
            <a:pPr>
              <a:buNone/>
            </a:pPr>
            <a:endParaRPr lang="en-US" altLang="en-US" dirty="0"/>
          </a:p>
          <a:p>
            <a:pPr eaLnBrk="1" hangingPunct="1">
              <a:buFont typeface="Wingdings" panose="05000000000000000000" pitchFamily="2" charset="2"/>
              <a:buNone/>
            </a:pPr>
            <a:endParaRPr lang="fa-IR" altLang="en-US" dirty="0"/>
          </a:p>
        </p:txBody>
      </p:sp>
      <p:sp>
        <p:nvSpPr>
          <p:cNvPr id="2" name="Footer Placeholder 1">
            <a:extLst>
              <a:ext uri="{FF2B5EF4-FFF2-40B4-BE49-F238E27FC236}">
                <a16:creationId xmlns:a16="http://schemas.microsoft.com/office/drawing/2014/main" id="{395AEF5B-989B-4682-BB52-B3FAF8E8ADAB}"/>
              </a:ext>
            </a:extLst>
          </p:cNvPr>
          <p:cNvSpPr>
            <a:spLocks noGrp="1"/>
          </p:cNvSpPr>
          <p:nvPr>
            <p:ph type="ftr" sz="quarter" idx="11"/>
          </p:nvPr>
        </p:nvSpPr>
        <p:spPr/>
        <p:txBody>
          <a:bodyPr/>
          <a:lstStyle/>
          <a:p>
            <a:r>
              <a:rPr lang="en-US"/>
              <a:t>V. Haghighatdoost, Shahed university</a:t>
            </a:r>
            <a:endParaRPr lang="en-US" dirty="0"/>
          </a:p>
        </p:txBody>
      </p:sp>
      <p:sp>
        <p:nvSpPr>
          <p:cNvPr id="3" name="Slide Number Placeholder 2">
            <a:extLst>
              <a:ext uri="{FF2B5EF4-FFF2-40B4-BE49-F238E27FC236}">
                <a16:creationId xmlns:a16="http://schemas.microsoft.com/office/drawing/2014/main" id="{D335980C-3179-47DD-AF5E-BA394B5232FA}"/>
              </a:ext>
            </a:extLst>
          </p:cNvPr>
          <p:cNvSpPr>
            <a:spLocks noGrp="1"/>
          </p:cNvSpPr>
          <p:nvPr>
            <p:ph type="sldNum" sz="quarter" idx="12"/>
          </p:nvPr>
        </p:nvSpPr>
        <p:spPr/>
        <p:txBody>
          <a:bodyPr/>
          <a:lstStyle/>
          <a:p>
            <a:fld id="{7A24F918-E48B-4CD6-88B4-F48A81EB5FB6}" type="slidenum">
              <a:rPr lang="en-US" smtClean="0"/>
              <a:pPr/>
              <a:t>39</a:t>
            </a:fld>
            <a:endParaRPr lang="en-US"/>
          </a:p>
        </p:txBody>
      </p:sp>
    </p:spTree>
    <p:extLst>
      <p:ext uri="{BB962C8B-B14F-4D97-AF65-F5344CB8AC3E}">
        <p14:creationId xmlns:p14="http://schemas.microsoft.com/office/powerpoint/2010/main" val="3010092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t> مثال: این یک نمونه از ارث بری در جامعه دانشگاه است که کلاس های دانشجو و کارمندان از کلاس اعضای جامعه مشتق شده اند و کلاس های استاد و کارمندان اداری از کلاس کارمندان مشتق شده اند. </a:t>
            </a:r>
          </a:p>
          <a:p>
            <a:endParaRPr lang="en-US" dirty="0"/>
          </a:p>
        </p:txBody>
      </p:sp>
      <p:sp>
        <p:nvSpPr>
          <p:cNvPr id="5122" name="Title 1"/>
          <p:cNvSpPr>
            <a:spLocks noGrp="1"/>
          </p:cNvSpPr>
          <p:nvPr>
            <p:ph type="title"/>
          </p:nvPr>
        </p:nvSpPr>
        <p:spPr/>
        <p:txBody>
          <a:bodyPr/>
          <a:lstStyle/>
          <a:p>
            <a:pPr eaLnBrk="1" hangingPunct="1"/>
            <a:r>
              <a:rPr lang="fa-IR" altLang="en-US" sz="3000" dirty="0"/>
              <a:t>کلاس مشتق شده و کلاس پایه</a:t>
            </a:r>
            <a:endParaRPr lang="en-US" altLang="en-US" sz="3000" dirty="0"/>
          </a:p>
        </p:txBody>
      </p:sp>
      <p:grpSp>
        <p:nvGrpSpPr>
          <p:cNvPr id="5124" name="Group 16"/>
          <p:cNvGrpSpPr>
            <a:grpSpLocks/>
          </p:cNvGrpSpPr>
          <p:nvPr/>
        </p:nvGrpSpPr>
        <p:grpSpPr bwMode="auto">
          <a:xfrm>
            <a:off x="936560" y="3135806"/>
            <a:ext cx="4672315" cy="3004675"/>
            <a:chOff x="482" y="1392"/>
            <a:chExt cx="2243" cy="1424"/>
          </a:xfrm>
        </p:grpSpPr>
        <p:grpSp>
          <p:nvGrpSpPr>
            <p:cNvPr id="5125" name="Group 43"/>
            <p:cNvGrpSpPr>
              <a:grpSpLocks/>
            </p:cNvGrpSpPr>
            <p:nvPr/>
          </p:nvGrpSpPr>
          <p:grpSpPr bwMode="auto">
            <a:xfrm>
              <a:off x="955" y="1392"/>
              <a:ext cx="1770" cy="1399"/>
              <a:chOff x="2448" y="1127"/>
              <a:chExt cx="1770" cy="1399"/>
            </a:xfrm>
          </p:grpSpPr>
          <p:sp>
            <p:nvSpPr>
              <p:cNvPr id="61" name="Rectangle 5"/>
              <p:cNvSpPr>
                <a:spLocks noChangeArrowheads="1"/>
              </p:cNvSpPr>
              <p:nvPr/>
            </p:nvSpPr>
            <p:spPr bwMode="auto">
              <a:xfrm>
                <a:off x="2448" y="1728"/>
                <a:ext cx="537" cy="174"/>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90488" tIns="44450" rIns="90488" bIns="44450">
                <a:spAutoFit/>
              </a:bodyPr>
              <a:lstStyle/>
              <a:p>
                <a:pPr>
                  <a:defRPr/>
                </a:pPr>
                <a:r>
                  <a:rPr lang="th-TH" dirty="0">
                    <a:solidFill>
                      <a:schemeClr val="tx1"/>
                    </a:solidFill>
                    <a:latin typeface="Times New Roman" charset="0"/>
                  </a:rPr>
                  <a:t>Employee</a:t>
                </a:r>
              </a:p>
            </p:txBody>
          </p:sp>
          <p:sp>
            <p:nvSpPr>
              <p:cNvPr id="62" name="Rectangle 12"/>
              <p:cNvSpPr>
                <a:spLocks noChangeArrowheads="1"/>
              </p:cNvSpPr>
              <p:nvPr/>
            </p:nvSpPr>
            <p:spPr bwMode="auto">
              <a:xfrm>
                <a:off x="2885" y="1127"/>
                <a:ext cx="993" cy="174"/>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90488" tIns="44450" rIns="90488" bIns="44450">
                <a:spAutoFit/>
              </a:bodyPr>
              <a:lstStyle/>
              <a:p>
                <a:pPr>
                  <a:defRPr/>
                </a:pPr>
                <a:r>
                  <a:rPr lang="th-TH" dirty="0">
                    <a:solidFill>
                      <a:schemeClr val="tx1"/>
                    </a:solidFill>
                    <a:latin typeface="Times New Roman" charset="0"/>
                  </a:rPr>
                  <a:t>CommunityMember</a:t>
                </a:r>
              </a:p>
            </p:txBody>
          </p:sp>
          <p:sp>
            <p:nvSpPr>
              <p:cNvPr id="65" name="Rectangle 32"/>
              <p:cNvSpPr>
                <a:spLocks noChangeArrowheads="1"/>
              </p:cNvSpPr>
              <p:nvPr/>
            </p:nvSpPr>
            <p:spPr bwMode="auto">
              <a:xfrm>
                <a:off x="3792" y="1728"/>
                <a:ext cx="426" cy="174"/>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90488" tIns="44450" rIns="90488" bIns="44450">
                <a:spAutoFit/>
              </a:bodyPr>
              <a:lstStyle/>
              <a:p>
                <a:pPr>
                  <a:defRPr/>
                </a:pPr>
                <a:r>
                  <a:rPr lang="th-TH" dirty="0">
                    <a:solidFill>
                      <a:schemeClr val="tx1"/>
                    </a:solidFill>
                    <a:latin typeface="Times New Roman" charset="0"/>
                  </a:rPr>
                  <a:t>Student</a:t>
                </a:r>
              </a:p>
            </p:txBody>
          </p:sp>
          <p:sp>
            <p:nvSpPr>
              <p:cNvPr id="69" name="Rectangle 36"/>
              <p:cNvSpPr>
                <a:spLocks noChangeArrowheads="1"/>
              </p:cNvSpPr>
              <p:nvPr/>
            </p:nvSpPr>
            <p:spPr bwMode="auto">
              <a:xfrm>
                <a:off x="3216" y="2352"/>
                <a:ext cx="301" cy="174"/>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90488" tIns="44450" rIns="90488" bIns="44450">
                <a:spAutoFit/>
              </a:bodyPr>
              <a:lstStyle/>
              <a:p>
                <a:pPr>
                  <a:defRPr/>
                </a:pPr>
                <a:r>
                  <a:rPr lang="th-TH" dirty="0">
                    <a:solidFill>
                      <a:schemeClr val="tx1"/>
                    </a:solidFill>
                    <a:latin typeface="Times New Roman" charset="0"/>
                  </a:rPr>
                  <a:t>Staff</a:t>
                </a:r>
              </a:p>
            </p:txBody>
          </p:sp>
        </p:grpSp>
        <p:sp>
          <p:nvSpPr>
            <p:cNvPr id="75" name="Rectangle 41"/>
            <p:cNvSpPr>
              <a:spLocks noChangeArrowheads="1"/>
            </p:cNvSpPr>
            <p:nvPr/>
          </p:nvSpPr>
          <p:spPr bwMode="auto">
            <a:xfrm>
              <a:off x="482" y="2642"/>
              <a:ext cx="437" cy="174"/>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lIns="90488" tIns="44450" rIns="90488" bIns="44450">
              <a:spAutoFit/>
            </a:bodyPr>
            <a:lstStyle/>
            <a:p>
              <a:pPr>
                <a:defRPr/>
              </a:pPr>
              <a:r>
                <a:rPr lang="th-TH" dirty="0">
                  <a:solidFill>
                    <a:schemeClr val="tx1"/>
                  </a:solidFill>
                  <a:latin typeface="Times New Roman" charset="0"/>
                </a:rPr>
                <a:t>Teacher</a:t>
              </a:r>
            </a:p>
          </p:txBody>
        </p:sp>
        <p:cxnSp>
          <p:nvCxnSpPr>
            <p:cNvPr id="77" name="Straight Arrow Connector 76"/>
            <p:cNvCxnSpPr>
              <a:stCxn id="65" idx="0"/>
            </p:cNvCxnSpPr>
            <p:nvPr/>
          </p:nvCxnSpPr>
          <p:spPr>
            <a:xfrm flipH="1" flipV="1">
              <a:off x="2304" y="1632"/>
              <a:ext cx="208" cy="361"/>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79" name="Straight Arrow Connector 78"/>
            <p:cNvCxnSpPr>
              <a:stCxn id="61" idx="0"/>
            </p:cNvCxnSpPr>
            <p:nvPr/>
          </p:nvCxnSpPr>
          <p:spPr>
            <a:xfrm flipV="1">
              <a:off x="1224" y="1632"/>
              <a:ext cx="601" cy="361"/>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81" name="Straight Arrow Connector 80"/>
            <p:cNvCxnSpPr>
              <a:stCxn id="69" idx="0"/>
            </p:cNvCxnSpPr>
            <p:nvPr/>
          </p:nvCxnSpPr>
          <p:spPr>
            <a:xfrm flipH="1" flipV="1">
              <a:off x="1488" y="2208"/>
              <a:ext cx="386" cy="409"/>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83" name="Straight Arrow Connector 82"/>
            <p:cNvCxnSpPr>
              <a:stCxn id="75" idx="0"/>
            </p:cNvCxnSpPr>
            <p:nvPr/>
          </p:nvCxnSpPr>
          <p:spPr>
            <a:xfrm flipV="1">
              <a:off x="701" y="2209"/>
              <a:ext cx="452" cy="433"/>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grpSp>
      <p:sp>
        <p:nvSpPr>
          <p:cNvPr id="4" name="Footer Placeholder 3">
            <a:extLst>
              <a:ext uri="{FF2B5EF4-FFF2-40B4-BE49-F238E27FC236}">
                <a16:creationId xmlns:a16="http://schemas.microsoft.com/office/drawing/2014/main" id="{DBAAA4A3-A412-4A0F-A60A-58AEFB24446B}"/>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D3D8356B-8005-4FED-96A2-2BB08743D019}"/>
              </a:ext>
            </a:extLst>
          </p:cNvPr>
          <p:cNvSpPr>
            <a:spLocks noGrp="1"/>
          </p:cNvSpPr>
          <p:nvPr>
            <p:ph type="sldNum" sz="quarter" idx="12"/>
          </p:nvPr>
        </p:nvSpPr>
        <p:spPr/>
        <p:txBody>
          <a:bodyPr/>
          <a:lstStyle/>
          <a:p>
            <a:fld id="{7A24F918-E48B-4CD6-88B4-F48A81EB5FB6}" type="slidenum">
              <a:rPr lang="en-US" smtClean="0"/>
              <a:pPr/>
              <a:t>4</a:t>
            </a:fld>
            <a:endParaRPr lang="en-US"/>
          </a:p>
        </p:txBody>
      </p:sp>
    </p:spTree>
    <p:extLst>
      <p:ext uri="{BB962C8B-B14F-4D97-AF65-F5344CB8AC3E}">
        <p14:creationId xmlns:p14="http://schemas.microsoft.com/office/powerpoint/2010/main" val="30948327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fa-IR" altLang="en-US" sz="3000"/>
              <a:t>کلاس مشتق شده و کلاس پایه</a:t>
            </a:r>
            <a:endParaRPr lang="en-US" altLang="en-US" sz="3000"/>
          </a:p>
        </p:txBody>
      </p:sp>
      <p:sp>
        <p:nvSpPr>
          <p:cNvPr id="2" name="Content Placeholder 1"/>
          <p:cNvSpPr>
            <a:spLocks noGrp="1"/>
          </p:cNvSpPr>
          <p:nvPr>
            <p:ph idx="1"/>
          </p:nvPr>
        </p:nvSpPr>
        <p:spPr/>
        <p:txBody>
          <a:bodyPr/>
          <a:lstStyle/>
          <a:p>
            <a:r>
              <a:rPr lang="fa-IR" dirty="0"/>
              <a:t> مثال: این یکی نمونه ای از ارث بری در کلاس اشکال است که در آن کلاس های دایره و مثلث ومستطیل از این کلاس مشتق شده اند. </a:t>
            </a:r>
          </a:p>
          <a:p>
            <a:endParaRPr lang="en-US" dirty="0"/>
          </a:p>
        </p:txBody>
      </p:sp>
      <p:grpSp>
        <p:nvGrpSpPr>
          <p:cNvPr id="6148" name="Group 20"/>
          <p:cNvGrpSpPr>
            <a:grpSpLocks/>
          </p:cNvGrpSpPr>
          <p:nvPr/>
        </p:nvGrpSpPr>
        <p:grpSpPr bwMode="auto">
          <a:xfrm>
            <a:off x="3276600" y="2895600"/>
            <a:ext cx="6172200" cy="2895600"/>
            <a:chOff x="192" y="2111"/>
            <a:chExt cx="2647" cy="1304"/>
          </a:xfrm>
        </p:grpSpPr>
        <p:grpSp>
          <p:nvGrpSpPr>
            <p:cNvPr id="6149" name="Group 21"/>
            <p:cNvGrpSpPr>
              <a:grpSpLocks/>
            </p:cNvGrpSpPr>
            <p:nvPr/>
          </p:nvGrpSpPr>
          <p:grpSpPr bwMode="auto">
            <a:xfrm>
              <a:off x="992" y="2111"/>
              <a:ext cx="1128" cy="290"/>
              <a:chOff x="992" y="2111"/>
              <a:chExt cx="1128" cy="290"/>
            </a:xfrm>
          </p:grpSpPr>
          <p:grpSp>
            <p:nvGrpSpPr>
              <p:cNvPr id="6164" name="Group 22"/>
              <p:cNvGrpSpPr>
                <a:grpSpLocks/>
              </p:cNvGrpSpPr>
              <p:nvPr/>
            </p:nvGrpSpPr>
            <p:grpSpPr bwMode="auto">
              <a:xfrm>
                <a:off x="992" y="2111"/>
                <a:ext cx="1128" cy="290"/>
                <a:chOff x="-20799" y="56404"/>
                <a:chExt cx="19990" cy="20067"/>
              </a:xfrm>
            </p:grpSpPr>
            <p:sp>
              <p:nvSpPr>
                <p:cNvPr id="6166" name="Freeform 23"/>
                <p:cNvSpPr>
                  <a:spLocks/>
                </p:cNvSpPr>
                <p:nvPr/>
              </p:nvSpPr>
              <p:spPr bwMode="auto">
                <a:xfrm>
                  <a:off x="-20799" y="56404"/>
                  <a:ext cx="19990" cy="19998"/>
                </a:xfrm>
                <a:custGeom>
                  <a:avLst/>
                  <a:gdLst>
                    <a:gd name="T0" fmla="*/ 19976 w 20000"/>
                    <a:gd name="T1" fmla="*/ 0 h 20000"/>
                    <a:gd name="T2" fmla="*/ 19976 w 20000"/>
                    <a:gd name="T3" fmla="*/ 19927 h 20000"/>
                    <a:gd name="T4" fmla="*/ 0 w 20000"/>
                    <a:gd name="T5" fmla="*/ 19927 h 20000"/>
                    <a:gd name="T6" fmla="*/ 0 w 20000"/>
                    <a:gd name="T7" fmla="*/ 0 h 20000"/>
                    <a:gd name="T8" fmla="*/ 19976 w 20000"/>
                    <a:gd name="T9" fmla="*/ 0 h 20000"/>
                    <a:gd name="T10" fmla="*/ 0 60000 65536"/>
                    <a:gd name="T11" fmla="*/ 0 60000 65536"/>
                    <a:gd name="T12" fmla="*/ 0 60000 65536"/>
                    <a:gd name="T13" fmla="*/ 0 60000 65536"/>
                    <a:gd name="T14" fmla="*/ 0 60000 65536"/>
                    <a:gd name="T15" fmla="*/ 0 w 20000"/>
                    <a:gd name="T16" fmla="*/ 0 h 20000"/>
                    <a:gd name="T17" fmla="*/ 20000 w 20000"/>
                    <a:gd name="T18" fmla="*/ 20000 h 20000"/>
                  </a:gdLst>
                  <a:ahLst/>
                  <a:cxnLst>
                    <a:cxn ang="T10">
                      <a:pos x="T0" y="T1"/>
                    </a:cxn>
                    <a:cxn ang="T11">
                      <a:pos x="T2" y="T3"/>
                    </a:cxn>
                    <a:cxn ang="T12">
                      <a:pos x="T4" y="T5"/>
                    </a:cxn>
                    <a:cxn ang="T13">
                      <a:pos x="T6" y="T7"/>
                    </a:cxn>
                    <a:cxn ang="T14">
                      <a:pos x="T8" y="T9"/>
                    </a:cxn>
                  </a:cxnLst>
                  <a:rect l="T15" t="T16" r="T17" b="T18"/>
                  <a:pathLst>
                    <a:path w="20000" h="20000">
                      <a:moveTo>
                        <a:pt x="19986" y="0"/>
                      </a:moveTo>
                      <a:lnTo>
                        <a:pt x="19986" y="19929"/>
                      </a:lnTo>
                      <a:lnTo>
                        <a:pt x="0" y="19929"/>
                      </a:lnTo>
                      <a:lnTo>
                        <a:pt x="0" y="0"/>
                      </a:lnTo>
                      <a:lnTo>
                        <a:pt x="19986" y="0"/>
                      </a:lnTo>
                      <a:close/>
                    </a:path>
                  </a:pathLst>
                </a:custGeom>
                <a:solidFill>
                  <a:srgbClr val="99CCFF"/>
                </a:solidFill>
                <a:ln w="2540">
                  <a:solidFill>
                    <a:srgbClr val="4DB3E6"/>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endParaRPr lang="fa-IR" altLang="en-US" sz="2800" b="1">
                    <a:latin typeface="Tahoma" panose="020B0604030504040204" pitchFamily="34" charset="0"/>
                  </a:endParaRPr>
                </a:p>
              </p:txBody>
            </p:sp>
            <p:sp>
              <p:nvSpPr>
                <p:cNvPr id="56" name="Freeform 24"/>
                <p:cNvSpPr>
                  <a:spLocks/>
                </p:cNvSpPr>
                <p:nvPr/>
              </p:nvSpPr>
              <p:spPr bwMode="auto">
                <a:xfrm>
                  <a:off x="-20800" y="56453"/>
                  <a:ext cx="19980" cy="20035"/>
                </a:xfrm>
                <a:custGeom>
                  <a:avLst/>
                  <a:gdLst/>
                  <a:ahLst/>
                  <a:cxnLst>
                    <a:cxn ang="0">
                      <a:pos x="19986" y="0"/>
                    </a:cxn>
                    <a:cxn ang="0">
                      <a:pos x="19986" y="19929"/>
                    </a:cxn>
                    <a:cxn ang="0">
                      <a:pos x="0" y="19929"/>
                    </a:cxn>
                    <a:cxn ang="0">
                      <a:pos x="0" y="0"/>
                    </a:cxn>
                    <a:cxn ang="0">
                      <a:pos x="19986" y="0"/>
                    </a:cxn>
                  </a:cxnLst>
                  <a:rect l="0" t="0" r="r" b="b"/>
                  <a:pathLst>
                    <a:path w="20000" h="20000">
                      <a:moveTo>
                        <a:pt x="19986" y="0"/>
                      </a:moveTo>
                      <a:lnTo>
                        <a:pt x="19986" y="19929"/>
                      </a:lnTo>
                      <a:lnTo>
                        <a:pt x="0" y="19929"/>
                      </a:lnTo>
                      <a:lnTo>
                        <a:pt x="0" y="0"/>
                      </a:lnTo>
                      <a:lnTo>
                        <a:pt x="19986" y="0"/>
                      </a:lnTo>
                      <a:close/>
                    </a:path>
                  </a:pathLst>
                </a:cu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lgn="ctr" rtl="0">
                    <a:defRPr/>
                  </a:pPr>
                  <a:endParaRPr lang="fa-IR" sz="2800" b="1">
                    <a:solidFill>
                      <a:schemeClr val="tx1"/>
                    </a:solidFill>
                  </a:endParaRPr>
                </a:p>
              </p:txBody>
            </p:sp>
          </p:grpSp>
          <p:sp>
            <p:nvSpPr>
              <p:cNvPr id="6165" name="Rectangle 25"/>
              <p:cNvSpPr>
                <a:spLocks noChangeArrowheads="1"/>
              </p:cNvSpPr>
              <p:nvPr/>
            </p:nvSpPr>
            <p:spPr bwMode="auto">
              <a:xfrm>
                <a:off x="1066" y="2194"/>
                <a:ext cx="958" cy="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a:lnSpc>
                    <a:spcPct val="80000"/>
                  </a:lnSpc>
                </a:pPr>
                <a:r>
                  <a:rPr lang="en-US" altLang="en-US" sz="2800" b="1" noProof="1">
                    <a:latin typeface="Tahoma" panose="020B0604030504040204" pitchFamily="34" charset="0"/>
                  </a:rPr>
                  <a:t>Shape</a:t>
                </a:r>
              </a:p>
            </p:txBody>
          </p:sp>
        </p:grpSp>
        <p:grpSp>
          <p:nvGrpSpPr>
            <p:cNvPr id="6150" name="Group 35"/>
            <p:cNvGrpSpPr>
              <a:grpSpLocks/>
            </p:cNvGrpSpPr>
            <p:nvPr/>
          </p:nvGrpSpPr>
          <p:grpSpPr bwMode="auto">
            <a:xfrm>
              <a:off x="193" y="3126"/>
              <a:ext cx="689" cy="289"/>
              <a:chOff x="0" y="0"/>
              <a:chExt cx="20000" cy="20000"/>
            </a:xfrm>
          </p:grpSpPr>
          <p:sp>
            <p:nvSpPr>
              <p:cNvPr id="6162" name="Freeform 36"/>
              <p:cNvSpPr>
                <a:spLocks/>
              </p:cNvSpPr>
              <p:nvPr/>
            </p:nvSpPr>
            <p:spPr bwMode="auto">
              <a:xfrm>
                <a:off x="0" y="0"/>
                <a:ext cx="20000" cy="20000"/>
              </a:xfrm>
              <a:custGeom>
                <a:avLst/>
                <a:gdLst>
                  <a:gd name="T0" fmla="*/ 19977 w 20000"/>
                  <a:gd name="T1" fmla="*/ 0 h 20000"/>
                  <a:gd name="T2" fmla="*/ 19977 w 20000"/>
                  <a:gd name="T3" fmla="*/ 19929 h 20000"/>
                  <a:gd name="T4" fmla="*/ 0 w 20000"/>
                  <a:gd name="T5" fmla="*/ 19929 h 20000"/>
                  <a:gd name="T6" fmla="*/ 0 w 20000"/>
                  <a:gd name="T7" fmla="*/ 0 h 20000"/>
                  <a:gd name="T8" fmla="*/ 19977 w 20000"/>
                  <a:gd name="T9" fmla="*/ 0 h 20000"/>
                  <a:gd name="T10" fmla="*/ 0 60000 65536"/>
                  <a:gd name="T11" fmla="*/ 0 60000 65536"/>
                  <a:gd name="T12" fmla="*/ 0 60000 65536"/>
                  <a:gd name="T13" fmla="*/ 0 60000 65536"/>
                  <a:gd name="T14" fmla="*/ 0 60000 65536"/>
                  <a:gd name="T15" fmla="*/ 0 w 20000"/>
                  <a:gd name="T16" fmla="*/ 0 h 20000"/>
                  <a:gd name="T17" fmla="*/ 20000 w 20000"/>
                  <a:gd name="T18" fmla="*/ 20000 h 20000"/>
                </a:gdLst>
                <a:ahLst/>
                <a:cxnLst>
                  <a:cxn ang="T10">
                    <a:pos x="T0" y="T1"/>
                  </a:cxn>
                  <a:cxn ang="T11">
                    <a:pos x="T2" y="T3"/>
                  </a:cxn>
                  <a:cxn ang="T12">
                    <a:pos x="T4" y="T5"/>
                  </a:cxn>
                  <a:cxn ang="T13">
                    <a:pos x="T6" y="T7"/>
                  </a:cxn>
                  <a:cxn ang="T14">
                    <a:pos x="T8" y="T9"/>
                  </a:cxn>
                </a:cxnLst>
                <a:rect l="T15" t="T16" r="T17" b="T18"/>
                <a:pathLst>
                  <a:path w="20000" h="20000">
                    <a:moveTo>
                      <a:pt x="19977" y="0"/>
                    </a:moveTo>
                    <a:lnTo>
                      <a:pt x="19977" y="19929"/>
                    </a:lnTo>
                    <a:lnTo>
                      <a:pt x="0" y="19929"/>
                    </a:lnTo>
                    <a:lnTo>
                      <a:pt x="0" y="0"/>
                    </a:lnTo>
                    <a:lnTo>
                      <a:pt x="19977" y="0"/>
                    </a:lnTo>
                    <a:close/>
                  </a:path>
                </a:pathLst>
              </a:custGeom>
              <a:solidFill>
                <a:srgbClr val="99CCFF"/>
              </a:solidFill>
              <a:ln w="2540">
                <a:solidFill>
                  <a:srgbClr val="4DB3E6"/>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endParaRPr lang="fa-IR" altLang="en-US" sz="2800" b="1">
                  <a:latin typeface="Tahoma" panose="020B0604030504040204" pitchFamily="34" charset="0"/>
                </a:endParaRPr>
              </a:p>
            </p:txBody>
          </p:sp>
          <p:sp>
            <p:nvSpPr>
              <p:cNvPr id="46" name="Freeform 37"/>
              <p:cNvSpPr>
                <a:spLocks/>
              </p:cNvSpPr>
              <p:nvPr/>
            </p:nvSpPr>
            <p:spPr bwMode="auto">
              <a:xfrm>
                <a:off x="-9" y="12"/>
                <a:ext cx="19980" cy="19988"/>
              </a:xfrm>
              <a:custGeom>
                <a:avLst/>
                <a:gdLst/>
                <a:ahLst/>
                <a:cxnLst>
                  <a:cxn ang="0">
                    <a:pos x="19977" y="0"/>
                  </a:cxn>
                  <a:cxn ang="0">
                    <a:pos x="19977" y="19929"/>
                  </a:cxn>
                  <a:cxn ang="0">
                    <a:pos x="0" y="19929"/>
                  </a:cxn>
                  <a:cxn ang="0">
                    <a:pos x="0" y="0"/>
                  </a:cxn>
                  <a:cxn ang="0">
                    <a:pos x="19977" y="0"/>
                  </a:cxn>
                </a:cxnLst>
                <a:rect l="0" t="0" r="r" b="b"/>
                <a:pathLst>
                  <a:path w="20000" h="20000">
                    <a:moveTo>
                      <a:pt x="19977" y="0"/>
                    </a:moveTo>
                    <a:lnTo>
                      <a:pt x="19977" y="19929"/>
                    </a:lnTo>
                    <a:lnTo>
                      <a:pt x="0" y="19929"/>
                    </a:lnTo>
                    <a:lnTo>
                      <a:pt x="0" y="0"/>
                    </a:lnTo>
                    <a:lnTo>
                      <a:pt x="19977" y="0"/>
                    </a:lnTo>
                    <a:close/>
                  </a:path>
                </a:pathLst>
              </a:cu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lgn="ctr" rtl="0">
                  <a:defRPr/>
                </a:pPr>
                <a:endParaRPr lang="fa-IR" sz="2800" b="1">
                  <a:solidFill>
                    <a:schemeClr val="tx1"/>
                  </a:solidFill>
                </a:endParaRPr>
              </a:p>
            </p:txBody>
          </p:sp>
        </p:grpSp>
        <p:sp>
          <p:nvSpPr>
            <p:cNvPr id="6151" name="Rectangle 38"/>
            <p:cNvSpPr>
              <a:spLocks noChangeArrowheads="1"/>
            </p:cNvSpPr>
            <p:nvPr/>
          </p:nvSpPr>
          <p:spPr bwMode="auto">
            <a:xfrm>
              <a:off x="192" y="3213"/>
              <a:ext cx="690"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a:lnSpc>
                  <a:spcPct val="80000"/>
                </a:lnSpc>
              </a:pPr>
              <a:r>
                <a:rPr lang="en-US" altLang="en-US" sz="2800" b="1" noProof="1">
                  <a:latin typeface="Tahoma" panose="020B0604030504040204" pitchFamily="34" charset="0"/>
                </a:rPr>
                <a:t>Circle</a:t>
              </a:r>
            </a:p>
          </p:txBody>
        </p:sp>
        <p:grpSp>
          <p:nvGrpSpPr>
            <p:cNvPr id="6152" name="Group 39"/>
            <p:cNvGrpSpPr>
              <a:grpSpLocks/>
            </p:cNvGrpSpPr>
            <p:nvPr/>
          </p:nvGrpSpPr>
          <p:grpSpPr bwMode="auto">
            <a:xfrm>
              <a:off x="1132" y="3126"/>
              <a:ext cx="691" cy="289"/>
              <a:chOff x="4499" y="0"/>
              <a:chExt cx="20025" cy="20000"/>
            </a:xfrm>
          </p:grpSpPr>
          <p:sp>
            <p:nvSpPr>
              <p:cNvPr id="6160" name="Freeform 40"/>
              <p:cNvSpPr>
                <a:spLocks/>
              </p:cNvSpPr>
              <p:nvPr/>
            </p:nvSpPr>
            <p:spPr bwMode="auto">
              <a:xfrm>
                <a:off x="4499" y="0"/>
                <a:ext cx="20001" cy="20000"/>
              </a:xfrm>
              <a:custGeom>
                <a:avLst/>
                <a:gdLst>
                  <a:gd name="T0" fmla="*/ 19978 w 20000"/>
                  <a:gd name="T1" fmla="*/ 0 h 20000"/>
                  <a:gd name="T2" fmla="*/ 19978 w 20000"/>
                  <a:gd name="T3" fmla="*/ 19929 h 20000"/>
                  <a:gd name="T4" fmla="*/ 0 w 20000"/>
                  <a:gd name="T5" fmla="*/ 19929 h 20000"/>
                  <a:gd name="T6" fmla="*/ 0 w 20000"/>
                  <a:gd name="T7" fmla="*/ 0 h 20000"/>
                  <a:gd name="T8" fmla="*/ 19978 w 20000"/>
                  <a:gd name="T9" fmla="*/ 0 h 20000"/>
                  <a:gd name="T10" fmla="*/ 0 60000 65536"/>
                  <a:gd name="T11" fmla="*/ 0 60000 65536"/>
                  <a:gd name="T12" fmla="*/ 0 60000 65536"/>
                  <a:gd name="T13" fmla="*/ 0 60000 65536"/>
                  <a:gd name="T14" fmla="*/ 0 60000 65536"/>
                  <a:gd name="T15" fmla="*/ 0 w 20000"/>
                  <a:gd name="T16" fmla="*/ 0 h 20000"/>
                  <a:gd name="T17" fmla="*/ 20000 w 20000"/>
                  <a:gd name="T18" fmla="*/ 20000 h 20000"/>
                </a:gdLst>
                <a:ahLst/>
                <a:cxnLst>
                  <a:cxn ang="T10">
                    <a:pos x="T0" y="T1"/>
                  </a:cxn>
                  <a:cxn ang="T11">
                    <a:pos x="T2" y="T3"/>
                  </a:cxn>
                  <a:cxn ang="T12">
                    <a:pos x="T4" y="T5"/>
                  </a:cxn>
                  <a:cxn ang="T13">
                    <a:pos x="T6" y="T7"/>
                  </a:cxn>
                  <a:cxn ang="T14">
                    <a:pos x="T8" y="T9"/>
                  </a:cxn>
                </a:cxnLst>
                <a:rect l="T15" t="T16" r="T17" b="T18"/>
                <a:pathLst>
                  <a:path w="20000" h="20000">
                    <a:moveTo>
                      <a:pt x="19977" y="0"/>
                    </a:moveTo>
                    <a:lnTo>
                      <a:pt x="19977" y="19929"/>
                    </a:lnTo>
                    <a:lnTo>
                      <a:pt x="0" y="19929"/>
                    </a:lnTo>
                    <a:lnTo>
                      <a:pt x="0" y="0"/>
                    </a:lnTo>
                    <a:lnTo>
                      <a:pt x="19977" y="0"/>
                    </a:lnTo>
                    <a:close/>
                  </a:path>
                </a:pathLst>
              </a:custGeom>
              <a:solidFill>
                <a:srgbClr val="99CCFF"/>
              </a:solidFill>
              <a:ln w="2540">
                <a:solidFill>
                  <a:srgbClr val="4DB3E6"/>
                </a:solidFill>
                <a:round/>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endParaRPr lang="fa-IR" altLang="en-US" sz="2800" b="1">
                  <a:latin typeface="Tahoma" panose="020B0604030504040204" pitchFamily="34" charset="0"/>
                </a:endParaRPr>
              </a:p>
            </p:txBody>
          </p:sp>
          <p:sp>
            <p:nvSpPr>
              <p:cNvPr id="44" name="Freeform 41"/>
              <p:cNvSpPr>
                <a:spLocks/>
              </p:cNvSpPr>
              <p:nvPr/>
            </p:nvSpPr>
            <p:spPr bwMode="auto">
              <a:xfrm>
                <a:off x="4525" y="12"/>
                <a:ext cx="20006" cy="19988"/>
              </a:xfrm>
              <a:custGeom>
                <a:avLst/>
                <a:gdLst/>
                <a:ahLst/>
                <a:cxnLst>
                  <a:cxn ang="0">
                    <a:pos x="19977" y="0"/>
                  </a:cxn>
                  <a:cxn ang="0">
                    <a:pos x="19977" y="19929"/>
                  </a:cxn>
                  <a:cxn ang="0">
                    <a:pos x="0" y="19929"/>
                  </a:cxn>
                  <a:cxn ang="0">
                    <a:pos x="0" y="0"/>
                  </a:cxn>
                  <a:cxn ang="0">
                    <a:pos x="19977" y="0"/>
                  </a:cxn>
                </a:cxnLst>
                <a:rect l="0" t="0" r="r" b="b"/>
                <a:pathLst>
                  <a:path w="20000" h="20000">
                    <a:moveTo>
                      <a:pt x="19977" y="0"/>
                    </a:moveTo>
                    <a:lnTo>
                      <a:pt x="19977" y="19929"/>
                    </a:lnTo>
                    <a:lnTo>
                      <a:pt x="0" y="19929"/>
                    </a:lnTo>
                    <a:lnTo>
                      <a:pt x="0" y="0"/>
                    </a:lnTo>
                    <a:lnTo>
                      <a:pt x="19977" y="0"/>
                    </a:lnTo>
                    <a:close/>
                  </a:path>
                </a:pathLst>
              </a:cu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lgn="ctr" rtl="0">
                  <a:defRPr/>
                </a:pPr>
                <a:endParaRPr lang="fa-IR" sz="2800" b="1">
                  <a:solidFill>
                    <a:schemeClr val="tx1"/>
                  </a:solidFill>
                </a:endParaRPr>
              </a:p>
            </p:txBody>
          </p:sp>
        </p:grpSp>
        <p:sp>
          <p:nvSpPr>
            <p:cNvPr id="6153" name="Rectangle 42"/>
            <p:cNvSpPr>
              <a:spLocks noChangeArrowheads="1"/>
            </p:cNvSpPr>
            <p:nvPr/>
          </p:nvSpPr>
          <p:spPr bwMode="auto">
            <a:xfrm>
              <a:off x="1155" y="3213"/>
              <a:ext cx="691"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a:lnSpc>
                  <a:spcPct val="80000"/>
                </a:lnSpc>
              </a:pPr>
              <a:r>
                <a:rPr lang="en-US" altLang="en-US" sz="2800" b="1" noProof="1">
                  <a:latin typeface="Tahoma" panose="020B0604030504040204" pitchFamily="34" charset="0"/>
                </a:rPr>
                <a:t>Square</a:t>
              </a:r>
            </a:p>
          </p:txBody>
        </p:sp>
        <p:sp>
          <p:nvSpPr>
            <p:cNvPr id="42" name="Freeform 45"/>
            <p:cNvSpPr>
              <a:spLocks/>
            </p:cNvSpPr>
            <p:nvPr/>
          </p:nvSpPr>
          <p:spPr bwMode="auto">
            <a:xfrm>
              <a:off x="2150" y="3126"/>
              <a:ext cx="689" cy="289"/>
            </a:xfrm>
            <a:custGeom>
              <a:avLst/>
              <a:gdLst/>
              <a:ahLst/>
              <a:cxnLst>
                <a:cxn ang="0">
                  <a:pos x="19977" y="0"/>
                </a:cxn>
                <a:cxn ang="0">
                  <a:pos x="19977" y="19929"/>
                </a:cxn>
                <a:cxn ang="0">
                  <a:pos x="0" y="19929"/>
                </a:cxn>
                <a:cxn ang="0">
                  <a:pos x="0" y="0"/>
                </a:cxn>
                <a:cxn ang="0">
                  <a:pos x="19977" y="0"/>
                </a:cxn>
              </a:cxnLst>
              <a:rect l="0" t="0" r="r" b="b"/>
              <a:pathLst>
                <a:path w="20000" h="20000">
                  <a:moveTo>
                    <a:pt x="19977" y="0"/>
                  </a:moveTo>
                  <a:lnTo>
                    <a:pt x="19977" y="19929"/>
                  </a:lnTo>
                  <a:lnTo>
                    <a:pt x="0" y="19929"/>
                  </a:lnTo>
                  <a:lnTo>
                    <a:pt x="0" y="0"/>
                  </a:lnTo>
                  <a:lnTo>
                    <a:pt x="19977" y="0"/>
                  </a:lnTo>
                  <a:close/>
                </a:path>
              </a:pathLst>
            </a:cu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a:lstStyle/>
            <a:p>
              <a:pPr algn="ctr" rtl="0">
                <a:defRPr/>
              </a:pPr>
              <a:endParaRPr lang="fa-IR" sz="2800" b="1">
                <a:solidFill>
                  <a:schemeClr val="tx1"/>
                </a:solidFill>
              </a:endParaRPr>
            </a:p>
          </p:txBody>
        </p:sp>
        <p:sp>
          <p:nvSpPr>
            <p:cNvPr id="6155" name="Rectangle 46"/>
            <p:cNvSpPr>
              <a:spLocks noChangeArrowheads="1"/>
            </p:cNvSpPr>
            <p:nvPr/>
          </p:nvSpPr>
          <p:spPr bwMode="auto">
            <a:xfrm>
              <a:off x="2149" y="3213"/>
              <a:ext cx="690" cy="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a:lnSpc>
                  <a:spcPct val="80000"/>
                </a:lnSpc>
              </a:pPr>
              <a:r>
                <a:rPr lang="en-US" altLang="en-US" sz="2800" b="1" noProof="1">
                  <a:latin typeface="Tahoma" panose="020B0604030504040204" pitchFamily="34" charset="0"/>
                </a:rPr>
                <a:t>Triangle</a:t>
              </a:r>
            </a:p>
          </p:txBody>
        </p:sp>
        <p:grpSp>
          <p:nvGrpSpPr>
            <p:cNvPr id="6156" name="Group 64"/>
            <p:cNvGrpSpPr>
              <a:grpSpLocks/>
            </p:cNvGrpSpPr>
            <p:nvPr/>
          </p:nvGrpSpPr>
          <p:grpSpPr bwMode="auto">
            <a:xfrm>
              <a:off x="523" y="2412"/>
              <a:ext cx="1958" cy="714"/>
              <a:chOff x="-767" y="0"/>
              <a:chExt cx="21534" cy="20000"/>
            </a:xfrm>
          </p:grpSpPr>
          <p:sp>
            <p:nvSpPr>
              <p:cNvPr id="26" name="Freeform 65"/>
              <p:cNvSpPr>
                <a:spLocks/>
              </p:cNvSpPr>
              <p:nvPr/>
            </p:nvSpPr>
            <p:spPr bwMode="auto">
              <a:xfrm>
                <a:off x="9991" y="-1"/>
                <a:ext cx="7" cy="20006"/>
              </a:xfrm>
              <a:custGeom>
                <a:avLst/>
                <a:gdLst/>
                <a:ahLst/>
                <a:cxnLst>
                  <a:cxn ang="0">
                    <a:pos x="0" y="19971"/>
                  </a:cxn>
                  <a:cxn ang="0">
                    <a:pos x="0" y="0"/>
                  </a:cxn>
                </a:cxnLst>
                <a:rect l="0" t="0" r="r" b="b"/>
                <a:pathLst>
                  <a:path w="20000" h="20000">
                    <a:moveTo>
                      <a:pt x="0" y="19971"/>
                    </a:moveTo>
                    <a:lnTo>
                      <a:pt x="0" y="0"/>
                    </a:lnTo>
                  </a:path>
                </a:pathLst>
              </a:custGeom>
              <a:ln>
                <a:headEnd type="none" w="med" len="med"/>
                <a:tailEnd type="triangle" w="med" len="med"/>
              </a:ln>
            </p:spPr>
            <p:style>
              <a:lnRef idx="2">
                <a:schemeClr val="accent3"/>
              </a:lnRef>
              <a:fillRef idx="0">
                <a:schemeClr val="accent3"/>
              </a:fillRef>
              <a:effectRef idx="1">
                <a:schemeClr val="accent3"/>
              </a:effectRef>
              <a:fontRef idx="minor">
                <a:schemeClr val="tx1"/>
              </a:fontRef>
            </p:style>
            <p:txBody>
              <a:bodyPr/>
              <a:lstStyle/>
              <a:p>
                <a:pPr algn="ctr" rtl="0">
                  <a:defRPr/>
                </a:pPr>
                <a:endParaRPr lang="fa-IR" sz="2800" b="1"/>
              </a:p>
            </p:txBody>
          </p:sp>
          <p:sp>
            <p:nvSpPr>
              <p:cNvPr id="27" name="Freeform 66"/>
              <p:cNvSpPr>
                <a:spLocks/>
              </p:cNvSpPr>
              <p:nvPr/>
            </p:nvSpPr>
            <p:spPr bwMode="auto">
              <a:xfrm>
                <a:off x="-768" y="-1"/>
                <a:ext cx="7375" cy="20006"/>
              </a:xfrm>
              <a:custGeom>
                <a:avLst/>
                <a:gdLst/>
                <a:ahLst/>
                <a:cxnLst>
                  <a:cxn ang="0">
                    <a:pos x="0" y="19971"/>
                  </a:cxn>
                  <a:cxn ang="0">
                    <a:pos x="19971" y="0"/>
                  </a:cxn>
                </a:cxnLst>
                <a:rect l="0" t="0" r="r" b="b"/>
                <a:pathLst>
                  <a:path w="20000" h="20000">
                    <a:moveTo>
                      <a:pt x="0" y="19971"/>
                    </a:moveTo>
                    <a:lnTo>
                      <a:pt x="19971" y="0"/>
                    </a:lnTo>
                  </a:path>
                </a:pathLst>
              </a:custGeom>
              <a:ln>
                <a:headEnd type="none" w="med" len="med"/>
                <a:tailEnd type="triangle" w="med" len="med"/>
              </a:ln>
            </p:spPr>
            <p:style>
              <a:lnRef idx="2">
                <a:schemeClr val="accent3"/>
              </a:lnRef>
              <a:fillRef idx="0">
                <a:schemeClr val="accent3"/>
              </a:fillRef>
              <a:effectRef idx="1">
                <a:schemeClr val="accent3"/>
              </a:effectRef>
              <a:fontRef idx="minor">
                <a:schemeClr val="tx1"/>
              </a:fontRef>
            </p:style>
            <p:txBody>
              <a:bodyPr/>
              <a:lstStyle/>
              <a:p>
                <a:pPr algn="ctr" rtl="0">
                  <a:defRPr/>
                </a:pPr>
                <a:endParaRPr lang="fa-IR" sz="2800" b="1"/>
              </a:p>
            </p:txBody>
          </p:sp>
          <p:sp>
            <p:nvSpPr>
              <p:cNvPr id="28" name="Freeform 67"/>
              <p:cNvSpPr>
                <a:spLocks/>
              </p:cNvSpPr>
              <p:nvPr/>
            </p:nvSpPr>
            <p:spPr bwMode="auto">
              <a:xfrm>
                <a:off x="13391" y="-1"/>
                <a:ext cx="7375" cy="20006"/>
              </a:xfrm>
              <a:custGeom>
                <a:avLst/>
                <a:gdLst/>
                <a:ahLst/>
                <a:cxnLst>
                  <a:cxn ang="0">
                    <a:pos x="19971" y="19971"/>
                  </a:cxn>
                  <a:cxn ang="0">
                    <a:pos x="0" y="0"/>
                  </a:cxn>
                </a:cxnLst>
                <a:rect l="0" t="0" r="r" b="b"/>
                <a:pathLst>
                  <a:path w="20000" h="20000">
                    <a:moveTo>
                      <a:pt x="19971" y="19971"/>
                    </a:moveTo>
                    <a:lnTo>
                      <a:pt x="0" y="0"/>
                    </a:lnTo>
                  </a:path>
                </a:pathLst>
              </a:custGeom>
              <a:ln>
                <a:headEnd type="none" w="med" len="med"/>
                <a:tailEnd type="triangle" w="med" len="med"/>
              </a:ln>
            </p:spPr>
            <p:style>
              <a:lnRef idx="2">
                <a:schemeClr val="accent3"/>
              </a:lnRef>
              <a:fillRef idx="0">
                <a:schemeClr val="accent3"/>
              </a:fillRef>
              <a:effectRef idx="1">
                <a:schemeClr val="accent3"/>
              </a:effectRef>
              <a:fontRef idx="minor">
                <a:schemeClr val="tx1"/>
              </a:fontRef>
            </p:style>
            <p:txBody>
              <a:bodyPr/>
              <a:lstStyle/>
              <a:p>
                <a:pPr algn="ctr" rtl="0">
                  <a:defRPr/>
                </a:pPr>
                <a:endParaRPr lang="fa-IR" sz="2800" b="1"/>
              </a:p>
            </p:txBody>
          </p:sp>
        </p:grpSp>
      </p:grpSp>
      <p:sp>
        <p:nvSpPr>
          <p:cNvPr id="4" name="Footer Placeholder 3">
            <a:extLst>
              <a:ext uri="{FF2B5EF4-FFF2-40B4-BE49-F238E27FC236}">
                <a16:creationId xmlns:a16="http://schemas.microsoft.com/office/drawing/2014/main" id="{0F48DDF9-B3AC-4661-9362-6A0E0A74DE51}"/>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36FFC69F-BBCA-4FC2-B1C4-C00B193A819C}"/>
              </a:ext>
            </a:extLst>
          </p:cNvPr>
          <p:cNvSpPr>
            <a:spLocks noGrp="1"/>
          </p:cNvSpPr>
          <p:nvPr>
            <p:ph type="sldNum" sz="quarter" idx="12"/>
          </p:nvPr>
        </p:nvSpPr>
        <p:spPr/>
        <p:txBody>
          <a:bodyPr/>
          <a:lstStyle/>
          <a:p>
            <a:fld id="{7A24F918-E48B-4CD6-88B4-F48A81EB5FB6}" type="slidenum">
              <a:rPr lang="en-US" smtClean="0"/>
              <a:pPr/>
              <a:t>5</a:t>
            </a:fld>
            <a:endParaRPr lang="en-US"/>
          </a:p>
        </p:txBody>
      </p:sp>
    </p:spTree>
    <p:extLst>
      <p:ext uri="{BB962C8B-B14F-4D97-AF65-F5344CB8AC3E}">
        <p14:creationId xmlns:p14="http://schemas.microsoft.com/office/powerpoint/2010/main" val="3003013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7171" name="Text Box 4"/>
          <p:cNvSpPr txBox="1">
            <a:spLocks noChangeArrowheads="1"/>
          </p:cNvSpPr>
          <p:nvPr/>
        </p:nvSpPr>
        <p:spPr bwMode="auto">
          <a:xfrm>
            <a:off x="2514600" y="1752600"/>
            <a:ext cx="6629400" cy="2209800"/>
          </a:xfrm>
          <a:prstGeom prst="rect">
            <a:avLst/>
          </a:prstGeom>
          <a:solidFill>
            <a:schemeClr val="bg1"/>
          </a:solidFill>
          <a:ln w="9525">
            <a:solidFill>
              <a:schemeClr val="tx1"/>
            </a:solidFill>
            <a:miter lim="800000"/>
            <a:headEnd/>
            <a:tailEnd/>
          </a:ln>
        </p:spPr>
        <p:txBody>
          <a:bodyPr wrap="none"/>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pPr>
            <a:r>
              <a:rPr lang="en-US" altLang="en-US" sz="2400" dirty="0">
                <a:solidFill>
                  <a:srgbClr val="0070C0"/>
                </a:solidFill>
              </a:rPr>
              <a:t>class</a:t>
            </a:r>
            <a:r>
              <a:rPr lang="en-US" altLang="en-US" sz="2400" dirty="0"/>
              <a:t> </a:t>
            </a:r>
            <a:r>
              <a:rPr lang="en-US" altLang="en-US" sz="2400" dirty="0" err="1"/>
              <a:t>DerivedClass</a:t>
            </a:r>
            <a:r>
              <a:rPr lang="en-US" altLang="en-US" sz="2400" dirty="0"/>
              <a:t>: </a:t>
            </a:r>
            <a:r>
              <a:rPr lang="en-US" altLang="en-US" sz="2400" dirty="0">
                <a:solidFill>
                  <a:srgbClr val="0070C0"/>
                </a:solidFill>
              </a:rPr>
              <a:t>public</a:t>
            </a:r>
            <a:r>
              <a:rPr lang="en-US" altLang="en-US" sz="2400" dirty="0"/>
              <a:t> </a:t>
            </a:r>
            <a:r>
              <a:rPr lang="en-US" altLang="en-US" sz="2400" dirty="0" err="1"/>
              <a:t>BaseClass</a:t>
            </a:r>
            <a:endParaRPr lang="en-US" altLang="en-US" sz="2400" dirty="0"/>
          </a:p>
          <a:p>
            <a:pPr algn="l" rtl="0" eaLnBrk="1" hangingPunct="1">
              <a:spcBef>
                <a:spcPct val="50000"/>
              </a:spcBef>
            </a:pPr>
            <a:r>
              <a:rPr lang="en-US" altLang="en-US" sz="2400" dirty="0"/>
              <a:t>{</a:t>
            </a:r>
          </a:p>
          <a:p>
            <a:pPr algn="l" rtl="0" eaLnBrk="1" hangingPunct="1">
              <a:spcBef>
                <a:spcPct val="50000"/>
              </a:spcBef>
            </a:pPr>
            <a:r>
              <a:rPr lang="en-US" altLang="en-US" sz="2400" dirty="0">
                <a:solidFill>
                  <a:srgbClr val="339933"/>
                </a:solidFill>
              </a:rPr>
              <a:t>//class members</a:t>
            </a:r>
          </a:p>
          <a:p>
            <a:pPr algn="l" rtl="0" eaLnBrk="1" hangingPunct="1">
              <a:spcBef>
                <a:spcPct val="50000"/>
              </a:spcBef>
            </a:pPr>
            <a:r>
              <a:rPr lang="en-US" altLang="en-US" sz="2400" dirty="0"/>
              <a:t>};</a:t>
            </a:r>
          </a:p>
        </p:txBody>
      </p:sp>
      <p:sp>
        <p:nvSpPr>
          <p:cNvPr id="79877" name="Text Box 5"/>
          <p:cNvSpPr txBox="1">
            <a:spLocks noChangeArrowheads="1"/>
          </p:cNvSpPr>
          <p:nvPr/>
        </p:nvSpPr>
        <p:spPr bwMode="auto">
          <a:xfrm>
            <a:off x="2547938" y="4210050"/>
            <a:ext cx="6629400" cy="2209800"/>
          </a:xfrm>
          <a:prstGeom prst="rect">
            <a:avLst/>
          </a:prstGeom>
          <a:solidFill>
            <a:schemeClr val="bg1"/>
          </a:solidFill>
          <a:ln w="9525">
            <a:solidFill>
              <a:schemeClr val="tx1"/>
            </a:solidFill>
            <a:miter lim="800000"/>
            <a:headEnd/>
            <a:tailEnd/>
          </a:ln>
        </p:spPr>
        <p:txBody>
          <a:bodyPr wrap="none"/>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pPr>
            <a:r>
              <a:rPr lang="en-US" altLang="en-US" sz="2400" dirty="0">
                <a:solidFill>
                  <a:srgbClr val="0070C0"/>
                </a:solidFill>
              </a:rPr>
              <a:t>class</a:t>
            </a:r>
            <a:r>
              <a:rPr lang="en-US" altLang="en-US" sz="2400" dirty="0"/>
              <a:t> Triangle: </a:t>
            </a:r>
            <a:r>
              <a:rPr lang="en-US" altLang="en-US" sz="2400" dirty="0">
                <a:solidFill>
                  <a:srgbClr val="0070C0"/>
                </a:solidFill>
              </a:rPr>
              <a:t>public</a:t>
            </a:r>
            <a:r>
              <a:rPr lang="en-US" altLang="en-US" sz="2400" dirty="0"/>
              <a:t> Shape</a:t>
            </a:r>
          </a:p>
          <a:p>
            <a:pPr algn="l" rtl="0" eaLnBrk="1" hangingPunct="1">
              <a:spcBef>
                <a:spcPct val="50000"/>
              </a:spcBef>
            </a:pPr>
            <a:r>
              <a:rPr lang="en-US" altLang="en-US" sz="2400" dirty="0"/>
              <a:t>{</a:t>
            </a:r>
          </a:p>
          <a:p>
            <a:pPr algn="l" rtl="0" eaLnBrk="1" hangingPunct="1">
              <a:spcBef>
                <a:spcPct val="50000"/>
              </a:spcBef>
            </a:pPr>
            <a:r>
              <a:rPr lang="en-US" altLang="en-US" sz="2400" dirty="0">
                <a:solidFill>
                  <a:srgbClr val="339933"/>
                </a:solidFill>
              </a:rPr>
              <a:t>//class members</a:t>
            </a:r>
          </a:p>
          <a:p>
            <a:pPr algn="l" rtl="0" eaLnBrk="1" hangingPunct="1">
              <a:spcBef>
                <a:spcPct val="50000"/>
              </a:spcBef>
            </a:pPr>
            <a:r>
              <a:rPr lang="en-US" altLang="en-US" sz="2400" dirty="0"/>
              <a:t>};</a:t>
            </a:r>
          </a:p>
        </p:txBody>
      </p:sp>
      <p:sp>
        <p:nvSpPr>
          <p:cNvPr id="79878" name="Text Box 6"/>
          <p:cNvSpPr txBox="1">
            <a:spLocks noChangeArrowheads="1"/>
          </p:cNvSpPr>
          <p:nvPr/>
        </p:nvSpPr>
        <p:spPr bwMode="auto">
          <a:xfrm>
            <a:off x="3429000" y="2362200"/>
            <a:ext cx="1373188"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ltLang="en-US">
                <a:cs typeface="B Koodak" panose="00000700000000000000" pitchFamily="2" charset="-78"/>
              </a:rPr>
              <a:t>نام كلاس مشتق</a:t>
            </a:r>
            <a:endParaRPr lang="en-US" altLang="en-US">
              <a:cs typeface="B Koodak" panose="00000700000000000000" pitchFamily="2" charset="-78"/>
            </a:endParaRPr>
          </a:p>
        </p:txBody>
      </p:sp>
      <p:sp>
        <p:nvSpPr>
          <p:cNvPr id="79879" name="Text Box 7"/>
          <p:cNvSpPr txBox="1">
            <a:spLocks noChangeArrowheads="1"/>
          </p:cNvSpPr>
          <p:nvPr/>
        </p:nvSpPr>
        <p:spPr bwMode="auto">
          <a:xfrm>
            <a:off x="5181600" y="2381250"/>
            <a:ext cx="1193800"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ltLang="en-US">
                <a:cs typeface="B Koodak" panose="00000700000000000000" pitchFamily="2" charset="-78"/>
              </a:rPr>
              <a:t>نوع ارث بري</a:t>
            </a:r>
            <a:endParaRPr lang="en-US" altLang="en-US">
              <a:cs typeface="B Koodak" panose="00000700000000000000" pitchFamily="2" charset="-78"/>
            </a:endParaRPr>
          </a:p>
        </p:txBody>
      </p:sp>
      <p:sp>
        <p:nvSpPr>
          <p:cNvPr id="79880" name="Text Box 8"/>
          <p:cNvSpPr txBox="1">
            <a:spLocks noChangeArrowheads="1"/>
          </p:cNvSpPr>
          <p:nvPr/>
        </p:nvSpPr>
        <p:spPr bwMode="auto">
          <a:xfrm>
            <a:off x="7010400" y="2381250"/>
            <a:ext cx="1220788"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ltLang="en-US">
                <a:cs typeface="B Koodak" panose="00000700000000000000" pitchFamily="2" charset="-78"/>
              </a:rPr>
              <a:t>نام كلاس پايه</a:t>
            </a:r>
            <a:endParaRPr lang="en-US" altLang="en-US">
              <a:cs typeface="B Koodak" panose="00000700000000000000" pitchFamily="2" charset="-78"/>
            </a:endParaRPr>
          </a:p>
        </p:txBody>
      </p:sp>
      <p:sp>
        <p:nvSpPr>
          <p:cNvPr id="79881" name="Oval 9"/>
          <p:cNvSpPr>
            <a:spLocks noChangeArrowheads="1"/>
          </p:cNvSpPr>
          <p:nvPr/>
        </p:nvSpPr>
        <p:spPr bwMode="auto">
          <a:xfrm>
            <a:off x="3386138" y="1738313"/>
            <a:ext cx="1828800" cy="533400"/>
          </a:xfrm>
          <a:prstGeom prst="ellipse">
            <a:avLst/>
          </a:prstGeom>
          <a:solidFill>
            <a:srgbClr val="9999FF">
              <a:alpha val="30196"/>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79883" name="Oval 11"/>
          <p:cNvSpPr>
            <a:spLocks noChangeArrowheads="1"/>
          </p:cNvSpPr>
          <p:nvPr/>
        </p:nvSpPr>
        <p:spPr bwMode="auto">
          <a:xfrm>
            <a:off x="5257800" y="1752600"/>
            <a:ext cx="990600" cy="533400"/>
          </a:xfrm>
          <a:prstGeom prst="ellipse">
            <a:avLst/>
          </a:prstGeom>
          <a:solidFill>
            <a:srgbClr val="FF0000">
              <a:alpha val="30196"/>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79884" name="Oval 12"/>
          <p:cNvSpPr>
            <a:spLocks noChangeArrowheads="1"/>
          </p:cNvSpPr>
          <p:nvPr/>
        </p:nvSpPr>
        <p:spPr bwMode="auto">
          <a:xfrm>
            <a:off x="6096000" y="1752600"/>
            <a:ext cx="1828800" cy="533400"/>
          </a:xfrm>
          <a:prstGeom prst="ellipse">
            <a:avLst/>
          </a:prstGeom>
          <a:solidFill>
            <a:srgbClr val="9999FF">
              <a:alpha val="30196"/>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3" name="Title 2"/>
          <p:cNvSpPr>
            <a:spLocks noGrp="1"/>
          </p:cNvSpPr>
          <p:nvPr>
            <p:ph type="title"/>
          </p:nvPr>
        </p:nvSpPr>
        <p:spPr/>
        <p:txBody>
          <a:bodyPr/>
          <a:lstStyle/>
          <a:p>
            <a:r>
              <a:rPr lang="fa-IR" dirty="0"/>
              <a:t>نحوه تعريف كلاس مشتق از كلاس پايه در </a:t>
            </a:r>
            <a:r>
              <a:rPr lang="en-US" dirty="0"/>
              <a:t>C++</a:t>
            </a:r>
          </a:p>
        </p:txBody>
      </p:sp>
      <p:sp>
        <p:nvSpPr>
          <p:cNvPr id="5" name="Footer Placeholder 4">
            <a:extLst>
              <a:ext uri="{FF2B5EF4-FFF2-40B4-BE49-F238E27FC236}">
                <a16:creationId xmlns:a16="http://schemas.microsoft.com/office/drawing/2014/main" id="{B026628B-BB22-495A-8AE4-5E8C924AE11C}"/>
              </a:ext>
            </a:extLst>
          </p:cNvPr>
          <p:cNvSpPr>
            <a:spLocks noGrp="1"/>
          </p:cNvSpPr>
          <p:nvPr>
            <p:ph type="ftr" sz="quarter" idx="11"/>
          </p:nvPr>
        </p:nvSpPr>
        <p:spPr/>
        <p:txBody>
          <a:bodyPr/>
          <a:lstStyle/>
          <a:p>
            <a:r>
              <a:rPr lang="en-US"/>
              <a:t>V. Haghighatdoost, Shahed university</a:t>
            </a:r>
            <a:endParaRPr lang="en-US" dirty="0"/>
          </a:p>
        </p:txBody>
      </p:sp>
      <p:sp>
        <p:nvSpPr>
          <p:cNvPr id="6" name="Slide Number Placeholder 5">
            <a:extLst>
              <a:ext uri="{FF2B5EF4-FFF2-40B4-BE49-F238E27FC236}">
                <a16:creationId xmlns:a16="http://schemas.microsoft.com/office/drawing/2014/main" id="{8261BF66-A4DD-4C94-9342-1D944F31A672}"/>
              </a:ext>
            </a:extLst>
          </p:cNvPr>
          <p:cNvSpPr>
            <a:spLocks noGrp="1"/>
          </p:cNvSpPr>
          <p:nvPr>
            <p:ph type="sldNum" sz="quarter" idx="12"/>
          </p:nvPr>
        </p:nvSpPr>
        <p:spPr/>
        <p:txBody>
          <a:bodyPr/>
          <a:lstStyle/>
          <a:p>
            <a:fld id="{7A24F918-E48B-4CD6-88B4-F48A81EB5FB6}" type="slidenum">
              <a:rPr lang="en-US" smtClean="0"/>
              <a:pPr/>
              <a:t>6</a:t>
            </a:fld>
            <a:endParaRPr lang="en-US"/>
          </a:p>
        </p:txBody>
      </p:sp>
    </p:spTree>
    <p:extLst>
      <p:ext uri="{BB962C8B-B14F-4D97-AF65-F5344CB8AC3E}">
        <p14:creationId xmlns:p14="http://schemas.microsoft.com/office/powerpoint/2010/main" val="3689145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9881"/>
                                        </p:tgtEl>
                                        <p:attrNameLst>
                                          <p:attrName>style.visibility</p:attrName>
                                        </p:attrNameLst>
                                      </p:cBhvr>
                                      <p:to>
                                        <p:strVal val="visible"/>
                                      </p:to>
                                    </p:set>
                                    <p:animEffect transition="in" filter="wedge">
                                      <p:cBhvr>
                                        <p:cTn id="7" dur="500"/>
                                        <p:tgtEl>
                                          <p:spTgt spid="79881"/>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79883"/>
                                        </p:tgtEl>
                                        <p:attrNameLst>
                                          <p:attrName>style.visibility</p:attrName>
                                        </p:attrNameLst>
                                      </p:cBhvr>
                                      <p:to>
                                        <p:strVal val="visible"/>
                                      </p:to>
                                    </p:set>
                                    <p:animEffect transition="in" filter="wedge">
                                      <p:cBhvr>
                                        <p:cTn id="11" dur="500"/>
                                        <p:tgtEl>
                                          <p:spTgt spid="79883"/>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79884"/>
                                        </p:tgtEl>
                                        <p:attrNameLst>
                                          <p:attrName>style.visibility</p:attrName>
                                        </p:attrNameLst>
                                      </p:cBhvr>
                                      <p:to>
                                        <p:strVal val="visible"/>
                                      </p:to>
                                    </p:set>
                                    <p:animEffect transition="in" filter="wedge">
                                      <p:cBhvr>
                                        <p:cTn id="15" dur="500"/>
                                        <p:tgtEl>
                                          <p:spTgt spid="79884"/>
                                        </p:tgtEl>
                                      </p:cBhvr>
                                    </p:animEffect>
                                  </p:childTnLst>
                                </p:cTn>
                              </p:par>
                            </p:childTnLst>
                          </p:cTn>
                        </p:par>
                        <p:par>
                          <p:cTn id="16" fill="hold" nodeType="afterGroup">
                            <p:stCondLst>
                              <p:cond delay="1500"/>
                            </p:stCondLst>
                            <p:childTnLst>
                              <p:par>
                                <p:cTn id="17" presetID="8" presetClass="entr" presetSubtype="16"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amond(in)">
                                      <p:cBhvr>
                                        <p:cTn id="19" dur="500"/>
                                        <p:tgtEl>
                                          <p:spTgt spid="79878"/>
                                        </p:tgtEl>
                                      </p:cBhvr>
                                    </p:animEffect>
                                  </p:childTnLst>
                                </p:cTn>
                              </p:par>
                            </p:childTnLst>
                          </p:cTn>
                        </p:par>
                        <p:par>
                          <p:cTn id="20" fill="hold" nodeType="afterGroup">
                            <p:stCondLst>
                              <p:cond delay="2000"/>
                            </p:stCondLst>
                            <p:childTnLst>
                              <p:par>
                                <p:cTn id="21" presetID="8" presetClass="entr" presetSubtype="16" fill="hold" grpId="0" nodeType="afterEffect">
                                  <p:stCondLst>
                                    <p:cond delay="0"/>
                                  </p:stCondLst>
                                  <p:childTnLst>
                                    <p:set>
                                      <p:cBhvr>
                                        <p:cTn id="22" dur="1" fill="hold">
                                          <p:stCondLst>
                                            <p:cond delay="0"/>
                                          </p:stCondLst>
                                        </p:cTn>
                                        <p:tgtEl>
                                          <p:spTgt spid="79879"/>
                                        </p:tgtEl>
                                        <p:attrNameLst>
                                          <p:attrName>style.visibility</p:attrName>
                                        </p:attrNameLst>
                                      </p:cBhvr>
                                      <p:to>
                                        <p:strVal val="visible"/>
                                      </p:to>
                                    </p:set>
                                    <p:animEffect transition="in" filter="diamond(in)">
                                      <p:cBhvr>
                                        <p:cTn id="23" dur="500"/>
                                        <p:tgtEl>
                                          <p:spTgt spid="79879"/>
                                        </p:tgtEl>
                                      </p:cBhvr>
                                    </p:animEffect>
                                  </p:childTnLst>
                                </p:cTn>
                              </p:par>
                            </p:childTnLst>
                          </p:cTn>
                        </p:par>
                        <p:par>
                          <p:cTn id="24" fill="hold" nodeType="afterGroup">
                            <p:stCondLst>
                              <p:cond delay="2500"/>
                            </p:stCondLst>
                            <p:childTnLst>
                              <p:par>
                                <p:cTn id="25" presetID="8" presetClass="entr" presetSubtype="16" fill="hold" grpId="0" nodeType="afterEffect">
                                  <p:stCondLst>
                                    <p:cond delay="0"/>
                                  </p:stCondLst>
                                  <p:childTnLst>
                                    <p:set>
                                      <p:cBhvr>
                                        <p:cTn id="26" dur="1" fill="hold">
                                          <p:stCondLst>
                                            <p:cond delay="0"/>
                                          </p:stCondLst>
                                        </p:cTn>
                                        <p:tgtEl>
                                          <p:spTgt spid="79880"/>
                                        </p:tgtEl>
                                        <p:attrNameLst>
                                          <p:attrName>style.visibility</p:attrName>
                                        </p:attrNameLst>
                                      </p:cBhvr>
                                      <p:to>
                                        <p:strVal val="visible"/>
                                      </p:to>
                                    </p:set>
                                    <p:animEffect transition="in" filter="diamond(in)">
                                      <p:cBhvr>
                                        <p:cTn id="27" dur="500"/>
                                        <p:tgtEl>
                                          <p:spTgt spid="798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9877"/>
                                        </p:tgtEl>
                                        <p:attrNameLst>
                                          <p:attrName>style.visibility</p:attrName>
                                        </p:attrNameLst>
                                      </p:cBhvr>
                                      <p:to>
                                        <p:strVal val="visible"/>
                                      </p:to>
                                    </p:set>
                                    <p:animEffect transition="in" filter="wipe(left)">
                                      <p:cBhvr>
                                        <p:cTn id="32" dur="500"/>
                                        <p:tgtEl>
                                          <p:spTgt spid="798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7" grpId="0" animBg="1"/>
      <p:bldP spid="79878" grpId="0" animBg="1"/>
      <p:bldP spid="79879" grpId="0" animBg="1"/>
      <p:bldP spid="79880" grpId="0" animBg="1"/>
      <p:bldP spid="79881" grpId="0" animBg="1"/>
      <p:bldP spid="79883" grpId="0" animBg="1"/>
      <p:bldP spid="7988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altLang="en-US" dirty="0">
                <a:cs typeface="B Koodak" panose="00000700000000000000" pitchFamily="2" charset="-78"/>
              </a:rPr>
              <a:t>در </a:t>
            </a:r>
            <a:r>
              <a:rPr lang="en-US" altLang="en-US" dirty="0">
                <a:cs typeface="B Koodak" panose="00000700000000000000" pitchFamily="2" charset="-78"/>
              </a:rPr>
              <a:t>C#</a:t>
            </a:r>
            <a:r>
              <a:rPr lang="fa-IR" altLang="en-US" dirty="0">
                <a:cs typeface="B Koodak" panose="00000700000000000000" pitchFamily="2" charset="-78"/>
              </a:rPr>
              <a:t> تنها نوع ارث بري </a:t>
            </a:r>
            <a:r>
              <a:rPr lang="en-US" altLang="en-US" dirty="0">
                <a:cs typeface="B Koodak" panose="00000700000000000000" pitchFamily="2" charset="-78"/>
              </a:rPr>
              <a:t>public</a:t>
            </a:r>
            <a:r>
              <a:rPr lang="fa-IR" altLang="en-US" dirty="0">
                <a:cs typeface="B Koodak" panose="00000700000000000000" pitchFamily="2" charset="-78"/>
              </a:rPr>
              <a:t> وجود دارد لذا هنگام تعریف کلاس مشتق نیازی به تعیین نوع ارث بری نداریم</a:t>
            </a:r>
            <a:endParaRPr lang="en-US" altLang="en-US" dirty="0">
              <a:cs typeface="B Koodak" panose="00000700000000000000" pitchFamily="2" charset="-78"/>
            </a:endParaRPr>
          </a:p>
          <a:p>
            <a:endParaRPr lang="en-US" dirty="0"/>
          </a:p>
        </p:txBody>
      </p:sp>
      <p:sp>
        <p:nvSpPr>
          <p:cNvPr id="7171" name="Text Box 4"/>
          <p:cNvSpPr txBox="1">
            <a:spLocks noChangeArrowheads="1"/>
          </p:cNvSpPr>
          <p:nvPr/>
        </p:nvSpPr>
        <p:spPr bwMode="auto">
          <a:xfrm>
            <a:off x="772064" y="2190750"/>
            <a:ext cx="6629400" cy="2209800"/>
          </a:xfrm>
          <a:prstGeom prst="rect">
            <a:avLst/>
          </a:prstGeom>
          <a:solidFill>
            <a:schemeClr val="bg1"/>
          </a:solidFill>
          <a:ln w="9525">
            <a:solidFill>
              <a:schemeClr val="tx1"/>
            </a:solidFill>
            <a:miter lim="800000"/>
            <a:headEnd/>
            <a:tailEnd/>
          </a:ln>
        </p:spPr>
        <p:txBody>
          <a:bodyPr wrap="none"/>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pPr>
            <a:r>
              <a:rPr lang="en-US" altLang="en-US" sz="2400" dirty="0">
                <a:solidFill>
                  <a:srgbClr val="0070C0"/>
                </a:solidFill>
              </a:rPr>
              <a:t>class</a:t>
            </a:r>
            <a:r>
              <a:rPr lang="en-US" altLang="en-US" sz="2400" dirty="0"/>
              <a:t> </a:t>
            </a:r>
            <a:r>
              <a:rPr lang="en-US" altLang="en-US" sz="2400" dirty="0" err="1"/>
              <a:t>DerivedClass</a:t>
            </a:r>
            <a:r>
              <a:rPr lang="en-US" altLang="en-US" sz="2400" dirty="0"/>
              <a:t>: </a:t>
            </a:r>
            <a:r>
              <a:rPr lang="en-US" altLang="en-US" sz="2400" dirty="0" err="1"/>
              <a:t>BaseClass</a:t>
            </a:r>
            <a:endParaRPr lang="en-US" altLang="en-US" sz="2400" dirty="0"/>
          </a:p>
          <a:p>
            <a:pPr algn="l" rtl="0" eaLnBrk="1" hangingPunct="1">
              <a:spcBef>
                <a:spcPct val="50000"/>
              </a:spcBef>
            </a:pPr>
            <a:r>
              <a:rPr lang="en-US" altLang="en-US" sz="2400" dirty="0"/>
              <a:t>{</a:t>
            </a:r>
          </a:p>
          <a:p>
            <a:pPr algn="l" rtl="0" eaLnBrk="1" hangingPunct="1">
              <a:spcBef>
                <a:spcPct val="50000"/>
              </a:spcBef>
            </a:pPr>
            <a:r>
              <a:rPr lang="en-US" altLang="en-US" sz="2400" dirty="0">
                <a:solidFill>
                  <a:srgbClr val="339933"/>
                </a:solidFill>
              </a:rPr>
              <a:t>//class members</a:t>
            </a:r>
          </a:p>
          <a:p>
            <a:pPr algn="l" rtl="0" eaLnBrk="1" hangingPunct="1">
              <a:spcBef>
                <a:spcPct val="50000"/>
              </a:spcBef>
            </a:pPr>
            <a:r>
              <a:rPr lang="en-US" altLang="en-US" sz="2400" dirty="0"/>
              <a:t>}</a:t>
            </a:r>
          </a:p>
        </p:txBody>
      </p:sp>
      <p:sp>
        <p:nvSpPr>
          <p:cNvPr id="79877" name="Text Box 5"/>
          <p:cNvSpPr txBox="1">
            <a:spLocks noChangeArrowheads="1"/>
          </p:cNvSpPr>
          <p:nvPr/>
        </p:nvSpPr>
        <p:spPr bwMode="auto">
          <a:xfrm>
            <a:off x="805402" y="4648200"/>
            <a:ext cx="6629400" cy="2209800"/>
          </a:xfrm>
          <a:prstGeom prst="rect">
            <a:avLst/>
          </a:prstGeom>
          <a:solidFill>
            <a:schemeClr val="bg1"/>
          </a:solidFill>
          <a:ln w="9525">
            <a:solidFill>
              <a:schemeClr val="tx1"/>
            </a:solidFill>
            <a:miter lim="800000"/>
            <a:headEnd/>
            <a:tailEnd/>
          </a:ln>
        </p:spPr>
        <p:txBody>
          <a:bodyPr wrap="none"/>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pPr>
            <a:r>
              <a:rPr lang="en-US" altLang="en-US" sz="2400" dirty="0">
                <a:solidFill>
                  <a:srgbClr val="0070C0"/>
                </a:solidFill>
              </a:rPr>
              <a:t>class</a:t>
            </a:r>
            <a:r>
              <a:rPr lang="en-US" altLang="en-US" sz="2400" dirty="0"/>
              <a:t> Triangle: Shape</a:t>
            </a:r>
          </a:p>
          <a:p>
            <a:pPr algn="l" rtl="0" eaLnBrk="1" hangingPunct="1">
              <a:spcBef>
                <a:spcPct val="50000"/>
              </a:spcBef>
            </a:pPr>
            <a:r>
              <a:rPr lang="en-US" altLang="en-US" sz="2400" dirty="0"/>
              <a:t>{</a:t>
            </a:r>
          </a:p>
          <a:p>
            <a:pPr algn="l" rtl="0" eaLnBrk="1" hangingPunct="1">
              <a:spcBef>
                <a:spcPct val="50000"/>
              </a:spcBef>
            </a:pPr>
            <a:r>
              <a:rPr lang="en-US" altLang="en-US" sz="2400" dirty="0">
                <a:solidFill>
                  <a:srgbClr val="339933"/>
                </a:solidFill>
              </a:rPr>
              <a:t>//class members</a:t>
            </a:r>
          </a:p>
          <a:p>
            <a:pPr algn="l" rtl="0" eaLnBrk="1" hangingPunct="1">
              <a:spcBef>
                <a:spcPct val="50000"/>
              </a:spcBef>
            </a:pPr>
            <a:r>
              <a:rPr lang="en-US" altLang="en-US" sz="2400" dirty="0"/>
              <a:t>}</a:t>
            </a:r>
          </a:p>
        </p:txBody>
      </p:sp>
      <p:sp>
        <p:nvSpPr>
          <p:cNvPr id="79878" name="Text Box 6"/>
          <p:cNvSpPr txBox="1">
            <a:spLocks noChangeArrowheads="1"/>
          </p:cNvSpPr>
          <p:nvPr/>
        </p:nvSpPr>
        <p:spPr bwMode="auto">
          <a:xfrm>
            <a:off x="1686464" y="2800350"/>
            <a:ext cx="1373188"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ltLang="en-US">
                <a:cs typeface="B Koodak" panose="00000700000000000000" pitchFamily="2" charset="-78"/>
              </a:rPr>
              <a:t>نام كلاس مشتق</a:t>
            </a:r>
            <a:endParaRPr lang="en-US" altLang="en-US">
              <a:cs typeface="B Koodak" panose="00000700000000000000" pitchFamily="2" charset="-78"/>
            </a:endParaRPr>
          </a:p>
        </p:txBody>
      </p:sp>
      <p:sp>
        <p:nvSpPr>
          <p:cNvPr id="79880" name="Text Box 8"/>
          <p:cNvSpPr txBox="1">
            <a:spLocks noChangeArrowheads="1"/>
          </p:cNvSpPr>
          <p:nvPr/>
        </p:nvSpPr>
        <p:spPr bwMode="auto">
          <a:xfrm>
            <a:off x="3895470" y="2800709"/>
            <a:ext cx="1220788" cy="376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ltLang="en-US">
                <a:cs typeface="B Koodak" panose="00000700000000000000" pitchFamily="2" charset="-78"/>
              </a:rPr>
              <a:t>نام كلاس پايه</a:t>
            </a:r>
            <a:endParaRPr lang="en-US" altLang="en-US">
              <a:cs typeface="B Koodak" panose="00000700000000000000" pitchFamily="2" charset="-78"/>
            </a:endParaRPr>
          </a:p>
        </p:txBody>
      </p:sp>
      <p:sp>
        <p:nvSpPr>
          <p:cNvPr id="79881" name="Oval 9"/>
          <p:cNvSpPr>
            <a:spLocks noChangeArrowheads="1"/>
          </p:cNvSpPr>
          <p:nvPr/>
        </p:nvSpPr>
        <p:spPr bwMode="auto">
          <a:xfrm>
            <a:off x="1643602" y="2176463"/>
            <a:ext cx="1828800" cy="533400"/>
          </a:xfrm>
          <a:prstGeom prst="ellipse">
            <a:avLst/>
          </a:prstGeom>
          <a:solidFill>
            <a:srgbClr val="9999FF">
              <a:alpha val="30196"/>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79884" name="Oval 12"/>
          <p:cNvSpPr>
            <a:spLocks noChangeArrowheads="1"/>
          </p:cNvSpPr>
          <p:nvPr/>
        </p:nvSpPr>
        <p:spPr bwMode="auto">
          <a:xfrm>
            <a:off x="3478153" y="2176463"/>
            <a:ext cx="1828800" cy="533400"/>
          </a:xfrm>
          <a:prstGeom prst="ellipse">
            <a:avLst/>
          </a:prstGeom>
          <a:solidFill>
            <a:srgbClr val="9999FF">
              <a:alpha val="30196"/>
            </a:srgbClr>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ltLang="en-US"/>
          </a:p>
        </p:txBody>
      </p:sp>
      <p:sp>
        <p:nvSpPr>
          <p:cNvPr id="3" name="Title 2"/>
          <p:cNvSpPr>
            <a:spLocks noGrp="1"/>
          </p:cNvSpPr>
          <p:nvPr>
            <p:ph type="title"/>
          </p:nvPr>
        </p:nvSpPr>
        <p:spPr/>
        <p:txBody>
          <a:bodyPr/>
          <a:lstStyle/>
          <a:p>
            <a:r>
              <a:rPr lang="fa-IR" dirty="0"/>
              <a:t>نحوه تعريف كلاس مشتق از كلاس پايه در </a:t>
            </a:r>
            <a:r>
              <a:rPr lang="en-US" dirty="0"/>
              <a:t>C#</a:t>
            </a:r>
          </a:p>
        </p:txBody>
      </p:sp>
      <p:sp>
        <p:nvSpPr>
          <p:cNvPr id="4" name="Footer Placeholder 3">
            <a:extLst>
              <a:ext uri="{FF2B5EF4-FFF2-40B4-BE49-F238E27FC236}">
                <a16:creationId xmlns:a16="http://schemas.microsoft.com/office/drawing/2014/main" id="{9EBF07BF-98AE-4668-890F-46B5F5D533E9}"/>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74F59F90-0B09-45FC-AC9F-1EFF8E8715A2}"/>
              </a:ext>
            </a:extLst>
          </p:cNvPr>
          <p:cNvSpPr>
            <a:spLocks noGrp="1"/>
          </p:cNvSpPr>
          <p:nvPr>
            <p:ph type="sldNum" sz="quarter" idx="12"/>
          </p:nvPr>
        </p:nvSpPr>
        <p:spPr/>
        <p:txBody>
          <a:bodyPr/>
          <a:lstStyle/>
          <a:p>
            <a:fld id="{7A24F918-E48B-4CD6-88B4-F48A81EB5FB6}" type="slidenum">
              <a:rPr lang="en-US" smtClean="0"/>
              <a:pPr/>
              <a:t>7</a:t>
            </a:fld>
            <a:endParaRPr lang="en-US"/>
          </a:p>
        </p:txBody>
      </p:sp>
    </p:spTree>
    <p:extLst>
      <p:ext uri="{BB962C8B-B14F-4D97-AF65-F5344CB8AC3E}">
        <p14:creationId xmlns:p14="http://schemas.microsoft.com/office/powerpoint/2010/main" val="1236195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9881"/>
                                        </p:tgtEl>
                                        <p:attrNameLst>
                                          <p:attrName>style.visibility</p:attrName>
                                        </p:attrNameLst>
                                      </p:cBhvr>
                                      <p:to>
                                        <p:strVal val="visible"/>
                                      </p:to>
                                    </p:set>
                                    <p:animEffect transition="in" filter="wedge">
                                      <p:cBhvr>
                                        <p:cTn id="7" dur="500"/>
                                        <p:tgtEl>
                                          <p:spTgt spid="79881"/>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79884"/>
                                        </p:tgtEl>
                                        <p:attrNameLst>
                                          <p:attrName>style.visibility</p:attrName>
                                        </p:attrNameLst>
                                      </p:cBhvr>
                                      <p:to>
                                        <p:strVal val="visible"/>
                                      </p:to>
                                    </p:set>
                                    <p:animEffect transition="in" filter="wedge">
                                      <p:cBhvr>
                                        <p:cTn id="11" dur="500"/>
                                        <p:tgtEl>
                                          <p:spTgt spid="79884"/>
                                        </p:tgtEl>
                                      </p:cBhvr>
                                    </p:animEffect>
                                  </p:childTnLst>
                                </p:cTn>
                              </p:par>
                            </p:childTnLst>
                          </p:cTn>
                        </p:par>
                        <p:par>
                          <p:cTn id="12" fill="hold" nodeType="afterGroup">
                            <p:stCondLst>
                              <p:cond delay="1000"/>
                            </p:stCondLst>
                            <p:childTnLst>
                              <p:par>
                                <p:cTn id="13" presetID="8" presetClass="entr" presetSubtype="16" fill="hold" grpId="0" nodeType="afterEffect">
                                  <p:stCondLst>
                                    <p:cond delay="0"/>
                                  </p:stCondLst>
                                  <p:childTnLst>
                                    <p:set>
                                      <p:cBhvr>
                                        <p:cTn id="14" dur="1" fill="hold">
                                          <p:stCondLst>
                                            <p:cond delay="0"/>
                                          </p:stCondLst>
                                        </p:cTn>
                                        <p:tgtEl>
                                          <p:spTgt spid="79878"/>
                                        </p:tgtEl>
                                        <p:attrNameLst>
                                          <p:attrName>style.visibility</p:attrName>
                                        </p:attrNameLst>
                                      </p:cBhvr>
                                      <p:to>
                                        <p:strVal val="visible"/>
                                      </p:to>
                                    </p:set>
                                    <p:animEffect transition="in" filter="diamond(in)">
                                      <p:cBhvr>
                                        <p:cTn id="15" dur="500"/>
                                        <p:tgtEl>
                                          <p:spTgt spid="79878"/>
                                        </p:tgtEl>
                                      </p:cBhvr>
                                    </p:animEffect>
                                  </p:childTnLst>
                                </p:cTn>
                              </p:par>
                            </p:childTnLst>
                          </p:cTn>
                        </p:par>
                        <p:par>
                          <p:cTn id="16" fill="hold" nodeType="afterGroup">
                            <p:stCondLst>
                              <p:cond delay="1500"/>
                            </p:stCondLst>
                            <p:childTnLst>
                              <p:par>
                                <p:cTn id="17" presetID="8" presetClass="entr" presetSubtype="16" fill="hold" grpId="0" nodeType="afterEffect">
                                  <p:stCondLst>
                                    <p:cond delay="0"/>
                                  </p:stCondLst>
                                  <p:childTnLst>
                                    <p:set>
                                      <p:cBhvr>
                                        <p:cTn id="18" dur="1" fill="hold">
                                          <p:stCondLst>
                                            <p:cond delay="0"/>
                                          </p:stCondLst>
                                        </p:cTn>
                                        <p:tgtEl>
                                          <p:spTgt spid="79880"/>
                                        </p:tgtEl>
                                        <p:attrNameLst>
                                          <p:attrName>style.visibility</p:attrName>
                                        </p:attrNameLst>
                                      </p:cBhvr>
                                      <p:to>
                                        <p:strVal val="visible"/>
                                      </p:to>
                                    </p:set>
                                    <p:animEffect transition="in" filter="diamond(in)">
                                      <p:cBhvr>
                                        <p:cTn id="19" dur="500"/>
                                        <p:tgtEl>
                                          <p:spTgt spid="7988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79877"/>
                                        </p:tgtEl>
                                        <p:attrNameLst>
                                          <p:attrName>style.visibility</p:attrName>
                                        </p:attrNameLst>
                                      </p:cBhvr>
                                      <p:to>
                                        <p:strVal val="visible"/>
                                      </p:to>
                                    </p:set>
                                    <p:animEffect transition="in" filter="wipe(left)">
                                      <p:cBhvr>
                                        <p:cTn id="24" dur="500"/>
                                        <p:tgtEl>
                                          <p:spTgt spid="798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7" grpId="0" animBg="1"/>
      <p:bldP spid="79878" grpId="0" animBg="1"/>
      <p:bldP spid="79880" grpId="0" animBg="1"/>
      <p:bldP spid="79881" grpId="0" animBg="1"/>
      <p:bldP spid="7988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fa-IR" altLang="en-US" dirty="0"/>
              <a:t>انواع ارث بري در </a:t>
            </a:r>
            <a:r>
              <a:rPr lang="en-US" altLang="en-US" dirty="0"/>
              <a:t>C++</a:t>
            </a:r>
          </a:p>
        </p:txBody>
      </p:sp>
      <p:sp>
        <p:nvSpPr>
          <p:cNvPr id="13315" name="Rectangle 3"/>
          <p:cNvSpPr>
            <a:spLocks noGrp="1" noChangeArrowheads="1"/>
          </p:cNvSpPr>
          <p:nvPr>
            <p:ph idx="1"/>
          </p:nvPr>
        </p:nvSpPr>
        <p:spPr/>
        <p:txBody>
          <a:bodyPr>
            <a:normAutofit/>
          </a:bodyPr>
          <a:lstStyle/>
          <a:p>
            <a:pPr eaLnBrk="1" hangingPunct="1">
              <a:lnSpc>
                <a:spcPct val="90000"/>
              </a:lnSpc>
            </a:pPr>
            <a:r>
              <a:rPr lang="fa-IR" altLang="en-US" sz="2800" dirty="0"/>
              <a:t>در مثالهاي قبل نوع ارث بري مشخص شده از نوع </a:t>
            </a:r>
            <a:r>
              <a:rPr lang="en-US" altLang="en-US" sz="2800" dirty="0">
                <a:solidFill>
                  <a:srgbClr val="C00000"/>
                </a:solidFill>
              </a:rPr>
              <a:t>public</a:t>
            </a:r>
            <a:r>
              <a:rPr lang="fa-IR" altLang="en-US" sz="2800" dirty="0">
                <a:solidFill>
                  <a:srgbClr val="C00000"/>
                </a:solidFill>
              </a:rPr>
              <a:t> </a:t>
            </a:r>
            <a:r>
              <a:rPr lang="fa-IR" altLang="en-US" sz="2800" dirty="0"/>
              <a:t>ميباشد.</a:t>
            </a:r>
          </a:p>
          <a:p>
            <a:pPr eaLnBrk="1" hangingPunct="1">
              <a:lnSpc>
                <a:spcPct val="90000"/>
              </a:lnSpc>
            </a:pPr>
            <a:r>
              <a:rPr lang="fa-IR" altLang="en-US" sz="2800" dirty="0"/>
              <a:t>انواع ارث بري كه ميتوان براي ساخت كلاس مشتق استفاده كرد عبارتند از:</a:t>
            </a:r>
            <a:endParaRPr lang="en-US" altLang="en-US" sz="2800" dirty="0"/>
          </a:p>
          <a:p>
            <a:pPr eaLnBrk="1" hangingPunct="1">
              <a:lnSpc>
                <a:spcPct val="90000"/>
              </a:lnSpc>
            </a:pPr>
            <a:endParaRPr lang="en-US" altLang="en-US" sz="2800" dirty="0"/>
          </a:p>
          <a:p>
            <a:pPr eaLnBrk="1" hangingPunct="1">
              <a:lnSpc>
                <a:spcPct val="90000"/>
              </a:lnSpc>
            </a:pPr>
            <a:endParaRPr lang="fa-IR" altLang="en-US" sz="2800" dirty="0"/>
          </a:p>
        </p:txBody>
      </p:sp>
      <p:graphicFrame>
        <p:nvGraphicFramePr>
          <p:cNvPr id="4" name="Content Placeholder 5"/>
          <p:cNvGraphicFramePr>
            <a:graphicFrameLocks/>
          </p:cNvGraphicFramePr>
          <p:nvPr/>
        </p:nvGraphicFramePr>
        <p:xfrm>
          <a:off x="2311284" y="2501538"/>
          <a:ext cx="7564237" cy="3543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D0C8448D-BE8D-4660-A76B-9D8A95497A1C}"/>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27660352-47E5-40F4-84C9-79BE10B52284}"/>
              </a:ext>
            </a:extLst>
          </p:cNvPr>
          <p:cNvSpPr>
            <a:spLocks noGrp="1"/>
          </p:cNvSpPr>
          <p:nvPr>
            <p:ph type="sldNum" sz="quarter" idx="12"/>
          </p:nvPr>
        </p:nvSpPr>
        <p:spPr/>
        <p:txBody>
          <a:bodyPr/>
          <a:lstStyle/>
          <a:p>
            <a:fld id="{7A24F918-E48B-4CD6-88B4-F48A81EB5FB6}" type="slidenum">
              <a:rPr lang="en-US" smtClean="0"/>
              <a:pPr/>
              <a:t>8</a:t>
            </a:fld>
            <a:endParaRPr lang="en-US"/>
          </a:p>
        </p:txBody>
      </p:sp>
    </p:spTree>
    <p:extLst>
      <p:ext uri="{BB962C8B-B14F-4D97-AF65-F5344CB8AC3E}">
        <p14:creationId xmlns:p14="http://schemas.microsoft.com/office/powerpoint/2010/main" val="1463545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598B856B-A5C4-437B-B902-808E4BFE3F68}"/>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9D5EE8D8-E93D-46E7-8F45-42C8CC2F081F}"/>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AF70A5EE-78A2-403F-AC75-D2155D08750F}"/>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1" nodeType="clickEffect">
                                  <p:stCondLst>
                                    <p:cond delay="0"/>
                                  </p:stCondLst>
                                  <p:childTnLst>
                                    <p:set>
                                      <p:cBhvr>
                                        <p:cTn id="18" dur="1" fill="hold">
                                          <p:stCondLst>
                                            <p:cond delay="0"/>
                                          </p:stCondLst>
                                        </p:cTn>
                                        <p:tgtEl>
                                          <p:spTgt spid="4">
                                            <p:graphicEl>
                                              <a:dgm id="{598B856B-A5C4-437B-B902-808E4BFE3F68}"/>
                                            </p:graphicEl>
                                          </p:spTgt>
                                        </p:tgtEl>
                                        <p:attrNameLst>
                                          <p:attrName>style.visibility</p:attrName>
                                        </p:attrNameLst>
                                      </p:cBhvr>
                                      <p:to>
                                        <p:strVal val="visible"/>
                                      </p:to>
                                    </p:set>
                                    <p:animEffect transition="in" filter="fade">
                                      <p:cBhvr>
                                        <p:cTn id="19" dur="500"/>
                                        <p:tgtEl>
                                          <p:spTgt spid="4">
                                            <p:graphicEl>
                                              <a:dgm id="{598B856B-A5C4-437B-B902-808E4BFE3F68}"/>
                                            </p:graphic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1" nodeType="clickEffect">
                                  <p:stCondLst>
                                    <p:cond delay="0"/>
                                  </p:stCondLst>
                                  <p:childTnLst>
                                    <p:set>
                                      <p:cBhvr>
                                        <p:cTn id="23" dur="1" fill="hold">
                                          <p:stCondLst>
                                            <p:cond delay="0"/>
                                          </p:stCondLst>
                                        </p:cTn>
                                        <p:tgtEl>
                                          <p:spTgt spid="4">
                                            <p:graphicEl>
                                              <a:dgm id="{9D5EE8D8-E93D-46E7-8F45-42C8CC2F081F}"/>
                                            </p:graphicEl>
                                          </p:spTgt>
                                        </p:tgtEl>
                                        <p:attrNameLst>
                                          <p:attrName>style.visibility</p:attrName>
                                        </p:attrNameLst>
                                      </p:cBhvr>
                                      <p:to>
                                        <p:strVal val="visible"/>
                                      </p:to>
                                    </p:set>
                                    <p:animEffect transition="in" filter="fade">
                                      <p:cBhvr>
                                        <p:cTn id="24" dur="500"/>
                                        <p:tgtEl>
                                          <p:spTgt spid="4">
                                            <p:graphicEl>
                                              <a:dgm id="{9D5EE8D8-E93D-46E7-8F45-42C8CC2F081F}"/>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1" nodeType="clickEffect">
                                  <p:stCondLst>
                                    <p:cond delay="0"/>
                                  </p:stCondLst>
                                  <p:childTnLst>
                                    <p:set>
                                      <p:cBhvr>
                                        <p:cTn id="28" dur="1" fill="hold">
                                          <p:stCondLst>
                                            <p:cond delay="0"/>
                                          </p:stCondLst>
                                        </p:cTn>
                                        <p:tgtEl>
                                          <p:spTgt spid="4">
                                            <p:graphicEl>
                                              <a:dgm id="{AF70A5EE-78A2-403F-AC75-D2155D08750F}"/>
                                            </p:graphicEl>
                                          </p:spTgt>
                                        </p:tgtEl>
                                        <p:attrNameLst>
                                          <p:attrName>style.visibility</p:attrName>
                                        </p:attrNameLst>
                                      </p:cBhvr>
                                      <p:to>
                                        <p:strVal val="visible"/>
                                      </p:to>
                                    </p:set>
                                    <p:animEffect transition="in" filter="fade">
                                      <p:cBhvr>
                                        <p:cTn id="29" dur="500"/>
                                        <p:tgtEl>
                                          <p:spTgt spid="4">
                                            <p:graphicEl>
                                              <a:dgm id="{AF70A5EE-78A2-403F-AC75-D2155D08750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Graphic spid="4" grpId="1">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rtl="0"/>
            <a:r>
              <a:rPr lang="en-US" dirty="0"/>
              <a:t>Inheritance in C#</a:t>
            </a:r>
          </a:p>
        </p:txBody>
      </p:sp>
      <p:sp>
        <p:nvSpPr>
          <p:cNvPr id="3" name="Content Placeholder 2"/>
          <p:cNvSpPr>
            <a:spLocks noGrp="1"/>
          </p:cNvSpPr>
          <p:nvPr>
            <p:ph idx="1"/>
          </p:nvPr>
        </p:nvSpPr>
        <p:spPr>
          <a:xfrm>
            <a:off x="215462" y="1240077"/>
            <a:ext cx="7966012" cy="5166142"/>
          </a:xfrm>
        </p:spPr>
        <p:txBody>
          <a:bodyPr>
            <a:normAutofit fontScale="92500" lnSpcReduction="20000"/>
          </a:bodyPr>
          <a:lstStyle/>
          <a:p>
            <a:pPr algn="l" rtl="0"/>
            <a:r>
              <a:rPr lang="en-US" dirty="0"/>
              <a:t>We group the "inheritance concept" into two categories:</a:t>
            </a:r>
          </a:p>
          <a:p>
            <a:pPr lvl="1" algn="l" rtl="0"/>
            <a:r>
              <a:rPr lang="en-US" dirty="0"/>
              <a:t>    Derived Class (child) - the class that inherits from another class</a:t>
            </a:r>
          </a:p>
          <a:p>
            <a:pPr lvl="1" algn="l" rtl="0"/>
            <a:r>
              <a:rPr lang="en-US" dirty="0"/>
              <a:t>    Base Class (parent) - the class being inherited from</a:t>
            </a:r>
          </a:p>
          <a:p>
            <a:pPr algn="l" rtl="0"/>
            <a:endParaRPr lang="en-US" dirty="0"/>
          </a:p>
          <a:p>
            <a:pPr algn="l" rtl="0"/>
            <a:r>
              <a:rPr lang="en-US" dirty="0"/>
              <a:t>To inherit from a class, use the </a:t>
            </a:r>
            <a:r>
              <a:rPr lang="en-US" dirty="0">
                <a:solidFill>
                  <a:srgbClr val="C00000"/>
                </a:solidFill>
              </a:rPr>
              <a:t>:</a:t>
            </a:r>
            <a:r>
              <a:rPr lang="en-US" dirty="0"/>
              <a:t> symbol.</a:t>
            </a:r>
          </a:p>
          <a:p>
            <a:pPr algn="l" rtl="0"/>
            <a:r>
              <a:rPr lang="en-US" dirty="0"/>
              <a:t>In the example below, the Car class (child) inherits the fields and methods from the Vehicle class (parent):</a:t>
            </a:r>
          </a:p>
        </p:txBody>
      </p:sp>
      <p:sp>
        <p:nvSpPr>
          <p:cNvPr id="4" name="Slide Number Placeholder 3"/>
          <p:cNvSpPr>
            <a:spLocks noGrp="1"/>
          </p:cNvSpPr>
          <p:nvPr>
            <p:ph type="sldNum" sz="quarter" idx="12"/>
          </p:nvPr>
        </p:nvSpPr>
        <p:spPr/>
        <p:txBody>
          <a:bodyPr/>
          <a:lstStyle/>
          <a:p>
            <a:fld id="{7A24F918-E48B-4CD6-88B4-F48A81EB5FB6}" type="slidenum">
              <a:rPr lang="en-US" smtClean="0"/>
              <a:pPr/>
              <a:t>9</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pic>
        <p:nvPicPr>
          <p:cNvPr id="6" name="Picture 5"/>
          <p:cNvPicPr>
            <a:picLocks noChangeAspect="1"/>
          </p:cNvPicPr>
          <p:nvPr/>
        </p:nvPicPr>
        <p:blipFill>
          <a:blip r:embed="rId2"/>
          <a:stretch>
            <a:fillRect/>
          </a:stretch>
        </p:blipFill>
        <p:spPr>
          <a:xfrm>
            <a:off x="8329961" y="1240077"/>
            <a:ext cx="3505200" cy="3333750"/>
          </a:xfrm>
          <a:prstGeom prst="rect">
            <a:avLst/>
          </a:prstGeom>
        </p:spPr>
      </p:pic>
    </p:spTree>
    <p:extLst>
      <p:ext uri="{BB962C8B-B14F-4D97-AF65-F5344CB8AC3E}">
        <p14:creationId xmlns:p14="http://schemas.microsoft.com/office/powerpoint/2010/main" val="374925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12016</TotalTime>
  <Words>4284</Words>
  <Application>Microsoft Office PowerPoint</Application>
  <PresentationFormat>Widescreen</PresentationFormat>
  <Paragraphs>633</Paragraphs>
  <Slides>39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Arial</vt:lpstr>
      <vt:lpstr>B Mitra</vt:lpstr>
      <vt:lpstr>Calibri</vt:lpstr>
      <vt:lpstr>Calibri Light</vt:lpstr>
      <vt:lpstr>Consolas</vt:lpstr>
      <vt:lpstr>Tahoma</vt:lpstr>
      <vt:lpstr>Times New Roman</vt:lpstr>
      <vt:lpstr>Wingdings</vt:lpstr>
      <vt:lpstr>Office Theme</vt:lpstr>
      <vt:lpstr>برنامه سازي پيشرفته</vt:lpstr>
      <vt:lpstr>منابع</vt:lpstr>
      <vt:lpstr>مقدمه</vt:lpstr>
      <vt:lpstr>کلاس مشتق شده و کلاس پایه</vt:lpstr>
      <vt:lpstr>کلاس مشتق شده و کلاس پایه</vt:lpstr>
      <vt:lpstr>نحوه تعريف كلاس مشتق از كلاس پايه در C++</vt:lpstr>
      <vt:lpstr>نحوه تعريف كلاس مشتق از كلاس پايه در C#</vt:lpstr>
      <vt:lpstr>انواع ارث بري در C++</vt:lpstr>
      <vt:lpstr>Inheritance in C#</vt:lpstr>
      <vt:lpstr>Inheritance in C#</vt:lpstr>
      <vt:lpstr>ويژگيهاي كلاس مشتق</vt:lpstr>
      <vt:lpstr>ويژگيهاي كلاس مشتق-ادامه</vt:lpstr>
      <vt:lpstr>عدم مجوز ارث بری (کلاس های مُهر شده)</vt:lpstr>
      <vt:lpstr>شکل های مختلف ارث بری</vt:lpstr>
      <vt:lpstr>توابع همنام در ارث بری</vt:lpstr>
      <vt:lpstr>استفاده از توابع مجازی در ارث بری</vt:lpstr>
      <vt:lpstr>Virtual-override</vt:lpstr>
      <vt:lpstr>قابلیت نگهداری اشیا کلاس مشتق توسط متغیرهای کلاس پایه</vt:lpstr>
      <vt:lpstr>کلاس تجریدی (abstract class)</vt:lpstr>
      <vt:lpstr>Virtual-override</vt:lpstr>
      <vt:lpstr>اصلاح سلسله مراتب ارث بری حیوانات با کلاس تجریدی</vt:lpstr>
      <vt:lpstr>Interface یا رابط</vt:lpstr>
      <vt:lpstr>Interface یا رابط</vt:lpstr>
      <vt:lpstr>متغيرهاي عضو private در ارث بري چه ميشوند</vt:lpstr>
      <vt:lpstr>تمرين</vt:lpstr>
      <vt:lpstr>سازنده ها و مخرب های کلاس مشتق</vt:lpstr>
      <vt:lpstr>ترتیب فراخوانی سازنده و مخرب</vt:lpstr>
      <vt:lpstr>سازنده های کلاس مشتق</vt:lpstr>
      <vt:lpstr>ارسال پارامتر به سازنده کلاس پایه در سازنده کلاس مشتق</vt:lpstr>
      <vt:lpstr>ارث بری چند گانه</vt:lpstr>
      <vt:lpstr>کلاس های تو در تو (Nested Class)</vt:lpstr>
      <vt:lpstr>کلاس های تو در تو (Nested Class)</vt:lpstr>
      <vt:lpstr>کلاس های تو در تو (Nested Class)</vt:lpstr>
      <vt:lpstr>کلاس های جزئی (Partial Class)</vt:lpstr>
      <vt:lpstr>کلاس های جزئی (Partial Class)-مثال</vt:lpstr>
      <vt:lpstr>کلاس های جزئی (Partial Class)-مثال</vt:lpstr>
      <vt:lpstr>کلاس های جزئی (Partial Class)-مثال</vt:lpstr>
      <vt:lpstr>کلاس های جزئی (Partial Class)-نکات</vt:lpstr>
      <vt:lpstr>تمارین: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Vahid</cp:lastModifiedBy>
  <cp:revision>319</cp:revision>
  <dcterms:created xsi:type="dcterms:W3CDTF">2021-08-11T10:34:58Z</dcterms:created>
  <dcterms:modified xsi:type="dcterms:W3CDTF">2023-05-13T19:04:58Z</dcterms:modified>
</cp:coreProperties>
</file>