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handoutMasterIdLst>
    <p:handoutMasterId r:id="rId28"/>
  </p:handoutMasterIdLst>
  <p:sldIdLst>
    <p:sldId id="256" r:id="rId2"/>
    <p:sldId id="479" r:id="rId3"/>
    <p:sldId id="552" r:id="rId4"/>
    <p:sldId id="553" r:id="rId5"/>
    <p:sldId id="554" r:id="rId6"/>
    <p:sldId id="555" r:id="rId7"/>
    <p:sldId id="556" r:id="rId8"/>
    <p:sldId id="557" r:id="rId9"/>
    <p:sldId id="559" r:id="rId10"/>
    <p:sldId id="558" r:id="rId11"/>
    <p:sldId id="562" r:id="rId12"/>
    <p:sldId id="560" r:id="rId13"/>
    <p:sldId id="561" r:id="rId14"/>
    <p:sldId id="563" r:id="rId15"/>
    <p:sldId id="564" r:id="rId16"/>
    <p:sldId id="565" r:id="rId17"/>
    <p:sldId id="566" r:id="rId18"/>
    <p:sldId id="567" r:id="rId19"/>
    <p:sldId id="568" r:id="rId20"/>
    <p:sldId id="569" r:id="rId21"/>
    <p:sldId id="570" r:id="rId22"/>
    <p:sldId id="571" r:id="rId23"/>
    <p:sldId id="548" r:id="rId24"/>
    <p:sldId id="549" r:id="rId25"/>
    <p:sldId id="550"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aghighatDoost,Vahid" initials="H" lastIdx="1" clrIdx="0">
    <p:extLst>
      <p:ext uri="{19B8F6BF-5375-455C-9EA6-DF929625EA0E}">
        <p15:presenceInfo xmlns:p15="http://schemas.microsoft.com/office/powerpoint/2012/main" userId="S-1-5-21-38883444-773867774-137248731-773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E7"/>
    <a:srgbClr val="FFFFCC"/>
    <a:srgbClr val="FFFFFF"/>
    <a:srgbClr val="FC34A6"/>
    <a:srgbClr val="5B9BD5"/>
    <a:srgbClr val="ED78F0"/>
    <a:srgbClr val="FEDA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77" d="100"/>
          <a:sy n="77" d="100"/>
        </p:scale>
        <p:origin x="450" y="48"/>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presProps" Target="presProp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FDF3461-1F34-4EDC-BD45-92ECEBCF139C}" type="doc">
      <dgm:prSet loTypeId="urn:microsoft.com/office/officeart/2005/8/layout/vList2" loCatId="list" qsTypeId="urn:microsoft.com/office/officeart/2005/8/quickstyle/simple1" qsCatId="simple" csTypeId="urn:microsoft.com/office/officeart/2005/8/colors/colorful1" csCatId="colorful" phldr="1"/>
      <dgm:spPr/>
      <dgm:t>
        <a:bodyPr/>
        <a:lstStyle/>
        <a:p>
          <a:endParaRPr lang="en-US"/>
        </a:p>
      </dgm:t>
    </dgm:pt>
    <dgm:pt modelId="{D41933C7-349C-4745-A7D3-DB0CBAB4E4E9}">
      <dgm:prSet phldrT="[Text]"/>
      <dgm:spPr/>
      <dgm:t>
        <a:bodyPr/>
        <a:lstStyle/>
        <a:p>
          <a:pPr rtl="1"/>
          <a:r>
            <a:rPr lang="fa-IR" dirty="0">
              <a:cs typeface="B Yekan" panose="00000400000000000000" pitchFamily="2" charset="-78"/>
            </a:rPr>
            <a:t>1. تعریف یک متد به صورت </a:t>
          </a:r>
          <a:r>
            <a:rPr lang="en-US" dirty="0">
              <a:cs typeface="B Yekan" panose="00000400000000000000" pitchFamily="2" charset="-78"/>
            </a:rPr>
            <a:t>unsafe</a:t>
          </a:r>
        </a:p>
      </dgm:t>
    </dgm:pt>
    <dgm:pt modelId="{7D7E24DF-80DC-42D8-ABF2-52A577A7B1FB}" type="parTrans" cxnId="{6409B642-461D-449E-B729-1DEF3CC10A5D}">
      <dgm:prSet/>
      <dgm:spPr/>
      <dgm:t>
        <a:bodyPr/>
        <a:lstStyle/>
        <a:p>
          <a:pPr rtl="1"/>
          <a:endParaRPr lang="en-US">
            <a:cs typeface="B Yekan" panose="00000400000000000000" pitchFamily="2" charset="-78"/>
          </a:endParaRPr>
        </a:p>
      </dgm:t>
    </dgm:pt>
    <dgm:pt modelId="{CDEC4CE0-DD20-432E-B133-D53D9FB541FF}" type="sibTrans" cxnId="{6409B642-461D-449E-B729-1DEF3CC10A5D}">
      <dgm:prSet/>
      <dgm:spPr/>
      <dgm:t>
        <a:bodyPr/>
        <a:lstStyle/>
        <a:p>
          <a:pPr rtl="1"/>
          <a:endParaRPr lang="en-US">
            <a:cs typeface="B Yekan" panose="00000400000000000000" pitchFamily="2" charset="-78"/>
          </a:endParaRPr>
        </a:p>
      </dgm:t>
    </dgm:pt>
    <dgm:pt modelId="{0BA34A24-81C9-44A2-A51D-80E4F5BBA970}">
      <dgm:prSet/>
      <dgm:spPr/>
      <dgm:t>
        <a:bodyPr/>
        <a:lstStyle/>
        <a:p>
          <a:pPr rtl="1"/>
          <a:r>
            <a:rPr lang="fa-IR" dirty="0">
              <a:cs typeface="B Yekan" panose="00000400000000000000" pitchFamily="2" charset="-78"/>
            </a:rPr>
            <a:t>2. تعریف یک </a:t>
          </a:r>
          <a:r>
            <a:rPr lang="en-US" dirty="0">
              <a:cs typeface="B Yekan" panose="00000400000000000000" pitchFamily="2" charset="-78"/>
            </a:rPr>
            <a:t>struct </a:t>
          </a:r>
          <a:r>
            <a:rPr lang="fa-IR" dirty="0">
              <a:cs typeface="B Yekan" panose="00000400000000000000" pitchFamily="2" charset="-78"/>
            </a:rPr>
            <a:t>به صورت </a:t>
          </a:r>
          <a:r>
            <a:rPr lang="en-US" dirty="0">
              <a:cs typeface="B Yekan" panose="00000400000000000000" pitchFamily="2" charset="-78"/>
            </a:rPr>
            <a:t>unsafe</a:t>
          </a:r>
        </a:p>
      </dgm:t>
    </dgm:pt>
    <dgm:pt modelId="{0B5DA014-BC7D-4103-873D-C6777B90064B}" type="parTrans" cxnId="{610A4867-7F1F-4B47-98EF-8240BB2C03A6}">
      <dgm:prSet/>
      <dgm:spPr/>
      <dgm:t>
        <a:bodyPr/>
        <a:lstStyle/>
        <a:p>
          <a:pPr rtl="1"/>
          <a:endParaRPr lang="en-US">
            <a:cs typeface="B Yekan" panose="00000400000000000000" pitchFamily="2" charset="-78"/>
          </a:endParaRPr>
        </a:p>
      </dgm:t>
    </dgm:pt>
    <dgm:pt modelId="{683979DF-177B-45B7-9063-4F79F24249D5}" type="sibTrans" cxnId="{610A4867-7F1F-4B47-98EF-8240BB2C03A6}">
      <dgm:prSet/>
      <dgm:spPr/>
      <dgm:t>
        <a:bodyPr/>
        <a:lstStyle/>
        <a:p>
          <a:pPr rtl="1"/>
          <a:endParaRPr lang="en-US">
            <a:cs typeface="B Yekan" panose="00000400000000000000" pitchFamily="2" charset="-78"/>
          </a:endParaRPr>
        </a:p>
      </dgm:t>
    </dgm:pt>
    <dgm:pt modelId="{4D06C1A9-32DC-4F60-84E6-CFA97E8DF0B5}">
      <dgm:prSet/>
      <dgm:spPr/>
      <dgm:t>
        <a:bodyPr/>
        <a:lstStyle/>
        <a:p>
          <a:pPr rtl="1"/>
          <a:r>
            <a:rPr lang="fa-IR" dirty="0">
              <a:cs typeface="B Yekan" panose="00000400000000000000" pitchFamily="2" charset="-78"/>
            </a:rPr>
            <a:t>3. ایجاد یک </a:t>
          </a:r>
          <a:r>
            <a:rPr lang="fa-IR" dirty="0" err="1">
              <a:cs typeface="B Yekan" panose="00000400000000000000" pitchFamily="2" charset="-78"/>
            </a:rPr>
            <a:t>بلاک</a:t>
          </a:r>
          <a:r>
            <a:rPr lang="fa-IR" dirty="0">
              <a:cs typeface="B Yekan" panose="00000400000000000000" pitchFamily="2" charset="-78"/>
            </a:rPr>
            <a:t> </a:t>
          </a:r>
          <a:r>
            <a:rPr lang="en-US" dirty="0">
              <a:cs typeface="B Yekan" panose="00000400000000000000" pitchFamily="2" charset="-78"/>
            </a:rPr>
            <a:t>unsafe </a:t>
          </a:r>
          <a:r>
            <a:rPr lang="fa-IR" dirty="0">
              <a:cs typeface="B Yekan" panose="00000400000000000000" pitchFamily="2" charset="-78"/>
            </a:rPr>
            <a:t>در کد</a:t>
          </a:r>
          <a:endParaRPr lang="en-US" dirty="0">
            <a:cs typeface="B Yekan" panose="00000400000000000000" pitchFamily="2" charset="-78"/>
          </a:endParaRPr>
        </a:p>
      </dgm:t>
    </dgm:pt>
    <dgm:pt modelId="{5DCD601E-6B42-48F6-A2F1-96A155F946BD}" type="parTrans" cxnId="{AF29F3CE-D1A7-4762-8A17-D2229C906D82}">
      <dgm:prSet/>
      <dgm:spPr/>
      <dgm:t>
        <a:bodyPr/>
        <a:lstStyle/>
        <a:p>
          <a:pPr rtl="1"/>
          <a:endParaRPr lang="en-US">
            <a:cs typeface="B Yekan" panose="00000400000000000000" pitchFamily="2" charset="-78"/>
          </a:endParaRPr>
        </a:p>
      </dgm:t>
    </dgm:pt>
    <dgm:pt modelId="{DF3E06FC-9956-4DB6-B475-5E5096A39E03}" type="sibTrans" cxnId="{AF29F3CE-D1A7-4762-8A17-D2229C906D82}">
      <dgm:prSet/>
      <dgm:spPr/>
      <dgm:t>
        <a:bodyPr/>
        <a:lstStyle/>
        <a:p>
          <a:pPr rtl="1"/>
          <a:endParaRPr lang="en-US">
            <a:cs typeface="B Yekan" panose="00000400000000000000" pitchFamily="2" charset="-78"/>
          </a:endParaRPr>
        </a:p>
      </dgm:t>
    </dgm:pt>
    <dgm:pt modelId="{DE7DE90F-6790-444F-86E4-651557A7789F}" type="pres">
      <dgm:prSet presAssocID="{BFDF3461-1F34-4EDC-BD45-92ECEBCF139C}" presName="linear" presStyleCnt="0">
        <dgm:presLayoutVars>
          <dgm:animLvl val="lvl"/>
          <dgm:resizeHandles val="exact"/>
        </dgm:presLayoutVars>
      </dgm:prSet>
      <dgm:spPr/>
    </dgm:pt>
    <dgm:pt modelId="{1EDAE63D-B253-4F3A-A4F2-28FF00A32269}" type="pres">
      <dgm:prSet presAssocID="{D41933C7-349C-4745-A7D3-DB0CBAB4E4E9}" presName="parentText" presStyleLbl="node1" presStyleIdx="0" presStyleCnt="3">
        <dgm:presLayoutVars>
          <dgm:chMax val="0"/>
          <dgm:bulletEnabled val="1"/>
        </dgm:presLayoutVars>
      </dgm:prSet>
      <dgm:spPr/>
    </dgm:pt>
    <dgm:pt modelId="{154688C9-5961-4EBF-BE0B-686C7D0149C2}" type="pres">
      <dgm:prSet presAssocID="{CDEC4CE0-DD20-432E-B133-D53D9FB541FF}" presName="spacer" presStyleCnt="0"/>
      <dgm:spPr/>
    </dgm:pt>
    <dgm:pt modelId="{56F0B2C9-8266-48EA-80C2-D0190C4F884A}" type="pres">
      <dgm:prSet presAssocID="{0BA34A24-81C9-44A2-A51D-80E4F5BBA970}" presName="parentText" presStyleLbl="node1" presStyleIdx="1" presStyleCnt="3">
        <dgm:presLayoutVars>
          <dgm:chMax val="0"/>
          <dgm:bulletEnabled val="1"/>
        </dgm:presLayoutVars>
      </dgm:prSet>
      <dgm:spPr/>
    </dgm:pt>
    <dgm:pt modelId="{E52F80BA-1AF5-4A1B-99A2-C6A748909BDF}" type="pres">
      <dgm:prSet presAssocID="{683979DF-177B-45B7-9063-4F79F24249D5}" presName="spacer" presStyleCnt="0"/>
      <dgm:spPr/>
    </dgm:pt>
    <dgm:pt modelId="{D7AF4FB6-5A9F-4D88-908A-CD19974A02BF}" type="pres">
      <dgm:prSet presAssocID="{4D06C1A9-32DC-4F60-84E6-CFA97E8DF0B5}" presName="parentText" presStyleLbl="node1" presStyleIdx="2" presStyleCnt="3">
        <dgm:presLayoutVars>
          <dgm:chMax val="0"/>
          <dgm:bulletEnabled val="1"/>
        </dgm:presLayoutVars>
      </dgm:prSet>
      <dgm:spPr/>
    </dgm:pt>
  </dgm:ptLst>
  <dgm:cxnLst>
    <dgm:cxn modelId="{6409B642-461D-449E-B729-1DEF3CC10A5D}" srcId="{BFDF3461-1F34-4EDC-BD45-92ECEBCF139C}" destId="{D41933C7-349C-4745-A7D3-DB0CBAB4E4E9}" srcOrd="0" destOrd="0" parTransId="{7D7E24DF-80DC-42D8-ABF2-52A577A7B1FB}" sibTransId="{CDEC4CE0-DD20-432E-B133-D53D9FB541FF}"/>
    <dgm:cxn modelId="{610A4867-7F1F-4B47-98EF-8240BB2C03A6}" srcId="{BFDF3461-1F34-4EDC-BD45-92ECEBCF139C}" destId="{0BA34A24-81C9-44A2-A51D-80E4F5BBA970}" srcOrd="1" destOrd="0" parTransId="{0B5DA014-BC7D-4103-873D-C6777B90064B}" sibTransId="{683979DF-177B-45B7-9063-4F79F24249D5}"/>
    <dgm:cxn modelId="{242EB46F-F292-42A2-985B-74C276CFBA87}" type="presOf" srcId="{BFDF3461-1F34-4EDC-BD45-92ECEBCF139C}" destId="{DE7DE90F-6790-444F-86E4-651557A7789F}" srcOrd="0" destOrd="0" presId="urn:microsoft.com/office/officeart/2005/8/layout/vList2"/>
    <dgm:cxn modelId="{920AA473-C087-4F84-B9E5-1FC4322E81AF}" type="presOf" srcId="{0BA34A24-81C9-44A2-A51D-80E4F5BBA970}" destId="{56F0B2C9-8266-48EA-80C2-D0190C4F884A}" srcOrd="0" destOrd="0" presId="urn:microsoft.com/office/officeart/2005/8/layout/vList2"/>
    <dgm:cxn modelId="{B3DE848E-32CE-458F-A610-34BF0B6C6215}" type="presOf" srcId="{D41933C7-349C-4745-A7D3-DB0CBAB4E4E9}" destId="{1EDAE63D-B253-4F3A-A4F2-28FF00A32269}" srcOrd="0" destOrd="0" presId="urn:microsoft.com/office/officeart/2005/8/layout/vList2"/>
    <dgm:cxn modelId="{EA5B1CA8-951B-4A7E-9433-5DC2A0166F8E}" type="presOf" srcId="{4D06C1A9-32DC-4F60-84E6-CFA97E8DF0B5}" destId="{D7AF4FB6-5A9F-4D88-908A-CD19974A02BF}" srcOrd="0" destOrd="0" presId="urn:microsoft.com/office/officeart/2005/8/layout/vList2"/>
    <dgm:cxn modelId="{AF29F3CE-D1A7-4762-8A17-D2229C906D82}" srcId="{BFDF3461-1F34-4EDC-BD45-92ECEBCF139C}" destId="{4D06C1A9-32DC-4F60-84E6-CFA97E8DF0B5}" srcOrd="2" destOrd="0" parTransId="{5DCD601E-6B42-48F6-A2F1-96A155F946BD}" sibTransId="{DF3E06FC-9956-4DB6-B475-5E5096A39E03}"/>
    <dgm:cxn modelId="{829620EF-7494-499B-B924-5B7539DAA768}" type="presParOf" srcId="{DE7DE90F-6790-444F-86E4-651557A7789F}" destId="{1EDAE63D-B253-4F3A-A4F2-28FF00A32269}" srcOrd="0" destOrd="0" presId="urn:microsoft.com/office/officeart/2005/8/layout/vList2"/>
    <dgm:cxn modelId="{773450A8-3C9E-47B2-B74C-833CA9BD6CCE}" type="presParOf" srcId="{DE7DE90F-6790-444F-86E4-651557A7789F}" destId="{154688C9-5961-4EBF-BE0B-686C7D0149C2}" srcOrd="1" destOrd="0" presId="urn:microsoft.com/office/officeart/2005/8/layout/vList2"/>
    <dgm:cxn modelId="{B1E72EAE-CB97-4333-8D04-315FD1EB4A6B}" type="presParOf" srcId="{DE7DE90F-6790-444F-86E4-651557A7789F}" destId="{56F0B2C9-8266-48EA-80C2-D0190C4F884A}" srcOrd="2" destOrd="0" presId="urn:microsoft.com/office/officeart/2005/8/layout/vList2"/>
    <dgm:cxn modelId="{43848852-4D61-42F9-8A82-F7F3534EE520}" type="presParOf" srcId="{DE7DE90F-6790-444F-86E4-651557A7789F}" destId="{E52F80BA-1AF5-4A1B-99A2-C6A748909BDF}" srcOrd="3" destOrd="0" presId="urn:microsoft.com/office/officeart/2005/8/layout/vList2"/>
    <dgm:cxn modelId="{781B1924-EF6D-4EF2-AD4E-0BEB1FF5DE0D}" type="presParOf" srcId="{DE7DE90F-6790-444F-86E4-651557A7789F}" destId="{D7AF4FB6-5A9F-4D88-908A-CD19974A02BF}"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DAE63D-B253-4F3A-A4F2-28FF00A32269}">
      <dsp:nvSpPr>
        <dsp:cNvPr id="0" name=""/>
        <dsp:cNvSpPr/>
      </dsp:nvSpPr>
      <dsp:spPr>
        <a:xfrm>
          <a:off x="0" y="20673"/>
          <a:ext cx="8128000" cy="1003275"/>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r" defTabSz="1555750" rtl="1">
            <a:lnSpc>
              <a:spcPct val="90000"/>
            </a:lnSpc>
            <a:spcBef>
              <a:spcPct val="0"/>
            </a:spcBef>
            <a:spcAft>
              <a:spcPct val="35000"/>
            </a:spcAft>
            <a:buNone/>
          </a:pPr>
          <a:r>
            <a:rPr lang="fa-IR" sz="3500" kern="1200" dirty="0">
              <a:cs typeface="B Yekan" panose="00000400000000000000" pitchFamily="2" charset="-78"/>
            </a:rPr>
            <a:t>1. تعریف یک متد به صورت </a:t>
          </a:r>
          <a:r>
            <a:rPr lang="en-US" sz="3500" kern="1200" dirty="0">
              <a:cs typeface="B Yekan" panose="00000400000000000000" pitchFamily="2" charset="-78"/>
            </a:rPr>
            <a:t>unsafe</a:t>
          </a:r>
        </a:p>
      </dsp:txBody>
      <dsp:txXfrm>
        <a:off x="48976" y="69649"/>
        <a:ext cx="8030048" cy="905323"/>
      </dsp:txXfrm>
    </dsp:sp>
    <dsp:sp modelId="{56F0B2C9-8266-48EA-80C2-D0190C4F884A}">
      <dsp:nvSpPr>
        <dsp:cNvPr id="0" name=""/>
        <dsp:cNvSpPr/>
      </dsp:nvSpPr>
      <dsp:spPr>
        <a:xfrm>
          <a:off x="0" y="1124748"/>
          <a:ext cx="8128000" cy="1003275"/>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r" defTabSz="1555750" rtl="1">
            <a:lnSpc>
              <a:spcPct val="90000"/>
            </a:lnSpc>
            <a:spcBef>
              <a:spcPct val="0"/>
            </a:spcBef>
            <a:spcAft>
              <a:spcPct val="35000"/>
            </a:spcAft>
            <a:buNone/>
          </a:pPr>
          <a:r>
            <a:rPr lang="fa-IR" sz="3500" kern="1200" dirty="0">
              <a:cs typeface="B Yekan" panose="00000400000000000000" pitchFamily="2" charset="-78"/>
            </a:rPr>
            <a:t>2. تعریف یک </a:t>
          </a:r>
          <a:r>
            <a:rPr lang="en-US" sz="3500" kern="1200" dirty="0">
              <a:cs typeface="B Yekan" panose="00000400000000000000" pitchFamily="2" charset="-78"/>
            </a:rPr>
            <a:t>struct </a:t>
          </a:r>
          <a:r>
            <a:rPr lang="fa-IR" sz="3500" kern="1200" dirty="0">
              <a:cs typeface="B Yekan" panose="00000400000000000000" pitchFamily="2" charset="-78"/>
            </a:rPr>
            <a:t>به صورت </a:t>
          </a:r>
          <a:r>
            <a:rPr lang="en-US" sz="3500" kern="1200" dirty="0">
              <a:cs typeface="B Yekan" panose="00000400000000000000" pitchFamily="2" charset="-78"/>
            </a:rPr>
            <a:t>unsafe</a:t>
          </a:r>
        </a:p>
      </dsp:txBody>
      <dsp:txXfrm>
        <a:off x="48976" y="1173724"/>
        <a:ext cx="8030048" cy="905323"/>
      </dsp:txXfrm>
    </dsp:sp>
    <dsp:sp modelId="{D7AF4FB6-5A9F-4D88-908A-CD19974A02BF}">
      <dsp:nvSpPr>
        <dsp:cNvPr id="0" name=""/>
        <dsp:cNvSpPr/>
      </dsp:nvSpPr>
      <dsp:spPr>
        <a:xfrm>
          <a:off x="0" y="2228823"/>
          <a:ext cx="8128000" cy="1003275"/>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r" defTabSz="1555750" rtl="1">
            <a:lnSpc>
              <a:spcPct val="90000"/>
            </a:lnSpc>
            <a:spcBef>
              <a:spcPct val="0"/>
            </a:spcBef>
            <a:spcAft>
              <a:spcPct val="35000"/>
            </a:spcAft>
            <a:buNone/>
          </a:pPr>
          <a:r>
            <a:rPr lang="fa-IR" sz="3500" kern="1200" dirty="0">
              <a:cs typeface="B Yekan" panose="00000400000000000000" pitchFamily="2" charset="-78"/>
            </a:rPr>
            <a:t>3. ایجاد یک </a:t>
          </a:r>
          <a:r>
            <a:rPr lang="fa-IR" sz="3500" kern="1200" dirty="0" err="1">
              <a:cs typeface="B Yekan" panose="00000400000000000000" pitchFamily="2" charset="-78"/>
            </a:rPr>
            <a:t>بلاک</a:t>
          </a:r>
          <a:r>
            <a:rPr lang="fa-IR" sz="3500" kern="1200" dirty="0">
              <a:cs typeface="B Yekan" panose="00000400000000000000" pitchFamily="2" charset="-78"/>
            </a:rPr>
            <a:t> </a:t>
          </a:r>
          <a:r>
            <a:rPr lang="en-US" sz="3500" kern="1200" dirty="0">
              <a:cs typeface="B Yekan" panose="00000400000000000000" pitchFamily="2" charset="-78"/>
            </a:rPr>
            <a:t>unsafe </a:t>
          </a:r>
          <a:r>
            <a:rPr lang="fa-IR" sz="3500" kern="1200" dirty="0">
              <a:cs typeface="B Yekan" panose="00000400000000000000" pitchFamily="2" charset="-78"/>
            </a:rPr>
            <a:t>در کد</a:t>
          </a:r>
          <a:endParaRPr lang="en-US" sz="3500" kern="1200" dirty="0">
            <a:cs typeface="B Yekan" panose="00000400000000000000" pitchFamily="2" charset="-78"/>
          </a:endParaRPr>
        </a:p>
      </dsp:txBody>
      <dsp:txXfrm>
        <a:off x="48976" y="2277799"/>
        <a:ext cx="8030048" cy="905323"/>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55145F9-B510-4E4B-A587-42E2A51618C2}" type="datetimeFigureOut">
              <a:rPr lang="en-US" smtClean="0"/>
              <a:t>5/3/2023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US"/>
              <a:t>Copyright © 2019, Elsevier Inc. All rights reserved.</a:t>
            </a: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122E8D4-D96E-4C76-9162-E944717E9214}" type="slidenum">
              <a:rPr lang="en-US" smtClean="0"/>
              <a:t>‹#›</a:t>
            </a:fld>
            <a:endParaRPr lang="en-US"/>
          </a:p>
        </p:txBody>
      </p:sp>
    </p:spTree>
    <p:extLst>
      <p:ext uri="{BB962C8B-B14F-4D97-AF65-F5344CB8AC3E}">
        <p14:creationId xmlns:p14="http://schemas.microsoft.com/office/powerpoint/2010/main" val="3841228532"/>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51D3B1-2C87-4D0A-BDB7-78896F4B0BFA}" type="datetimeFigureOut">
              <a:rPr lang="en-US" smtClean="0"/>
              <a:t>5/3/2023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n-US"/>
              <a:t>Copyright © 2019, Elsevier Inc. All rights reserved.</a:t>
            </a: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7B931B-C9B7-4095-8252-075D908B720D}" type="slidenum">
              <a:rPr lang="en-US" smtClean="0"/>
              <a:t>‹#›</a:t>
            </a:fld>
            <a:endParaRPr lang="en-US"/>
          </a:p>
        </p:txBody>
      </p:sp>
    </p:spTree>
    <p:extLst>
      <p:ext uri="{BB962C8B-B14F-4D97-AF65-F5344CB8AC3E}">
        <p14:creationId xmlns:p14="http://schemas.microsoft.com/office/powerpoint/2010/main" val="2237416016"/>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a:t>Copyright © 2019, Elsevier Inc. All rights reserved.</a:t>
            </a:r>
          </a:p>
        </p:txBody>
      </p:sp>
    </p:spTree>
    <p:extLst>
      <p:ext uri="{BB962C8B-B14F-4D97-AF65-F5344CB8AC3E}">
        <p14:creationId xmlns:p14="http://schemas.microsoft.com/office/powerpoint/2010/main" val="41224023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eaLnBrk="0" hangingPunct="0">
              <a:defRPr>
                <a:solidFill>
                  <a:schemeClr val="tx1"/>
                </a:solidFill>
                <a:latin typeface="Arial" panose="020B0604020202020204" pitchFamily="34" charset="0"/>
                <a:cs typeface="Arial" panose="020B0604020202020204" pitchFamily="34" charset="0"/>
              </a:defRPr>
            </a:lvl1pPr>
            <a:lvl2pPr marL="742950" indent="-285750" defTabSz="990600" eaLnBrk="0" hangingPunct="0">
              <a:defRPr>
                <a:solidFill>
                  <a:schemeClr val="tx1"/>
                </a:solidFill>
                <a:latin typeface="Arial" panose="020B0604020202020204" pitchFamily="34" charset="0"/>
                <a:cs typeface="Arial" panose="020B0604020202020204" pitchFamily="34" charset="0"/>
              </a:defRPr>
            </a:lvl2pPr>
            <a:lvl3pPr marL="1143000" indent="-228600" defTabSz="990600" eaLnBrk="0" hangingPunct="0">
              <a:defRPr>
                <a:solidFill>
                  <a:schemeClr val="tx1"/>
                </a:solidFill>
                <a:latin typeface="Arial" panose="020B0604020202020204" pitchFamily="34" charset="0"/>
                <a:cs typeface="Arial" panose="020B0604020202020204" pitchFamily="34" charset="0"/>
              </a:defRPr>
            </a:lvl3pPr>
            <a:lvl4pPr marL="1600200" indent="-228600" defTabSz="990600" eaLnBrk="0" hangingPunct="0">
              <a:defRPr>
                <a:solidFill>
                  <a:schemeClr val="tx1"/>
                </a:solidFill>
                <a:latin typeface="Arial" panose="020B0604020202020204" pitchFamily="34" charset="0"/>
                <a:cs typeface="Arial" panose="020B0604020202020204" pitchFamily="34" charset="0"/>
              </a:defRPr>
            </a:lvl4pPr>
            <a:lvl5pPr marL="2057400" indent="-228600" defTabSz="990600" eaLnBrk="0" hangingPunct="0">
              <a:defRPr>
                <a:solidFill>
                  <a:schemeClr val="tx1"/>
                </a:solidFill>
                <a:latin typeface="Arial" panose="020B0604020202020204" pitchFamily="34" charset="0"/>
                <a:cs typeface="Arial" panose="020B0604020202020204" pitchFamily="34" charset="0"/>
              </a:defRPr>
            </a:lvl5pPr>
            <a:lvl6pPr marL="2514600" indent="-228600" algn="r" defTabSz="990600"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defTabSz="990600"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defTabSz="990600"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defTabSz="990600"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7295E4D-174F-4E11-811E-BAA41AED32D1}" type="slidenum">
              <a:rPr lang="ar-SA" altLang="en-US"/>
              <a:pPr eaLnBrk="1" hangingPunct="1"/>
              <a:t>2</a:t>
            </a:fld>
            <a:endParaRPr lang="en-US" altLang="en-US"/>
          </a:p>
        </p:txBody>
      </p:sp>
      <p:sp>
        <p:nvSpPr>
          <p:cNvPr id="78851" name="Rectangle 2"/>
          <p:cNvSpPr>
            <a:spLocks noGrp="1" noRot="1" noChangeAspect="1" noChangeArrowheads="1" noTextEdit="1"/>
          </p:cNvSpPr>
          <p:nvPr>
            <p:ph type="sldImg"/>
          </p:nvPr>
        </p:nvSpPr>
        <p:spPr>
          <a:xfrm>
            <a:off x="139700" y="768350"/>
            <a:ext cx="6819900" cy="3836988"/>
          </a:xfrm>
          <a:ln/>
        </p:spPr>
      </p:sp>
      <p:sp>
        <p:nvSpPr>
          <p:cNvPr id="788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0028597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eaLnBrk="0" hangingPunct="0">
              <a:defRPr>
                <a:solidFill>
                  <a:schemeClr val="tx1"/>
                </a:solidFill>
                <a:latin typeface="Arial" panose="020B0604020202020204" pitchFamily="34" charset="0"/>
                <a:cs typeface="Arial" panose="020B0604020202020204" pitchFamily="34" charset="0"/>
              </a:defRPr>
            </a:lvl1pPr>
            <a:lvl2pPr marL="742950" indent="-285750" defTabSz="990600" eaLnBrk="0" hangingPunct="0">
              <a:defRPr>
                <a:solidFill>
                  <a:schemeClr val="tx1"/>
                </a:solidFill>
                <a:latin typeface="Arial" panose="020B0604020202020204" pitchFamily="34" charset="0"/>
                <a:cs typeface="Arial" panose="020B0604020202020204" pitchFamily="34" charset="0"/>
              </a:defRPr>
            </a:lvl2pPr>
            <a:lvl3pPr marL="1143000" indent="-228600" defTabSz="990600" eaLnBrk="0" hangingPunct="0">
              <a:defRPr>
                <a:solidFill>
                  <a:schemeClr val="tx1"/>
                </a:solidFill>
                <a:latin typeface="Arial" panose="020B0604020202020204" pitchFamily="34" charset="0"/>
                <a:cs typeface="Arial" panose="020B0604020202020204" pitchFamily="34" charset="0"/>
              </a:defRPr>
            </a:lvl3pPr>
            <a:lvl4pPr marL="1600200" indent="-228600" defTabSz="990600" eaLnBrk="0" hangingPunct="0">
              <a:defRPr>
                <a:solidFill>
                  <a:schemeClr val="tx1"/>
                </a:solidFill>
                <a:latin typeface="Arial" panose="020B0604020202020204" pitchFamily="34" charset="0"/>
                <a:cs typeface="Arial" panose="020B0604020202020204" pitchFamily="34" charset="0"/>
              </a:defRPr>
            </a:lvl4pPr>
            <a:lvl5pPr marL="2057400" indent="-228600" defTabSz="990600" eaLnBrk="0" hangingPunct="0">
              <a:defRPr>
                <a:solidFill>
                  <a:schemeClr val="tx1"/>
                </a:solidFill>
                <a:latin typeface="Arial" panose="020B0604020202020204" pitchFamily="34" charset="0"/>
                <a:cs typeface="Arial" panose="020B0604020202020204" pitchFamily="34" charset="0"/>
              </a:defRPr>
            </a:lvl5pPr>
            <a:lvl6pPr marL="2514600" indent="-228600" algn="r" defTabSz="990600"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defTabSz="990600"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defTabSz="990600"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defTabSz="990600"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7295E4D-174F-4E11-811E-BAA41AED32D1}" type="slidenum">
              <a:rPr lang="ar-SA" altLang="en-US"/>
              <a:pPr eaLnBrk="1" hangingPunct="1"/>
              <a:t>3</a:t>
            </a:fld>
            <a:endParaRPr lang="en-US" altLang="en-US"/>
          </a:p>
        </p:txBody>
      </p:sp>
      <p:sp>
        <p:nvSpPr>
          <p:cNvPr id="78851" name="Rectangle 2"/>
          <p:cNvSpPr>
            <a:spLocks noGrp="1" noRot="1" noChangeAspect="1" noChangeArrowheads="1" noTextEdit="1"/>
          </p:cNvSpPr>
          <p:nvPr>
            <p:ph type="sldImg"/>
          </p:nvPr>
        </p:nvSpPr>
        <p:spPr>
          <a:xfrm>
            <a:off x="139700" y="768350"/>
            <a:ext cx="6819900" cy="3836988"/>
          </a:xfrm>
          <a:ln/>
        </p:spPr>
      </p:sp>
      <p:sp>
        <p:nvSpPr>
          <p:cNvPr id="788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2474744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eaLnBrk="0" hangingPunct="0">
              <a:defRPr>
                <a:solidFill>
                  <a:schemeClr val="tx1"/>
                </a:solidFill>
                <a:latin typeface="Arial" panose="020B0604020202020204" pitchFamily="34" charset="0"/>
                <a:cs typeface="Arial" panose="020B0604020202020204" pitchFamily="34" charset="0"/>
              </a:defRPr>
            </a:lvl1pPr>
            <a:lvl2pPr marL="742950" indent="-285750" defTabSz="990600" eaLnBrk="0" hangingPunct="0">
              <a:defRPr>
                <a:solidFill>
                  <a:schemeClr val="tx1"/>
                </a:solidFill>
                <a:latin typeface="Arial" panose="020B0604020202020204" pitchFamily="34" charset="0"/>
                <a:cs typeface="Arial" panose="020B0604020202020204" pitchFamily="34" charset="0"/>
              </a:defRPr>
            </a:lvl2pPr>
            <a:lvl3pPr marL="1143000" indent="-228600" defTabSz="990600" eaLnBrk="0" hangingPunct="0">
              <a:defRPr>
                <a:solidFill>
                  <a:schemeClr val="tx1"/>
                </a:solidFill>
                <a:latin typeface="Arial" panose="020B0604020202020204" pitchFamily="34" charset="0"/>
                <a:cs typeface="Arial" panose="020B0604020202020204" pitchFamily="34" charset="0"/>
              </a:defRPr>
            </a:lvl3pPr>
            <a:lvl4pPr marL="1600200" indent="-228600" defTabSz="990600" eaLnBrk="0" hangingPunct="0">
              <a:defRPr>
                <a:solidFill>
                  <a:schemeClr val="tx1"/>
                </a:solidFill>
                <a:latin typeface="Arial" panose="020B0604020202020204" pitchFamily="34" charset="0"/>
                <a:cs typeface="Arial" panose="020B0604020202020204" pitchFamily="34" charset="0"/>
              </a:defRPr>
            </a:lvl4pPr>
            <a:lvl5pPr marL="2057400" indent="-228600" defTabSz="990600" eaLnBrk="0" hangingPunct="0">
              <a:defRPr>
                <a:solidFill>
                  <a:schemeClr val="tx1"/>
                </a:solidFill>
                <a:latin typeface="Arial" panose="020B0604020202020204" pitchFamily="34" charset="0"/>
                <a:cs typeface="Arial" panose="020B0604020202020204" pitchFamily="34" charset="0"/>
              </a:defRPr>
            </a:lvl5pPr>
            <a:lvl6pPr marL="2514600" indent="-228600" algn="r" defTabSz="990600"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defTabSz="990600"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defTabSz="990600"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defTabSz="990600"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7295E4D-174F-4E11-811E-BAA41AED32D1}" type="slidenum">
              <a:rPr lang="ar-SA" altLang="en-US"/>
              <a:pPr eaLnBrk="1" hangingPunct="1"/>
              <a:t>4</a:t>
            </a:fld>
            <a:endParaRPr lang="en-US" altLang="en-US"/>
          </a:p>
        </p:txBody>
      </p:sp>
      <p:sp>
        <p:nvSpPr>
          <p:cNvPr id="78851" name="Rectangle 2"/>
          <p:cNvSpPr>
            <a:spLocks noGrp="1" noRot="1" noChangeAspect="1" noChangeArrowheads="1" noTextEdit="1"/>
          </p:cNvSpPr>
          <p:nvPr>
            <p:ph type="sldImg"/>
          </p:nvPr>
        </p:nvSpPr>
        <p:spPr>
          <a:xfrm>
            <a:off x="139700" y="768350"/>
            <a:ext cx="6819900" cy="3836988"/>
          </a:xfrm>
          <a:ln/>
        </p:spPr>
      </p:sp>
      <p:sp>
        <p:nvSpPr>
          <p:cNvPr id="788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5521069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ounded Rectangle 6"/>
          <p:cNvSpPr/>
          <p:nvPr userDrawn="1"/>
        </p:nvSpPr>
        <p:spPr>
          <a:xfrm>
            <a:off x="1524000" y="1379481"/>
            <a:ext cx="9144000" cy="3003333"/>
          </a:xfrm>
          <a:prstGeom prst="roundRect">
            <a:avLst>
              <a:gd name="adj" fmla="val 3428"/>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776248" y="1379482"/>
            <a:ext cx="8250621" cy="1757855"/>
          </a:xfrm>
        </p:spPr>
        <p:txBody>
          <a:bodyPr anchor="b"/>
          <a:lstStyle>
            <a:lvl1pPr algn="ctr" rtl="1">
              <a:defRPr sz="6000">
                <a:effectLst>
                  <a:outerShdw blurRad="38100" dist="38100" dir="2700000" algn="tl">
                    <a:srgbClr val="000000">
                      <a:alpha val="43137"/>
                    </a:srgbClr>
                  </a:outerShdw>
                </a:effectLst>
                <a:cs typeface="B Yekan" panose="00000400000000000000" pitchFamily="2" charset="-78"/>
              </a:defRPr>
            </a:lvl1pPr>
          </a:lstStyle>
          <a:p>
            <a:r>
              <a:rPr lang="en-US" dirty="0"/>
              <a:t>Click to edit Master title style</a:t>
            </a:r>
          </a:p>
        </p:txBody>
      </p:sp>
      <p:sp>
        <p:nvSpPr>
          <p:cNvPr id="3" name="Subtitle 2"/>
          <p:cNvSpPr>
            <a:spLocks noGrp="1"/>
          </p:cNvSpPr>
          <p:nvPr>
            <p:ph type="subTitle" idx="1"/>
          </p:nvPr>
        </p:nvSpPr>
        <p:spPr>
          <a:xfrm>
            <a:off x="1524000" y="4382814"/>
            <a:ext cx="9144000" cy="386255"/>
          </a:xfrm>
        </p:spPr>
        <p:txBody>
          <a:bodyPr/>
          <a:lstStyle>
            <a:lvl1pPr marL="0" indent="0" algn="ctr" rtl="1">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V. Haghighatdoost, Shahed university</a:t>
            </a:r>
          </a:p>
        </p:txBody>
      </p:sp>
      <p:sp>
        <p:nvSpPr>
          <p:cNvPr id="6" name="Slide Number Placeholder 5"/>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9819021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V. Haghighatdoost, Shahed university</a:t>
            </a:r>
          </a:p>
        </p:txBody>
      </p:sp>
      <p:sp>
        <p:nvSpPr>
          <p:cNvPr id="7" name="Slide Number Placeholder 6"/>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36323690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V. Haghighatdoost, Shahed university</a:t>
            </a:r>
          </a:p>
        </p:txBody>
      </p:sp>
      <p:sp>
        <p:nvSpPr>
          <p:cNvPr id="6" name="Slide Number Placeholder 5"/>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5536287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V. Haghighatdoost, Shahed university</a:t>
            </a:r>
          </a:p>
        </p:txBody>
      </p:sp>
      <p:sp>
        <p:nvSpPr>
          <p:cNvPr id="6" name="Slide Number Placeholder 5"/>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34847827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814918" y="115889"/>
            <a:ext cx="11042649" cy="701675"/>
          </a:xfrm>
        </p:spPr>
        <p:txBody>
          <a:bodyPr/>
          <a:lstStyle/>
          <a:p>
            <a:r>
              <a:rPr lang="en-US"/>
              <a:t>Click to edit Master title style</a:t>
            </a:r>
          </a:p>
        </p:txBody>
      </p:sp>
      <p:sp>
        <p:nvSpPr>
          <p:cNvPr id="3" name="SmartArt Placeholder 2"/>
          <p:cNvSpPr>
            <a:spLocks noGrp="1"/>
          </p:cNvSpPr>
          <p:nvPr>
            <p:ph type="dgm" idx="1"/>
          </p:nvPr>
        </p:nvSpPr>
        <p:spPr>
          <a:xfrm>
            <a:off x="912285" y="1125538"/>
            <a:ext cx="11027833" cy="5111750"/>
          </a:xfrm>
        </p:spPr>
        <p:txBody>
          <a:bodyPr/>
          <a:lstStyle/>
          <a:p>
            <a:endParaRPr lang="en-US"/>
          </a:p>
        </p:txBody>
      </p:sp>
      <p:sp>
        <p:nvSpPr>
          <p:cNvPr id="4" name="Footer Placeholder 3"/>
          <p:cNvSpPr>
            <a:spLocks noGrp="1"/>
          </p:cNvSpPr>
          <p:nvPr>
            <p:ph type="ftr" sz="quarter" idx="10"/>
          </p:nvPr>
        </p:nvSpPr>
        <p:spPr>
          <a:xfrm>
            <a:off x="1390651" y="6381751"/>
            <a:ext cx="9696449" cy="358775"/>
          </a:xfrm>
        </p:spPr>
        <p:txBody>
          <a:bodyPr/>
          <a:lstStyle>
            <a:lvl1pPr>
              <a:defRPr/>
            </a:lvl1pPr>
          </a:lstStyle>
          <a:p>
            <a:r>
              <a:rPr lang="en-US"/>
              <a:t>V. Haghighatdoost, Shahed university</a:t>
            </a:r>
            <a:endParaRPr lang="en-AU" dirty="0"/>
          </a:p>
        </p:txBody>
      </p:sp>
    </p:spTree>
    <p:extLst>
      <p:ext uri="{BB962C8B-B14F-4D97-AF65-F5344CB8AC3E}">
        <p14:creationId xmlns:p14="http://schemas.microsoft.com/office/powerpoint/2010/main" val="30960009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ounded Rectangle 6"/>
          <p:cNvSpPr/>
          <p:nvPr userDrawn="1"/>
        </p:nvSpPr>
        <p:spPr>
          <a:xfrm>
            <a:off x="102476" y="55179"/>
            <a:ext cx="12013324" cy="993228"/>
          </a:xfrm>
          <a:prstGeom prst="roundRect">
            <a:avLst>
              <a:gd name="adj" fmla="val 10318"/>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5462" y="136468"/>
            <a:ext cx="11328838" cy="825283"/>
          </a:xfrm>
        </p:spPr>
        <p:txBody>
          <a:bodyPr/>
          <a:lstStyle>
            <a:lvl1pPr algn="r" rtl="1">
              <a:defRPr b="1">
                <a:solidFill>
                  <a:srgbClr val="002060"/>
                </a:solidFill>
                <a:effectLst>
                  <a:outerShdw blurRad="38100" dist="38100" dir="2700000" algn="tl">
                    <a:srgbClr val="000000">
                      <a:alpha val="43137"/>
                    </a:srgbClr>
                  </a:outerShdw>
                </a:effectLst>
                <a:cs typeface="B Yekan" panose="00000400000000000000" pitchFamily="2" charset="-78"/>
              </a:defRPr>
            </a:lvl1pPr>
          </a:lstStyle>
          <a:p>
            <a:r>
              <a:rPr lang="en-US" dirty="0"/>
              <a:t>Click to edit Master title style</a:t>
            </a:r>
          </a:p>
        </p:txBody>
      </p:sp>
      <p:sp>
        <p:nvSpPr>
          <p:cNvPr id="3" name="Content Placeholder 2"/>
          <p:cNvSpPr>
            <a:spLocks noGrp="1"/>
          </p:cNvSpPr>
          <p:nvPr>
            <p:ph idx="1"/>
          </p:nvPr>
        </p:nvSpPr>
        <p:spPr>
          <a:xfrm>
            <a:off x="215462" y="1240077"/>
            <a:ext cx="11328838" cy="5166142"/>
          </a:xfrm>
        </p:spPr>
        <p:txBody>
          <a:bodyPr/>
          <a:lstStyle>
            <a:lvl1pPr marL="2286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1pPr>
            <a:lvl2pPr marL="6858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2pPr>
            <a:lvl3pPr marL="11430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3pPr>
            <a:lvl4pPr marL="16002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4pPr>
            <a:lvl5pPr marL="20574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1" y="6492875"/>
            <a:ext cx="647700" cy="365125"/>
          </a:xfrm>
        </p:spPr>
        <p:txBody>
          <a:bodyPr/>
          <a:lstStyle>
            <a:lvl1pPr algn="l">
              <a:defRPr/>
            </a:lvl1pPr>
          </a:lstStyle>
          <a:p>
            <a:fld id="{7A24F918-E48B-4CD6-88B4-F48A81EB5FB6}" type="slidenum">
              <a:rPr lang="en-US" smtClean="0"/>
              <a:pPr/>
              <a:t>‹#›</a:t>
            </a:fld>
            <a:endParaRPr lang="en-US"/>
          </a:p>
        </p:txBody>
      </p:sp>
      <p:sp>
        <p:nvSpPr>
          <p:cNvPr id="8" name="Footer Placeholder 4"/>
          <p:cNvSpPr>
            <a:spLocks noGrp="1"/>
          </p:cNvSpPr>
          <p:nvPr>
            <p:ph type="ftr" sz="quarter" idx="11"/>
          </p:nvPr>
        </p:nvSpPr>
        <p:spPr>
          <a:xfrm>
            <a:off x="3300761" y="6492874"/>
            <a:ext cx="5029200" cy="365125"/>
          </a:xfrm>
        </p:spPr>
        <p:txBody>
          <a:bodyPr/>
          <a:lstStyle>
            <a:lvl1pPr>
              <a:defRPr>
                <a:solidFill>
                  <a:schemeClr val="bg1">
                    <a:lumMod val="85000"/>
                  </a:schemeClr>
                </a:solidFill>
              </a:defRPr>
            </a:lvl1pPr>
          </a:lstStyle>
          <a:p>
            <a:r>
              <a:rPr lang="en-US"/>
              <a:t>V. Haghighatdoost, Shahed university</a:t>
            </a:r>
            <a:endParaRPr lang="en-US" dirty="0"/>
          </a:p>
        </p:txBody>
      </p:sp>
    </p:spTree>
    <p:extLst>
      <p:ext uri="{BB962C8B-B14F-4D97-AF65-F5344CB8AC3E}">
        <p14:creationId xmlns:p14="http://schemas.microsoft.com/office/powerpoint/2010/main" val="1848173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EN">
    <p:spTree>
      <p:nvGrpSpPr>
        <p:cNvPr id="1" name=""/>
        <p:cNvGrpSpPr/>
        <p:nvPr/>
      </p:nvGrpSpPr>
      <p:grpSpPr>
        <a:xfrm>
          <a:off x="0" y="0"/>
          <a:ext cx="0" cy="0"/>
          <a:chOff x="0" y="0"/>
          <a:chExt cx="0" cy="0"/>
        </a:xfrm>
      </p:grpSpPr>
      <p:sp>
        <p:nvSpPr>
          <p:cNvPr id="7" name="Rounded Rectangle 6"/>
          <p:cNvSpPr/>
          <p:nvPr userDrawn="1"/>
        </p:nvSpPr>
        <p:spPr>
          <a:xfrm>
            <a:off x="102476" y="55179"/>
            <a:ext cx="12013324" cy="993228"/>
          </a:xfrm>
          <a:prstGeom prst="roundRect">
            <a:avLst>
              <a:gd name="adj" fmla="val 10318"/>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5462" y="136468"/>
            <a:ext cx="11328838" cy="825283"/>
          </a:xfrm>
        </p:spPr>
        <p:txBody>
          <a:bodyPr/>
          <a:lstStyle>
            <a:lvl1pPr algn="l" rtl="0">
              <a:defRPr b="1">
                <a:solidFill>
                  <a:srgbClr val="002060"/>
                </a:solidFill>
                <a:effectLst>
                  <a:outerShdw blurRad="38100" dist="38100" dir="2700000" algn="tl">
                    <a:srgbClr val="000000">
                      <a:alpha val="43137"/>
                    </a:srgbClr>
                  </a:outerShdw>
                </a:effectLst>
                <a:cs typeface="B Yekan" panose="00000400000000000000" pitchFamily="2" charset="-78"/>
              </a:defRPr>
            </a:lvl1pPr>
          </a:lstStyle>
          <a:p>
            <a:r>
              <a:rPr lang="en-US" dirty="0"/>
              <a:t>Click to edit Master title style</a:t>
            </a:r>
          </a:p>
        </p:txBody>
      </p:sp>
      <p:sp>
        <p:nvSpPr>
          <p:cNvPr id="3" name="Content Placeholder 2"/>
          <p:cNvSpPr>
            <a:spLocks noGrp="1"/>
          </p:cNvSpPr>
          <p:nvPr>
            <p:ph idx="1"/>
          </p:nvPr>
        </p:nvSpPr>
        <p:spPr>
          <a:xfrm>
            <a:off x="215462" y="1240077"/>
            <a:ext cx="11328838" cy="5166142"/>
          </a:xfrm>
        </p:spPr>
        <p:txBody>
          <a:bodyPr/>
          <a:lstStyle>
            <a:lvl1pPr marL="228600" indent="-228600" algn="l" rtl="0">
              <a:lnSpc>
                <a:spcPct val="150000"/>
              </a:lnSpc>
              <a:buClr>
                <a:srgbClr val="C00000"/>
              </a:buClr>
              <a:buSzPct val="70000"/>
              <a:buFont typeface="Wingdings" panose="05000000000000000000" pitchFamily="2" charset="2"/>
              <a:buChar char="q"/>
              <a:defRPr>
                <a:cs typeface="B Yekan" panose="00000400000000000000" pitchFamily="2" charset="-78"/>
              </a:defRPr>
            </a:lvl1pPr>
            <a:lvl2pPr marL="685800" indent="-228600" algn="l" rtl="0">
              <a:lnSpc>
                <a:spcPct val="150000"/>
              </a:lnSpc>
              <a:buClr>
                <a:srgbClr val="C00000"/>
              </a:buClr>
              <a:buSzPct val="70000"/>
              <a:buFont typeface="Wingdings" panose="05000000000000000000" pitchFamily="2" charset="2"/>
              <a:buChar char="q"/>
              <a:defRPr>
                <a:cs typeface="B Yekan" panose="00000400000000000000" pitchFamily="2" charset="-78"/>
              </a:defRPr>
            </a:lvl2pPr>
            <a:lvl3pPr marL="1143000" indent="-228600" algn="l" rtl="0">
              <a:lnSpc>
                <a:spcPct val="150000"/>
              </a:lnSpc>
              <a:buClr>
                <a:srgbClr val="C00000"/>
              </a:buClr>
              <a:buSzPct val="70000"/>
              <a:buFont typeface="Wingdings" panose="05000000000000000000" pitchFamily="2" charset="2"/>
              <a:buChar char="q"/>
              <a:defRPr>
                <a:cs typeface="B Yekan" panose="00000400000000000000" pitchFamily="2" charset="-78"/>
              </a:defRPr>
            </a:lvl3pPr>
            <a:lvl4pPr marL="1600200" indent="-228600" algn="l" rtl="0">
              <a:lnSpc>
                <a:spcPct val="150000"/>
              </a:lnSpc>
              <a:buClr>
                <a:srgbClr val="C00000"/>
              </a:buClr>
              <a:buSzPct val="70000"/>
              <a:buFont typeface="Wingdings" panose="05000000000000000000" pitchFamily="2" charset="2"/>
              <a:buChar char="q"/>
              <a:defRPr>
                <a:cs typeface="B Yekan" panose="00000400000000000000" pitchFamily="2" charset="-78"/>
              </a:defRPr>
            </a:lvl4pPr>
            <a:lvl5pPr marL="2057400" indent="-228600" algn="l" rtl="0">
              <a:lnSpc>
                <a:spcPct val="150000"/>
              </a:lnSpc>
              <a:buClr>
                <a:srgbClr val="C00000"/>
              </a:buClr>
              <a:buSzPct val="70000"/>
              <a:buFont typeface="Wingdings" panose="05000000000000000000" pitchFamily="2" charset="2"/>
              <a:buChar char="q"/>
              <a:defRPr>
                <a:cs typeface="B Yekan" panose="00000400000000000000" pitchFamily="2" charset="-78"/>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1" y="6492875"/>
            <a:ext cx="647700" cy="365125"/>
          </a:xfrm>
        </p:spPr>
        <p:txBody>
          <a:bodyPr/>
          <a:lstStyle>
            <a:lvl1pPr algn="l">
              <a:defRPr/>
            </a:lvl1pPr>
          </a:lstStyle>
          <a:p>
            <a:fld id="{7A24F918-E48B-4CD6-88B4-F48A81EB5FB6}" type="slidenum">
              <a:rPr lang="en-US" smtClean="0"/>
              <a:pPr/>
              <a:t>‹#›</a:t>
            </a:fld>
            <a:endParaRPr lang="en-US"/>
          </a:p>
        </p:txBody>
      </p:sp>
      <p:sp>
        <p:nvSpPr>
          <p:cNvPr id="8" name="Footer Placeholder 4"/>
          <p:cNvSpPr>
            <a:spLocks noGrp="1"/>
          </p:cNvSpPr>
          <p:nvPr>
            <p:ph type="ftr" sz="quarter" idx="11"/>
          </p:nvPr>
        </p:nvSpPr>
        <p:spPr>
          <a:xfrm>
            <a:off x="3300761" y="6492874"/>
            <a:ext cx="5029200" cy="365125"/>
          </a:xfrm>
        </p:spPr>
        <p:txBody>
          <a:bodyPr/>
          <a:lstStyle>
            <a:lvl1pPr>
              <a:defRPr>
                <a:solidFill>
                  <a:schemeClr val="bg1">
                    <a:lumMod val="85000"/>
                  </a:schemeClr>
                </a:solidFill>
              </a:defRPr>
            </a:lvl1pPr>
          </a:lstStyle>
          <a:p>
            <a:r>
              <a:rPr lang="en-US"/>
              <a:t>V. Haghighatdoost, Shahed university</a:t>
            </a:r>
            <a:endParaRPr lang="en-US" dirty="0"/>
          </a:p>
        </p:txBody>
      </p:sp>
    </p:spTree>
    <p:extLst>
      <p:ext uri="{BB962C8B-B14F-4D97-AF65-F5344CB8AC3E}">
        <p14:creationId xmlns:p14="http://schemas.microsoft.com/office/powerpoint/2010/main" val="33629274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V. Haghighatdoost, Shahed university</a:t>
            </a:r>
          </a:p>
        </p:txBody>
      </p:sp>
      <p:sp>
        <p:nvSpPr>
          <p:cNvPr id="6" name="Slide Number Placeholder 5"/>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177429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V. Haghighatdoost, Shahed university</a:t>
            </a:r>
          </a:p>
        </p:txBody>
      </p:sp>
      <p:sp>
        <p:nvSpPr>
          <p:cNvPr id="7" name="Slide Number Placeholder 6"/>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2876024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a:t>V. Haghighatdoost, Shahed university</a:t>
            </a:r>
          </a:p>
        </p:txBody>
      </p:sp>
      <p:sp>
        <p:nvSpPr>
          <p:cNvPr id="9" name="Slide Number Placeholder 8"/>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4701784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a:t>V. Haghighatdoost, Shahed university</a:t>
            </a:r>
          </a:p>
        </p:txBody>
      </p:sp>
      <p:sp>
        <p:nvSpPr>
          <p:cNvPr id="5" name="Slide Number Placeholder 4"/>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3431645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r>
              <a:rPr lang="en-US"/>
              <a:t>V. Haghighatdoost, Shahed university</a:t>
            </a:r>
          </a:p>
        </p:txBody>
      </p:sp>
      <p:sp>
        <p:nvSpPr>
          <p:cNvPr id="4" name="Slide Number Placeholder 3"/>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911576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V. Haghighatdoost, Shahed university</a:t>
            </a:r>
          </a:p>
        </p:txBody>
      </p:sp>
      <p:sp>
        <p:nvSpPr>
          <p:cNvPr id="7" name="Slide Number Placeholder 6"/>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5109578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V. Haghighatdoost, Shahed university</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24F918-E48B-4CD6-88B4-F48A81EB5FB6}" type="slidenum">
              <a:rPr lang="en-US" smtClean="0"/>
              <a:t>‹#›</a:t>
            </a:fld>
            <a:endParaRPr lang="en-US"/>
          </a:p>
        </p:txBody>
      </p:sp>
    </p:spTree>
    <p:extLst>
      <p:ext uri="{BB962C8B-B14F-4D97-AF65-F5344CB8AC3E}">
        <p14:creationId xmlns:p14="http://schemas.microsoft.com/office/powerpoint/2010/main" val="32510684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1" r:id="rId13"/>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haghighatdoost@shahed.ac.i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hyperlink" Target="http://ref.shahed.ac.ir/haghighatdoost"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1524000" y="4420805"/>
            <a:ext cx="9144000" cy="1760920"/>
          </a:xfrm>
          <a:prstGeom prst="roundRect">
            <a:avLst>
              <a:gd name="adj" fmla="val 3428"/>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885210" y="1490800"/>
            <a:ext cx="8250621" cy="1379621"/>
          </a:xfrm>
        </p:spPr>
        <p:txBody>
          <a:bodyPr>
            <a:normAutofit/>
          </a:bodyPr>
          <a:lstStyle/>
          <a:p>
            <a:r>
              <a:rPr lang="fa-IR" dirty="0">
                <a:solidFill>
                  <a:srgbClr val="C00000"/>
                </a:solidFill>
                <a:effectLst>
                  <a:outerShdw blurRad="38100" dist="38100" dir="2700000" algn="tl">
                    <a:srgbClr val="000000">
                      <a:alpha val="43137"/>
                    </a:srgbClr>
                  </a:outerShdw>
                </a:effectLst>
                <a:latin typeface="Times New Roman" pitchFamily="18" charset="0"/>
                <a:cs typeface="B Titr" panose="00000700000000000000" pitchFamily="2" charset="-78"/>
              </a:rPr>
              <a:t>برنامه سازي پيشرفته</a:t>
            </a:r>
            <a:endParaRPr lang="en-US" dirty="0">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1524000" y="4565694"/>
            <a:ext cx="9144000" cy="1292181"/>
          </a:xfrm>
        </p:spPr>
        <p:txBody>
          <a:bodyPr>
            <a:normAutofit fontScale="70000" lnSpcReduction="20000"/>
          </a:bodyPr>
          <a:lstStyle/>
          <a:p>
            <a:pPr algn="r"/>
            <a:r>
              <a:rPr lang="fa-IR" dirty="0">
                <a:cs typeface="B Yekan" panose="00000400000000000000" pitchFamily="2" charset="-78"/>
              </a:rPr>
              <a:t>وحید حقیقت دوست</a:t>
            </a:r>
            <a:endParaRPr lang="en-US" dirty="0">
              <a:cs typeface="B Yekan" panose="00000400000000000000" pitchFamily="2" charset="-78"/>
            </a:endParaRPr>
          </a:p>
          <a:p>
            <a:pPr algn="r"/>
            <a:r>
              <a:rPr lang="en-US" dirty="0">
                <a:cs typeface="B Yekan" panose="00000400000000000000" pitchFamily="2" charset="-78"/>
                <a:hlinkClick r:id="rId3"/>
              </a:rPr>
              <a:t>haghighatdoost@shahed.ac.ir</a:t>
            </a:r>
            <a:r>
              <a:rPr lang="en-US" dirty="0">
                <a:cs typeface="B Yekan" panose="00000400000000000000" pitchFamily="2" charset="-78"/>
              </a:rPr>
              <a:t> </a:t>
            </a:r>
          </a:p>
          <a:p>
            <a:pPr algn="r"/>
            <a:r>
              <a:rPr lang="en-US" dirty="0">
                <a:cs typeface="B Yekan" panose="00000400000000000000" pitchFamily="2" charset="-78"/>
                <a:hlinkClick r:id="rId4"/>
              </a:rPr>
              <a:t>http://ref.shahed.ac.ir/haghighatdoost</a:t>
            </a:r>
            <a:r>
              <a:rPr lang="en-US" dirty="0">
                <a:cs typeface="B Yekan" panose="00000400000000000000" pitchFamily="2" charset="-78"/>
              </a:rPr>
              <a:t> </a:t>
            </a:r>
          </a:p>
          <a:p>
            <a:pPr algn="r"/>
            <a:r>
              <a:rPr lang="fa-IR" dirty="0">
                <a:cs typeface="B Yekan" panose="00000400000000000000" pitchFamily="2" charset="-78"/>
              </a:rPr>
              <a:t>دانشکده فنی و مهندسی</a:t>
            </a:r>
            <a:endParaRPr lang="en-US" dirty="0">
              <a:cs typeface="B Yekan" panose="00000400000000000000" pitchFamily="2" charset="-78"/>
            </a:endParaRPr>
          </a:p>
        </p:txBody>
      </p:sp>
      <p:pic>
        <p:nvPicPr>
          <p:cNvPr id="4" name="Picture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179926" y="206735"/>
            <a:ext cx="744176" cy="917326"/>
          </a:xfrm>
          <a:prstGeom prst="rect">
            <a:avLst/>
          </a:prstGeom>
        </p:spPr>
      </p:pic>
      <p:pic>
        <p:nvPicPr>
          <p:cNvPr id="5" name="Picture 4"/>
          <p:cNvPicPr>
            <a:picLocks noChangeAspect="1"/>
          </p:cNvPicPr>
          <p:nvPr/>
        </p:nvPicPr>
        <p:blipFill>
          <a:blip r:embed="rId6"/>
          <a:stretch>
            <a:fillRect/>
          </a:stretch>
        </p:blipFill>
        <p:spPr>
          <a:xfrm>
            <a:off x="5418294" y="89994"/>
            <a:ext cx="1184454" cy="1221971"/>
          </a:xfrm>
          <a:prstGeom prst="rect">
            <a:avLst/>
          </a:prstGeom>
        </p:spPr>
      </p:pic>
      <p:sp>
        <p:nvSpPr>
          <p:cNvPr id="6" name="Title 1"/>
          <p:cNvSpPr txBox="1">
            <a:spLocks/>
          </p:cNvSpPr>
          <p:nvPr/>
        </p:nvSpPr>
        <p:spPr>
          <a:xfrm>
            <a:off x="1885209" y="3248655"/>
            <a:ext cx="8459438" cy="993189"/>
          </a:xfrm>
          <a:prstGeom prst="rect">
            <a:avLst/>
          </a:prstGeom>
        </p:spPr>
        <p:txBody>
          <a:bodyPr vert="horz" lIns="91440" tIns="45720" rIns="91440" bIns="45720" rtlCol="0" anchor="b">
            <a:normAutofit fontScale="62500" lnSpcReduction="20000"/>
          </a:bodyPr>
          <a:lstStyle>
            <a:lvl1pPr algn="ctr" defTabSz="914400" rtl="1" eaLnBrk="1" latinLnBrk="0" hangingPunct="1">
              <a:lnSpc>
                <a:spcPct val="90000"/>
              </a:lnSpc>
              <a:spcBef>
                <a:spcPct val="0"/>
              </a:spcBef>
              <a:buNone/>
              <a:defRPr sz="6000" kern="1200">
                <a:solidFill>
                  <a:schemeClr val="tx1"/>
                </a:solidFill>
                <a:latin typeface="+mj-lt"/>
                <a:ea typeface="+mj-ea"/>
                <a:cs typeface="+mj-cs"/>
              </a:defRPr>
            </a:lvl1pPr>
          </a:lstStyle>
          <a:p>
            <a:pPr algn="r"/>
            <a:r>
              <a:rPr lang="fa-IR" sz="4000" dirty="0">
                <a:solidFill>
                  <a:schemeClr val="accent6">
                    <a:lumMod val="50000"/>
                  </a:schemeClr>
                </a:solidFill>
                <a:latin typeface="Times New Roman" pitchFamily="18" charset="0"/>
                <a:cs typeface="B Titr" panose="00000700000000000000" pitchFamily="2" charset="-78"/>
              </a:rPr>
              <a:t>فصل چهارم</a:t>
            </a:r>
            <a:br>
              <a:rPr lang="fa-IR" sz="4000" dirty="0">
                <a:solidFill>
                  <a:schemeClr val="accent6">
                    <a:lumMod val="50000"/>
                  </a:schemeClr>
                </a:solidFill>
                <a:latin typeface="Times New Roman" pitchFamily="18" charset="0"/>
                <a:cs typeface="B Titr" panose="00000700000000000000" pitchFamily="2" charset="-78"/>
              </a:rPr>
            </a:br>
            <a:endParaRPr lang="fa-IR" sz="4000" dirty="0">
              <a:solidFill>
                <a:schemeClr val="accent6">
                  <a:lumMod val="50000"/>
                </a:schemeClr>
              </a:solidFill>
              <a:latin typeface="Times New Roman" pitchFamily="18" charset="0"/>
              <a:cs typeface="B Titr" panose="00000700000000000000" pitchFamily="2" charset="-78"/>
            </a:endParaRPr>
          </a:p>
          <a:p>
            <a:pPr algn="r"/>
            <a:r>
              <a:rPr lang="fa-IR" sz="4000" dirty="0">
                <a:solidFill>
                  <a:schemeClr val="accent2">
                    <a:lumMod val="50000"/>
                  </a:schemeClr>
                </a:solidFill>
                <a:latin typeface="Times New Roman" pitchFamily="18" charset="0"/>
                <a:cs typeface="B Titr" panose="00000700000000000000" pitchFamily="2" charset="-78"/>
              </a:rPr>
              <a:t>اشاره گرها</a:t>
            </a:r>
            <a:r>
              <a:rPr lang="en-US" sz="4000" dirty="0">
                <a:solidFill>
                  <a:schemeClr val="accent2">
                    <a:lumMod val="50000"/>
                  </a:schemeClr>
                </a:solidFill>
                <a:latin typeface="Times New Roman" pitchFamily="18" charset="0"/>
                <a:cs typeface="B Titr" panose="00000700000000000000" pitchFamily="2" charset="-78"/>
              </a:rPr>
              <a:t> </a:t>
            </a:r>
            <a:r>
              <a:rPr lang="fa-IR" sz="4000" dirty="0">
                <a:solidFill>
                  <a:schemeClr val="accent2">
                    <a:lumMod val="50000"/>
                  </a:schemeClr>
                </a:solidFill>
                <a:latin typeface="Times New Roman" pitchFamily="18" charset="0"/>
                <a:cs typeface="B Titr" panose="00000700000000000000" pitchFamily="2" charset="-78"/>
              </a:rPr>
              <a:t> در </a:t>
            </a:r>
            <a:r>
              <a:rPr lang="en-US" sz="4000" dirty="0">
                <a:solidFill>
                  <a:schemeClr val="accent2">
                    <a:lumMod val="50000"/>
                  </a:schemeClr>
                </a:solidFill>
                <a:latin typeface="Times New Roman" pitchFamily="18" charset="0"/>
                <a:cs typeface="B Titr" panose="00000700000000000000" pitchFamily="2" charset="-78"/>
              </a:rPr>
              <a:t>C#</a:t>
            </a:r>
          </a:p>
        </p:txBody>
      </p:sp>
      <p:sp>
        <p:nvSpPr>
          <p:cNvPr id="7" name="Slide Number Placeholder 6"/>
          <p:cNvSpPr>
            <a:spLocks noGrp="1"/>
          </p:cNvSpPr>
          <p:nvPr>
            <p:ph type="sldNum" sz="quarter" idx="12"/>
          </p:nvPr>
        </p:nvSpPr>
        <p:spPr/>
        <p:txBody>
          <a:bodyPr/>
          <a:lstStyle/>
          <a:p>
            <a:fld id="{7A24F918-E48B-4CD6-88B4-F48A81EB5FB6}" type="slidenum">
              <a:rPr lang="en-US" smtClean="0"/>
              <a:t>1</a:t>
            </a:fld>
            <a:endParaRPr lang="en-US"/>
          </a:p>
        </p:txBody>
      </p:sp>
      <p:sp>
        <p:nvSpPr>
          <p:cNvPr id="8" name="Footer Placeholder 7"/>
          <p:cNvSpPr>
            <a:spLocks noGrp="1"/>
          </p:cNvSpPr>
          <p:nvPr>
            <p:ph type="ftr" sz="quarter" idx="11"/>
          </p:nvPr>
        </p:nvSpPr>
        <p:spPr/>
        <p:txBody>
          <a:bodyPr/>
          <a:lstStyle/>
          <a:p>
            <a:r>
              <a:rPr lang="en-US" dirty="0"/>
              <a:t>V. Haghighatdoost, </a:t>
            </a:r>
            <a:r>
              <a:rPr lang="en-US" dirty="0" err="1"/>
              <a:t>Shahed</a:t>
            </a:r>
            <a:r>
              <a:rPr lang="en-US" dirty="0"/>
              <a:t> university</a:t>
            </a:r>
          </a:p>
        </p:txBody>
      </p:sp>
    </p:spTree>
    <p:extLst>
      <p:ext uri="{BB962C8B-B14F-4D97-AF65-F5344CB8AC3E}">
        <p14:creationId xmlns:p14="http://schemas.microsoft.com/office/powerpoint/2010/main" val="6385494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F9A41-BCFF-4774-BB35-B7007BF443D5}"/>
              </a:ext>
            </a:extLst>
          </p:cNvPr>
          <p:cNvSpPr>
            <a:spLocks noGrp="1"/>
          </p:cNvSpPr>
          <p:nvPr>
            <p:ph type="title"/>
          </p:nvPr>
        </p:nvSpPr>
        <p:spPr/>
        <p:txBody>
          <a:bodyPr/>
          <a:lstStyle/>
          <a:p>
            <a:r>
              <a:rPr lang="fa-IR" dirty="0"/>
              <a:t>تعریف اشاره گر</a:t>
            </a:r>
            <a:endParaRPr lang="en-US" dirty="0"/>
          </a:p>
        </p:txBody>
      </p:sp>
      <p:sp>
        <p:nvSpPr>
          <p:cNvPr id="3" name="Content Placeholder 2">
            <a:extLst>
              <a:ext uri="{FF2B5EF4-FFF2-40B4-BE49-F238E27FC236}">
                <a16:creationId xmlns:a16="http://schemas.microsoft.com/office/drawing/2014/main" id="{5968DF3C-CD2D-46D5-9216-15BA7460DCF0}"/>
              </a:ext>
            </a:extLst>
          </p:cNvPr>
          <p:cNvSpPr>
            <a:spLocks noGrp="1"/>
          </p:cNvSpPr>
          <p:nvPr>
            <p:ph idx="1"/>
          </p:nvPr>
        </p:nvSpPr>
        <p:spPr>
          <a:xfrm>
            <a:off x="215462" y="1208314"/>
            <a:ext cx="11328838" cy="2867297"/>
          </a:xfrm>
        </p:spPr>
        <p:txBody>
          <a:bodyPr>
            <a:normAutofit/>
          </a:bodyPr>
          <a:lstStyle/>
          <a:p>
            <a:r>
              <a:rPr lang="fa-IR" dirty="0"/>
              <a:t>مثال قبل بیشتر برای آشنایی اولیه با </a:t>
            </a:r>
            <a:r>
              <a:rPr lang="en-US" dirty="0"/>
              <a:t>Pointer </a:t>
            </a:r>
            <a:r>
              <a:rPr lang="fa-IR" dirty="0"/>
              <a:t>ها بود.</a:t>
            </a:r>
          </a:p>
          <a:p>
            <a:r>
              <a:rPr lang="fa-IR" dirty="0"/>
              <a:t>در این مثال </a:t>
            </a:r>
            <a:r>
              <a:rPr lang="fa-IR" dirty="0" err="1"/>
              <a:t>تابعی</a:t>
            </a:r>
            <a:r>
              <a:rPr lang="fa-IR" dirty="0"/>
              <a:t> تعریف می کنیم که دو پارامتر را به عنوان ورودی می گیرد و سپس مقادیر آن ها را با هم عوض می کند.</a:t>
            </a:r>
          </a:p>
        </p:txBody>
      </p:sp>
      <p:sp>
        <p:nvSpPr>
          <p:cNvPr id="4" name="Slide Number Placeholder 3">
            <a:extLst>
              <a:ext uri="{FF2B5EF4-FFF2-40B4-BE49-F238E27FC236}">
                <a16:creationId xmlns:a16="http://schemas.microsoft.com/office/drawing/2014/main" id="{198C3B92-851B-43E5-8ADE-8712E06A4CB3}"/>
              </a:ext>
            </a:extLst>
          </p:cNvPr>
          <p:cNvSpPr>
            <a:spLocks noGrp="1"/>
          </p:cNvSpPr>
          <p:nvPr>
            <p:ph type="sldNum" sz="quarter" idx="12"/>
          </p:nvPr>
        </p:nvSpPr>
        <p:spPr/>
        <p:txBody>
          <a:bodyPr/>
          <a:lstStyle/>
          <a:p>
            <a:fld id="{7A24F918-E48B-4CD6-88B4-F48A81EB5FB6}" type="slidenum">
              <a:rPr lang="en-US" smtClean="0"/>
              <a:pPr/>
              <a:t>10</a:t>
            </a:fld>
            <a:endParaRPr lang="en-US"/>
          </a:p>
        </p:txBody>
      </p:sp>
      <p:sp>
        <p:nvSpPr>
          <p:cNvPr id="5" name="Footer Placeholder 4">
            <a:extLst>
              <a:ext uri="{FF2B5EF4-FFF2-40B4-BE49-F238E27FC236}">
                <a16:creationId xmlns:a16="http://schemas.microsoft.com/office/drawing/2014/main" id="{E3D232C6-ACF4-44F7-A79D-9C7270FBB931}"/>
              </a:ext>
            </a:extLst>
          </p:cNvPr>
          <p:cNvSpPr>
            <a:spLocks noGrp="1"/>
          </p:cNvSpPr>
          <p:nvPr>
            <p:ph type="ftr" sz="quarter" idx="11"/>
          </p:nvPr>
        </p:nvSpPr>
        <p:spPr/>
        <p:txBody>
          <a:bodyPr/>
          <a:lstStyle/>
          <a:p>
            <a:r>
              <a:rPr lang="en-US"/>
              <a:t>V. Haghighatdoost, Shahed university</a:t>
            </a:r>
            <a:endParaRPr lang="en-US" dirty="0"/>
          </a:p>
        </p:txBody>
      </p:sp>
      <p:sp>
        <p:nvSpPr>
          <p:cNvPr id="11" name="TextBox 10">
            <a:extLst>
              <a:ext uri="{FF2B5EF4-FFF2-40B4-BE49-F238E27FC236}">
                <a16:creationId xmlns:a16="http://schemas.microsoft.com/office/drawing/2014/main" id="{30E4DF97-3D0C-441D-A287-F85E3077F424}"/>
              </a:ext>
            </a:extLst>
          </p:cNvPr>
          <p:cNvSpPr txBox="1"/>
          <p:nvPr/>
        </p:nvSpPr>
        <p:spPr>
          <a:xfrm>
            <a:off x="647701" y="4184509"/>
            <a:ext cx="6848190" cy="1754326"/>
          </a:xfrm>
          <a:prstGeom prst="rect">
            <a:avLst/>
          </a:prstGeom>
          <a:solidFill>
            <a:schemeClr val="bg1">
              <a:lumMod val="85000"/>
            </a:schemeClr>
          </a:solidFill>
        </p:spPr>
        <p:txBody>
          <a:bodyPr wrap="square">
            <a:spAutoFit/>
          </a:bodyPr>
          <a:lstStyle/>
          <a:p>
            <a:r>
              <a:rPr lang="en-US" dirty="0">
                <a:solidFill>
                  <a:srgbClr val="0000FF"/>
                </a:solidFill>
                <a:latin typeface="Consolas" panose="020B0609020204030204" pitchFamily="49" charset="0"/>
              </a:rPr>
              <a:t>public</a:t>
            </a:r>
            <a:r>
              <a:rPr lang="en-US" dirty="0">
                <a:solidFill>
                  <a:srgbClr val="000000"/>
                </a:solidFill>
                <a:latin typeface="Consolas" panose="020B0609020204030204" pitchFamily="49" charset="0"/>
              </a:rPr>
              <a:t> </a:t>
            </a:r>
            <a:r>
              <a:rPr lang="en-US" dirty="0">
                <a:solidFill>
                  <a:srgbClr val="0000FF"/>
                </a:solidFill>
                <a:latin typeface="Consolas" panose="020B0609020204030204" pitchFamily="49" charset="0"/>
              </a:rPr>
              <a:t>static</a:t>
            </a:r>
            <a:r>
              <a:rPr lang="en-US" dirty="0">
                <a:solidFill>
                  <a:srgbClr val="000000"/>
                </a:solidFill>
                <a:latin typeface="Consolas" panose="020B0609020204030204" pitchFamily="49" charset="0"/>
              </a:rPr>
              <a:t> </a:t>
            </a:r>
            <a:r>
              <a:rPr lang="en-US" dirty="0">
                <a:solidFill>
                  <a:srgbClr val="0000FF"/>
                </a:solidFill>
                <a:latin typeface="Consolas" panose="020B0609020204030204" pitchFamily="49" charset="0"/>
              </a:rPr>
              <a:t>unsafe</a:t>
            </a:r>
            <a:r>
              <a:rPr lang="en-US" dirty="0">
                <a:solidFill>
                  <a:srgbClr val="000000"/>
                </a:solidFill>
                <a:latin typeface="Consolas" panose="020B0609020204030204" pitchFamily="49" charset="0"/>
              </a:rPr>
              <a:t> </a:t>
            </a:r>
            <a:r>
              <a:rPr lang="en-US" dirty="0">
                <a:solidFill>
                  <a:srgbClr val="0000FF"/>
                </a:solidFill>
                <a:latin typeface="Consolas" panose="020B0609020204030204" pitchFamily="49" charset="0"/>
              </a:rPr>
              <a:t>void</a:t>
            </a:r>
            <a:r>
              <a:rPr lang="en-US" dirty="0">
                <a:solidFill>
                  <a:srgbClr val="000000"/>
                </a:solidFill>
                <a:latin typeface="Consolas" panose="020B0609020204030204" pitchFamily="49" charset="0"/>
              </a:rPr>
              <a:t> Swap(</a:t>
            </a:r>
            <a:r>
              <a:rPr lang="en-US" dirty="0">
                <a:solidFill>
                  <a:srgbClr val="0000FF"/>
                </a:solidFill>
                <a:latin typeface="Consolas" panose="020B0609020204030204" pitchFamily="49" charset="0"/>
              </a:rPr>
              <a:t>int</a:t>
            </a:r>
            <a:r>
              <a:rPr lang="en-US" dirty="0">
                <a:solidFill>
                  <a:srgbClr val="000000"/>
                </a:solidFill>
                <a:latin typeface="Consolas" panose="020B0609020204030204" pitchFamily="49" charset="0"/>
              </a:rPr>
              <a:t>* a, </a:t>
            </a:r>
            <a:r>
              <a:rPr lang="en-US" dirty="0">
                <a:solidFill>
                  <a:srgbClr val="0000FF"/>
                </a:solidFill>
                <a:latin typeface="Consolas" panose="020B0609020204030204" pitchFamily="49" charset="0"/>
              </a:rPr>
              <a:t>int</a:t>
            </a:r>
            <a:r>
              <a:rPr lang="en-US" dirty="0">
                <a:solidFill>
                  <a:srgbClr val="000000"/>
                </a:solidFill>
                <a:latin typeface="Consolas" panose="020B0609020204030204" pitchFamily="49" charset="0"/>
              </a:rPr>
              <a:t>* b)</a:t>
            </a:r>
          </a:p>
          <a:p>
            <a:r>
              <a:rPr lang="en-US" dirty="0">
                <a:solidFill>
                  <a:srgbClr val="000000"/>
                </a:solidFill>
                <a:latin typeface="Consolas" panose="020B0609020204030204" pitchFamily="49" charset="0"/>
              </a:rPr>
              <a:t>{</a:t>
            </a:r>
          </a:p>
          <a:p>
            <a:r>
              <a:rPr lang="en-US" dirty="0">
                <a:solidFill>
                  <a:srgbClr val="000000"/>
                </a:solidFill>
                <a:latin typeface="Consolas" panose="020B0609020204030204" pitchFamily="49" charset="0"/>
              </a:rPr>
              <a:t>    </a:t>
            </a:r>
            <a:r>
              <a:rPr lang="en-US" dirty="0">
                <a:solidFill>
                  <a:srgbClr val="0000FF"/>
                </a:solidFill>
                <a:latin typeface="Consolas" panose="020B0609020204030204" pitchFamily="49" charset="0"/>
              </a:rPr>
              <a:t>int</a:t>
            </a:r>
            <a:r>
              <a:rPr lang="en-US" dirty="0">
                <a:solidFill>
                  <a:srgbClr val="000000"/>
                </a:solidFill>
                <a:latin typeface="Consolas" panose="020B0609020204030204" pitchFamily="49" charset="0"/>
              </a:rPr>
              <a:t> temp = *a;</a:t>
            </a:r>
          </a:p>
          <a:p>
            <a:r>
              <a:rPr lang="en-US" dirty="0">
                <a:solidFill>
                  <a:srgbClr val="000000"/>
                </a:solidFill>
                <a:latin typeface="Consolas" panose="020B0609020204030204" pitchFamily="49" charset="0"/>
              </a:rPr>
              <a:t>    *a = *b;</a:t>
            </a:r>
          </a:p>
          <a:p>
            <a:r>
              <a:rPr lang="en-US" dirty="0">
                <a:solidFill>
                  <a:srgbClr val="000000"/>
                </a:solidFill>
                <a:latin typeface="Consolas" panose="020B0609020204030204" pitchFamily="49" charset="0"/>
              </a:rPr>
              <a:t>    *b = temp;</a:t>
            </a:r>
          </a:p>
          <a:p>
            <a:r>
              <a:rPr lang="en-US" dirty="0">
                <a:solidFill>
                  <a:srgbClr val="000000"/>
                </a:solidFill>
                <a:latin typeface="Consolas" panose="020B0609020204030204" pitchFamily="49" charset="0"/>
              </a:rPr>
              <a:t>}</a:t>
            </a:r>
            <a:endParaRPr lang="en-US" dirty="0"/>
          </a:p>
        </p:txBody>
      </p:sp>
    </p:spTree>
    <p:extLst>
      <p:ext uri="{BB962C8B-B14F-4D97-AF65-F5344CB8AC3E}">
        <p14:creationId xmlns:p14="http://schemas.microsoft.com/office/powerpoint/2010/main" val="8950917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F9A41-BCFF-4774-BB35-B7007BF443D5}"/>
              </a:ext>
            </a:extLst>
          </p:cNvPr>
          <p:cNvSpPr>
            <a:spLocks noGrp="1"/>
          </p:cNvSpPr>
          <p:nvPr>
            <p:ph type="title"/>
          </p:nvPr>
        </p:nvSpPr>
        <p:spPr/>
        <p:txBody>
          <a:bodyPr/>
          <a:lstStyle/>
          <a:p>
            <a:r>
              <a:rPr lang="fa-IR" dirty="0"/>
              <a:t>دسترسی به مرجع در </a:t>
            </a:r>
            <a:r>
              <a:rPr lang="fa-IR" dirty="0" err="1"/>
              <a:t>کدهای</a:t>
            </a:r>
            <a:r>
              <a:rPr lang="fa-IR" dirty="0"/>
              <a:t> مدیریت شده</a:t>
            </a:r>
            <a:endParaRPr lang="en-US" dirty="0"/>
          </a:p>
        </p:txBody>
      </p:sp>
      <p:sp>
        <p:nvSpPr>
          <p:cNvPr id="3" name="Content Placeholder 2">
            <a:extLst>
              <a:ext uri="{FF2B5EF4-FFF2-40B4-BE49-F238E27FC236}">
                <a16:creationId xmlns:a16="http://schemas.microsoft.com/office/drawing/2014/main" id="{5968DF3C-CD2D-46D5-9216-15BA7460DCF0}"/>
              </a:ext>
            </a:extLst>
          </p:cNvPr>
          <p:cNvSpPr>
            <a:spLocks noGrp="1"/>
          </p:cNvSpPr>
          <p:nvPr>
            <p:ph idx="1"/>
          </p:nvPr>
        </p:nvSpPr>
        <p:spPr>
          <a:xfrm>
            <a:off x="215462" y="1208314"/>
            <a:ext cx="11328838" cy="2867297"/>
          </a:xfrm>
        </p:spPr>
        <p:txBody>
          <a:bodyPr>
            <a:normAutofit/>
          </a:bodyPr>
          <a:lstStyle/>
          <a:p>
            <a:r>
              <a:rPr lang="fa-IR" dirty="0"/>
              <a:t>در صورتی که از </a:t>
            </a:r>
            <a:r>
              <a:rPr lang="en-US" dirty="0"/>
              <a:t>Pointer </a:t>
            </a:r>
            <a:r>
              <a:rPr lang="fa-IR" dirty="0"/>
              <a:t>ها استفاده نکنیم، می توانیم به وسیله کلمه کلیدی </a:t>
            </a:r>
            <a:r>
              <a:rPr lang="en-US" dirty="0"/>
              <a:t>ref </a:t>
            </a:r>
            <a:r>
              <a:rPr lang="fa-IR" dirty="0"/>
              <a:t>پارامتر ها را تعریف کرده و در بدنه تابع به صورت زیر مقادیر آن ها را تغییر دهیم.</a:t>
            </a:r>
          </a:p>
          <a:p>
            <a:r>
              <a:rPr lang="fa-IR" dirty="0"/>
              <a:t>در این حالت از متغیرهای ارسال شده به تابع، کپی گرفته نمیشود، بلکه همان </a:t>
            </a:r>
            <a:r>
              <a:rPr lang="fa-IR" dirty="0" err="1"/>
              <a:t>متغیرها</a:t>
            </a:r>
            <a:r>
              <a:rPr lang="fa-IR" dirty="0"/>
              <a:t> با نام جدید در اختیار قرار میگیرند.</a:t>
            </a:r>
          </a:p>
        </p:txBody>
      </p:sp>
      <p:sp>
        <p:nvSpPr>
          <p:cNvPr id="4" name="Slide Number Placeholder 3">
            <a:extLst>
              <a:ext uri="{FF2B5EF4-FFF2-40B4-BE49-F238E27FC236}">
                <a16:creationId xmlns:a16="http://schemas.microsoft.com/office/drawing/2014/main" id="{198C3B92-851B-43E5-8ADE-8712E06A4CB3}"/>
              </a:ext>
            </a:extLst>
          </p:cNvPr>
          <p:cNvSpPr>
            <a:spLocks noGrp="1"/>
          </p:cNvSpPr>
          <p:nvPr>
            <p:ph type="sldNum" sz="quarter" idx="12"/>
          </p:nvPr>
        </p:nvSpPr>
        <p:spPr/>
        <p:txBody>
          <a:bodyPr/>
          <a:lstStyle/>
          <a:p>
            <a:fld id="{7A24F918-E48B-4CD6-88B4-F48A81EB5FB6}" type="slidenum">
              <a:rPr lang="en-US" smtClean="0"/>
              <a:pPr/>
              <a:t>11</a:t>
            </a:fld>
            <a:endParaRPr lang="en-US"/>
          </a:p>
        </p:txBody>
      </p:sp>
      <p:sp>
        <p:nvSpPr>
          <p:cNvPr id="5" name="Footer Placeholder 4">
            <a:extLst>
              <a:ext uri="{FF2B5EF4-FFF2-40B4-BE49-F238E27FC236}">
                <a16:creationId xmlns:a16="http://schemas.microsoft.com/office/drawing/2014/main" id="{E3D232C6-ACF4-44F7-A79D-9C7270FBB931}"/>
              </a:ext>
            </a:extLst>
          </p:cNvPr>
          <p:cNvSpPr>
            <a:spLocks noGrp="1"/>
          </p:cNvSpPr>
          <p:nvPr>
            <p:ph type="ftr" sz="quarter" idx="11"/>
          </p:nvPr>
        </p:nvSpPr>
        <p:spPr/>
        <p:txBody>
          <a:bodyPr/>
          <a:lstStyle/>
          <a:p>
            <a:r>
              <a:rPr lang="en-US"/>
              <a:t>V. Haghighatdoost, Shahed university</a:t>
            </a:r>
            <a:endParaRPr lang="en-US" dirty="0"/>
          </a:p>
        </p:txBody>
      </p:sp>
      <p:sp>
        <p:nvSpPr>
          <p:cNvPr id="10" name="TextBox 9">
            <a:extLst>
              <a:ext uri="{FF2B5EF4-FFF2-40B4-BE49-F238E27FC236}">
                <a16:creationId xmlns:a16="http://schemas.microsoft.com/office/drawing/2014/main" id="{C177E9B3-8B72-4013-965D-0F68AF98D385}"/>
              </a:ext>
            </a:extLst>
          </p:cNvPr>
          <p:cNvSpPr txBox="1"/>
          <p:nvPr/>
        </p:nvSpPr>
        <p:spPr>
          <a:xfrm>
            <a:off x="433452" y="4278295"/>
            <a:ext cx="7396440" cy="1938992"/>
          </a:xfrm>
          <a:prstGeom prst="rect">
            <a:avLst/>
          </a:prstGeom>
          <a:solidFill>
            <a:schemeClr val="bg1">
              <a:lumMod val="85000"/>
            </a:schemeClr>
          </a:solidFill>
        </p:spPr>
        <p:txBody>
          <a:bodyPr wrap="square">
            <a:spAutoFit/>
          </a:bodyPr>
          <a:lstStyle/>
          <a:p>
            <a:r>
              <a:rPr lang="en-US" sz="2000" dirty="0">
                <a:solidFill>
                  <a:srgbClr val="0000FF"/>
                </a:solidFill>
                <a:latin typeface="Consolas" panose="020B0609020204030204" pitchFamily="49" charset="0"/>
              </a:rPr>
              <a:t>public</a:t>
            </a:r>
            <a:r>
              <a:rPr lang="en-US" sz="2000" dirty="0">
                <a:solidFill>
                  <a:srgbClr val="000000"/>
                </a:solidFill>
                <a:latin typeface="Consolas" panose="020B0609020204030204" pitchFamily="49" charset="0"/>
              </a:rPr>
              <a:t> </a:t>
            </a:r>
            <a:r>
              <a:rPr lang="en-US" sz="2000" dirty="0">
                <a:solidFill>
                  <a:srgbClr val="0000FF"/>
                </a:solidFill>
                <a:latin typeface="Consolas" panose="020B0609020204030204" pitchFamily="49" charset="0"/>
              </a:rPr>
              <a:t>static</a:t>
            </a:r>
            <a:r>
              <a:rPr lang="en-US" sz="2000" dirty="0">
                <a:solidFill>
                  <a:srgbClr val="000000"/>
                </a:solidFill>
                <a:latin typeface="Consolas" panose="020B0609020204030204" pitchFamily="49" charset="0"/>
              </a:rPr>
              <a:t> </a:t>
            </a:r>
            <a:r>
              <a:rPr lang="en-US" sz="2000" dirty="0">
                <a:solidFill>
                  <a:srgbClr val="0000FF"/>
                </a:solidFill>
                <a:latin typeface="Consolas" panose="020B0609020204030204" pitchFamily="49" charset="0"/>
              </a:rPr>
              <a:t>void</a:t>
            </a:r>
            <a:r>
              <a:rPr lang="en-US" sz="2000" dirty="0">
                <a:solidFill>
                  <a:srgbClr val="000000"/>
                </a:solidFill>
                <a:latin typeface="Consolas" panose="020B0609020204030204" pitchFamily="49" charset="0"/>
              </a:rPr>
              <a:t> Swap(</a:t>
            </a:r>
            <a:r>
              <a:rPr lang="en-US" sz="2000" dirty="0">
                <a:solidFill>
                  <a:srgbClr val="0000FF"/>
                </a:solidFill>
                <a:latin typeface="Consolas" panose="020B0609020204030204" pitchFamily="49" charset="0"/>
              </a:rPr>
              <a:t>ref</a:t>
            </a:r>
            <a:r>
              <a:rPr lang="en-US" sz="2000" dirty="0">
                <a:solidFill>
                  <a:srgbClr val="000000"/>
                </a:solidFill>
                <a:latin typeface="Consolas" panose="020B0609020204030204" pitchFamily="49" charset="0"/>
              </a:rPr>
              <a:t> </a:t>
            </a:r>
            <a:r>
              <a:rPr lang="en-US" sz="2000" dirty="0">
                <a:solidFill>
                  <a:srgbClr val="0000FF"/>
                </a:solidFill>
                <a:latin typeface="Consolas" panose="020B0609020204030204" pitchFamily="49" charset="0"/>
              </a:rPr>
              <a:t>int</a:t>
            </a:r>
            <a:r>
              <a:rPr lang="en-US" sz="2000" dirty="0">
                <a:solidFill>
                  <a:srgbClr val="000000"/>
                </a:solidFill>
                <a:latin typeface="Consolas" panose="020B0609020204030204" pitchFamily="49" charset="0"/>
              </a:rPr>
              <a:t> a, </a:t>
            </a:r>
            <a:r>
              <a:rPr lang="en-US" sz="2000" dirty="0">
                <a:solidFill>
                  <a:srgbClr val="0000FF"/>
                </a:solidFill>
                <a:latin typeface="Consolas" panose="020B0609020204030204" pitchFamily="49" charset="0"/>
              </a:rPr>
              <a:t>ref</a:t>
            </a:r>
            <a:r>
              <a:rPr lang="en-US" sz="2000" dirty="0">
                <a:solidFill>
                  <a:srgbClr val="000000"/>
                </a:solidFill>
                <a:latin typeface="Consolas" panose="020B0609020204030204" pitchFamily="49" charset="0"/>
              </a:rPr>
              <a:t> </a:t>
            </a:r>
            <a:r>
              <a:rPr lang="en-US" sz="2000" dirty="0">
                <a:solidFill>
                  <a:srgbClr val="0000FF"/>
                </a:solidFill>
                <a:latin typeface="Consolas" panose="020B0609020204030204" pitchFamily="49" charset="0"/>
              </a:rPr>
              <a:t>int</a:t>
            </a:r>
            <a:r>
              <a:rPr lang="en-US" sz="2000" dirty="0">
                <a:solidFill>
                  <a:srgbClr val="000000"/>
                </a:solidFill>
                <a:latin typeface="Consolas" panose="020B0609020204030204" pitchFamily="49" charset="0"/>
              </a:rPr>
              <a:t> b)</a:t>
            </a:r>
          </a:p>
          <a:p>
            <a:r>
              <a:rPr lang="en-US" sz="2000" dirty="0">
                <a:solidFill>
                  <a:srgbClr val="000000"/>
                </a:solidFill>
                <a:latin typeface="Consolas" panose="020B0609020204030204" pitchFamily="49" charset="0"/>
              </a:rPr>
              <a:t>{</a:t>
            </a:r>
          </a:p>
          <a:p>
            <a:r>
              <a:rPr lang="en-US" sz="2000" dirty="0">
                <a:solidFill>
                  <a:srgbClr val="000000"/>
                </a:solidFill>
                <a:latin typeface="Consolas" panose="020B0609020204030204" pitchFamily="49" charset="0"/>
              </a:rPr>
              <a:t> </a:t>
            </a:r>
            <a:r>
              <a:rPr lang="fa-IR" sz="2000" dirty="0">
                <a:solidFill>
                  <a:srgbClr val="000000"/>
                </a:solidFill>
                <a:latin typeface="Consolas" panose="020B0609020204030204" pitchFamily="49" charset="0"/>
              </a:rPr>
              <a:t>     </a:t>
            </a:r>
            <a:r>
              <a:rPr lang="en-US" sz="2000" dirty="0">
                <a:solidFill>
                  <a:srgbClr val="0000FF"/>
                </a:solidFill>
                <a:latin typeface="Consolas" panose="020B0609020204030204" pitchFamily="49" charset="0"/>
              </a:rPr>
              <a:t>int</a:t>
            </a:r>
            <a:r>
              <a:rPr lang="en-US" sz="2000" dirty="0">
                <a:solidFill>
                  <a:srgbClr val="000000"/>
                </a:solidFill>
                <a:latin typeface="Consolas" panose="020B0609020204030204" pitchFamily="49" charset="0"/>
              </a:rPr>
              <a:t> temp = a;</a:t>
            </a:r>
          </a:p>
          <a:p>
            <a:r>
              <a:rPr lang="en-US" sz="2000" dirty="0">
                <a:solidFill>
                  <a:srgbClr val="000000"/>
                </a:solidFill>
                <a:latin typeface="Consolas" panose="020B0609020204030204" pitchFamily="49" charset="0"/>
              </a:rPr>
              <a:t>    a = b;</a:t>
            </a:r>
          </a:p>
          <a:p>
            <a:r>
              <a:rPr lang="en-US" sz="2000" dirty="0">
                <a:solidFill>
                  <a:srgbClr val="000000"/>
                </a:solidFill>
                <a:latin typeface="Consolas" panose="020B0609020204030204" pitchFamily="49" charset="0"/>
              </a:rPr>
              <a:t>    b = temp;</a:t>
            </a:r>
          </a:p>
          <a:p>
            <a:r>
              <a:rPr lang="en-US" sz="2000" dirty="0">
                <a:solidFill>
                  <a:srgbClr val="000000"/>
                </a:solidFill>
                <a:latin typeface="Consolas" panose="020B0609020204030204" pitchFamily="49" charset="0"/>
              </a:rPr>
              <a:t>}</a:t>
            </a:r>
            <a:endParaRPr lang="en-US" sz="2000" dirty="0"/>
          </a:p>
        </p:txBody>
      </p:sp>
    </p:spTree>
    <p:extLst>
      <p:ext uri="{BB962C8B-B14F-4D97-AF65-F5344CB8AC3E}">
        <p14:creationId xmlns:p14="http://schemas.microsoft.com/office/powerpoint/2010/main" val="4542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F9A41-BCFF-4774-BB35-B7007BF443D5}"/>
              </a:ext>
            </a:extLst>
          </p:cNvPr>
          <p:cNvSpPr>
            <a:spLocks noGrp="1"/>
          </p:cNvSpPr>
          <p:nvPr>
            <p:ph type="title"/>
          </p:nvPr>
        </p:nvSpPr>
        <p:spPr/>
        <p:txBody>
          <a:bodyPr/>
          <a:lstStyle/>
          <a:p>
            <a:r>
              <a:rPr lang="fa-IR" dirty="0"/>
              <a:t>تعریف اشاره گر</a:t>
            </a:r>
            <a:endParaRPr lang="en-US" dirty="0"/>
          </a:p>
        </p:txBody>
      </p:sp>
      <p:sp>
        <p:nvSpPr>
          <p:cNvPr id="3" name="Content Placeholder 2">
            <a:extLst>
              <a:ext uri="{FF2B5EF4-FFF2-40B4-BE49-F238E27FC236}">
                <a16:creationId xmlns:a16="http://schemas.microsoft.com/office/drawing/2014/main" id="{5968DF3C-CD2D-46D5-9216-15BA7460DCF0}"/>
              </a:ext>
            </a:extLst>
          </p:cNvPr>
          <p:cNvSpPr>
            <a:spLocks noGrp="1"/>
          </p:cNvSpPr>
          <p:nvPr>
            <p:ph idx="1"/>
          </p:nvPr>
        </p:nvSpPr>
        <p:spPr>
          <a:xfrm>
            <a:off x="215462" y="1208314"/>
            <a:ext cx="11328838" cy="2867297"/>
          </a:xfrm>
        </p:spPr>
        <p:txBody>
          <a:bodyPr>
            <a:normAutofit fontScale="85000" lnSpcReduction="20000"/>
          </a:bodyPr>
          <a:lstStyle/>
          <a:p>
            <a:r>
              <a:rPr lang="fa-IR" dirty="0"/>
              <a:t>کلمه کلیدی </a:t>
            </a:r>
            <a:r>
              <a:rPr lang="en-US" dirty="0">
                <a:solidFill>
                  <a:srgbClr val="C00000"/>
                </a:solidFill>
              </a:rPr>
              <a:t>ref</a:t>
            </a:r>
            <a:r>
              <a:rPr lang="en-US" dirty="0"/>
              <a:t> </a:t>
            </a:r>
            <a:r>
              <a:rPr lang="fa-IR" dirty="0"/>
              <a:t>باعث می شود که به جای ارسال مقادیر به پارامترهای متد، </a:t>
            </a:r>
            <a:r>
              <a:rPr lang="fa-IR" dirty="0">
                <a:solidFill>
                  <a:srgbClr val="C00000"/>
                </a:solidFill>
              </a:rPr>
              <a:t>آدرس </a:t>
            </a:r>
            <a:r>
              <a:rPr lang="fa-IR" dirty="0" err="1">
                <a:solidFill>
                  <a:srgbClr val="C00000"/>
                </a:solidFill>
              </a:rPr>
              <a:t>متغیرها</a:t>
            </a:r>
            <a:r>
              <a:rPr lang="fa-IR" dirty="0">
                <a:solidFill>
                  <a:srgbClr val="C00000"/>
                </a:solidFill>
              </a:rPr>
              <a:t> </a:t>
            </a:r>
            <a:r>
              <a:rPr lang="fa-IR" dirty="0"/>
              <a:t>به متد پاس داده شده و </a:t>
            </a:r>
            <a:r>
              <a:rPr lang="fa-IR" dirty="0">
                <a:solidFill>
                  <a:srgbClr val="C00000"/>
                </a:solidFill>
              </a:rPr>
              <a:t>در صورت تغییر </a:t>
            </a:r>
            <a:r>
              <a:rPr lang="fa-IR" dirty="0" err="1">
                <a:solidFill>
                  <a:srgbClr val="C00000"/>
                </a:solidFill>
              </a:rPr>
              <a:t>پارامترها</a:t>
            </a:r>
            <a:r>
              <a:rPr lang="fa-IR" dirty="0">
                <a:solidFill>
                  <a:srgbClr val="C00000"/>
                </a:solidFill>
              </a:rPr>
              <a:t> در متد، </a:t>
            </a:r>
            <a:r>
              <a:rPr lang="fa-IR" dirty="0" err="1">
                <a:solidFill>
                  <a:srgbClr val="C00000"/>
                </a:solidFill>
              </a:rPr>
              <a:t>مقادیری</a:t>
            </a:r>
            <a:r>
              <a:rPr lang="fa-IR" dirty="0">
                <a:solidFill>
                  <a:srgbClr val="C00000"/>
                </a:solidFill>
              </a:rPr>
              <a:t> که در خارج متد به آن پاس داده شده </a:t>
            </a:r>
            <a:r>
              <a:rPr lang="fa-IR" dirty="0" err="1">
                <a:solidFill>
                  <a:srgbClr val="C00000"/>
                </a:solidFill>
              </a:rPr>
              <a:t>اند</a:t>
            </a:r>
            <a:r>
              <a:rPr lang="fa-IR" dirty="0">
                <a:solidFill>
                  <a:srgbClr val="C00000"/>
                </a:solidFill>
              </a:rPr>
              <a:t> نیز تغییر کنند</a:t>
            </a:r>
            <a:r>
              <a:rPr lang="fa-IR" dirty="0"/>
              <a:t>. </a:t>
            </a:r>
          </a:p>
          <a:p>
            <a:r>
              <a:rPr lang="fa-IR" dirty="0"/>
              <a:t>به این شیوه </a:t>
            </a:r>
            <a:r>
              <a:rPr lang="en-US" dirty="0"/>
              <a:t>Call By Reference</a:t>
            </a:r>
            <a:r>
              <a:rPr lang="fa-IR" dirty="0"/>
              <a:t> میگویند. </a:t>
            </a:r>
          </a:p>
          <a:p>
            <a:r>
              <a:rPr lang="fa-IR" dirty="0"/>
              <a:t>این شیوه را میتوان با استفاده از اشاره گرها </a:t>
            </a:r>
            <a:r>
              <a:rPr lang="fa-IR" dirty="0" err="1"/>
              <a:t>بصورت</a:t>
            </a:r>
            <a:r>
              <a:rPr lang="fa-IR" dirty="0"/>
              <a:t> </a:t>
            </a:r>
            <a:r>
              <a:rPr lang="en-US" dirty="0"/>
              <a:t>unsafe</a:t>
            </a:r>
            <a:r>
              <a:rPr lang="fa-IR" dirty="0"/>
              <a:t> نیز انجام داد.</a:t>
            </a:r>
          </a:p>
        </p:txBody>
      </p:sp>
      <p:sp>
        <p:nvSpPr>
          <p:cNvPr id="4" name="Slide Number Placeholder 3">
            <a:extLst>
              <a:ext uri="{FF2B5EF4-FFF2-40B4-BE49-F238E27FC236}">
                <a16:creationId xmlns:a16="http://schemas.microsoft.com/office/drawing/2014/main" id="{198C3B92-851B-43E5-8ADE-8712E06A4CB3}"/>
              </a:ext>
            </a:extLst>
          </p:cNvPr>
          <p:cNvSpPr>
            <a:spLocks noGrp="1"/>
          </p:cNvSpPr>
          <p:nvPr>
            <p:ph type="sldNum" sz="quarter" idx="12"/>
          </p:nvPr>
        </p:nvSpPr>
        <p:spPr/>
        <p:txBody>
          <a:bodyPr/>
          <a:lstStyle/>
          <a:p>
            <a:fld id="{7A24F918-E48B-4CD6-88B4-F48A81EB5FB6}" type="slidenum">
              <a:rPr lang="en-US" smtClean="0"/>
              <a:pPr/>
              <a:t>12</a:t>
            </a:fld>
            <a:endParaRPr lang="en-US"/>
          </a:p>
        </p:txBody>
      </p:sp>
      <p:sp>
        <p:nvSpPr>
          <p:cNvPr id="5" name="Footer Placeholder 4">
            <a:extLst>
              <a:ext uri="{FF2B5EF4-FFF2-40B4-BE49-F238E27FC236}">
                <a16:creationId xmlns:a16="http://schemas.microsoft.com/office/drawing/2014/main" id="{E3D232C6-ACF4-44F7-A79D-9C7270FBB931}"/>
              </a:ext>
            </a:extLst>
          </p:cNvPr>
          <p:cNvSpPr>
            <a:spLocks noGrp="1"/>
          </p:cNvSpPr>
          <p:nvPr>
            <p:ph type="ftr" sz="quarter" idx="11"/>
          </p:nvPr>
        </p:nvSpPr>
        <p:spPr/>
        <p:txBody>
          <a:bodyPr/>
          <a:lstStyle/>
          <a:p>
            <a:r>
              <a:rPr lang="en-US"/>
              <a:t>V. Haghighatdoost, Shahed university</a:t>
            </a:r>
            <a:endParaRPr lang="en-US" dirty="0"/>
          </a:p>
        </p:txBody>
      </p:sp>
      <p:sp>
        <p:nvSpPr>
          <p:cNvPr id="10" name="TextBox 9">
            <a:extLst>
              <a:ext uri="{FF2B5EF4-FFF2-40B4-BE49-F238E27FC236}">
                <a16:creationId xmlns:a16="http://schemas.microsoft.com/office/drawing/2014/main" id="{C177E9B3-8B72-4013-965D-0F68AF98D385}"/>
              </a:ext>
            </a:extLst>
          </p:cNvPr>
          <p:cNvSpPr txBox="1"/>
          <p:nvPr/>
        </p:nvSpPr>
        <p:spPr>
          <a:xfrm>
            <a:off x="237521" y="4192985"/>
            <a:ext cx="5577840" cy="1569660"/>
          </a:xfrm>
          <a:prstGeom prst="rect">
            <a:avLst/>
          </a:prstGeom>
          <a:solidFill>
            <a:schemeClr val="bg1">
              <a:lumMod val="85000"/>
            </a:schemeClr>
          </a:solidFill>
        </p:spPr>
        <p:txBody>
          <a:bodyPr wrap="square">
            <a:spAutoFit/>
          </a:bodyPr>
          <a:lstStyle/>
          <a:p>
            <a:r>
              <a:rPr lang="en-US" sz="1600" dirty="0">
                <a:solidFill>
                  <a:srgbClr val="0000FF"/>
                </a:solidFill>
                <a:latin typeface="Consolas" panose="020B0609020204030204" pitchFamily="49" charset="0"/>
              </a:rPr>
              <a:t>public</a:t>
            </a:r>
            <a:r>
              <a:rPr lang="en-US" sz="1600" dirty="0">
                <a:solidFill>
                  <a:srgbClr val="000000"/>
                </a:solidFill>
                <a:latin typeface="Consolas" panose="020B0609020204030204" pitchFamily="49" charset="0"/>
              </a:rPr>
              <a:t> </a:t>
            </a:r>
            <a:r>
              <a:rPr lang="en-US" sz="1600" dirty="0">
                <a:solidFill>
                  <a:srgbClr val="0000FF"/>
                </a:solidFill>
                <a:latin typeface="Consolas" panose="020B0609020204030204" pitchFamily="49" charset="0"/>
              </a:rPr>
              <a:t>static</a:t>
            </a:r>
            <a:r>
              <a:rPr lang="en-US" sz="1600" dirty="0">
                <a:solidFill>
                  <a:srgbClr val="000000"/>
                </a:solidFill>
                <a:latin typeface="Consolas" panose="020B0609020204030204" pitchFamily="49" charset="0"/>
              </a:rPr>
              <a:t> </a:t>
            </a:r>
            <a:r>
              <a:rPr lang="en-US" sz="1600" dirty="0">
                <a:solidFill>
                  <a:srgbClr val="0000FF"/>
                </a:solidFill>
                <a:latin typeface="Consolas" panose="020B0609020204030204" pitchFamily="49" charset="0"/>
              </a:rPr>
              <a:t>void</a:t>
            </a:r>
            <a:r>
              <a:rPr lang="en-US" sz="1600" dirty="0">
                <a:solidFill>
                  <a:srgbClr val="000000"/>
                </a:solidFill>
                <a:latin typeface="Consolas" panose="020B0609020204030204" pitchFamily="49" charset="0"/>
              </a:rPr>
              <a:t> Swap(</a:t>
            </a:r>
            <a:r>
              <a:rPr lang="en-US" sz="1600" dirty="0">
                <a:solidFill>
                  <a:srgbClr val="0000FF"/>
                </a:solidFill>
                <a:latin typeface="Consolas" panose="020B0609020204030204" pitchFamily="49" charset="0"/>
              </a:rPr>
              <a:t>ref</a:t>
            </a:r>
            <a:r>
              <a:rPr lang="en-US" sz="1600" dirty="0">
                <a:solidFill>
                  <a:srgbClr val="000000"/>
                </a:solidFill>
                <a:latin typeface="Consolas" panose="020B0609020204030204" pitchFamily="49" charset="0"/>
              </a:rPr>
              <a:t> </a:t>
            </a:r>
            <a:r>
              <a:rPr lang="en-US" sz="1600" dirty="0">
                <a:solidFill>
                  <a:srgbClr val="0000FF"/>
                </a:solidFill>
                <a:latin typeface="Consolas" panose="020B0609020204030204" pitchFamily="49" charset="0"/>
              </a:rPr>
              <a:t>int</a:t>
            </a:r>
            <a:r>
              <a:rPr lang="en-US" sz="1600" dirty="0">
                <a:solidFill>
                  <a:srgbClr val="000000"/>
                </a:solidFill>
                <a:latin typeface="Consolas" panose="020B0609020204030204" pitchFamily="49" charset="0"/>
              </a:rPr>
              <a:t> a, </a:t>
            </a:r>
            <a:r>
              <a:rPr lang="en-US" sz="1600" dirty="0">
                <a:solidFill>
                  <a:srgbClr val="0000FF"/>
                </a:solidFill>
                <a:latin typeface="Consolas" panose="020B0609020204030204" pitchFamily="49" charset="0"/>
              </a:rPr>
              <a:t>ref</a:t>
            </a:r>
            <a:r>
              <a:rPr lang="en-US" sz="1600" dirty="0">
                <a:solidFill>
                  <a:srgbClr val="000000"/>
                </a:solidFill>
                <a:latin typeface="Consolas" panose="020B0609020204030204" pitchFamily="49" charset="0"/>
              </a:rPr>
              <a:t> </a:t>
            </a:r>
            <a:r>
              <a:rPr lang="en-US" sz="1600" dirty="0">
                <a:solidFill>
                  <a:srgbClr val="0000FF"/>
                </a:solidFill>
                <a:latin typeface="Consolas" panose="020B0609020204030204" pitchFamily="49" charset="0"/>
              </a:rPr>
              <a:t>int</a:t>
            </a:r>
            <a:r>
              <a:rPr lang="en-US" sz="1600" dirty="0">
                <a:solidFill>
                  <a:srgbClr val="000000"/>
                </a:solidFill>
                <a:latin typeface="Consolas" panose="020B0609020204030204" pitchFamily="49" charset="0"/>
              </a:rPr>
              <a:t> b)</a:t>
            </a:r>
          </a:p>
          <a:p>
            <a:r>
              <a:rPr lang="en-US" sz="1600" dirty="0">
                <a:solidFill>
                  <a:srgbClr val="000000"/>
                </a:solidFill>
                <a:latin typeface="Consolas" panose="020B0609020204030204" pitchFamily="49" charset="0"/>
              </a:rPr>
              <a:t>{</a:t>
            </a:r>
          </a:p>
          <a:p>
            <a:r>
              <a:rPr lang="en-US" sz="1600" dirty="0">
                <a:solidFill>
                  <a:srgbClr val="000000"/>
                </a:solidFill>
                <a:latin typeface="Consolas" panose="020B0609020204030204" pitchFamily="49" charset="0"/>
              </a:rPr>
              <a:t>    </a:t>
            </a:r>
            <a:r>
              <a:rPr lang="en-US" sz="1600" dirty="0">
                <a:solidFill>
                  <a:srgbClr val="0000FF"/>
                </a:solidFill>
                <a:latin typeface="Consolas" panose="020B0609020204030204" pitchFamily="49" charset="0"/>
              </a:rPr>
              <a:t>var</a:t>
            </a:r>
            <a:r>
              <a:rPr lang="en-US" sz="1600" dirty="0">
                <a:solidFill>
                  <a:srgbClr val="000000"/>
                </a:solidFill>
                <a:latin typeface="Consolas" panose="020B0609020204030204" pitchFamily="49" charset="0"/>
              </a:rPr>
              <a:t> temp = a;</a:t>
            </a:r>
          </a:p>
          <a:p>
            <a:r>
              <a:rPr lang="en-US" sz="1600" dirty="0">
                <a:solidFill>
                  <a:srgbClr val="000000"/>
                </a:solidFill>
                <a:latin typeface="Consolas" panose="020B0609020204030204" pitchFamily="49" charset="0"/>
              </a:rPr>
              <a:t>    a = b;</a:t>
            </a:r>
          </a:p>
          <a:p>
            <a:r>
              <a:rPr lang="en-US" sz="1600" dirty="0">
                <a:solidFill>
                  <a:srgbClr val="000000"/>
                </a:solidFill>
                <a:latin typeface="Consolas" panose="020B0609020204030204" pitchFamily="49" charset="0"/>
              </a:rPr>
              <a:t>    b = temp;</a:t>
            </a:r>
          </a:p>
          <a:p>
            <a:r>
              <a:rPr lang="en-US" sz="1600" dirty="0">
                <a:solidFill>
                  <a:srgbClr val="000000"/>
                </a:solidFill>
                <a:latin typeface="Consolas" panose="020B0609020204030204" pitchFamily="49" charset="0"/>
              </a:rPr>
              <a:t>}</a:t>
            </a:r>
            <a:endParaRPr lang="en-US" sz="1600" dirty="0"/>
          </a:p>
        </p:txBody>
      </p:sp>
      <p:sp>
        <p:nvSpPr>
          <p:cNvPr id="11" name="TextBox 10">
            <a:extLst>
              <a:ext uri="{FF2B5EF4-FFF2-40B4-BE49-F238E27FC236}">
                <a16:creationId xmlns:a16="http://schemas.microsoft.com/office/drawing/2014/main" id="{30E4DF97-3D0C-441D-A287-F85E3077F424}"/>
              </a:ext>
            </a:extLst>
          </p:cNvPr>
          <p:cNvSpPr txBox="1"/>
          <p:nvPr/>
        </p:nvSpPr>
        <p:spPr>
          <a:xfrm>
            <a:off x="5966460" y="4179875"/>
            <a:ext cx="5577840" cy="1815882"/>
          </a:xfrm>
          <a:prstGeom prst="rect">
            <a:avLst/>
          </a:prstGeom>
          <a:solidFill>
            <a:schemeClr val="bg1">
              <a:lumMod val="85000"/>
            </a:schemeClr>
          </a:solidFill>
        </p:spPr>
        <p:txBody>
          <a:bodyPr wrap="square">
            <a:spAutoFit/>
          </a:bodyPr>
          <a:lstStyle/>
          <a:p>
            <a:r>
              <a:rPr lang="en-US" sz="1600" dirty="0">
                <a:solidFill>
                  <a:srgbClr val="0000FF"/>
                </a:solidFill>
                <a:latin typeface="Consolas" panose="020B0609020204030204" pitchFamily="49" charset="0"/>
              </a:rPr>
              <a:t>public</a:t>
            </a:r>
            <a:r>
              <a:rPr lang="en-US" sz="1600" dirty="0">
                <a:solidFill>
                  <a:srgbClr val="000000"/>
                </a:solidFill>
                <a:latin typeface="Consolas" panose="020B0609020204030204" pitchFamily="49" charset="0"/>
              </a:rPr>
              <a:t> </a:t>
            </a:r>
            <a:r>
              <a:rPr lang="en-US" sz="1600" dirty="0">
                <a:solidFill>
                  <a:srgbClr val="0000FF"/>
                </a:solidFill>
                <a:latin typeface="Consolas" panose="020B0609020204030204" pitchFamily="49" charset="0"/>
              </a:rPr>
              <a:t>static</a:t>
            </a:r>
            <a:r>
              <a:rPr lang="en-US" sz="1600" dirty="0">
                <a:solidFill>
                  <a:srgbClr val="000000"/>
                </a:solidFill>
                <a:latin typeface="Consolas" panose="020B0609020204030204" pitchFamily="49" charset="0"/>
              </a:rPr>
              <a:t> </a:t>
            </a:r>
            <a:r>
              <a:rPr lang="en-US" sz="1600" dirty="0">
                <a:solidFill>
                  <a:srgbClr val="0000FF"/>
                </a:solidFill>
                <a:latin typeface="Consolas" panose="020B0609020204030204" pitchFamily="49" charset="0"/>
              </a:rPr>
              <a:t>unsafe</a:t>
            </a:r>
            <a:r>
              <a:rPr lang="en-US" sz="1600" dirty="0">
                <a:solidFill>
                  <a:srgbClr val="000000"/>
                </a:solidFill>
                <a:latin typeface="Consolas" panose="020B0609020204030204" pitchFamily="49" charset="0"/>
              </a:rPr>
              <a:t> </a:t>
            </a:r>
            <a:r>
              <a:rPr lang="en-US" sz="1600" dirty="0">
                <a:solidFill>
                  <a:srgbClr val="0000FF"/>
                </a:solidFill>
                <a:latin typeface="Consolas" panose="020B0609020204030204" pitchFamily="49" charset="0"/>
              </a:rPr>
              <a:t>void</a:t>
            </a:r>
            <a:r>
              <a:rPr lang="en-US" sz="1600" dirty="0">
                <a:solidFill>
                  <a:srgbClr val="000000"/>
                </a:solidFill>
                <a:latin typeface="Consolas" panose="020B0609020204030204" pitchFamily="49" charset="0"/>
              </a:rPr>
              <a:t> Swap(</a:t>
            </a:r>
            <a:r>
              <a:rPr lang="en-US" sz="1600" dirty="0">
                <a:solidFill>
                  <a:srgbClr val="0000FF"/>
                </a:solidFill>
                <a:latin typeface="Consolas" panose="020B0609020204030204" pitchFamily="49" charset="0"/>
              </a:rPr>
              <a:t>int</a:t>
            </a:r>
            <a:r>
              <a:rPr lang="en-US" sz="1600" dirty="0">
                <a:solidFill>
                  <a:srgbClr val="000000"/>
                </a:solidFill>
                <a:latin typeface="Consolas" panose="020B0609020204030204" pitchFamily="49" charset="0"/>
              </a:rPr>
              <a:t>* a, </a:t>
            </a:r>
            <a:r>
              <a:rPr lang="en-US" sz="1600" dirty="0">
                <a:solidFill>
                  <a:srgbClr val="0000FF"/>
                </a:solidFill>
                <a:latin typeface="Consolas" panose="020B0609020204030204" pitchFamily="49" charset="0"/>
              </a:rPr>
              <a:t>int</a:t>
            </a:r>
            <a:r>
              <a:rPr lang="en-US" sz="1600" dirty="0">
                <a:solidFill>
                  <a:srgbClr val="000000"/>
                </a:solidFill>
                <a:latin typeface="Consolas" panose="020B0609020204030204" pitchFamily="49" charset="0"/>
              </a:rPr>
              <a:t>* b)</a:t>
            </a:r>
          </a:p>
          <a:p>
            <a:r>
              <a:rPr lang="en-US" sz="1600" dirty="0">
                <a:solidFill>
                  <a:srgbClr val="000000"/>
                </a:solidFill>
                <a:latin typeface="Consolas" panose="020B0609020204030204" pitchFamily="49" charset="0"/>
              </a:rPr>
              <a:t>{</a:t>
            </a:r>
          </a:p>
          <a:p>
            <a:r>
              <a:rPr lang="en-US" sz="1600" dirty="0">
                <a:solidFill>
                  <a:srgbClr val="000000"/>
                </a:solidFill>
                <a:latin typeface="Consolas" panose="020B0609020204030204" pitchFamily="49" charset="0"/>
              </a:rPr>
              <a:t>    </a:t>
            </a:r>
            <a:r>
              <a:rPr lang="en-US" sz="1600" dirty="0">
                <a:solidFill>
                  <a:srgbClr val="0000FF"/>
                </a:solidFill>
                <a:latin typeface="Consolas" panose="020B0609020204030204" pitchFamily="49" charset="0"/>
              </a:rPr>
              <a:t>int</a:t>
            </a:r>
            <a:r>
              <a:rPr lang="en-US" sz="1600" dirty="0">
                <a:solidFill>
                  <a:srgbClr val="000000"/>
                </a:solidFill>
                <a:latin typeface="Consolas" panose="020B0609020204030204" pitchFamily="49" charset="0"/>
              </a:rPr>
              <a:t> temp = *a;</a:t>
            </a:r>
          </a:p>
          <a:p>
            <a:r>
              <a:rPr lang="en-US" sz="1600" dirty="0">
                <a:solidFill>
                  <a:srgbClr val="000000"/>
                </a:solidFill>
                <a:latin typeface="Consolas" panose="020B0609020204030204" pitchFamily="49" charset="0"/>
              </a:rPr>
              <a:t>    *a = *b;</a:t>
            </a:r>
          </a:p>
          <a:p>
            <a:r>
              <a:rPr lang="en-US" sz="1600" dirty="0">
                <a:solidFill>
                  <a:srgbClr val="000000"/>
                </a:solidFill>
                <a:latin typeface="Consolas" panose="020B0609020204030204" pitchFamily="49" charset="0"/>
              </a:rPr>
              <a:t>    *b = temp;</a:t>
            </a:r>
          </a:p>
          <a:p>
            <a:r>
              <a:rPr lang="en-US" sz="1600" dirty="0">
                <a:solidFill>
                  <a:srgbClr val="000000"/>
                </a:solidFill>
                <a:latin typeface="Consolas" panose="020B0609020204030204" pitchFamily="49" charset="0"/>
              </a:rPr>
              <a:t>}</a:t>
            </a:r>
            <a:endParaRPr lang="en-US" sz="1600" dirty="0"/>
          </a:p>
        </p:txBody>
      </p:sp>
    </p:spTree>
    <p:extLst>
      <p:ext uri="{BB962C8B-B14F-4D97-AF65-F5344CB8AC3E}">
        <p14:creationId xmlns:p14="http://schemas.microsoft.com/office/powerpoint/2010/main" val="3420204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F9A41-BCFF-4774-BB35-B7007BF443D5}"/>
              </a:ext>
            </a:extLst>
          </p:cNvPr>
          <p:cNvSpPr>
            <a:spLocks noGrp="1"/>
          </p:cNvSpPr>
          <p:nvPr>
            <p:ph type="title"/>
          </p:nvPr>
        </p:nvSpPr>
        <p:spPr/>
        <p:txBody>
          <a:bodyPr/>
          <a:lstStyle/>
          <a:p>
            <a:r>
              <a:rPr lang="fa-IR" dirty="0"/>
              <a:t>تعریف اشاره گر</a:t>
            </a:r>
            <a:endParaRPr lang="en-US" dirty="0"/>
          </a:p>
        </p:txBody>
      </p:sp>
      <p:sp>
        <p:nvSpPr>
          <p:cNvPr id="3" name="Content Placeholder 2">
            <a:extLst>
              <a:ext uri="{FF2B5EF4-FFF2-40B4-BE49-F238E27FC236}">
                <a16:creationId xmlns:a16="http://schemas.microsoft.com/office/drawing/2014/main" id="{5968DF3C-CD2D-46D5-9216-15BA7460DCF0}"/>
              </a:ext>
            </a:extLst>
          </p:cNvPr>
          <p:cNvSpPr>
            <a:spLocks noGrp="1"/>
          </p:cNvSpPr>
          <p:nvPr>
            <p:ph idx="1"/>
          </p:nvPr>
        </p:nvSpPr>
        <p:spPr>
          <a:xfrm>
            <a:off x="215462" y="1208314"/>
            <a:ext cx="11328838" cy="2867297"/>
          </a:xfrm>
        </p:spPr>
        <p:txBody>
          <a:bodyPr>
            <a:normAutofit/>
          </a:bodyPr>
          <a:lstStyle/>
          <a:p>
            <a:r>
              <a:rPr lang="fa-IR" dirty="0"/>
              <a:t>مثال جابجایی مقدار دو متغیر با استفاده از اشاره گرها</a:t>
            </a:r>
          </a:p>
        </p:txBody>
      </p:sp>
      <p:sp>
        <p:nvSpPr>
          <p:cNvPr id="4" name="Slide Number Placeholder 3">
            <a:extLst>
              <a:ext uri="{FF2B5EF4-FFF2-40B4-BE49-F238E27FC236}">
                <a16:creationId xmlns:a16="http://schemas.microsoft.com/office/drawing/2014/main" id="{198C3B92-851B-43E5-8ADE-8712E06A4CB3}"/>
              </a:ext>
            </a:extLst>
          </p:cNvPr>
          <p:cNvSpPr>
            <a:spLocks noGrp="1"/>
          </p:cNvSpPr>
          <p:nvPr>
            <p:ph type="sldNum" sz="quarter" idx="12"/>
          </p:nvPr>
        </p:nvSpPr>
        <p:spPr/>
        <p:txBody>
          <a:bodyPr/>
          <a:lstStyle/>
          <a:p>
            <a:fld id="{7A24F918-E48B-4CD6-88B4-F48A81EB5FB6}" type="slidenum">
              <a:rPr lang="en-US" smtClean="0"/>
              <a:pPr/>
              <a:t>13</a:t>
            </a:fld>
            <a:endParaRPr lang="en-US"/>
          </a:p>
        </p:txBody>
      </p:sp>
      <p:sp>
        <p:nvSpPr>
          <p:cNvPr id="5" name="Footer Placeholder 4">
            <a:extLst>
              <a:ext uri="{FF2B5EF4-FFF2-40B4-BE49-F238E27FC236}">
                <a16:creationId xmlns:a16="http://schemas.microsoft.com/office/drawing/2014/main" id="{E3D232C6-ACF4-44F7-A79D-9C7270FBB931}"/>
              </a:ext>
            </a:extLst>
          </p:cNvPr>
          <p:cNvSpPr>
            <a:spLocks noGrp="1"/>
          </p:cNvSpPr>
          <p:nvPr>
            <p:ph type="ftr" sz="quarter" idx="11"/>
          </p:nvPr>
        </p:nvSpPr>
        <p:spPr/>
        <p:txBody>
          <a:bodyPr/>
          <a:lstStyle/>
          <a:p>
            <a:r>
              <a:rPr lang="en-US"/>
              <a:t>V. Haghighatdoost, Shahed university</a:t>
            </a:r>
            <a:endParaRPr lang="en-US" dirty="0"/>
          </a:p>
        </p:txBody>
      </p:sp>
      <p:sp>
        <p:nvSpPr>
          <p:cNvPr id="7" name="TextBox 6">
            <a:extLst>
              <a:ext uri="{FF2B5EF4-FFF2-40B4-BE49-F238E27FC236}">
                <a16:creationId xmlns:a16="http://schemas.microsoft.com/office/drawing/2014/main" id="{5F7E51FA-0C7A-453E-AA0E-2C026C3398FC}"/>
              </a:ext>
            </a:extLst>
          </p:cNvPr>
          <p:cNvSpPr txBox="1"/>
          <p:nvPr/>
        </p:nvSpPr>
        <p:spPr>
          <a:xfrm>
            <a:off x="78826" y="2240139"/>
            <a:ext cx="6805449" cy="4524315"/>
          </a:xfrm>
          <a:prstGeom prst="rect">
            <a:avLst/>
          </a:prstGeom>
          <a:solidFill>
            <a:schemeClr val="bg1">
              <a:lumMod val="85000"/>
            </a:schemeClr>
          </a:solidFill>
        </p:spPr>
        <p:txBody>
          <a:bodyPr wrap="square">
            <a:spAutoFit/>
          </a:bodyPr>
          <a:lstStyle/>
          <a:p>
            <a:r>
              <a:rPr lang="en-US" sz="1600" dirty="0">
                <a:solidFill>
                  <a:srgbClr val="0000FF"/>
                </a:solidFill>
                <a:latin typeface="Consolas" panose="020B0609020204030204" pitchFamily="49" charset="0"/>
              </a:rPr>
              <a:t>public</a:t>
            </a:r>
            <a:r>
              <a:rPr lang="en-US" sz="1600" dirty="0">
                <a:solidFill>
                  <a:srgbClr val="000000"/>
                </a:solidFill>
                <a:latin typeface="Consolas" panose="020B0609020204030204" pitchFamily="49" charset="0"/>
              </a:rPr>
              <a:t> </a:t>
            </a:r>
            <a:r>
              <a:rPr lang="en-US" sz="1600" dirty="0">
                <a:solidFill>
                  <a:srgbClr val="0000FF"/>
                </a:solidFill>
                <a:latin typeface="Consolas" panose="020B0609020204030204" pitchFamily="49" charset="0"/>
              </a:rPr>
              <a:t>static</a:t>
            </a:r>
            <a:r>
              <a:rPr lang="en-US" sz="1600" dirty="0">
                <a:solidFill>
                  <a:srgbClr val="000000"/>
                </a:solidFill>
                <a:latin typeface="Consolas" panose="020B0609020204030204" pitchFamily="49" charset="0"/>
              </a:rPr>
              <a:t> </a:t>
            </a:r>
            <a:r>
              <a:rPr lang="en-US" sz="1600" dirty="0">
                <a:solidFill>
                  <a:srgbClr val="0000FF"/>
                </a:solidFill>
                <a:latin typeface="Consolas" panose="020B0609020204030204" pitchFamily="49" charset="0"/>
              </a:rPr>
              <a:t>unsafe</a:t>
            </a:r>
            <a:r>
              <a:rPr lang="en-US" sz="1600" dirty="0">
                <a:solidFill>
                  <a:srgbClr val="000000"/>
                </a:solidFill>
                <a:latin typeface="Consolas" panose="020B0609020204030204" pitchFamily="49" charset="0"/>
              </a:rPr>
              <a:t> </a:t>
            </a:r>
            <a:r>
              <a:rPr lang="en-US" sz="1600" dirty="0">
                <a:solidFill>
                  <a:srgbClr val="0000FF"/>
                </a:solidFill>
                <a:latin typeface="Consolas" panose="020B0609020204030204" pitchFamily="49" charset="0"/>
              </a:rPr>
              <a:t>void</a:t>
            </a:r>
            <a:r>
              <a:rPr lang="en-US" sz="1600" dirty="0">
                <a:solidFill>
                  <a:srgbClr val="000000"/>
                </a:solidFill>
                <a:latin typeface="Consolas" panose="020B0609020204030204" pitchFamily="49" charset="0"/>
              </a:rPr>
              <a:t> Swap(</a:t>
            </a:r>
            <a:r>
              <a:rPr lang="en-US" sz="1600" dirty="0">
                <a:solidFill>
                  <a:srgbClr val="0000FF"/>
                </a:solidFill>
                <a:latin typeface="Consolas" panose="020B0609020204030204" pitchFamily="49" charset="0"/>
              </a:rPr>
              <a:t>int</a:t>
            </a:r>
            <a:r>
              <a:rPr lang="en-US" sz="1600" dirty="0">
                <a:solidFill>
                  <a:srgbClr val="000000"/>
                </a:solidFill>
                <a:latin typeface="Consolas" panose="020B0609020204030204" pitchFamily="49" charset="0"/>
              </a:rPr>
              <a:t>* a, </a:t>
            </a:r>
            <a:r>
              <a:rPr lang="en-US" sz="1600" dirty="0">
                <a:solidFill>
                  <a:srgbClr val="0000FF"/>
                </a:solidFill>
                <a:latin typeface="Consolas" panose="020B0609020204030204" pitchFamily="49" charset="0"/>
              </a:rPr>
              <a:t>int</a:t>
            </a:r>
            <a:r>
              <a:rPr lang="en-US" sz="1600" dirty="0">
                <a:solidFill>
                  <a:srgbClr val="000000"/>
                </a:solidFill>
                <a:latin typeface="Consolas" panose="020B0609020204030204" pitchFamily="49" charset="0"/>
              </a:rPr>
              <a:t>* b)</a:t>
            </a:r>
          </a:p>
          <a:p>
            <a:r>
              <a:rPr lang="en-US" sz="1600" dirty="0">
                <a:solidFill>
                  <a:srgbClr val="000000"/>
                </a:solidFill>
                <a:latin typeface="Consolas" panose="020B0609020204030204" pitchFamily="49" charset="0"/>
              </a:rPr>
              <a:t>{</a:t>
            </a:r>
          </a:p>
          <a:p>
            <a:r>
              <a:rPr lang="en-US" sz="1600" dirty="0">
                <a:solidFill>
                  <a:srgbClr val="000000"/>
                </a:solidFill>
                <a:latin typeface="Consolas" panose="020B0609020204030204" pitchFamily="49" charset="0"/>
              </a:rPr>
              <a:t>    </a:t>
            </a:r>
            <a:r>
              <a:rPr lang="en-US" sz="1600" dirty="0">
                <a:solidFill>
                  <a:srgbClr val="0000FF"/>
                </a:solidFill>
                <a:latin typeface="Consolas" panose="020B0609020204030204" pitchFamily="49" charset="0"/>
              </a:rPr>
              <a:t>int</a:t>
            </a:r>
            <a:r>
              <a:rPr lang="en-US" sz="1600" dirty="0">
                <a:solidFill>
                  <a:srgbClr val="000000"/>
                </a:solidFill>
                <a:latin typeface="Consolas" panose="020B0609020204030204" pitchFamily="49" charset="0"/>
              </a:rPr>
              <a:t> temp = *a;</a:t>
            </a:r>
          </a:p>
          <a:p>
            <a:r>
              <a:rPr lang="en-US" sz="1600" dirty="0">
                <a:solidFill>
                  <a:srgbClr val="000000"/>
                </a:solidFill>
                <a:latin typeface="Consolas" panose="020B0609020204030204" pitchFamily="49" charset="0"/>
              </a:rPr>
              <a:t>    *a = *b;</a:t>
            </a:r>
          </a:p>
          <a:p>
            <a:r>
              <a:rPr lang="en-US" sz="1600" dirty="0">
                <a:solidFill>
                  <a:srgbClr val="000000"/>
                </a:solidFill>
                <a:latin typeface="Consolas" panose="020B0609020204030204" pitchFamily="49" charset="0"/>
              </a:rPr>
              <a:t>    *b = temp;</a:t>
            </a:r>
          </a:p>
          <a:p>
            <a:r>
              <a:rPr lang="en-US" sz="1600" dirty="0">
                <a:solidFill>
                  <a:srgbClr val="000000"/>
                </a:solidFill>
                <a:latin typeface="Consolas" panose="020B0609020204030204" pitchFamily="49" charset="0"/>
              </a:rPr>
              <a:t>}</a:t>
            </a:r>
            <a:endParaRPr lang="en-US" sz="1600" dirty="0"/>
          </a:p>
          <a:p>
            <a:r>
              <a:rPr lang="en-US" sz="1600" dirty="0">
                <a:solidFill>
                  <a:srgbClr val="0000FF"/>
                </a:solidFill>
                <a:latin typeface="Consolas" panose="020B0609020204030204" pitchFamily="49" charset="0"/>
              </a:rPr>
              <a:t>static</a:t>
            </a:r>
            <a:r>
              <a:rPr lang="en-US" sz="1600" dirty="0">
                <a:solidFill>
                  <a:srgbClr val="000000"/>
                </a:solidFill>
                <a:latin typeface="Consolas" panose="020B0609020204030204" pitchFamily="49" charset="0"/>
              </a:rPr>
              <a:t> </a:t>
            </a:r>
            <a:r>
              <a:rPr lang="en-US" sz="1600" dirty="0">
                <a:solidFill>
                  <a:srgbClr val="0000FF"/>
                </a:solidFill>
                <a:latin typeface="Consolas" panose="020B0609020204030204" pitchFamily="49" charset="0"/>
              </a:rPr>
              <a:t>void</a:t>
            </a:r>
            <a:r>
              <a:rPr lang="en-US" sz="1600" dirty="0">
                <a:solidFill>
                  <a:srgbClr val="000000"/>
                </a:solidFill>
                <a:latin typeface="Consolas" panose="020B0609020204030204" pitchFamily="49" charset="0"/>
              </a:rPr>
              <a:t> Main(</a:t>
            </a:r>
            <a:r>
              <a:rPr lang="en-US" sz="1600" dirty="0">
                <a:solidFill>
                  <a:srgbClr val="0000FF"/>
                </a:solidFill>
                <a:latin typeface="Consolas" panose="020B0609020204030204" pitchFamily="49" charset="0"/>
              </a:rPr>
              <a:t>string</a:t>
            </a:r>
            <a:r>
              <a:rPr lang="en-US" sz="1600" dirty="0">
                <a:solidFill>
                  <a:srgbClr val="000000"/>
                </a:solidFill>
                <a:latin typeface="Consolas" panose="020B0609020204030204" pitchFamily="49" charset="0"/>
              </a:rPr>
              <a:t>[] </a:t>
            </a:r>
            <a:r>
              <a:rPr lang="en-US" sz="1600" dirty="0" err="1">
                <a:solidFill>
                  <a:srgbClr val="000000"/>
                </a:solidFill>
                <a:latin typeface="Consolas" panose="020B0609020204030204" pitchFamily="49" charset="0"/>
              </a:rPr>
              <a:t>args</a:t>
            </a:r>
            <a:r>
              <a:rPr lang="en-US" sz="1600" dirty="0">
                <a:solidFill>
                  <a:srgbClr val="000000"/>
                </a:solidFill>
                <a:latin typeface="Consolas" panose="020B0609020204030204" pitchFamily="49" charset="0"/>
              </a:rPr>
              <a:t>)</a:t>
            </a:r>
          </a:p>
          <a:p>
            <a:r>
              <a:rPr lang="en-US" sz="1600" dirty="0">
                <a:solidFill>
                  <a:srgbClr val="000000"/>
                </a:solidFill>
                <a:latin typeface="Consolas" panose="020B0609020204030204" pitchFamily="49" charset="0"/>
              </a:rPr>
              <a:t>{</a:t>
            </a:r>
          </a:p>
          <a:p>
            <a:r>
              <a:rPr lang="en-US" sz="1600" dirty="0">
                <a:solidFill>
                  <a:srgbClr val="000000"/>
                </a:solidFill>
                <a:latin typeface="Consolas" panose="020B0609020204030204" pitchFamily="49" charset="0"/>
              </a:rPr>
              <a:t>    </a:t>
            </a:r>
            <a:r>
              <a:rPr lang="en-US" sz="1600" dirty="0">
                <a:solidFill>
                  <a:srgbClr val="0000FF"/>
                </a:solidFill>
                <a:latin typeface="Consolas" panose="020B0609020204030204" pitchFamily="49" charset="0"/>
              </a:rPr>
              <a:t>unsafe</a:t>
            </a:r>
            <a:endParaRPr lang="en-US" sz="1600" dirty="0">
              <a:solidFill>
                <a:srgbClr val="000000"/>
              </a:solidFill>
              <a:latin typeface="Consolas" panose="020B0609020204030204" pitchFamily="49" charset="0"/>
            </a:endParaRPr>
          </a:p>
          <a:p>
            <a:r>
              <a:rPr lang="en-US" sz="1600" dirty="0">
                <a:solidFill>
                  <a:srgbClr val="000000"/>
                </a:solidFill>
                <a:latin typeface="Consolas" panose="020B0609020204030204" pitchFamily="49" charset="0"/>
              </a:rPr>
              <a:t>    {</a:t>
            </a:r>
          </a:p>
          <a:p>
            <a:r>
              <a:rPr lang="en-US" sz="1600" dirty="0">
                <a:solidFill>
                  <a:srgbClr val="000000"/>
                </a:solidFill>
                <a:latin typeface="Consolas" panose="020B0609020204030204" pitchFamily="49" charset="0"/>
              </a:rPr>
              <a:t>        </a:t>
            </a:r>
            <a:r>
              <a:rPr lang="en-US" sz="1600" dirty="0">
                <a:solidFill>
                  <a:srgbClr val="0000FF"/>
                </a:solidFill>
                <a:latin typeface="Consolas" panose="020B0609020204030204" pitchFamily="49" charset="0"/>
              </a:rPr>
              <a:t>int</a:t>
            </a:r>
            <a:r>
              <a:rPr lang="en-US" sz="1600" dirty="0">
                <a:solidFill>
                  <a:srgbClr val="000000"/>
                </a:solidFill>
                <a:latin typeface="Consolas" panose="020B0609020204030204" pitchFamily="49" charset="0"/>
              </a:rPr>
              <a:t> n1 = 12;</a:t>
            </a:r>
          </a:p>
          <a:p>
            <a:r>
              <a:rPr lang="en-US" sz="1600" dirty="0">
                <a:solidFill>
                  <a:srgbClr val="000000"/>
                </a:solidFill>
                <a:latin typeface="Consolas" panose="020B0609020204030204" pitchFamily="49" charset="0"/>
              </a:rPr>
              <a:t>        </a:t>
            </a:r>
            <a:r>
              <a:rPr lang="en-US" sz="1600" dirty="0">
                <a:solidFill>
                  <a:srgbClr val="0000FF"/>
                </a:solidFill>
                <a:latin typeface="Consolas" panose="020B0609020204030204" pitchFamily="49" charset="0"/>
              </a:rPr>
              <a:t>int</a:t>
            </a:r>
            <a:r>
              <a:rPr lang="en-US" sz="1600" dirty="0">
                <a:solidFill>
                  <a:srgbClr val="000000"/>
                </a:solidFill>
                <a:latin typeface="Consolas" panose="020B0609020204030204" pitchFamily="49" charset="0"/>
              </a:rPr>
              <a:t> n2 = 20;</a:t>
            </a:r>
          </a:p>
          <a:p>
            <a:r>
              <a:rPr lang="en-US" sz="1600" dirty="0">
                <a:solidFill>
                  <a:srgbClr val="000000"/>
                </a:solidFill>
                <a:latin typeface="Consolas" panose="020B0609020204030204" pitchFamily="49" charset="0"/>
              </a:rPr>
              <a:t>	</a:t>
            </a:r>
            <a:r>
              <a:rPr lang="en-US" sz="1600" dirty="0" err="1">
                <a:solidFill>
                  <a:srgbClr val="2B91AF"/>
                </a:solidFill>
                <a:latin typeface="Consolas" panose="020B0609020204030204" pitchFamily="49" charset="0"/>
              </a:rPr>
              <a:t>Console</a:t>
            </a:r>
            <a:r>
              <a:rPr lang="en-US" sz="1600" dirty="0" err="1">
                <a:solidFill>
                  <a:srgbClr val="000000"/>
                </a:solidFill>
                <a:latin typeface="Consolas" panose="020B0609020204030204" pitchFamily="49" charset="0"/>
              </a:rPr>
              <a:t>.WriteLine</a:t>
            </a:r>
            <a:r>
              <a:rPr lang="en-US" sz="1600" dirty="0">
                <a:solidFill>
                  <a:srgbClr val="000000"/>
                </a:solidFill>
                <a:latin typeface="Consolas" panose="020B0609020204030204" pitchFamily="49" charset="0"/>
              </a:rPr>
              <a:t>(</a:t>
            </a:r>
            <a:r>
              <a:rPr lang="en-US" sz="1600" dirty="0"/>
              <a:t>n1+"\t"+n2</a:t>
            </a:r>
            <a:r>
              <a:rPr lang="en-US" sz="1600" dirty="0">
                <a:solidFill>
                  <a:srgbClr val="000000"/>
                </a:solidFill>
                <a:latin typeface="Consolas" panose="020B0609020204030204" pitchFamily="49" charset="0"/>
              </a:rPr>
              <a:t>);</a:t>
            </a:r>
          </a:p>
          <a:p>
            <a:r>
              <a:rPr lang="en-US" sz="1600" dirty="0">
                <a:solidFill>
                  <a:srgbClr val="000000"/>
                </a:solidFill>
                <a:latin typeface="Consolas" panose="020B0609020204030204" pitchFamily="49" charset="0"/>
              </a:rPr>
              <a:t>        Swap(&amp;n1, &amp;n2);</a:t>
            </a:r>
          </a:p>
          <a:p>
            <a:r>
              <a:rPr lang="en-US" sz="1600" dirty="0">
                <a:solidFill>
                  <a:srgbClr val="000000"/>
                </a:solidFill>
                <a:latin typeface="Consolas" panose="020B0609020204030204" pitchFamily="49" charset="0"/>
              </a:rPr>
              <a:t>	</a:t>
            </a:r>
            <a:r>
              <a:rPr lang="en-US" sz="1600" dirty="0" err="1">
                <a:solidFill>
                  <a:srgbClr val="2B91AF"/>
                </a:solidFill>
                <a:latin typeface="Consolas" panose="020B0609020204030204" pitchFamily="49" charset="0"/>
              </a:rPr>
              <a:t>Console</a:t>
            </a:r>
            <a:r>
              <a:rPr lang="en-US" sz="1600" dirty="0" err="1">
                <a:solidFill>
                  <a:srgbClr val="000000"/>
                </a:solidFill>
                <a:latin typeface="Consolas" panose="020B0609020204030204" pitchFamily="49" charset="0"/>
              </a:rPr>
              <a:t>.WriteLine</a:t>
            </a:r>
            <a:r>
              <a:rPr lang="en-US" sz="1600" dirty="0">
                <a:solidFill>
                  <a:srgbClr val="000000"/>
                </a:solidFill>
                <a:latin typeface="Consolas" panose="020B0609020204030204" pitchFamily="49" charset="0"/>
              </a:rPr>
              <a:t>(</a:t>
            </a:r>
            <a:r>
              <a:rPr lang="en-US" sz="1600" dirty="0"/>
              <a:t>n1+"\t"+n2</a:t>
            </a:r>
            <a:r>
              <a:rPr lang="en-US" sz="1600" dirty="0">
                <a:solidFill>
                  <a:srgbClr val="000000"/>
                </a:solidFill>
                <a:latin typeface="Consolas" panose="020B0609020204030204" pitchFamily="49" charset="0"/>
              </a:rPr>
              <a:t>);</a:t>
            </a:r>
          </a:p>
          <a:p>
            <a:r>
              <a:rPr lang="en-US" sz="1600" dirty="0">
                <a:solidFill>
                  <a:srgbClr val="000000"/>
                </a:solidFill>
                <a:latin typeface="Consolas" panose="020B0609020204030204" pitchFamily="49" charset="0"/>
              </a:rPr>
              <a:t>    }</a:t>
            </a:r>
          </a:p>
          <a:p>
            <a:r>
              <a:rPr lang="en-US" sz="1600" dirty="0">
                <a:solidFill>
                  <a:srgbClr val="000000"/>
                </a:solidFill>
                <a:latin typeface="Consolas" panose="020B0609020204030204" pitchFamily="49" charset="0"/>
              </a:rPr>
              <a:t>    </a:t>
            </a:r>
            <a:r>
              <a:rPr lang="en-US" sz="1600" dirty="0" err="1">
                <a:solidFill>
                  <a:srgbClr val="2B91AF"/>
                </a:solidFill>
                <a:latin typeface="Consolas" panose="020B0609020204030204" pitchFamily="49" charset="0"/>
              </a:rPr>
              <a:t>Console</a:t>
            </a:r>
            <a:r>
              <a:rPr lang="en-US" sz="1600" dirty="0" err="1">
                <a:solidFill>
                  <a:srgbClr val="000000"/>
                </a:solidFill>
                <a:latin typeface="Consolas" panose="020B0609020204030204" pitchFamily="49" charset="0"/>
              </a:rPr>
              <a:t>.ReadLine</a:t>
            </a:r>
            <a:r>
              <a:rPr lang="en-US" sz="1600" dirty="0">
                <a:solidFill>
                  <a:srgbClr val="000000"/>
                </a:solidFill>
                <a:latin typeface="Consolas" panose="020B0609020204030204" pitchFamily="49" charset="0"/>
              </a:rPr>
              <a:t>();</a:t>
            </a:r>
          </a:p>
          <a:p>
            <a:r>
              <a:rPr lang="en-US" sz="1600" dirty="0">
                <a:solidFill>
                  <a:srgbClr val="000000"/>
                </a:solidFill>
                <a:latin typeface="Consolas" panose="020B0609020204030204" pitchFamily="49" charset="0"/>
              </a:rPr>
              <a:t>}</a:t>
            </a:r>
            <a:endParaRPr lang="en-US" sz="1600" dirty="0"/>
          </a:p>
        </p:txBody>
      </p:sp>
      <p:sp>
        <p:nvSpPr>
          <p:cNvPr id="8" name="Rectangle 7"/>
          <p:cNvSpPr/>
          <p:nvPr/>
        </p:nvSpPr>
        <p:spPr>
          <a:xfrm>
            <a:off x="7020911" y="2240139"/>
            <a:ext cx="3878317" cy="1200329"/>
          </a:xfrm>
          <a:prstGeom prst="rect">
            <a:avLst/>
          </a:prstGeom>
          <a:solidFill>
            <a:schemeClr val="tx1"/>
          </a:solidFill>
        </p:spPr>
        <p:txBody>
          <a:bodyPr wrap="square">
            <a:spAutoFit/>
          </a:bodyPr>
          <a:lstStyle/>
          <a:p>
            <a:r>
              <a:rPr lang="en-US" dirty="0">
                <a:solidFill>
                  <a:schemeClr val="bg1"/>
                </a:solidFill>
              </a:rPr>
              <a:t>12      20</a:t>
            </a:r>
          </a:p>
          <a:p>
            <a:r>
              <a:rPr lang="en-US" dirty="0">
                <a:solidFill>
                  <a:schemeClr val="bg1"/>
                </a:solidFill>
              </a:rPr>
              <a:t>20      12</a:t>
            </a:r>
          </a:p>
          <a:p>
            <a:endParaRPr lang="en-US" dirty="0">
              <a:solidFill>
                <a:schemeClr val="bg1"/>
              </a:solidFill>
            </a:endParaRPr>
          </a:p>
          <a:p>
            <a:endParaRPr lang="en-US" dirty="0">
              <a:solidFill>
                <a:schemeClr val="bg1"/>
              </a:solidFill>
            </a:endParaRPr>
          </a:p>
        </p:txBody>
      </p:sp>
    </p:spTree>
    <p:extLst>
      <p:ext uri="{BB962C8B-B14F-4D97-AF65-F5344CB8AC3E}">
        <p14:creationId xmlns:p14="http://schemas.microsoft.com/office/powerpoint/2010/main" val="346396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7" grpId="0" animBg="1"/>
      <p:bldP spid="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F9A41-BCFF-4774-BB35-B7007BF443D5}"/>
              </a:ext>
            </a:extLst>
          </p:cNvPr>
          <p:cNvSpPr>
            <a:spLocks noGrp="1"/>
          </p:cNvSpPr>
          <p:nvPr>
            <p:ph type="title"/>
          </p:nvPr>
        </p:nvSpPr>
        <p:spPr/>
        <p:txBody>
          <a:bodyPr/>
          <a:lstStyle/>
          <a:p>
            <a:r>
              <a:rPr lang="fa-IR" dirty="0"/>
              <a:t>نمایش آدرس یک متغیر و عملیات ریاضی روی آدرسها</a:t>
            </a:r>
            <a:endParaRPr lang="en-US" dirty="0"/>
          </a:p>
        </p:txBody>
      </p:sp>
      <p:sp>
        <p:nvSpPr>
          <p:cNvPr id="3" name="Content Placeholder 2">
            <a:extLst>
              <a:ext uri="{FF2B5EF4-FFF2-40B4-BE49-F238E27FC236}">
                <a16:creationId xmlns:a16="http://schemas.microsoft.com/office/drawing/2014/main" id="{5968DF3C-CD2D-46D5-9216-15BA7460DCF0}"/>
              </a:ext>
            </a:extLst>
          </p:cNvPr>
          <p:cNvSpPr>
            <a:spLocks noGrp="1"/>
          </p:cNvSpPr>
          <p:nvPr>
            <p:ph idx="1"/>
          </p:nvPr>
        </p:nvSpPr>
        <p:spPr>
          <a:xfrm>
            <a:off x="215462" y="1208314"/>
            <a:ext cx="11328838" cy="2867297"/>
          </a:xfrm>
        </p:spPr>
        <p:txBody>
          <a:bodyPr>
            <a:normAutofit/>
          </a:bodyPr>
          <a:lstStyle/>
          <a:p>
            <a:r>
              <a:rPr lang="fa-IR" dirty="0"/>
              <a:t>همانند </a:t>
            </a:r>
            <a:r>
              <a:rPr lang="en-US" dirty="0"/>
              <a:t>C++</a:t>
            </a:r>
            <a:r>
              <a:rPr lang="fa-IR" dirty="0"/>
              <a:t>، عملیات ریاضی باتوجه به سایز نوع داده ای انجام میشود.</a:t>
            </a:r>
          </a:p>
        </p:txBody>
      </p:sp>
      <p:sp>
        <p:nvSpPr>
          <p:cNvPr id="4" name="Slide Number Placeholder 3">
            <a:extLst>
              <a:ext uri="{FF2B5EF4-FFF2-40B4-BE49-F238E27FC236}">
                <a16:creationId xmlns:a16="http://schemas.microsoft.com/office/drawing/2014/main" id="{198C3B92-851B-43E5-8ADE-8712E06A4CB3}"/>
              </a:ext>
            </a:extLst>
          </p:cNvPr>
          <p:cNvSpPr>
            <a:spLocks noGrp="1"/>
          </p:cNvSpPr>
          <p:nvPr>
            <p:ph type="sldNum" sz="quarter" idx="12"/>
          </p:nvPr>
        </p:nvSpPr>
        <p:spPr/>
        <p:txBody>
          <a:bodyPr/>
          <a:lstStyle/>
          <a:p>
            <a:fld id="{7A24F918-E48B-4CD6-88B4-F48A81EB5FB6}" type="slidenum">
              <a:rPr lang="en-US" smtClean="0"/>
              <a:pPr/>
              <a:t>14</a:t>
            </a:fld>
            <a:endParaRPr lang="en-US"/>
          </a:p>
        </p:txBody>
      </p:sp>
      <p:sp>
        <p:nvSpPr>
          <p:cNvPr id="5" name="Footer Placeholder 4">
            <a:extLst>
              <a:ext uri="{FF2B5EF4-FFF2-40B4-BE49-F238E27FC236}">
                <a16:creationId xmlns:a16="http://schemas.microsoft.com/office/drawing/2014/main" id="{E3D232C6-ACF4-44F7-A79D-9C7270FBB931}"/>
              </a:ext>
            </a:extLst>
          </p:cNvPr>
          <p:cNvSpPr>
            <a:spLocks noGrp="1"/>
          </p:cNvSpPr>
          <p:nvPr>
            <p:ph type="ftr" sz="quarter" idx="11"/>
          </p:nvPr>
        </p:nvSpPr>
        <p:spPr/>
        <p:txBody>
          <a:bodyPr/>
          <a:lstStyle/>
          <a:p>
            <a:r>
              <a:rPr lang="en-US"/>
              <a:t>V. Haghighatdoost, Shahed university</a:t>
            </a:r>
            <a:endParaRPr lang="en-US" dirty="0"/>
          </a:p>
        </p:txBody>
      </p:sp>
      <p:sp>
        <p:nvSpPr>
          <p:cNvPr id="7" name="Rectangle 6"/>
          <p:cNvSpPr/>
          <p:nvPr/>
        </p:nvSpPr>
        <p:spPr>
          <a:xfrm>
            <a:off x="323850" y="2151121"/>
            <a:ext cx="9639957" cy="3352649"/>
          </a:xfrm>
          <a:prstGeom prst="rect">
            <a:avLst/>
          </a:prstGeom>
          <a:solidFill>
            <a:schemeClr val="bg1">
              <a:lumMod val="85000"/>
            </a:schemeClr>
          </a:solidFill>
        </p:spPr>
        <p:txBody>
          <a:bodyPr wrap="square">
            <a:spAutoFit/>
          </a:bodyPr>
          <a:lstStyle/>
          <a:p>
            <a:pPr lvl="0">
              <a:lnSpc>
                <a:spcPct val="107000"/>
              </a:lnSpc>
            </a:pPr>
            <a:r>
              <a:rPr lang="en-US" sz="1600" dirty="0">
                <a:solidFill>
                  <a:srgbClr val="0000FF"/>
                </a:solidFill>
                <a:latin typeface="Consolas" panose="020B0609020204030204" pitchFamily="49" charset="0"/>
              </a:rPr>
              <a:t>static</a:t>
            </a:r>
            <a:r>
              <a:rPr lang="en-US" sz="1600" dirty="0">
                <a:solidFill>
                  <a:srgbClr val="000000"/>
                </a:solidFill>
                <a:latin typeface="Consolas" panose="020B0609020204030204" pitchFamily="49" charset="0"/>
              </a:rPr>
              <a:t> </a:t>
            </a:r>
            <a:r>
              <a:rPr lang="en-US" sz="1600" dirty="0">
                <a:solidFill>
                  <a:srgbClr val="0000FF"/>
                </a:solidFill>
                <a:latin typeface="Consolas" panose="020B0609020204030204" pitchFamily="49" charset="0"/>
              </a:rPr>
              <a:t>void</a:t>
            </a:r>
            <a:r>
              <a:rPr lang="en-US" sz="1600" dirty="0">
                <a:solidFill>
                  <a:srgbClr val="000000"/>
                </a:solidFill>
                <a:latin typeface="Consolas" panose="020B0609020204030204" pitchFamily="49" charset="0"/>
              </a:rPr>
              <a:t> Main(</a:t>
            </a:r>
            <a:r>
              <a:rPr lang="en-US" sz="1600" dirty="0">
                <a:solidFill>
                  <a:srgbClr val="0000FF"/>
                </a:solidFill>
                <a:latin typeface="Consolas" panose="020B0609020204030204" pitchFamily="49" charset="0"/>
              </a:rPr>
              <a:t>string</a:t>
            </a:r>
            <a:r>
              <a:rPr lang="en-US" sz="1600" dirty="0">
                <a:solidFill>
                  <a:srgbClr val="000000"/>
                </a:solidFill>
                <a:latin typeface="Consolas" panose="020B0609020204030204" pitchFamily="49" charset="0"/>
              </a:rPr>
              <a:t>[] </a:t>
            </a:r>
            <a:r>
              <a:rPr lang="en-US" sz="1600" dirty="0" err="1">
                <a:solidFill>
                  <a:srgbClr val="000000"/>
                </a:solidFill>
                <a:latin typeface="Consolas" panose="020B0609020204030204" pitchFamily="49" charset="0"/>
              </a:rPr>
              <a:t>args</a:t>
            </a:r>
            <a:r>
              <a:rPr lang="en-US" sz="1600" dirty="0">
                <a:solidFill>
                  <a:srgbClr val="000000"/>
                </a:solidFill>
                <a:latin typeface="Consolas" panose="020B0609020204030204" pitchFamily="49" charset="0"/>
              </a:rPr>
              <a:t>)</a:t>
            </a:r>
            <a:endPar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lvl="0">
              <a:lnSpc>
                <a:spcPct val="107000"/>
              </a:lnSpc>
            </a:pPr>
            <a:r>
              <a:rPr lang="en-US" sz="1600" dirty="0">
                <a:solidFill>
                  <a:srgbClr val="000000"/>
                </a:solidFill>
                <a:latin typeface="Consolas" panose="020B0609020204030204" pitchFamily="49" charset="0"/>
              </a:rPr>
              <a:t>{</a:t>
            </a:r>
            <a:endPar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lvl="0">
              <a:lnSpc>
                <a:spcPct val="107000"/>
              </a:lnSpc>
            </a:pPr>
            <a:r>
              <a:rPr lang="en-US" sz="1600" dirty="0">
                <a:solidFill>
                  <a:srgbClr val="000000"/>
                </a:solidFill>
                <a:latin typeface="Consolas" panose="020B0609020204030204" pitchFamily="49" charset="0"/>
              </a:rPr>
              <a:t>    </a:t>
            </a:r>
            <a:r>
              <a:rPr lang="en-US" sz="1600" dirty="0">
                <a:solidFill>
                  <a:srgbClr val="0000FF"/>
                </a:solidFill>
                <a:latin typeface="Consolas" panose="020B0609020204030204" pitchFamily="49" charset="0"/>
              </a:rPr>
              <a:t>unsafe</a:t>
            </a:r>
            <a:endPar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lvl="0">
              <a:lnSpc>
                <a:spcPct val="107000"/>
              </a:lnSpc>
            </a:pPr>
            <a:r>
              <a:rPr lang="en-US" sz="1600" dirty="0">
                <a:solidFill>
                  <a:srgbClr val="000000"/>
                </a:solidFill>
                <a:latin typeface="Consolas" panose="020B0609020204030204" pitchFamily="49" charset="0"/>
              </a:rPr>
              <a:t>    {</a:t>
            </a:r>
            <a:endPar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lvl="0">
              <a:lnSpc>
                <a:spcPct val="107000"/>
              </a:lnSpc>
            </a:pPr>
            <a:r>
              <a:rPr lang="en-US" sz="1600" dirty="0">
                <a:solidFill>
                  <a:srgbClr val="000000"/>
                </a:solidFill>
                <a:latin typeface="Consolas" panose="020B0609020204030204" pitchFamily="49" charset="0"/>
              </a:rPr>
              <a:t>        </a:t>
            </a:r>
            <a:r>
              <a:rPr lang="en-US" sz="1600" dirty="0" err="1">
                <a:solidFill>
                  <a:srgbClr val="0000FF"/>
                </a:solidFill>
                <a:latin typeface="Consolas" panose="020B0609020204030204" pitchFamily="49" charset="0"/>
              </a:rPr>
              <a:t>int</a:t>
            </a:r>
            <a:r>
              <a:rPr lang="en-US" sz="1600" dirty="0">
                <a:solidFill>
                  <a:srgbClr val="000000"/>
                </a:solidFill>
                <a:latin typeface="Consolas" panose="020B0609020204030204" pitchFamily="49" charset="0"/>
              </a:rPr>
              <a:t> number = 12;</a:t>
            </a:r>
            <a:endPar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lvl="0">
              <a:lnSpc>
                <a:spcPct val="107000"/>
              </a:lnSpc>
            </a:pPr>
            <a:r>
              <a:rPr lang="en-US" sz="1600" dirty="0">
                <a:solidFill>
                  <a:srgbClr val="000000"/>
                </a:solidFill>
                <a:latin typeface="Consolas" panose="020B0609020204030204" pitchFamily="49" charset="0"/>
              </a:rPr>
              <a:t>        </a:t>
            </a:r>
            <a:r>
              <a:rPr lang="en-US" sz="1600" dirty="0" err="1">
                <a:solidFill>
                  <a:srgbClr val="0000FF"/>
                </a:solidFill>
                <a:latin typeface="Consolas" panose="020B0609020204030204" pitchFamily="49" charset="0"/>
              </a:rPr>
              <a:t>int</a:t>
            </a:r>
            <a:r>
              <a:rPr lang="en-US" sz="1600" dirty="0">
                <a:solidFill>
                  <a:srgbClr val="000000"/>
                </a:solidFill>
                <a:latin typeface="Consolas" panose="020B0609020204030204" pitchFamily="49" charset="0"/>
              </a:rPr>
              <a:t>* pointer = &amp;number;</a:t>
            </a:r>
            <a:endPar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lvl="0">
              <a:lnSpc>
                <a:spcPct val="107000"/>
              </a:lnSpc>
            </a:pPr>
            <a:r>
              <a:rPr lang="en-US" sz="1600" dirty="0">
                <a:solidFill>
                  <a:srgbClr val="000000"/>
                </a:solidFill>
                <a:latin typeface="Consolas" panose="020B0609020204030204" pitchFamily="49" charset="0"/>
              </a:rPr>
              <a:t>        </a:t>
            </a:r>
            <a:r>
              <a:rPr lang="en-US" sz="1600" dirty="0" err="1">
                <a:solidFill>
                  <a:srgbClr val="2B91AF"/>
                </a:solidFill>
                <a:latin typeface="Consolas" panose="020B0609020204030204" pitchFamily="49" charset="0"/>
              </a:rPr>
              <a:t>Console</a:t>
            </a:r>
            <a:r>
              <a:rPr lang="en-US" sz="1600" dirty="0" err="1">
                <a:solidFill>
                  <a:srgbClr val="000000"/>
                </a:solidFill>
                <a:latin typeface="Consolas" panose="020B0609020204030204" pitchFamily="49" charset="0"/>
              </a:rPr>
              <a:t>.WriteLine</a:t>
            </a:r>
            <a:r>
              <a:rPr lang="en-US" sz="1600" dirty="0">
                <a:solidFill>
                  <a:srgbClr val="000000"/>
                </a:solidFill>
                <a:latin typeface="Consolas" panose="020B0609020204030204" pitchFamily="49" charset="0"/>
              </a:rPr>
              <a:t>(</a:t>
            </a:r>
            <a:r>
              <a:rPr lang="en-US" sz="1600" dirty="0">
                <a:solidFill>
                  <a:srgbClr val="A31515"/>
                </a:solidFill>
                <a:latin typeface="Consolas" panose="020B0609020204030204" pitchFamily="49" charset="0"/>
              </a:rPr>
              <a:t>"Value:"</a:t>
            </a:r>
            <a:r>
              <a:rPr lang="en-US" sz="1600" dirty="0">
                <a:solidFill>
                  <a:srgbClr val="000000"/>
                </a:solidFill>
                <a:latin typeface="Consolas" panose="020B0609020204030204" pitchFamily="49" charset="0"/>
              </a:rPr>
              <a:t>+(*pointer)+</a:t>
            </a:r>
            <a:r>
              <a:rPr lang="en-US" sz="1600" dirty="0">
                <a:solidFill>
                  <a:srgbClr val="A31515"/>
                </a:solidFill>
                <a:latin typeface="Consolas" panose="020B0609020204030204" pitchFamily="49" charset="0"/>
              </a:rPr>
              <a:t>"\</a:t>
            </a:r>
            <a:r>
              <a:rPr lang="en-US" sz="1600" dirty="0" err="1">
                <a:solidFill>
                  <a:srgbClr val="A31515"/>
                </a:solidFill>
                <a:latin typeface="Consolas" panose="020B0609020204030204" pitchFamily="49" charset="0"/>
              </a:rPr>
              <a:t>tAddress</a:t>
            </a:r>
            <a:r>
              <a:rPr lang="en-US" sz="1600" dirty="0">
                <a:solidFill>
                  <a:srgbClr val="A31515"/>
                </a:solidFill>
                <a:latin typeface="Consolas" panose="020B0609020204030204" pitchFamily="49" charset="0"/>
              </a:rPr>
              <a:t>:"</a:t>
            </a:r>
            <a:r>
              <a:rPr lang="en-US" sz="1600" dirty="0">
                <a:solidFill>
                  <a:srgbClr val="000000"/>
                </a:solidFill>
                <a:latin typeface="Consolas" panose="020B0609020204030204" pitchFamily="49" charset="0"/>
              </a:rPr>
              <a:t>+((</a:t>
            </a:r>
            <a:r>
              <a:rPr lang="en-US" sz="1600" dirty="0" err="1">
                <a:solidFill>
                  <a:srgbClr val="0000FF"/>
                </a:solidFill>
                <a:latin typeface="Consolas" panose="020B0609020204030204" pitchFamily="49" charset="0"/>
              </a:rPr>
              <a:t>int</a:t>
            </a:r>
            <a:r>
              <a:rPr lang="en-US" sz="1600" dirty="0">
                <a:solidFill>
                  <a:srgbClr val="000000"/>
                </a:solidFill>
                <a:latin typeface="Consolas" panose="020B0609020204030204" pitchFamily="49" charset="0"/>
              </a:rPr>
              <a:t>)pointer));</a:t>
            </a:r>
            <a:endPar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lvl="0">
              <a:lnSpc>
                <a:spcPct val="107000"/>
              </a:lnSpc>
            </a:pPr>
            <a:r>
              <a:rPr lang="en-US" sz="1600" dirty="0">
                <a:solidFill>
                  <a:srgbClr val="000000"/>
                </a:solidFill>
                <a:latin typeface="Consolas" panose="020B0609020204030204" pitchFamily="49" charset="0"/>
              </a:rPr>
              <a:t>        pointer++;</a:t>
            </a:r>
            <a:endPar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lvl="0">
              <a:lnSpc>
                <a:spcPct val="107000"/>
              </a:lnSpc>
            </a:pPr>
            <a:r>
              <a:rPr lang="en-US" sz="1600" dirty="0">
                <a:solidFill>
                  <a:srgbClr val="000000"/>
                </a:solidFill>
                <a:latin typeface="Consolas" panose="020B0609020204030204" pitchFamily="49" charset="0"/>
              </a:rPr>
              <a:t>        </a:t>
            </a:r>
            <a:r>
              <a:rPr lang="en-US" sz="1600" dirty="0" err="1">
                <a:solidFill>
                  <a:srgbClr val="2B91AF"/>
                </a:solidFill>
                <a:latin typeface="Consolas" panose="020B0609020204030204" pitchFamily="49" charset="0"/>
              </a:rPr>
              <a:t>Console</a:t>
            </a:r>
            <a:r>
              <a:rPr lang="en-US" sz="1600" dirty="0" err="1">
                <a:solidFill>
                  <a:srgbClr val="000000"/>
                </a:solidFill>
                <a:latin typeface="Consolas" panose="020B0609020204030204" pitchFamily="49" charset="0"/>
              </a:rPr>
              <a:t>.WriteLine</a:t>
            </a:r>
            <a:r>
              <a:rPr lang="en-US" sz="1600" dirty="0">
                <a:solidFill>
                  <a:srgbClr val="000000"/>
                </a:solidFill>
                <a:latin typeface="Consolas" panose="020B0609020204030204" pitchFamily="49" charset="0"/>
              </a:rPr>
              <a:t>(</a:t>
            </a:r>
            <a:r>
              <a:rPr lang="en-US" sz="1600" dirty="0">
                <a:solidFill>
                  <a:srgbClr val="A31515"/>
                </a:solidFill>
                <a:latin typeface="Consolas" panose="020B0609020204030204" pitchFamily="49" charset="0"/>
              </a:rPr>
              <a:t>"Value:"</a:t>
            </a:r>
            <a:r>
              <a:rPr lang="en-US" sz="1600" dirty="0">
                <a:solidFill>
                  <a:srgbClr val="000000"/>
                </a:solidFill>
                <a:latin typeface="Consolas" panose="020B0609020204030204" pitchFamily="49" charset="0"/>
              </a:rPr>
              <a:t> + (*pointer) + </a:t>
            </a:r>
            <a:r>
              <a:rPr lang="en-US" sz="1600" dirty="0">
                <a:solidFill>
                  <a:srgbClr val="A31515"/>
                </a:solidFill>
                <a:latin typeface="Consolas" panose="020B0609020204030204" pitchFamily="49" charset="0"/>
              </a:rPr>
              <a:t>"\</a:t>
            </a:r>
            <a:r>
              <a:rPr lang="en-US" sz="1600" dirty="0" err="1">
                <a:solidFill>
                  <a:srgbClr val="A31515"/>
                </a:solidFill>
                <a:latin typeface="Consolas" panose="020B0609020204030204" pitchFamily="49" charset="0"/>
              </a:rPr>
              <a:t>tAddress</a:t>
            </a:r>
            <a:r>
              <a:rPr lang="en-US" sz="1600" dirty="0">
                <a:solidFill>
                  <a:srgbClr val="A31515"/>
                </a:solidFill>
                <a:latin typeface="Consolas" panose="020B0609020204030204" pitchFamily="49" charset="0"/>
              </a:rPr>
              <a:t>:"</a:t>
            </a:r>
            <a:r>
              <a:rPr lang="en-US" sz="1600" dirty="0">
                <a:solidFill>
                  <a:srgbClr val="000000"/>
                </a:solidFill>
                <a:latin typeface="Consolas" panose="020B0609020204030204" pitchFamily="49" charset="0"/>
              </a:rPr>
              <a:t> + ((</a:t>
            </a:r>
            <a:r>
              <a:rPr lang="en-US" sz="1600" dirty="0" err="1">
                <a:solidFill>
                  <a:srgbClr val="0000FF"/>
                </a:solidFill>
                <a:latin typeface="Consolas" panose="020B0609020204030204" pitchFamily="49" charset="0"/>
              </a:rPr>
              <a:t>int</a:t>
            </a:r>
            <a:r>
              <a:rPr lang="en-US" sz="1600" dirty="0">
                <a:solidFill>
                  <a:srgbClr val="000000"/>
                </a:solidFill>
                <a:latin typeface="Consolas" panose="020B0609020204030204" pitchFamily="49" charset="0"/>
              </a:rPr>
              <a:t>)pointer));</a:t>
            </a:r>
            <a:endPar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lvl="0">
              <a:lnSpc>
                <a:spcPct val="107000"/>
              </a:lnSpc>
            </a:pPr>
            <a:r>
              <a:rPr lang="en-US" sz="1600" dirty="0">
                <a:solidFill>
                  <a:srgbClr val="000000"/>
                </a:solidFill>
                <a:latin typeface="Consolas" panose="020B0609020204030204" pitchFamily="49" charset="0"/>
              </a:rPr>
              <a:t>    }</a:t>
            </a:r>
            <a:endPar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lvl="0">
              <a:lnSpc>
                <a:spcPct val="107000"/>
              </a:lnSpc>
            </a:pPr>
            <a:r>
              <a:rPr lang="en-US" sz="1600" dirty="0">
                <a:solidFill>
                  <a:srgbClr val="000000"/>
                </a:solidFill>
                <a:latin typeface="Consolas" panose="020B0609020204030204" pitchFamily="49" charset="0"/>
              </a:rPr>
              <a:t>    </a:t>
            </a:r>
            <a:r>
              <a:rPr lang="en-US" sz="1600" dirty="0" err="1">
                <a:solidFill>
                  <a:srgbClr val="2B91AF"/>
                </a:solidFill>
                <a:latin typeface="Consolas" panose="020B0609020204030204" pitchFamily="49" charset="0"/>
              </a:rPr>
              <a:t>Console</a:t>
            </a:r>
            <a:r>
              <a:rPr lang="en-US" sz="1600" dirty="0" err="1">
                <a:solidFill>
                  <a:srgbClr val="000000"/>
                </a:solidFill>
                <a:latin typeface="Consolas" panose="020B0609020204030204" pitchFamily="49" charset="0"/>
              </a:rPr>
              <a:t>.ReadLine</a:t>
            </a:r>
            <a:r>
              <a:rPr lang="en-US" sz="1600" dirty="0">
                <a:solidFill>
                  <a:srgbClr val="000000"/>
                </a:solidFill>
                <a:latin typeface="Consolas" panose="020B0609020204030204" pitchFamily="49" charset="0"/>
              </a:rPr>
              <a:t>();</a:t>
            </a:r>
            <a:endPar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lvl="0">
              <a:lnSpc>
                <a:spcPct val="107000"/>
              </a:lnSpc>
            </a:pPr>
            <a:r>
              <a:rPr lang="en-US" sz="1600" dirty="0">
                <a:solidFill>
                  <a:srgbClr val="000000"/>
                </a:solidFill>
                <a:latin typeface="Consolas" panose="020B0609020204030204" pitchFamily="49" charset="0"/>
              </a:rPr>
              <a:t>}</a:t>
            </a:r>
            <a:endPar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endParaRPr>
          </a:p>
        </p:txBody>
      </p:sp>
      <p:sp>
        <p:nvSpPr>
          <p:cNvPr id="6" name="Rectangle 5"/>
          <p:cNvSpPr/>
          <p:nvPr/>
        </p:nvSpPr>
        <p:spPr>
          <a:xfrm>
            <a:off x="6875736" y="5018418"/>
            <a:ext cx="4839186" cy="1200329"/>
          </a:xfrm>
          <a:prstGeom prst="rect">
            <a:avLst/>
          </a:prstGeom>
          <a:solidFill>
            <a:schemeClr val="tx1"/>
          </a:solidFill>
        </p:spPr>
        <p:txBody>
          <a:bodyPr wrap="square">
            <a:spAutoFit/>
          </a:bodyPr>
          <a:lstStyle/>
          <a:p>
            <a:r>
              <a:rPr lang="en-US" dirty="0">
                <a:solidFill>
                  <a:schemeClr val="bg1"/>
                </a:solidFill>
              </a:rPr>
              <a:t>Value:12        Address:119073720</a:t>
            </a:r>
          </a:p>
          <a:p>
            <a:r>
              <a:rPr lang="en-US" dirty="0">
                <a:solidFill>
                  <a:schemeClr val="bg1"/>
                </a:solidFill>
              </a:rPr>
              <a:t>Value:52720664  Address:119073724</a:t>
            </a:r>
          </a:p>
          <a:p>
            <a:endParaRPr lang="en-US" dirty="0">
              <a:solidFill>
                <a:schemeClr val="bg1"/>
              </a:solidFill>
            </a:endParaRPr>
          </a:p>
          <a:p>
            <a:endParaRPr lang="en-US" dirty="0">
              <a:solidFill>
                <a:schemeClr val="bg1"/>
              </a:solidFill>
            </a:endParaRPr>
          </a:p>
        </p:txBody>
      </p:sp>
    </p:spTree>
    <p:extLst>
      <p:ext uri="{BB962C8B-B14F-4D97-AF65-F5344CB8AC3E}">
        <p14:creationId xmlns:p14="http://schemas.microsoft.com/office/powerpoint/2010/main" val="1795281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par>
                          <p:cTn id="12" fill="hold">
                            <p:stCondLst>
                              <p:cond delay="1000"/>
                            </p:stCondLst>
                            <p:childTnLst>
                              <p:par>
                                <p:cTn id="13" presetID="1" presetClass="entr" presetSubtype="0" fill="hold" grpId="0" nodeType="after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animBg="1"/>
      <p:bldP spid="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F9A41-BCFF-4774-BB35-B7007BF443D5}"/>
              </a:ext>
            </a:extLst>
          </p:cNvPr>
          <p:cNvSpPr>
            <a:spLocks noGrp="1"/>
          </p:cNvSpPr>
          <p:nvPr>
            <p:ph type="title"/>
          </p:nvPr>
        </p:nvSpPr>
        <p:spPr/>
        <p:txBody>
          <a:bodyPr/>
          <a:lstStyle/>
          <a:p>
            <a:r>
              <a:rPr lang="fa-IR" dirty="0"/>
              <a:t>نمایش آدرس یک متغیر و عملیات ریاضی روی آدرسها</a:t>
            </a:r>
            <a:endParaRPr lang="en-US" dirty="0"/>
          </a:p>
        </p:txBody>
      </p:sp>
      <p:sp>
        <p:nvSpPr>
          <p:cNvPr id="3" name="Content Placeholder 2">
            <a:extLst>
              <a:ext uri="{FF2B5EF4-FFF2-40B4-BE49-F238E27FC236}">
                <a16:creationId xmlns:a16="http://schemas.microsoft.com/office/drawing/2014/main" id="{5968DF3C-CD2D-46D5-9216-15BA7460DCF0}"/>
              </a:ext>
            </a:extLst>
          </p:cNvPr>
          <p:cNvSpPr>
            <a:spLocks noGrp="1"/>
          </p:cNvSpPr>
          <p:nvPr>
            <p:ph idx="1"/>
          </p:nvPr>
        </p:nvSpPr>
        <p:spPr>
          <a:xfrm>
            <a:off x="215462" y="1208314"/>
            <a:ext cx="11328838" cy="3216257"/>
          </a:xfrm>
        </p:spPr>
        <p:txBody>
          <a:bodyPr>
            <a:normAutofit fontScale="62500" lnSpcReduction="20000"/>
          </a:bodyPr>
          <a:lstStyle/>
          <a:p>
            <a:r>
              <a:rPr lang="fa-IR" dirty="0"/>
              <a:t>یکی از قابلیت هایی که در </a:t>
            </a:r>
            <a:r>
              <a:rPr lang="en-US" dirty="0"/>
              <a:t>Pointer </a:t>
            </a:r>
            <a:r>
              <a:rPr lang="fa-IR" dirty="0"/>
              <a:t>ها می توان از آن استفاده کرد، عملگرها ++ و -- است.</a:t>
            </a:r>
          </a:p>
          <a:p>
            <a:r>
              <a:rPr lang="fa-IR" dirty="0"/>
              <a:t>همانطور که مشاهده می کنید بعد از تعریف </a:t>
            </a:r>
            <a:r>
              <a:rPr lang="en-US" dirty="0"/>
              <a:t>pointer، </a:t>
            </a:r>
            <a:r>
              <a:rPr lang="fa-IR" dirty="0"/>
              <a:t>عملگر ++ بر روی آن اعمال شده. این عملگر باعث می شود که متغیر </a:t>
            </a:r>
            <a:r>
              <a:rPr lang="en-US" dirty="0"/>
              <a:t>pointer </a:t>
            </a:r>
            <a:r>
              <a:rPr lang="fa-IR" dirty="0"/>
              <a:t>به اندازه 4 بایت به جلو حرکت کند. </a:t>
            </a:r>
          </a:p>
          <a:p>
            <a:r>
              <a:rPr lang="fa-IR" dirty="0"/>
              <a:t>دلیل این موضوع اندازه نوع داده </a:t>
            </a:r>
            <a:r>
              <a:rPr lang="en-US" dirty="0" err="1"/>
              <a:t>int</a:t>
            </a:r>
            <a:r>
              <a:rPr lang="en-US" dirty="0"/>
              <a:t> </a:t>
            </a:r>
            <a:r>
              <a:rPr lang="fa-IR" dirty="0"/>
              <a:t>است که 4 بایت است. </a:t>
            </a:r>
          </a:p>
          <a:p>
            <a:r>
              <a:rPr lang="fa-IR" dirty="0"/>
              <a:t>اگر متغیر </a:t>
            </a:r>
            <a:r>
              <a:rPr lang="en-US" dirty="0"/>
              <a:t>number </a:t>
            </a:r>
            <a:r>
              <a:rPr lang="fa-IR" dirty="0"/>
              <a:t>و </a:t>
            </a:r>
            <a:r>
              <a:rPr lang="en-US" dirty="0"/>
              <a:t>pointer </a:t>
            </a:r>
            <a:r>
              <a:rPr lang="fa-IR" dirty="0"/>
              <a:t>را از نوع </a:t>
            </a:r>
            <a:r>
              <a:rPr lang="en-US" dirty="0"/>
              <a:t>long </a:t>
            </a:r>
            <a:r>
              <a:rPr lang="fa-IR" dirty="0"/>
              <a:t>در نظر می گرفتیم، با عملگر ++ این اشاره گر 8 بایت به سمت جلو حرکت می کرد</a:t>
            </a:r>
          </a:p>
          <a:p>
            <a:r>
              <a:rPr lang="fa-IR" dirty="0"/>
              <a:t>عملگر -- به اندازه سایز نوع داده اشاره گر به سمت عقب حرکت خواهد کرد.</a:t>
            </a:r>
          </a:p>
        </p:txBody>
      </p:sp>
      <p:sp>
        <p:nvSpPr>
          <p:cNvPr id="4" name="Slide Number Placeholder 3">
            <a:extLst>
              <a:ext uri="{FF2B5EF4-FFF2-40B4-BE49-F238E27FC236}">
                <a16:creationId xmlns:a16="http://schemas.microsoft.com/office/drawing/2014/main" id="{198C3B92-851B-43E5-8ADE-8712E06A4CB3}"/>
              </a:ext>
            </a:extLst>
          </p:cNvPr>
          <p:cNvSpPr>
            <a:spLocks noGrp="1"/>
          </p:cNvSpPr>
          <p:nvPr>
            <p:ph type="sldNum" sz="quarter" idx="12"/>
          </p:nvPr>
        </p:nvSpPr>
        <p:spPr/>
        <p:txBody>
          <a:bodyPr/>
          <a:lstStyle/>
          <a:p>
            <a:fld id="{7A24F918-E48B-4CD6-88B4-F48A81EB5FB6}" type="slidenum">
              <a:rPr lang="en-US" smtClean="0"/>
              <a:pPr/>
              <a:t>15</a:t>
            </a:fld>
            <a:endParaRPr lang="en-US"/>
          </a:p>
        </p:txBody>
      </p:sp>
      <p:sp>
        <p:nvSpPr>
          <p:cNvPr id="5" name="Footer Placeholder 4">
            <a:extLst>
              <a:ext uri="{FF2B5EF4-FFF2-40B4-BE49-F238E27FC236}">
                <a16:creationId xmlns:a16="http://schemas.microsoft.com/office/drawing/2014/main" id="{E3D232C6-ACF4-44F7-A79D-9C7270FBB931}"/>
              </a:ext>
            </a:extLst>
          </p:cNvPr>
          <p:cNvSpPr>
            <a:spLocks noGrp="1"/>
          </p:cNvSpPr>
          <p:nvPr>
            <p:ph type="ftr" sz="quarter" idx="11"/>
          </p:nvPr>
        </p:nvSpPr>
        <p:spPr/>
        <p:txBody>
          <a:bodyPr/>
          <a:lstStyle/>
          <a:p>
            <a:r>
              <a:rPr lang="en-US"/>
              <a:t>V. Haghighatdoost, Shahed university</a:t>
            </a:r>
            <a:endParaRPr lang="en-US" dirty="0"/>
          </a:p>
        </p:txBody>
      </p:sp>
      <p:sp>
        <p:nvSpPr>
          <p:cNvPr id="7" name="Rectangle 6"/>
          <p:cNvSpPr/>
          <p:nvPr/>
        </p:nvSpPr>
        <p:spPr>
          <a:xfrm>
            <a:off x="323851" y="4278120"/>
            <a:ext cx="9639957" cy="2454775"/>
          </a:xfrm>
          <a:prstGeom prst="rect">
            <a:avLst/>
          </a:prstGeom>
          <a:solidFill>
            <a:schemeClr val="bg1">
              <a:lumMod val="85000"/>
            </a:schemeClr>
          </a:solidFill>
        </p:spPr>
        <p:txBody>
          <a:bodyPr wrap="square">
            <a:spAutoFit/>
          </a:bodyPr>
          <a:lstStyle/>
          <a:p>
            <a:pPr>
              <a:lnSpc>
                <a:spcPct val="107000"/>
              </a:lnSpc>
              <a:spcAft>
                <a:spcPts val="0"/>
              </a:spcAft>
            </a:pPr>
            <a:r>
              <a:rPr lang="en-US" sz="1200" dirty="0">
                <a:solidFill>
                  <a:srgbClr val="0000FF"/>
                </a:solidFill>
                <a:latin typeface="Consolas" panose="020B0609020204030204" pitchFamily="49" charset="0"/>
              </a:rPr>
              <a:t>static</a:t>
            </a:r>
            <a:r>
              <a:rPr lang="en-US" sz="1200" dirty="0">
                <a:solidFill>
                  <a:srgbClr val="000000"/>
                </a:solidFill>
                <a:latin typeface="Consolas" panose="020B0609020204030204" pitchFamily="49" charset="0"/>
              </a:rPr>
              <a:t> </a:t>
            </a:r>
            <a:r>
              <a:rPr lang="en-US" sz="1200" dirty="0">
                <a:solidFill>
                  <a:srgbClr val="0000FF"/>
                </a:solidFill>
                <a:latin typeface="Consolas" panose="020B0609020204030204" pitchFamily="49" charset="0"/>
              </a:rPr>
              <a:t>void</a:t>
            </a:r>
            <a:r>
              <a:rPr lang="en-US" sz="1200" dirty="0">
                <a:solidFill>
                  <a:srgbClr val="000000"/>
                </a:solidFill>
                <a:latin typeface="Consolas" panose="020B0609020204030204" pitchFamily="49" charset="0"/>
              </a:rPr>
              <a:t> Main(</a:t>
            </a:r>
            <a:r>
              <a:rPr lang="en-US" sz="1200" dirty="0">
                <a:solidFill>
                  <a:srgbClr val="0000FF"/>
                </a:solidFill>
                <a:latin typeface="Consolas" panose="020B0609020204030204" pitchFamily="49" charset="0"/>
              </a:rPr>
              <a:t>string</a:t>
            </a:r>
            <a:r>
              <a:rPr lang="en-US" sz="1200" dirty="0">
                <a:solidFill>
                  <a:srgbClr val="000000"/>
                </a:solidFill>
                <a:latin typeface="Consolas" panose="020B0609020204030204" pitchFamily="49" charset="0"/>
              </a:rPr>
              <a:t>[] </a:t>
            </a:r>
            <a:r>
              <a:rPr lang="en-US" sz="1200" dirty="0" err="1">
                <a:solidFill>
                  <a:srgbClr val="000000"/>
                </a:solidFill>
                <a:latin typeface="Consolas" panose="020B0609020204030204" pitchFamily="49" charset="0"/>
              </a:rPr>
              <a:t>args</a:t>
            </a:r>
            <a:r>
              <a:rPr lang="en-US" sz="1200" dirty="0">
                <a:solidFill>
                  <a:srgbClr val="000000"/>
                </a:solidFill>
                <a:latin typeface="Consolas" panose="020B0609020204030204" pitchFamily="49" charset="0"/>
              </a:rPr>
              <a:t>)</a:t>
            </a:r>
            <a:endParaRPr lang="en-US" sz="11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rPr>
              <a:t>{</a:t>
            </a:r>
            <a:endParaRPr lang="en-US" sz="11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rPr>
              <a:t>    </a:t>
            </a:r>
            <a:r>
              <a:rPr lang="en-US" sz="1200" dirty="0">
                <a:solidFill>
                  <a:srgbClr val="0000FF"/>
                </a:solidFill>
                <a:latin typeface="Consolas" panose="020B0609020204030204" pitchFamily="49" charset="0"/>
              </a:rPr>
              <a:t>unsafe</a:t>
            </a:r>
            <a:endParaRPr lang="en-US" sz="11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rPr>
              <a:t>    {</a:t>
            </a:r>
            <a:endParaRPr lang="en-US" sz="11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rPr>
              <a:t>        </a:t>
            </a:r>
            <a:r>
              <a:rPr lang="en-US" sz="1200" dirty="0" err="1">
                <a:solidFill>
                  <a:srgbClr val="0000FF"/>
                </a:solidFill>
                <a:latin typeface="Consolas" panose="020B0609020204030204" pitchFamily="49" charset="0"/>
              </a:rPr>
              <a:t>int</a:t>
            </a:r>
            <a:r>
              <a:rPr lang="en-US" sz="1200" dirty="0">
                <a:solidFill>
                  <a:srgbClr val="000000"/>
                </a:solidFill>
                <a:latin typeface="Consolas" panose="020B0609020204030204" pitchFamily="49" charset="0"/>
              </a:rPr>
              <a:t> number = 12;</a:t>
            </a:r>
            <a:endParaRPr lang="en-US" sz="11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rPr>
              <a:t>        </a:t>
            </a:r>
            <a:r>
              <a:rPr lang="en-US" sz="1200" dirty="0" err="1">
                <a:solidFill>
                  <a:srgbClr val="0000FF"/>
                </a:solidFill>
                <a:latin typeface="Consolas" panose="020B0609020204030204" pitchFamily="49" charset="0"/>
              </a:rPr>
              <a:t>int</a:t>
            </a:r>
            <a:r>
              <a:rPr lang="en-US" sz="1200" dirty="0">
                <a:solidFill>
                  <a:srgbClr val="000000"/>
                </a:solidFill>
                <a:latin typeface="Consolas" panose="020B0609020204030204" pitchFamily="49" charset="0"/>
              </a:rPr>
              <a:t>* pointer = &amp;number;</a:t>
            </a:r>
            <a:endParaRPr lang="en-US" sz="11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rPr>
              <a:t>        </a:t>
            </a:r>
            <a:r>
              <a:rPr lang="en-US" sz="1200" dirty="0" err="1">
                <a:solidFill>
                  <a:srgbClr val="2B91AF"/>
                </a:solidFill>
                <a:latin typeface="Consolas" panose="020B0609020204030204" pitchFamily="49" charset="0"/>
              </a:rPr>
              <a:t>Console</a:t>
            </a:r>
            <a:r>
              <a:rPr lang="en-US" sz="1200" dirty="0" err="1">
                <a:solidFill>
                  <a:srgbClr val="000000"/>
                </a:solidFill>
                <a:latin typeface="Consolas" panose="020B0609020204030204" pitchFamily="49" charset="0"/>
              </a:rPr>
              <a:t>.WriteLine</a:t>
            </a:r>
            <a:r>
              <a:rPr lang="en-US" sz="1200" dirty="0">
                <a:solidFill>
                  <a:srgbClr val="000000"/>
                </a:solidFill>
                <a:latin typeface="Consolas" panose="020B0609020204030204" pitchFamily="49" charset="0"/>
              </a:rPr>
              <a:t>(</a:t>
            </a:r>
            <a:r>
              <a:rPr lang="en-US" sz="1200" dirty="0">
                <a:solidFill>
                  <a:srgbClr val="A31515"/>
                </a:solidFill>
                <a:latin typeface="Consolas" panose="020B0609020204030204" pitchFamily="49" charset="0"/>
              </a:rPr>
              <a:t>"Value:"</a:t>
            </a:r>
            <a:r>
              <a:rPr lang="en-US" sz="1200" dirty="0">
                <a:solidFill>
                  <a:srgbClr val="000000"/>
                </a:solidFill>
                <a:latin typeface="Consolas" panose="020B0609020204030204" pitchFamily="49" charset="0"/>
              </a:rPr>
              <a:t>+(*pointer)+</a:t>
            </a:r>
            <a:r>
              <a:rPr lang="en-US" sz="1200" dirty="0">
                <a:solidFill>
                  <a:srgbClr val="A31515"/>
                </a:solidFill>
                <a:latin typeface="Consolas" panose="020B0609020204030204" pitchFamily="49" charset="0"/>
              </a:rPr>
              <a:t>"\</a:t>
            </a:r>
            <a:r>
              <a:rPr lang="en-US" sz="1200" dirty="0" err="1">
                <a:solidFill>
                  <a:srgbClr val="A31515"/>
                </a:solidFill>
                <a:latin typeface="Consolas" panose="020B0609020204030204" pitchFamily="49" charset="0"/>
              </a:rPr>
              <a:t>tAddress</a:t>
            </a:r>
            <a:r>
              <a:rPr lang="en-US" sz="1200" dirty="0">
                <a:solidFill>
                  <a:srgbClr val="A31515"/>
                </a:solidFill>
                <a:latin typeface="Consolas" panose="020B0609020204030204" pitchFamily="49" charset="0"/>
              </a:rPr>
              <a:t>:"</a:t>
            </a:r>
            <a:r>
              <a:rPr lang="en-US" sz="1200" dirty="0">
                <a:solidFill>
                  <a:srgbClr val="000000"/>
                </a:solidFill>
                <a:latin typeface="Consolas" panose="020B0609020204030204" pitchFamily="49" charset="0"/>
              </a:rPr>
              <a:t>+((</a:t>
            </a:r>
            <a:r>
              <a:rPr lang="en-US" sz="1200" dirty="0" err="1">
                <a:solidFill>
                  <a:srgbClr val="0000FF"/>
                </a:solidFill>
                <a:latin typeface="Consolas" panose="020B0609020204030204" pitchFamily="49" charset="0"/>
              </a:rPr>
              <a:t>int</a:t>
            </a:r>
            <a:r>
              <a:rPr lang="en-US" sz="1200" dirty="0">
                <a:solidFill>
                  <a:srgbClr val="000000"/>
                </a:solidFill>
                <a:latin typeface="Consolas" panose="020B0609020204030204" pitchFamily="49" charset="0"/>
              </a:rPr>
              <a:t>)pointer));</a:t>
            </a:r>
            <a:endParaRPr lang="en-US" sz="11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rPr>
              <a:t>        pointer++;</a:t>
            </a:r>
            <a:endParaRPr lang="en-US" sz="11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rPr>
              <a:t>        </a:t>
            </a:r>
            <a:r>
              <a:rPr lang="en-US" sz="1200" dirty="0" err="1">
                <a:solidFill>
                  <a:srgbClr val="2B91AF"/>
                </a:solidFill>
                <a:latin typeface="Consolas" panose="020B0609020204030204" pitchFamily="49" charset="0"/>
              </a:rPr>
              <a:t>Console</a:t>
            </a:r>
            <a:r>
              <a:rPr lang="en-US" sz="1200" dirty="0" err="1">
                <a:solidFill>
                  <a:srgbClr val="000000"/>
                </a:solidFill>
                <a:latin typeface="Consolas" panose="020B0609020204030204" pitchFamily="49" charset="0"/>
              </a:rPr>
              <a:t>.WriteLine</a:t>
            </a:r>
            <a:r>
              <a:rPr lang="en-US" sz="1200" dirty="0">
                <a:solidFill>
                  <a:srgbClr val="000000"/>
                </a:solidFill>
                <a:latin typeface="Consolas" panose="020B0609020204030204" pitchFamily="49" charset="0"/>
              </a:rPr>
              <a:t>(</a:t>
            </a:r>
            <a:r>
              <a:rPr lang="en-US" sz="1200" dirty="0">
                <a:solidFill>
                  <a:srgbClr val="A31515"/>
                </a:solidFill>
                <a:latin typeface="Consolas" panose="020B0609020204030204" pitchFamily="49" charset="0"/>
              </a:rPr>
              <a:t>"Value:"</a:t>
            </a:r>
            <a:r>
              <a:rPr lang="en-US" sz="1200" dirty="0">
                <a:solidFill>
                  <a:srgbClr val="000000"/>
                </a:solidFill>
                <a:latin typeface="Consolas" panose="020B0609020204030204" pitchFamily="49" charset="0"/>
              </a:rPr>
              <a:t> + (*pointer) + </a:t>
            </a:r>
            <a:r>
              <a:rPr lang="en-US" sz="1200" dirty="0">
                <a:solidFill>
                  <a:srgbClr val="A31515"/>
                </a:solidFill>
                <a:latin typeface="Consolas" panose="020B0609020204030204" pitchFamily="49" charset="0"/>
              </a:rPr>
              <a:t>"\</a:t>
            </a:r>
            <a:r>
              <a:rPr lang="en-US" sz="1200" dirty="0" err="1">
                <a:solidFill>
                  <a:srgbClr val="A31515"/>
                </a:solidFill>
                <a:latin typeface="Consolas" panose="020B0609020204030204" pitchFamily="49" charset="0"/>
              </a:rPr>
              <a:t>tAddress</a:t>
            </a:r>
            <a:r>
              <a:rPr lang="en-US" sz="1200" dirty="0">
                <a:solidFill>
                  <a:srgbClr val="A31515"/>
                </a:solidFill>
                <a:latin typeface="Consolas" panose="020B0609020204030204" pitchFamily="49" charset="0"/>
              </a:rPr>
              <a:t>:"</a:t>
            </a:r>
            <a:r>
              <a:rPr lang="en-US" sz="1200" dirty="0">
                <a:solidFill>
                  <a:srgbClr val="000000"/>
                </a:solidFill>
                <a:latin typeface="Consolas" panose="020B0609020204030204" pitchFamily="49" charset="0"/>
              </a:rPr>
              <a:t> + ((</a:t>
            </a:r>
            <a:r>
              <a:rPr lang="en-US" sz="1200" dirty="0" err="1">
                <a:solidFill>
                  <a:srgbClr val="0000FF"/>
                </a:solidFill>
                <a:latin typeface="Consolas" panose="020B0609020204030204" pitchFamily="49" charset="0"/>
              </a:rPr>
              <a:t>int</a:t>
            </a:r>
            <a:r>
              <a:rPr lang="en-US" sz="1200" dirty="0">
                <a:solidFill>
                  <a:srgbClr val="000000"/>
                </a:solidFill>
                <a:latin typeface="Consolas" panose="020B0609020204030204" pitchFamily="49" charset="0"/>
              </a:rPr>
              <a:t>)pointer));</a:t>
            </a:r>
            <a:endParaRPr lang="en-US" sz="11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rPr>
              <a:t>    }</a:t>
            </a:r>
            <a:endParaRPr lang="en-US" sz="11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rPr>
              <a:t>    </a:t>
            </a:r>
            <a:r>
              <a:rPr lang="en-US" sz="1200" dirty="0" err="1">
                <a:solidFill>
                  <a:srgbClr val="2B91AF"/>
                </a:solidFill>
                <a:latin typeface="Consolas" panose="020B0609020204030204" pitchFamily="49" charset="0"/>
              </a:rPr>
              <a:t>Console</a:t>
            </a:r>
            <a:r>
              <a:rPr lang="en-US" sz="1200" dirty="0" err="1">
                <a:solidFill>
                  <a:srgbClr val="000000"/>
                </a:solidFill>
                <a:latin typeface="Consolas" panose="020B0609020204030204" pitchFamily="49" charset="0"/>
              </a:rPr>
              <a:t>.ReadLine</a:t>
            </a:r>
            <a:r>
              <a:rPr lang="en-US" sz="1200" dirty="0">
                <a:solidFill>
                  <a:srgbClr val="000000"/>
                </a:solidFill>
                <a:latin typeface="Consolas" panose="020B0609020204030204" pitchFamily="49" charset="0"/>
              </a:rPr>
              <a:t>();</a:t>
            </a:r>
            <a:endParaRPr lang="en-US" sz="11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200" dirty="0">
                <a:solidFill>
                  <a:srgbClr val="000000"/>
                </a:solidFill>
                <a:latin typeface="Consolas" panose="020B0609020204030204" pitchFamily="49" charset="0"/>
              </a:rPr>
              <a:t>}</a:t>
            </a:r>
            <a:endParaRPr lang="en-US" sz="1100" dirty="0">
              <a:latin typeface="Calibri" panose="020F0502020204030204" pitchFamily="34" charset="0"/>
              <a:ea typeface="Calibri" panose="020F0502020204030204" pitchFamily="34" charset="0"/>
              <a:cs typeface="Arial" panose="020B0604020202020204" pitchFamily="34" charset="0"/>
            </a:endParaRPr>
          </a:p>
        </p:txBody>
      </p:sp>
      <p:sp>
        <p:nvSpPr>
          <p:cNvPr id="6" name="Rectangle 5"/>
          <p:cNvSpPr/>
          <p:nvPr/>
        </p:nvSpPr>
        <p:spPr>
          <a:xfrm>
            <a:off x="7611340" y="5778788"/>
            <a:ext cx="4057235" cy="954107"/>
          </a:xfrm>
          <a:prstGeom prst="rect">
            <a:avLst/>
          </a:prstGeom>
          <a:solidFill>
            <a:schemeClr val="tx1"/>
          </a:solidFill>
        </p:spPr>
        <p:txBody>
          <a:bodyPr wrap="square">
            <a:spAutoFit/>
          </a:bodyPr>
          <a:lstStyle/>
          <a:p>
            <a:r>
              <a:rPr lang="en-US" sz="1400" dirty="0">
                <a:solidFill>
                  <a:schemeClr val="bg1"/>
                </a:solidFill>
              </a:rPr>
              <a:t>Value:12        Address:119073720</a:t>
            </a:r>
          </a:p>
          <a:p>
            <a:r>
              <a:rPr lang="en-US" sz="1400" dirty="0">
                <a:solidFill>
                  <a:schemeClr val="bg1"/>
                </a:solidFill>
              </a:rPr>
              <a:t>Value:52720664  Address:119073724</a:t>
            </a:r>
          </a:p>
          <a:p>
            <a:endParaRPr lang="en-US" sz="1400" dirty="0">
              <a:solidFill>
                <a:schemeClr val="bg1"/>
              </a:solidFill>
            </a:endParaRPr>
          </a:p>
          <a:p>
            <a:endParaRPr lang="en-US" sz="1400" dirty="0">
              <a:solidFill>
                <a:schemeClr val="bg1"/>
              </a:solidFill>
            </a:endParaRPr>
          </a:p>
        </p:txBody>
      </p:sp>
    </p:spTree>
    <p:extLst>
      <p:ext uri="{BB962C8B-B14F-4D97-AF65-F5344CB8AC3E}">
        <p14:creationId xmlns:p14="http://schemas.microsoft.com/office/powerpoint/2010/main" val="2830145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F9A41-BCFF-4774-BB35-B7007BF443D5}"/>
              </a:ext>
            </a:extLst>
          </p:cNvPr>
          <p:cNvSpPr>
            <a:spLocks noGrp="1"/>
          </p:cNvSpPr>
          <p:nvPr>
            <p:ph type="title"/>
          </p:nvPr>
        </p:nvSpPr>
        <p:spPr/>
        <p:txBody>
          <a:bodyPr/>
          <a:lstStyle/>
          <a:p>
            <a:r>
              <a:rPr lang="fa-IR" dirty="0"/>
              <a:t>تعریف </a:t>
            </a:r>
            <a:r>
              <a:rPr lang="en-US" dirty="0" err="1"/>
              <a:t>struct</a:t>
            </a:r>
            <a:r>
              <a:rPr lang="en-US" dirty="0"/>
              <a:t> </a:t>
            </a:r>
            <a:r>
              <a:rPr lang="fa-IR" dirty="0"/>
              <a:t>ها به صورت </a:t>
            </a:r>
            <a:r>
              <a:rPr lang="en-US" dirty="0"/>
              <a:t>unsafe</a:t>
            </a:r>
          </a:p>
        </p:txBody>
      </p:sp>
      <p:sp>
        <p:nvSpPr>
          <p:cNvPr id="3" name="Content Placeholder 2">
            <a:extLst>
              <a:ext uri="{FF2B5EF4-FFF2-40B4-BE49-F238E27FC236}">
                <a16:creationId xmlns:a16="http://schemas.microsoft.com/office/drawing/2014/main" id="{5968DF3C-CD2D-46D5-9216-15BA7460DCF0}"/>
              </a:ext>
            </a:extLst>
          </p:cNvPr>
          <p:cNvSpPr>
            <a:spLocks noGrp="1"/>
          </p:cNvSpPr>
          <p:nvPr>
            <p:ph idx="1"/>
          </p:nvPr>
        </p:nvSpPr>
        <p:spPr>
          <a:xfrm>
            <a:off x="215462" y="1208314"/>
            <a:ext cx="11328838" cy="3216257"/>
          </a:xfrm>
        </p:spPr>
        <p:txBody>
          <a:bodyPr>
            <a:normAutofit fontScale="92500" lnSpcReduction="10000"/>
          </a:bodyPr>
          <a:lstStyle/>
          <a:p>
            <a:r>
              <a:rPr lang="fa-IR" dirty="0"/>
              <a:t>علاوه بر تعریف اشاره گر برای نوع های داده اولیه، می توان </a:t>
            </a:r>
            <a:r>
              <a:rPr lang="en-US" dirty="0" err="1"/>
              <a:t>struct</a:t>
            </a:r>
            <a:r>
              <a:rPr lang="en-US" dirty="0"/>
              <a:t> </a:t>
            </a:r>
            <a:r>
              <a:rPr lang="fa-IR" dirty="0"/>
              <a:t>را نیز به صورت </a:t>
            </a:r>
            <a:r>
              <a:rPr lang="en-US" dirty="0"/>
              <a:t>pointer </a:t>
            </a:r>
            <a:r>
              <a:rPr lang="fa-IR" dirty="0"/>
              <a:t>استفاده کرد.</a:t>
            </a:r>
          </a:p>
          <a:p>
            <a:r>
              <a:rPr lang="fa-IR" dirty="0"/>
              <a:t> دقت کنید که این موضوع تنها در باره </a:t>
            </a:r>
            <a:r>
              <a:rPr lang="en-US" dirty="0" err="1"/>
              <a:t>struct</a:t>
            </a:r>
            <a:r>
              <a:rPr lang="en-US" dirty="0"/>
              <a:t> </a:t>
            </a:r>
            <a:r>
              <a:rPr lang="fa-IR" dirty="0"/>
              <a:t>ها صدق کرده و نمی توان </a:t>
            </a:r>
            <a:r>
              <a:rPr lang="en-US" dirty="0"/>
              <a:t>class </a:t>
            </a:r>
            <a:r>
              <a:rPr lang="fa-IR" dirty="0"/>
              <a:t>ها را به صورت </a:t>
            </a:r>
            <a:r>
              <a:rPr lang="en-US" dirty="0"/>
              <a:t>unsafe </a:t>
            </a:r>
            <a:r>
              <a:rPr lang="fa-IR" dirty="0"/>
              <a:t>تعریف کرد.</a:t>
            </a:r>
          </a:p>
          <a:p>
            <a:r>
              <a:rPr lang="fa-IR" dirty="0"/>
              <a:t>در کد زیر ما یک </a:t>
            </a:r>
            <a:r>
              <a:rPr lang="en-US" dirty="0" err="1"/>
              <a:t>struct</a:t>
            </a:r>
            <a:r>
              <a:rPr lang="en-US" dirty="0"/>
              <a:t> </a:t>
            </a:r>
            <a:r>
              <a:rPr lang="fa-IR" dirty="0"/>
              <a:t>ساده با نام </a:t>
            </a:r>
            <a:r>
              <a:rPr lang="en-US" dirty="0"/>
              <a:t>Node </a:t>
            </a:r>
            <a:r>
              <a:rPr lang="fa-IR" dirty="0"/>
              <a:t>تعریف می کنیم:</a:t>
            </a:r>
          </a:p>
        </p:txBody>
      </p:sp>
      <p:sp>
        <p:nvSpPr>
          <p:cNvPr id="4" name="Slide Number Placeholder 3">
            <a:extLst>
              <a:ext uri="{FF2B5EF4-FFF2-40B4-BE49-F238E27FC236}">
                <a16:creationId xmlns:a16="http://schemas.microsoft.com/office/drawing/2014/main" id="{198C3B92-851B-43E5-8ADE-8712E06A4CB3}"/>
              </a:ext>
            </a:extLst>
          </p:cNvPr>
          <p:cNvSpPr>
            <a:spLocks noGrp="1"/>
          </p:cNvSpPr>
          <p:nvPr>
            <p:ph type="sldNum" sz="quarter" idx="12"/>
          </p:nvPr>
        </p:nvSpPr>
        <p:spPr/>
        <p:txBody>
          <a:bodyPr/>
          <a:lstStyle/>
          <a:p>
            <a:fld id="{7A24F918-E48B-4CD6-88B4-F48A81EB5FB6}" type="slidenum">
              <a:rPr lang="en-US" smtClean="0"/>
              <a:pPr/>
              <a:t>16</a:t>
            </a:fld>
            <a:endParaRPr lang="en-US"/>
          </a:p>
        </p:txBody>
      </p:sp>
      <p:sp>
        <p:nvSpPr>
          <p:cNvPr id="5" name="Footer Placeholder 4">
            <a:extLst>
              <a:ext uri="{FF2B5EF4-FFF2-40B4-BE49-F238E27FC236}">
                <a16:creationId xmlns:a16="http://schemas.microsoft.com/office/drawing/2014/main" id="{E3D232C6-ACF4-44F7-A79D-9C7270FBB931}"/>
              </a:ext>
            </a:extLst>
          </p:cNvPr>
          <p:cNvSpPr>
            <a:spLocks noGrp="1"/>
          </p:cNvSpPr>
          <p:nvPr>
            <p:ph type="ftr" sz="quarter" idx="11"/>
          </p:nvPr>
        </p:nvSpPr>
        <p:spPr/>
        <p:txBody>
          <a:bodyPr/>
          <a:lstStyle/>
          <a:p>
            <a:r>
              <a:rPr lang="en-US"/>
              <a:t>V. Haghighatdoost, Shahed university</a:t>
            </a:r>
            <a:endParaRPr lang="en-US" dirty="0"/>
          </a:p>
        </p:txBody>
      </p:sp>
      <p:sp>
        <p:nvSpPr>
          <p:cNvPr id="7" name="Rectangle 6"/>
          <p:cNvSpPr/>
          <p:nvPr/>
        </p:nvSpPr>
        <p:spPr>
          <a:xfrm>
            <a:off x="215462" y="4566171"/>
            <a:ext cx="9639957" cy="2068259"/>
          </a:xfrm>
          <a:prstGeom prst="rect">
            <a:avLst/>
          </a:prstGeom>
          <a:solidFill>
            <a:schemeClr val="bg1">
              <a:lumMod val="85000"/>
            </a:schemeClr>
          </a:solidFill>
        </p:spPr>
        <p:txBody>
          <a:bodyPr wrap="square">
            <a:spAutoFit/>
          </a:bodyPr>
          <a:lstStyle/>
          <a:p>
            <a:pPr lvl="0">
              <a:lnSpc>
                <a:spcPct val="107000"/>
              </a:lnSpc>
            </a:pPr>
            <a:r>
              <a:rPr lang="en-US" sz="2000" dirty="0">
                <a:solidFill>
                  <a:srgbClr val="0000FF"/>
                </a:solidFill>
                <a:latin typeface="Consolas" panose="020B0609020204030204" pitchFamily="49" charset="0"/>
              </a:rPr>
              <a:t>public</a:t>
            </a:r>
            <a:r>
              <a:rPr lang="en-US" sz="2000" dirty="0">
                <a:solidFill>
                  <a:srgbClr val="000000"/>
                </a:solidFill>
                <a:latin typeface="Consolas" panose="020B0609020204030204" pitchFamily="49" charset="0"/>
              </a:rPr>
              <a:t> </a:t>
            </a:r>
            <a:r>
              <a:rPr lang="en-US" sz="2000" dirty="0">
                <a:solidFill>
                  <a:srgbClr val="0000FF"/>
                </a:solidFill>
                <a:latin typeface="Consolas" panose="020B0609020204030204" pitchFamily="49" charset="0"/>
              </a:rPr>
              <a:t>unsafe</a:t>
            </a:r>
            <a:r>
              <a:rPr lang="en-US" sz="2000" dirty="0">
                <a:solidFill>
                  <a:srgbClr val="000000"/>
                </a:solidFill>
                <a:latin typeface="Consolas" panose="020B0609020204030204" pitchFamily="49" charset="0"/>
              </a:rPr>
              <a:t> </a:t>
            </a:r>
            <a:r>
              <a:rPr lang="en-US" sz="2000" dirty="0" err="1">
                <a:solidFill>
                  <a:srgbClr val="0000FF"/>
                </a:solidFill>
                <a:latin typeface="Consolas" panose="020B0609020204030204" pitchFamily="49" charset="0"/>
              </a:rPr>
              <a:t>struct</a:t>
            </a:r>
            <a:r>
              <a:rPr lang="en-US" sz="2000" dirty="0">
                <a:solidFill>
                  <a:srgbClr val="000000"/>
                </a:solidFill>
                <a:latin typeface="Consolas" panose="020B0609020204030204" pitchFamily="49" charset="0"/>
              </a:rPr>
              <a:t> </a:t>
            </a:r>
            <a:r>
              <a:rPr lang="en-US" sz="2000" dirty="0">
                <a:solidFill>
                  <a:srgbClr val="2B91AF"/>
                </a:solidFill>
                <a:latin typeface="Consolas" panose="020B0609020204030204" pitchFamily="49" charset="0"/>
              </a:rPr>
              <a:t>Node</a:t>
            </a:r>
            <a:endParaRPr lang="en-US"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lvl="0">
              <a:lnSpc>
                <a:spcPct val="107000"/>
              </a:lnSpc>
            </a:pPr>
            <a:r>
              <a:rPr lang="en-US" sz="2000" dirty="0">
                <a:solidFill>
                  <a:srgbClr val="000000"/>
                </a:solidFill>
                <a:latin typeface="Consolas" panose="020B0609020204030204" pitchFamily="49" charset="0"/>
              </a:rPr>
              <a:t>{</a:t>
            </a:r>
            <a:endParaRPr lang="en-US"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lvl="0">
              <a:lnSpc>
                <a:spcPct val="107000"/>
              </a:lnSpc>
            </a:pPr>
            <a:r>
              <a:rPr lang="en-US" sz="2000" dirty="0">
                <a:solidFill>
                  <a:srgbClr val="000000"/>
                </a:solidFill>
                <a:latin typeface="Consolas" panose="020B0609020204030204" pitchFamily="49" charset="0"/>
              </a:rPr>
              <a:t>    </a:t>
            </a:r>
            <a:r>
              <a:rPr lang="en-US" sz="2000" dirty="0">
                <a:solidFill>
                  <a:srgbClr val="0000FF"/>
                </a:solidFill>
                <a:latin typeface="Consolas" panose="020B0609020204030204" pitchFamily="49" charset="0"/>
              </a:rPr>
              <a:t>public</a:t>
            </a:r>
            <a:r>
              <a:rPr lang="en-US" sz="2000" dirty="0">
                <a:solidFill>
                  <a:srgbClr val="000000"/>
                </a:solidFill>
                <a:latin typeface="Consolas" panose="020B0609020204030204" pitchFamily="49" charset="0"/>
              </a:rPr>
              <a:t> </a:t>
            </a:r>
            <a:r>
              <a:rPr lang="en-US" sz="2000" dirty="0" err="1">
                <a:solidFill>
                  <a:srgbClr val="0000FF"/>
                </a:solidFill>
                <a:latin typeface="Consolas" panose="020B0609020204030204" pitchFamily="49" charset="0"/>
              </a:rPr>
              <a:t>int</a:t>
            </a:r>
            <a:r>
              <a:rPr lang="en-US" sz="2000" dirty="0">
                <a:solidFill>
                  <a:srgbClr val="000000"/>
                </a:solidFill>
                <a:latin typeface="Consolas" panose="020B0609020204030204" pitchFamily="49" charset="0"/>
              </a:rPr>
              <a:t> Value { </a:t>
            </a:r>
            <a:r>
              <a:rPr lang="en-US" sz="2000" dirty="0">
                <a:solidFill>
                  <a:srgbClr val="0000FF"/>
                </a:solidFill>
                <a:latin typeface="Consolas" panose="020B0609020204030204" pitchFamily="49" charset="0"/>
              </a:rPr>
              <a:t>get</a:t>
            </a:r>
            <a:r>
              <a:rPr lang="en-US" sz="2000" dirty="0">
                <a:solidFill>
                  <a:srgbClr val="000000"/>
                </a:solidFill>
                <a:latin typeface="Consolas" panose="020B0609020204030204" pitchFamily="49" charset="0"/>
              </a:rPr>
              <a:t>; </a:t>
            </a:r>
            <a:r>
              <a:rPr lang="en-US" sz="2000" dirty="0">
                <a:solidFill>
                  <a:srgbClr val="0000FF"/>
                </a:solidFill>
                <a:latin typeface="Consolas" panose="020B0609020204030204" pitchFamily="49" charset="0"/>
              </a:rPr>
              <a:t>set</a:t>
            </a:r>
            <a:r>
              <a:rPr lang="en-US" sz="2000" dirty="0">
                <a:solidFill>
                  <a:srgbClr val="000000"/>
                </a:solidFill>
                <a:latin typeface="Consolas" panose="020B0609020204030204" pitchFamily="49" charset="0"/>
              </a:rPr>
              <a:t>; }</a:t>
            </a:r>
            <a:endParaRPr lang="en-US"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lvl="0">
              <a:lnSpc>
                <a:spcPct val="107000"/>
              </a:lnSpc>
            </a:pPr>
            <a:r>
              <a:rPr lang="en-US" sz="2000" dirty="0">
                <a:solidFill>
                  <a:srgbClr val="000000"/>
                </a:solidFill>
                <a:latin typeface="Consolas" panose="020B0609020204030204" pitchFamily="49" charset="0"/>
              </a:rPr>
              <a:t>    </a:t>
            </a:r>
            <a:r>
              <a:rPr lang="en-US" sz="2000" dirty="0">
                <a:solidFill>
                  <a:srgbClr val="0000FF"/>
                </a:solidFill>
                <a:latin typeface="Consolas" panose="020B0609020204030204" pitchFamily="49" charset="0"/>
              </a:rPr>
              <a:t>public</a:t>
            </a:r>
            <a:r>
              <a:rPr lang="en-US" sz="2000" dirty="0">
                <a:solidFill>
                  <a:srgbClr val="000000"/>
                </a:solidFill>
                <a:latin typeface="Consolas" panose="020B0609020204030204" pitchFamily="49" charset="0"/>
              </a:rPr>
              <a:t> </a:t>
            </a:r>
            <a:r>
              <a:rPr lang="en-US" sz="2000" dirty="0">
                <a:solidFill>
                  <a:srgbClr val="2B91AF"/>
                </a:solidFill>
                <a:latin typeface="Consolas" panose="020B0609020204030204" pitchFamily="49" charset="0"/>
              </a:rPr>
              <a:t>Node</a:t>
            </a:r>
            <a:r>
              <a:rPr lang="en-US" sz="2000" dirty="0">
                <a:solidFill>
                  <a:srgbClr val="000000"/>
                </a:solidFill>
                <a:latin typeface="Consolas" panose="020B0609020204030204" pitchFamily="49" charset="0"/>
              </a:rPr>
              <a:t>* </a:t>
            </a:r>
            <a:r>
              <a:rPr lang="en-US" sz="2000" dirty="0" err="1">
                <a:solidFill>
                  <a:srgbClr val="000000"/>
                </a:solidFill>
                <a:latin typeface="Consolas" panose="020B0609020204030204" pitchFamily="49" charset="0"/>
              </a:rPr>
              <a:t>LeftNode</a:t>
            </a:r>
            <a:r>
              <a:rPr lang="en-US" sz="2000" dirty="0">
                <a:solidFill>
                  <a:srgbClr val="000000"/>
                </a:solidFill>
                <a:latin typeface="Consolas" panose="020B0609020204030204" pitchFamily="49" charset="0"/>
              </a:rPr>
              <a:t> { </a:t>
            </a:r>
            <a:r>
              <a:rPr lang="en-US" sz="2000" dirty="0">
                <a:solidFill>
                  <a:srgbClr val="0000FF"/>
                </a:solidFill>
                <a:latin typeface="Consolas" panose="020B0609020204030204" pitchFamily="49" charset="0"/>
              </a:rPr>
              <a:t>get</a:t>
            </a:r>
            <a:r>
              <a:rPr lang="en-US" sz="2000" dirty="0">
                <a:solidFill>
                  <a:srgbClr val="000000"/>
                </a:solidFill>
                <a:latin typeface="Consolas" panose="020B0609020204030204" pitchFamily="49" charset="0"/>
              </a:rPr>
              <a:t>; </a:t>
            </a:r>
            <a:r>
              <a:rPr lang="en-US" sz="2000" dirty="0">
                <a:solidFill>
                  <a:srgbClr val="0000FF"/>
                </a:solidFill>
                <a:latin typeface="Consolas" panose="020B0609020204030204" pitchFamily="49" charset="0"/>
              </a:rPr>
              <a:t>set</a:t>
            </a:r>
            <a:r>
              <a:rPr lang="en-US" sz="2000" dirty="0">
                <a:solidFill>
                  <a:srgbClr val="000000"/>
                </a:solidFill>
                <a:latin typeface="Consolas" panose="020B0609020204030204" pitchFamily="49" charset="0"/>
              </a:rPr>
              <a:t>; }</a:t>
            </a:r>
            <a:endParaRPr lang="en-US"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lvl="0">
              <a:lnSpc>
                <a:spcPct val="107000"/>
              </a:lnSpc>
            </a:pPr>
            <a:r>
              <a:rPr lang="en-US" sz="2000" dirty="0">
                <a:solidFill>
                  <a:srgbClr val="000000"/>
                </a:solidFill>
                <a:latin typeface="Consolas" panose="020B0609020204030204" pitchFamily="49" charset="0"/>
              </a:rPr>
              <a:t>    </a:t>
            </a:r>
            <a:r>
              <a:rPr lang="en-US" sz="2000" dirty="0">
                <a:solidFill>
                  <a:srgbClr val="0000FF"/>
                </a:solidFill>
                <a:latin typeface="Consolas" panose="020B0609020204030204" pitchFamily="49" charset="0"/>
              </a:rPr>
              <a:t>public</a:t>
            </a:r>
            <a:r>
              <a:rPr lang="en-US" sz="2000" dirty="0">
                <a:solidFill>
                  <a:srgbClr val="000000"/>
                </a:solidFill>
                <a:latin typeface="Consolas" panose="020B0609020204030204" pitchFamily="49" charset="0"/>
              </a:rPr>
              <a:t> </a:t>
            </a:r>
            <a:r>
              <a:rPr lang="en-US" sz="2000" dirty="0">
                <a:solidFill>
                  <a:srgbClr val="2B91AF"/>
                </a:solidFill>
                <a:latin typeface="Consolas" panose="020B0609020204030204" pitchFamily="49" charset="0"/>
              </a:rPr>
              <a:t>Node</a:t>
            </a:r>
            <a:r>
              <a:rPr lang="en-US" sz="2000" dirty="0">
                <a:solidFill>
                  <a:srgbClr val="000000"/>
                </a:solidFill>
                <a:latin typeface="Consolas" panose="020B0609020204030204" pitchFamily="49" charset="0"/>
              </a:rPr>
              <a:t>* </a:t>
            </a:r>
            <a:r>
              <a:rPr lang="en-US" sz="2000" dirty="0" err="1">
                <a:solidFill>
                  <a:srgbClr val="000000"/>
                </a:solidFill>
                <a:latin typeface="Consolas" panose="020B0609020204030204" pitchFamily="49" charset="0"/>
              </a:rPr>
              <a:t>RightNode</a:t>
            </a:r>
            <a:r>
              <a:rPr lang="en-US" sz="2000" dirty="0">
                <a:solidFill>
                  <a:srgbClr val="000000"/>
                </a:solidFill>
                <a:latin typeface="Consolas" panose="020B0609020204030204" pitchFamily="49" charset="0"/>
              </a:rPr>
              <a:t> { </a:t>
            </a:r>
            <a:r>
              <a:rPr lang="en-US" sz="2000" dirty="0">
                <a:solidFill>
                  <a:srgbClr val="0000FF"/>
                </a:solidFill>
                <a:latin typeface="Consolas" panose="020B0609020204030204" pitchFamily="49" charset="0"/>
              </a:rPr>
              <a:t>get</a:t>
            </a:r>
            <a:r>
              <a:rPr lang="en-US" sz="2000" dirty="0">
                <a:solidFill>
                  <a:srgbClr val="000000"/>
                </a:solidFill>
                <a:latin typeface="Consolas" panose="020B0609020204030204" pitchFamily="49" charset="0"/>
              </a:rPr>
              <a:t>; </a:t>
            </a:r>
            <a:r>
              <a:rPr lang="en-US" sz="2000" dirty="0">
                <a:solidFill>
                  <a:srgbClr val="0000FF"/>
                </a:solidFill>
                <a:latin typeface="Consolas" panose="020B0609020204030204" pitchFamily="49" charset="0"/>
              </a:rPr>
              <a:t>set</a:t>
            </a:r>
            <a:r>
              <a:rPr lang="en-US" sz="2000" dirty="0">
                <a:solidFill>
                  <a:srgbClr val="000000"/>
                </a:solidFill>
                <a:latin typeface="Consolas" panose="020B0609020204030204" pitchFamily="49" charset="0"/>
              </a:rPr>
              <a:t>; }</a:t>
            </a:r>
            <a:endParaRPr lang="en-US"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lvl="0">
              <a:lnSpc>
                <a:spcPct val="107000"/>
              </a:lnSpc>
            </a:pPr>
            <a:r>
              <a:rPr lang="en-US" sz="2000" dirty="0">
                <a:solidFill>
                  <a:srgbClr val="000000"/>
                </a:solidFill>
                <a:latin typeface="Consolas" panose="020B0609020204030204" pitchFamily="49" charset="0"/>
              </a:rPr>
              <a:t>}</a:t>
            </a:r>
            <a:endParaRPr lang="en-US" dirty="0">
              <a:solidFill>
                <a:prstClr val="black"/>
              </a:solidFill>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784619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par>
                          <p:cTn id="18" fill="hold">
                            <p:stCondLst>
                              <p:cond delay="500"/>
                            </p:stCondLst>
                            <p:childTnLst>
                              <p:par>
                                <p:cTn id="19" presetID="10" presetClass="entr" presetSubtype="0" fill="hold" grpId="0" nodeType="after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F9A41-BCFF-4774-BB35-B7007BF443D5}"/>
              </a:ext>
            </a:extLst>
          </p:cNvPr>
          <p:cNvSpPr>
            <a:spLocks noGrp="1"/>
          </p:cNvSpPr>
          <p:nvPr>
            <p:ph type="title"/>
          </p:nvPr>
        </p:nvSpPr>
        <p:spPr/>
        <p:txBody>
          <a:bodyPr/>
          <a:lstStyle/>
          <a:p>
            <a:r>
              <a:rPr lang="fa-IR" dirty="0"/>
              <a:t>تعریف </a:t>
            </a:r>
            <a:r>
              <a:rPr lang="en-US" dirty="0" err="1"/>
              <a:t>struct</a:t>
            </a:r>
            <a:r>
              <a:rPr lang="en-US" dirty="0"/>
              <a:t> </a:t>
            </a:r>
            <a:r>
              <a:rPr lang="fa-IR" dirty="0"/>
              <a:t>ها به صورت </a:t>
            </a:r>
            <a:r>
              <a:rPr lang="en-US" dirty="0"/>
              <a:t>unsafe</a:t>
            </a:r>
          </a:p>
        </p:txBody>
      </p:sp>
      <p:sp>
        <p:nvSpPr>
          <p:cNvPr id="3" name="Content Placeholder 2">
            <a:extLst>
              <a:ext uri="{FF2B5EF4-FFF2-40B4-BE49-F238E27FC236}">
                <a16:creationId xmlns:a16="http://schemas.microsoft.com/office/drawing/2014/main" id="{5968DF3C-CD2D-46D5-9216-15BA7460DCF0}"/>
              </a:ext>
            </a:extLst>
          </p:cNvPr>
          <p:cNvSpPr>
            <a:spLocks noGrp="1"/>
          </p:cNvSpPr>
          <p:nvPr>
            <p:ph idx="1"/>
          </p:nvPr>
        </p:nvSpPr>
        <p:spPr>
          <a:xfrm>
            <a:off x="215462" y="1561916"/>
            <a:ext cx="11328838" cy="4028114"/>
          </a:xfrm>
        </p:spPr>
        <p:txBody>
          <a:bodyPr>
            <a:normAutofit/>
          </a:bodyPr>
          <a:lstStyle/>
          <a:p>
            <a:r>
              <a:rPr lang="fa-IR" dirty="0"/>
              <a:t>دقت کنید که خصوصیت های </a:t>
            </a:r>
            <a:r>
              <a:rPr lang="en-US" dirty="0" err="1"/>
              <a:t>LeftNode</a:t>
            </a:r>
            <a:r>
              <a:rPr lang="en-US" dirty="0"/>
              <a:t> </a:t>
            </a:r>
            <a:r>
              <a:rPr lang="fa-IR" dirty="0"/>
              <a:t>و </a:t>
            </a:r>
            <a:r>
              <a:rPr lang="en-US" dirty="0" err="1"/>
              <a:t>RightNode</a:t>
            </a:r>
            <a:r>
              <a:rPr lang="en-US" dirty="0"/>
              <a:t> </a:t>
            </a:r>
            <a:r>
              <a:rPr lang="fa-IR" dirty="0"/>
              <a:t>به صورت </a:t>
            </a:r>
            <a:r>
              <a:rPr lang="en-US" dirty="0"/>
              <a:t>Pointer </a:t>
            </a:r>
            <a:r>
              <a:rPr lang="fa-IR" dirty="0"/>
              <a:t>تعریف شده اند. حال می توانیم به صورت زیر از این </a:t>
            </a:r>
            <a:r>
              <a:rPr lang="en-US" dirty="0" err="1"/>
              <a:t>Struct</a:t>
            </a:r>
            <a:r>
              <a:rPr lang="en-US" dirty="0"/>
              <a:t> </a:t>
            </a:r>
            <a:r>
              <a:rPr lang="fa-IR" dirty="0"/>
              <a:t>استفاده کنیم</a:t>
            </a:r>
            <a:r>
              <a:rPr lang="en-US" dirty="0"/>
              <a:t>:</a:t>
            </a:r>
            <a:endParaRPr lang="fa-IR" dirty="0"/>
          </a:p>
        </p:txBody>
      </p:sp>
      <p:sp>
        <p:nvSpPr>
          <p:cNvPr id="4" name="Slide Number Placeholder 3">
            <a:extLst>
              <a:ext uri="{FF2B5EF4-FFF2-40B4-BE49-F238E27FC236}">
                <a16:creationId xmlns:a16="http://schemas.microsoft.com/office/drawing/2014/main" id="{198C3B92-851B-43E5-8ADE-8712E06A4CB3}"/>
              </a:ext>
            </a:extLst>
          </p:cNvPr>
          <p:cNvSpPr>
            <a:spLocks noGrp="1"/>
          </p:cNvSpPr>
          <p:nvPr>
            <p:ph type="sldNum" sz="quarter" idx="12"/>
          </p:nvPr>
        </p:nvSpPr>
        <p:spPr/>
        <p:txBody>
          <a:bodyPr/>
          <a:lstStyle/>
          <a:p>
            <a:fld id="{7A24F918-E48B-4CD6-88B4-F48A81EB5FB6}" type="slidenum">
              <a:rPr lang="en-US" smtClean="0"/>
              <a:pPr/>
              <a:t>17</a:t>
            </a:fld>
            <a:endParaRPr lang="en-US"/>
          </a:p>
        </p:txBody>
      </p:sp>
      <p:sp>
        <p:nvSpPr>
          <p:cNvPr id="5" name="Footer Placeholder 4">
            <a:extLst>
              <a:ext uri="{FF2B5EF4-FFF2-40B4-BE49-F238E27FC236}">
                <a16:creationId xmlns:a16="http://schemas.microsoft.com/office/drawing/2014/main" id="{E3D232C6-ACF4-44F7-A79D-9C7270FBB931}"/>
              </a:ext>
            </a:extLst>
          </p:cNvPr>
          <p:cNvSpPr>
            <a:spLocks noGrp="1"/>
          </p:cNvSpPr>
          <p:nvPr>
            <p:ph type="ftr" sz="quarter" idx="11"/>
          </p:nvPr>
        </p:nvSpPr>
        <p:spPr/>
        <p:txBody>
          <a:bodyPr/>
          <a:lstStyle/>
          <a:p>
            <a:r>
              <a:rPr lang="en-US"/>
              <a:t>V. Haghighatdoost, Shahed university</a:t>
            </a:r>
            <a:endParaRPr lang="en-US" dirty="0"/>
          </a:p>
        </p:txBody>
      </p:sp>
      <p:sp>
        <p:nvSpPr>
          <p:cNvPr id="7" name="Rectangle 6"/>
          <p:cNvSpPr/>
          <p:nvPr/>
        </p:nvSpPr>
        <p:spPr>
          <a:xfrm>
            <a:off x="150145" y="214625"/>
            <a:ext cx="4389195" cy="1475404"/>
          </a:xfrm>
          <a:prstGeom prst="rect">
            <a:avLst/>
          </a:prstGeom>
          <a:solidFill>
            <a:schemeClr val="bg1">
              <a:lumMod val="85000"/>
            </a:schemeClr>
          </a:solidFill>
        </p:spPr>
        <p:txBody>
          <a:bodyPr wrap="square">
            <a:spAutoFit/>
          </a:bodyPr>
          <a:lstStyle/>
          <a:p>
            <a:pPr>
              <a:lnSpc>
                <a:spcPct val="107000"/>
              </a:lnSpc>
              <a:spcAft>
                <a:spcPts val="0"/>
              </a:spcAft>
            </a:pPr>
            <a:r>
              <a:rPr lang="en-US" sz="1400" dirty="0">
                <a:solidFill>
                  <a:srgbClr val="0000FF"/>
                </a:solidFill>
                <a:latin typeface="Consolas" panose="020B0609020204030204" pitchFamily="49" charset="0"/>
              </a:rPr>
              <a:t>public</a:t>
            </a:r>
            <a:r>
              <a:rPr lang="en-US" sz="1400" dirty="0">
                <a:solidFill>
                  <a:srgbClr val="000000"/>
                </a:solidFill>
                <a:latin typeface="Consolas" panose="020B0609020204030204" pitchFamily="49" charset="0"/>
              </a:rPr>
              <a:t> </a:t>
            </a:r>
            <a:r>
              <a:rPr lang="en-US" sz="1400" dirty="0">
                <a:solidFill>
                  <a:srgbClr val="0000FF"/>
                </a:solidFill>
                <a:latin typeface="Consolas" panose="020B0609020204030204" pitchFamily="49" charset="0"/>
              </a:rPr>
              <a:t>unsafe</a:t>
            </a:r>
            <a:r>
              <a:rPr lang="en-US" sz="1400" dirty="0">
                <a:solidFill>
                  <a:srgbClr val="000000"/>
                </a:solidFill>
                <a:latin typeface="Consolas" panose="020B0609020204030204" pitchFamily="49" charset="0"/>
              </a:rPr>
              <a:t> </a:t>
            </a:r>
            <a:r>
              <a:rPr lang="en-US" sz="1400" dirty="0" err="1">
                <a:solidFill>
                  <a:srgbClr val="0000FF"/>
                </a:solidFill>
                <a:latin typeface="Consolas" panose="020B0609020204030204" pitchFamily="49" charset="0"/>
              </a:rPr>
              <a:t>struct</a:t>
            </a:r>
            <a:r>
              <a:rPr lang="en-US" sz="1400" dirty="0">
                <a:solidFill>
                  <a:srgbClr val="000000"/>
                </a:solidFill>
                <a:latin typeface="Consolas" panose="020B0609020204030204" pitchFamily="49" charset="0"/>
              </a:rPr>
              <a:t> </a:t>
            </a:r>
            <a:r>
              <a:rPr lang="en-US" sz="1400" dirty="0">
                <a:solidFill>
                  <a:srgbClr val="2B91AF"/>
                </a:solidFill>
                <a:latin typeface="Consolas" panose="020B0609020204030204" pitchFamily="49" charset="0"/>
              </a:rPr>
              <a:t>Node</a:t>
            </a:r>
            <a:endParaRPr lang="en-US" sz="12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rPr>
              <a:t>{</a:t>
            </a:r>
            <a:endParaRPr lang="en-US" sz="12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rPr>
              <a:t>    </a:t>
            </a:r>
            <a:r>
              <a:rPr lang="en-US" sz="1400" dirty="0">
                <a:solidFill>
                  <a:srgbClr val="0000FF"/>
                </a:solidFill>
                <a:latin typeface="Consolas" panose="020B0609020204030204" pitchFamily="49" charset="0"/>
              </a:rPr>
              <a:t>public</a:t>
            </a:r>
            <a:r>
              <a:rPr lang="en-US" sz="1400" dirty="0">
                <a:solidFill>
                  <a:srgbClr val="000000"/>
                </a:solidFill>
                <a:latin typeface="Consolas" panose="020B0609020204030204" pitchFamily="49" charset="0"/>
              </a:rPr>
              <a:t> </a:t>
            </a:r>
            <a:r>
              <a:rPr lang="en-US" sz="1400" dirty="0" err="1">
                <a:solidFill>
                  <a:srgbClr val="0000FF"/>
                </a:solidFill>
                <a:latin typeface="Consolas" panose="020B0609020204030204" pitchFamily="49" charset="0"/>
              </a:rPr>
              <a:t>int</a:t>
            </a:r>
            <a:r>
              <a:rPr lang="en-US" sz="1400" dirty="0">
                <a:solidFill>
                  <a:srgbClr val="000000"/>
                </a:solidFill>
                <a:latin typeface="Consolas" panose="020B0609020204030204" pitchFamily="49" charset="0"/>
              </a:rPr>
              <a:t> Value { </a:t>
            </a:r>
            <a:r>
              <a:rPr lang="en-US" sz="1400" dirty="0">
                <a:solidFill>
                  <a:srgbClr val="0000FF"/>
                </a:solidFill>
                <a:latin typeface="Consolas" panose="020B0609020204030204" pitchFamily="49" charset="0"/>
              </a:rPr>
              <a:t>get</a:t>
            </a:r>
            <a:r>
              <a:rPr lang="en-US" sz="1400" dirty="0">
                <a:solidFill>
                  <a:srgbClr val="000000"/>
                </a:solidFill>
                <a:latin typeface="Consolas" panose="020B0609020204030204" pitchFamily="49" charset="0"/>
              </a:rPr>
              <a:t>; </a:t>
            </a:r>
            <a:r>
              <a:rPr lang="en-US" sz="1400" dirty="0">
                <a:solidFill>
                  <a:srgbClr val="0000FF"/>
                </a:solidFill>
                <a:latin typeface="Consolas" panose="020B0609020204030204" pitchFamily="49" charset="0"/>
              </a:rPr>
              <a:t>set</a:t>
            </a:r>
            <a:r>
              <a:rPr lang="en-US" sz="1400" dirty="0">
                <a:solidFill>
                  <a:srgbClr val="000000"/>
                </a:solidFill>
                <a:latin typeface="Consolas" panose="020B0609020204030204" pitchFamily="49" charset="0"/>
              </a:rPr>
              <a:t>; }</a:t>
            </a:r>
            <a:endParaRPr lang="en-US" sz="12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rPr>
              <a:t>    </a:t>
            </a:r>
            <a:r>
              <a:rPr lang="en-US" sz="1400" dirty="0">
                <a:solidFill>
                  <a:srgbClr val="0000FF"/>
                </a:solidFill>
                <a:latin typeface="Consolas" panose="020B0609020204030204" pitchFamily="49" charset="0"/>
              </a:rPr>
              <a:t>public</a:t>
            </a:r>
            <a:r>
              <a:rPr lang="en-US" sz="1400" dirty="0">
                <a:solidFill>
                  <a:srgbClr val="000000"/>
                </a:solidFill>
                <a:latin typeface="Consolas" panose="020B0609020204030204" pitchFamily="49" charset="0"/>
              </a:rPr>
              <a:t> </a:t>
            </a:r>
            <a:r>
              <a:rPr lang="en-US" sz="1400" dirty="0">
                <a:solidFill>
                  <a:srgbClr val="2B91AF"/>
                </a:solidFill>
                <a:latin typeface="Consolas" panose="020B0609020204030204" pitchFamily="49" charset="0"/>
              </a:rPr>
              <a:t>Node</a:t>
            </a:r>
            <a:r>
              <a:rPr lang="en-US" sz="1400" dirty="0">
                <a:solidFill>
                  <a:srgbClr val="000000"/>
                </a:solidFill>
                <a:latin typeface="Consolas" panose="020B0609020204030204" pitchFamily="49" charset="0"/>
              </a:rPr>
              <a:t>* </a:t>
            </a:r>
            <a:r>
              <a:rPr lang="en-US" sz="1400" dirty="0" err="1">
                <a:solidFill>
                  <a:srgbClr val="000000"/>
                </a:solidFill>
                <a:latin typeface="Consolas" panose="020B0609020204030204" pitchFamily="49" charset="0"/>
              </a:rPr>
              <a:t>LeftNode</a:t>
            </a:r>
            <a:r>
              <a:rPr lang="en-US" sz="1400" dirty="0">
                <a:solidFill>
                  <a:srgbClr val="000000"/>
                </a:solidFill>
                <a:latin typeface="Consolas" panose="020B0609020204030204" pitchFamily="49" charset="0"/>
              </a:rPr>
              <a:t> { </a:t>
            </a:r>
            <a:r>
              <a:rPr lang="en-US" sz="1400" dirty="0">
                <a:solidFill>
                  <a:srgbClr val="0000FF"/>
                </a:solidFill>
                <a:latin typeface="Consolas" panose="020B0609020204030204" pitchFamily="49" charset="0"/>
              </a:rPr>
              <a:t>get</a:t>
            </a:r>
            <a:r>
              <a:rPr lang="en-US" sz="1400" dirty="0">
                <a:solidFill>
                  <a:srgbClr val="000000"/>
                </a:solidFill>
                <a:latin typeface="Consolas" panose="020B0609020204030204" pitchFamily="49" charset="0"/>
              </a:rPr>
              <a:t>; </a:t>
            </a:r>
            <a:r>
              <a:rPr lang="en-US" sz="1400" dirty="0">
                <a:solidFill>
                  <a:srgbClr val="0000FF"/>
                </a:solidFill>
                <a:latin typeface="Consolas" panose="020B0609020204030204" pitchFamily="49" charset="0"/>
              </a:rPr>
              <a:t>set</a:t>
            </a:r>
            <a:r>
              <a:rPr lang="en-US" sz="1400" dirty="0">
                <a:solidFill>
                  <a:srgbClr val="000000"/>
                </a:solidFill>
                <a:latin typeface="Consolas" panose="020B0609020204030204" pitchFamily="49" charset="0"/>
              </a:rPr>
              <a:t>; }</a:t>
            </a:r>
            <a:endParaRPr lang="en-US" sz="12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rPr>
              <a:t>    </a:t>
            </a:r>
            <a:r>
              <a:rPr lang="en-US" sz="1400" dirty="0">
                <a:solidFill>
                  <a:srgbClr val="0000FF"/>
                </a:solidFill>
                <a:latin typeface="Consolas" panose="020B0609020204030204" pitchFamily="49" charset="0"/>
              </a:rPr>
              <a:t>public</a:t>
            </a:r>
            <a:r>
              <a:rPr lang="en-US" sz="1400" dirty="0">
                <a:solidFill>
                  <a:srgbClr val="000000"/>
                </a:solidFill>
                <a:latin typeface="Consolas" panose="020B0609020204030204" pitchFamily="49" charset="0"/>
              </a:rPr>
              <a:t> </a:t>
            </a:r>
            <a:r>
              <a:rPr lang="en-US" sz="1400" dirty="0">
                <a:solidFill>
                  <a:srgbClr val="2B91AF"/>
                </a:solidFill>
                <a:latin typeface="Consolas" panose="020B0609020204030204" pitchFamily="49" charset="0"/>
              </a:rPr>
              <a:t>Node</a:t>
            </a:r>
            <a:r>
              <a:rPr lang="en-US" sz="1400" dirty="0">
                <a:solidFill>
                  <a:srgbClr val="000000"/>
                </a:solidFill>
                <a:latin typeface="Consolas" panose="020B0609020204030204" pitchFamily="49" charset="0"/>
              </a:rPr>
              <a:t>* </a:t>
            </a:r>
            <a:r>
              <a:rPr lang="en-US" sz="1400" dirty="0" err="1">
                <a:solidFill>
                  <a:srgbClr val="000000"/>
                </a:solidFill>
                <a:latin typeface="Consolas" panose="020B0609020204030204" pitchFamily="49" charset="0"/>
              </a:rPr>
              <a:t>RightNode</a:t>
            </a:r>
            <a:r>
              <a:rPr lang="en-US" sz="1400" dirty="0">
                <a:solidFill>
                  <a:srgbClr val="000000"/>
                </a:solidFill>
                <a:latin typeface="Consolas" panose="020B0609020204030204" pitchFamily="49" charset="0"/>
              </a:rPr>
              <a:t> { </a:t>
            </a:r>
            <a:r>
              <a:rPr lang="en-US" sz="1400" dirty="0">
                <a:solidFill>
                  <a:srgbClr val="0000FF"/>
                </a:solidFill>
                <a:latin typeface="Consolas" panose="020B0609020204030204" pitchFamily="49" charset="0"/>
              </a:rPr>
              <a:t>get</a:t>
            </a:r>
            <a:r>
              <a:rPr lang="en-US" sz="1400" dirty="0">
                <a:solidFill>
                  <a:srgbClr val="000000"/>
                </a:solidFill>
                <a:latin typeface="Consolas" panose="020B0609020204030204" pitchFamily="49" charset="0"/>
              </a:rPr>
              <a:t>; </a:t>
            </a:r>
            <a:r>
              <a:rPr lang="en-US" sz="1400" dirty="0">
                <a:solidFill>
                  <a:srgbClr val="0000FF"/>
                </a:solidFill>
                <a:latin typeface="Consolas" panose="020B0609020204030204" pitchFamily="49" charset="0"/>
              </a:rPr>
              <a:t>set</a:t>
            </a:r>
            <a:r>
              <a:rPr lang="en-US" sz="1400" dirty="0">
                <a:solidFill>
                  <a:srgbClr val="000000"/>
                </a:solidFill>
                <a:latin typeface="Consolas" panose="020B0609020204030204" pitchFamily="49" charset="0"/>
              </a:rPr>
              <a:t>; }</a:t>
            </a:r>
            <a:endParaRPr lang="en-US" sz="12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400" dirty="0">
                <a:solidFill>
                  <a:srgbClr val="000000"/>
                </a:solidFill>
                <a:latin typeface="Consolas" panose="020B0609020204030204" pitchFamily="49" charset="0"/>
              </a:rPr>
              <a:t>}</a:t>
            </a:r>
            <a:endParaRPr lang="en-US" sz="1200" dirty="0">
              <a:latin typeface="Calibri" panose="020F0502020204030204" pitchFamily="34" charset="0"/>
              <a:ea typeface="Calibri" panose="020F0502020204030204" pitchFamily="34" charset="0"/>
              <a:cs typeface="Arial" panose="020B0604020202020204" pitchFamily="34" charset="0"/>
            </a:endParaRPr>
          </a:p>
        </p:txBody>
      </p:sp>
      <p:sp>
        <p:nvSpPr>
          <p:cNvPr id="6" name="Rectangle 5"/>
          <p:cNvSpPr/>
          <p:nvPr/>
        </p:nvSpPr>
        <p:spPr>
          <a:xfrm>
            <a:off x="162453" y="3030389"/>
            <a:ext cx="8375374" cy="2636363"/>
          </a:xfrm>
          <a:prstGeom prst="rect">
            <a:avLst/>
          </a:prstGeom>
          <a:solidFill>
            <a:schemeClr val="bg1">
              <a:lumMod val="85000"/>
            </a:schemeClr>
          </a:solidFill>
        </p:spPr>
        <p:txBody>
          <a:bodyPr wrap="square">
            <a:spAutoFit/>
          </a:bodyPr>
          <a:lstStyle/>
          <a:p>
            <a:pPr>
              <a:lnSpc>
                <a:spcPct val="107000"/>
              </a:lnSpc>
              <a:spcAft>
                <a:spcPts val="0"/>
              </a:spcAft>
            </a:pPr>
            <a:r>
              <a:rPr lang="en-US" dirty="0">
                <a:solidFill>
                  <a:srgbClr val="0000FF"/>
                </a:solidFill>
                <a:latin typeface="Consolas" panose="020B0609020204030204" pitchFamily="49" charset="0"/>
              </a:rPr>
              <a:t>unsafe</a:t>
            </a:r>
            <a:endParaRPr lang="en-US" sz="11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dirty="0">
                <a:solidFill>
                  <a:srgbClr val="000000"/>
                </a:solidFill>
                <a:latin typeface="Consolas" panose="020B0609020204030204" pitchFamily="49" charset="0"/>
              </a:rPr>
              <a:t>    {</a:t>
            </a:r>
            <a:endParaRPr lang="en-US" sz="11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dirty="0">
                <a:solidFill>
                  <a:srgbClr val="000000"/>
                </a:solidFill>
                <a:latin typeface="Consolas" panose="020B0609020204030204" pitchFamily="49" charset="0"/>
              </a:rPr>
              <a:t>        </a:t>
            </a:r>
            <a:r>
              <a:rPr lang="en-US" dirty="0">
                <a:solidFill>
                  <a:srgbClr val="2B91AF"/>
                </a:solidFill>
                <a:latin typeface="Consolas" panose="020B0609020204030204" pitchFamily="49" charset="0"/>
              </a:rPr>
              <a:t>Node</a:t>
            </a:r>
            <a:r>
              <a:rPr lang="en-US" dirty="0">
                <a:solidFill>
                  <a:srgbClr val="000000"/>
                </a:solidFill>
                <a:latin typeface="Consolas" panose="020B0609020204030204" pitchFamily="49" charset="0"/>
              </a:rPr>
              <a:t> </a:t>
            </a:r>
            <a:r>
              <a:rPr lang="en-US" dirty="0" err="1">
                <a:solidFill>
                  <a:srgbClr val="000000"/>
                </a:solidFill>
                <a:latin typeface="Consolas" panose="020B0609020204030204" pitchFamily="49" charset="0"/>
              </a:rPr>
              <a:t>baseNode</a:t>
            </a:r>
            <a:r>
              <a:rPr lang="en-US" dirty="0">
                <a:solidFill>
                  <a:srgbClr val="000000"/>
                </a:solidFill>
                <a:latin typeface="Consolas" panose="020B0609020204030204" pitchFamily="49" charset="0"/>
              </a:rPr>
              <a:t> = </a:t>
            </a:r>
            <a:r>
              <a:rPr lang="en-US" dirty="0">
                <a:solidFill>
                  <a:srgbClr val="0000FF"/>
                </a:solidFill>
                <a:latin typeface="Consolas" panose="020B0609020204030204" pitchFamily="49" charset="0"/>
              </a:rPr>
              <a:t>new</a:t>
            </a:r>
            <a:r>
              <a:rPr lang="en-US" dirty="0">
                <a:solidFill>
                  <a:srgbClr val="000000"/>
                </a:solidFill>
                <a:latin typeface="Consolas" panose="020B0609020204030204" pitchFamily="49" charset="0"/>
              </a:rPr>
              <a:t> </a:t>
            </a:r>
            <a:r>
              <a:rPr lang="en-US" dirty="0">
                <a:solidFill>
                  <a:srgbClr val="2B91AF"/>
                </a:solidFill>
                <a:latin typeface="Consolas" panose="020B0609020204030204" pitchFamily="49" charset="0"/>
              </a:rPr>
              <a:t>Node</a:t>
            </a:r>
            <a:r>
              <a:rPr lang="en-US" dirty="0">
                <a:solidFill>
                  <a:srgbClr val="000000"/>
                </a:solidFill>
                <a:latin typeface="Consolas" panose="020B0609020204030204" pitchFamily="49" charset="0"/>
              </a:rPr>
              <a:t>() { Value = 12 };</a:t>
            </a:r>
            <a:endParaRPr lang="en-US" sz="11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dirty="0">
                <a:solidFill>
                  <a:srgbClr val="000000"/>
                </a:solidFill>
                <a:latin typeface="Consolas" panose="020B0609020204030204" pitchFamily="49" charset="0"/>
              </a:rPr>
              <a:t>        </a:t>
            </a:r>
            <a:r>
              <a:rPr lang="en-US" dirty="0">
                <a:solidFill>
                  <a:srgbClr val="2B91AF"/>
                </a:solidFill>
                <a:latin typeface="Consolas" panose="020B0609020204030204" pitchFamily="49" charset="0"/>
              </a:rPr>
              <a:t>Node</a:t>
            </a:r>
            <a:r>
              <a:rPr lang="en-US" dirty="0">
                <a:solidFill>
                  <a:srgbClr val="000000"/>
                </a:solidFill>
                <a:latin typeface="Consolas" panose="020B0609020204030204" pitchFamily="49" charset="0"/>
              </a:rPr>
              <a:t> </a:t>
            </a:r>
            <a:r>
              <a:rPr lang="en-US" dirty="0" err="1">
                <a:solidFill>
                  <a:srgbClr val="000000"/>
                </a:solidFill>
                <a:latin typeface="Consolas" panose="020B0609020204030204" pitchFamily="49" charset="0"/>
              </a:rPr>
              <a:t>leftNode</a:t>
            </a:r>
            <a:r>
              <a:rPr lang="en-US" dirty="0">
                <a:solidFill>
                  <a:srgbClr val="000000"/>
                </a:solidFill>
                <a:latin typeface="Consolas" panose="020B0609020204030204" pitchFamily="49" charset="0"/>
              </a:rPr>
              <a:t> = </a:t>
            </a:r>
            <a:r>
              <a:rPr lang="en-US" dirty="0">
                <a:solidFill>
                  <a:srgbClr val="0000FF"/>
                </a:solidFill>
                <a:latin typeface="Consolas" panose="020B0609020204030204" pitchFamily="49" charset="0"/>
              </a:rPr>
              <a:t>new</a:t>
            </a:r>
            <a:r>
              <a:rPr lang="en-US" dirty="0">
                <a:solidFill>
                  <a:srgbClr val="000000"/>
                </a:solidFill>
                <a:latin typeface="Consolas" panose="020B0609020204030204" pitchFamily="49" charset="0"/>
              </a:rPr>
              <a:t> </a:t>
            </a:r>
            <a:r>
              <a:rPr lang="en-US" dirty="0">
                <a:solidFill>
                  <a:srgbClr val="2B91AF"/>
                </a:solidFill>
                <a:latin typeface="Consolas" panose="020B0609020204030204" pitchFamily="49" charset="0"/>
              </a:rPr>
              <a:t>Node</a:t>
            </a:r>
            <a:r>
              <a:rPr lang="en-US" dirty="0">
                <a:solidFill>
                  <a:srgbClr val="000000"/>
                </a:solidFill>
                <a:latin typeface="Consolas" panose="020B0609020204030204" pitchFamily="49" charset="0"/>
              </a:rPr>
              <a:t>() { Value = 20 };</a:t>
            </a:r>
            <a:endParaRPr lang="en-US" sz="11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dirty="0">
                <a:solidFill>
                  <a:srgbClr val="000000"/>
                </a:solidFill>
                <a:latin typeface="Consolas" panose="020B0609020204030204" pitchFamily="49" charset="0"/>
              </a:rPr>
              <a:t>        </a:t>
            </a:r>
            <a:r>
              <a:rPr lang="en-US" dirty="0">
                <a:solidFill>
                  <a:srgbClr val="2B91AF"/>
                </a:solidFill>
                <a:latin typeface="Consolas" panose="020B0609020204030204" pitchFamily="49" charset="0"/>
              </a:rPr>
              <a:t>Node</a:t>
            </a:r>
            <a:r>
              <a:rPr lang="en-US" dirty="0">
                <a:solidFill>
                  <a:srgbClr val="000000"/>
                </a:solidFill>
                <a:latin typeface="Consolas" panose="020B0609020204030204" pitchFamily="49" charset="0"/>
              </a:rPr>
              <a:t> </a:t>
            </a:r>
            <a:r>
              <a:rPr lang="en-US" dirty="0" err="1">
                <a:solidFill>
                  <a:srgbClr val="000000"/>
                </a:solidFill>
                <a:latin typeface="Consolas" panose="020B0609020204030204" pitchFamily="49" charset="0"/>
              </a:rPr>
              <a:t>rightNode</a:t>
            </a:r>
            <a:r>
              <a:rPr lang="en-US" dirty="0">
                <a:solidFill>
                  <a:srgbClr val="000000"/>
                </a:solidFill>
                <a:latin typeface="Consolas" panose="020B0609020204030204" pitchFamily="49" charset="0"/>
              </a:rPr>
              <a:t> = </a:t>
            </a:r>
            <a:r>
              <a:rPr lang="en-US" dirty="0">
                <a:solidFill>
                  <a:srgbClr val="0000FF"/>
                </a:solidFill>
                <a:latin typeface="Consolas" panose="020B0609020204030204" pitchFamily="49" charset="0"/>
              </a:rPr>
              <a:t>new</a:t>
            </a:r>
            <a:r>
              <a:rPr lang="en-US" dirty="0">
                <a:solidFill>
                  <a:srgbClr val="000000"/>
                </a:solidFill>
                <a:latin typeface="Consolas" panose="020B0609020204030204" pitchFamily="49" charset="0"/>
              </a:rPr>
              <a:t> </a:t>
            </a:r>
            <a:r>
              <a:rPr lang="en-US" dirty="0">
                <a:solidFill>
                  <a:srgbClr val="2B91AF"/>
                </a:solidFill>
                <a:latin typeface="Consolas" panose="020B0609020204030204" pitchFamily="49" charset="0"/>
              </a:rPr>
              <a:t>Node</a:t>
            </a:r>
            <a:r>
              <a:rPr lang="en-US" dirty="0">
                <a:solidFill>
                  <a:srgbClr val="000000"/>
                </a:solidFill>
                <a:latin typeface="Consolas" panose="020B0609020204030204" pitchFamily="49" charset="0"/>
              </a:rPr>
              <a:t>() { Value = 18 };</a:t>
            </a:r>
            <a:endParaRPr lang="en-US" sz="11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dirty="0">
                <a:solidFill>
                  <a:srgbClr val="000000"/>
                </a:solidFill>
                <a:latin typeface="Consolas" panose="020B0609020204030204" pitchFamily="49" charset="0"/>
              </a:rPr>
              <a:t>        </a:t>
            </a:r>
            <a:r>
              <a:rPr lang="en-US" dirty="0" err="1">
                <a:solidFill>
                  <a:srgbClr val="000000"/>
                </a:solidFill>
                <a:latin typeface="Consolas" panose="020B0609020204030204" pitchFamily="49" charset="0"/>
              </a:rPr>
              <a:t>baseNode.LeftNode</a:t>
            </a:r>
            <a:r>
              <a:rPr lang="en-US" dirty="0">
                <a:solidFill>
                  <a:srgbClr val="000000"/>
                </a:solidFill>
                <a:latin typeface="Consolas" panose="020B0609020204030204" pitchFamily="49" charset="0"/>
              </a:rPr>
              <a:t> = &amp;</a:t>
            </a:r>
            <a:r>
              <a:rPr lang="en-US" dirty="0" err="1">
                <a:solidFill>
                  <a:srgbClr val="000000"/>
                </a:solidFill>
                <a:latin typeface="Consolas" panose="020B0609020204030204" pitchFamily="49" charset="0"/>
              </a:rPr>
              <a:t>leftNode</a:t>
            </a:r>
            <a:r>
              <a:rPr lang="en-US" dirty="0">
                <a:solidFill>
                  <a:srgbClr val="000000"/>
                </a:solidFill>
                <a:latin typeface="Consolas" panose="020B0609020204030204" pitchFamily="49" charset="0"/>
              </a:rPr>
              <a:t>;</a:t>
            </a:r>
            <a:endParaRPr lang="en-US" sz="11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dirty="0">
                <a:solidFill>
                  <a:srgbClr val="000000"/>
                </a:solidFill>
                <a:latin typeface="Consolas" panose="020B0609020204030204" pitchFamily="49" charset="0"/>
              </a:rPr>
              <a:t>        </a:t>
            </a:r>
            <a:r>
              <a:rPr lang="en-US" dirty="0" err="1">
                <a:solidFill>
                  <a:srgbClr val="000000"/>
                </a:solidFill>
                <a:latin typeface="Consolas" panose="020B0609020204030204" pitchFamily="49" charset="0"/>
              </a:rPr>
              <a:t>baseNode.RightNode</a:t>
            </a:r>
            <a:r>
              <a:rPr lang="en-US" dirty="0">
                <a:solidFill>
                  <a:srgbClr val="000000"/>
                </a:solidFill>
                <a:latin typeface="Consolas" panose="020B0609020204030204" pitchFamily="49" charset="0"/>
              </a:rPr>
              <a:t> = &amp;</a:t>
            </a:r>
            <a:r>
              <a:rPr lang="en-US" dirty="0" err="1">
                <a:solidFill>
                  <a:srgbClr val="000000"/>
                </a:solidFill>
                <a:latin typeface="Consolas" panose="020B0609020204030204" pitchFamily="49" charset="0"/>
              </a:rPr>
              <a:t>rightNode</a:t>
            </a:r>
            <a:r>
              <a:rPr lang="en-US" dirty="0">
                <a:solidFill>
                  <a:srgbClr val="000000"/>
                </a:solidFill>
                <a:latin typeface="Consolas" panose="020B0609020204030204" pitchFamily="49" charset="0"/>
              </a:rPr>
              <a:t>;</a:t>
            </a:r>
            <a:endParaRPr lang="en-US" sz="11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dirty="0">
                <a:solidFill>
                  <a:srgbClr val="000000"/>
                </a:solidFill>
                <a:latin typeface="Consolas" panose="020B0609020204030204" pitchFamily="49" charset="0"/>
              </a:rPr>
              <a:t>    }</a:t>
            </a:r>
            <a:endParaRPr lang="en-US" sz="11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100" dirty="0">
                <a:latin typeface="Calibri" panose="020F0502020204030204" pitchFamily="34" charset="0"/>
                <a:ea typeface="Calibri" panose="020F0502020204030204" pitchFamily="34" charset="0"/>
                <a:cs typeface="Arial" panose="020B0604020202020204" pitchFamily="34" charset="0"/>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665976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F9A41-BCFF-4774-BB35-B7007BF443D5}"/>
              </a:ext>
            </a:extLst>
          </p:cNvPr>
          <p:cNvSpPr>
            <a:spLocks noGrp="1"/>
          </p:cNvSpPr>
          <p:nvPr>
            <p:ph type="title"/>
          </p:nvPr>
        </p:nvSpPr>
        <p:spPr/>
        <p:txBody>
          <a:bodyPr/>
          <a:lstStyle/>
          <a:p>
            <a:r>
              <a:rPr lang="fa-IR" dirty="0"/>
              <a:t>تعریف </a:t>
            </a:r>
            <a:r>
              <a:rPr lang="en-US" dirty="0" err="1"/>
              <a:t>struct</a:t>
            </a:r>
            <a:r>
              <a:rPr lang="en-US" dirty="0"/>
              <a:t> </a:t>
            </a:r>
            <a:r>
              <a:rPr lang="fa-IR" dirty="0"/>
              <a:t>ها به صورت </a:t>
            </a:r>
            <a:r>
              <a:rPr lang="en-US" dirty="0"/>
              <a:t>unsafe</a:t>
            </a:r>
          </a:p>
        </p:txBody>
      </p:sp>
      <p:sp>
        <p:nvSpPr>
          <p:cNvPr id="3" name="Content Placeholder 2">
            <a:extLst>
              <a:ext uri="{FF2B5EF4-FFF2-40B4-BE49-F238E27FC236}">
                <a16:creationId xmlns:a16="http://schemas.microsoft.com/office/drawing/2014/main" id="{5968DF3C-CD2D-46D5-9216-15BA7460DCF0}"/>
              </a:ext>
            </a:extLst>
          </p:cNvPr>
          <p:cNvSpPr>
            <a:spLocks noGrp="1"/>
          </p:cNvSpPr>
          <p:nvPr>
            <p:ph idx="1"/>
          </p:nvPr>
        </p:nvSpPr>
        <p:spPr>
          <a:xfrm>
            <a:off x="215462" y="3694162"/>
            <a:ext cx="11328838" cy="2798712"/>
          </a:xfrm>
        </p:spPr>
        <p:txBody>
          <a:bodyPr>
            <a:normAutofit fontScale="85000" lnSpcReduction="20000"/>
          </a:bodyPr>
          <a:lstStyle/>
          <a:p>
            <a:r>
              <a:rPr lang="fa-IR" dirty="0"/>
              <a:t>برای مقدار دهی </a:t>
            </a:r>
            <a:r>
              <a:rPr lang="en-US" dirty="0" err="1"/>
              <a:t>LeftNode</a:t>
            </a:r>
            <a:r>
              <a:rPr lang="en-US" dirty="0"/>
              <a:t> </a:t>
            </a:r>
            <a:r>
              <a:rPr lang="fa-IR" dirty="0"/>
              <a:t>و </a:t>
            </a:r>
            <a:r>
              <a:rPr lang="en-US" dirty="0" err="1"/>
              <a:t>RightNode</a:t>
            </a:r>
            <a:r>
              <a:rPr lang="en-US" dirty="0"/>
              <a:t> </a:t>
            </a:r>
            <a:r>
              <a:rPr lang="fa-IR" dirty="0"/>
              <a:t>از &amp; استفاده شده است</a:t>
            </a:r>
          </a:p>
          <a:p>
            <a:r>
              <a:rPr lang="fa-IR" dirty="0"/>
              <a:t>برای دسترسی به خصوصیت </a:t>
            </a:r>
            <a:r>
              <a:rPr lang="en-US" dirty="0"/>
              <a:t>pointer </a:t>
            </a:r>
            <a:r>
              <a:rPr lang="fa-IR" dirty="0"/>
              <a:t>هایی که از نوع </a:t>
            </a:r>
            <a:r>
              <a:rPr lang="en-US" dirty="0" err="1"/>
              <a:t>struct</a:t>
            </a:r>
            <a:r>
              <a:rPr lang="en-US" dirty="0"/>
              <a:t> </a:t>
            </a:r>
            <a:r>
              <a:rPr lang="fa-IR" dirty="0"/>
              <a:t>هستند، همانند </a:t>
            </a:r>
            <a:r>
              <a:rPr lang="en-US" dirty="0"/>
              <a:t>C++</a:t>
            </a:r>
            <a:r>
              <a:rPr lang="fa-IR" dirty="0"/>
              <a:t> به جای استفاده از کاراکتر . باید از &lt;- استفاده کرد. </a:t>
            </a:r>
          </a:p>
          <a:p>
            <a:r>
              <a:rPr lang="fa-IR" dirty="0"/>
              <a:t>برای مثال، در صورتی که بخواهیم مقدار </a:t>
            </a:r>
            <a:r>
              <a:rPr lang="en-US" dirty="0"/>
              <a:t>Value </a:t>
            </a:r>
            <a:r>
              <a:rPr lang="fa-IR" dirty="0"/>
              <a:t>برای </a:t>
            </a:r>
            <a:r>
              <a:rPr lang="en-US" dirty="0" err="1"/>
              <a:t>LeftNode</a:t>
            </a:r>
            <a:r>
              <a:rPr lang="en-US" dirty="0"/>
              <a:t> </a:t>
            </a:r>
            <a:r>
              <a:rPr lang="fa-IR" dirty="0"/>
              <a:t>و </a:t>
            </a:r>
            <a:r>
              <a:rPr lang="en-US" dirty="0" err="1"/>
              <a:t>RightNode</a:t>
            </a:r>
            <a:r>
              <a:rPr lang="en-US" dirty="0"/>
              <a:t> </a:t>
            </a:r>
            <a:r>
              <a:rPr lang="fa-IR" dirty="0"/>
              <a:t>در </a:t>
            </a:r>
            <a:r>
              <a:rPr lang="en-US" dirty="0" err="1"/>
              <a:t>baseNode</a:t>
            </a:r>
            <a:r>
              <a:rPr lang="en-US" dirty="0"/>
              <a:t> </a:t>
            </a:r>
            <a:r>
              <a:rPr lang="fa-IR" dirty="0"/>
              <a:t>را در خروجی چاپ کنیم، باید به صورت </a:t>
            </a:r>
            <a:r>
              <a:rPr lang="en-US" dirty="0" err="1">
                <a:solidFill>
                  <a:srgbClr val="000000"/>
                </a:solidFill>
                <a:highlight>
                  <a:srgbClr val="FFFFFF"/>
                </a:highlight>
                <a:latin typeface="Consolas" panose="020B0609020204030204" pitchFamily="49" charset="0"/>
              </a:rPr>
              <a:t>baseNode.LeftNode</a:t>
            </a:r>
            <a:r>
              <a:rPr lang="en-US" dirty="0">
                <a:solidFill>
                  <a:srgbClr val="000000"/>
                </a:solidFill>
                <a:highlight>
                  <a:srgbClr val="FFFFFF"/>
                </a:highlight>
                <a:latin typeface="Consolas" panose="020B0609020204030204" pitchFamily="49" charset="0"/>
              </a:rPr>
              <a:t>-&gt;Value</a:t>
            </a:r>
            <a:r>
              <a:rPr lang="fa-IR" dirty="0"/>
              <a:t> بنویسیم.</a:t>
            </a:r>
          </a:p>
        </p:txBody>
      </p:sp>
      <p:sp>
        <p:nvSpPr>
          <p:cNvPr id="4" name="Slide Number Placeholder 3">
            <a:extLst>
              <a:ext uri="{FF2B5EF4-FFF2-40B4-BE49-F238E27FC236}">
                <a16:creationId xmlns:a16="http://schemas.microsoft.com/office/drawing/2014/main" id="{198C3B92-851B-43E5-8ADE-8712E06A4CB3}"/>
              </a:ext>
            </a:extLst>
          </p:cNvPr>
          <p:cNvSpPr>
            <a:spLocks noGrp="1"/>
          </p:cNvSpPr>
          <p:nvPr>
            <p:ph type="sldNum" sz="quarter" idx="12"/>
          </p:nvPr>
        </p:nvSpPr>
        <p:spPr/>
        <p:txBody>
          <a:bodyPr/>
          <a:lstStyle/>
          <a:p>
            <a:fld id="{7A24F918-E48B-4CD6-88B4-F48A81EB5FB6}" type="slidenum">
              <a:rPr lang="en-US" smtClean="0"/>
              <a:pPr/>
              <a:t>18</a:t>
            </a:fld>
            <a:endParaRPr lang="en-US"/>
          </a:p>
        </p:txBody>
      </p:sp>
      <p:sp>
        <p:nvSpPr>
          <p:cNvPr id="5" name="Footer Placeholder 4">
            <a:extLst>
              <a:ext uri="{FF2B5EF4-FFF2-40B4-BE49-F238E27FC236}">
                <a16:creationId xmlns:a16="http://schemas.microsoft.com/office/drawing/2014/main" id="{E3D232C6-ACF4-44F7-A79D-9C7270FBB931}"/>
              </a:ext>
            </a:extLst>
          </p:cNvPr>
          <p:cNvSpPr>
            <a:spLocks noGrp="1"/>
          </p:cNvSpPr>
          <p:nvPr>
            <p:ph type="ftr" sz="quarter" idx="11"/>
          </p:nvPr>
        </p:nvSpPr>
        <p:spPr/>
        <p:txBody>
          <a:bodyPr/>
          <a:lstStyle/>
          <a:p>
            <a:r>
              <a:rPr lang="en-US"/>
              <a:t>V. Haghighatdoost, Shahed university</a:t>
            </a:r>
            <a:endParaRPr lang="en-US" dirty="0"/>
          </a:p>
        </p:txBody>
      </p:sp>
      <p:sp>
        <p:nvSpPr>
          <p:cNvPr id="6" name="Rectangle 5"/>
          <p:cNvSpPr/>
          <p:nvPr/>
        </p:nvSpPr>
        <p:spPr>
          <a:xfrm>
            <a:off x="215462" y="1050684"/>
            <a:ext cx="8375374" cy="2727670"/>
          </a:xfrm>
          <a:prstGeom prst="rect">
            <a:avLst/>
          </a:prstGeom>
          <a:solidFill>
            <a:schemeClr val="bg1">
              <a:lumMod val="85000"/>
            </a:schemeClr>
          </a:solidFill>
        </p:spPr>
        <p:txBody>
          <a:bodyPr wrap="square">
            <a:spAutoFit/>
          </a:bodyPr>
          <a:lstStyle/>
          <a:p>
            <a:pPr>
              <a:spcAft>
                <a:spcPts val="0"/>
              </a:spcAft>
            </a:pPr>
            <a:r>
              <a:rPr lang="en-US" sz="1600" dirty="0">
                <a:solidFill>
                  <a:srgbClr val="0000FF"/>
                </a:solidFill>
                <a:latin typeface="Consolas" panose="020B0609020204030204" pitchFamily="49" charset="0"/>
              </a:rPr>
              <a:t>unsafe</a:t>
            </a:r>
            <a:endParaRPr lang="en-US" sz="1200" dirty="0">
              <a:latin typeface="Times New Roman" panose="02020603050405020304" pitchFamily="18" charset="0"/>
              <a:ea typeface="Times New Roman" panose="02020603050405020304" pitchFamily="18" charset="0"/>
            </a:endParaRPr>
          </a:p>
          <a:p>
            <a:pPr>
              <a:spcAft>
                <a:spcPts val="0"/>
              </a:spcAft>
            </a:pPr>
            <a:r>
              <a:rPr lang="en-US" sz="1600" dirty="0">
                <a:solidFill>
                  <a:srgbClr val="000000"/>
                </a:solidFill>
                <a:latin typeface="Consolas" panose="020B0609020204030204" pitchFamily="49" charset="0"/>
              </a:rPr>
              <a:t>{</a:t>
            </a:r>
            <a:endParaRPr lang="en-US" sz="1200" dirty="0">
              <a:latin typeface="Times New Roman" panose="02020603050405020304" pitchFamily="18" charset="0"/>
              <a:ea typeface="Times New Roman" panose="02020603050405020304" pitchFamily="18" charset="0"/>
            </a:endParaRPr>
          </a:p>
          <a:p>
            <a:pPr>
              <a:spcAft>
                <a:spcPts val="0"/>
              </a:spcAft>
            </a:pPr>
            <a:r>
              <a:rPr lang="en-US" sz="1600" dirty="0">
                <a:solidFill>
                  <a:srgbClr val="000000"/>
                </a:solidFill>
                <a:latin typeface="Consolas" panose="020B0609020204030204" pitchFamily="49" charset="0"/>
              </a:rPr>
              <a:t>    </a:t>
            </a:r>
            <a:r>
              <a:rPr lang="en-US" sz="1600" dirty="0">
                <a:solidFill>
                  <a:srgbClr val="2B91AF"/>
                </a:solidFill>
                <a:latin typeface="Consolas" panose="020B0609020204030204" pitchFamily="49" charset="0"/>
              </a:rPr>
              <a:t>Node</a:t>
            </a:r>
            <a:r>
              <a:rPr lang="en-US" sz="1600" dirty="0">
                <a:solidFill>
                  <a:srgbClr val="000000"/>
                </a:solidFill>
                <a:latin typeface="Consolas" panose="020B0609020204030204" pitchFamily="49" charset="0"/>
              </a:rPr>
              <a:t> </a:t>
            </a:r>
            <a:r>
              <a:rPr lang="en-US" sz="1600" dirty="0" err="1">
                <a:solidFill>
                  <a:srgbClr val="000000"/>
                </a:solidFill>
                <a:latin typeface="Consolas" panose="020B0609020204030204" pitchFamily="49" charset="0"/>
              </a:rPr>
              <a:t>baseNode</a:t>
            </a:r>
            <a:r>
              <a:rPr lang="en-US" sz="1600" dirty="0">
                <a:solidFill>
                  <a:srgbClr val="000000"/>
                </a:solidFill>
                <a:latin typeface="Consolas" panose="020B0609020204030204" pitchFamily="49" charset="0"/>
              </a:rPr>
              <a:t> = </a:t>
            </a:r>
            <a:r>
              <a:rPr lang="en-US" sz="1600" dirty="0">
                <a:solidFill>
                  <a:srgbClr val="0000FF"/>
                </a:solidFill>
                <a:latin typeface="Consolas" panose="020B0609020204030204" pitchFamily="49" charset="0"/>
              </a:rPr>
              <a:t>new</a:t>
            </a:r>
            <a:r>
              <a:rPr lang="en-US" sz="1600" dirty="0">
                <a:solidFill>
                  <a:srgbClr val="000000"/>
                </a:solidFill>
                <a:latin typeface="Consolas" panose="020B0609020204030204" pitchFamily="49" charset="0"/>
              </a:rPr>
              <a:t> </a:t>
            </a:r>
            <a:r>
              <a:rPr lang="en-US" sz="1600" dirty="0">
                <a:solidFill>
                  <a:srgbClr val="2B91AF"/>
                </a:solidFill>
                <a:latin typeface="Consolas" panose="020B0609020204030204" pitchFamily="49" charset="0"/>
              </a:rPr>
              <a:t>Node</a:t>
            </a:r>
            <a:r>
              <a:rPr lang="en-US" sz="1600" dirty="0">
                <a:solidFill>
                  <a:srgbClr val="000000"/>
                </a:solidFill>
                <a:latin typeface="Consolas" panose="020B0609020204030204" pitchFamily="49" charset="0"/>
              </a:rPr>
              <a:t>() { Value = 12 };</a:t>
            </a:r>
            <a:endParaRPr lang="en-US" sz="1200" dirty="0">
              <a:latin typeface="Times New Roman" panose="02020603050405020304" pitchFamily="18" charset="0"/>
              <a:ea typeface="Times New Roman" panose="02020603050405020304" pitchFamily="18" charset="0"/>
            </a:endParaRPr>
          </a:p>
          <a:p>
            <a:pPr>
              <a:spcAft>
                <a:spcPts val="0"/>
              </a:spcAft>
            </a:pPr>
            <a:r>
              <a:rPr lang="en-US" sz="1600" dirty="0">
                <a:solidFill>
                  <a:srgbClr val="2B91AF"/>
                </a:solidFill>
                <a:latin typeface="Consolas" panose="020B0609020204030204" pitchFamily="49" charset="0"/>
              </a:rPr>
              <a:t>    Node</a:t>
            </a:r>
            <a:r>
              <a:rPr lang="en-US" sz="1600" dirty="0">
                <a:solidFill>
                  <a:srgbClr val="000000"/>
                </a:solidFill>
                <a:latin typeface="Consolas" panose="020B0609020204030204" pitchFamily="49" charset="0"/>
              </a:rPr>
              <a:t> </a:t>
            </a:r>
            <a:r>
              <a:rPr lang="en-US" sz="1600" dirty="0" err="1">
                <a:solidFill>
                  <a:srgbClr val="000000"/>
                </a:solidFill>
                <a:latin typeface="Consolas" panose="020B0609020204030204" pitchFamily="49" charset="0"/>
              </a:rPr>
              <a:t>leftNode</a:t>
            </a:r>
            <a:r>
              <a:rPr lang="en-US" sz="1600" dirty="0">
                <a:solidFill>
                  <a:srgbClr val="000000"/>
                </a:solidFill>
                <a:latin typeface="Consolas" panose="020B0609020204030204" pitchFamily="49" charset="0"/>
              </a:rPr>
              <a:t> = </a:t>
            </a:r>
            <a:r>
              <a:rPr lang="en-US" sz="1600" dirty="0">
                <a:solidFill>
                  <a:srgbClr val="0000FF"/>
                </a:solidFill>
                <a:latin typeface="Consolas" panose="020B0609020204030204" pitchFamily="49" charset="0"/>
              </a:rPr>
              <a:t>new</a:t>
            </a:r>
            <a:r>
              <a:rPr lang="en-US" sz="1600" dirty="0">
                <a:solidFill>
                  <a:srgbClr val="000000"/>
                </a:solidFill>
                <a:latin typeface="Consolas" panose="020B0609020204030204" pitchFamily="49" charset="0"/>
              </a:rPr>
              <a:t> </a:t>
            </a:r>
            <a:r>
              <a:rPr lang="en-US" sz="1600" dirty="0">
                <a:solidFill>
                  <a:srgbClr val="2B91AF"/>
                </a:solidFill>
                <a:latin typeface="Consolas" panose="020B0609020204030204" pitchFamily="49" charset="0"/>
              </a:rPr>
              <a:t>Node</a:t>
            </a:r>
            <a:r>
              <a:rPr lang="en-US" sz="1600" dirty="0">
                <a:solidFill>
                  <a:srgbClr val="000000"/>
                </a:solidFill>
                <a:latin typeface="Consolas" panose="020B0609020204030204" pitchFamily="49" charset="0"/>
              </a:rPr>
              <a:t>() { Value = 20 };</a:t>
            </a:r>
            <a:endParaRPr lang="en-US" sz="1200" dirty="0">
              <a:latin typeface="Times New Roman" panose="02020603050405020304" pitchFamily="18" charset="0"/>
              <a:ea typeface="Times New Roman" panose="02020603050405020304" pitchFamily="18" charset="0"/>
            </a:endParaRPr>
          </a:p>
          <a:p>
            <a:pPr>
              <a:spcAft>
                <a:spcPts val="0"/>
              </a:spcAft>
            </a:pPr>
            <a:r>
              <a:rPr lang="en-US" sz="1600" dirty="0">
                <a:solidFill>
                  <a:srgbClr val="000000"/>
                </a:solidFill>
                <a:latin typeface="Consolas" panose="020B0609020204030204" pitchFamily="49" charset="0"/>
              </a:rPr>
              <a:t>    </a:t>
            </a:r>
            <a:r>
              <a:rPr lang="en-US" sz="1600" dirty="0">
                <a:solidFill>
                  <a:srgbClr val="2B91AF"/>
                </a:solidFill>
                <a:latin typeface="Consolas" panose="020B0609020204030204" pitchFamily="49" charset="0"/>
              </a:rPr>
              <a:t>Node</a:t>
            </a:r>
            <a:r>
              <a:rPr lang="en-US" sz="1600" dirty="0">
                <a:solidFill>
                  <a:srgbClr val="000000"/>
                </a:solidFill>
                <a:latin typeface="Consolas" panose="020B0609020204030204" pitchFamily="49" charset="0"/>
              </a:rPr>
              <a:t> </a:t>
            </a:r>
            <a:r>
              <a:rPr lang="en-US" sz="1600" dirty="0" err="1">
                <a:solidFill>
                  <a:srgbClr val="000000"/>
                </a:solidFill>
                <a:latin typeface="Consolas" panose="020B0609020204030204" pitchFamily="49" charset="0"/>
              </a:rPr>
              <a:t>rightNode</a:t>
            </a:r>
            <a:r>
              <a:rPr lang="en-US" sz="1600" dirty="0">
                <a:solidFill>
                  <a:srgbClr val="000000"/>
                </a:solidFill>
                <a:latin typeface="Consolas" panose="020B0609020204030204" pitchFamily="49" charset="0"/>
              </a:rPr>
              <a:t> = </a:t>
            </a:r>
            <a:r>
              <a:rPr lang="en-US" sz="1600" dirty="0">
                <a:solidFill>
                  <a:srgbClr val="0000FF"/>
                </a:solidFill>
                <a:latin typeface="Consolas" panose="020B0609020204030204" pitchFamily="49" charset="0"/>
              </a:rPr>
              <a:t>new</a:t>
            </a:r>
            <a:r>
              <a:rPr lang="en-US" sz="1600" dirty="0">
                <a:solidFill>
                  <a:srgbClr val="000000"/>
                </a:solidFill>
                <a:latin typeface="Consolas" panose="020B0609020204030204" pitchFamily="49" charset="0"/>
              </a:rPr>
              <a:t> </a:t>
            </a:r>
            <a:r>
              <a:rPr lang="en-US" sz="1600" dirty="0">
                <a:solidFill>
                  <a:srgbClr val="2B91AF"/>
                </a:solidFill>
                <a:latin typeface="Consolas" panose="020B0609020204030204" pitchFamily="49" charset="0"/>
              </a:rPr>
              <a:t>Node</a:t>
            </a:r>
            <a:r>
              <a:rPr lang="en-US" sz="1600" dirty="0">
                <a:solidFill>
                  <a:srgbClr val="000000"/>
                </a:solidFill>
                <a:latin typeface="Consolas" panose="020B0609020204030204" pitchFamily="49" charset="0"/>
              </a:rPr>
              <a:t>() { Value = 18 };</a:t>
            </a:r>
            <a:endParaRPr lang="en-US" sz="1200" dirty="0">
              <a:latin typeface="Times New Roman" panose="02020603050405020304" pitchFamily="18" charset="0"/>
              <a:ea typeface="Times New Roman" panose="02020603050405020304" pitchFamily="18" charset="0"/>
            </a:endParaRPr>
          </a:p>
          <a:p>
            <a:pPr>
              <a:spcAft>
                <a:spcPts val="0"/>
              </a:spcAft>
            </a:pPr>
            <a:r>
              <a:rPr lang="en-US" sz="1600" dirty="0">
                <a:solidFill>
                  <a:srgbClr val="000000"/>
                </a:solidFill>
                <a:latin typeface="Consolas" panose="020B0609020204030204" pitchFamily="49" charset="0"/>
              </a:rPr>
              <a:t>    </a:t>
            </a:r>
            <a:r>
              <a:rPr lang="en-US" sz="1600" dirty="0" err="1">
                <a:solidFill>
                  <a:srgbClr val="000000"/>
                </a:solidFill>
                <a:latin typeface="Consolas" panose="020B0609020204030204" pitchFamily="49" charset="0"/>
              </a:rPr>
              <a:t>baseNode.LeftNode</a:t>
            </a:r>
            <a:r>
              <a:rPr lang="en-US" sz="1600" dirty="0">
                <a:solidFill>
                  <a:srgbClr val="000000"/>
                </a:solidFill>
                <a:latin typeface="Consolas" panose="020B0609020204030204" pitchFamily="49" charset="0"/>
              </a:rPr>
              <a:t> = &amp;</a:t>
            </a:r>
            <a:r>
              <a:rPr lang="en-US" sz="1600" dirty="0" err="1">
                <a:solidFill>
                  <a:srgbClr val="000000"/>
                </a:solidFill>
                <a:latin typeface="Consolas" panose="020B0609020204030204" pitchFamily="49" charset="0"/>
              </a:rPr>
              <a:t>leftNode</a:t>
            </a:r>
            <a:r>
              <a:rPr lang="en-US" sz="1600" dirty="0">
                <a:solidFill>
                  <a:srgbClr val="000000"/>
                </a:solidFill>
                <a:latin typeface="Consolas" panose="020B0609020204030204" pitchFamily="49" charset="0"/>
              </a:rPr>
              <a:t>;</a:t>
            </a:r>
            <a:endParaRPr lang="en-US" sz="1200" dirty="0">
              <a:latin typeface="Times New Roman" panose="02020603050405020304" pitchFamily="18" charset="0"/>
              <a:ea typeface="Times New Roman" panose="02020603050405020304" pitchFamily="18" charset="0"/>
            </a:endParaRPr>
          </a:p>
          <a:p>
            <a:pPr>
              <a:spcAft>
                <a:spcPts val="0"/>
              </a:spcAft>
            </a:pPr>
            <a:r>
              <a:rPr lang="en-US" sz="1600" dirty="0">
                <a:solidFill>
                  <a:srgbClr val="000000"/>
                </a:solidFill>
                <a:latin typeface="Consolas" panose="020B0609020204030204" pitchFamily="49" charset="0"/>
              </a:rPr>
              <a:t>    </a:t>
            </a:r>
            <a:r>
              <a:rPr lang="en-US" sz="1600" dirty="0" err="1">
                <a:solidFill>
                  <a:srgbClr val="000000"/>
                </a:solidFill>
                <a:latin typeface="Consolas" panose="020B0609020204030204" pitchFamily="49" charset="0"/>
              </a:rPr>
              <a:t>baseNode.RightNode</a:t>
            </a:r>
            <a:r>
              <a:rPr lang="en-US" sz="1600" dirty="0">
                <a:solidFill>
                  <a:srgbClr val="000000"/>
                </a:solidFill>
                <a:latin typeface="Consolas" panose="020B0609020204030204" pitchFamily="49" charset="0"/>
              </a:rPr>
              <a:t> = &amp;</a:t>
            </a:r>
            <a:r>
              <a:rPr lang="en-US" sz="1600" dirty="0" err="1">
                <a:solidFill>
                  <a:srgbClr val="000000"/>
                </a:solidFill>
                <a:latin typeface="Consolas" panose="020B0609020204030204" pitchFamily="49" charset="0"/>
              </a:rPr>
              <a:t>rightNode</a:t>
            </a:r>
            <a:r>
              <a:rPr lang="en-US" sz="1600" dirty="0">
                <a:solidFill>
                  <a:srgbClr val="000000"/>
                </a:solidFill>
                <a:latin typeface="Consolas" panose="020B0609020204030204" pitchFamily="49" charset="0"/>
              </a:rPr>
              <a:t>;</a:t>
            </a:r>
            <a:endParaRPr lang="en-US" sz="1200" dirty="0">
              <a:latin typeface="Times New Roman" panose="02020603050405020304" pitchFamily="18" charset="0"/>
              <a:ea typeface="Times New Roman" panose="02020603050405020304" pitchFamily="18" charset="0"/>
            </a:endParaRPr>
          </a:p>
          <a:p>
            <a:pPr>
              <a:spcAft>
                <a:spcPts val="0"/>
              </a:spcAft>
            </a:pPr>
            <a:r>
              <a:rPr lang="en-US" sz="1600" dirty="0">
                <a:solidFill>
                  <a:srgbClr val="000000"/>
                </a:solidFill>
                <a:latin typeface="Consolas" panose="020B0609020204030204" pitchFamily="49" charset="0"/>
              </a:rPr>
              <a:t>    </a:t>
            </a:r>
            <a:r>
              <a:rPr lang="en-US" sz="1600" dirty="0" err="1">
                <a:solidFill>
                  <a:srgbClr val="2B91AF"/>
                </a:solidFill>
                <a:latin typeface="Consolas" panose="020B0609020204030204" pitchFamily="49" charset="0"/>
              </a:rPr>
              <a:t>Console</a:t>
            </a:r>
            <a:r>
              <a:rPr lang="en-US" sz="1600" dirty="0" err="1">
                <a:solidFill>
                  <a:srgbClr val="000000"/>
                </a:solidFill>
                <a:latin typeface="Consolas" panose="020B0609020204030204" pitchFamily="49" charset="0"/>
              </a:rPr>
              <a:t>.WriteLine</a:t>
            </a:r>
            <a:r>
              <a:rPr lang="en-US" sz="1600" dirty="0">
                <a:solidFill>
                  <a:srgbClr val="000000"/>
                </a:solidFill>
                <a:latin typeface="Consolas" panose="020B0609020204030204" pitchFamily="49" charset="0"/>
              </a:rPr>
              <a:t>(</a:t>
            </a:r>
            <a:r>
              <a:rPr lang="en-US" sz="1600" dirty="0" err="1">
                <a:solidFill>
                  <a:srgbClr val="000000"/>
                </a:solidFill>
                <a:latin typeface="Consolas" panose="020B0609020204030204" pitchFamily="49" charset="0"/>
              </a:rPr>
              <a:t>baseNode.LeftNode</a:t>
            </a:r>
            <a:r>
              <a:rPr lang="en-US" sz="1600" dirty="0">
                <a:solidFill>
                  <a:srgbClr val="000000"/>
                </a:solidFill>
                <a:latin typeface="Consolas" panose="020B0609020204030204" pitchFamily="49" charset="0"/>
              </a:rPr>
              <a:t>-&gt;Value);</a:t>
            </a:r>
            <a:endParaRPr lang="en-US" sz="1200" dirty="0">
              <a:latin typeface="Times New Roman" panose="02020603050405020304" pitchFamily="18" charset="0"/>
              <a:ea typeface="Times New Roman" panose="02020603050405020304" pitchFamily="18" charset="0"/>
            </a:endParaRPr>
          </a:p>
          <a:p>
            <a:pPr>
              <a:spcAft>
                <a:spcPts val="0"/>
              </a:spcAft>
            </a:pPr>
            <a:r>
              <a:rPr lang="en-US" sz="1600" dirty="0">
                <a:solidFill>
                  <a:srgbClr val="000000"/>
                </a:solidFill>
                <a:latin typeface="Consolas" panose="020B0609020204030204" pitchFamily="49" charset="0"/>
              </a:rPr>
              <a:t>    </a:t>
            </a:r>
            <a:r>
              <a:rPr lang="en-US" sz="1600" dirty="0" err="1">
                <a:solidFill>
                  <a:srgbClr val="2B91AF"/>
                </a:solidFill>
                <a:latin typeface="Consolas" panose="020B0609020204030204" pitchFamily="49" charset="0"/>
              </a:rPr>
              <a:t>Console</a:t>
            </a:r>
            <a:r>
              <a:rPr lang="en-US" sz="1600" dirty="0" err="1">
                <a:solidFill>
                  <a:srgbClr val="000000"/>
                </a:solidFill>
                <a:latin typeface="Consolas" panose="020B0609020204030204" pitchFamily="49" charset="0"/>
              </a:rPr>
              <a:t>.WriteLine</a:t>
            </a:r>
            <a:r>
              <a:rPr lang="en-US" sz="1600" dirty="0">
                <a:solidFill>
                  <a:srgbClr val="000000"/>
                </a:solidFill>
                <a:latin typeface="Consolas" panose="020B0609020204030204" pitchFamily="49" charset="0"/>
              </a:rPr>
              <a:t>(</a:t>
            </a:r>
            <a:r>
              <a:rPr lang="en-US" sz="1600" dirty="0" err="1">
                <a:solidFill>
                  <a:srgbClr val="000000"/>
                </a:solidFill>
                <a:latin typeface="Consolas" panose="020B0609020204030204" pitchFamily="49" charset="0"/>
              </a:rPr>
              <a:t>baseNode.RightNode</a:t>
            </a:r>
            <a:r>
              <a:rPr lang="en-US" sz="1600" dirty="0">
                <a:solidFill>
                  <a:srgbClr val="000000"/>
                </a:solidFill>
                <a:latin typeface="Consolas" panose="020B0609020204030204" pitchFamily="49" charset="0"/>
              </a:rPr>
              <a:t>-&gt;Value);</a:t>
            </a:r>
            <a:endParaRPr lang="en-US" sz="1200" dirty="0">
              <a:latin typeface="Times New Roman" panose="02020603050405020304" pitchFamily="18" charset="0"/>
              <a:ea typeface="Times New Roman" panose="02020603050405020304" pitchFamily="18" charset="0"/>
            </a:endParaRPr>
          </a:p>
          <a:p>
            <a:pPr>
              <a:spcAft>
                <a:spcPts val="0"/>
              </a:spcAft>
            </a:pPr>
            <a:r>
              <a:rPr lang="en-US" sz="1600" dirty="0">
                <a:solidFill>
                  <a:srgbClr val="000000"/>
                </a:solidFill>
                <a:latin typeface="Consolas" panose="020B0609020204030204" pitchFamily="49" charset="0"/>
              </a:rPr>
              <a:t>}</a:t>
            </a:r>
            <a:endParaRPr lang="en-US" sz="1200" dirty="0">
              <a:latin typeface="Times New Roman" panose="02020603050405020304" pitchFamily="18" charset="0"/>
              <a:ea typeface="Times New Roman" panose="02020603050405020304" pitchFamily="18" charset="0"/>
            </a:endParaRPr>
          </a:p>
          <a:p>
            <a:pPr>
              <a:lnSpc>
                <a:spcPct val="107000"/>
              </a:lnSpc>
              <a:spcAft>
                <a:spcPts val="800"/>
              </a:spcAft>
            </a:pPr>
            <a:r>
              <a:rPr lang="en-US" sz="1100" dirty="0">
                <a:latin typeface="Calibri" panose="020F0502020204030204" pitchFamily="34" charset="0"/>
                <a:ea typeface="Calibri" panose="020F0502020204030204" pitchFamily="34" charset="0"/>
                <a:cs typeface="Arial" panose="020B0604020202020204" pitchFamily="34" charset="0"/>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033729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لزوم استفاده از اشاره گرها در </a:t>
            </a:r>
            <a:r>
              <a:rPr lang="en-US" dirty="0"/>
              <a:t>C#</a:t>
            </a:r>
          </a:p>
        </p:txBody>
      </p:sp>
      <p:sp>
        <p:nvSpPr>
          <p:cNvPr id="3" name="Content Placeholder 2"/>
          <p:cNvSpPr>
            <a:spLocks noGrp="1"/>
          </p:cNvSpPr>
          <p:nvPr>
            <p:ph idx="1"/>
          </p:nvPr>
        </p:nvSpPr>
        <p:spPr/>
        <p:txBody>
          <a:bodyPr>
            <a:normAutofit fontScale="92500"/>
          </a:bodyPr>
          <a:lstStyle/>
          <a:p>
            <a:r>
              <a:rPr lang="fa-IR" dirty="0"/>
              <a:t>باتوجه به اینکه مدیریت حافظه در </a:t>
            </a:r>
            <a:r>
              <a:rPr lang="en-US" dirty="0"/>
              <a:t>C#</a:t>
            </a:r>
            <a:r>
              <a:rPr lang="fa-IR" dirty="0"/>
              <a:t>، توسط </a:t>
            </a:r>
            <a:r>
              <a:rPr lang="en-US" dirty="0">
                <a:solidFill>
                  <a:srgbClr val="C00000"/>
                </a:solidFill>
              </a:rPr>
              <a:t>Garbage Collector</a:t>
            </a:r>
            <a:r>
              <a:rPr lang="fa-IR" dirty="0"/>
              <a:t> انجام میشود، بهتر است، مدل برنامه نویسی را به نحوی تغییر دهیم که از این قابلیت خوب، استفاده کنیم.</a:t>
            </a:r>
          </a:p>
          <a:p>
            <a:r>
              <a:rPr lang="fa-IR" dirty="0"/>
              <a:t>لذا توصیه نمیشود در برنامه نویسی </a:t>
            </a:r>
            <a:r>
              <a:rPr lang="en-US" dirty="0"/>
              <a:t>C#</a:t>
            </a:r>
            <a:r>
              <a:rPr lang="fa-IR" dirty="0"/>
              <a:t> از کدهای </a:t>
            </a:r>
            <a:r>
              <a:rPr lang="en-US" dirty="0"/>
              <a:t>unsafe</a:t>
            </a:r>
            <a:r>
              <a:rPr lang="fa-IR" dirty="0"/>
              <a:t> استفاده کنیم.</a:t>
            </a:r>
          </a:p>
          <a:p>
            <a:r>
              <a:rPr lang="fa-IR" dirty="0"/>
              <a:t>توجه داشته باشید، در </a:t>
            </a:r>
            <a:r>
              <a:rPr lang="en-US" dirty="0"/>
              <a:t>C#</a:t>
            </a:r>
            <a:r>
              <a:rPr lang="fa-IR" dirty="0"/>
              <a:t>، تمامی متغیرهایی که از اشیا ساخته میشوند، همانند اشاره گرها در </a:t>
            </a:r>
            <a:r>
              <a:rPr lang="en-US" dirty="0"/>
              <a:t>C++</a:t>
            </a:r>
            <a:r>
              <a:rPr lang="fa-IR" dirty="0"/>
              <a:t> هستند. یعنی:</a:t>
            </a:r>
          </a:p>
          <a:p>
            <a:pPr lvl="1"/>
            <a:r>
              <a:rPr lang="fa-IR" dirty="0"/>
              <a:t>هنگام تعریف یک شی برای آنها حافظه ای گرفته نمیشود. تا زمانی که </a:t>
            </a:r>
            <a:r>
              <a:rPr lang="en-US" dirty="0"/>
              <a:t>new</a:t>
            </a:r>
            <a:r>
              <a:rPr lang="fa-IR" dirty="0"/>
              <a:t> انجام شود</a:t>
            </a:r>
          </a:p>
          <a:p>
            <a:pPr lvl="1"/>
            <a:r>
              <a:rPr lang="fa-IR" dirty="0"/>
              <a:t>هنگام انتساب اشیا به یکدیگر، عملاً کپی کردن بصورت مرجع است یعنی یک فضای حافظه با دو نام. که بسیار شبیه انتساب اشاره گرها در </a:t>
            </a:r>
            <a:r>
              <a:rPr lang="en-US" dirty="0"/>
              <a:t>C++</a:t>
            </a:r>
            <a:r>
              <a:rPr lang="fa-IR" dirty="0"/>
              <a:t> است.</a:t>
            </a:r>
            <a:endParaRPr lang="en-US" dirty="0"/>
          </a:p>
        </p:txBody>
      </p:sp>
      <p:sp>
        <p:nvSpPr>
          <p:cNvPr id="4" name="Slide Number Placeholder 3"/>
          <p:cNvSpPr>
            <a:spLocks noGrp="1"/>
          </p:cNvSpPr>
          <p:nvPr>
            <p:ph type="sldNum" sz="quarter" idx="12"/>
          </p:nvPr>
        </p:nvSpPr>
        <p:spPr/>
        <p:txBody>
          <a:bodyPr/>
          <a:lstStyle/>
          <a:p>
            <a:fld id="{7A24F918-E48B-4CD6-88B4-F48A81EB5FB6}" type="slidenum">
              <a:rPr lang="en-US" smtClean="0"/>
              <a:pPr/>
              <a:t>19</a:t>
            </a:fld>
            <a:endParaRPr lang="en-US"/>
          </a:p>
        </p:txBody>
      </p:sp>
      <p:sp>
        <p:nvSpPr>
          <p:cNvPr id="5" name="Footer Placeholder 4"/>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18998994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fa-IR" sz="2800" dirty="0"/>
              <a:t>کدی که شما به عنوان برنامه </a:t>
            </a:r>
            <a:r>
              <a:rPr lang="fa-IR" sz="2800" dirty="0" err="1"/>
              <a:t>نویس</a:t>
            </a:r>
            <a:r>
              <a:rPr lang="fa-IR" sz="2800" dirty="0"/>
              <a:t> در زبان سی </a:t>
            </a:r>
            <a:r>
              <a:rPr lang="fa-IR" sz="2800" dirty="0" err="1"/>
              <a:t>شارپ</a:t>
            </a:r>
            <a:r>
              <a:rPr lang="fa-IR" sz="2800" dirty="0"/>
              <a:t> می </a:t>
            </a:r>
            <a:r>
              <a:rPr lang="fa-IR" sz="2800" dirty="0" err="1"/>
              <a:t>نویسید</a:t>
            </a:r>
            <a:r>
              <a:rPr lang="fa-IR" sz="2800" dirty="0"/>
              <a:t> </a:t>
            </a:r>
            <a:r>
              <a:rPr lang="fa-IR" sz="2800" dirty="0">
                <a:solidFill>
                  <a:srgbClr val="C00000"/>
                </a:solidFill>
              </a:rPr>
              <a:t>کد مدیریت شده یا </a:t>
            </a:r>
            <a:r>
              <a:rPr lang="en-US" sz="2800" dirty="0">
                <a:solidFill>
                  <a:srgbClr val="C00000"/>
                </a:solidFill>
              </a:rPr>
              <a:t>Managed Code</a:t>
            </a:r>
            <a:r>
              <a:rPr lang="en-US" sz="2800" dirty="0"/>
              <a:t> </a:t>
            </a:r>
            <a:r>
              <a:rPr lang="fa-IR" sz="2800" dirty="0"/>
              <a:t>است</a:t>
            </a:r>
            <a:r>
              <a:rPr lang="en-US" sz="2800" dirty="0"/>
              <a:t>.</a:t>
            </a:r>
          </a:p>
          <a:p>
            <a:r>
              <a:rPr lang="fa-IR" sz="2800" dirty="0"/>
              <a:t>یکی از مزیت های کد مدیریت شده، </a:t>
            </a:r>
            <a:r>
              <a:rPr lang="fa-IR" sz="2800" dirty="0">
                <a:solidFill>
                  <a:srgbClr val="C00000"/>
                </a:solidFill>
              </a:rPr>
              <a:t>قابلیت مدیریت خودکار حافظه توسط سرویس </a:t>
            </a:r>
            <a:r>
              <a:rPr lang="en-US" sz="2800" dirty="0">
                <a:solidFill>
                  <a:srgbClr val="C00000"/>
                </a:solidFill>
              </a:rPr>
              <a:t>Garbage Collector </a:t>
            </a:r>
            <a:r>
              <a:rPr lang="fa-IR" sz="2800" dirty="0"/>
              <a:t>دات نت می باشد. </a:t>
            </a:r>
            <a:endParaRPr lang="en-US" sz="2800" dirty="0"/>
          </a:p>
          <a:p>
            <a:r>
              <a:rPr lang="fa-IR" sz="2800" dirty="0"/>
              <a:t>در </a:t>
            </a:r>
            <a:r>
              <a:rPr lang="en-US" sz="2800" dirty="0"/>
              <a:t>C#</a:t>
            </a:r>
            <a:r>
              <a:rPr lang="fa-IR" sz="2800" dirty="0"/>
              <a:t> می توان کد مدیریت نشده نیز نوشت. </a:t>
            </a:r>
            <a:endParaRPr lang="en-US" sz="2800" dirty="0"/>
          </a:p>
          <a:p>
            <a:r>
              <a:rPr lang="en-US" sz="2800" dirty="0"/>
              <a:t>Pointer </a:t>
            </a:r>
            <a:r>
              <a:rPr lang="fa-IR" sz="2800" dirty="0"/>
              <a:t> ها در </a:t>
            </a:r>
            <a:r>
              <a:rPr lang="en-US" sz="2800" dirty="0"/>
              <a:t>C#</a:t>
            </a:r>
            <a:r>
              <a:rPr lang="fa-IR" sz="2800" dirty="0"/>
              <a:t>، این قابلیت را به شما می دهد تا متغیرهایی تعریف کنید که به صورت مستقیم با خانه های حافظه در ارتباط هستند، یعنی به جای ذخیره کردن مقدار در داخل خود، آدرس یک حافظه را در خورد ذخیره می کنند.</a:t>
            </a:r>
          </a:p>
          <a:p>
            <a:r>
              <a:rPr lang="fa-IR" sz="2800" dirty="0"/>
              <a:t>به این کدها </a:t>
            </a:r>
            <a:r>
              <a:rPr lang="fa-IR" sz="2800" dirty="0" err="1"/>
              <a:t>اصطلاحاً</a:t>
            </a:r>
            <a:r>
              <a:rPr lang="fa-IR" sz="2800" dirty="0"/>
              <a:t> </a:t>
            </a:r>
            <a:r>
              <a:rPr lang="fa-IR" sz="2800" dirty="0">
                <a:solidFill>
                  <a:srgbClr val="C00000"/>
                </a:solidFill>
              </a:rPr>
              <a:t>کد </a:t>
            </a:r>
            <a:r>
              <a:rPr lang="en-US" sz="2800" dirty="0">
                <a:solidFill>
                  <a:srgbClr val="C00000"/>
                </a:solidFill>
              </a:rPr>
              <a:t>unsafe </a:t>
            </a:r>
            <a:r>
              <a:rPr lang="fa-IR" sz="2800" dirty="0">
                <a:solidFill>
                  <a:srgbClr val="C00000"/>
                </a:solidFill>
              </a:rPr>
              <a:t>یا نا امن </a:t>
            </a:r>
            <a:r>
              <a:rPr lang="fa-IR" sz="2800" dirty="0"/>
              <a:t>گفته می شود. </a:t>
            </a:r>
          </a:p>
        </p:txBody>
      </p:sp>
      <p:sp>
        <p:nvSpPr>
          <p:cNvPr id="4" name="Footer Placeholder 3">
            <a:extLst>
              <a:ext uri="{FF2B5EF4-FFF2-40B4-BE49-F238E27FC236}">
                <a16:creationId xmlns:a16="http://schemas.microsoft.com/office/drawing/2014/main" id="{CA54308E-C63F-428E-A140-08A4D078BF59}"/>
              </a:ext>
            </a:extLst>
          </p:cNvPr>
          <p:cNvSpPr>
            <a:spLocks noGrp="1"/>
          </p:cNvSpPr>
          <p:nvPr>
            <p:ph type="ftr" sz="quarter" idx="11"/>
          </p:nvPr>
        </p:nvSpPr>
        <p:spPr/>
        <p:txBody>
          <a:bodyPr/>
          <a:lstStyle/>
          <a:p>
            <a:r>
              <a:rPr lang="en-US"/>
              <a:t>V. Haghighatdoost, Shahed university</a:t>
            </a:r>
            <a:endParaRPr lang="en-US" dirty="0"/>
          </a:p>
        </p:txBody>
      </p:sp>
      <p:sp>
        <p:nvSpPr>
          <p:cNvPr id="5" name="Slide Number Placeholder 4">
            <a:extLst>
              <a:ext uri="{FF2B5EF4-FFF2-40B4-BE49-F238E27FC236}">
                <a16:creationId xmlns:a16="http://schemas.microsoft.com/office/drawing/2014/main" id="{FE449EA7-46E3-4492-861B-A497160943FD}"/>
              </a:ext>
            </a:extLst>
          </p:cNvPr>
          <p:cNvSpPr>
            <a:spLocks noGrp="1"/>
          </p:cNvSpPr>
          <p:nvPr>
            <p:ph type="sldNum" sz="quarter" idx="12"/>
          </p:nvPr>
        </p:nvSpPr>
        <p:spPr/>
        <p:txBody>
          <a:bodyPr/>
          <a:lstStyle/>
          <a:p>
            <a:fld id="{7A24F918-E48B-4CD6-88B4-F48A81EB5FB6}" type="slidenum">
              <a:rPr lang="en-US" smtClean="0"/>
              <a:pPr/>
              <a:t>2</a:t>
            </a:fld>
            <a:endParaRPr lang="en-US"/>
          </a:p>
        </p:txBody>
      </p:sp>
      <p:sp>
        <p:nvSpPr>
          <p:cNvPr id="7" name="Title 6">
            <a:extLst>
              <a:ext uri="{FF2B5EF4-FFF2-40B4-BE49-F238E27FC236}">
                <a16:creationId xmlns:a16="http://schemas.microsoft.com/office/drawing/2014/main" id="{4A1B4BA6-E35B-414D-BA4A-A31B909A8D3B}"/>
              </a:ext>
            </a:extLst>
          </p:cNvPr>
          <p:cNvSpPr>
            <a:spLocks noGrp="1"/>
          </p:cNvSpPr>
          <p:nvPr>
            <p:ph type="title"/>
          </p:nvPr>
        </p:nvSpPr>
        <p:spPr/>
        <p:txBody>
          <a:bodyPr/>
          <a:lstStyle/>
          <a:p>
            <a:r>
              <a:rPr lang="fa-IR" dirty="0"/>
              <a:t>مقدمه</a:t>
            </a:r>
            <a:endParaRPr lang="en-US" dirty="0"/>
          </a:p>
        </p:txBody>
      </p:sp>
    </p:spTree>
    <p:extLst>
      <p:ext uri="{BB962C8B-B14F-4D97-AF65-F5344CB8AC3E}">
        <p14:creationId xmlns:p14="http://schemas.microsoft.com/office/powerpoint/2010/main" val="38568961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تمرین</a:t>
            </a:r>
            <a:r>
              <a:rPr lang="en-US" dirty="0"/>
              <a:t> </a:t>
            </a:r>
            <a:r>
              <a:rPr lang="fa-IR" dirty="0"/>
              <a:t> کلاسی</a:t>
            </a:r>
            <a:endParaRPr lang="en-US" dirty="0"/>
          </a:p>
        </p:txBody>
      </p:sp>
      <p:sp>
        <p:nvSpPr>
          <p:cNvPr id="3" name="Content Placeholder 2"/>
          <p:cNvSpPr>
            <a:spLocks noGrp="1"/>
          </p:cNvSpPr>
          <p:nvPr>
            <p:ph idx="1"/>
          </p:nvPr>
        </p:nvSpPr>
        <p:spPr>
          <a:xfrm>
            <a:off x="215462" y="1110343"/>
            <a:ext cx="11328838" cy="5295876"/>
          </a:xfrm>
        </p:spPr>
        <p:txBody>
          <a:bodyPr/>
          <a:lstStyle/>
          <a:p>
            <a:r>
              <a:rPr lang="fa-IR" dirty="0"/>
              <a:t>انتساب اشیا در </a:t>
            </a:r>
            <a:r>
              <a:rPr lang="en-US" dirty="0"/>
              <a:t>C#</a:t>
            </a:r>
            <a:r>
              <a:rPr lang="fa-IR" dirty="0"/>
              <a:t> را تحقیق کنید</a:t>
            </a:r>
            <a:endParaRPr lang="en-US" dirty="0"/>
          </a:p>
        </p:txBody>
      </p:sp>
      <p:sp>
        <p:nvSpPr>
          <p:cNvPr id="4" name="Slide Number Placeholder 3"/>
          <p:cNvSpPr>
            <a:spLocks noGrp="1"/>
          </p:cNvSpPr>
          <p:nvPr>
            <p:ph type="sldNum" sz="quarter" idx="12"/>
          </p:nvPr>
        </p:nvSpPr>
        <p:spPr/>
        <p:txBody>
          <a:bodyPr/>
          <a:lstStyle/>
          <a:p>
            <a:fld id="{7A24F918-E48B-4CD6-88B4-F48A81EB5FB6}" type="slidenum">
              <a:rPr lang="en-US" smtClean="0"/>
              <a:pPr/>
              <a:t>20</a:t>
            </a:fld>
            <a:endParaRPr lang="en-US"/>
          </a:p>
        </p:txBody>
      </p:sp>
      <p:sp>
        <p:nvSpPr>
          <p:cNvPr id="5" name="Footer Placeholder 4"/>
          <p:cNvSpPr>
            <a:spLocks noGrp="1"/>
          </p:cNvSpPr>
          <p:nvPr>
            <p:ph type="ftr" sz="quarter" idx="11"/>
          </p:nvPr>
        </p:nvSpPr>
        <p:spPr/>
        <p:txBody>
          <a:bodyPr/>
          <a:lstStyle/>
          <a:p>
            <a:r>
              <a:rPr lang="en-US"/>
              <a:t>V. Haghighatdoost, Shahed university</a:t>
            </a:r>
            <a:endParaRPr lang="en-US" dirty="0"/>
          </a:p>
        </p:txBody>
      </p:sp>
      <p:sp>
        <p:nvSpPr>
          <p:cNvPr id="6" name="Rectangle 5"/>
          <p:cNvSpPr/>
          <p:nvPr/>
        </p:nvSpPr>
        <p:spPr>
          <a:xfrm>
            <a:off x="0" y="2023215"/>
            <a:ext cx="9116785" cy="4834785"/>
          </a:xfrm>
          <a:prstGeom prst="rect">
            <a:avLst/>
          </a:prstGeom>
          <a:solidFill>
            <a:schemeClr val="bg1">
              <a:lumMod val="85000"/>
            </a:schemeClr>
          </a:solidFill>
        </p:spPr>
        <p:txBody>
          <a:bodyPr wrap="square">
            <a:spAutoFit/>
          </a:bodyPr>
          <a:lstStyle/>
          <a:p>
            <a:pPr>
              <a:lnSpc>
                <a:spcPct val="107000"/>
              </a:lnSpc>
              <a:spcAft>
                <a:spcPts val="0"/>
              </a:spcAft>
            </a:pPr>
            <a:r>
              <a:rPr lang="en-US" sz="1600" dirty="0">
                <a:solidFill>
                  <a:srgbClr val="0000FF"/>
                </a:solidFill>
                <a:latin typeface="Consolas" panose="020B0609020204030204" pitchFamily="49" charset="0"/>
                <a:ea typeface="Calibri" panose="020F0502020204030204" pitchFamily="34" charset="0"/>
                <a:cs typeface="Consolas" panose="020B0609020204030204" pitchFamily="49" charset="0"/>
              </a:rPr>
              <a:t>class</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600" dirty="0">
                <a:solidFill>
                  <a:srgbClr val="2B91AF"/>
                </a:solidFill>
                <a:latin typeface="Consolas" panose="020B0609020204030204" pitchFamily="49" charset="0"/>
                <a:ea typeface="Calibri" panose="020F0502020204030204" pitchFamily="34" charset="0"/>
                <a:cs typeface="Consolas" panose="020B0609020204030204" pitchFamily="49" charset="0"/>
              </a:rPr>
              <a:t>Student</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600" dirty="0">
                <a:solidFill>
                  <a:srgbClr val="0000FF"/>
                </a:solidFill>
                <a:latin typeface="Consolas" panose="020B0609020204030204" pitchFamily="49" charset="0"/>
                <a:ea typeface="Calibri" panose="020F0502020204030204" pitchFamily="34" charset="0"/>
                <a:cs typeface="Consolas" panose="020B0609020204030204" pitchFamily="49" charset="0"/>
              </a:rPr>
              <a:t>public</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600"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600" dirty="0" err="1">
                <a:solidFill>
                  <a:srgbClr val="000000"/>
                </a:solidFill>
                <a:latin typeface="Consolas" panose="020B0609020204030204" pitchFamily="49" charset="0"/>
                <a:ea typeface="Calibri" panose="020F0502020204030204" pitchFamily="34" charset="0"/>
                <a:cs typeface="Consolas" panose="020B0609020204030204" pitchFamily="49" charset="0"/>
              </a:rPr>
              <a:t>firstname</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600" dirty="0">
                <a:solidFill>
                  <a:srgbClr val="0000FF"/>
                </a:solidFill>
                <a:latin typeface="Consolas" panose="020B0609020204030204" pitchFamily="49" charset="0"/>
                <a:ea typeface="Calibri" panose="020F0502020204030204" pitchFamily="34" charset="0"/>
                <a:cs typeface="Consolas" panose="020B0609020204030204" pitchFamily="49" charset="0"/>
              </a:rPr>
              <a:t>public</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600"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600" dirty="0" err="1">
                <a:solidFill>
                  <a:srgbClr val="000000"/>
                </a:solidFill>
                <a:latin typeface="Consolas" panose="020B0609020204030204" pitchFamily="49" charset="0"/>
                <a:ea typeface="Calibri" panose="020F0502020204030204" pitchFamily="34" charset="0"/>
                <a:cs typeface="Consolas" panose="020B0609020204030204" pitchFamily="49" charset="0"/>
              </a:rPr>
              <a:t>lastname</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600" dirty="0">
                <a:solidFill>
                  <a:srgbClr val="0000FF"/>
                </a:solidFill>
                <a:latin typeface="Consolas" panose="020B0609020204030204" pitchFamily="49" charset="0"/>
                <a:ea typeface="Calibri" panose="020F0502020204030204" pitchFamily="34" charset="0"/>
                <a:cs typeface="Consolas" panose="020B0609020204030204" pitchFamily="49" charset="0"/>
              </a:rPr>
              <a:t>public</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600"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code;</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600" dirty="0">
                <a:solidFill>
                  <a:srgbClr val="0000FF"/>
                </a:solidFill>
                <a:latin typeface="Consolas" panose="020B0609020204030204" pitchFamily="49" charset="0"/>
                <a:ea typeface="Calibri" panose="020F0502020204030204" pitchFamily="34" charset="0"/>
                <a:cs typeface="Consolas" panose="020B0609020204030204" pitchFamily="49" charset="0"/>
              </a:rPr>
              <a:t>static</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600" dirty="0">
                <a:solidFill>
                  <a:srgbClr val="0000FF"/>
                </a:solidFill>
                <a:latin typeface="Consolas" panose="020B0609020204030204" pitchFamily="49" charset="0"/>
                <a:ea typeface="Calibri" panose="020F0502020204030204" pitchFamily="34" charset="0"/>
                <a:cs typeface="Consolas" panose="020B0609020204030204" pitchFamily="49" charset="0"/>
              </a:rPr>
              <a:t>void</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Main(</a:t>
            </a:r>
            <a:r>
              <a:rPr lang="en-US" sz="1600"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600" dirty="0" err="1">
                <a:solidFill>
                  <a:srgbClr val="000000"/>
                </a:solidFill>
                <a:latin typeface="Consolas" panose="020B0609020204030204" pitchFamily="49" charset="0"/>
                <a:ea typeface="Calibri" panose="020F0502020204030204" pitchFamily="34" charset="0"/>
                <a:cs typeface="Consolas" panose="020B0609020204030204" pitchFamily="49" charset="0"/>
              </a:rPr>
              <a:t>args</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600" dirty="0">
                <a:solidFill>
                  <a:srgbClr val="2B91AF"/>
                </a:solidFill>
                <a:latin typeface="Consolas" panose="020B0609020204030204" pitchFamily="49" charset="0"/>
                <a:ea typeface="Calibri" panose="020F0502020204030204" pitchFamily="34" charset="0"/>
                <a:cs typeface="Consolas" panose="020B0609020204030204" pitchFamily="49" charset="0"/>
              </a:rPr>
              <a:t>Student</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st1, st2;</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st1 = </a:t>
            </a:r>
            <a:r>
              <a:rPr lang="en-US" sz="1600" dirty="0">
                <a:solidFill>
                  <a:srgbClr val="0000FF"/>
                </a:solidFill>
                <a:latin typeface="Consolas" panose="020B0609020204030204" pitchFamily="49" charset="0"/>
                <a:ea typeface="Calibri" panose="020F0502020204030204" pitchFamily="34" charset="0"/>
                <a:cs typeface="Consolas" panose="020B0609020204030204" pitchFamily="49" charset="0"/>
              </a:rPr>
              <a:t>new</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600" dirty="0">
                <a:solidFill>
                  <a:srgbClr val="2B91AF"/>
                </a:solidFill>
                <a:latin typeface="Consolas" panose="020B0609020204030204" pitchFamily="49" charset="0"/>
                <a:ea typeface="Calibri" panose="020F0502020204030204" pitchFamily="34" charset="0"/>
                <a:cs typeface="Consolas" panose="020B0609020204030204" pitchFamily="49" charset="0"/>
              </a:rPr>
              <a:t>Student</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st1.code = </a:t>
            </a:r>
            <a:r>
              <a:rPr lang="en-US" sz="1600" dirty="0">
                <a:solidFill>
                  <a:srgbClr val="A31515"/>
                </a:solidFill>
                <a:latin typeface="Consolas" panose="020B0609020204030204" pitchFamily="49" charset="0"/>
                <a:ea typeface="Calibri" panose="020F0502020204030204" pitchFamily="34" charset="0"/>
                <a:cs typeface="Consolas" panose="020B0609020204030204" pitchFamily="49" charset="0"/>
              </a:rPr>
              <a:t>"4002161005"</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st1.firstname = </a:t>
            </a:r>
            <a:r>
              <a:rPr lang="en-US" sz="1600" dirty="0">
                <a:solidFill>
                  <a:srgbClr val="A31515"/>
                </a:solidFill>
                <a:latin typeface="Consolas" panose="020B0609020204030204" pitchFamily="49" charset="0"/>
                <a:ea typeface="Calibri" panose="020F0502020204030204" pitchFamily="34" charset="0"/>
                <a:cs typeface="Consolas" panose="020B0609020204030204" pitchFamily="49" charset="0"/>
              </a:rPr>
              <a:t>"Vahid"</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st1.lastname = </a:t>
            </a:r>
            <a:r>
              <a:rPr lang="en-US" sz="1600" dirty="0">
                <a:solidFill>
                  <a:srgbClr val="A31515"/>
                </a:solidFill>
                <a:latin typeface="Consolas" panose="020B0609020204030204" pitchFamily="49" charset="0"/>
                <a:ea typeface="Calibri" panose="020F0502020204030204" pitchFamily="34" charset="0"/>
                <a:cs typeface="Consolas" panose="020B0609020204030204" pitchFamily="49" charset="0"/>
              </a:rPr>
              <a:t>"Haghighatdoost"</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st2 = st1;</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600" dirty="0" err="1">
                <a:solidFill>
                  <a:srgbClr val="2B91AF"/>
                </a:solidFill>
                <a:latin typeface="Consolas" panose="020B0609020204030204" pitchFamily="49" charset="0"/>
                <a:ea typeface="Calibri" panose="020F0502020204030204" pitchFamily="34" charset="0"/>
                <a:cs typeface="Consolas" panose="020B0609020204030204" pitchFamily="49" charset="0"/>
              </a:rPr>
              <a:t>Console</a:t>
            </a:r>
            <a:r>
              <a:rPr lang="en-US" sz="1600" dirty="0" err="1">
                <a:solidFill>
                  <a:srgbClr val="000000"/>
                </a:solidFill>
                <a:latin typeface="Consolas" panose="020B0609020204030204" pitchFamily="49" charset="0"/>
                <a:ea typeface="Calibri" panose="020F0502020204030204" pitchFamily="34" charset="0"/>
                <a:cs typeface="Consolas" panose="020B0609020204030204" pitchFamily="49" charset="0"/>
              </a:rPr>
              <a:t>.WriteLine</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(st1.code + </a:t>
            </a:r>
            <a:r>
              <a:rPr lang="en-US" sz="1600" dirty="0">
                <a:solidFill>
                  <a:srgbClr val="A31515"/>
                </a:solidFill>
                <a:latin typeface="Consolas" panose="020B0609020204030204" pitchFamily="49" charset="0"/>
                <a:ea typeface="Calibri" panose="020F0502020204030204" pitchFamily="34" charset="0"/>
                <a:cs typeface="Consolas" panose="020B0609020204030204" pitchFamily="49" charset="0"/>
              </a:rPr>
              <a:t>"\t"</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 st1.firstname + </a:t>
            </a:r>
            <a:r>
              <a:rPr lang="en-US" sz="1600" dirty="0">
                <a:solidFill>
                  <a:srgbClr val="A31515"/>
                </a:solidFill>
                <a:latin typeface="Consolas" panose="020B0609020204030204" pitchFamily="49" charset="0"/>
                <a:ea typeface="Calibri" panose="020F0502020204030204" pitchFamily="34" charset="0"/>
                <a:cs typeface="Consolas" panose="020B0609020204030204" pitchFamily="49" charset="0"/>
              </a:rPr>
              <a:t>"\t"</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 st1.lastname);</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600" dirty="0" err="1">
                <a:solidFill>
                  <a:srgbClr val="2B91AF"/>
                </a:solidFill>
                <a:latin typeface="Consolas" panose="020B0609020204030204" pitchFamily="49" charset="0"/>
                <a:ea typeface="Calibri" panose="020F0502020204030204" pitchFamily="34" charset="0"/>
                <a:cs typeface="Consolas" panose="020B0609020204030204" pitchFamily="49" charset="0"/>
              </a:rPr>
              <a:t>Console</a:t>
            </a:r>
            <a:r>
              <a:rPr lang="en-US" sz="1600" dirty="0" err="1">
                <a:solidFill>
                  <a:srgbClr val="000000"/>
                </a:solidFill>
                <a:latin typeface="Consolas" panose="020B0609020204030204" pitchFamily="49" charset="0"/>
                <a:ea typeface="Calibri" panose="020F0502020204030204" pitchFamily="34" charset="0"/>
                <a:cs typeface="Consolas" panose="020B0609020204030204" pitchFamily="49" charset="0"/>
              </a:rPr>
              <a:t>.WriteLine</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(st2.code + </a:t>
            </a:r>
            <a:r>
              <a:rPr lang="en-US" sz="1600" dirty="0">
                <a:solidFill>
                  <a:srgbClr val="A31515"/>
                </a:solidFill>
                <a:latin typeface="Consolas" panose="020B0609020204030204" pitchFamily="49" charset="0"/>
                <a:ea typeface="Calibri" panose="020F0502020204030204" pitchFamily="34" charset="0"/>
                <a:cs typeface="Consolas" panose="020B0609020204030204" pitchFamily="49" charset="0"/>
              </a:rPr>
              <a:t>"\t"</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 st2.firstname + </a:t>
            </a:r>
            <a:r>
              <a:rPr lang="en-US" sz="1600" dirty="0">
                <a:solidFill>
                  <a:srgbClr val="A31515"/>
                </a:solidFill>
                <a:latin typeface="Consolas" panose="020B0609020204030204" pitchFamily="49" charset="0"/>
                <a:ea typeface="Calibri" panose="020F0502020204030204" pitchFamily="34" charset="0"/>
                <a:cs typeface="Consolas" panose="020B0609020204030204" pitchFamily="49" charset="0"/>
              </a:rPr>
              <a:t>"\t"</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 st2.lastname);</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600" dirty="0" err="1">
                <a:solidFill>
                  <a:srgbClr val="2B91AF"/>
                </a:solidFill>
                <a:latin typeface="Consolas" panose="020B0609020204030204" pitchFamily="49" charset="0"/>
                <a:ea typeface="Calibri" panose="020F0502020204030204" pitchFamily="34" charset="0"/>
                <a:cs typeface="Consolas" panose="020B0609020204030204" pitchFamily="49" charset="0"/>
              </a:rPr>
              <a:t>Console</a:t>
            </a:r>
            <a:r>
              <a:rPr lang="en-US" sz="1600" dirty="0" err="1">
                <a:solidFill>
                  <a:srgbClr val="000000"/>
                </a:solidFill>
                <a:latin typeface="Consolas" panose="020B0609020204030204" pitchFamily="49" charset="0"/>
                <a:ea typeface="Calibri" panose="020F0502020204030204" pitchFamily="34" charset="0"/>
                <a:cs typeface="Consolas" panose="020B0609020204030204" pitchFamily="49" charset="0"/>
              </a:rPr>
              <a:t>.ReadLine</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7" name="Rectangle 6"/>
          <p:cNvSpPr/>
          <p:nvPr/>
        </p:nvSpPr>
        <p:spPr>
          <a:xfrm>
            <a:off x="5663762" y="2306322"/>
            <a:ext cx="6096000" cy="1200329"/>
          </a:xfrm>
          <a:prstGeom prst="rect">
            <a:avLst/>
          </a:prstGeom>
          <a:solidFill>
            <a:schemeClr val="tx1"/>
          </a:solidFill>
        </p:spPr>
        <p:txBody>
          <a:bodyPr>
            <a:spAutoFit/>
          </a:bodyPr>
          <a:lstStyle/>
          <a:p>
            <a:r>
              <a:rPr lang="en-US" dirty="0">
                <a:solidFill>
                  <a:schemeClr val="bg1"/>
                </a:solidFill>
              </a:rPr>
              <a:t>4002161005      Vahid   Haghighatdoost</a:t>
            </a:r>
          </a:p>
          <a:p>
            <a:r>
              <a:rPr lang="en-US" dirty="0">
                <a:solidFill>
                  <a:schemeClr val="bg1"/>
                </a:solidFill>
              </a:rPr>
              <a:t>4002161005      Vahid   Haghighatdoost</a:t>
            </a:r>
          </a:p>
          <a:p>
            <a:endParaRPr lang="en-US" dirty="0">
              <a:solidFill>
                <a:schemeClr val="bg1"/>
              </a:solidFill>
            </a:endParaRPr>
          </a:p>
          <a:p>
            <a:endParaRPr lang="en-US" dirty="0">
              <a:solidFill>
                <a:schemeClr val="bg1"/>
              </a:solidFill>
            </a:endParaRPr>
          </a:p>
        </p:txBody>
      </p:sp>
    </p:spTree>
    <p:extLst>
      <p:ext uri="{BB962C8B-B14F-4D97-AF65-F5344CB8AC3E}">
        <p14:creationId xmlns:p14="http://schemas.microsoft.com/office/powerpoint/2010/main" val="645328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تمرین</a:t>
            </a:r>
            <a:r>
              <a:rPr lang="en-US" dirty="0"/>
              <a:t> </a:t>
            </a:r>
            <a:r>
              <a:rPr lang="fa-IR" dirty="0"/>
              <a:t> کلاسی</a:t>
            </a:r>
            <a:endParaRPr lang="en-US" dirty="0"/>
          </a:p>
        </p:txBody>
      </p:sp>
      <p:sp>
        <p:nvSpPr>
          <p:cNvPr id="3" name="Content Placeholder 2"/>
          <p:cNvSpPr>
            <a:spLocks noGrp="1"/>
          </p:cNvSpPr>
          <p:nvPr>
            <p:ph idx="1"/>
          </p:nvPr>
        </p:nvSpPr>
        <p:spPr>
          <a:xfrm>
            <a:off x="215462" y="1110343"/>
            <a:ext cx="11328838" cy="5295876"/>
          </a:xfrm>
        </p:spPr>
        <p:txBody>
          <a:bodyPr/>
          <a:lstStyle/>
          <a:p>
            <a:endParaRPr lang="en-US" dirty="0"/>
          </a:p>
        </p:txBody>
      </p:sp>
      <p:sp>
        <p:nvSpPr>
          <p:cNvPr id="4" name="Slide Number Placeholder 3"/>
          <p:cNvSpPr>
            <a:spLocks noGrp="1"/>
          </p:cNvSpPr>
          <p:nvPr>
            <p:ph type="sldNum" sz="quarter" idx="12"/>
          </p:nvPr>
        </p:nvSpPr>
        <p:spPr/>
        <p:txBody>
          <a:bodyPr/>
          <a:lstStyle/>
          <a:p>
            <a:fld id="{7A24F918-E48B-4CD6-88B4-F48A81EB5FB6}" type="slidenum">
              <a:rPr lang="en-US" smtClean="0"/>
              <a:pPr/>
              <a:t>21</a:t>
            </a:fld>
            <a:endParaRPr lang="en-US"/>
          </a:p>
        </p:txBody>
      </p:sp>
      <p:sp>
        <p:nvSpPr>
          <p:cNvPr id="5" name="Footer Placeholder 4"/>
          <p:cNvSpPr>
            <a:spLocks noGrp="1"/>
          </p:cNvSpPr>
          <p:nvPr>
            <p:ph type="ftr" sz="quarter" idx="11"/>
          </p:nvPr>
        </p:nvSpPr>
        <p:spPr/>
        <p:txBody>
          <a:bodyPr/>
          <a:lstStyle/>
          <a:p>
            <a:r>
              <a:rPr lang="en-US"/>
              <a:t>V. Haghighatdoost, Shahed university</a:t>
            </a:r>
            <a:endParaRPr lang="en-US" dirty="0"/>
          </a:p>
        </p:txBody>
      </p:sp>
      <p:sp>
        <p:nvSpPr>
          <p:cNvPr id="6" name="Rectangle 5"/>
          <p:cNvSpPr/>
          <p:nvPr/>
        </p:nvSpPr>
        <p:spPr>
          <a:xfrm>
            <a:off x="0" y="1759745"/>
            <a:ext cx="9116785" cy="5098255"/>
          </a:xfrm>
          <a:prstGeom prst="rect">
            <a:avLst/>
          </a:prstGeom>
          <a:solidFill>
            <a:schemeClr val="bg1">
              <a:lumMod val="85000"/>
            </a:schemeClr>
          </a:solidFill>
        </p:spPr>
        <p:txBody>
          <a:bodyPr wrap="square">
            <a:spAutoFit/>
          </a:bodyPr>
          <a:lstStyle/>
          <a:p>
            <a:pPr>
              <a:lnSpc>
                <a:spcPct val="107000"/>
              </a:lnSpc>
              <a:spcAft>
                <a:spcPts val="0"/>
              </a:spcAft>
            </a:pPr>
            <a:r>
              <a:rPr lang="en-US" sz="1600" dirty="0">
                <a:solidFill>
                  <a:srgbClr val="0000FF"/>
                </a:solidFill>
                <a:latin typeface="Consolas" panose="020B0609020204030204" pitchFamily="49" charset="0"/>
                <a:ea typeface="Calibri" panose="020F0502020204030204" pitchFamily="34" charset="0"/>
                <a:cs typeface="Consolas" panose="020B0609020204030204" pitchFamily="49" charset="0"/>
              </a:rPr>
              <a:t>static</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600" dirty="0">
                <a:solidFill>
                  <a:srgbClr val="0000FF"/>
                </a:solidFill>
                <a:latin typeface="Consolas" panose="020B0609020204030204" pitchFamily="49" charset="0"/>
                <a:ea typeface="Calibri" panose="020F0502020204030204" pitchFamily="34" charset="0"/>
                <a:cs typeface="Consolas" panose="020B0609020204030204" pitchFamily="49" charset="0"/>
              </a:rPr>
              <a:t>void</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Main(</a:t>
            </a:r>
            <a:r>
              <a:rPr lang="en-US" sz="1600" dirty="0">
                <a:solidFill>
                  <a:srgbClr val="0000FF"/>
                </a:solidFill>
                <a:latin typeface="Consolas" panose="020B0609020204030204" pitchFamily="49" charset="0"/>
                <a:ea typeface="Calibri" panose="020F0502020204030204" pitchFamily="34" charset="0"/>
                <a:cs typeface="Consolas" panose="020B0609020204030204" pitchFamily="49" charset="0"/>
              </a:rPr>
              <a:t>string</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600" dirty="0" err="1">
                <a:solidFill>
                  <a:srgbClr val="000000"/>
                </a:solidFill>
                <a:latin typeface="Consolas" panose="020B0609020204030204" pitchFamily="49" charset="0"/>
                <a:ea typeface="Calibri" panose="020F0502020204030204" pitchFamily="34" charset="0"/>
                <a:cs typeface="Consolas" panose="020B0609020204030204" pitchFamily="49" charset="0"/>
              </a:rPr>
              <a:t>args</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600" dirty="0">
                <a:solidFill>
                  <a:srgbClr val="2B91AF"/>
                </a:solidFill>
                <a:latin typeface="Consolas" panose="020B0609020204030204" pitchFamily="49" charset="0"/>
                <a:ea typeface="Calibri" panose="020F0502020204030204" pitchFamily="34" charset="0"/>
                <a:cs typeface="Consolas" panose="020B0609020204030204" pitchFamily="49" charset="0"/>
              </a:rPr>
              <a:t>Student</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st1, st2;</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st1 = </a:t>
            </a:r>
            <a:r>
              <a:rPr lang="en-US" sz="1600" dirty="0">
                <a:solidFill>
                  <a:srgbClr val="0000FF"/>
                </a:solidFill>
                <a:latin typeface="Consolas" panose="020B0609020204030204" pitchFamily="49" charset="0"/>
                <a:ea typeface="Calibri" panose="020F0502020204030204" pitchFamily="34" charset="0"/>
                <a:cs typeface="Consolas" panose="020B0609020204030204" pitchFamily="49" charset="0"/>
              </a:rPr>
              <a:t>new</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600" dirty="0">
                <a:solidFill>
                  <a:srgbClr val="2B91AF"/>
                </a:solidFill>
                <a:latin typeface="Consolas" panose="020B0609020204030204" pitchFamily="49" charset="0"/>
                <a:ea typeface="Calibri" panose="020F0502020204030204" pitchFamily="34" charset="0"/>
                <a:cs typeface="Consolas" panose="020B0609020204030204" pitchFamily="49" charset="0"/>
              </a:rPr>
              <a:t>Student</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st1.code = </a:t>
            </a:r>
            <a:r>
              <a:rPr lang="en-US" sz="1600" dirty="0">
                <a:solidFill>
                  <a:srgbClr val="A31515"/>
                </a:solidFill>
                <a:latin typeface="Consolas" panose="020B0609020204030204" pitchFamily="49" charset="0"/>
                <a:ea typeface="Calibri" panose="020F0502020204030204" pitchFamily="34" charset="0"/>
                <a:cs typeface="Consolas" panose="020B0609020204030204" pitchFamily="49" charset="0"/>
              </a:rPr>
              <a:t>"4002161005"</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st1.firstname = </a:t>
            </a:r>
            <a:r>
              <a:rPr lang="en-US" sz="1600" dirty="0">
                <a:solidFill>
                  <a:srgbClr val="A31515"/>
                </a:solidFill>
                <a:latin typeface="Consolas" panose="020B0609020204030204" pitchFamily="49" charset="0"/>
                <a:ea typeface="Calibri" panose="020F0502020204030204" pitchFamily="34" charset="0"/>
                <a:cs typeface="Consolas" panose="020B0609020204030204" pitchFamily="49" charset="0"/>
              </a:rPr>
              <a:t>"Vahid"</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st1.lastname = </a:t>
            </a:r>
            <a:r>
              <a:rPr lang="en-US" sz="1600" dirty="0">
                <a:solidFill>
                  <a:srgbClr val="A31515"/>
                </a:solidFill>
                <a:latin typeface="Consolas" panose="020B0609020204030204" pitchFamily="49" charset="0"/>
                <a:ea typeface="Calibri" panose="020F0502020204030204" pitchFamily="34" charset="0"/>
                <a:cs typeface="Consolas" panose="020B0609020204030204" pitchFamily="49" charset="0"/>
              </a:rPr>
              <a:t>"Haghighatdoost"</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st2 = st1;</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600" dirty="0" err="1">
                <a:solidFill>
                  <a:srgbClr val="2B91AF"/>
                </a:solidFill>
                <a:latin typeface="Consolas" panose="020B0609020204030204" pitchFamily="49" charset="0"/>
                <a:ea typeface="Calibri" panose="020F0502020204030204" pitchFamily="34" charset="0"/>
                <a:cs typeface="Consolas" panose="020B0609020204030204" pitchFamily="49" charset="0"/>
              </a:rPr>
              <a:t>Console</a:t>
            </a:r>
            <a:r>
              <a:rPr lang="en-US" sz="1600" dirty="0" err="1">
                <a:solidFill>
                  <a:srgbClr val="000000"/>
                </a:solidFill>
                <a:latin typeface="Consolas" panose="020B0609020204030204" pitchFamily="49" charset="0"/>
                <a:ea typeface="Calibri" panose="020F0502020204030204" pitchFamily="34" charset="0"/>
                <a:cs typeface="Consolas" panose="020B0609020204030204" pitchFamily="49" charset="0"/>
              </a:rPr>
              <a:t>.WriteLine</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(st1.code + </a:t>
            </a:r>
            <a:r>
              <a:rPr lang="en-US" sz="1600" dirty="0">
                <a:solidFill>
                  <a:srgbClr val="A31515"/>
                </a:solidFill>
                <a:latin typeface="Consolas" panose="020B0609020204030204" pitchFamily="49" charset="0"/>
                <a:ea typeface="Calibri" panose="020F0502020204030204" pitchFamily="34" charset="0"/>
                <a:cs typeface="Consolas" panose="020B0609020204030204" pitchFamily="49" charset="0"/>
              </a:rPr>
              <a:t>"\t"</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 st1.firstname + </a:t>
            </a:r>
            <a:r>
              <a:rPr lang="en-US" sz="1600" dirty="0">
                <a:solidFill>
                  <a:srgbClr val="A31515"/>
                </a:solidFill>
                <a:latin typeface="Consolas" panose="020B0609020204030204" pitchFamily="49" charset="0"/>
                <a:ea typeface="Calibri" panose="020F0502020204030204" pitchFamily="34" charset="0"/>
                <a:cs typeface="Consolas" panose="020B0609020204030204" pitchFamily="49" charset="0"/>
              </a:rPr>
              <a:t>"\t"</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 st1.lastname);</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600" dirty="0" err="1">
                <a:solidFill>
                  <a:srgbClr val="2B91AF"/>
                </a:solidFill>
                <a:latin typeface="Consolas" panose="020B0609020204030204" pitchFamily="49" charset="0"/>
                <a:ea typeface="Calibri" panose="020F0502020204030204" pitchFamily="34" charset="0"/>
                <a:cs typeface="Consolas" panose="020B0609020204030204" pitchFamily="49" charset="0"/>
              </a:rPr>
              <a:t>Console</a:t>
            </a:r>
            <a:r>
              <a:rPr lang="en-US" sz="1600" dirty="0" err="1">
                <a:solidFill>
                  <a:srgbClr val="000000"/>
                </a:solidFill>
                <a:latin typeface="Consolas" panose="020B0609020204030204" pitchFamily="49" charset="0"/>
                <a:ea typeface="Calibri" panose="020F0502020204030204" pitchFamily="34" charset="0"/>
                <a:cs typeface="Consolas" panose="020B0609020204030204" pitchFamily="49" charset="0"/>
              </a:rPr>
              <a:t>.WriteLine</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(st2.code + </a:t>
            </a:r>
            <a:r>
              <a:rPr lang="en-US" sz="1600" dirty="0">
                <a:solidFill>
                  <a:srgbClr val="A31515"/>
                </a:solidFill>
                <a:latin typeface="Consolas" panose="020B0609020204030204" pitchFamily="49" charset="0"/>
                <a:ea typeface="Calibri" panose="020F0502020204030204" pitchFamily="34" charset="0"/>
                <a:cs typeface="Consolas" panose="020B0609020204030204" pitchFamily="49" charset="0"/>
              </a:rPr>
              <a:t>"\t"</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 st2.firstname + </a:t>
            </a:r>
            <a:r>
              <a:rPr lang="en-US" sz="1600" dirty="0">
                <a:solidFill>
                  <a:srgbClr val="A31515"/>
                </a:solidFill>
                <a:latin typeface="Consolas" panose="020B0609020204030204" pitchFamily="49" charset="0"/>
                <a:ea typeface="Calibri" panose="020F0502020204030204" pitchFamily="34" charset="0"/>
                <a:cs typeface="Consolas" panose="020B0609020204030204" pitchFamily="49" charset="0"/>
              </a:rPr>
              <a:t>"\t"</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 st2.lastname);</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st2.code = </a:t>
            </a:r>
            <a:r>
              <a:rPr lang="en-US" sz="1600" dirty="0">
                <a:solidFill>
                  <a:srgbClr val="A31515"/>
                </a:solidFill>
                <a:latin typeface="Consolas" panose="020B0609020204030204" pitchFamily="49" charset="0"/>
                <a:ea typeface="Calibri" panose="020F0502020204030204" pitchFamily="34" charset="0"/>
                <a:cs typeface="Consolas" panose="020B0609020204030204" pitchFamily="49" charset="0"/>
              </a:rPr>
              <a:t>"4002161004"</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st2.firstname = </a:t>
            </a:r>
            <a:r>
              <a:rPr lang="en-US" sz="1600" dirty="0">
                <a:solidFill>
                  <a:srgbClr val="A31515"/>
                </a:solidFill>
                <a:latin typeface="Consolas" panose="020B0609020204030204" pitchFamily="49" charset="0"/>
                <a:ea typeface="Calibri" panose="020F0502020204030204" pitchFamily="34" charset="0"/>
                <a:cs typeface="Consolas" panose="020B0609020204030204" pitchFamily="49" charset="0"/>
              </a:rPr>
              <a:t>"Ali"</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st2.lastname = </a:t>
            </a:r>
            <a:r>
              <a:rPr lang="en-US" sz="1600" dirty="0">
                <a:solidFill>
                  <a:srgbClr val="A31515"/>
                </a:solidFill>
                <a:latin typeface="Consolas" panose="020B0609020204030204" pitchFamily="49" charset="0"/>
                <a:ea typeface="Calibri" panose="020F0502020204030204" pitchFamily="34" charset="0"/>
                <a:cs typeface="Consolas" panose="020B0609020204030204" pitchFamily="49" charset="0"/>
              </a:rPr>
              <a:t>"Ahmadi"</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600" dirty="0" err="1">
                <a:solidFill>
                  <a:srgbClr val="2B91AF"/>
                </a:solidFill>
                <a:latin typeface="Consolas" panose="020B0609020204030204" pitchFamily="49" charset="0"/>
                <a:ea typeface="Calibri" panose="020F0502020204030204" pitchFamily="34" charset="0"/>
                <a:cs typeface="Consolas" panose="020B0609020204030204" pitchFamily="49" charset="0"/>
              </a:rPr>
              <a:t>Console</a:t>
            </a:r>
            <a:r>
              <a:rPr lang="en-US" sz="1600" dirty="0" err="1">
                <a:solidFill>
                  <a:srgbClr val="000000"/>
                </a:solidFill>
                <a:latin typeface="Consolas" panose="020B0609020204030204" pitchFamily="49" charset="0"/>
                <a:ea typeface="Calibri" panose="020F0502020204030204" pitchFamily="34" charset="0"/>
                <a:cs typeface="Consolas" panose="020B0609020204030204" pitchFamily="49" charset="0"/>
              </a:rPr>
              <a:t>.WriteLine</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(st1.code + </a:t>
            </a:r>
            <a:r>
              <a:rPr lang="en-US" sz="1600" dirty="0">
                <a:solidFill>
                  <a:srgbClr val="A31515"/>
                </a:solidFill>
                <a:latin typeface="Consolas" panose="020B0609020204030204" pitchFamily="49" charset="0"/>
                <a:ea typeface="Calibri" panose="020F0502020204030204" pitchFamily="34" charset="0"/>
                <a:cs typeface="Consolas" panose="020B0609020204030204" pitchFamily="49" charset="0"/>
              </a:rPr>
              <a:t>"\t"</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 st1.firstname + </a:t>
            </a:r>
            <a:r>
              <a:rPr lang="en-US" sz="1600" dirty="0">
                <a:solidFill>
                  <a:srgbClr val="A31515"/>
                </a:solidFill>
                <a:latin typeface="Consolas" panose="020B0609020204030204" pitchFamily="49" charset="0"/>
                <a:ea typeface="Calibri" panose="020F0502020204030204" pitchFamily="34" charset="0"/>
                <a:cs typeface="Consolas" panose="020B0609020204030204" pitchFamily="49" charset="0"/>
              </a:rPr>
              <a:t>"\t"</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 st1.lastname);</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600" dirty="0" err="1">
                <a:solidFill>
                  <a:srgbClr val="2B91AF"/>
                </a:solidFill>
                <a:latin typeface="Consolas" panose="020B0609020204030204" pitchFamily="49" charset="0"/>
                <a:ea typeface="Calibri" panose="020F0502020204030204" pitchFamily="34" charset="0"/>
                <a:cs typeface="Consolas" panose="020B0609020204030204" pitchFamily="49" charset="0"/>
              </a:rPr>
              <a:t>Console</a:t>
            </a:r>
            <a:r>
              <a:rPr lang="en-US" sz="1600" dirty="0" err="1">
                <a:solidFill>
                  <a:srgbClr val="000000"/>
                </a:solidFill>
                <a:latin typeface="Consolas" panose="020B0609020204030204" pitchFamily="49" charset="0"/>
                <a:ea typeface="Calibri" panose="020F0502020204030204" pitchFamily="34" charset="0"/>
                <a:cs typeface="Consolas" panose="020B0609020204030204" pitchFamily="49" charset="0"/>
              </a:rPr>
              <a:t>.WriteLine</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(st2.code + </a:t>
            </a:r>
            <a:r>
              <a:rPr lang="en-US" sz="1600" dirty="0">
                <a:solidFill>
                  <a:srgbClr val="A31515"/>
                </a:solidFill>
                <a:latin typeface="Consolas" panose="020B0609020204030204" pitchFamily="49" charset="0"/>
                <a:ea typeface="Calibri" panose="020F0502020204030204" pitchFamily="34" charset="0"/>
                <a:cs typeface="Consolas" panose="020B0609020204030204" pitchFamily="49" charset="0"/>
              </a:rPr>
              <a:t>"\t"</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 st2.firstname + </a:t>
            </a:r>
            <a:r>
              <a:rPr lang="en-US" sz="1600" dirty="0">
                <a:solidFill>
                  <a:srgbClr val="A31515"/>
                </a:solidFill>
                <a:latin typeface="Consolas" panose="020B0609020204030204" pitchFamily="49" charset="0"/>
                <a:ea typeface="Calibri" panose="020F0502020204030204" pitchFamily="34" charset="0"/>
                <a:cs typeface="Consolas" panose="020B0609020204030204" pitchFamily="49" charset="0"/>
              </a:rPr>
              <a:t>"\t"</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 st2.lastname);</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    </a:t>
            </a:r>
            <a:r>
              <a:rPr lang="en-US" sz="1600" dirty="0" err="1">
                <a:solidFill>
                  <a:srgbClr val="2B91AF"/>
                </a:solidFill>
                <a:latin typeface="Consolas" panose="020B0609020204030204" pitchFamily="49" charset="0"/>
                <a:ea typeface="Calibri" panose="020F0502020204030204" pitchFamily="34" charset="0"/>
                <a:cs typeface="Consolas" panose="020B0609020204030204" pitchFamily="49" charset="0"/>
              </a:rPr>
              <a:t>Console</a:t>
            </a:r>
            <a:r>
              <a:rPr lang="en-US" sz="1600" dirty="0" err="1">
                <a:solidFill>
                  <a:srgbClr val="000000"/>
                </a:solidFill>
                <a:latin typeface="Consolas" panose="020B0609020204030204" pitchFamily="49" charset="0"/>
                <a:ea typeface="Calibri" panose="020F0502020204030204" pitchFamily="34" charset="0"/>
                <a:cs typeface="Consolas" panose="020B0609020204030204" pitchFamily="49" charset="0"/>
              </a:rPr>
              <a:t>.ReadLine</a:t>
            </a: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20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600" dirty="0">
                <a:solidFill>
                  <a:srgbClr val="000000"/>
                </a:solidFill>
                <a:latin typeface="Consolas" panose="020B0609020204030204" pitchFamily="49" charset="0"/>
                <a:ea typeface="Calibri" panose="020F0502020204030204" pitchFamily="34" charset="0"/>
                <a:cs typeface="Consolas" panose="020B0609020204030204" pitchFamily="49" charset="0"/>
              </a:rPr>
              <a:t>}</a:t>
            </a: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7" name="Rectangle 6"/>
          <p:cNvSpPr/>
          <p:nvPr/>
        </p:nvSpPr>
        <p:spPr>
          <a:xfrm>
            <a:off x="5663762" y="2003955"/>
            <a:ext cx="6096000" cy="1754326"/>
          </a:xfrm>
          <a:prstGeom prst="rect">
            <a:avLst/>
          </a:prstGeom>
          <a:solidFill>
            <a:schemeClr val="tx1"/>
          </a:solidFill>
        </p:spPr>
        <p:txBody>
          <a:bodyPr>
            <a:spAutoFit/>
          </a:bodyPr>
          <a:lstStyle/>
          <a:p>
            <a:r>
              <a:rPr lang="en-US" dirty="0">
                <a:solidFill>
                  <a:schemeClr val="bg1"/>
                </a:solidFill>
              </a:rPr>
              <a:t>4002161005      Vahid   Haghighatdoost</a:t>
            </a:r>
          </a:p>
          <a:p>
            <a:r>
              <a:rPr lang="en-US" dirty="0">
                <a:solidFill>
                  <a:schemeClr val="bg1"/>
                </a:solidFill>
              </a:rPr>
              <a:t>4002161005      Vahid   Haghighatdoost</a:t>
            </a:r>
          </a:p>
          <a:p>
            <a:r>
              <a:rPr lang="en-US" dirty="0">
                <a:solidFill>
                  <a:schemeClr val="bg1"/>
                </a:solidFill>
              </a:rPr>
              <a:t>4002161004      Ali     Ahmadi</a:t>
            </a:r>
          </a:p>
          <a:p>
            <a:r>
              <a:rPr lang="en-US" dirty="0">
                <a:solidFill>
                  <a:schemeClr val="bg1"/>
                </a:solidFill>
              </a:rPr>
              <a:t>4002161004      Ali     Ahmadi</a:t>
            </a:r>
          </a:p>
          <a:p>
            <a:endParaRPr lang="en-US" dirty="0">
              <a:solidFill>
                <a:schemeClr val="bg1"/>
              </a:solidFill>
            </a:endParaRPr>
          </a:p>
          <a:p>
            <a:endParaRPr lang="en-US" dirty="0">
              <a:solidFill>
                <a:schemeClr val="bg1"/>
              </a:solidFill>
            </a:endParaRPr>
          </a:p>
        </p:txBody>
      </p:sp>
    </p:spTree>
    <p:extLst>
      <p:ext uri="{BB962C8B-B14F-4D97-AF65-F5344CB8AC3E}">
        <p14:creationId xmlns:p14="http://schemas.microsoft.com/office/powerpoint/2010/main" val="3843932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pPr algn="r" eaLnBrk="1" hangingPunct="1"/>
            <a:r>
              <a:rPr lang="fa-IR" altLang="en-US"/>
              <a:t>اشاره گر </a:t>
            </a:r>
            <a:r>
              <a:rPr lang="en-US" altLang="en-US"/>
              <a:t>this</a:t>
            </a:r>
          </a:p>
        </p:txBody>
      </p:sp>
      <p:sp>
        <p:nvSpPr>
          <p:cNvPr id="74755" name="Rectangle 3"/>
          <p:cNvSpPr>
            <a:spLocks noGrp="1" noChangeArrowheads="1"/>
          </p:cNvSpPr>
          <p:nvPr>
            <p:ph type="body" idx="1"/>
          </p:nvPr>
        </p:nvSpPr>
        <p:spPr/>
        <p:txBody>
          <a:bodyPr/>
          <a:lstStyle/>
          <a:p>
            <a:pPr eaLnBrk="1" hangingPunct="1"/>
            <a:r>
              <a:rPr lang="fa-IR" altLang="en-US" dirty="0"/>
              <a:t>اشاره گر </a:t>
            </a:r>
            <a:r>
              <a:rPr lang="en-US" altLang="en-US" dirty="0"/>
              <a:t>this</a:t>
            </a:r>
            <a:r>
              <a:rPr lang="fa-IR" altLang="en-US" dirty="0"/>
              <a:t>، همانند </a:t>
            </a:r>
            <a:r>
              <a:rPr lang="en-US" altLang="en-US" dirty="0"/>
              <a:t>C++</a:t>
            </a:r>
            <a:r>
              <a:rPr lang="fa-IR" altLang="en-US" dirty="0"/>
              <a:t>، در </a:t>
            </a:r>
            <a:r>
              <a:rPr lang="en-US" altLang="en-US" dirty="0"/>
              <a:t>C#</a:t>
            </a:r>
            <a:r>
              <a:rPr lang="fa-IR" altLang="en-US" dirty="0"/>
              <a:t> نیز قابل استفاده </a:t>
            </a:r>
            <a:r>
              <a:rPr lang="fa-IR" altLang="en-US"/>
              <a:t>است.</a:t>
            </a:r>
            <a:endParaRPr lang="fa-IR" altLang="en-US" dirty="0"/>
          </a:p>
        </p:txBody>
      </p:sp>
    </p:spTree>
    <p:extLst>
      <p:ext uri="{BB962C8B-B14F-4D97-AF65-F5344CB8AC3E}">
        <p14:creationId xmlns:p14="http://schemas.microsoft.com/office/powerpoint/2010/main" val="304821498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pPr algn="r" eaLnBrk="1" hangingPunct="1"/>
            <a:r>
              <a:rPr lang="fa-IR" altLang="en-US"/>
              <a:t>اشاره گر </a:t>
            </a:r>
            <a:r>
              <a:rPr lang="en-US" altLang="en-US"/>
              <a:t>this</a:t>
            </a:r>
          </a:p>
        </p:txBody>
      </p:sp>
      <p:sp>
        <p:nvSpPr>
          <p:cNvPr id="74755" name="Rectangle 3"/>
          <p:cNvSpPr>
            <a:spLocks noGrp="1" noChangeArrowheads="1"/>
          </p:cNvSpPr>
          <p:nvPr>
            <p:ph type="body" idx="1"/>
          </p:nvPr>
        </p:nvSpPr>
        <p:spPr/>
        <p:txBody>
          <a:bodyPr>
            <a:normAutofit fontScale="92500"/>
          </a:bodyPr>
          <a:lstStyle/>
          <a:p>
            <a:pPr eaLnBrk="1" hangingPunct="1"/>
            <a:r>
              <a:rPr lang="fa-IR" altLang="en-US" dirty="0"/>
              <a:t>توابع عضو هر شي به يك اشاره گر جادويي به نام </a:t>
            </a:r>
            <a:r>
              <a:rPr lang="en-US" altLang="en-US" dirty="0"/>
              <a:t>this</a:t>
            </a:r>
            <a:r>
              <a:rPr lang="fa-IR" altLang="en-US" dirty="0"/>
              <a:t> دسترسي دارند كه به خود شي اشاره ميكند.</a:t>
            </a:r>
          </a:p>
          <a:p>
            <a:pPr eaLnBrk="1" hangingPunct="1"/>
            <a:endParaRPr lang="fa-IR" altLang="en-US" dirty="0"/>
          </a:p>
          <a:p>
            <a:pPr eaLnBrk="1" hangingPunct="1"/>
            <a:r>
              <a:rPr lang="fa-IR" altLang="en-US" dirty="0"/>
              <a:t>معناي وجود اين متغير در كلاس يعني هر شي آدرس خود در خافظه را ميداند و يا تعبير ديگر اينكه هر شي خودش را ميبيند و خودش را ميشناسد.</a:t>
            </a:r>
          </a:p>
          <a:p>
            <a:pPr eaLnBrk="1" hangingPunct="1"/>
            <a:endParaRPr lang="fa-IR" altLang="en-US" dirty="0"/>
          </a:p>
          <a:p>
            <a:pPr eaLnBrk="1" hangingPunct="1"/>
            <a:r>
              <a:rPr lang="fa-IR" altLang="en-US" dirty="0"/>
              <a:t>این اشاره گر از نوع </a:t>
            </a:r>
            <a:r>
              <a:rPr lang="en-US" altLang="en-US" dirty="0"/>
              <a:t>private</a:t>
            </a:r>
            <a:r>
              <a:rPr lang="fa-IR" altLang="en-US" dirty="0"/>
              <a:t> است. یعنی فقط در توابع عضو شی قابل استفاده میباشد.</a:t>
            </a:r>
            <a:endParaRPr lang="en-US" altLang="en-US" dirty="0"/>
          </a:p>
        </p:txBody>
      </p:sp>
    </p:spTree>
    <p:extLst>
      <p:ext uri="{BB962C8B-B14F-4D97-AF65-F5344CB8AC3E}">
        <p14:creationId xmlns:p14="http://schemas.microsoft.com/office/powerpoint/2010/main" val="9947765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pPr eaLnBrk="1" hangingPunct="1"/>
            <a:endParaRPr lang="en-US" altLang="en-US"/>
          </a:p>
        </p:txBody>
      </p:sp>
      <p:sp>
        <p:nvSpPr>
          <p:cNvPr id="75779" name="Rectangle 3"/>
          <p:cNvSpPr>
            <a:spLocks noGrp="1" noChangeArrowheads="1"/>
          </p:cNvSpPr>
          <p:nvPr>
            <p:ph type="body" idx="1"/>
          </p:nvPr>
        </p:nvSpPr>
        <p:spPr/>
        <p:txBody>
          <a:bodyPr/>
          <a:lstStyle/>
          <a:p>
            <a:pPr eaLnBrk="1" hangingPunct="1"/>
            <a:endParaRPr lang="en-US" altLang="en-US"/>
          </a:p>
        </p:txBody>
      </p:sp>
      <p:sp>
        <p:nvSpPr>
          <p:cNvPr id="250884" name="Rectangle 4"/>
          <p:cNvSpPr>
            <a:spLocks noChangeArrowheads="1"/>
          </p:cNvSpPr>
          <p:nvPr/>
        </p:nvSpPr>
        <p:spPr bwMode="auto">
          <a:xfrm>
            <a:off x="2135189" y="981075"/>
            <a:ext cx="7056437" cy="5614988"/>
          </a:xfrm>
          <a:prstGeom prst="rect">
            <a:avLst/>
          </a:prstGeom>
          <a:solidFill>
            <a:srgbClr val="FFFFEF"/>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rtl="0" eaLnBrk="1" hangingPunct="1"/>
            <a:endParaRPr lang="en-US" altLang="en-US" dirty="0">
              <a:solidFill>
                <a:srgbClr val="3333CC"/>
              </a:solidFill>
              <a:latin typeface="Tahoma" panose="020B0604030504040204" pitchFamily="34" charset="0"/>
            </a:endParaRPr>
          </a:p>
          <a:p>
            <a:pPr algn="l" rtl="0" eaLnBrk="1" hangingPunct="1"/>
            <a:r>
              <a:rPr lang="en-US" altLang="en-US" dirty="0">
                <a:solidFill>
                  <a:srgbClr val="3333CC"/>
                </a:solidFill>
                <a:latin typeface="Tahoma" panose="020B0604030504040204" pitchFamily="34" charset="0"/>
              </a:rPr>
              <a:t>class</a:t>
            </a:r>
            <a:r>
              <a:rPr lang="en-US" altLang="en-US" dirty="0">
                <a:solidFill>
                  <a:srgbClr val="009900"/>
                </a:solidFill>
                <a:latin typeface="Tahoma" panose="020B0604030504040204" pitchFamily="34" charset="0"/>
              </a:rPr>
              <a:t> </a:t>
            </a:r>
            <a:r>
              <a:rPr lang="en-US" altLang="en-US" dirty="0">
                <a:latin typeface="Tahoma" panose="020B0604030504040204" pitchFamily="34" charset="0"/>
              </a:rPr>
              <a:t>where</a:t>
            </a:r>
          </a:p>
          <a:p>
            <a:pPr algn="l" rtl="0" eaLnBrk="1" hangingPunct="1"/>
            <a:r>
              <a:rPr lang="en-US" altLang="en-US" dirty="0">
                <a:latin typeface="Tahoma" panose="020B0604030504040204" pitchFamily="34" charset="0"/>
              </a:rPr>
              <a:t> {</a:t>
            </a:r>
          </a:p>
          <a:p>
            <a:pPr algn="l" rtl="0" eaLnBrk="1" hangingPunct="1"/>
            <a:r>
              <a:rPr lang="en-US" altLang="en-US" dirty="0">
                <a:latin typeface="Tahoma" panose="020B0604030504040204" pitchFamily="34" charset="0"/>
              </a:rPr>
              <a:t>   </a:t>
            </a:r>
            <a:r>
              <a:rPr lang="en-US" altLang="en-US" dirty="0">
                <a:solidFill>
                  <a:srgbClr val="3333CC"/>
                </a:solidFill>
                <a:latin typeface="Tahoma" panose="020B0604030504040204" pitchFamily="34" charset="0"/>
              </a:rPr>
              <a:t>private</a:t>
            </a:r>
            <a:r>
              <a:rPr lang="en-US" altLang="en-US" dirty="0">
                <a:latin typeface="Tahoma" panose="020B0604030504040204" pitchFamily="34" charset="0"/>
              </a:rPr>
              <a:t>:</a:t>
            </a:r>
          </a:p>
          <a:p>
            <a:pPr algn="l" rtl="0" eaLnBrk="1" hangingPunct="1"/>
            <a:r>
              <a:rPr lang="en-US" altLang="en-US" dirty="0">
                <a:latin typeface="Tahoma" panose="020B0604030504040204" pitchFamily="34" charset="0"/>
              </a:rPr>
              <a:t>     char </a:t>
            </a:r>
            <a:r>
              <a:rPr lang="en-US" altLang="en-US" dirty="0" err="1">
                <a:latin typeface="Tahoma" panose="020B0604030504040204" pitchFamily="34" charset="0"/>
              </a:rPr>
              <a:t>charArr</a:t>
            </a:r>
            <a:r>
              <a:rPr lang="en-US" altLang="en-US" dirty="0">
                <a:latin typeface="Tahoma" panose="020B0604030504040204" pitchFamily="34" charset="0"/>
              </a:rPr>
              <a:t>[10];</a:t>
            </a:r>
          </a:p>
          <a:p>
            <a:pPr algn="l" rtl="0" eaLnBrk="1" hangingPunct="1"/>
            <a:r>
              <a:rPr lang="en-US" altLang="en-US" dirty="0">
                <a:latin typeface="Tahoma" panose="020B0604030504040204" pitchFamily="34" charset="0"/>
              </a:rPr>
              <a:t>   </a:t>
            </a:r>
            <a:r>
              <a:rPr lang="en-US" altLang="en-US" dirty="0">
                <a:solidFill>
                  <a:srgbClr val="3333CC"/>
                </a:solidFill>
                <a:latin typeface="Tahoma" panose="020B0604030504040204" pitchFamily="34" charset="0"/>
              </a:rPr>
              <a:t>public</a:t>
            </a:r>
            <a:r>
              <a:rPr lang="en-US" altLang="en-US" dirty="0">
                <a:latin typeface="Tahoma" panose="020B0604030504040204" pitchFamily="34" charset="0"/>
              </a:rPr>
              <a:t>:</a:t>
            </a:r>
          </a:p>
          <a:p>
            <a:pPr lvl="1" algn="l" rtl="0" eaLnBrk="1" hangingPunct="1"/>
            <a:r>
              <a:rPr lang="en-US" altLang="en-US" dirty="0">
                <a:solidFill>
                  <a:srgbClr val="3333CC"/>
                </a:solidFill>
                <a:latin typeface="Tahoma" panose="020B0604030504040204" pitchFamily="34" charset="0"/>
              </a:rPr>
              <a:t>void</a:t>
            </a:r>
            <a:r>
              <a:rPr lang="en-US" altLang="en-US" dirty="0">
                <a:latin typeface="Tahoma" panose="020B0604030504040204" pitchFamily="34" charset="0"/>
              </a:rPr>
              <a:t> reveal()</a:t>
            </a:r>
          </a:p>
          <a:p>
            <a:pPr lvl="1" algn="l" rtl="0" eaLnBrk="1" hangingPunct="1"/>
            <a:r>
              <a:rPr lang="en-US" altLang="en-US" dirty="0">
                <a:latin typeface="Tahoma" panose="020B0604030504040204" pitchFamily="34" charset="0"/>
              </a:rPr>
              <a:t>{</a:t>
            </a:r>
          </a:p>
          <a:p>
            <a:pPr lvl="1" algn="l" rtl="0" eaLnBrk="1" hangingPunct="1"/>
            <a:r>
              <a:rPr lang="en-US" altLang="en-US" dirty="0">
                <a:latin typeface="Tahoma" panose="020B0604030504040204" pitchFamily="34" charset="0"/>
              </a:rPr>
              <a:t>	</a:t>
            </a:r>
            <a:r>
              <a:rPr lang="en-US" altLang="en-US" dirty="0" err="1">
                <a:latin typeface="Tahoma" panose="020B0604030504040204" pitchFamily="34" charset="0"/>
              </a:rPr>
              <a:t>cout</a:t>
            </a:r>
            <a:r>
              <a:rPr lang="en-US" altLang="en-US" dirty="0">
                <a:latin typeface="Tahoma" panose="020B0604030504040204" pitchFamily="34" charset="0"/>
              </a:rPr>
              <a:t>&lt;&lt; “\</a:t>
            </a:r>
            <a:r>
              <a:rPr lang="en-US" altLang="en-US" dirty="0" err="1">
                <a:latin typeface="Tahoma" panose="020B0604030504040204" pitchFamily="34" charset="0"/>
              </a:rPr>
              <a:t>nMy</a:t>
            </a:r>
            <a:r>
              <a:rPr lang="en-US" altLang="en-US" dirty="0">
                <a:latin typeface="Tahoma" panose="020B0604030504040204" pitchFamily="34" charset="0"/>
              </a:rPr>
              <a:t> object’s address is:”&lt;&lt;</a:t>
            </a:r>
            <a:r>
              <a:rPr lang="en-US" altLang="en-US" dirty="0">
                <a:solidFill>
                  <a:srgbClr val="3333CC"/>
                </a:solidFill>
                <a:latin typeface="Tahoma" panose="020B0604030504040204" pitchFamily="34" charset="0"/>
              </a:rPr>
              <a:t>this</a:t>
            </a:r>
            <a:r>
              <a:rPr lang="en-US" altLang="en-US" dirty="0">
                <a:latin typeface="Tahoma" panose="020B0604030504040204" pitchFamily="34" charset="0"/>
              </a:rPr>
              <a:t>;</a:t>
            </a:r>
          </a:p>
          <a:p>
            <a:pPr lvl="1" algn="l" rtl="0" eaLnBrk="1" hangingPunct="1"/>
            <a:r>
              <a:rPr lang="en-US" altLang="en-US" dirty="0">
                <a:latin typeface="Tahoma" panose="020B0604030504040204" pitchFamily="34" charset="0"/>
              </a:rPr>
              <a:t>}</a:t>
            </a:r>
          </a:p>
          <a:p>
            <a:pPr algn="l" rtl="0" eaLnBrk="1" hangingPunct="1"/>
            <a:r>
              <a:rPr lang="en-US" altLang="en-US" dirty="0">
                <a:latin typeface="Tahoma" panose="020B0604030504040204" pitchFamily="34" charset="0"/>
              </a:rPr>
              <a:t>};</a:t>
            </a:r>
          </a:p>
          <a:p>
            <a:pPr algn="l" rtl="0" eaLnBrk="1" hangingPunct="1"/>
            <a:r>
              <a:rPr lang="en-US" altLang="en-US" dirty="0">
                <a:solidFill>
                  <a:srgbClr val="3333CC"/>
                </a:solidFill>
                <a:latin typeface="Tahoma" panose="020B0604030504040204" pitchFamily="34" charset="0"/>
              </a:rPr>
              <a:t>void</a:t>
            </a:r>
            <a:r>
              <a:rPr lang="en-US" altLang="en-US" dirty="0">
                <a:latin typeface="Tahoma" panose="020B0604030504040204" pitchFamily="34" charset="0"/>
              </a:rPr>
              <a:t> main()</a:t>
            </a:r>
          </a:p>
          <a:p>
            <a:pPr algn="l" rtl="0" eaLnBrk="1" hangingPunct="1"/>
            <a:r>
              <a:rPr lang="en-US" altLang="en-US" dirty="0">
                <a:latin typeface="Tahoma" panose="020B0604030504040204" pitchFamily="34" charset="0"/>
              </a:rPr>
              <a:t>{</a:t>
            </a:r>
          </a:p>
          <a:p>
            <a:pPr algn="l" rtl="0" eaLnBrk="1" hangingPunct="1"/>
            <a:r>
              <a:rPr lang="en-US" altLang="en-US" dirty="0">
                <a:latin typeface="Tahoma" panose="020B0604030504040204" pitchFamily="34" charset="0"/>
              </a:rPr>
              <a:t>	where w1,w2;</a:t>
            </a:r>
          </a:p>
          <a:p>
            <a:pPr algn="l" rtl="0" eaLnBrk="1" hangingPunct="1"/>
            <a:r>
              <a:rPr lang="en-US" altLang="en-US" dirty="0">
                <a:latin typeface="Tahoma" panose="020B0604030504040204" pitchFamily="34" charset="0"/>
              </a:rPr>
              <a:t>	w1. </a:t>
            </a:r>
            <a:r>
              <a:rPr lang="en-US" altLang="en-US" dirty="0"/>
              <a:t>reveal();</a:t>
            </a:r>
          </a:p>
          <a:p>
            <a:pPr algn="l" rtl="0" eaLnBrk="1" hangingPunct="1"/>
            <a:r>
              <a:rPr lang="en-US" altLang="en-US" dirty="0"/>
              <a:t>	w2. reveal();</a:t>
            </a:r>
          </a:p>
          <a:p>
            <a:pPr algn="l" rtl="0" eaLnBrk="1" hangingPunct="1"/>
            <a:r>
              <a:rPr lang="en-US" altLang="en-US" dirty="0"/>
              <a:t>	</a:t>
            </a:r>
            <a:r>
              <a:rPr lang="en-US" altLang="en-US" dirty="0" err="1"/>
              <a:t>cout</a:t>
            </a:r>
            <a:r>
              <a:rPr lang="en-US" altLang="en-US" dirty="0"/>
              <a:t> &lt;&lt;“w1 Address is “&lt;&lt;&amp;w1;</a:t>
            </a:r>
          </a:p>
          <a:p>
            <a:pPr algn="l" rtl="0" eaLnBrk="1" hangingPunct="1"/>
            <a:r>
              <a:rPr lang="en-US" altLang="en-US" dirty="0"/>
              <a:t>	</a:t>
            </a:r>
            <a:r>
              <a:rPr lang="en-US" altLang="en-US" dirty="0" err="1"/>
              <a:t>cout</a:t>
            </a:r>
            <a:r>
              <a:rPr lang="en-US" altLang="en-US" dirty="0"/>
              <a:t> &lt;&lt;“w2 Address is “&lt;&lt;&amp;w2;</a:t>
            </a:r>
            <a:endParaRPr lang="en-US" altLang="en-US" dirty="0">
              <a:latin typeface="Tahoma" panose="020B0604030504040204" pitchFamily="34" charset="0"/>
            </a:endParaRPr>
          </a:p>
          <a:p>
            <a:pPr algn="l" rtl="0" eaLnBrk="1" hangingPunct="1"/>
            <a:r>
              <a:rPr lang="en-US" altLang="en-US" dirty="0">
                <a:latin typeface="Tahoma" panose="020B0604030504040204" pitchFamily="34" charset="0"/>
              </a:rPr>
              <a:t>}</a:t>
            </a:r>
          </a:p>
          <a:p>
            <a:pPr algn="l" rtl="0" eaLnBrk="1" hangingPunct="1"/>
            <a:endParaRPr lang="en-US" altLang="en-US" dirty="0">
              <a:latin typeface="Tahoma" panose="020B0604030504040204" pitchFamily="34" charset="0"/>
            </a:endParaRPr>
          </a:p>
          <a:p>
            <a:pPr algn="l" rtl="0" eaLnBrk="1" hangingPunct="1"/>
            <a:endParaRPr lang="en-US" altLang="en-US" dirty="0">
              <a:latin typeface="Tahoma" panose="020B0604030504040204" pitchFamily="34" charset="0"/>
            </a:endParaRPr>
          </a:p>
          <a:p>
            <a:pPr algn="l" rtl="0" eaLnBrk="1" hangingPunct="1"/>
            <a:endParaRPr lang="en-US" altLang="en-US" dirty="0">
              <a:latin typeface="Tahoma" panose="020B0604030504040204" pitchFamily="34" charset="0"/>
            </a:endParaRPr>
          </a:p>
          <a:p>
            <a:pPr algn="l" rtl="0" eaLnBrk="1" hangingPunct="1"/>
            <a:endParaRPr lang="en-US" altLang="en-US" dirty="0">
              <a:latin typeface="Tahoma" panose="020B0604030504040204" pitchFamily="34" charset="0"/>
            </a:endParaRPr>
          </a:p>
        </p:txBody>
      </p:sp>
      <p:sp>
        <p:nvSpPr>
          <p:cNvPr id="250885" name="Text Box 5"/>
          <p:cNvSpPr txBox="1">
            <a:spLocks noChangeArrowheads="1"/>
          </p:cNvSpPr>
          <p:nvPr/>
        </p:nvSpPr>
        <p:spPr bwMode="auto">
          <a:xfrm>
            <a:off x="5808664" y="3284538"/>
            <a:ext cx="4391025" cy="1655762"/>
          </a:xfrm>
          <a:prstGeom prst="rect">
            <a:avLst/>
          </a:prstGeom>
          <a:solidFill>
            <a:schemeClr val="tx1"/>
          </a:solidFill>
          <a:ln w="38100" cmpd="dbl">
            <a:solidFill>
              <a:srgbClr val="FF0000"/>
            </a:solidFill>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rtl="0" eaLnBrk="1" hangingPunct="1"/>
            <a:r>
              <a:rPr lang="en-US" altLang="en-US" b="1">
                <a:solidFill>
                  <a:schemeClr val="bg1"/>
                </a:solidFill>
              </a:rPr>
              <a:t>My object</a:t>
            </a:r>
            <a:r>
              <a:rPr lang="fa-IR" altLang="en-US" b="1">
                <a:solidFill>
                  <a:schemeClr val="bg1"/>
                </a:solidFill>
              </a:rPr>
              <a:t>ْ</a:t>
            </a:r>
            <a:r>
              <a:rPr lang="en-US" altLang="en-US" b="1">
                <a:solidFill>
                  <a:schemeClr val="bg1"/>
                </a:solidFill>
              </a:rPr>
              <a:t>s address is:0012FF74</a:t>
            </a:r>
          </a:p>
          <a:p>
            <a:pPr algn="l" rtl="0" eaLnBrk="1" hangingPunct="1"/>
            <a:r>
              <a:rPr lang="en-US" altLang="en-US" b="1">
                <a:solidFill>
                  <a:schemeClr val="bg1"/>
                </a:solidFill>
              </a:rPr>
              <a:t>My object</a:t>
            </a:r>
            <a:r>
              <a:rPr lang="fa-IR" altLang="en-US" b="1">
                <a:solidFill>
                  <a:schemeClr val="bg1"/>
                </a:solidFill>
              </a:rPr>
              <a:t>ْ</a:t>
            </a:r>
            <a:r>
              <a:rPr lang="en-US" altLang="en-US" b="1">
                <a:solidFill>
                  <a:schemeClr val="bg1"/>
                </a:solidFill>
              </a:rPr>
              <a:t>s address is:0012FF68</a:t>
            </a:r>
          </a:p>
          <a:p>
            <a:pPr algn="l" rtl="0" eaLnBrk="1" hangingPunct="1"/>
            <a:r>
              <a:rPr lang="en-US" altLang="en-US" b="1">
                <a:solidFill>
                  <a:schemeClr val="bg1"/>
                </a:solidFill>
              </a:rPr>
              <a:t>w1 Address is 0012FF74</a:t>
            </a:r>
          </a:p>
          <a:p>
            <a:pPr algn="l" rtl="0" eaLnBrk="1" hangingPunct="1"/>
            <a:r>
              <a:rPr lang="en-US" altLang="en-US" b="1">
                <a:solidFill>
                  <a:schemeClr val="bg1"/>
                </a:solidFill>
              </a:rPr>
              <a:t>w2 Address is 0012FF68</a:t>
            </a:r>
          </a:p>
        </p:txBody>
      </p:sp>
    </p:spTree>
    <p:extLst>
      <p:ext uri="{BB962C8B-B14F-4D97-AF65-F5344CB8AC3E}">
        <p14:creationId xmlns:p14="http://schemas.microsoft.com/office/powerpoint/2010/main" val="274927856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iterate type="lt">
                                    <p:tmPct val="10000"/>
                                  </p:iterate>
                                  <p:childTnLst>
                                    <p:set>
                                      <p:cBhvr>
                                        <p:cTn id="6" dur="1" fill="hold">
                                          <p:stCondLst>
                                            <p:cond delay="0"/>
                                          </p:stCondLst>
                                        </p:cTn>
                                        <p:tgtEl>
                                          <p:spTgt spid="250884"/>
                                        </p:tgtEl>
                                        <p:attrNameLst>
                                          <p:attrName>style.visibility</p:attrName>
                                        </p:attrNameLst>
                                      </p:cBhvr>
                                      <p:to>
                                        <p:strVal val="visible"/>
                                      </p:to>
                                    </p:set>
                                    <p:animEffect transition="in" filter="wipe(left)">
                                      <p:cBhvr>
                                        <p:cTn id="7" dur="300"/>
                                        <p:tgtEl>
                                          <p:spTgt spid="25088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50885"/>
                                        </p:tgtEl>
                                        <p:attrNameLst>
                                          <p:attrName>style.visibility</p:attrName>
                                        </p:attrNameLst>
                                      </p:cBhvr>
                                      <p:to>
                                        <p:strVal val="visible"/>
                                      </p:to>
                                    </p:set>
                                    <p:animEffect transition="in" filter="wipe(left)">
                                      <p:cBhvr>
                                        <p:cTn id="12" dur="500"/>
                                        <p:tgtEl>
                                          <p:spTgt spid="2508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0884" grpId="0" animBg="1"/>
      <p:bldP spid="250885"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pPr algn="r" eaLnBrk="1" hangingPunct="1"/>
            <a:r>
              <a:rPr lang="fa-IR" altLang="en-US"/>
              <a:t>كاربردهاي اشاره گر </a:t>
            </a:r>
            <a:r>
              <a:rPr lang="en-US" altLang="en-US"/>
              <a:t>this</a:t>
            </a:r>
          </a:p>
        </p:txBody>
      </p:sp>
      <p:sp>
        <p:nvSpPr>
          <p:cNvPr id="76803" name="Rectangle 3"/>
          <p:cNvSpPr>
            <a:spLocks noGrp="1" noChangeArrowheads="1"/>
          </p:cNvSpPr>
          <p:nvPr>
            <p:ph type="body" idx="1"/>
          </p:nvPr>
        </p:nvSpPr>
        <p:spPr/>
        <p:txBody>
          <a:bodyPr/>
          <a:lstStyle/>
          <a:p>
            <a:pPr eaLnBrk="1" hangingPunct="1"/>
            <a:r>
              <a:rPr lang="fa-IR" altLang="en-US"/>
              <a:t>يكي از پركاربردترين كاربردها زماني است كه ميخواهيم خروجي يك تابع عضو خود شي و يا آدرس خود شي باشد.</a:t>
            </a:r>
          </a:p>
          <a:p>
            <a:pPr eaLnBrk="1" hangingPunct="1"/>
            <a:r>
              <a:rPr lang="fa-IR" altLang="en-US"/>
              <a:t>كاربرد ديگر زماني است كه ميخواهيم خود شي را بعنوان آرگومان يك تابع ارسال نماييم</a:t>
            </a:r>
          </a:p>
          <a:p>
            <a:pPr eaLnBrk="1" hangingPunct="1"/>
            <a:r>
              <a:rPr lang="fa-IR" altLang="en-US"/>
              <a:t>فرض كنيد تابعي داريم كه يك شي را گرفته و اطلاعات آنرا نمايش دهد. ما ميخواهيم همين تابع نمايش دادن بصورت يك تابع عضو كلاس نيز باشد. براي استفاده از تابع موجود ميتوانيم از اشاره گر </a:t>
            </a:r>
            <a:r>
              <a:rPr lang="en-US" altLang="en-US"/>
              <a:t>this</a:t>
            </a:r>
            <a:r>
              <a:rPr lang="fa-IR" altLang="en-US"/>
              <a:t> استفاده نماييم.</a:t>
            </a:r>
            <a:endParaRPr lang="en-US" altLang="en-US"/>
          </a:p>
        </p:txBody>
      </p:sp>
    </p:spTree>
    <p:extLst>
      <p:ext uri="{BB962C8B-B14F-4D97-AF65-F5344CB8AC3E}">
        <p14:creationId xmlns:p14="http://schemas.microsoft.com/office/powerpoint/2010/main" val="24044252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fa-IR" sz="2800" dirty="0"/>
              <a:t>یکی از مزیت های استفاده از </a:t>
            </a:r>
            <a:r>
              <a:rPr lang="en-US" sz="2800" dirty="0"/>
              <a:t>Pointer </a:t>
            </a:r>
            <a:r>
              <a:rPr lang="fa-IR" sz="2800" dirty="0"/>
              <a:t>ها در زبان </a:t>
            </a:r>
            <a:r>
              <a:rPr lang="en-US" dirty="0"/>
              <a:t>C#</a:t>
            </a:r>
            <a:r>
              <a:rPr lang="fa-IR" sz="2800" dirty="0"/>
              <a:t>، بالا بودن سرعت اجرای آن ها نسبت به متغیرهای عادی است</a:t>
            </a:r>
            <a:r>
              <a:rPr lang="en-US" sz="2800" dirty="0"/>
              <a:t>.</a:t>
            </a:r>
          </a:p>
          <a:p>
            <a:r>
              <a:rPr lang="fa-IR" dirty="0"/>
              <a:t>از آنجا که </a:t>
            </a:r>
            <a:r>
              <a:rPr lang="fa-IR" sz="2800" dirty="0"/>
              <a:t>به صورت مستقیم در حال کار با خانه های حافظه هستیم، این موضوع باعث بالا رفتن سرعت برنامه ها می شود.</a:t>
            </a:r>
          </a:p>
          <a:p>
            <a:r>
              <a:rPr lang="fa-IR" sz="2800" dirty="0"/>
              <a:t>در </a:t>
            </a:r>
            <a:r>
              <a:rPr lang="en-US" sz="2800" dirty="0"/>
              <a:t>C#</a:t>
            </a:r>
            <a:r>
              <a:rPr lang="fa-IR" sz="2800" dirty="0"/>
              <a:t>، </a:t>
            </a:r>
            <a:r>
              <a:rPr lang="en-US" sz="2800" dirty="0"/>
              <a:t>Pointer </a:t>
            </a:r>
            <a:r>
              <a:rPr lang="fa-IR" sz="2800" dirty="0"/>
              <a:t>ها خیلی به ندرت استفاده می شوند و در اکثر برنامه ها کاربرد ندارند.</a:t>
            </a:r>
          </a:p>
          <a:p>
            <a:r>
              <a:rPr lang="fa-IR" sz="2800" dirty="0"/>
              <a:t>استفاده از </a:t>
            </a:r>
            <a:r>
              <a:rPr lang="en-US" sz="2800" dirty="0"/>
              <a:t>Pointer </a:t>
            </a:r>
            <a:r>
              <a:rPr lang="fa-IR" sz="2800" dirty="0"/>
              <a:t>ها به صورت پیش فرض در برنامه های سی </a:t>
            </a:r>
            <a:r>
              <a:rPr lang="fa-IR" sz="2800" dirty="0" err="1"/>
              <a:t>شارپ</a:t>
            </a:r>
            <a:r>
              <a:rPr lang="fa-IR" sz="2800" dirty="0"/>
              <a:t> امکان پذیر نیست و می بایست این قابلیت را فعال کرد. </a:t>
            </a:r>
          </a:p>
        </p:txBody>
      </p:sp>
      <p:sp>
        <p:nvSpPr>
          <p:cNvPr id="4" name="Footer Placeholder 3">
            <a:extLst>
              <a:ext uri="{FF2B5EF4-FFF2-40B4-BE49-F238E27FC236}">
                <a16:creationId xmlns:a16="http://schemas.microsoft.com/office/drawing/2014/main" id="{CA54308E-C63F-428E-A140-08A4D078BF59}"/>
              </a:ext>
            </a:extLst>
          </p:cNvPr>
          <p:cNvSpPr>
            <a:spLocks noGrp="1"/>
          </p:cNvSpPr>
          <p:nvPr>
            <p:ph type="ftr" sz="quarter" idx="11"/>
          </p:nvPr>
        </p:nvSpPr>
        <p:spPr/>
        <p:txBody>
          <a:bodyPr/>
          <a:lstStyle/>
          <a:p>
            <a:r>
              <a:rPr lang="en-US"/>
              <a:t>V. Haghighatdoost, Shahed university</a:t>
            </a:r>
            <a:endParaRPr lang="en-US" dirty="0"/>
          </a:p>
        </p:txBody>
      </p:sp>
      <p:sp>
        <p:nvSpPr>
          <p:cNvPr id="5" name="Slide Number Placeholder 4">
            <a:extLst>
              <a:ext uri="{FF2B5EF4-FFF2-40B4-BE49-F238E27FC236}">
                <a16:creationId xmlns:a16="http://schemas.microsoft.com/office/drawing/2014/main" id="{FE449EA7-46E3-4492-861B-A497160943FD}"/>
              </a:ext>
            </a:extLst>
          </p:cNvPr>
          <p:cNvSpPr>
            <a:spLocks noGrp="1"/>
          </p:cNvSpPr>
          <p:nvPr>
            <p:ph type="sldNum" sz="quarter" idx="12"/>
          </p:nvPr>
        </p:nvSpPr>
        <p:spPr/>
        <p:txBody>
          <a:bodyPr/>
          <a:lstStyle/>
          <a:p>
            <a:fld id="{7A24F918-E48B-4CD6-88B4-F48A81EB5FB6}" type="slidenum">
              <a:rPr lang="en-US" smtClean="0"/>
              <a:pPr/>
              <a:t>3</a:t>
            </a:fld>
            <a:endParaRPr lang="en-US"/>
          </a:p>
        </p:txBody>
      </p:sp>
      <p:sp>
        <p:nvSpPr>
          <p:cNvPr id="6" name="Title 5">
            <a:extLst>
              <a:ext uri="{FF2B5EF4-FFF2-40B4-BE49-F238E27FC236}">
                <a16:creationId xmlns:a16="http://schemas.microsoft.com/office/drawing/2014/main" id="{F33F04DD-BE0A-4B5D-9560-2CA15AA94C66}"/>
              </a:ext>
            </a:extLst>
          </p:cNvPr>
          <p:cNvSpPr>
            <a:spLocks noGrp="1"/>
          </p:cNvSpPr>
          <p:nvPr>
            <p:ph type="title"/>
          </p:nvPr>
        </p:nvSpPr>
        <p:spPr/>
        <p:txBody>
          <a:bodyPr/>
          <a:lstStyle/>
          <a:p>
            <a:r>
              <a:rPr lang="fa-IR" dirty="0"/>
              <a:t>کد </a:t>
            </a:r>
            <a:r>
              <a:rPr lang="en-US" dirty="0"/>
              <a:t>unsafe </a:t>
            </a:r>
            <a:r>
              <a:rPr lang="fa-IR" dirty="0"/>
              <a:t>و اشاره گرها در </a:t>
            </a:r>
            <a:r>
              <a:rPr lang="en-US" dirty="0"/>
              <a:t>C#</a:t>
            </a:r>
          </a:p>
        </p:txBody>
      </p:sp>
    </p:spTree>
    <p:extLst>
      <p:ext uri="{BB962C8B-B14F-4D97-AF65-F5344CB8AC3E}">
        <p14:creationId xmlns:p14="http://schemas.microsoft.com/office/powerpoint/2010/main" val="31972255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fa-IR" sz="2800" dirty="0"/>
              <a:t>برای فعال سازی قابلیت </a:t>
            </a:r>
            <a:r>
              <a:rPr lang="en-US" sz="2800" dirty="0"/>
              <a:t>unsafe </a:t>
            </a:r>
            <a:r>
              <a:rPr lang="fa-IR" sz="2800" dirty="0"/>
              <a:t>در برنامه های سی </a:t>
            </a:r>
            <a:r>
              <a:rPr lang="fa-IR" sz="2800" dirty="0" err="1"/>
              <a:t>شارپ</a:t>
            </a:r>
            <a:r>
              <a:rPr lang="fa-IR" sz="2800" dirty="0"/>
              <a:t>، وارد قسمت </a:t>
            </a:r>
            <a:r>
              <a:rPr lang="fa-IR" sz="2800" dirty="0" err="1"/>
              <a:t>تنظیمات</a:t>
            </a:r>
            <a:r>
              <a:rPr lang="fa-IR" sz="2800" dirty="0"/>
              <a:t> پروژه شده و از قسمت </a:t>
            </a:r>
            <a:r>
              <a:rPr lang="en-US" sz="2800" dirty="0"/>
              <a:t>Build </a:t>
            </a:r>
            <a:r>
              <a:rPr lang="fa-IR" sz="2800" dirty="0"/>
              <a:t>گزینه </a:t>
            </a:r>
            <a:r>
              <a:rPr lang="en-US" sz="2800" dirty="0"/>
              <a:t>Allow unsafe code </a:t>
            </a:r>
            <a:r>
              <a:rPr lang="fa-IR" sz="2800" dirty="0"/>
              <a:t>را تیک بزنید</a:t>
            </a:r>
            <a:r>
              <a:rPr lang="fa-IR" dirty="0"/>
              <a:t>.</a:t>
            </a:r>
          </a:p>
          <a:p>
            <a:r>
              <a:rPr lang="fa-IR" sz="2800" dirty="0"/>
              <a:t>این قابلیت باعث می شود تا زمان فراخوانی </a:t>
            </a:r>
            <a:r>
              <a:rPr lang="fa-IR" sz="2800" dirty="0" err="1"/>
              <a:t>کامپایلر</a:t>
            </a:r>
            <a:r>
              <a:rPr lang="fa-IR" sz="2800" dirty="0"/>
              <a:t> سی </a:t>
            </a:r>
            <a:r>
              <a:rPr lang="fa-IR" sz="2800" dirty="0" err="1"/>
              <a:t>شارپ</a:t>
            </a:r>
            <a:r>
              <a:rPr lang="fa-IR" sz="2800" dirty="0"/>
              <a:t>، یعنی دستور </a:t>
            </a:r>
            <a:r>
              <a:rPr lang="en-US" sz="2800" dirty="0"/>
              <a:t>csc.exe، </a:t>
            </a:r>
            <a:r>
              <a:rPr lang="fa-IR" sz="2800" dirty="0"/>
              <a:t>یک </a:t>
            </a:r>
            <a:r>
              <a:rPr lang="fa-IR" sz="2800" dirty="0" err="1"/>
              <a:t>آرگومان</a:t>
            </a:r>
            <a:r>
              <a:rPr lang="fa-IR" sz="2800" dirty="0"/>
              <a:t> با نام </a:t>
            </a:r>
            <a:r>
              <a:rPr lang="en-US" sz="2800" dirty="0"/>
              <a:t>unsafe </a:t>
            </a:r>
            <a:r>
              <a:rPr lang="fa-IR" sz="2800" dirty="0"/>
              <a:t>به آن اضافه شود:</a:t>
            </a:r>
          </a:p>
        </p:txBody>
      </p:sp>
      <p:sp>
        <p:nvSpPr>
          <p:cNvPr id="5" name="Slide Number Placeholder 4">
            <a:extLst>
              <a:ext uri="{FF2B5EF4-FFF2-40B4-BE49-F238E27FC236}">
                <a16:creationId xmlns:a16="http://schemas.microsoft.com/office/drawing/2014/main" id="{FE449EA7-46E3-4492-861B-A497160943FD}"/>
              </a:ext>
            </a:extLst>
          </p:cNvPr>
          <p:cNvSpPr>
            <a:spLocks noGrp="1"/>
          </p:cNvSpPr>
          <p:nvPr>
            <p:ph type="sldNum" sz="quarter" idx="12"/>
          </p:nvPr>
        </p:nvSpPr>
        <p:spPr/>
        <p:txBody>
          <a:bodyPr/>
          <a:lstStyle/>
          <a:p>
            <a:fld id="{7A24F918-E48B-4CD6-88B4-F48A81EB5FB6}" type="slidenum">
              <a:rPr lang="en-US" smtClean="0"/>
              <a:pPr/>
              <a:t>4</a:t>
            </a:fld>
            <a:endParaRPr lang="en-US"/>
          </a:p>
        </p:txBody>
      </p:sp>
      <p:sp>
        <p:nvSpPr>
          <p:cNvPr id="4" name="Footer Placeholder 3">
            <a:extLst>
              <a:ext uri="{FF2B5EF4-FFF2-40B4-BE49-F238E27FC236}">
                <a16:creationId xmlns:a16="http://schemas.microsoft.com/office/drawing/2014/main" id="{CA54308E-C63F-428E-A140-08A4D078BF59}"/>
              </a:ext>
            </a:extLst>
          </p:cNvPr>
          <p:cNvSpPr>
            <a:spLocks noGrp="1"/>
          </p:cNvSpPr>
          <p:nvPr>
            <p:ph type="ftr" sz="quarter" idx="11"/>
          </p:nvPr>
        </p:nvSpPr>
        <p:spPr/>
        <p:txBody>
          <a:bodyPr/>
          <a:lstStyle/>
          <a:p>
            <a:r>
              <a:rPr lang="en-US"/>
              <a:t>V. Haghighatdoost, Shahed university</a:t>
            </a:r>
            <a:endParaRPr lang="en-US" dirty="0"/>
          </a:p>
        </p:txBody>
      </p:sp>
      <p:pic>
        <p:nvPicPr>
          <p:cNvPr id="3" name="Picture 2">
            <a:extLst>
              <a:ext uri="{FF2B5EF4-FFF2-40B4-BE49-F238E27FC236}">
                <a16:creationId xmlns:a16="http://schemas.microsoft.com/office/drawing/2014/main" id="{DD2A58A5-518F-4A60-AA23-8604133C6249}"/>
              </a:ext>
            </a:extLst>
          </p:cNvPr>
          <p:cNvPicPr>
            <a:picLocks noChangeAspect="1"/>
          </p:cNvPicPr>
          <p:nvPr/>
        </p:nvPicPr>
        <p:blipFill>
          <a:blip r:embed="rId3"/>
          <a:stretch>
            <a:fillRect/>
          </a:stretch>
        </p:blipFill>
        <p:spPr>
          <a:xfrm>
            <a:off x="1" y="3968298"/>
            <a:ext cx="7118084" cy="2889702"/>
          </a:xfrm>
          <a:prstGeom prst="rect">
            <a:avLst/>
          </a:prstGeom>
        </p:spPr>
      </p:pic>
      <p:sp>
        <p:nvSpPr>
          <p:cNvPr id="9" name="TextBox 8">
            <a:extLst>
              <a:ext uri="{FF2B5EF4-FFF2-40B4-BE49-F238E27FC236}">
                <a16:creationId xmlns:a16="http://schemas.microsoft.com/office/drawing/2014/main" id="{D67C6B7E-1BEC-4B7E-A40D-47F458CB093A}"/>
              </a:ext>
            </a:extLst>
          </p:cNvPr>
          <p:cNvSpPr txBox="1"/>
          <p:nvPr/>
        </p:nvSpPr>
        <p:spPr>
          <a:xfrm>
            <a:off x="8006010" y="4702173"/>
            <a:ext cx="3673123" cy="369332"/>
          </a:xfrm>
          <a:prstGeom prst="rect">
            <a:avLst/>
          </a:prstGeom>
          <a:solidFill>
            <a:schemeClr val="bg1">
              <a:lumMod val="85000"/>
            </a:schemeClr>
          </a:solidFill>
        </p:spPr>
        <p:txBody>
          <a:bodyPr wrap="square">
            <a:spAutoFit/>
          </a:bodyPr>
          <a:lstStyle/>
          <a:p>
            <a:r>
              <a:rPr lang="en-US" dirty="0"/>
              <a:t>csc.exe /unsafe *.cs</a:t>
            </a:r>
          </a:p>
        </p:txBody>
      </p:sp>
      <p:sp>
        <p:nvSpPr>
          <p:cNvPr id="10" name="Title 9">
            <a:extLst>
              <a:ext uri="{FF2B5EF4-FFF2-40B4-BE49-F238E27FC236}">
                <a16:creationId xmlns:a16="http://schemas.microsoft.com/office/drawing/2014/main" id="{3595B3FF-C2FE-4912-85A0-20C3A5E8CAA3}"/>
              </a:ext>
            </a:extLst>
          </p:cNvPr>
          <p:cNvSpPr>
            <a:spLocks noGrp="1"/>
          </p:cNvSpPr>
          <p:nvPr>
            <p:ph type="title"/>
          </p:nvPr>
        </p:nvSpPr>
        <p:spPr/>
        <p:txBody>
          <a:bodyPr/>
          <a:lstStyle/>
          <a:p>
            <a:r>
              <a:rPr lang="fa-IR" dirty="0"/>
              <a:t>کد </a:t>
            </a:r>
            <a:r>
              <a:rPr lang="en-US" dirty="0"/>
              <a:t>unsafe </a:t>
            </a:r>
            <a:r>
              <a:rPr lang="fa-IR" dirty="0"/>
              <a:t>و اشاره گرها در </a:t>
            </a:r>
            <a:r>
              <a:rPr lang="en-US" dirty="0"/>
              <a:t>C#</a:t>
            </a:r>
          </a:p>
        </p:txBody>
      </p:sp>
    </p:spTree>
    <p:extLst>
      <p:ext uri="{BB962C8B-B14F-4D97-AF65-F5344CB8AC3E}">
        <p14:creationId xmlns:p14="http://schemas.microsoft.com/office/powerpoint/2010/main" val="12250356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F9A41-BCFF-4774-BB35-B7007BF443D5}"/>
              </a:ext>
            </a:extLst>
          </p:cNvPr>
          <p:cNvSpPr>
            <a:spLocks noGrp="1"/>
          </p:cNvSpPr>
          <p:nvPr>
            <p:ph type="title"/>
          </p:nvPr>
        </p:nvSpPr>
        <p:spPr/>
        <p:txBody>
          <a:bodyPr/>
          <a:lstStyle/>
          <a:p>
            <a:r>
              <a:rPr lang="fa-IR" dirty="0"/>
              <a:t>کلمه کلیدی </a:t>
            </a:r>
            <a:r>
              <a:rPr lang="en-US" dirty="0"/>
              <a:t>unsafe</a:t>
            </a:r>
          </a:p>
        </p:txBody>
      </p:sp>
      <p:sp>
        <p:nvSpPr>
          <p:cNvPr id="3" name="Content Placeholder 2">
            <a:extLst>
              <a:ext uri="{FF2B5EF4-FFF2-40B4-BE49-F238E27FC236}">
                <a16:creationId xmlns:a16="http://schemas.microsoft.com/office/drawing/2014/main" id="{5968DF3C-CD2D-46D5-9216-15BA7460DCF0}"/>
              </a:ext>
            </a:extLst>
          </p:cNvPr>
          <p:cNvSpPr>
            <a:spLocks noGrp="1"/>
          </p:cNvSpPr>
          <p:nvPr>
            <p:ph idx="1"/>
          </p:nvPr>
        </p:nvSpPr>
        <p:spPr/>
        <p:txBody>
          <a:bodyPr/>
          <a:lstStyle/>
          <a:p>
            <a:r>
              <a:rPr lang="fa-IR" dirty="0"/>
              <a:t>انتخاب گزینه </a:t>
            </a:r>
            <a:r>
              <a:rPr lang="en-US" dirty="0"/>
              <a:t>Allow unsafe code </a:t>
            </a:r>
            <a:r>
              <a:rPr lang="fa-IR" dirty="0"/>
              <a:t>در پنجره </a:t>
            </a:r>
            <a:r>
              <a:rPr lang="fa-IR" dirty="0" err="1"/>
              <a:t>تنظیمات</a:t>
            </a:r>
            <a:r>
              <a:rPr lang="fa-IR" dirty="0"/>
              <a:t> پروژه به تنهایی برای نوشتن کد </a:t>
            </a:r>
            <a:r>
              <a:rPr lang="en-US" dirty="0"/>
              <a:t>unsafe </a:t>
            </a:r>
            <a:r>
              <a:rPr lang="fa-IR" dirty="0"/>
              <a:t>کفایت </a:t>
            </a:r>
            <a:r>
              <a:rPr lang="fa-IR" dirty="0" err="1"/>
              <a:t>نمی</a:t>
            </a:r>
            <a:r>
              <a:rPr lang="fa-IR" dirty="0"/>
              <a:t> کند و می بایست در کد، برای بخش </a:t>
            </a:r>
            <a:r>
              <a:rPr lang="fa-IR" dirty="0" err="1"/>
              <a:t>هایی</a:t>
            </a:r>
            <a:r>
              <a:rPr lang="fa-IR" dirty="0"/>
              <a:t> که قرار است در آن ها کد </a:t>
            </a:r>
            <a:r>
              <a:rPr lang="en-US" dirty="0"/>
              <a:t>unsafe </a:t>
            </a:r>
            <a:r>
              <a:rPr lang="fa-IR" dirty="0"/>
              <a:t>نوشته شود بوسیله کلمه کلیدی </a:t>
            </a:r>
            <a:r>
              <a:rPr lang="en-US" dirty="0"/>
              <a:t>unsafe </a:t>
            </a:r>
            <a:r>
              <a:rPr lang="fa-IR" dirty="0"/>
              <a:t>یک </a:t>
            </a:r>
            <a:r>
              <a:rPr lang="fa-IR" dirty="0" err="1"/>
              <a:t>بلاک</a:t>
            </a:r>
            <a:r>
              <a:rPr lang="fa-IR" dirty="0"/>
              <a:t> برای اینکار تعریف کنیم.</a:t>
            </a:r>
            <a:endParaRPr lang="en-US" dirty="0"/>
          </a:p>
          <a:p>
            <a:endParaRPr lang="fa-IR" dirty="0"/>
          </a:p>
          <a:p>
            <a:endParaRPr lang="en-US" dirty="0"/>
          </a:p>
        </p:txBody>
      </p:sp>
      <p:sp>
        <p:nvSpPr>
          <p:cNvPr id="4" name="Slide Number Placeholder 3">
            <a:extLst>
              <a:ext uri="{FF2B5EF4-FFF2-40B4-BE49-F238E27FC236}">
                <a16:creationId xmlns:a16="http://schemas.microsoft.com/office/drawing/2014/main" id="{198C3B92-851B-43E5-8ADE-8712E06A4CB3}"/>
              </a:ext>
            </a:extLst>
          </p:cNvPr>
          <p:cNvSpPr>
            <a:spLocks noGrp="1"/>
          </p:cNvSpPr>
          <p:nvPr>
            <p:ph type="sldNum" sz="quarter" idx="12"/>
          </p:nvPr>
        </p:nvSpPr>
        <p:spPr/>
        <p:txBody>
          <a:bodyPr/>
          <a:lstStyle/>
          <a:p>
            <a:fld id="{7A24F918-E48B-4CD6-88B4-F48A81EB5FB6}" type="slidenum">
              <a:rPr lang="en-US" smtClean="0"/>
              <a:pPr/>
              <a:t>5</a:t>
            </a:fld>
            <a:endParaRPr lang="en-US"/>
          </a:p>
        </p:txBody>
      </p:sp>
      <p:sp>
        <p:nvSpPr>
          <p:cNvPr id="5" name="Footer Placeholder 4">
            <a:extLst>
              <a:ext uri="{FF2B5EF4-FFF2-40B4-BE49-F238E27FC236}">
                <a16:creationId xmlns:a16="http://schemas.microsoft.com/office/drawing/2014/main" id="{E3D232C6-ACF4-44F7-A79D-9C7270FBB931}"/>
              </a:ext>
            </a:extLst>
          </p:cNvPr>
          <p:cNvSpPr>
            <a:spLocks noGrp="1"/>
          </p:cNvSpPr>
          <p:nvPr>
            <p:ph type="ftr" sz="quarter" idx="11"/>
          </p:nvPr>
        </p:nvSpPr>
        <p:spPr/>
        <p:txBody>
          <a:bodyPr/>
          <a:lstStyle/>
          <a:p>
            <a:r>
              <a:rPr lang="en-US"/>
              <a:t>V. Haghighatdoost, Shahed university</a:t>
            </a:r>
            <a:endParaRPr lang="en-US" dirty="0"/>
          </a:p>
        </p:txBody>
      </p:sp>
      <p:graphicFrame>
        <p:nvGraphicFramePr>
          <p:cNvPr id="6" name="Diagram 5">
            <a:extLst>
              <a:ext uri="{FF2B5EF4-FFF2-40B4-BE49-F238E27FC236}">
                <a16:creationId xmlns:a16="http://schemas.microsoft.com/office/drawing/2014/main" id="{214223A1-EAD4-449D-B89C-8067EE47F241}"/>
              </a:ext>
            </a:extLst>
          </p:cNvPr>
          <p:cNvGraphicFramePr/>
          <p:nvPr>
            <p:extLst>
              <p:ext uri="{D42A27DB-BD31-4B8C-83A1-F6EECF244321}">
                <p14:modId xmlns:p14="http://schemas.microsoft.com/office/powerpoint/2010/main" val="4261906623"/>
              </p:ext>
            </p:extLst>
          </p:nvPr>
        </p:nvGraphicFramePr>
        <p:xfrm>
          <a:off x="1815881" y="3240103"/>
          <a:ext cx="8128000" cy="325277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464319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F9A41-BCFF-4774-BB35-B7007BF443D5}"/>
              </a:ext>
            </a:extLst>
          </p:cNvPr>
          <p:cNvSpPr>
            <a:spLocks noGrp="1"/>
          </p:cNvSpPr>
          <p:nvPr>
            <p:ph type="title"/>
          </p:nvPr>
        </p:nvSpPr>
        <p:spPr/>
        <p:txBody>
          <a:bodyPr/>
          <a:lstStyle/>
          <a:p>
            <a:r>
              <a:rPr lang="fa-IR" dirty="0"/>
              <a:t>روشهای استفاده از کلمه کلیدی </a:t>
            </a:r>
            <a:r>
              <a:rPr lang="en-US" dirty="0"/>
              <a:t>unsafe</a:t>
            </a:r>
          </a:p>
        </p:txBody>
      </p:sp>
      <p:sp>
        <p:nvSpPr>
          <p:cNvPr id="3" name="Content Placeholder 2">
            <a:extLst>
              <a:ext uri="{FF2B5EF4-FFF2-40B4-BE49-F238E27FC236}">
                <a16:creationId xmlns:a16="http://schemas.microsoft.com/office/drawing/2014/main" id="{5968DF3C-CD2D-46D5-9216-15BA7460DCF0}"/>
              </a:ext>
            </a:extLst>
          </p:cNvPr>
          <p:cNvSpPr>
            <a:spLocks noGrp="1"/>
          </p:cNvSpPr>
          <p:nvPr>
            <p:ph idx="1"/>
          </p:nvPr>
        </p:nvSpPr>
        <p:spPr/>
        <p:txBody>
          <a:bodyPr/>
          <a:lstStyle/>
          <a:p>
            <a:r>
              <a:rPr lang="fa-IR" dirty="0"/>
              <a:t>1. تعریف یک متد به صورت </a:t>
            </a:r>
            <a:r>
              <a:rPr lang="en-US" dirty="0"/>
              <a:t>unsafe</a:t>
            </a:r>
          </a:p>
          <a:p>
            <a:endParaRPr lang="en-US" dirty="0"/>
          </a:p>
          <a:p>
            <a:r>
              <a:rPr lang="fa-IR" dirty="0"/>
              <a:t>2.</a:t>
            </a:r>
            <a:r>
              <a:rPr lang="en-US" dirty="0"/>
              <a:t> </a:t>
            </a:r>
            <a:r>
              <a:rPr lang="fa-IR" dirty="0"/>
              <a:t>تعریف یک </a:t>
            </a:r>
            <a:r>
              <a:rPr lang="en-US" dirty="0"/>
              <a:t>struct </a:t>
            </a:r>
            <a:r>
              <a:rPr lang="fa-IR" dirty="0"/>
              <a:t>به صورت </a:t>
            </a:r>
            <a:r>
              <a:rPr lang="en-US" dirty="0"/>
              <a:t>unsafe</a:t>
            </a:r>
          </a:p>
          <a:p>
            <a:endParaRPr lang="en-US" dirty="0"/>
          </a:p>
          <a:p>
            <a:r>
              <a:rPr lang="fa-IR" dirty="0"/>
              <a:t>3. ایجاد یک </a:t>
            </a:r>
            <a:r>
              <a:rPr lang="fa-IR" dirty="0" err="1"/>
              <a:t>بلاک</a:t>
            </a:r>
            <a:r>
              <a:rPr lang="fa-IR" dirty="0"/>
              <a:t> </a:t>
            </a:r>
            <a:r>
              <a:rPr lang="en-US" dirty="0"/>
              <a:t>unsafe </a:t>
            </a:r>
            <a:r>
              <a:rPr lang="fa-IR" dirty="0"/>
              <a:t>در کد</a:t>
            </a:r>
          </a:p>
        </p:txBody>
      </p:sp>
      <p:sp>
        <p:nvSpPr>
          <p:cNvPr id="4" name="Slide Number Placeholder 3">
            <a:extLst>
              <a:ext uri="{FF2B5EF4-FFF2-40B4-BE49-F238E27FC236}">
                <a16:creationId xmlns:a16="http://schemas.microsoft.com/office/drawing/2014/main" id="{198C3B92-851B-43E5-8ADE-8712E06A4CB3}"/>
              </a:ext>
            </a:extLst>
          </p:cNvPr>
          <p:cNvSpPr>
            <a:spLocks noGrp="1"/>
          </p:cNvSpPr>
          <p:nvPr>
            <p:ph type="sldNum" sz="quarter" idx="12"/>
          </p:nvPr>
        </p:nvSpPr>
        <p:spPr/>
        <p:txBody>
          <a:bodyPr/>
          <a:lstStyle/>
          <a:p>
            <a:fld id="{7A24F918-E48B-4CD6-88B4-F48A81EB5FB6}" type="slidenum">
              <a:rPr lang="en-US" smtClean="0"/>
              <a:pPr/>
              <a:t>6</a:t>
            </a:fld>
            <a:endParaRPr lang="en-US"/>
          </a:p>
        </p:txBody>
      </p:sp>
      <p:sp>
        <p:nvSpPr>
          <p:cNvPr id="5" name="Footer Placeholder 4">
            <a:extLst>
              <a:ext uri="{FF2B5EF4-FFF2-40B4-BE49-F238E27FC236}">
                <a16:creationId xmlns:a16="http://schemas.microsoft.com/office/drawing/2014/main" id="{E3D232C6-ACF4-44F7-A79D-9C7270FBB931}"/>
              </a:ext>
            </a:extLst>
          </p:cNvPr>
          <p:cNvSpPr>
            <a:spLocks noGrp="1"/>
          </p:cNvSpPr>
          <p:nvPr>
            <p:ph type="ftr" sz="quarter" idx="11"/>
          </p:nvPr>
        </p:nvSpPr>
        <p:spPr/>
        <p:txBody>
          <a:bodyPr/>
          <a:lstStyle/>
          <a:p>
            <a:r>
              <a:rPr lang="en-US"/>
              <a:t>V. Haghighatdoost, Shahed university</a:t>
            </a:r>
            <a:endParaRPr lang="en-US" dirty="0"/>
          </a:p>
        </p:txBody>
      </p:sp>
      <p:sp>
        <p:nvSpPr>
          <p:cNvPr id="8" name="TextBox 7">
            <a:extLst>
              <a:ext uri="{FF2B5EF4-FFF2-40B4-BE49-F238E27FC236}">
                <a16:creationId xmlns:a16="http://schemas.microsoft.com/office/drawing/2014/main" id="{7E0E63DF-2223-46F5-97B8-5EA84E495689}"/>
              </a:ext>
            </a:extLst>
          </p:cNvPr>
          <p:cNvSpPr txBox="1"/>
          <p:nvPr/>
        </p:nvSpPr>
        <p:spPr>
          <a:xfrm>
            <a:off x="362977" y="1712087"/>
            <a:ext cx="6096912" cy="923330"/>
          </a:xfrm>
          <a:prstGeom prst="rect">
            <a:avLst/>
          </a:prstGeom>
          <a:solidFill>
            <a:schemeClr val="bg1">
              <a:lumMod val="85000"/>
            </a:schemeClr>
          </a:solidFill>
        </p:spPr>
        <p:txBody>
          <a:bodyPr wrap="square">
            <a:spAutoFit/>
          </a:bodyPr>
          <a:lstStyle/>
          <a:p>
            <a:r>
              <a:rPr lang="en-US" dirty="0"/>
              <a:t>public static unsafe void </a:t>
            </a:r>
            <a:r>
              <a:rPr lang="en-US" dirty="0" err="1"/>
              <a:t>MyMethod</a:t>
            </a:r>
            <a:r>
              <a:rPr lang="en-US" dirty="0"/>
              <a:t>()</a:t>
            </a:r>
          </a:p>
          <a:p>
            <a:r>
              <a:rPr lang="en-US" dirty="0"/>
              <a:t>{</a:t>
            </a:r>
          </a:p>
          <a:p>
            <a:r>
              <a:rPr lang="en-US" dirty="0"/>
              <a:t>}</a:t>
            </a:r>
          </a:p>
        </p:txBody>
      </p:sp>
      <p:sp>
        <p:nvSpPr>
          <p:cNvPr id="11" name="TextBox 10">
            <a:extLst>
              <a:ext uri="{FF2B5EF4-FFF2-40B4-BE49-F238E27FC236}">
                <a16:creationId xmlns:a16="http://schemas.microsoft.com/office/drawing/2014/main" id="{FD283ABF-611F-4A7F-90A7-0A8B2A2A91A2}"/>
              </a:ext>
            </a:extLst>
          </p:cNvPr>
          <p:cNvSpPr txBox="1"/>
          <p:nvPr/>
        </p:nvSpPr>
        <p:spPr>
          <a:xfrm>
            <a:off x="323851" y="3361483"/>
            <a:ext cx="6096912" cy="923330"/>
          </a:xfrm>
          <a:prstGeom prst="rect">
            <a:avLst/>
          </a:prstGeom>
          <a:solidFill>
            <a:schemeClr val="bg1">
              <a:lumMod val="85000"/>
            </a:schemeClr>
          </a:solidFill>
        </p:spPr>
        <p:txBody>
          <a:bodyPr wrap="square">
            <a:spAutoFit/>
          </a:bodyPr>
          <a:lstStyle/>
          <a:p>
            <a:r>
              <a:rPr lang="en-US" dirty="0"/>
              <a:t>public unsafe struct Point</a:t>
            </a:r>
          </a:p>
          <a:p>
            <a:r>
              <a:rPr lang="en-US" dirty="0"/>
              <a:t>{</a:t>
            </a:r>
          </a:p>
          <a:p>
            <a:r>
              <a:rPr lang="en-US" dirty="0"/>
              <a:t>}</a:t>
            </a:r>
          </a:p>
        </p:txBody>
      </p:sp>
      <p:sp>
        <p:nvSpPr>
          <p:cNvPr id="13" name="TextBox 12">
            <a:extLst>
              <a:ext uri="{FF2B5EF4-FFF2-40B4-BE49-F238E27FC236}">
                <a16:creationId xmlns:a16="http://schemas.microsoft.com/office/drawing/2014/main" id="{C0712975-F9EF-4D45-B3CA-CD0E6276781A}"/>
              </a:ext>
            </a:extLst>
          </p:cNvPr>
          <p:cNvSpPr txBox="1"/>
          <p:nvPr/>
        </p:nvSpPr>
        <p:spPr>
          <a:xfrm>
            <a:off x="323851" y="4756823"/>
            <a:ext cx="6096912" cy="1754326"/>
          </a:xfrm>
          <a:prstGeom prst="rect">
            <a:avLst/>
          </a:prstGeom>
          <a:solidFill>
            <a:schemeClr val="bg1">
              <a:lumMod val="85000"/>
            </a:schemeClr>
          </a:solidFill>
        </p:spPr>
        <p:txBody>
          <a:bodyPr wrap="square">
            <a:spAutoFit/>
          </a:bodyPr>
          <a:lstStyle/>
          <a:p>
            <a:r>
              <a:rPr lang="en-US" dirty="0"/>
              <a:t>public static void Main(string </a:t>
            </a:r>
            <a:r>
              <a:rPr lang="en-US" dirty="0" err="1"/>
              <a:t>args</a:t>
            </a:r>
            <a:r>
              <a:rPr lang="en-US" dirty="0"/>
              <a:t>[])</a:t>
            </a:r>
          </a:p>
          <a:p>
            <a:r>
              <a:rPr lang="en-US" dirty="0"/>
              <a:t>{</a:t>
            </a:r>
          </a:p>
          <a:p>
            <a:r>
              <a:rPr lang="en-US" dirty="0"/>
              <a:t>    unsafe</a:t>
            </a:r>
          </a:p>
          <a:p>
            <a:r>
              <a:rPr lang="en-US" dirty="0"/>
              <a:t>    {</a:t>
            </a:r>
          </a:p>
          <a:p>
            <a:r>
              <a:rPr lang="en-US" dirty="0"/>
              <a:t>    }</a:t>
            </a:r>
          </a:p>
          <a:p>
            <a:r>
              <a:rPr lang="en-US" dirty="0"/>
              <a:t>}</a:t>
            </a:r>
          </a:p>
        </p:txBody>
      </p:sp>
    </p:spTree>
    <p:extLst>
      <p:ext uri="{BB962C8B-B14F-4D97-AF65-F5344CB8AC3E}">
        <p14:creationId xmlns:p14="http://schemas.microsoft.com/office/powerpoint/2010/main" val="28768685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500"/>
                                        <p:tgtEl>
                                          <p:spTgt spid="8"/>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fade">
                                      <p:cBhvr>
                                        <p:cTn id="16" dur="500"/>
                                        <p:tgtEl>
                                          <p:spTgt spid="3">
                                            <p:txEl>
                                              <p:pRg st="2" end="2"/>
                                            </p:txEl>
                                          </p:spTgt>
                                        </p:tgtEl>
                                      </p:cBhvr>
                                    </p:animEffect>
                                  </p:childTnLst>
                                </p:cTn>
                              </p:par>
                            </p:childTnLst>
                          </p:cTn>
                        </p:par>
                        <p:par>
                          <p:cTn id="17" fill="hold">
                            <p:stCondLst>
                              <p:cond delay="500"/>
                            </p:stCondLst>
                            <p:childTnLst>
                              <p:par>
                                <p:cTn id="18" presetID="10" presetClass="entr" presetSubtype="0" fill="hold" grpId="0" nodeType="after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fade">
                                      <p:cBhvr>
                                        <p:cTn id="20" dur="500"/>
                                        <p:tgtEl>
                                          <p:spTgt spid="11"/>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childTnLst>
                          </p:cTn>
                        </p:par>
                        <p:par>
                          <p:cTn id="26" fill="hold">
                            <p:stCondLst>
                              <p:cond delay="500"/>
                            </p:stCondLst>
                            <p:childTnLst>
                              <p:par>
                                <p:cTn id="27" presetID="10" presetClass="entr" presetSubtype="0" fill="hold" grpId="0" nodeType="after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fade">
                                      <p:cBhvr>
                                        <p:cTn id="29"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8" grpId="0" animBg="1"/>
      <p:bldP spid="11" grpId="0" animBg="1"/>
      <p:bldP spid="1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F9A41-BCFF-4774-BB35-B7007BF443D5}"/>
              </a:ext>
            </a:extLst>
          </p:cNvPr>
          <p:cNvSpPr>
            <a:spLocks noGrp="1"/>
          </p:cNvSpPr>
          <p:nvPr>
            <p:ph type="title"/>
          </p:nvPr>
        </p:nvSpPr>
        <p:spPr/>
        <p:txBody>
          <a:bodyPr/>
          <a:lstStyle/>
          <a:p>
            <a:r>
              <a:rPr lang="fa-IR" dirty="0"/>
              <a:t>تعریف اشاره گر</a:t>
            </a:r>
            <a:endParaRPr lang="en-US" dirty="0"/>
          </a:p>
        </p:txBody>
      </p:sp>
      <p:sp>
        <p:nvSpPr>
          <p:cNvPr id="3" name="Content Placeholder 2">
            <a:extLst>
              <a:ext uri="{FF2B5EF4-FFF2-40B4-BE49-F238E27FC236}">
                <a16:creationId xmlns:a16="http://schemas.microsoft.com/office/drawing/2014/main" id="{5968DF3C-CD2D-46D5-9216-15BA7460DCF0}"/>
              </a:ext>
            </a:extLst>
          </p:cNvPr>
          <p:cNvSpPr>
            <a:spLocks noGrp="1"/>
          </p:cNvSpPr>
          <p:nvPr>
            <p:ph idx="1"/>
          </p:nvPr>
        </p:nvSpPr>
        <p:spPr/>
        <p:txBody>
          <a:bodyPr>
            <a:normAutofit/>
          </a:bodyPr>
          <a:lstStyle/>
          <a:p>
            <a:r>
              <a:rPr lang="fa-IR" dirty="0"/>
              <a:t>برای استفاده از </a:t>
            </a:r>
            <a:r>
              <a:rPr lang="en-US" dirty="0"/>
              <a:t>Pointer </a:t>
            </a:r>
            <a:r>
              <a:rPr lang="fa-IR" dirty="0"/>
              <a:t>ها در برنامه ها، همانند </a:t>
            </a:r>
            <a:r>
              <a:rPr lang="en-US" dirty="0"/>
              <a:t>C++</a:t>
            </a:r>
            <a:r>
              <a:rPr lang="fa-IR" dirty="0"/>
              <a:t> باید از دو علامت </a:t>
            </a:r>
            <a:r>
              <a:rPr lang="en-US" b="1" dirty="0">
                <a:solidFill>
                  <a:srgbClr val="C00000"/>
                </a:solidFill>
              </a:rPr>
              <a:t>*</a:t>
            </a:r>
            <a:r>
              <a:rPr lang="fa-IR" dirty="0"/>
              <a:t> و </a:t>
            </a:r>
            <a:r>
              <a:rPr lang="fa-IR" b="1" dirty="0">
                <a:solidFill>
                  <a:srgbClr val="C00000"/>
                </a:solidFill>
              </a:rPr>
              <a:t>&amp;</a:t>
            </a:r>
            <a:r>
              <a:rPr lang="fa-IR" dirty="0"/>
              <a:t> استفاده کنیم.</a:t>
            </a:r>
          </a:p>
          <a:p>
            <a:r>
              <a:rPr lang="fa-IR" dirty="0"/>
              <a:t>همانند </a:t>
            </a:r>
            <a:r>
              <a:rPr lang="en-US" dirty="0"/>
              <a:t>C++</a:t>
            </a:r>
            <a:r>
              <a:rPr lang="fa-IR" dirty="0"/>
              <a:t>، علامت </a:t>
            </a:r>
            <a:r>
              <a:rPr lang="en-US" b="1" dirty="0">
                <a:solidFill>
                  <a:srgbClr val="C00000"/>
                </a:solidFill>
              </a:rPr>
              <a:t>*</a:t>
            </a:r>
            <a:r>
              <a:rPr lang="en-US" dirty="0"/>
              <a:t> </a:t>
            </a:r>
            <a:r>
              <a:rPr lang="fa-IR" dirty="0"/>
              <a:t> به دو منظور استفاده می شود:</a:t>
            </a:r>
          </a:p>
          <a:p>
            <a:pPr lvl="1"/>
            <a:r>
              <a:rPr lang="fa-IR" dirty="0"/>
              <a:t>یک حالت برای تعریف متغیرهایی از نوع </a:t>
            </a:r>
            <a:r>
              <a:rPr lang="en-US" dirty="0"/>
              <a:t>Pointer</a:t>
            </a:r>
          </a:p>
          <a:p>
            <a:pPr lvl="1"/>
            <a:r>
              <a:rPr lang="fa-IR" dirty="0"/>
              <a:t>حالت دیگر برای دریافت مقدار متغیری از نوع </a:t>
            </a:r>
            <a:r>
              <a:rPr lang="en-US" dirty="0"/>
              <a:t>Pointer </a:t>
            </a:r>
            <a:r>
              <a:rPr lang="fa-IR" dirty="0"/>
              <a:t>که آدرس خانه ای از حافظه در آن قرار گرفته</a:t>
            </a:r>
          </a:p>
          <a:p>
            <a:r>
              <a:rPr lang="fa-IR" dirty="0"/>
              <a:t>علامت </a:t>
            </a:r>
            <a:r>
              <a:rPr lang="fa-IR" b="1" dirty="0">
                <a:solidFill>
                  <a:srgbClr val="C00000"/>
                </a:solidFill>
              </a:rPr>
              <a:t>&amp;</a:t>
            </a:r>
            <a:r>
              <a:rPr lang="fa-IR" dirty="0"/>
              <a:t> نیز برای گرفتن آدرس یک متغیر استفاده می شود. </a:t>
            </a:r>
          </a:p>
        </p:txBody>
      </p:sp>
      <p:sp>
        <p:nvSpPr>
          <p:cNvPr id="4" name="Slide Number Placeholder 3">
            <a:extLst>
              <a:ext uri="{FF2B5EF4-FFF2-40B4-BE49-F238E27FC236}">
                <a16:creationId xmlns:a16="http://schemas.microsoft.com/office/drawing/2014/main" id="{198C3B92-851B-43E5-8ADE-8712E06A4CB3}"/>
              </a:ext>
            </a:extLst>
          </p:cNvPr>
          <p:cNvSpPr>
            <a:spLocks noGrp="1"/>
          </p:cNvSpPr>
          <p:nvPr>
            <p:ph type="sldNum" sz="quarter" idx="12"/>
          </p:nvPr>
        </p:nvSpPr>
        <p:spPr/>
        <p:txBody>
          <a:bodyPr/>
          <a:lstStyle/>
          <a:p>
            <a:fld id="{7A24F918-E48B-4CD6-88B4-F48A81EB5FB6}" type="slidenum">
              <a:rPr lang="en-US" smtClean="0"/>
              <a:pPr/>
              <a:t>7</a:t>
            </a:fld>
            <a:endParaRPr lang="en-US"/>
          </a:p>
        </p:txBody>
      </p:sp>
      <p:sp>
        <p:nvSpPr>
          <p:cNvPr id="5" name="Footer Placeholder 4">
            <a:extLst>
              <a:ext uri="{FF2B5EF4-FFF2-40B4-BE49-F238E27FC236}">
                <a16:creationId xmlns:a16="http://schemas.microsoft.com/office/drawing/2014/main" id="{E3D232C6-ACF4-44F7-A79D-9C7270FBB931}"/>
              </a:ext>
            </a:extLst>
          </p:cNvPr>
          <p:cNvSpPr>
            <a:spLocks noGrp="1"/>
          </p:cNvSpPr>
          <p:nvPr>
            <p:ph type="ftr" sz="quarter" idx="11"/>
          </p:nvPr>
        </p:nvSpPr>
        <p:spPr/>
        <p:txBody>
          <a:bodyPr/>
          <a:lstStyle/>
          <a:p>
            <a:r>
              <a:rPr lang="en-US"/>
              <a:t>V. Haghighatdoost, Shahed university</a:t>
            </a:r>
            <a:endParaRPr lang="en-US" dirty="0"/>
          </a:p>
        </p:txBody>
      </p:sp>
    </p:spTree>
    <p:extLst>
      <p:ext uri="{BB962C8B-B14F-4D97-AF65-F5344CB8AC3E}">
        <p14:creationId xmlns:p14="http://schemas.microsoft.com/office/powerpoint/2010/main" val="2114590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F9A41-BCFF-4774-BB35-B7007BF443D5}"/>
              </a:ext>
            </a:extLst>
          </p:cNvPr>
          <p:cNvSpPr>
            <a:spLocks noGrp="1"/>
          </p:cNvSpPr>
          <p:nvPr>
            <p:ph type="title"/>
          </p:nvPr>
        </p:nvSpPr>
        <p:spPr/>
        <p:txBody>
          <a:bodyPr/>
          <a:lstStyle/>
          <a:p>
            <a:r>
              <a:rPr lang="fa-IR" dirty="0"/>
              <a:t>تعریف اشاره گر</a:t>
            </a:r>
            <a:endParaRPr lang="en-US" dirty="0"/>
          </a:p>
        </p:txBody>
      </p:sp>
      <p:sp>
        <p:nvSpPr>
          <p:cNvPr id="3" name="Content Placeholder 2">
            <a:extLst>
              <a:ext uri="{FF2B5EF4-FFF2-40B4-BE49-F238E27FC236}">
                <a16:creationId xmlns:a16="http://schemas.microsoft.com/office/drawing/2014/main" id="{5968DF3C-CD2D-46D5-9216-15BA7460DCF0}"/>
              </a:ext>
            </a:extLst>
          </p:cNvPr>
          <p:cNvSpPr>
            <a:spLocks noGrp="1"/>
          </p:cNvSpPr>
          <p:nvPr>
            <p:ph idx="1"/>
          </p:nvPr>
        </p:nvSpPr>
        <p:spPr/>
        <p:txBody>
          <a:bodyPr>
            <a:normAutofit/>
          </a:bodyPr>
          <a:lstStyle/>
          <a:p>
            <a:r>
              <a:rPr lang="fa-IR" dirty="0"/>
              <a:t>در مثال زیر، ما متغیری از نوع </a:t>
            </a:r>
            <a:r>
              <a:rPr lang="en-US" dirty="0"/>
              <a:t>int </a:t>
            </a:r>
            <a:r>
              <a:rPr lang="fa-IR" dirty="0"/>
              <a:t>تعریف کرده، آدرس آن را داخل یک </a:t>
            </a:r>
            <a:r>
              <a:rPr lang="en-US" dirty="0"/>
              <a:t>Pointer </a:t>
            </a:r>
            <a:r>
              <a:rPr lang="fa-IR" dirty="0"/>
              <a:t>قرار می دهیم و سپس مقدار آن را در خروجی چاپ می کنیم:</a:t>
            </a:r>
          </a:p>
        </p:txBody>
      </p:sp>
      <p:sp>
        <p:nvSpPr>
          <p:cNvPr id="4" name="Slide Number Placeholder 3">
            <a:extLst>
              <a:ext uri="{FF2B5EF4-FFF2-40B4-BE49-F238E27FC236}">
                <a16:creationId xmlns:a16="http://schemas.microsoft.com/office/drawing/2014/main" id="{198C3B92-851B-43E5-8ADE-8712E06A4CB3}"/>
              </a:ext>
            </a:extLst>
          </p:cNvPr>
          <p:cNvSpPr>
            <a:spLocks noGrp="1"/>
          </p:cNvSpPr>
          <p:nvPr>
            <p:ph type="sldNum" sz="quarter" idx="12"/>
          </p:nvPr>
        </p:nvSpPr>
        <p:spPr/>
        <p:txBody>
          <a:bodyPr/>
          <a:lstStyle/>
          <a:p>
            <a:fld id="{7A24F918-E48B-4CD6-88B4-F48A81EB5FB6}" type="slidenum">
              <a:rPr lang="en-US" smtClean="0"/>
              <a:pPr/>
              <a:t>8</a:t>
            </a:fld>
            <a:endParaRPr lang="en-US"/>
          </a:p>
        </p:txBody>
      </p:sp>
      <p:sp>
        <p:nvSpPr>
          <p:cNvPr id="5" name="Footer Placeholder 4">
            <a:extLst>
              <a:ext uri="{FF2B5EF4-FFF2-40B4-BE49-F238E27FC236}">
                <a16:creationId xmlns:a16="http://schemas.microsoft.com/office/drawing/2014/main" id="{E3D232C6-ACF4-44F7-A79D-9C7270FBB931}"/>
              </a:ext>
            </a:extLst>
          </p:cNvPr>
          <p:cNvSpPr>
            <a:spLocks noGrp="1"/>
          </p:cNvSpPr>
          <p:nvPr>
            <p:ph type="ftr" sz="quarter" idx="11"/>
          </p:nvPr>
        </p:nvSpPr>
        <p:spPr/>
        <p:txBody>
          <a:bodyPr/>
          <a:lstStyle/>
          <a:p>
            <a:r>
              <a:rPr lang="en-US"/>
              <a:t>V. Haghighatdoost, Shahed university</a:t>
            </a:r>
            <a:endParaRPr lang="en-US" dirty="0"/>
          </a:p>
        </p:txBody>
      </p:sp>
      <p:sp>
        <p:nvSpPr>
          <p:cNvPr id="7" name="TextBox 6">
            <a:extLst>
              <a:ext uri="{FF2B5EF4-FFF2-40B4-BE49-F238E27FC236}">
                <a16:creationId xmlns:a16="http://schemas.microsoft.com/office/drawing/2014/main" id="{5113774A-3D53-43EA-9C88-68E02773D942}"/>
              </a:ext>
            </a:extLst>
          </p:cNvPr>
          <p:cNvSpPr txBox="1"/>
          <p:nvPr/>
        </p:nvSpPr>
        <p:spPr>
          <a:xfrm>
            <a:off x="438435" y="2949771"/>
            <a:ext cx="6172200" cy="2862322"/>
          </a:xfrm>
          <a:prstGeom prst="rect">
            <a:avLst/>
          </a:prstGeom>
          <a:solidFill>
            <a:schemeClr val="bg1">
              <a:lumMod val="85000"/>
            </a:schemeClr>
          </a:solidFill>
        </p:spPr>
        <p:txBody>
          <a:bodyPr wrap="square">
            <a:spAutoFit/>
          </a:bodyPr>
          <a:lstStyle/>
          <a:p>
            <a:r>
              <a:rPr lang="en-US" sz="1800" dirty="0">
                <a:solidFill>
                  <a:srgbClr val="0000FF"/>
                </a:solidFill>
                <a:latin typeface="Consolas" panose="020B0609020204030204" pitchFamily="49" charset="0"/>
              </a:rPr>
              <a:t>static</a:t>
            </a:r>
            <a:r>
              <a:rPr lang="en-US" sz="1800" dirty="0">
                <a:solidFill>
                  <a:srgbClr val="000000"/>
                </a:solidFill>
                <a:latin typeface="Consolas" panose="020B0609020204030204" pitchFamily="49" charset="0"/>
              </a:rPr>
              <a:t> </a:t>
            </a:r>
            <a:r>
              <a:rPr lang="en-US" sz="1800" dirty="0">
                <a:solidFill>
                  <a:srgbClr val="0000FF"/>
                </a:solidFill>
                <a:latin typeface="Consolas" panose="020B0609020204030204" pitchFamily="49" charset="0"/>
              </a:rPr>
              <a:t>void</a:t>
            </a:r>
            <a:r>
              <a:rPr lang="en-US" sz="1800" dirty="0">
                <a:solidFill>
                  <a:srgbClr val="000000"/>
                </a:solidFill>
                <a:latin typeface="Consolas" panose="020B0609020204030204" pitchFamily="49" charset="0"/>
              </a:rPr>
              <a:t> Main(</a:t>
            </a:r>
            <a:r>
              <a:rPr lang="en-US" sz="1800" dirty="0">
                <a:solidFill>
                  <a:srgbClr val="0000FF"/>
                </a:solidFill>
                <a:latin typeface="Consolas" panose="020B0609020204030204" pitchFamily="49" charset="0"/>
              </a:rPr>
              <a:t>string</a:t>
            </a:r>
            <a:r>
              <a:rPr lang="en-US" sz="1800" dirty="0">
                <a:solidFill>
                  <a:srgbClr val="000000"/>
                </a:solidFill>
                <a:latin typeface="Consolas" panose="020B0609020204030204" pitchFamily="49" charset="0"/>
              </a:rPr>
              <a:t>[] </a:t>
            </a:r>
            <a:r>
              <a:rPr lang="en-US" sz="1800" dirty="0" err="1">
                <a:solidFill>
                  <a:srgbClr val="000000"/>
                </a:solidFill>
                <a:latin typeface="Consolas" panose="020B0609020204030204" pitchFamily="49" charset="0"/>
              </a:rPr>
              <a:t>args</a:t>
            </a:r>
            <a:r>
              <a:rPr lang="en-US" sz="1800" dirty="0">
                <a:solidFill>
                  <a:srgbClr val="000000"/>
                </a:solidFill>
                <a:latin typeface="Consolas" panose="020B0609020204030204" pitchFamily="49" charset="0"/>
              </a:rPr>
              <a:t>)</a:t>
            </a:r>
          </a:p>
          <a:p>
            <a:r>
              <a:rPr lang="en-US" sz="1800" dirty="0">
                <a:solidFill>
                  <a:srgbClr val="000000"/>
                </a:solidFill>
                <a:latin typeface="Consolas" panose="020B0609020204030204" pitchFamily="49" charset="0"/>
              </a:rPr>
              <a:t>{</a:t>
            </a:r>
          </a:p>
          <a:p>
            <a:r>
              <a:rPr lang="en-US" sz="1800" dirty="0">
                <a:solidFill>
                  <a:srgbClr val="000000"/>
                </a:solidFill>
                <a:latin typeface="Consolas" panose="020B0609020204030204" pitchFamily="49" charset="0"/>
              </a:rPr>
              <a:t>    </a:t>
            </a:r>
            <a:r>
              <a:rPr lang="en-US" sz="1800" dirty="0">
                <a:solidFill>
                  <a:srgbClr val="0000FF"/>
                </a:solidFill>
                <a:latin typeface="Consolas" panose="020B0609020204030204" pitchFamily="49" charset="0"/>
              </a:rPr>
              <a:t>unsafe</a:t>
            </a:r>
            <a:endParaRPr lang="en-US" sz="1800" dirty="0">
              <a:solidFill>
                <a:srgbClr val="000000"/>
              </a:solidFill>
              <a:latin typeface="Consolas" panose="020B0609020204030204" pitchFamily="49" charset="0"/>
            </a:endParaRPr>
          </a:p>
          <a:p>
            <a:r>
              <a:rPr lang="en-US" sz="1800" dirty="0">
                <a:solidFill>
                  <a:srgbClr val="000000"/>
                </a:solidFill>
                <a:latin typeface="Consolas" panose="020B0609020204030204" pitchFamily="49" charset="0"/>
              </a:rPr>
              <a:t>    {</a:t>
            </a:r>
          </a:p>
          <a:p>
            <a:r>
              <a:rPr lang="en-US" sz="1800" dirty="0">
                <a:solidFill>
                  <a:srgbClr val="000000"/>
                </a:solidFill>
                <a:latin typeface="Consolas" panose="020B0609020204030204" pitchFamily="49" charset="0"/>
              </a:rPr>
              <a:t>        </a:t>
            </a:r>
            <a:r>
              <a:rPr lang="en-US" sz="1800" dirty="0">
                <a:solidFill>
                  <a:srgbClr val="0000FF"/>
                </a:solidFill>
                <a:latin typeface="Consolas" panose="020B0609020204030204" pitchFamily="49" charset="0"/>
              </a:rPr>
              <a:t>int</a:t>
            </a:r>
            <a:r>
              <a:rPr lang="en-US" sz="1800" dirty="0">
                <a:solidFill>
                  <a:srgbClr val="000000"/>
                </a:solidFill>
                <a:latin typeface="Consolas" panose="020B0609020204030204" pitchFamily="49" charset="0"/>
              </a:rPr>
              <a:t> number = 1444;</a:t>
            </a:r>
          </a:p>
          <a:p>
            <a:r>
              <a:rPr lang="en-US" sz="1800" dirty="0">
                <a:solidFill>
                  <a:srgbClr val="000000"/>
                </a:solidFill>
                <a:latin typeface="Consolas" panose="020B0609020204030204" pitchFamily="49" charset="0"/>
              </a:rPr>
              <a:t>        </a:t>
            </a:r>
            <a:r>
              <a:rPr lang="en-US" sz="1800" dirty="0">
                <a:solidFill>
                  <a:srgbClr val="0000FF"/>
                </a:solidFill>
                <a:latin typeface="Consolas" panose="020B0609020204030204" pitchFamily="49" charset="0"/>
              </a:rPr>
              <a:t>int</a:t>
            </a:r>
            <a:r>
              <a:rPr lang="en-US" sz="1800" dirty="0">
                <a:solidFill>
                  <a:srgbClr val="000000"/>
                </a:solidFill>
                <a:latin typeface="Consolas" panose="020B0609020204030204" pitchFamily="49" charset="0"/>
              </a:rPr>
              <a:t>* pointer = &amp;number;</a:t>
            </a:r>
          </a:p>
          <a:p>
            <a:r>
              <a:rPr lang="en-US" sz="1800" dirty="0">
                <a:solidFill>
                  <a:srgbClr val="000000"/>
                </a:solidFill>
                <a:latin typeface="Consolas" panose="020B0609020204030204" pitchFamily="49" charset="0"/>
              </a:rPr>
              <a:t>        </a:t>
            </a:r>
            <a:r>
              <a:rPr lang="en-US" sz="1800" dirty="0" err="1">
                <a:solidFill>
                  <a:srgbClr val="2B91AF"/>
                </a:solidFill>
                <a:latin typeface="Consolas" panose="020B0609020204030204" pitchFamily="49" charset="0"/>
              </a:rPr>
              <a:t>Console</a:t>
            </a:r>
            <a:r>
              <a:rPr lang="en-US" sz="1800" dirty="0" err="1">
                <a:solidFill>
                  <a:srgbClr val="000000"/>
                </a:solidFill>
                <a:latin typeface="Consolas" panose="020B0609020204030204" pitchFamily="49" charset="0"/>
              </a:rPr>
              <a:t>.WriteLine</a:t>
            </a:r>
            <a:r>
              <a:rPr lang="en-US" sz="1800" dirty="0">
                <a:solidFill>
                  <a:srgbClr val="000000"/>
                </a:solidFill>
                <a:latin typeface="Consolas" panose="020B0609020204030204" pitchFamily="49" charset="0"/>
              </a:rPr>
              <a:t>(*pointer);</a:t>
            </a:r>
          </a:p>
          <a:p>
            <a:r>
              <a:rPr lang="en-US" sz="1800" dirty="0">
                <a:solidFill>
                  <a:srgbClr val="000000"/>
                </a:solidFill>
                <a:latin typeface="Consolas" panose="020B0609020204030204" pitchFamily="49" charset="0"/>
              </a:rPr>
              <a:t>    }</a:t>
            </a:r>
          </a:p>
          <a:p>
            <a:r>
              <a:rPr lang="en-US" sz="1800" dirty="0">
                <a:solidFill>
                  <a:srgbClr val="000000"/>
                </a:solidFill>
                <a:latin typeface="Consolas" panose="020B0609020204030204" pitchFamily="49" charset="0"/>
              </a:rPr>
              <a:t>    </a:t>
            </a:r>
            <a:r>
              <a:rPr lang="en-US" sz="1800" dirty="0" err="1">
                <a:solidFill>
                  <a:srgbClr val="2B91AF"/>
                </a:solidFill>
                <a:latin typeface="Consolas" panose="020B0609020204030204" pitchFamily="49" charset="0"/>
              </a:rPr>
              <a:t>Console</a:t>
            </a:r>
            <a:r>
              <a:rPr lang="en-US" sz="1800" dirty="0" err="1">
                <a:solidFill>
                  <a:srgbClr val="000000"/>
                </a:solidFill>
                <a:latin typeface="Consolas" panose="020B0609020204030204" pitchFamily="49" charset="0"/>
              </a:rPr>
              <a:t>.ReadLine</a:t>
            </a:r>
            <a:r>
              <a:rPr lang="en-US" sz="1800" dirty="0">
                <a:solidFill>
                  <a:srgbClr val="000000"/>
                </a:solidFill>
                <a:latin typeface="Consolas" panose="020B0609020204030204" pitchFamily="49" charset="0"/>
              </a:rPr>
              <a:t>();</a:t>
            </a:r>
          </a:p>
          <a:p>
            <a:r>
              <a:rPr lang="en-US" sz="1800" dirty="0">
                <a:solidFill>
                  <a:srgbClr val="000000"/>
                </a:solidFill>
                <a:latin typeface="Consolas" panose="020B0609020204030204" pitchFamily="49" charset="0"/>
              </a:rPr>
              <a:t>}</a:t>
            </a:r>
            <a:endParaRPr lang="en-US" dirty="0"/>
          </a:p>
        </p:txBody>
      </p:sp>
      <p:sp>
        <p:nvSpPr>
          <p:cNvPr id="9" name="TextBox 8">
            <a:extLst>
              <a:ext uri="{FF2B5EF4-FFF2-40B4-BE49-F238E27FC236}">
                <a16:creationId xmlns:a16="http://schemas.microsoft.com/office/drawing/2014/main" id="{ACAD5D57-CDC5-4562-AF67-F684284B35F1}"/>
              </a:ext>
            </a:extLst>
          </p:cNvPr>
          <p:cNvSpPr txBox="1"/>
          <p:nvPr/>
        </p:nvSpPr>
        <p:spPr>
          <a:xfrm>
            <a:off x="6833608" y="3000886"/>
            <a:ext cx="4250741" cy="1754326"/>
          </a:xfrm>
          <a:prstGeom prst="rect">
            <a:avLst/>
          </a:prstGeom>
          <a:solidFill>
            <a:schemeClr val="tx1"/>
          </a:solidFill>
        </p:spPr>
        <p:txBody>
          <a:bodyPr wrap="square">
            <a:spAutoFit/>
          </a:bodyPr>
          <a:lstStyle/>
          <a:p>
            <a:r>
              <a:rPr lang="en-US" dirty="0">
                <a:solidFill>
                  <a:schemeClr val="bg1"/>
                </a:solidFill>
              </a:rPr>
              <a:t>1444</a:t>
            </a:r>
            <a:endParaRPr lang="fa-IR" dirty="0">
              <a:solidFill>
                <a:schemeClr val="bg1"/>
              </a:solidFill>
            </a:endParaRPr>
          </a:p>
          <a:p>
            <a:endParaRPr lang="fa-IR" dirty="0">
              <a:solidFill>
                <a:schemeClr val="bg1"/>
              </a:solidFill>
            </a:endParaRPr>
          </a:p>
          <a:p>
            <a:endParaRPr lang="fa-IR" dirty="0">
              <a:solidFill>
                <a:schemeClr val="bg1"/>
              </a:solidFill>
            </a:endParaRPr>
          </a:p>
          <a:p>
            <a:endParaRPr lang="fa-IR" dirty="0">
              <a:solidFill>
                <a:schemeClr val="bg1"/>
              </a:solidFill>
            </a:endParaRPr>
          </a:p>
          <a:p>
            <a:endParaRPr lang="fa-IR" dirty="0">
              <a:solidFill>
                <a:schemeClr val="bg1"/>
              </a:solidFill>
            </a:endParaRPr>
          </a:p>
          <a:p>
            <a:endParaRPr lang="en-US" dirty="0">
              <a:solidFill>
                <a:schemeClr val="bg1"/>
              </a:solidFill>
            </a:endParaRPr>
          </a:p>
        </p:txBody>
      </p:sp>
    </p:spTree>
    <p:extLst>
      <p:ext uri="{BB962C8B-B14F-4D97-AF65-F5344CB8AC3E}">
        <p14:creationId xmlns:p14="http://schemas.microsoft.com/office/powerpoint/2010/main" val="3890234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F9A41-BCFF-4774-BB35-B7007BF443D5}"/>
              </a:ext>
            </a:extLst>
          </p:cNvPr>
          <p:cNvSpPr>
            <a:spLocks noGrp="1"/>
          </p:cNvSpPr>
          <p:nvPr>
            <p:ph type="title"/>
          </p:nvPr>
        </p:nvSpPr>
        <p:spPr/>
        <p:txBody>
          <a:bodyPr/>
          <a:lstStyle/>
          <a:p>
            <a:r>
              <a:rPr lang="fa-IR" dirty="0"/>
              <a:t>تعریف اشاره گر</a:t>
            </a:r>
            <a:endParaRPr lang="en-US" dirty="0"/>
          </a:p>
        </p:txBody>
      </p:sp>
      <p:sp>
        <p:nvSpPr>
          <p:cNvPr id="3" name="Content Placeholder 2">
            <a:extLst>
              <a:ext uri="{FF2B5EF4-FFF2-40B4-BE49-F238E27FC236}">
                <a16:creationId xmlns:a16="http://schemas.microsoft.com/office/drawing/2014/main" id="{5968DF3C-CD2D-46D5-9216-15BA7460DCF0}"/>
              </a:ext>
            </a:extLst>
          </p:cNvPr>
          <p:cNvSpPr>
            <a:spLocks noGrp="1"/>
          </p:cNvSpPr>
          <p:nvPr>
            <p:ph idx="1"/>
          </p:nvPr>
        </p:nvSpPr>
        <p:spPr>
          <a:xfrm>
            <a:off x="215462" y="2828109"/>
            <a:ext cx="11328838" cy="3578110"/>
          </a:xfrm>
        </p:spPr>
        <p:txBody>
          <a:bodyPr>
            <a:normAutofit/>
          </a:bodyPr>
          <a:lstStyle/>
          <a:p>
            <a:r>
              <a:rPr lang="fa-IR" dirty="0"/>
              <a:t>همانطور که مشاهده می کنید، ابتدا متغیری از نوع </a:t>
            </a:r>
            <a:r>
              <a:rPr lang="en-US" dirty="0"/>
              <a:t>int </a:t>
            </a:r>
            <a:r>
              <a:rPr lang="fa-IR" dirty="0"/>
              <a:t>تعریف شده است</a:t>
            </a:r>
          </a:p>
          <a:p>
            <a:r>
              <a:rPr lang="fa-IR" dirty="0"/>
              <a:t>سپس یک </a:t>
            </a:r>
            <a:r>
              <a:rPr lang="en-US" dirty="0"/>
              <a:t>Pointer </a:t>
            </a:r>
            <a:r>
              <a:rPr lang="fa-IR" dirty="0"/>
              <a:t>برای نوع داده </a:t>
            </a:r>
            <a:r>
              <a:rPr lang="en-US" dirty="0"/>
              <a:t>int </a:t>
            </a:r>
            <a:r>
              <a:rPr lang="fa-IR" dirty="0"/>
              <a:t>تعریف کرده و آدرس حافظه </a:t>
            </a:r>
            <a:r>
              <a:rPr lang="en-US" dirty="0"/>
              <a:t>number </a:t>
            </a:r>
            <a:r>
              <a:rPr lang="fa-IR" dirty="0"/>
              <a:t>را داخل آن قرار میدهیم.</a:t>
            </a:r>
          </a:p>
          <a:p>
            <a:r>
              <a:rPr lang="fa-IR" dirty="0"/>
              <a:t>سپس مقدار داخل </a:t>
            </a:r>
            <a:r>
              <a:rPr lang="en-US" dirty="0"/>
              <a:t>pointer </a:t>
            </a:r>
            <a:r>
              <a:rPr lang="fa-IR" dirty="0"/>
              <a:t>را بوسیله </a:t>
            </a:r>
            <a:r>
              <a:rPr lang="en-US" dirty="0"/>
              <a:t>*</a:t>
            </a:r>
            <a:r>
              <a:rPr lang="fa-IR" dirty="0"/>
              <a:t> و با دستور </a:t>
            </a:r>
            <a:r>
              <a:rPr lang="en-US" dirty="0" err="1"/>
              <a:t>Console.WriteLine</a:t>
            </a:r>
            <a:r>
              <a:rPr lang="en-US" dirty="0"/>
              <a:t> </a:t>
            </a:r>
            <a:r>
              <a:rPr lang="fa-IR" dirty="0"/>
              <a:t> در خروجی چاپ میکنیم.</a:t>
            </a:r>
          </a:p>
        </p:txBody>
      </p:sp>
      <p:sp>
        <p:nvSpPr>
          <p:cNvPr id="4" name="Slide Number Placeholder 3">
            <a:extLst>
              <a:ext uri="{FF2B5EF4-FFF2-40B4-BE49-F238E27FC236}">
                <a16:creationId xmlns:a16="http://schemas.microsoft.com/office/drawing/2014/main" id="{198C3B92-851B-43E5-8ADE-8712E06A4CB3}"/>
              </a:ext>
            </a:extLst>
          </p:cNvPr>
          <p:cNvSpPr>
            <a:spLocks noGrp="1"/>
          </p:cNvSpPr>
          <p:nvPr>
            <p:ph type="sldNum" sz="quarter" idx="12"/>
          </p:nvPr>
        </p:nvSpPr>
        <p:spPr/>
        <p:txBody>
          <a:bodyPr/>
          <a:lstStyle/>
          <a:p>
            <a:fld id="{7A24F918-E48B-4CD6-88B4-F48A81EB5FB6}" type="slidenum">
              <a:rPr lang="en-US" smtClean="0"/>
              <a:pPr/>
              <a:t>9</a:t>
            </a:fld>
            <a:endParaRPr lang="en-US"/>
          </a:p>
        </p:txBody>
      </p:sp>
      <p:sp>
        <p:nvSpPr>
          <p:cNvPr id="5" name="Footer Placeholder 4">
            <a:extLst>
              <a:ext uri="{FF2B5EF4-FFF2-40B4-BE49-F238E27FC236}">
                <a16:creationId xmlns:a16="http://schemas.microsoft.com/office/drawing/2014/main" id="{E3D232C6-ACF4-44F7-A79D-9C7270FBB931}"/>
              </a:ext>
            </a:extLst>
          </p:cNvPr>
          <p:cNvSpPr>
            <a:spLocks noGrp="1"/>
          </p:cNvSpPr>
          <p:nvPr>
            <p:ph type="ftr" sz="quarter" idx="11"/>
          </p:nvPr>
        </p:nvSpPr>
        <p:spPr/>
        <p:txBody>
          <a:bodyPr/>
          <a:lstStyle/>
          <a:p>
            <a:r>
              <a:rPr lang="en-US"/>
              <a:t>V. Haghighatdoost, Shahed university</a:t>
            </a:r>
            <a:endParaRPr lang="en-US" dirty="0"/>
          </a:p>
        </p:txBody>
      </p:sp>
      <p:sp>
        <p:nvSpPr>
          <p:cNvPr id="7" name="TextBox 6">
            <a:extLst>
              <a:ext uri="{FF2B5EF4-FFF2-40B4-BE49-F238E27FC236}">
                <a16:creationId xmlns:a16="http://schemas.microsoft.com/office/drawing/2014/main" id="{5113774A-3D53-43EA-9C88-68E02773D942}"/>
              </a:ext>
            </a:extLst>
          </p:cNvPr>
          <p:cNvSpPr txBox="1"/>
          <p:nvPr/>
        </p:nvSpPr>
        <p:spPr>
          <a:xfrm>
            <a:off x="447948" y="136038"/>
            <a:ext cx="6965224" cy="2862322"/>
          </a:xfrm>
          <a:prstGeom prst="rect">
            <a:avLst/>
          </a:prstGeom>
          <a:solidFill>
            <a:schemeClr val="bg1">
              <a:lumMod val="85000"/>
            </a:schemeClr>
          </a:solidFill>
        </p:spPr>
        <p:txBody>
          <a:bodyPr wrap="square">
            <a:spAutoFit/>
          </a:bodyPr>
          <a:lstStyle/>
          <a:p>
            <a:r>
              <a:rPr lang="en-US" dirty="0">
                <a:solidFill>
                  <a:srgbClr val="0000FF"/>
                </a:solidFill>
                <a:latin typeface="Consolas" panose="020B0609020204030204" pitchFamily="49" charset="0"/>
              </a:rPr>
              <a:t>static</a:t>
            </a:r>
            <a:r>
              <a:rPr lang="en-US" dirty="0">
                <a:solidFill>
                  <a:srgbClr val="000000"/>
                </a:solidFill>
                <a:latin typeface="Consolas" panose="020B0609020204030204" pitchFamily="49" charset="0"/>
              </a:rPr>
              <a:t> </a:t>
            </a:r>
            <a:r>
              <a:rPr lang="en-US" dirty="0">
                <a:solidFill>
                  <a:srgbClr val="0000FF"/>
                </a:solidFill>
                <a:latin typeface="Consolas" panose="020B0609020204030204" pitchFamily="49" charset="0"/>
              </a:rPr>
              <a:t>void</a:t>
            </a:r>
            <a:r>
              <a:rPr lang="en-US" dirty="0">
                <a:solidFill>
                  <a:srgbClr val="000000"/>
                </a:solidFill>
                <a:latin typeface="Consolas" panose="020B0609020204030204" pitchFamily="49" charset="0"/>
              </a:rPr>
              <a:t> Main(</a:t>
            </a:r>
            <a:r>
              <a:rPr lang="en-US" dirty="0">
                <a:solidFill>
                  <a:srgbClr val="0000FF"/>
                </a:solidFill>
                <a:latin typeface="Consolas" panose="020B0609020204030204" pitchFamily="49" charset="0"/>
              </a:rPr>
              <a:t>string</a:t>
            </a:r>
            <a:r>
              <a:rPr lang="en-US" dirty="0">
                <a:solidFill>
                  <a:srgbClr val="000000"/>
                </a:solidFill>
                <a:latin typeface="Consolas" panose="020B0609020204030204" pitchFamily="49" charset="0"/>
              </a:rPr>
              <a:t>[] </a:t>
            </a:r>
            <a:r>
              <a:rPr lang="en-US" dirty="0" err="1">
                <a:solidFill>
                  <a:srgbClr val="000000"/>
                </a:solidFill>
                <a:latin typeface="Consolas" panose="020B0609020204030204" pitchFamily="49" charset="0"/>
              </a:rPr>
              <a:t>args</a:t>
            </a:r>
            <a:r>
              <a:rPr lang="en-US" dirty="0">
                <a:solidFill>
                  <a:srgbClr val="000000"/>
                </a:solidFill>
                <a:latin typeface="Consolas" panose="020B0609020204030204" pitchFamily="49" charset="0"/>
              </a:rPr>
              <a:t>)</a:t>
            </a:r>
          </a:p>
          <a:p>
            <a:r>
              <a:rPr lang="en-US" dirty="0">
                <a:solidFill>
                  <a:srgbClr val="000000"/>
                </a:solidFill>
                <a:latin typeface="Consolas" panose="020B0609020204030204" pitchFamily="49" charset="0"/>
              </a:rPr>
              <a:t>{</a:t>
            </a:r>
          </a:p>
          <a:p>
            <a:r>
              <a:rPr lang="en-US" dirty="0">
                <a:solidFill>
                  <a:srgbClr val="000000"/>
                </a:solidFill>
                <a:latin typeface="Consolas" panose="020B0609020204030204" pitchFamily="49" charset="0"/>
              </a:rPr>
              <a:t>    </a:t>
            </a:r>
            <a:r>
              <a:rPr lang="en-US" dirty="0">
                <a:solidFill>
                  <a:srgbClr val="0000FF"/>
                </a:solidFill>
                <a:latin typeface="Consolas" panose="020B0609020204030204" pitchFamily="49" charset="0"/>
              </a:rPr>
              <a:t>unsafe</a:t>
            </a:r>
            <a:endParaRPr lang="en-US" dirty="0">
              <a:solidFill>
                <a:srgbClr val="000000"/>
              </a:solidFill>
              <a:latin typeface="Consolas" panose="020B0609020204030204" pitchFamily="49" charset="0"/>
            </a:endParaRPr>
          </a:p>
          <a:p>
            <a:r>
              <a:rPr lang="en-US" dirty="0">
                <a:solidFill>
                  <a:srgbClr val="000000"/>
                </a:solidFill>
                <a:latin typeface="Consolas" panose="020B0609020204030204" pitchFamily="49" charset="0"/>
              </a:rPr>
              <a:t>    {</a:t>
            </a:r>
          </a:p>
          <a:p>
            <a:r>
              <a:rPr lang="en-US" dirty="0">
                <a:solidFill>
                  <a:srgbClr val="000000"/>
                </a:solidFill>
                <a:latin typeface="Consolas" panose="020B0609020204030204" pitchFamily="49" charset="0"/>
              </a:rPr>
              <a:t>        </a:t>
            </a:r>
            <a:r>
              <a:rPr lang="en-US" dirty="0">
                <a:solidFill>
                  <a:srgbClr val="0000FF"/>
                </a:solidFill>
                <a:latin typeface="Consolas" panose="020B0609020204030204" pitchFamily="49" charset="0"/>
              </a:rPr>
              <a:t>int</a:t>
            </a:r>
            <a:r>
              <a:rPr lang="en-US" dirty="0">
                <a:solidFill>
                  <a:srgbClr val="000000"/>
                </a:solidFill>
                <a:latin typeface="Consolas" panose="020B0609020204030204" pitchFamily="49" charset="0"/>
              </a:rPr>
              <a:t> number = 1444;</a:t>
            </a:r>
          </a:p>
          <a:p>
            <a:r>
              <a:rPr lang="en-US" dirty="0">
                <a:solidFill>
                  <a:srgbClr val="000000"/>
                </a:solidFill>
                <a:latin typeface="Consolas" panose="020B0609020204030204" pitchFamily="49" charset="0"/>
              </a:rPr>
              <a:t>        </a:t>
            </a:r>
            <a:r>
              <a:rPr lang="en-US" dirty="0">
                <a:solidFill>
                  <a:srgbClr val="0000FF"/>
                </a:solidFill>
                <a:latin typeface="Consolas" panose="020B0609020204030204" pitchFamily="49" charset="0"/>
              </a:rPr>
              <a:t>int</a:t>
            </a:r>
            <a:r>
              <a:rPr lang="en-US" dirty="0">
                <a:solidFill>
                  <a:srgbClr val="000000"/>
                </a:solidFill>
                <a:latin typeface="Consolas" panose="020B0609020204030204" pitchFamily="49" charset="0"/>
              </a:rPr>
              <a:t>* pointer = &amp;number;</a:t>
            </a:r>
          </a:p>
          <a:p>
            <a:r>
              <a:rPr lang="en-US" dirty="0">
                <a:solidFill>
                  <a:srgbClr val="000000"/>
                </a:solidFill>
                <a:latin typeface="Consolas" panose="020B0609020204030204" pitchFamily="49" charset="0"/>
              </a:rPr>
              <a:t>        </a:t>
            </a:r>
            <a:r>
              <a:rPr lang="en-US" dirty="0" err="1">
                <a:solidFill>
                  <a:srgbClr val="2B91AF"/>
                </a:solidFill>
                <a:latin typeface="Consolas" panose="020B0609020204030204" pitchFamily="49" charset="0"/>
              </a:rPr>
              <a:t>Console</a:t>
            </a:r>
            <a:r>
              <a:rPr lang="en-US" dirty="0" err="1">
                <a:solidFill>
                  <a:srgbClr val="000000"/>
                </a:solidFill>
                <a:latin typeface="Consolas" panose="020B0609020204030204" pitchFamily="49" charset="0"/>
              </a:rPr>
              <a:t>.WriteLine</a:t>
            </a:r>
            <a:r>
              <a:rPr lang="en-US" dirty="0">
                <a:solidFill>
                  <a:srgbClr val="000000"/>
                </a:solidFill>
                <a:latin typeface="Consolas" panose="020B0609020204030204" pitchFamily="49" charset="0"/>
              </a:rPr>
              <a:t>(*pointer);</a:t>
            </a:r>
          </a:p>
          <a:p>
            <a:r>
              <a:rPr lang="en-US" dirty="0">
                <a:solidFill>
                  <a:srgbClr val="000000"/>
                </a:solidFill>
                <a:latin typeface="Consolas" panose="020B0609020204030204" pitchFamily="49" charset="0"/>
              </a:rPr>
              <a:t>    }</a:t>
            </a:r>
          </a:p>
          <a:p>
            <a:r>
              <a:rPr lang="en-US" dirty="0">
                <a:solidFill>
                  <a:srgbClr val="000000"/>
                </a:solidFill>
                <a:latin typeface="Consolas" panose="020B0609020204030204" pitchFamily="49" charset="0"/>
              </a:rPr>
              <a:t>    </a:t>
            </a:r>
            <a:r>
              <a:rPr lang="en-US" dirty="0" err="1">
                <a:solidFill>
                  <a:srgbClr val="2B91AF"/>
                </a:solidFill>
                <a:latin typeface="Consolas" panose="020B0609020204030204" pitchFamily="49" charset="0"/>
              </a:rPr>
              <a:t>Console</a:t>
            </a:r>
            <a:r>
              <a:rPr lang="en-US" dirty="0" err="1">
                <a:solidFill>
                  <a:srgbClr val="000000"/>
                </a:solidFill>
                <a:latin typeface="Consolas" panose="020B0609020204030204" pitchFamily="49" charset="0"/>
              </a:rPr>
              <a:t>.ReadLine</a:t>
            </a:r>
            <a:r>
              <a:rPr lang="en-US" dirty="0">
                <a:solidFill>
                  <a:srgbClr val="000000"/>
                </a:solidFill>
                <a:latin typeface="Consolas" panose="020B0609020204030204" pitchFamily="49" charset="0"/>
              </a:rPr>
              <a:t>();</a:t>
            </a:r>
          </a:p>
          <a:p>
            <a:r>
              <a:rPr lang="en-US" dirty="0">
                <a:solidFill>
                  <a:srgbClr val="000000"/>
                </a:solidFill>
                <a:latin typeface="Consolas" panose="020B0609020204030204" pitchFamily="49" charset="0"/>
              </a:rPr>
              <a:t>}</a:t>
            </a:r>
            <a:endParaRPr lang="en-US" dirty="0"/>
          </a:p>
        </p:txBody>
      </p:sp>
    </p:spTree>
    <p:extLst>
      <p:ext uri="{BB962C8B-B14F-4D97-AF65-F5344CB8AC3E}">
        <p14:creationId xmlns:p14="http://schemas.microsoft.com/office/powerpoint/2010/main" val="1349954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11629</TotalTime>
  <Words>2746</Words>
  <Application>Microsoft Office PowerPoint</Application>
  <PresentationFormat>Widescreen</PresentationFormat>
  <Paragraphs>350</Paragraphs>
  <Slides>25</Slides>
  <Notes>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25</vt:i4>
      </vt:variant>
    </vt:vector>
  </HeadingPairs>
  <TitlesOfParts>
    <vt:vector size="34" baseType="lpstr">
      <vt:lpstr>Arial</vt:lpstr>
      <vt:lpstr>B Yekan</vt:lpstr>
      <vt:lpstr>Calibri</vt:lpstr>
      <vt:lpstr>Calibri Light</vt:lpstr>
      <vt:lpstr>Consolas</vt:lpstr>
      <vt:lpstr>Tahoma</vt:lpstr>
      <vt:lpstr>Times New Roman</vt:lpstr>
      <vt:lpstr>Wingdings</vt:lpstr>
      <vt:lpstr>Office Theme</vt:lpstr>
      <vt:lpstr>برنامه سازي پيشرفته</vt:lpstr>
      <vt:lpstr>مقدمه</vt:lpstr>
      <vt:lpstr>کد unsafe و اشاره گرها در C#</vt:lpstr>
      <vt:lpstr>کد unsafe و اشاره گرها در C#</vt:lpstr>
      <vt:lpstr>کلمه کلیدی unsafe</vt:lpstr>
      <vt:lpstr>روشهای استفاده از کلمه کلیدی unsafe</vt:lpstr>
      <vt:lpstr>تعریف اشاره گر</vt:lpstr>
      <vt:lpstr>تعریف اشاره گر</vt:lpstr>
      <vt:lpstr>تعریف اشاره گر</vt:lpstr>
      <vt:lpstr>تعریف اشاره گر</vt:lpstr>
      <vt:lpstr>دسترسی به مرجع در کدهای مدیریت شده</vt:lpstr>
      <vt:lpstr>تعریف اشاره گر</vt:lpstr>
      <vt:lpstr>تعریف اشاره گر</vt:lpstr>
      <vt:lpstr>نمایش آدرس یک متغیر و عملیات ریاضی روی آدرسها</vt:lpstr>
      <vt:lpstr>نمایش آدرس یک متغیر و عملیات ریاضی روی آدرسها</vt:lpstr>
      <vt:lpstr>تعریف struct ها به صورت unsafe</vt:lpstr>
      <vt:lpstr>تعریف struct ها به صورت unsafe</vt:lpstr>
      <vt:lpstr>تعریف struct ها به صورت unsafe</vt:lpstr>
      <vt:lpstr>لزوم استفاده از اشاره گرها در C#</vt:lpstr>
      <vt:lpstr>تمرین  کلاسی</vt:lpstr>
      <vt:lpstr>تمرین  کلاسی</vt:lpstr>
      <vt:lpstr>اشاره گر this</vt:lpstr>
      <vt:lpstr>اشاره گر this</vt:lpstr>
      <vt:lpstr>PowerPoint Presentation</vt:lpstr>
      <vt:lpstr>كاربردهاي اشاره گر this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Advanced Computer Architecture</dc:title>
  <dc:creator>HaghighatDoost,Vahid</dc:creator>
  <cp:lastModifiedBy>Vahid</cp:lastModifiedBy>
  <cp:revision>287</cp:revision>
  <dcterms:created xsi:type="dcterms:W3CDTF">2021-08-11T10:34:58Z</dcterms:created>
  <dcterms:modified xsi:type="dcterms:W3CDTF">2023-05-03T07:16:13Z</dcterms:modified>
</cp:coreProperties>
</file>