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256" r:id="rId2"/>
    <p:sldId id="435" r:id="rId3"/>
    <p:sldId id="436" r:id="rId4"/>
    <p:sldId id="478" r:id="rId5"/>
    <p:sldId id="437" r:id="rId6"/>
    <p:sldId id="440" r:id="rId7"/>
    <p:sldId id="479" r:id="rId8"/>
    <p:sldId id="480" r:id="rId9"/>
    <p:sldId id="481" r:id="rId10"/>
    <p:sldId id="482" r:id="rId11"/>
    <p:sldId id="483" r:id="rId12"/>
    <p:sldId id="484" r:id="rId13"/>
    <p:sldId id="485" r:id="rId14"/>
    <p:sldId id="486" r:id="rId15"/>
    <p:sldId id="487" r:id="rId16"/>
    <p:sldId id="488" r:id="rId17"/>
    <p:sldId id="443" r:id="rId18"/>
    <p:sldId id="477" r:id="rId19"/>
    <p:sldId id="444" r:id="rId20"/>
    <p:sldId id="445" r:id="rId21"/>
    <p:sldId id="489" r:id="rId22"/>
    <p:sldId id="490" r:id="rId23"/>
    <p:sldId id="491" r:id="rId24"/>
    <p:sldId id="492" r:id="rId25"/>
    <p:sldId id="493" r:id="rId26"/>
    <p:sldId id="494" r:id="rId27"/>
    <p:sldId id="495" r:id="rId28"/>
    <p:sldId id="496" r:id="rId29"/>
    <p:sldId id="449" r:id="rId30"/>
    <p:sldId id="498" r:id="rId31"/>
    <p:sldId id="497" r:id="rId32"/>
    <p:sldId id="500" r:id="rId33"/>
    <p:sldId id="499" r:id="rId34"/>
    <p:sldId id="453" r:id="rId35"/>
    <p:sldId id="454" r:id="rId36"/>
    <p:sldId id="455" r:id="rId37"/>
    <p:sldId id="456" r:id="rId38"/>
    <p:sldId id="457" r:id="rId39"/>
    <p:sldId id="459" r:id="rId40"/>
    <p:sldId id="460" r:id="rId41"/>
    <p:sldId id="461" r:id="rId42"/>
    <p:sldId id="462" r:id="rId43"/>
    <p:sldId id="463" r:id="rId44"/>
    <p:sldId id="464" r:id="rId45"/>
    <p:sldId id="465" r:id="rId46"/>
    <p:sldId id="466" r:id="rId47"/>
    <p:sldId id="467" r:id="rId48"/>
    <p:sldId id="502" r:id="rId49"/>
    <p:sldId id="503" r:id="rId50"/>
    <p:sldId id="504" r:id="rId51"/>
    <p:sldId id="505" r:id="rId52"/>
    <p:sldId id="506" r:id="rId53"/>
    <p:sldId id="507" r:id="rId54"/>
    <p:sldId id="509" r:id="rId55"/>
    <p:sldId id="508" r:id="rId56"/>
    <p:sldId id="511" r:id="rId57"/>
    <p:sldId id="510" r:id="rId58"/>
    <p:sldId id="512" r:id="rId59"/>
    <p:sldId id="513" r:id="rId60"/>
    <p:sldId id="514" r:id="rId61"/>
    <p:sldId id="515" r:id="rId62"/>
    <p:sldId id="516" r:id="rId63"/>
    <p:sldId id="517" r:id="rId64"/>
    <p:sldId id="518" r:id="rId65"/>
    <p:sldId id="522" r:id="rId66"/>
    <p:sldId id="475" r:id="rId67"/>
    <p:sldId id="521" r:id="rId68"/>
    <p:sldId id="476" r:id="rId6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7"/>
    <a:srgbClr val="FFFFCC"/>
    <a:srgbClr val="FFFFFF"/>
    <a:srgbClr val="FC34A6"/>
    <a:srgbClr val="5B9BD5"/>
    <a:srgbClr val="ED78F0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4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E1AD05-FF45-4CA3-91EA-DEC554E24BA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1F7EED9-F2B5-4091-94CB-2BAF81A29131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متغیرهای عضو یک کلاس که آرایه هستند</a:t>
          </a:r>
          <a:endParaRPr lang="en-US" dirty="0">
            <a:cs typeface="B Mitra" panose="00000400000000000000" pitchFamily="2" charset="-78"/>
          </a:endParaRPr>
        </a:p>
      </dgm:t>
    </dgm:pt>
    <dgm:pt modelId="{69716CB9-E73E-4575-9E67-CB4D1AA9588B}" type="parTrans" cxnId="{F65910DC-DF54-4851-B602-0A78EE31C375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41727D97-810F-44CB-BA59-177EA931D933}" type="sibTrans" cxnId="{F65910DC-DF54-4851-B602-0A78EE31C375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C13B6003-D790-40EE-819F-47BFA9D8B8A5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آرایه ای از اشیا یک کلاس</a:t>
          </a:r>
          <a:endParaRPr lang="en-US" dirty="0">
            <a:cs typeface="B Mitra" panose="00000400000000000000" pitchFamily="2" charset="-78"/>
          </a:endParaRPr>
        </a:p>
      </dgm:t>
    </dgm:pt>
    <dgm:pt modelId="{6A10C53F-E0A4-4333-AFA1-999470CC0BA0}" type="parTrans" cxnId="{D0A65D40-60E6-4C1A-BDB4-6B892F744584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26F815CB-1326-4043-BC0D-AAD480A6F2D4}" type="sibTrans" cxnId="{D0A65D40-60E6-4C1A-BDB4-6B892F744584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2E3055AA-1469-4828-9E19-7C3F5A1018AF}" type="pres">
      <dgm:prSet presAssocID="{FEE1AD05-FF45-4CA3-91EA-DEC554E24BA6}" presName="linear" presStyleCnt="0">
        <dgm:presLayoutVars>
          <dgm:animLvl val="lvl"/>
          <dgm:resizeHandles val="exact"/>
        </dgm:presLayoutVars>
      </dgm:prSet>
      <dgm:spPr/>
    </dgm:pt>
    <dgm:pt modelId="{9C7A3A22-2844-4851-BA13-480DDAE8B92C}" type="pres">
      <dgm:prSet presAssocID="{91F7EED9-F2B5-4091-94CB-2BAF81A2913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13024F3-F931-4659-8FD8-40ED6939D097}" type="pres">
      <dgm:prSet presAssocID="{41727D97-810F-44CB-BA59-177EA931D933}" presName="spacer" presStyleCnt="0"/>
      <dgm:spPr/>
    </dgm:pt>
    <dgm:pt modelId="{5EAC2A97-C9C4-4D74-9BB3-C4F4576061EE}" type="pres">
      <dgm:prSet presAssocID="{C13B6003-D790-40EE-819F-47BFA9D8B8A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C710C0D-4389-4CFD-882F-1313F4E4EDD8}" type="presOf" srcId="{C13B6003-D790-40EE-819F-47BFA9D8B8A5}" destId="{5EAC2A97-C9C4-4D74-9BB3-C4F4576061EE}" srcOrd="0" destOrd="0" presId="urn:microsoft.com/office/officeart/2005/8/layout/vList2"/>
    <dgm:cxn modelId="{D0A65D40-60E6-4C1A-BDB4-6B892F744584}" srcId="{FEE1AD05-FF45-4CA3-91EA-DEC554E24BA6}" destId="{C13B6003-D790-40EE-819F-47BFA9D8B8A5}" srcOrd="1" destOrd="0" parTransId="{6A10C53F-E0A4-4333-AFA1-999470CC0BA0}" sibTransId="{26F815CB-1326-4043-BC0D-AAD480A6F2D4}"/>
    <dgm:cxn modelId="{5FAA0A74-9B18-4559-A849-4A90ED2B521A}" type="presOf" srcId="{91F7EED9-F2B5-4091-94CB-2BAF81A29131}" destId="{9C7A3A22-2844-4851-BA13-480DDAE8B92C}" srcOrd="0" destOrd="0" presId="urn:microsoft.com/office/officeart/2005/8/layout/vList2"/>
    <dgm:cxn modelId="{99B752D5-6A8C-4B6C-87F5-22685DC6D593}" type="presOf" srcId="{FEE1AD05-FF45-4CA3-91EA-DEC554E24BA6}" destId="{2E3055AA-1469-4828-9E19-7C3F5A1018AF}" srcOrd="0" destOrd="0" presId="urn:microsoft.com/office/officeart/2005/8/layout/vList2"/>
    <dgm:cxn modelId="{F65910DC-DF54-4851-B602-0A78EE31C375}" srcId="{FEE1AD05-FF45-4CA3-91EA-DEC554E24BA6}" destId="{91F7EED9-F2B5-4091-94CB-2BAF81A29131}" srcOrd="0" destOrd="0" parTransId="{69716CB9-E73E-4575-9E67-CB4D1AA9588B}" sibTransId="{41727D97-810F-44CB-BA59-177EA931D933}"/>
    <dgm:cxn modelId="{32C31878-BD20-436F-904D-CBE9EC650DF7}" type="presParOf" srcId="{2E3055AA-1469-4828-9E19-7C3F5A1018AF}" destId="{9C7A3A22-2844-4851-BA13-480DDAE8B92C}" srcOrd="0" destOrd="0" presId="urn:microsoft.com/office/officeart/2005/8/layout/vList2"/>
    <dgm:cxn modelId="{471FE53E-9682-4AD3-BD97-01AE87924E46}" type="presParOf" srcId="{2E3055AA-1469-4828-9E19-7C3F5A1018AF}" destId="{413024F3-F931-4659-8FD8-40ED6939D097}" srcOrd="1" destOrd="0" presId="urn:microsoft.com/office/officeart/2005/8/layout/vList2"/>
    <dgm:cxn modelId="{B3674269-8B25-4F44-BEF7-F8B03A6E2F62}" type="presParOf" srcId="{2E3055AA-1469-4828-9E19-7C3F5A1018AF}" destId="{5EAC2A97-C9C4-4D74-9BB3-C4F4576061E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A3A22-2844-4851-BA13-480DDAE8B92C}">
      <dsp:nvSpPr>
        <dsp:cNvPr id="0" name=""/>
        <dsp:cNvSpPr/>
      </dsp:nvSpPr>
      <dsp:spPr>
        <a:xfrm>
          <a:off x="0" y="702087"/>
          <a:ext cx="11328400" cy="17871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6500" kern="1200" dirty="0">
              <a:cs typeface="B Mitra" panose="00000400000000000000" pitchFamily="2" charset="-78"/>
            </a:rPr>
            <a:t>متغیرهای عضو یک کلاس که آرایه هستند</a:t>
          </a:r>
          <a:endParaRPr lang="en-US" sz="6500" kern="1200" dirty="0">
            <a:cs typeface="B Mitra" panose="00000400000000000000" pitchFamily="2" charset="-78"/>
          </a:endParaRPr>
        </a:p>
      </dsp:txBody>
      <dsp:txXfrm>
        <a:off x="87243" y="789330"/>
        <a:ext cx="11153914" cy="1612689"/>
      </dsp:txXfrm>
    </dsp:sp>
    <dsp:sp modelId="{5EAC2A97-C9C4-4D74-9BB3-C4F4576061EE}">
      <dsp:nvSpPr>
        <dsp:cNvPr id="0" name=""/>
        <dsp:cNvSpPr/>
      </dsp:nvSpPr>
      <dsp:spPr>
        <a:xfrm>
          <a:off x="0" y="2676462"/>
          <a:ext cx="11328400" cy="178717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6500" kern="1200" dirty="0">
              <a:cs typeface="B Mitra" panose="00000400000000000000" pitchFamily="2" charset="-78"/>
            </a:rPr>
            <a:t>آرایه ای از اشیا یک کلاس</a:t>
          </a:r>
          <a:endParaRPr lang="en-US" sz="6500" kern="1200" dirty="0">
            <a:cs typeface="B Mitra" panose="00000400000000000000" pitchFamily="2" charset="-78"/>
          </a:endParaRPr>
        </a:p>
      </dsp:txBody>
      <dsp:txXfrm>
        <a:off x="87243" y="2763705"/>
        <a:ext cx="11153914" cy="1612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1-03-14T05:26:24.92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28169 14623 0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04T03:55:55.274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17286 11412 0,'0'18'140,"18"-18"-109,17 0-15,-17 0 0,-1 0-1,1 0 1,0 0 0,17 0-1,0 0-15,0 0 16,1 0-16,-19 0 15,19 0 1,-19 0 0,36 0-1,-18 0 1,-17 0-16,17 0 31,-17 0-15,0 0-1,-1 0 1,19 0 15,-19 0-15,18 0 0,1 0-1,-1 0 1,-17 0-16,35 0 31,-36 0-15,19 0-1,-19 0 17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04T04:02:12.008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5450 14393 0,'0'18'78,"18"-18"-63,0 0 1,-1 0 0,19 18-1,17-18 1,-18 0 0,18 0-1,-36 0-15,1 0 16,0 0-16,-1 0 0,19 0 15,34-18 1,-35 18 0,36 0-1,-36 0 1,18 0 0,-35 0-1,35-18 1,-36 18-16,19 0 15,17 0 1,-1 0 0,-16 0-1,-19 0-15,1 0 16,0 0-16,-1 0 0,19 0 16,16 0-1,19-17 1,-18 17-1,-35 0-15,52 0 16,-52 0 0,52 0-16,1-18 15,-53 18 1,52 0-16,71 0 47,-53-18-32,-17 18 1,-53 0-16,87-17 16,-69 17-16,-1 0 15,53 0 1,18-18 0,-18 18-1,-70 0-15,17 0 0,106 0 31,-53-17-15,1 17 0,-19 0-1,18 0 1,-52 0 0,52 0-1,-71 0-15,19 0 0,17-18 16,52 18-1,-16 0 1,-72 0-16,36 0 16,-35-18-16,141 18 31,-142-17-31,19 17 0,16 0 16,19 17-1,53-17 1,-54 0-1,1 18 1,-36-18-16,53 0 16,-53 0-1,-17 0-15,17 0 16,71-18 0,-71 18 15,1 0-16,17 18 1,-1-18 0,-16 0-1,17 0 1,-18 0 0,0 0-1,-17 0-15,0 0 16,-1 0-16,1 0 15,-1 0-15,19 0 16,-19 0 0,1 0-1,0 0 1,-1 0 15,-34 0 204,-19-18-204</inkml:trace>
  <inkml:trace contextRef="#ctx0" brushRef="#br0" timeOffset="5599.64">5380 17551 0,'18'0'16,"-1"0"-1,1 0 32,-1 0-47,1 0 16,0 0-1,-1 0 1,1 0 0,0 0-16,-1-18 15,54 18 1,-36 0-1,-17 0-15,17 0 16,-17 0-16,-1 0 0,1 0 0,0-18 16,17 18-16,-18 0 0,1 0 15,0 0-15,35 0 16,-36 0-16,1-17 16,70-1-1,-17 18 1,-18-18-1,0 18 1,-36-17 0,54-1-16,-54 18 15,19 0-15,-1 0 16,18-17 0,-36 17-16,54 0 15,17-18 1,0 18-1,-70 0-15,70-18 16,-52 18-16,-19 0 0,54-17 16,-1 17-1,54-18 1,-54 0 0,54 18-1,-36 0 1,-53 0-16,71 0 15,-71 0-15,-17 0 16,35-17-16,123 17 31,-52 0-15,-54 0 15,-34 0-31,52 0 16,-53 0-16,36 0 15,17 0 1,18-18 0,-18 18-1,-71 0-15,72 0 16,-72 0-16,54 0 16,88 0 15,-89 0-16,1 0 1,-36 0-16,36 18 16,-54-18-16,19 0 15,-19 0-15,1-18 0,35 18 16,35 0 0,-35 0 15,-36 0-31,1 0 0,17 0 0,36 0 31,-53 0-31,34-18 16,-34 18-16,35 0 15,0 0 1,35 0 0,-35 0-1,-35 0-15,17 0 16,-17 0-16,-1 0 0,36 0 15,-18 0 1,18 0 0,-17 18-1,-1-18 1,-17 0 15,-1 0-15,-34 0 328,-19-18-329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04T04:26:46.412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4586 5203 0,'35'0'109,"-17"0"-109,0 0 16,35 0 0,-18 0-16,0 0 15,18 0 1,18 0-16,-36 0 0,35 0 15,19 0 1,-1 0 0,18 0 15,-53 0-31,-18 0 16,18 0-16,141 0 31,-159 0-31,36 0 15,17 0 1,71 0 0,-18 0-1,-18 0 1,-70 0-16,71 0 16,-89 0-1,35 0-15,-34 0 16,34 0-16,160 0 31,-160 0-15,54 0 15,-36 0-15,0 0-1,-53 0 1,36 0-1,-18 0 1,-36 0-16,36 0 16,194 0 15,-106 0-15,0 0-1,53 0 1,-88 0-1,-53 0 1,-18 0 0,1 0-16,-1 0 0,0 0 15,1 0 1,-19 0-16,36 0 31,18 0-15,17 0-1,0 0 1,53 0 0,-53 0-1,1 0 1,-19 0 0,-35 0-1,18 0-15,-17 0 31,-19 0-15,1 0 15,17 0-15,-17 0 0,-1 0-1,1 0 1,35 0-16,-35 0 15,35 0-15,-36 0 16,1 0-16,17 0 31,0 0-15,-17 0 0,35 0 484,-53-17-485,18 17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22402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C42358-354D-4929-BAA4-4E2A1F64FD0E}" type="slidenum">
              <a:rPr lang="ar-SA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866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C42358-354D-4929-BAA4-4E2A1F64FD0E}" type="slidenum">
              <a:rPr lang="ar-SA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64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C42358-354D-4929-BAA4-4E2A1F64FD0E}" type="slidenum">
              <a:rPr lang="ar-SA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01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V. Haghighatdoost, Shahed university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22239"/>
            <a:ext cx="10972800" cy="6008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1BFD6-D07F-4220-8A14-D630910175B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48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ghighatdoost@shahed.ac.i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ref.shahed.ac.ir/haghighatdoos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dotnet/api/system.string.split?view=net-6.0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dotnet/standard/base-types/standard-numeric-format-strings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B Titr" panose="00000700000000000000" pitchFamily="2" charset="-78"/>
              </a:rPr>
              <a:t>برنامه سازي پيشرفته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4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fa-IR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آرایه ها و رشته ها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V. Haghighatdoost, </a:t>
            </a:r>
            <a:r>
              <a:rPr lang="en-US" dirty="0" err="1"/>
              <a:t>Shahed</a:t>
            </a:r>
            <a:r>
              <a:rPr lang="en-US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043E-9926-4DC3-89AE-17D74BF6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آرایه ای از آرایه ها </a:t>
            </a:r>
            <a:r>
              <a:rPr lang="en-US" dirty="0"/>
              <a:t>C#</a:t>
            </a:r>
            <a:r>
              <a:rPr lang="fa-IR" dirty="0"/>
              <a:t> (</a:t>
            </a:r>
            <a:r>
              <a:rPr lang="en-US" dirty="0"/>
              <a:t>jagged array </a:t>
            </a:r>
            <a:r>
              <a:rPr lang="fa-IR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1CA7-C83C-410B-83ED-846ED88E1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1" y="1240077"/>
            <a:ext cx="11652687" cy="5166142"/>
          </a:xfrm>
        </p:spPr>
        <p:txBody>
          <a:bodyPr>
            <a:noAutofit/>
          </a:bodyPr>
          <a:lstStyle/>
          <a:p>
            <a:r>
              <a:rPr lang="fa-IR" sz="2400" dirty="0"/>
              <a:t>نحوه تعریف آرایه های چند بعدی بصورت آرایه ای از آرایه ها:</a:t>
            </a:r>
          </a:p>
          <a:p>
            <a:pPr algn="r"/>
            <a:r>
              <a:rPr lang="fa-IR" sz="2400" dirty="0"/>
              <a:t>باید تعداد ردیف ها را مشخص کنیم</a:t>
            </a:r>
          </a:p>
          <a:p>
            <a:pPr algn="r"/>
            <a:r>
              <a:rPr lang="fa-IR" sz="2400" dirty="0"/>
              <a:t>مثال:</a:t>
            </a:r>
          </a:p>
          <a:p>
            <a:pPr algn="r"/>
            <a:endParaRPr lang="fa-IR" sz="2400" dirty="0"/>
          </a:p>
          <a:p>
            <a:pPr algn="r"/>
            <a:r>
              <a:rPr lang="fa-IR" sz="2400" dirty="0"/>
              <a:t>در نظر داشته باشید که </a:t>
            </a:r>
            <a:r>
              <a:rPr lang="en-US" sz="2400" dirty="0" err="1"/>
              <a:t>jaggedArray</a:t>
            </a:r>
            <a:r>
              <a:rPr lang="en-US" sz="2400" dirty="0"/>
              <a:t>[0]</a:t>
            </a:r>
            <a:r>
              <a:rPr lang="fa-IR" sz="2400" dirty="0"/>
              <a:t> و </a:t>
            </a:r>
            <a:r>
              <a:rPr lang="en-US" sz="2400" dirty="0" err="1"/>
              <a:t>jaggedArray</a:t>
            </a:r>
            <a:r>
              <a:rPr lang="en-US" sz="2400" dirty="0"/>
              <a:t>[1]</a:t>
            </a:r>
            <a:r>
              <a:rPr lang="fa-IR" sz="2400" dirty="0"/>
              <a:t> هر کدام یک آرایه هستند:</a:t>
            </a:r>
          </a:p>
          <a:p>
            <a:pPr algn="r"/>
            <a:endParaRPr lang="fa-IR" sz="2400" dirty="0"/>
          </a:p>
          <a:p>
            <a:pPr algn="r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CAEAE-0BA7-4089-9AB3-4624B8498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5E9C2-E563-45C5-ADAD-4918DDD8B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E738BA-D51F-4F53-8704-E20D5786A3DD}"/>
              </a:ext>
            </a:extLst>
          </p:cNvPr>
          <p:cNvSpPr txBox="1"/>
          <p:nvPr/>
        </p:nvSpPr>
        <p:spPr>
          <a:xfrm>
            <a:off x="323851" y="1740565"/>
            <a:ext cx="725964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dataType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nameOfArray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dataType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[rows][];</a:t>
            </a:r>
          </a:p>
          <a:p>
            <a:endParaRPr lang="en-US" sz="1800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endParaRPr lang="en-US" sz="1800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// declare jagged array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jaggedArray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[2][];</a:t>
            </a:r>
          </a:p>
          <a:p>
            <a:endParaRPr lang="fa-I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fa-IR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fa-I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// set size of the first array as 3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jaggedArray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[0]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[3];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// set size of second array as 2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jaggedArray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[1]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[2];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422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043E-9926-4DC3-89AE-17D74BF6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آرایه ای از آرایه ها </a:t>
            </a:r>
            <a:r>
              <a:rPr lang="en-US" dirty="0"/>
              <a:t>C#</a:t>
            </a:r>
            <a:r>
              <a:rPr lang="fa-IR" dirty="0"/>
              <a:t> (</a:t>
            </a:r>
            <a:r>
              <a:rPr lang="en-US" dirty="0"/>
              <a:t>jagged array </a:t>
            </a:r>
            <a:r>
              <a:rPr lang="fa-IR" dirty="0"/>
              <a:t>)-ادامه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CAEAE-0BA7-4089-9AB3-4624B8498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5E9C2-E563-45C5-ADAD-4918DDD8B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34D435F-6D37-4DAC-822D-4B130DF7317E}"/>
              </a:ext>
            </a:extLst>
          </p:cNvPr>
          <p:cNvGrpSpPr/>
          <p:nvPr/>
        </p:nvGrpSpPr>
        <p:grpSpPr>
          <a:xfrm>
            <a:off x="423025" y="1347597"/>
            <a:ext cx="5295511" cy="4349501"/>
            <a:chOff x="177134" y="1442242"/>
            <a:chExt cx="5295511" cy="434950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14D5492-FAF7-4815-87B2-2E9637504E88}"/>
                </a:ext>
              </a:extLst>
            </p:cNvPr>
            <p:cNvSpPr txBox="1"/>
            <p:nvPr/>
          </p:nvSpPr>
          <p:spPr>
            <a:xfrm>
              <a:off x="177134" y="1821425"/>
              <a:ext cx="5295511" cy="397031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[][] </a:t>
              </a:r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[2][];</a:t>
              </a:r>
            </a:p>
            <a:p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// set size of the first array as 3</a:t>
              </a:r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[0] =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[3];</a:t>
              </a:r>
            </a:p>
            <a:p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// set size of second array as 2</a:t>
              </a:r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[1] =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[2];</a:t>
              </a:r>
            </a:p>
            <a:p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// initialize the first array</a:t>
              </a:r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[0][0] = 1;</a:t>
              </a: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[0][1] = 3;</a:t>
              </a: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[0][2] = 5;</a:t>
              </a:r>
            </a:p>
            <a:p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// initialize the second array</a:t>
              </a:r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[1][0] = 2;</a:t>
              </a: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[1][1] = 4;</a:t>
              </a:r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BE739D2-8F73-48CB-97A4-E68FDE71E3B8}"/>
                </a:ext>
              </a:extLst>
            </p:cNvPr>
            <p:cNvSpPr txBox="1"/>
            <p:nvPr/>
          </p:nvSpPr>
          <p:spPr>
            <a:xfrm>
              <a:off x="184468" y="1442242"/>
              <a:ext cx="5288177" cy="3693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b="1" dirty="0"/>
                <a:t>1. Using the index number</a:t>
              </a:r>
              <a:endParaRPr lang="en-US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8658BB0-9FFC-4827-B8D4-3FBE12A172AC}"/>
              </a:ext>
            </a:extLst>
          </p:cNvPr>
          <p:cNvGrpSpPr/>
          <p:nvPr/>
        </p:nvGrpSpPr>
        <p:grpSpPr>
          <a:xfrm>
            <a:off x="6087444" y="1347597"/>
            <a:ext cx="5295511" cy="2134154"/>
            <a:chOff x="5879881" y="1336377"/>
            <a:chExt cx="5295511" cy="213415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0296F33-DBD8-446B-9D79-2F35BD0DD24E}"/>
                </a:ext>
              </a:extLst>
            </p:cNvPr>
            <p:cNvSpPr txBox="1"/>
            <p:nvPr/>
          </p:nvSpPr>
          <p:spPr>
            <a:xfrm>
              <a:off x="5879881" y="1716205"/>
              <a:ext cx="5295511" cy="175432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// declaring </a:t>
              </a:r>
              <a:r>
                <a:rPr lang="en-US" dirty="0">
                  <a:solidFill>
                    <a:srgbClr val="008000"/>
                  </a:solidFill>
                  <a:latin typeface="Consolas" panose="020B0609020204030204" pitchFamily="49" charset="0"/>
                </a:rPr>
                <a:t>integer</a:t>
              </a:r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 jagged array</a:t>
              </a:r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[][] </a:t>
              </a:r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[2][];</a:t>
              </a:r>
            </a:p>
            <a:p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>
                  <a:solidFill>
                    <a:srgbClr val="008000"/>
                  </a:solidFill>
                  <a:latin typeface="Consolas" panose="020B0609020204030204" pitchFamily="49" charset="0"/>
                </a:rPr>
                <a:t>// initialize each array</a:t>
              </a:r>
              <a:endParaRPr lang="en-US" sz="1800" dirty="0">
                <a:solidFill>
                  <a:srgbClr val="000000"/>
                </a:solidFill>
                <a:latin typeface="Consolas" panose="020B0609020204030204" pitchFamily="49" charset="0"/>
              </a:endParaRP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[0] =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 { 1, 3, 5 };</a:t>
              </a:r>
            </a:p>
            <a:p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[1] =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 { 2, 4 };</a:t>
              </a:r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277D10-980F-48A5-93C1-68ADC6B6806E}"/>
                </a:ext>
              </a:extLst>
            </p:cNvPr>
            <p:cNvSpPr txBox="1"/>
            <p:nvPr/>
          </p:nvSpPr>
          <p:spPr>
            <a:xfrm>
              <a:off x="5879881" y="1336377"/>
              <a:ext cx="5295511" cy="3693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b="1" dirty="0"/>
                <a:t>2. Initialize without setting size of array elements</a:t>
              </a:r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ED26E94-BB9F-46EA-BDD5-1EC26BFFA6F5}"/>
              </a:ext>
            </a:extLst>
          </p:cNvPr>
          <p:cNvGrpSpPr/>
          <p:nvPr/>
        </p:nvGrpSpPr>
        <p:grpSpPr>
          <a:xfrm>
            <a:off x="6087444" y="3838520"/>
            <a:ext cx="5296783" cy="1835164"/>
            <a:chOff x="5916682" y="3648155"/>
            <a:chExt cx="5296783" cy="1835164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D3FBD6-0B15-4E97-824A-EB8695C1A1BD}"/>
                </a:ext>
              </a:extLst>
            </p:cNvPr>
            <p:cNvSpPr txBox="1"/>
            <p:nvPr/>
          </p:nvSpPr>
          <p:spPr>
            <a:xfrm>
              <a:off x="5917954" y="4005991"/>
              <a:ext cx="5295511" cy="14773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[][] </a:t>
              </a:r>
              <a:r>
                <a:rPr lang="en-US" sz="18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jaggedArray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{</a:t>
              </a:r>
            </a:p>
            <a:p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 ] {10, 20, 30},</a:t>
              </a:r>
            </a:p>
            <a:p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 ] {11, 22},</a:t>
              </a:r>
            </a:p>
            <a:p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new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8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int</a:t>
              </a:r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 ] {88, 99}</a:t>
              </a:r>
            </a:p>
            <a:p>
              <a:r>
                <a:rPr lang="en-US" sz="18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};</a:t>
              </a:r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F2F1178-4EDB-4E3C-AC65-CB28E4EECBBF}"/>
                </a:ext>
              </a:extLst>
            </p:cNvPr>
            <p:cNvSpPr txBox="1"/>
            <p:nvPr/>
          </p:nvSpPr>
          <p:spPr>
            <a:xfrm>
              <a:off x="5916682" y="3648155"/>
              <a:ext cx="5295511" cy="3693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b="1" dirty="0"/>
                <a:t>3. Initialize while declaring Jagged Array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7014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E317B-DA85-4A67-A30C-EB87D06A5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دسترسی به عناصر آرایه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1D6DB-73B8-4EA2-8C79-EC2FD81D0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4386" y="1179846"/>
            <a:ext cx="6865713" cy="5166142"/>
          </a:xfrm>
        </p:spPr>
        <p:txBody>
          <a:bodyPr>
            <a:normAutofit/>
          </a:bodyPr>
          <a:lstStyle/>
          <a:p>
            <a:r>
              <a:rPr lang="fa-IR" sz="2400" dirty="0"/>
              <a:t>دسترسی به عناصر آرایه با استفاده از حلقه های </a:t>
            </a:r>
            <a:r>
              <a:rPr lang="en-US" sz="2400" dirty="0"/>
              <a:t>for</a:t>
            </a:r>
            <a:r>
              <a:rPr lang="fa-IR" sz="2400" dirty="0"/>
              <a:t>، بسیار متداول است.</a:t>
            </a:r>
          </a:p>
          <a:p>
            <a:r>
              <a:rPr lang="fa-IR" sz="2400" dirty="0"/>
              <a:t>یکی از شیوه های دسترسی به عناصر آرایه، استفاده از </a:t>
            </a:r>
            <a:r>
              <a:rPr lang="en-US" sz="2400" dirty="0"/>
              <a:t>for each</a:t>
            </a:r>
            <a:r>
              <a:rPr lang="fa-IR" sz="2400" dirty="0"/>
              <a:t> است.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EB0C9-084F-476C-B518-B230C78F5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FE910-5EA5-4491-8DF9-157803F59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D481BC-0ECF-4A89-9FB6-15120CC3EB33}"/>
              </a:ext>
            </a:extLst>
          </p:cNvPr>
          <p:cNvSpPr txBox="1"/>
          <p:nvPr/>
        </p:nvSpPr>
        <p:spPr>
          <a:xfrm>
            <a:off x="5822229" y="4268305"/>
            <a:ext cx="60978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(element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iterable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- item)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// body of foreach loop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FD704E-11EC-4FA6-B7EC-FCDF8ED75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99" y="354563"/>
            <a:ext cx="4924987" cy="6138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017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0287-8552-456C-9025-B12D1F470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099A2-00E6-4822-89B5-1831C6162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B247D-D2AD-41B1-839E-F2143F193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DB8A8-2B6D-4BC3-A68A-34736A917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55882" y="6407849"/>
            <a:ext cx="5029200" cy="365125"/>
          </a:xfrm>
        </p:spPr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EA6FFD-74C6-484F-B1D0-DA969D8A7814}"/>
              </a:ext>
            </a:extLst>
          </p:cNvPr>
          <p:cNvSpPr txBox="1"/>
          <p:nvPr/>
        </p:nvSpPr>
        <p:spPr>
          <a:xfrm>
            <a:off x="109391" y="1237825"/>
            <a:ext cx="6863610" cy="25853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{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'H'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'e'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'l'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'l'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'o'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};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nn-NO" sz="18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myArray.Length; i++)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C8C9FC-BB6C-4CC7-8BC5-B697E27FDA58}"/>
              </a:ext>
            </a:extLst>
          </p:cNvPr>
          <p:cNvSpPr txBox="1"/>
          <p:nvPr/>
        </p:nvSpPr>
        <p:spPr>
          <a:xfrm>
            <a:off x="109391" y="4007341"/>
            <a:ext cx="686361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{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'H'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'e'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'l'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'l'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'o'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};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28C433-1BC6-4412-B95F-FC7C59DC80C7}"/>
              </a:ext>
            </a:extLst>
          </p:cNvPr>
          <p:cNvSpPr txBox="1"/>
          <p:nvPr/>
        </p:nvSpPr>
        <p:spPr>
          <a:xfrm>
            <a:off x="7840441" y="4007341"/>
            <a:ext cx="3133082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</a:t>
            </a:r>
          </a:p>
          <a:p>
            <a:r>
              <a:rPr lang="en-US" dirty="0">
                <a:solidFill>
                  <a:schemeClr val="bg1"/>
                </a:solidFill>
              </a:rPr>
              <a:t>e</a:t>
            </a:r>
          </a:p>
          <a:p>
            <a:r>
              <a:rPr lang="en-US" dirty="0">
                <a:solidFill>
                  <a:schemeClr val="bg1"/>
                </a:solidFill>
              </a:rPr>
              <a:t>l</a:t>
            </a:r>
          </a:p>
          <a:p>
            <a:r>
              <a:rPr lang="en-US" dirty="0">
                <a:solidFill>
                  <a:schemeClr val="bg1"/>
                </a:solidFill>
              </a:rPr>
              <a:t>l</a:t>
            </a:r>
          </a:p>
          <a:p>
            <a:r>
              <a:rPr lang="en-US" dirty="0">
                <a:solidFill>
                  <a:schemeClr val="bg1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831673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A4F41-909F-4D4D-B830-19A24F78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ارسال آرایه به تابع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3D99F-93B5-4DA8-8105-0841D9017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0769" y="1326732"/>
            <a:ext cx="4951859" cy="5166142"/>
          </a:xfrm>
        </p:spPr>
        <p:txBody>
          <a:bodyPr/>
          <a:lstStyle/>
          <a:p>
            <a:r>
              <a:rPr lang="fa-IR" dirty="0"/>
              <a:t>ارسال آرایه ها بصورت مرجع انجام میشود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4A301-E9A0-4E72-B3CF-ADFEC8F3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3047E-A7F9-4EEC-81A9-05AD3C335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DC814-C8E2-4F81-9847-B0311CE304EC}"/>
              </a:ext>
            </a:extLst>
          </p:cNvPr>
          <p:cNvSpPr txBox="1"/>
          <p:nvPr/>
        </p:nvSpPr>
        <p:spPr>
          <a:xfrm>
            <a:off x="323852" y="1368554"/>
            <a:ext cx="5967440" cy="4093428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nn-NO" sz="20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arr.Length; i++)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theArray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{ 1, 3, 5, 7, 9 };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theArray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076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A4F41-909F-4D4D-B830-19A24F78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ارسال آرایه به تابع-ادامه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4A301-E9A0-4E72-B3CF-ADFEC8F3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3047E-A7F9-4EEC-81A9-05AD3C335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DC814-C8E2-4F81-9847-B0311CE304EC}"/>
              </a:ext>
            </a:extLst>
          </p:cNvPr>
          <p:cNvSpPr txBox="1"/>
          <p:nvPr/>
        </p:nvSpPr>
        <p:spPr>
          <a:xfrm>
            <a:off x="323852" y="1368554"/>
            <a:ext cx="5967440" cy="4093428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nn-NO" sz="20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arr.Length; i++)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theArray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{ 1, 3, 5, 7, 9 };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theArray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752F05-FAF5-46F2-84EC-FD6BF4E78FAF}"/>
              </a:ext>
            </a:extLst>
          </p:cNvPr>
          <p:cNvSpPr txBox="1"/>
          <p:nvPr/>
        </p:nvSpPr>
        <p:spPr>
          <a:xfrm>
            <a:off x="6096000" y="3415268"/>
            <a:ext cx="6029237" cy="2800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Print2DArray(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[,]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Method code.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 </a:t>
            </a:r>
            <a:endParaRPr lang="fa-IR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endParaRPr lang="fa-IR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[,]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theArray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{ { 1, 2 }, { 2, 3 }, { 3, 4 } };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Print2DArray(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theArray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1600" dirty="0"/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01559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A4F41-909F-4D4D-B830-19A24F78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ارسال آرایه به تابع-ادامه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4A301-E9A0-4E72-B3CF-ADFEC8F3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3047E-A7F9-4EEC-81A9-05AD3C335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FDC814-C8E2-4F81-9847-B0311CE304EC}"/>
              </a:ext>
            </a:extLst>
          </p:cNvPr>
          <p:cNvSpPr txBox="1"/>
          <p:nvPr/>
        </p:nvSpPr>
        <p:spPr>
          <a:xfrm>
            <a:off x="142239" y="1111862"/>
            <a:ext cx="10013796" cy="5016758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Print2DArray(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[,]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Display the array elements.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arr.GetLength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(0);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j = 0; j &lt;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arr.GetLength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(1);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j++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"Element({0},{1})={2}"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j,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j]);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Pass the array as an argument.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Print2DArray(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[,] { { 1, 2 }, { 3, 4 }, { 5, 6 }, { 7, 8 } });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Keep the console window open in debug mode.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"Press any key to exit."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.ReadKey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667430-B5AF-4F63-B252-146AB518578F}"/>
              </a:ext>
            </a:extLst>
          </p:cNvPr>
          <p:cNvSpPr txBox="1"/>
          <p:nvPr/>
        </p:nvSpPr>
        <p:spPr>
          <a:xfrm>
            <a:off x="8821374" y="3724186"/>
            <a:ext cx="3072047" cy="255454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/* Output: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Element(0,0)=1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Element(0,1)=2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Element(1,0)=3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Element(1,1)=4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Element(2,0)=5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Element(2,1)=6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Element(3,0)=7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Element(3,1)=8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*/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241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933F3F-64C8-4C16-9F46-E61601DE2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 sz="4200" dirty="0"/>
              <a:t>ارسال آرايه به تابع </a:t>
            </a:r>
            <a:r>
              <a:rPr lang="fa-IR" altLang="en-US" sz="4200" dirty="0">
                <a:solidFill>
                  <a:srgbClr val="FF0000"/>
                </a:solidFill>
              </a:rPr>
              <a:t>بصورت مرجع </a:t>
            </a:r>
            <a:r>
              <a:rPr lang="fa-IR" altLang="en-US" sz="4200" dirty="0"/>
              <a:t>ميباشد</a:t>
            </a:r>
          </a:p>
          <a:p>
            <a:pPr eaLnBrk="1" hangingPunct="1"/>
            <a:r>
              <a:rPr lang="fa-IR" altLang="en-US" sz="4200" dirty="0"/>
              <a:t>هر تغييري كه درون تابع روي آرگومان آرايه‌اي ورودي ايجادگردد، تغيير در مرجع اوليه اعمال ميگردد.</a:t>
            </a:r>
            <a:endParaRPr lang="en-US" altLang="en-US" sz="4200" dirty="0"/>
          </a:p>
        </p:txBody>
      </p:sp>
    </p:spTree>
    <p:extLst>
      <p:ext uri="{BB962C8B-B14F-4D97-AF65-F5344CB8AC3E}">
        <p14:creationId xmlns:p14="http://schemas.microsoft.com/office/powerpoint/2010/main" val="5800736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0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0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/>
              <a:t>توسعه بحث آرایه ها در آنالیز و برنامه نویسی شی گرا دو جنبه دارد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235862"/>
              </p:ext>
            </p:extLst>
          </p:nvPr>
        </p:nvGraphicFramePr>
        <p:xfrm>
          <a:off x="215900" y="1239838"/>
          <a:ext cx="11328400" cy="5165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3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774825" y="1125538"/>
            <a:ext cx="8675688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n-US" altLang="en-US" sz="3600">
              <a:latin typeface="Tahoma" panose="020B0604030504040204" pitchFamily="34" charset="0"/>
              <a:cs typeface="B Koodak" panose="00000700000000000000" pitchFamily="2" charset="-78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2640014" y="1139826"/>
            <a:ext cx="6048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fa-IR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آرایه ها به عنوان عضو داده ای کلاس</a:t>
            </a:r>
            <a:endParaRPr lang="en-US" b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7" name="Rectangle 10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800" dirty="0"/>
              <a:t>برای درک این مفهوم از مثال</a:t>
            </a:r>
            <a:r>
              <a:rPr lang="fa-IR" altLang="en-US" sz="2800" dirty="0">
                <a:solidFill>
                  <a:srgbClr val="C00000"/>
                </a:solidFill>
              </a:rPr>
              <a:t> </a:t>
            </a:r>
            <a:r>
              <a:rPr lang="ar-SA" altLang="en-US" sz="2800" dirty="0">
                <a:solidFill>
                  <a:srgbClr val="C00000"/>
                </a:solidFill>
              </a:rPr>
              <a:t>پ</a:t>
            </a:r>
            <a:r>
              <a:rPr lang="fa-IR" altLang="en-US" sz="2800" dirty="0">
                <a:solidFill>
                  <a:srgbClr val="C00000"/>
                </a:solidFill>
              </a:rPr>
              <a:t>شته </a:t>
            </a:r>
            <a:r>
              <a:rPr lang="fa-IR" altLang="en-US" sz="2800" dirty="0"/>
              <a:t>استفاده می کنیم</a:t>
            </a:r>
          </a:p>
          <a:p>
            <a:pPr eaLnBrk="1" hangingPunct="1"/>
            <a:r>
              <a:rPr lang="fa-IR" altLang="en-US" sz="2800" dirty="0"/>
              <a:t>پشته </a:t>
            </a:r>
            <a:r>
              <a:rPr lang="fa-IR" altLang="en-US" sz="2800" dirty="0">
                <a:solidFill>
                  <a:srgbClr val="C00000"/>
                </a:solidFill>
              </a:rPr>
              <a:t>ليست آخرين ورودي-اولين خروجي </a:t>
            </a:r>
            <a:r>
              <a:rPr lang="fa-IR" altLang="en-US" sz="2800" dirty="0"/>
              <a:t>ميباشد.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78072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/>
              <a:t>تعريف آرايه</a:t>
            </a:r>
            <a:endParaRPr lang="en-US" altLang="en-US"/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ar-SA" altLang="en-US" sz="2800" dirty="0"/>
              <a:t>يک آرايه، يك زنجيره از متغيرهايي است كه همه از يك نوع هستند.</a:t>
            </a:r>
            <a:r>
              <a:rPr lang="fa-IR" altLang="en-US" sz="2800" dirty="0"/>
              <a:t>  </a:t>
            </a:r>
          </a:p>
          <a:p>
            <a:pPr eaLnBrk="1" hangingPunct="1"/>
            <a:r>
              <a:rPr lang="ar-SA" altLang="en-US" sz="2800" dirty="0"/>
              <a:t>به اين متغيرها </a:t>
            </a:r>
            <a:r>
              <a:rPr lang="ar-SA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«اعضاي آرايه»</a:t>
            </a:r>
            <a:r>
              <a:rPr lang="ar-SA" altLang="en-US" sz="2800" dirty="0"/>
              <a:t> مي‌گويند.</a:t>
            </a:r>
            <a:endParaRPr lang="fa-IR" altLang="en-US" sz="2800" dirty="0"/>
          </a:p>
          <a:p>
            <a:pPr eaLnBrk="1" hangingPunct="1"/>
            <a:r>
              <a:rPr lang="ar-SA" altLang="en-US" sz="2800" dirty="0"/>
              <a:t> هر عضو آرايه با يک شماره مشخص مي‌شود که به اين شماره «</a:t>
            </a:r>
            <a:r>
              <a:rPr lang="ar-SA" altLang="en-US" sz="2800" dirty="0">
                <a:solidFill>
                  <a:srgbClr val="FF3300"/>
                </a:solidFill>
              </a:rPr>
              <a:t>انديس</a:t>
            </a:r>
            <a:r>
              <a:rPr lang="ar-SA" altLang="en-US" sz="2800" dirty="0">
                <a:latin typeface="Arial" panose="020B0604020202020204" pitchFamily="34" charset="0"/>
              </a:rPr>
              <a:t>» مي‌گويند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8958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پشته (</a:t>
            </a:r>
            <a:r>
              <a:rPr lang="en-US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Stack</a:t>
            </a:r>
            <a:r>
              <a:rPr lang="fa-IR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)</a:t>
            </a:r>
            <a:endParaRPr lang="en-US" altLang="en-US" sz="3500" dirty="0">
              <a:solidFill>
                <a:srgbClr val="3366CC"/>
              </a:solidFill>
              <a:latin typeface="Arabic Transparent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FCE749-FD5C-4313-8356-2F18BC9E4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/>
              <a:t>عملیات روی پشته (توابع):</a:t>
            </a:r>
          </a:p>
          <a:p>
            <a:pPr lvl="1"/>
            <a:r>
              <a:rPr lang="fa-IR" dirty="0"/>
              <a:t>اضافه به انتها (</a:t>
            </a:r>
            <a:r>
              <a:rPr lang="en-US" dirty="0"/>
              <a:t>PUSH</a:t>
            </a:r>
            <a:r>
              <a:rPr lang="fa-IR" dirty="0"/>
              <a:t>)</a:t>
            </a:r>
          </a:p>
          <a:p>
            <a:pPr lvl="1"/>
            <a:r>
              <a:rPr lang="fa-IR" dirty="0"/>
              <a:t>حذف از انتها</a:t>
            </a:r>
            <a:r>
              <a:rPr lang="en-US" dirty="0"/>
              <a:t> </a:t>
            </a:r>
            <a:r>
              <a:rPr lang="fa-IR" dirty="0"/>
              <a:t>(</a:t>
            </a:r>
            <a:r>
              <a:rPr lang="en-US" dirty="0"/>
              <a:t>POP</a:t>
            </a:r>
            <a:r>
              <a:rPr lang="fa-IR" dirty="0"/>
              <a:t>)</a:t>
            </a:r>
          </a:p>
          <a:p>
            <a:pPr lvl="1"/>
            <a:r>
              <a:rPr lang="fa-IR" dirty="0"/>
              <a:t>نمایش پشته (</a:t>
            </a:r>
            <a:r>
              <a:rPr lang="en-US" dirty="0"/>
              <a:t>Display</a:t>
            </a:r>
            <a:r>
              <a:rPr lang="fa-IR" dirty="0"/>
              <a:t>)</a:t>
            </a:r>
          </a:p>
          <a:p>
            <a:r>
              <a:rPr lang="fa-IR" dirty="0"/>
              <a:t>ویژگی های پشته:</a:t>
            </a:r>
          </a:p>
          <a:p>
            <a:pPr lvl="1"/>
            <a:r>
              <a:rPr lang="fa-IR" dirty="0"/>
              <a:t>ظرفیت (حداکثر تعداد عناصر)</a:t>
            </a:r>
          </a:p>
          <a:p>
            <a:pPr lvl="1"/>
            <a:r>
              <a:rPr lang="fa-IR" dirty="0"/>
              <a:t>اندیس آخرین عنصر پشته (</a:t>
            </a:r>
            <a:r>
              <a:rPr lang="en-US" dirty="0"/>
              <a:t>top</a:t>
            </a:r>
            <a:r>
              <a:rPr lang="fa-IR" dirty="0"/>
              <a:t>)</a:t>
            </a:r>
          </a:p>
          <a:p>
            <a:pPr marL="0" indent="0">
              <a:buNone/>
            </a:pPr>
            <a:endParaRPr lang="fa-IR" dirty="0"/>
          </a:p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62E565B-5508-4765-9B27-3DE727884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11" y="921379"/>
            <a:ext cx="6411751" cy="379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27977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DC84D-8353-4C1E-8E0C-151A02194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پیاده سازی پشته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B27EF-6E8D-4B79-B08E-2DDB5DBC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29E29-B60D-44DB-8AC5-0B93CE56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11C7AF-4463-4E4D-998A-BA8A4C33DF08}"/>
              </a:ext>
            </a:extLst>
          </p:cNvPr>
          <p:cNvSpPr txBox="1"/>
          <p:nvPr/>
        </p:nvSpPr>
        <p:spPr>
          <a:xfrm>
            <a:off x="251826" y="1071153"/>
            <a:ext cx="499896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Stack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top;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max;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Stack(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size)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[size];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top = -1;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max = size;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push(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item)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(top == max - 1)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"Stack Overflow"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[++top] = item;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EF807A-16C4-4888-BF96-901A3EB74964}"/>
              </a:ext>
            </a:extLst>
          </p:cNvPr>
          <p:cNvSpPr txBox="1"/>
          <p:nvPr/>
        </p:nvSpPr>
        <p:spPr>
          <a:xfrm>
            <a:off x="5544251" y="1089221"/>
            <a:ext cx="609787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pop()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(top == -1)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"Stack Underflow"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-1;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Poped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 element is: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[top]);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[top--];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printStack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(top == -1)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"Stack is Empty"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&lt;= top;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"Item["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+ 1) +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"]: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66448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489D-255A-4005-8F5B-3EBF6A22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استفاده از پشته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A84CB-D0BB-428F-AFA6-7D7A0B46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FBE53E-F2C2-4D72-8BAD-A5C4CD9D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F9B5F-80F6-4445-A127-3308BFD3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727E42-3F11-4298-A3A5-89F7FFD791A9}"/>
              </a:ext>
            </a:extLst>
          </p:cNvPr>
          <p:cNvSpPr txBox="1"/>
          <p:nvPr/>
        </p:nvSpPr>
        <p:spPr>
          <a:xfrm>
            <a:off x="7082943" y="3404147"/>
            <a:ext cx="4569746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Items are :</a:t>
            </a:r>
          </a:p>
          <a:p>
            <a:r>
              <a:rPr lang="en-US" dirty="0">
                <a:solidFill>
                  <a:schemeClr val="bg1"/>
                </a:solidFill>
              </a:rPr>
              <a:t>Item[1]: 10</a:t>
            </a:r>
          </a:p>
          <a:p>
            <a:r>
              <a:rPr lang="en-US" dirty="0">
                <a:solidFill>
                  <a:schemeClr val="bg1"/>
                </a:solidFill>
              </a:rPr>
              <a:t>Item[2]: 20</a:t>
            </a:r>
          </a:p>
          <a:p>
            <a:r>
              <a:rPr lang="en-US" dirty="0">
                <a:solidFill>
                  <a:schemeClr val="bg1"/>
                </a:solidFill>
              </a:rPr>
              <a:t>Item[3]: 30</a:t>
            </a:r>
          </a:p>
          <a:p>
            <a:r>
              <a:rPr lang="en-US" dirty="0">
                <a:solidFill>
                  <a:schemeClr val="bg1"/>
                </a:solidFill>
              </a:rPr>
              <a:t>Item[4]: 40</a:t>
            </a:r>
          </a:p>
          <a:p>
            <a:r>
              <a:rPr lang="en-US" dirty="0">
                <a:solidFill>
                  <a:schemeClr val="bg1"/>
                </a:solidFill>
              </a:rPr>
              <a:t>Item[5]: 50</a:t>
            </a:r>
          </a:p>
          <a:p>
            <a:r>
              <a:rPr lang="en-US" dirty="0" err="1">
                <a:solidFill>
                  <a:schemeClr val="bg1"/>
                </a:solidFill>
              </a:rPr>
              <a:t>Poped</a:t>
            </a:r>
            <a:r>
              <a:rPr lang="en-US" dirty="0">
                <a:solidFill>
                  <a:schemeClr val="bg1"/>
                </a:solidFill>
              </a:rPr>
              <a:t> element is: 50</a:t>
            </a:r>
          </a:p>
          <a:p>
            <a:r>
              <a:rPr lang="en-US" dirty="0" err="1">
                <a:solidFill>
                  <a:schemeClr val="bg1"/>
                </a:solidFill>
              </a:rPr>
              <a:t>Poped</a:t>
            </a:r>
            <a:r>
              <a:rPr lang="en-US" dirty="0">
                <a:solidFill>
                  <a:schemeClr val="bg1"/>
                </a:solidFill>
              </a:rPr>
              <a:t> element is: 40</a:t>
            </a:r>
          </a:p>
          <a:p>
            <a:r>
              <a:rPr lang="en-US" dirty="0" err="1">
                <a:solidFill>
                  <a:schemeClr val="bg1"/>
                </a:solidFill>
              </a:rPr>
              <a:t>Poped</a:t>
            </a:r>
            <a:r>
              <a:rPr lang="en-US" dirty="0">
                <a:solidFill>
                  <a:schemeClr val="bg1"/>
                </a:solidFill>
              </a:rPr>
              <a:t> element is: 30</a:t>
            </a:r>
          </a:p>
          <a:p>
            <a:r>
              <a:rPr lang="en-US" dirty="0">
                <a:solidFill>
                  <a:schemeClr val="bg1"/>
                </a:solidFill>
              </a:rPr>
              <a:t>Items are :</a:t>
            </a:r>
          </a:p>
          <a:p>
            <a:r>
              <a:rPr lang="en-US" dirty="0">
                <a:solidFill>
                  <a:schemeClr val="bg1"/>
                </a:solidFill>
              </a:rPr>
              <a:t>Item[1]: 10</a:t>
            </a:r>
          </a:p>
          <a:p>
            <a:r>
              <a:rPr lang="en-US" dirty="0">
                <a:solidFill>
                  <a:schemeClr val="bg1"/>
                </a:solidFill>
              </a:rPr>
              <a:t>Item[2]: 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35749B-73AE-4995-A726-BAF0DD6D6FA1}"/>
              </a:ext>
            </a:extLst>
          </p:cNvPr>
          <p:cNvSpPr txBox="1"/>
          <p:nvPr/>
        </p:nvSpPr>
        <p:spPr>
          <a:xfrm>
            <a:off x="323851" y="1188156"/>
            <a:ext cx="6542314" cy="5632311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2B91AF"/>
                </a:solidFill>
                <a:latin typeface="Consolas" panose="020B0609020204030204" pitchFamily="49" charset="0"/>
              </a:rPr>
              <a:t>Stack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S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onsolas" panose="020B0609020204030204" pitchFamily="49" charset="0"/>
              </a:rPr>
              <a:t>Stack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(5);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S.push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(10);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S.push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(20);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S.push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(30);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S.push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(40);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S.push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(50);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"Items are : 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S.printStack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S.pop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S.pop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S.pop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"Items are : 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S.printStack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68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F9BB8B9-0DA5-42BD-B208-DC9C7F2413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86" y="2364821"/>
            <a:ext cx="6689079" cy="2221327"/>
          </a:xfrm>
          <a:prstGeom prst="rect">
            <a:avLst/>
          </a:prstGeom>
        </p:spPr>
      </p:pic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صف (</a:t>
            </a:r>
            <a:r>
              <a:rPr lang="en-US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Queue</a:t>
            </a:r>
            <a:r>
              <a:rPr lang="fa-IR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)</a:t>
            </a:r>
            <a:endParaRPr lang="en-US" altLang="en-US" sz="3500" dirty="0">
              <a:solidFill>
                <a:srgbClr val="3366CC"/>
              </a:solidFill>
              <a:latin typeface="Arabic Transparent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FCE749-FD5C-4313-8356-2F18BC9E4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altLang="en-US" dirty="0"/>
              <a:t>ويژگي صف اين است كه هر عنصر جديد به انتهاي ليست اضافه ميشود و عمليات حذف از صف از ابتداي صف انجام ميشود.</a:t>
            </a:r>
            <a:endParaRPr lang="en-US" altLang="en-US" dirty="0"/>
          </a:p>
          <a:p>
            <a:r>
              <a:rPr lang="fa-IR" dirty="0"/>
              <a:t>عملیات روی صف (توابع):</a:t>
            </a:r>
          </a:p>
          <a:p>
            <a:pPr lvl="1"/>
            <a:r>
              <a:rPr lang="fa-IR" dirty="0"/>
              <a:t>اضافه به انتهای صف</a:t>
            </a:r>
          </a:p>
          <a:p>
            <a:pPr lvl="1"/>
            <a:r>
              <a:rPr lang="fa-IR" dirty="0"/>
              <a:t>حذف از ابتدای صف</a:t>
            </a:r>
          </a:p>
          <a:p>
            <a:pPr lvl="1"/>
            <a:r>
              <a:rPr lang="fa-IR" dirty="0"/>
              <a:t>نمایش صف</a:t>
            </a:r>
          </a:p>
          <a:p>
            <a:r>
              <a:rPr lang="fa-IR" dirty="0"/>
              <a:t>ویژگی های صف:</a:t>
            </a:r>
          </a:p>
          <a:p>
            <a:pPr lvl="1"/>
            <a:r>
              <a:rPr lang="fa-IR" dirty="0"/>
              <a:t>ظرفیت صف (حداکثر تعداد عناصر)</a:t>
            </a:r>
          </a:p>
          <a:p>
            <a:pPr lvl="1"/>
            <a:r>
              <a:rPr lang="fa-IR" dirty="0"/>
              <a:t>اندیس اولین عنصر صف (</a:t>
            </a:r>
            <a:r>
              <a:rPr lang="en-US" dirty="0"/>
              <a:t>front</a:t>
            </a:r>
            <a:r>
              <a:rPr lang="fa-IR" dirty="0"/>
              <a:t>)</a:t>
            </a:r>
          </a:p>
          <a:p>
            <a:pPr lvl="1"/>
            <a:r>
              <a:rPr lang="fa-IR" dirty="0"/>
              <a:t>اندیس آخرین عنصر صف (</a:t>
            </a:r>
            <a:r>
              <a:rPr lang="en-US" dirty="0"/>
              <a:t>rear</a:t>
            </a:r>
            <a:r>
              <a:rPr lang="fa-IR" dirty="0"/>
              <a:t>)</a:t>
            </a: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58523805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45658-2EF3-4CBE-97A1-545D2390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پیاده سازی صف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821768-48EF-4AFA-A96E-5A64D4306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34FE9-639A-45B2-BA68-ED5E0D8C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1E25A4-DC22-49A4-8E9C-E12BB71EAEBD}"/>
              </a:ext>
            </a:extLst>
          </p:cNvPr>
          <p:cNvSpPr txBox="1"/>
          <p:nvPr/>
        </p:nvSpPr>
        <p:spPr>
          <a:xfrm>
            <a:off x="170974" y="1067716"/>
            <a:ext cx="5266148" cy="5815584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LinearQueue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front;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rear;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max;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LinearQueue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size)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[size];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front = 0;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rear = -1;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max = size;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insert(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item)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(rear == max - 1)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"Queue Overflow"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[++rear] = item;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94E82B-C5DB-4E45-93AD-B26153DB2067}"/>
              </a:ext>
            </a:extLst>
          </p:cNvPr>
          <p:cNvSpPr txBox="1"/>
          <p:nvPr/>
        </p:nvSpPr>
        <p:spPr>
          <a:xfrm>
            <a:off x="5502827" y="1067716"/>
            <a:ext cx="6583903" cy="5815584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delete()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(front == rear + 1)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"Queue is Empty"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-1;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"deleted element is: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[front]);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[front++];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printQueue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(front == rear + 1)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"Queue is Empty"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front;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&lt;= rear;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"Item["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+ 1) +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"]: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591485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489D-255A-4005-8F5B-3EBF6A22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استفاده از صف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A84CB-D0BB-428F-AFA6-7D7A0B46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FBE53E-F2C2-4D72-8BAD-A5C4CD9D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F9B5F-80F6-4445-A127-3308BFD3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727E42-3F11-4298-A3A5-89F7FFD791A9}"/>
              </a:ext>
            </a:extLst>
          </p:cNvPr>
          <p:cNvSpPr txBox="1"/>
          <p:nvPr/>
        </p:nvSpPr>
        <p:spPr>
          <a:xfrm>
            <a:off x="7082943" y="3404147"/>
            <a:ext cx="4569746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Items are :</a:t>
            </a:r>
          </a:p>
          <a:p>
            <a:r>
              <a:rPr lang="en-US" dirty="0">
                <a:solidFill>
                  <a:schemeClr val="bg1"/>
                </a:solidFill>
              </a:rPr>
              <a:t>Item[1]: 10</a:t>
            </a:r>
          </a:p>
          <a:p>
            <a:r>
              <a:rPr lang="en-US" dirty="0">
                <a:solidFill>
                  <a:schemeClr val="bg1"/>
                </a:solidFill>
              </a:rPr>
              <a:t>Item[2]: 20</a:t>
            </a:r>
          </a:p>
          <a:p>
            <a:r>
              <a:rPr lang="en-US" dirty="0">
                <a:solidFill>
                  <a:schemeClr val="bg1"/>
                </a:solidFill>
              </a:rPr>
              <a:t>Item[3]: 30</a:t>
            </a:r>
          </a:p>
          <a:p>
            <a:r>
              <a:rPr lang="en-US" dirty="0">
                <a:solidFill>
                  <a:schemeClr val="bg1"/>
                </a:solidFill>
              </a:rPr>
              <a:t>Item[4]: 40</a:t>
            </a:r>
          </a:p>
          <a:p>
            <a:r>
              <a:rPr lang="en-US" dirty="0">
                <a:solidFill>
                  <a:schemeClr val="bg1"/>
                </a:solidFill>
              </a:rPr>
              <a:t>Item[5]: 50</a:t>
            </a:r>
          </a:p>
          <a:p>
            <a:r>
              <a:rPr lang="en-US" dirty="0">
                <a:solidFill>
                  <a:schemeClr val="bg1"/>
                </a:solidFill>
              </a:rPr>
              <a:t>deleted element is: 10</a:t>
            </a:r>
          </a:p>
          <a:p>
            <a:r>
              <a:rPr lang="en-US" dirty="0">
                <a:solidFill>
                  <a:schemeClr val="bg1"/>
                </a:solidFill>
              </a:rPr>
              <a:t>deleted element is: 20</a:t>
            </a:r>
          </a:p>
          <a:p>
            <a:r>
              <a:rPr lang="en-US" dirty="0">
                <a:solidFill>
                  <a:schemeClr val="bg1"/>
                </a:solidFill>
              </a:rPr>
              <a:t>Items are :</a:t>
            </a:r>
          </a:p>
          <a:p>
            <a:r>
              <a:rPr lang="en-US" dirty="0">
                <a:solidFill>
                  <a:schemeClr val="bg1"/>
                </a:solidFill>
              </a:rPr>
              <a:t>Item[3]: 30</a:t>
            </a:r>
          </a:p>
          <a:p>
            <a:r>
              <a:rPr lang="en-US" dirty="0">
                <a:solidFill>
                  <a:schemeClr val="bg1"/>
                </a:solidFill>
              </a:rPr>
              <a:t>Item[4]: 40</a:t>
            </a:r>
          </a:p>
          <a:p>
            <a:r>
              <a:rPr lang="en-US" dirty="0">
                <a:solidFill>
                  <a:schemeClr val="bg1"/>
                </a:solidFill>
              </a:rPr>
              <a:t>Item[5]: 50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35749B-73AE-4995-A726-BAF0DD6D6FA1}"/>
              </a:ext>
            </a:extLst>
          </p:cNvPr>
          <p:cNvSpPr txBox="1"/>
          <p:nvPr/>
        </p:nvSpPr>
        <p:spPr>
          <a:xfrm>
            <a:off x="323851" y="1188156"/>
            <a:ext cx="6542314" cy="5632311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LinearQueue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Q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LinearQueue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(5);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(10);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(20);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(30);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(40);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(50);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"Items are : 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Q.printQueue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Q.delete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Q.delete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"Items are : 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Q.printQueue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803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صف چرخشی (</a:t>
            </a:r>
            <a:r>
              <a:rPr lang="en-US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Circular Queue</a:t>
            </a:r>
            <a:r>
              <a:rPr lang="fa-IR" altLang="en-US" sz="3500" dirty="0">
                <a:solidFill>
                  <a:srgbClr val="3366CC"/>
                </a:solidFill>
                <a:latin typeface="Arabic Transparent" panose="020B0604020202020204" pitchFamily="34" charset="0"/>
                <a:cs typeface="B Mitra" panose="00000400000000000000" pitchFamily="2" charset="-78"/>
              </a:rPr>
              <a:t>)</a:t>
            </a:r>
            <a:endParaRPr lang="en-US" altLang="en-US" sz="3500" dirty="0">
              <a:solidFill>
                <a:srgbClr val="3366CC"/>
              </a:solidFill>
              <a:latin typeface="Arabic Transparent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FCE749-FD5C-4313-8356-2F18BC9E4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/>
              <a:t>عملیات روی صف (توابع):</a:t>
            </a:r>
          </a:p>
          <a:p>
            <a:pPr lvl="1"/>
            <a:r>
              <a:rPr lang="fa-IR" dirty="0"/>
              <a:t>اضافه به انتهای صف</a:t>
            </a:r>
          </a:p>
          <a:p>
            <a:pPr lvl="1"/>
            <a:r>
              <a:rPr lang="fa-IR" dirty="0"/>
              <a:t>حذف از ابتدای صف</a:t>
            </a:r>
          </a:p>
          <a:p>
            <a:pPr lvl="1"/>
            <a:r>
              <a:rPr lang="fa-IR" dirty="0"/>
              <a:t>نمایش صف</a:t>
            </a:r>
          </a:p>
          <a:p>
            <a:r>
              <a:rPr lang="fa-IR" dirty="0"/>
              <a:t>ویژگی های صف:</a:t>
            </a:r>
          </a:p>
          <a:p>
            <a:pPr lvl="1"/>
            <a:r>
              <a:rPr lang="fa-IR" dirty="0"/>
              <a:t>ظرفیت صف (حداکثر تعداد عناصر)</a:t>
            </a:r>
          </a:p>
          <a:p>
            <a:pPr lvl="1"/>
            <a:r>
              <a:rPr lang="fa-IR" dirty="0"/>
              <a:t>اندیس اولین عنصر صف (</a:t>
            </a:r>
            <a:r>
              <a:rPr lang="en-US" dirty="0"/>
              <a:t>front</a:t>
            </a:r>
            <a:r>
              <a:rPr lang="fa-IR" dirty="0"/>
              <a:t>)</a:t>
            </a:r>
          </a:p>
          <a:p>
            <a:pPr lvl="1"/>
            <a:r>
              <a:rPr lang="fa-IR" dirty="0"/>
              <a:t>اندیس آخرین عنصر صف (</a:t>
            </a:r>
            <a:r>
              <a:rPr lang="en-US" dirty="0"/>
              <a:t>rear</a:t>
            </a:r>
            <a:r>
              <a:rPr lang="fa-IR" dirty="0"/>
              <a:t>)</a:t>
            </a:r>
          </a:p>
          <a:p>
            <a:pPr marL="0" indent="0">
              <a:buNone/>
            </a:pP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F460B3-2070-47F4-B9CF-5515466F6A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08" y="1436448"/>
            <a:ext cx="5638800" cy="455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9841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45658-2EF3-4CBE-97A1-545D23908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پیاده سازی صف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821768-48EF-4AFA-A96E-5A64D4306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34FE9-639A-45B2-BA68-ED5E0D8C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1E25A4-DC22-49A4-8E9C-E12BB71EAEBD}"/>
              </a:ext>
            </a:extLst>
          </p:cNvPr>
          <p:cNvSpPr txBox="1"/>
          <p:nvPr/>
        </p:nvSpPr>
        <p:spPr>
          <a:xfrm>
            <a:off x="170974" y="1067716"/>
            <a:ext cx="5266148" cy="5793894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CircularQueue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[] items;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FRONT;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REAR;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MAX;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COUNT;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CircularQueue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size)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items =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[size];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FRONT = 0;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REAR = -1;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MAX = size;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COUNT = 0;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InsertItem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item)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(COUNT == MAX)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"Queue Overflow"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REAR = (REAR + 1) % MAX;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items[REAR] = item;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COUNT++;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0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94E82B-C5DB-4E45-93AD-B26153DB2067}"/>
              </a:ext>
            </a:extLst>
          </p:cNvPr>
          <p:cNvSpPr txBox="1"/>
          <p:nvPr/>
        </p:nvSpPr>
        <p:spPr>
          <a:xfrm>
            <a:off x="5502827" y="1067716"/>
            <a:ext cx="6583903" cy="5632311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DeleteItem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(COUNT == 0)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"Queue is Empty"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"deleted element is: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items[FRONT]);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FRONT = (FRONT + 1) % MAX;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COUNT--;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PrintCircularQueue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0, j = 0;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(COUNT == 0)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"Queue is Empty"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FRONT; j &lt; COUNT;)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"\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tItem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["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+ 1) +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"]: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items[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+ 1) % MAX;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j++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4261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489D-255A-4005-8F5B-3EBF6A22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استفاده از صف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A84CB-D0BB-428F-AFA6-7D7A0B46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FBE53E-F2C2-4D72-8BAD-A5C4CD9D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F9B5F-80F6-4445-A127-3308BFD3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727E42-3F11-4298-A3A5-89F7FFD791A9}"/>
              </a:ext>
            </a:extLst>
          </p:cNvPr>
          <p:cNvSpPr txBox="1"/>
          <p:nvPr/>
        </p:nvSpPr>
        <p:spPr>
          <a:xfrm>
            <a:off x="7190015" y="2920024"/>
            <a:ext cx="4569746" cy="369331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Circular Queue Items are :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Item[1]: 101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Item[2]: 202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Item[3]: 302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Item[4]: 406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Item[5]: 534</a:t>
            </a:r>
          </a:p>
          <a:p>
            <a:r>
              <a:rPr lang="en-US" dirty="0">
                <a:solidFill>
                  <a:schemeClr val="bg1"/>
                </a:solidFill>
              </a:rPr>
              <a:t>deleted element is: 101</a:t>
            </a:r>
          </a:p>
          <a:p>
            <a:r>
              <a:rPr lang="en-US" dirty="0">
                <a:solidFill>
                  <a:schemeClr val="bg1"/>
                </a:solidFill>
              </a:rPr>
              <a:t>deleted element is: 202</a:t>
            </a:r>
          </a:p>
          <a:p>
            <a:r>
              <a:rPr lang="en-US" dirty="0">
                <a:solidFill>
                  <a:schemeClr val="bg1"/>
                </a:solidFill>
              </a:rPr>
              <a:t>Circular Queue Items are :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Item[3]: 302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Item[4]: 406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Item[5]: 534</a:t>
            </a:r>
          </a:p>
          <a:p>
            <a:r>
              <a:rPr lang="en-US" dirty="0">
                <a:solidFill>
                  <a:schemeClr val="bg1"/>
                </a:solidFill>
              </a:rPr>
              <a:t>        Item[1]: 786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35749B-73AE-4995-A726-BAF0DD6D6FA1}"/>
              </a:ext>
            </a:extLst>
          </p:cNvPr>
          <p:cNvSpPr txBox="1"/>
          <p:nvPr/>
        </p:nvSpPr>
        <p:spPr>
          <a:xfrm>
            <a:off x="323851" y="1188156"/>
            <a:ext cx="6542314" cy="5509200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CircularQueue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Q =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CircularQueue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(5);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(101);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(202);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(302);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(406);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(534);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"Circular Queue Items are :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Q.PrintCircularQueue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Q.DeleteItem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Q.DeleteItem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Q.InsertItem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(786);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"Circular Queue Items are :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Q.PrintCircularQueue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955162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421F8-7C7E-4566-B71F-28257D9F2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3400" dirty="0"/>
              <a:t>نکته: می توان آرایه ای از اشیاء هم ایجاد کرد:</a:t>
            </a:r>
            <a:endParaRPr lang="en-US" altLang="en-US" sz="3400" dirty="0"/>
          </a:p>
          <a:p>
            <a:pPr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400" dirty="0"/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stack [] s=new stack[100];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995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/>
              <a:t>تعريف آرايه (ادامه..)</a:t>
            </a: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ar-SA" altLang="en-US" sz="2400" dirty="0"/>
              <a:t>عناصر يک آرايه در </a:t>
            </a:r>
            <a:r>
              <a:rPr lang="ar-SA" altLang="en-US" sz="2400" dirty="0">
                <a:solidFill>
                  <a:srgbClr val="FF3300"/>
                </a:solidFill>
              </a:rPr>
              <a:t>خانه‌هاي پشت سر هم</a:t>
            </a:r>
            <a:r>
              <a:rPr lang="ar-SA" altLang="en-US" sz="2400" dirty="0"/>
              <a:t> در حافظه ذخيره مي‌شوند. به اين ترتيب آرايه را مي‌توان بخشي از حافظه تصور کرد که اين بخش خود به قسمت‌هاي مساوي تقسيم شده و هر قسمت به يک عنصر تعلق دارد. </a:t>
            </a:r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algn="l" rtl="0" eaLnBrk="1" hangingPunct="1"/>
            <a:r>
              <a:rPr lang="en-US" altLang="en-US" sz="2400" dirty="0"/>
              <a:t>In C#, here is how we can declare an array.</a:t>
            </a:r>
          </a:p>
          <a:p>
            <a:pPr algn="l" rtl="0" eaLnBrk="1" hangingPunct="1"/>
            <a:r>
              <a:rPr lang="en-US" altLang="en-US" sz="2400" dirty="0">
                <a:solidFill>
                  <a:srgbClr val="C00000"/>
                </a:solidFill>
              </a:rPr>
              <a:t>datatype[] </a:t>
            </a:r>
            <a:r>
              <a:rPr lang="en-US" altLang="en-US" sz="2400" dirty="0" err="1">
                <a:solidFill>
                  <a:srgbClr val="C00000"/>
                </a:solidFill>
              </a:rPr>
              <a:t>arrayName</a:t>
            </a:r>
            <a:r>
              <a:rPr lang="en-US" altLang="en-US" sz="2400" dirty="0">
                <a:solidFill>
                  <a:srgbClr val="C00000"/>
                </a:solidFill>
              </a:rPr>
              <a:t>; </a:t>
            </a:r>
          </a:p>
          <a:p>
            <a:pPr algn="l" rtl="0" eaLnBrk="1" hangingPunct="1"/>
            <a:r>
              <a:rPr lang="en-US" altLang="en-US" sz="2400" dirty="0"/>
              <a:t>Here,</a:t>
            </a:r>
          </a:p>
          <a:p>
            <a:pPr algn="l" rtl="0" eaLnBrk="1" hangingPunct="1"/>
            <a:r>
              <a:rPr lang="en-US" altLang="en-US" sz="2400" dirty="0" err="1">
                <a:solidFill>
                  <a:srgbClr val="C00000"/>
                </a:solidFill>
              </a:rPr>
              <a:t>dataType</a:t>
            </a:r>
            <a:r>
              <a:rPr lang="en-US" altLang="en-US" sz="2400" dirty="0"/>
              <a:t> - data type like int, double, char, </a:t>
            </a:r>
            <a:r>
              <a:rPr lang="en-US" altLang="en-US" sz="2400" dirty="0" err="1"/>
              <a:t>etc</a:t>
            </a:r>
            <a:r>
              <a:rPr lang="en-US" altLang="en-US" sz="2400" dirty="0"/>
              <a:t> </a:t>
            </a:r>
          </a:p>
          <a:p>
            <a:pPr algn="l" rtl="0" eaLnBrk="1" hangingPunct="1"/>
            <a:r>
              <a:rPr lang="en-US" altLang="en-US" sz="2400" dirty="0" err="1">
                <a:solidFill>
                  <a:srgbClr val="C00000"/>
                </a:solidFill>
              </a:rPr>
              <a:t>arrayName</a:t>
            </a:r>
            <a:r>
              <a:rPr lang="en-US" altLang="en-US" sz="2400" dirty="0"/>
              <a:t> - it is an identifier </a:t>
            </a:r>
          </a:p>
          <a:p>
            <a:pPr algn="l" rtl="0" eaLnBrk="1" hangingPunct="1"/>
            <a:r>
              <a:rPr lang="en-US" altLang="en-US" sz="2400" dirty="0"/>
              <a:t>Let's see an example,</a:t>
            </a:r>
          </a:p>
          <a:p>
            <a:pPr algn="l" rtl="0" eaLnBrk="1" hangingPunct="1"/>
            <a:r>
              <a:rPr lang="en-US" altLang="en-US" sz="2400" dirty="0"/>
              <a:t>int[] age; </a:t>
            </a:r>
          </a:p>
          <a:p>
            <a:pPr eaLnBrk="1" hangingPunct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08688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BB90A-83C5-4E18-AD26-B2F9FE40B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Array of objects in C#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CD141-CE84-40F0-9331-4F43F9511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As we know that, we can create array of integers, floats, doubles etc. Similarly we can create array of objects.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By using this array of objects, we can access methods of class with each object (which are the elements of that array).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8153C-2E43-4DE4-9E88-FBD5457E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96B95-08F4-487E-8227-C5D31A1B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40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D92EB-B68B-4BBA-B080-08F0BB18B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آرایه ای از اشیا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FFFCB-8BAA-45FC-8DF3-B046C10A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F282A-4B1F-47C8-93F8-B2E2D30DD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792D44-EF15-43A5-BE93-C48514BDEB3C}"/>
              </a:ext>
            </a:extLst>
          </p:cNvPr>
          <p:cNvSpPr txBox="1"/>
          <p:nvPr/>
        </p:nvSpPr>
        <p:spPr>
          <a:xfrm>
            <a:off x="231417" y="1100193"/>
            <a:ext cx="6070909" cy="5478423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//private data members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rollno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name;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age;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//method to set student details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name,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rollno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age)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.rollno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rollno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age;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.name = name;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//method to print student details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"Student Record: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"\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tName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   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name);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"\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tRollNo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 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rollno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"\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tAge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    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age);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C3553C-0E70-4E6B-8208-FA6C778FCB3D}"/>
              </a:ext>
            </a:extLst>
          </p:cNvPr>
          <p:cNvSpPr txBox="1"/>
          <p:nvPr/>
        </p:nvSpPr>
        <p:spPr>
          <a:xfrm>
            <a:off x="6414167" y="1100193"/>
            <a:ext cx="5451931" cy="3539430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Main()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//creating array of objects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S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[2];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</a:t>
            </a:r>
            <a:r>
              <a:rPr lang="en-US" sz="1400" dirty="0" err="1">
                <a:solidFill>
                  <a:srgbClr val="008000"/>
                </a:solidFill>
                <a:latin typeface="Consolas" panose="020B0609020204030204" pitchFamily="49" charset="0"/>
              </a:rPr>
              <a:t>initlising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 objects by </a:t>
            </a:r>
            <a:r>
              <a:rPr lang="en-US" sz="1400" dirty="0" err="1">
                <a:solidFill>
                  <a:srgbClr val="008000"/>
                </a:solidFill>
                <a:latin typeface="Consolas" panose="020B0609020204030204" pitchFamily="49" charset="0"/>
              </a:rPr>
              <a:t>detauls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/inbuilt constructors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S[0]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S[1]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//reading and printing first object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S[0].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Herry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101, 25);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S[0].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//reading and printing second object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S[1].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"Potter"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102, 27);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S[1].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74CF4D-C66A-4558-85C2-C183FECD60E4}"/>
              </a:ext>
            </a:extLst>
          </p:cNvPr>
          <p:cNvSpPr txBox="1"/>
          <p:nvPr/>
        </p:nvSpPr>
        <p:spPr>
          <a:xfrm>
            <a:off x="6414167" y="4672077"/>
            <a:ext cx="5451931" cy="206210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Student Record: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    Name     : </a:t>
            </a:r>
            <a:r>
              <a:rPr lang="en-US" sz="1600" dirty="0" err="1">
                <a:solidFill>
                  <a:schemeClr val="bg1"/>
                </a:solidFill>
              </a:rPr>
              <a:t>Herry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        </a:t>
            </a:r>
            <a:r>
              <a:rPr lang="en-US" sz="1600" dirty="0" err="1">
                <a:solidFill>
                  <a:schemeClr val="bg1"/>
                </a:solidFill>
              </a:rPr>
              <a:t>RollNo</a:t>
            </a:r>
            <a:r>
              <a:rPr lang="en-US" sz="1600" dirty="0">
                <a:solidFill>
                  <a:schemeClr val="bg1"/>
                </a:solidFill>
              </a:rPr>
              <a:t>   : 101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    Age      : 25</a:t>
            </a:r>
          </a:p>
          <a:p>
            <a:r>
              <a:rPr lang="en-US" sz="1600" dirty="0">
                <a:solidFill>
                  <a:schemeClr val="bg1"/>
                </a:solidFill>
              </a:rPr>
              <a:t>Student Record: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    Name     : Potter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    </a:t>
            </a:r>
            <a:r>
              <a:rPr lang="en-US" sz="1600" dirty="0" err="1">
                <a:solidFill>
                  <a:schemeClr val="bg1"/>
                </a:solidFill>
              </a:rPr>
              <a:t>RollNo</a:t>
            </a:r>
            <a:r>
              <a:rPr lang="en-US" sz="1600" dirty="0">
                <a:solidFill>
                  <a:schemeClr val="bg1"/>
                </a:solidFill>
              </a:rPr>
              <a:t>   : 102</a:t>
            </a:r>
          </a:p>
          <a:p>
            <a:r>
              <a:rPr lang="en-US" sz="1600" dirty="0">
                <a:solidFill>
                  <a:schemeClr val="bg1"/>
                </a:solidFill>
              </a:rPr>
              <a:t>        Age      : 27</a:t>
            </a:r>
          </a:p>
        </p:txBody>
      </p:sp>
    </p:spTree>
    <p:extLst>
      <p:ext uri="{BB962C8B-B14F-4D97-AF65-F5344CB8AC3E}">
        <p14:creationId xmlns:p14="http://schemas.microsoft.com/office/powerpoint/2010/main" val="345613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599EC-6CC9-42C3-B31D-08EA024F0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60C55-D520-4322-9847-19B747594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193077"/>
            <a:ext cx="11328838" cy="5166142"/>
          </a:xfrm>
        </p:spPr>
        <p:txBody>
          <a:bodyPr/>
          <a:lstStyle/>
          <a:p>
            <a:r>
              <a:rPr lang="fa-IR" dirty="0"/>
              <a:t> با دستور</a:t>
            </a:r>
          </a:p>
          <a:p>
            <a:pPr marL="0" indent="0">
              <a:buNone/>
            </a:pPr>
            <a:r>
              <a:rPr lang="fa-IR" dirty="0"/>
              <a:t> </a:t>
            </a:r>
            <a:r>
              <a:rPr lang="en-US" sz="28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[] S = </a:t>
            </a:r>
            <a:r>
              <a:rPr lang="en-US" sz="2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[2];</a:t>
            </a:r>
            <a:r>
              <a:rPr lang="fa-IR" sz="2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fa-IR" sz="2800" dirty="0">
                <a:solidFill>
                  <a:srgbClr val="000000"/>
                </a:solidFill>
                <a:latin typeface="Consolas" panose="020B0609020204030204" pitchFamily="49" charset="0"/>
              </a:rPr>
              <a:t>اعلام میکنیم که آرایه ای بطول 2 داریم. </a:t>
            </a:r>
          </a:p>
          <a:p>
            <a:r>
              <a:rPr lang="fa-IR" dirty="0">
                <a:solidFill>
                  <a:srgbClr val="000000"/>
                </a:solidFill>
                <a:latin typeface="Consolas" panose="020B0609020204030204" pitchFamily="49" charset="0"/>
              </a:rPr>
              <a:t>هنوز فضایی برای هر شی </a:t>
            </a:r>
            <a:r>
              <a:rPr lang="en-US" sz="28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fa-IR" sz="2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a-IR" dirty="0">
                <a:solidFill>
                  <a:srgbClr val="000000"/>
                </a:solidFill>
                <a:latin typeface="Consolas" panose="020B0609020204030204" pitchFamily="49" charset="0"/>
              </a:rPr>
              <a:t>اخذ نشده است.</a:t>
            </a:r>
          </a:p>
          <a:p>
            <a:r>
              <a:rPr lang="fa-IR" dirty="0">
                <a:solidFill>
                  <a:srgbClr val="000000"/>
                </a:solidFill>
                <a:latin typeface="Consolas" panose="020B0609020204030204" pitchFamily="49" charset="0"/>
              </a:rPr>
              <a:t>باید برای هر کدام از اشیا موجود در آرایه، سازنده را فراخوانی کنیم.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04A97-5D74-4722-985D-DDE5E2899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89D69-5D69-443E-A29A-359C41C8F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17970A-FD6D-4B26-A7F4-37CC4D41EC9B}"/>
              </a:ext>
            </a:extLst>
          </p:cNvPr>
          <p:cNvSpPr txBox="1"/>
          <p:nvPr/>
        </p:nvSpPr>
        <p:spPr>
          <a:xfrm>
            <a:off x="152155" y="54228"/>
            <a:ext cx="5800775" cy="3323987"/>
          </a:xfrm>
          <a:prstGeom prst="rect">
            <a:avLst/>
          </a:prstGeom>
          <a:solidFill>
            <a:srgbClr val="FFFFE7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Main()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//creating array of objects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S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[2];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</a:t>
            </a:r>
            <a:r>
              <a:rPr lang="en-US" sz="1400" dirty="0" err="1">
                <a:solidFill>
                  <a:srgbClr val="008000"/>
                </a:solidFill>
                <a:latin typeface="Consolas" panose="020B0609020204030204" pitchFamily="49" charset="0"/>
              </a:rPr>
              <a:t>initlising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 objects by </a:t>
            </a:r>
            <a:r>
              <a:rPr lang="en-US" sz="1400" dirty="0" err="1">
                <a:solidFill>
                  <a:srgbClr val="008000"/>
                </a:solidFill>
                <a:latin typeface="Consolas" panose="020B0609020204030204" pitchFamily="49" charset="0"/>
              </a:rPr>
              <a:t>detauls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/inbuilt constructors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S[0]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S[1]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//reading and printing first object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S[0].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Herry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101, 25);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S[0].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//reading and printing second object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S[1].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"Potter"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102, 27);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S[1].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182901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B908C3-F56B-4224-9046-086B2B182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647912" cy="1757855"/>
          </a:xfrm>
        </p:spPr>
        <p:txBody>
          <a:bodyPr/>
          <a:lstStyle/>
          <a:p>
            <a:r>
              <a:rPr lang="fa-IR" dirty="0"/>
              <a:t>رشته ها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AC47F53-0F40-4972-B7F4-C27AAADE19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51459-26DD-410A-9565-BFD0ACA2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C981A-5C6B-4D29-B606-7DE95980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071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b="0" dirty="0"/>
              <a:t>رشته ها در زبان برنامه نویسی </a:t>
            </a:r>
            <a:r>
              <a:rPr lang="en-US" altLang="en-US" b="0" dirty="0"/>
              <a:t>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fa-IR" altLang="en-US" dirty="0"/>
              <a:t>داده‌هايي که در رايانه‌ها پردازش مي‌شوند هميشه </a:t>
            </a:r>
            <a:r>
              <a:rPr lang="fa-IR" altLang="en-US" dirty="0">
                <a:solidFill>
                  <a:srgbClr val="800000"/>
                </a:solidFill>
              </a:rPr>
              <a:t>عدد</a:t>
            </a:r>
            <a:r>
              <a:rPr lang="fa-IR" altLang="en-US" dirty="0"/>
              <a:t> نيستند. معمولا لازم است که </a:t>
            </a:r>
            <a:r>
              <a:rPr lang="fa-IR" altLang="en-US" dirty="0">
                <a:solidFill>
                  <a:srgbClr val="FF6600"/>
                </a:solidFill>
              </a:rPr>
              <a:t>اطلاعات کاراکتري</a:t>
            </a:r>
            <a:r>
              <a:rPr lang="fa-IR" altLang="en-US" dirty="0"/>
              <a:t> </a:t>
            </a:r>
            <a:r>
              <a:rPr lang="fa-IR" altLang="en-US" dirty="0">
                <a:solidFill>
                  <a:srgbClr val="FF6600"/>
                </a:solidFill>
              </a:rPr>
              <a:t>مثل نام افراد</a:t>
            </a:r>
            <a:r>
              <a:rPr lang="fa-IR" altLang="en-US" dirty="0"/>
              <a:t> – </a:t>
            </a:r>
            <a:r>
              <a:rPr lang="fa-IR" altLang="en-US" dirty="0">
                <a:solidFill>
                  <a:srgbClr val="FF6600"/>
                </a:solidFill>
              </a:rPr>
              <a:t>نشاني‌ها</a:t>
            </a:r>
            <a:r>
              <a:rPr lang="fa-IR" altLang="en-US" dirty="0"/>
              <a:t> – </a:t>
            </a:r>
            <a:r>
              <a:rPr lang="fa-IR" altLang="en-US" dirty="0">
                <a:solidFill>
                  <a:srgbClr val="FF6600"/>
                </a:solidFill>
              </a:rPr>
              <a:t>متون</a:t>
            </a:r>
            <a:r>
              <a:rPr lang="fa-IR" altLang="en-US" dirty="0"/>
              <a:t> – </a:t>
            </a:r>
            <a:r>
              <a:rPr lang="fa-IR" altLang="en-US" dirty="0">
                <a:solidFill>
                  <a:srgbClr val="FF6600"/>
                </a:solidFill>
              </a:rPr>
              <a:t>توضيحات</a:t>
            </a:r>
            <a:r>
              <a:rPr lang="fa-IR" altLang="en-US" dirty="0"/>
              <a:t> – </a:t>
            </a:r>
            <a:r>
              <a:rPr lang="fa-IR" altLang="en-US" dirty="0">
                <a:solidFill>
                  <a:srgbClr val="FF6600"/>
                </a:solidFill>
              </a:rPr>
              <a:t>کلمات</a:t>
            </a:r>
            <a:r>
              <a:rPr lang="fa-IR" altLang="en-US" dirty="0"/>
              <a:t> و ... نيز پردازش گردند، جستجو شوند، مقايسه شوند، به يکديگر الصاق شوند يا از هم‌ تفکيک گردند.</a:t>
            </a:r>
            <a:endParaRPr lang="en-US" altLang="en-US" dirty="0"/>
          </a:p>
          <a:p>
            <a:pPr algn="just" eaLnBrk="1" hangingPunct="1">
              <a:lnSpc>
                <a:spcPct val="90000"/>
              </a:lnSpc>
            </a:pPr>
            <a:endParaRPr lang="fa-IR" altLang="en-US" dirty="0"/>
          </a:p>
          <a:p>
            <a:pPr algn="just" eaLnBrk="1" hangingPunct="1">
              <a:lnSpc>
                <a:spcPct val="90000"/>
              </a:lnSpc>
            </a:pPr>
            <a:r>
              <a:rPr lang="fa-IR" altLang="en-US" dirty="0"/>
              <a:t>ابتدا مروری بر ماهیت رشته ها در </a:t>
            </a:r>
            <a:r>
              <a:rPr lang="en-US" altLang="en-US" dirty="0"/>
              <a:t>C++</a:t>
            </a:r>
            <a:r>
              <a:rPr lang="fa-IR" altLang="en-US" dirty="0"/>
              <a:t> خواهیم داشت و پس از آشنایی با مفاهیم پایه رشته ها، با نوع داده ای </a:t>
            </a:r>
            <a:r>
              <a:rPr lang="en-US" altLang="en-US" dirty="0"/>
              <a:t>string</a:t>
            </a:r>
            <a:r>
              <a:rPr lang="fa-IR" altLang="en-US" dirty="0"/>
              <a:t> که در </a:t>
            </a:r>
            <a:r>
              <a:rPr lang="en-US" altLang="en-US" dirty="0"/>
              <a:t>C#</a:t>
            </a:r>
            <a:r>
              <a:rPr lang="fa-IR" altLang="en-US" dirty="0"/>
              <a:t> فراهم شده، آشنا خواهیم شد.</a:t>
            </a:r>
            <a:endParaRPr lang="en-US" altLang="en-US" dirty="0"/>
          </a:p>
          <a:p>
            <a:pPr algn="just" eaLnBrk="1" hangingPunct="1">
              <a:lnSpc>
                <a:spcPct val="90000"/>
              </a:lnSpc>
            </a:pPr>
            <a:endParaRPr lang="fa-IR" altLang="en-US" dirty="0"/>
          </a:p>
          <a:p>
            <a:pPr algn="just" eaLnBrk="1" hangingPunct="1">
              <a:lnSpc>
                <a:spcPct val="90000"/>
              </a:lnSpc>
            </a:pPr>
            <a:r>
              <a:rPr lang="fa-IR" altLang="en-US" dirty="0"/>
              <a:t>در اين مبحث بررسي مي‌کنيم که چطور اطلاعات کاراکتري را از </a:t>
            </a:r>
            <a:r>
              <a:rPr lang="fa-IR" altLang="en-US" dirty="0">
                <a:solidFill>
                  <a:srgbClr val="5C00B8"/>
                </a:solidFill>
              </a:rPr>
              <a:t>ورودي</a:t>
            </a:r>
            <a:r>
              <a:rPr lang="fa-IR" altLang="en-US" dirty="0"/>
              <a:t> دريافت کنيم و يا آن‌ها را به شکل دلخواه به </a:t>
            </a:r>
            <a:r>
              <a:rPr lang="fa-IR" altLang="en-US" dirty="0">
                <a:solidFill>
                  <a:srgbClr val="5C00B8"/>
                </a:solidFill>
              </a:rPr>
              <a:t>خروجي</a:t>
            </a:r>
            <a:r>
              <a:rPr lang="fa-IR" altLang="en-US" dirty="0"/>
              <a:t> بفرستيم. در همين راستا توابعي معرفي مي‌کنيم که انجام اين کارها را آسان مي‌کنند.</a:t>
            </a:r>
            <a:endParaRPr lang="en-US" altLang="en-US" dirty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847850" y="1844676"/>
            <a:ext cx="8642350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78000" rIns="378000"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endParaRPr lang="fa-IR" altLang="en-US" sz="4700">
              <a:latin typeface="Times New Roman" panose="02020603050405020304" pitchFamily="18" charset="0"/>
              <a:cs typeface="B Koodak" panose="00000700000000000000" pitchFamily="2" charset="-78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135189" y="3573463"/>
            <a:ext cx="8281987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80248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ar-SA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رشته‌هاي كاراكتري</a:t>
            </a: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منتهی به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NULL</a:t>
            </a:r>
          </a:p>
        </p:txBody>
      </p:sp>
      <p:sp>
        <p:nvSpPr>
          <p:cNvPr id="27656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 sz="2800" dirty="0"/>
              <a:t>در زبان </a:t>
            </a:r>
            <a:r>
              <a:rPr lang="en-US" altLang="en-US" sz="2800" dirty="0"/>
              <a:t>C++</a:t>
            </a:r>
            <a:r>
              <a:rPr lang="fa-IR" altLang="en-US" sz="2800" dirty="0"/>
              <a:t> يك «رشتۀ کاراکتري» آرايه‌اي از کاراکترهاست که اين آرايه داراي ويژگي مهم زير است:</a:t>
            </a:r>
          </a:p>
          <a:p>
            <a:pPr lvl="1" eaLnBrk="1" hangingPunct="1"/>
            <a:r>
              <a:rPr lang="fa-IR" altLang="en-US" sz="2400" dirty="0"/>
              <a:t>1- يك‌ بخش‌ اضافي‌ در انتهاي آرايه وجود دارد که مقدار آن، کاراکتر </a:t>
            </a:r>
            <a:r>
              <a:rPr lang="en-US" altLang="en-US" sz="2400" dirty="0"/>
              <a:t>NULL</a:t>
            </a:r>
            <a:r>
              <a:rPr lang="fa-IR" altLang="en-US" sz="2400" dirty="0"/>
              <a:t> يعني </a:t>
            </a:r>
            <a:r>
              <a:rPr lang="en-US" altLang="en-US" sz="2400" dirty="0"/>
              <a:t>'\0</a:t>
            </a:r>
            <a:r>
              <a:rPr lang="en-US" altLang="en-US" sz="2400" dirty="0">
                <a:latin typeface="Arial" panose="020B0604020202020204" pitchFamily="34" charset="0"/>
              </a:rPr>
              <a:t>‘</a:t>
            </a:r>
            <a:r>
              <a:rPr lang="fa-IR" altLang="en-US" sz="2400" dirty="0"/>
              <a:t>  است. پس تعداد کل کاراکترها در آرايه هميشه يکي بيشتر از طول رشته است.</a:t>
            </a:r>
          </a:p>
          <a:p>
            <a:pPr lvl="1" eaLnBrk="1" hangingPunct="1"/>
            <a:r>
              <a:rPr lang="fa-IR" altLang="en-US" sz="2400" dirty="0"/>
              <a:t>2- رشتۀ کاراکتري را مي‌توان با ليترال رشته‌اي به طور مستقيم مقدارگذاري کرد مثل: </a:t>
            </a:r>
          </a:p>
          <a:p>
            <a:pPr lvl="2" algn="l" rtl="0" eaLnBrk="1" hangingPunct="1"/>
            <a:r>
              <a:rPr lang="en-US" altLang="en-US" sz="2100" dirty="0"/>
              <a:t>char [] str = "string";</a:t>
            </a:r>
            <a:endParaRPr lang="fa-IR" altLang="en-US" sz="2100" dirty="0"/>
          </a:p>
          <a:p>
            <a:pPr lvl="1" eaLnBrk="1" hangingPunct="1"/>
            <a:r>
              <a:rPr lang="ar-SA" altLang="en-US" sz="2400" dirty="0"/>
              <a:t>توجه‌ كنيد كه‌ اين‌ آرايه‌ هفت‌ عنصر دارد:</a:t>
            </a:r>
            <a:endParaRPr lang="fa-IR" altLang="en-US" sz="2400" dirty="0"/>
          </a:p>
          <a:p>
            <a:pPr lvl="1" algn="l" rtl="0" eaLnBrk="1" hangingPunct="1"/>
            <a:r>
              <a:rPr lang="ar-SA" altLang="en-US" sz="2400" dirty="0"/>
              <a:t> </a:t>
            </a:r>
            <a:r>
              <a:rPr lang="en-US" altLang="en-US" sz="2400" dirty="0"/>
              <a:t>'s'</a:t>
            </a:r>
            <a:r>
              <a:rPr lang="ar-SA" altLang="en-US" sz="2400" dirty="0"/>
              <a:t> و </a:t>
            </a:r>
            <a:r>
              <a:rPr lang="en-US" altLang="en-US" sz="2400" dirty="0"/>
              <a:t>'t'</a:t>
            </a:r>
            <a:r>
              <a:rPr lang="ar-SA" altLang="en-US" sz="2400" dirty="0"/>
              <a:t> و </a:t>
            </a:r>
            <a:r>
              <a:rPr lang="en-US" altLang="en-US" sz="2400" dirty="0"/>
              <a:t>'r'</a:t>
            </a:r>
            <a:r>
              <a:rPr lang="ar-SA" altLang="en-US" sz="2400" dirty="0"/>
              <a:t> و </a:t>
            </a:r>
            <a:r>
              <a:rPr lang="en-US" altLang="en-US" sz="2400" dirty="0"/>
              <a:t>'</a:t>
            </a:r>
            <a:r>
              <a:rPr lang="en-US" altLang="en-US" sz="2400" dirty="0" err="1"/>
              <a:t>i</a:t>
            </a:r>
            <a:r>
              <a:rPr lang="en-US" altLang="en-US" sz="2400" dirty="0"/>
              <a:t>'</a:t>
            </a:r>
            <a:r>
              <a:rPr lang="ar-SA" altLang="en-US" sz="2400" dirty="0"/>
              <a:t> و </a:t>
            </a:r>
            <a:r>
              <a:rPr lang="en-US" altLang="en-US" sz="2400" dirty="0"/>
              <a:t>'n'</a:t>
            </a:r>
            <a:r>
              <a:rPr lang="ar-SA" altLang="en-US" sz="2400" dirty="0"/>
              <a:t> و </a:t>
            </a:r>
            <a:r>
              <a:rPr lang="en-US" altLang="en-US" sz="2400" dirty="0"/>
              <a:t>'g'</a:t>
            </a:r>
            <a:r>
              <a:rPr lang="ar-SA" altLang="en-US" sz="2400" dirty="0"/>
              <a:t> و </a:t>
            </a:r>
            <a:r>
              <a:rPr lang="en-US" altLang="en-US" sz="2400" dirty="0"/>
              <a:t>'\0' </a:t>
            </a:r>
          </a:p>
          <a:p>
            <a:pPr eaLnBrk="1" hangingPunct="1"/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58364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76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6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ar-SA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رشته‌هاي كاراكتري در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C++</a:t>
            </a: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7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>
                <a:solidFill>
                  <a:schemeClr val="tx2"/>
                </a:solidFill>
              </a:rPr>
              <a:t>3- کل يک رشتۀ کاراکتري را مي‌توان مثل يک متغير معمولي چاپ کرد. مثل:</a:t>
            </a:r>
            <a:endParaRPr lang="en-US" altLang="en-US">
              <a:solidFill>
                <a:schemeClr val="tx2"/>
              </a:solidFill>
            </a:endParaRPr>
          </a:p>
          <a:p>
            <a:pPr algn="l" rtl="0" eaLnBrk="1" hangingPunct="1"/>
            <a:r>
              <a:rPr lang="en-US" altLang="en-US">
                <a:solidFill>
                  <a:srgbClr val="000000"/>
                </a:solidFill>
              </a:rPr>
              <a:t>cout &lt;&lt; str;</a:t>
            </a:r>
          </a:p>
          <a:p>
            <a:pPr algn="l" rtl="0" eaLnBrk="1" hangingPunct="1">
              <a:buFont typeface="Wingdings" panose="05000000000000000000" pitchFamily="2" charset="2"/>
              <a:buNone/>
            </a:pPr>
            <a:endParaRPr lang="fa-IR" altLang="en-US">
              <a:solidFill>
                <a:schemeClr val="tx2"/>
              </a:solidFill>
            </a:endParaRPr>
          </a:p>
          <a:p>
            <a:pPr eaLnBrk="1" hangingPunct="1"/>
            <a:r>
              <a:rPr lang="fa-IR" altLang="en-US">
                <a:solidFill>
                  <a:schemeClr val="tx2"/>
                </a:solidFill>
              </a:rPr>
              <a:t>در اين صورت، همۀ کاراکترهاي درون رشتۀ کاراکتري </a:t>
            </a:r>
            <a:r>
              <a:rPr lang="en-US" altLang="en-US">
                <a:solidFill>
                  <a:srgbClr val="FF0000"/>
                </a:solidFill>
              </a:rPr>
              <a:t>str</a:t>
            </a:r>
            <a:r>
              <a:rPr lang="fa-IR" altLang="en-US">
                <a:solidFill>
                  <a:schemeClr val="tx2"/>
                </a:solidFill>
              </a:rPr>
              <a:t> يکي يکي به خروجي مي‌روند تا وقتي که به کاراکتر انتهايي </a:t>
            </a:r>
            <a:r>
              <a:rPr lang="en-US" altLang="en-US">
                <a:solidFill>
                  <a:srgbClr val="FF0000"/>
                </a:solidFill>
              </a:rPr>
              <a:t>NULL</a:t>
            </a:r>
            <a:r>
              <a:rPr lang="fa-IR" altLang="en-US">
                <a:solidFill>
                  <a:schemeClr val="tx2"/>
                </a:solidFill>
              </a:rPr>
              <a:t> برخورد شود.</a:t>
            </a:r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85603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ar-SA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رشته‌هاي كاراكتري در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C++</a:t>
            </a: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a-IR" sz="27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(ادامه..)</a:t>
            </a:r>
            <a:endParaRPr lang="en-US" sz="27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>
                <a:solidFill>
                  <a:schemeClr val="tx2"/>
                </a:solidFill>
              </a:rPr>
              <a:t>4- يک رشتۀ کاراکتري را مي‌توان مثل يک متغير معمولي از ورودي دريافت کرد مثل:	</a:t>
            </a:r>
          </a:p>
          <a:p>
            <a:pPr algn="l" rtl="0" eaLnBrk="1" hangingPunct="1"/>
            <a:r>
              <a:rPr lang="en-US" altLang="en-US"/>
              <a:t>cin &gt;&gt; str;</a:t>
            </a:r>
          </a:p>
          <a:p>
            <a:pPr algn="l" rtl="0" eaLnBrk="1" hangingPunct="1"/>
            <a:endParaRPr lang="fa-IR" altLang="en-US"/>
          </a:p>
          <a:p>
            <a:pPr eaLnBrk="1" hangingPunct="1"/>
            <a:r>
              <a:rPr lang="fa-IR" altLang="en-US">
                <a:solidFill>
                  <a:schemeClr val="tx2"/>
                </a:solidFill>
              </a:rPr>
              <a:t>در اين صورت، همۀ کاراکترهاي وارد شده يکي يکي درون </a:t>
            </a:r>
            <a:r>
              <a:rPr lang="en-US" altLang="en-US">
                <a:solidFill>
                  <a:srgbClr val="FF0000"/>
                </a:solidFill>
              </a:rPr>
              <a:t>str</a:t>
            </a:r>
            <a:r>
              <a:rPr lang="fa-IR" altLang="en-US">
                <a:solidFill>
                  <a:schemeClr val="tx2"/>
                </a:solidFill>
              </a:rPr>
              <a:t> جاي مي‌گيرند تا وقتي که به يک فضاي خالي در کاراکترهاي ورودي برخورد شود. برنامه‌نويس بايد مطمئن باشد که آرايۀ </a:t>
            </a:r>
            <a:r>
              <a:rPr lang="en-US" altLang="en-US">
                <a:solidFill>
                  <a:srgbClr val="FF0000"/>
                </a:solidFill>
              </a:rPr>
              <a:t>str</a:t>
            </a:r>
            <a:r>
              <a:rPr lang="fa-IR" altLang="en-US">
                <a:solidFill>
                  <a:srgbClr val="FF0000"/>
                </a:solidFill>
              </a:rPr>
              <a:t> </a:t>
            </a:r>
            <a:r>
              <a:rPr lang="fa-IR" altLang="en-US">
                <a:solidFill>
                  <a:schemeClr val="tx2"/>
                </a:solidFill>
              </a:rPr>
              <a:t>براي دريافت همۀ کاراکترهاي وارد شده جا دارد.</a:t>
            </a:r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51686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ديگر توابع </a:t>
            </a:r>
            <a:r>
              <a:rPr lang="ar-SA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رشته‌هاي كاراكتري در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C++</a:t>
            </a:r>
            <a:endParaRPr lang="en-US" sz="27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fa-IR" altLang="en-US" dirty="0">
                <a:solidFill>
                  <a:schemeClr val="tx2"/>
                </a:solidFill>
              </a:rPr>
              <a:t>5- توابع تعريف شده در سرفايل </a:t>
            </a:r>
            <a:r>
              <a:rPr lang="en-US" altLang="en-US" dirty="0">
                <a:solidFill>
                  <a:srgbClr val="010AB7"/>
                </a:solidFill>
              </a:rPr>
              <a:t>&lt;</a:t>
            </a:r>
            <a:r>
              <a:rPr lang="en-US" altLang="en-US" dirty="0" err="1">
                <a:solidFill>
                  <a:srgbClr val="010AB7"/>
                </a:solidFill>
              </a:rPr>
              <a:t>string.h</a:t>
            </a:r>
            <a:r>
              <a:rPr lang="en-US" altLang="en-US" dirty="0">
                <a:solidFill>
                  <a:srgbClr val="010AB7"/>
                </a:solidFill>
              </a:rPr>
              <a:t>&gt;</a:t>
            </a:r>
            <a:r>
              <a:rPr lang="fa-IR" altLang="en-US" dirty="0">
                <a:solidFill>
                  <a:schemeClr val="tx2"/>
                </a:solidFill>
              </a:rPr>
              <a:t> را مي‌توانيم براي دست‌کاري رشته‌هاي کاراکتري به کار بگيريم. اين توابع عبارتند از: </a:t>
            </a:r>
          </a:p>
          <a:p>
            <a:pPr eaLnBrk="1" hangingPunct="1"/>
            <a:r>
              <a:rPr lang="fa-IR" altLang="en-US" dirty="0">
                <a:solidFill>
                  <a:schemeClr val="tx2"/>
                </a:solidFill>
              </a:rPr>
              <a:t>تابع طول رشته </a:t>
            </a:r>
            <a:r>
              <a:rPr lang="en-US" altLang="en-US" dirty="0" err="1">
                <a:solidFill>
                  <a:srgbClr val="010AB7"/>
                </a:solidFill>
              </a:rPr>
              <a:t>strlen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r>
              <a:rPr lang="fa-IR" altLang="en-US" dirty="0">
                <a:solidFill>
                  <a:schemeClr val="tx2"/>
                </a:solidFill>
              </a:rPr>
              <a:t> </a:t>
            </a:r>
          </a:p>
          <a:p>
            <a:pPr eaLnBrk="1" hangingPunct="1"/>
            <a:r>
              <a:rPr lang="fa-IR" altLang="en-US" dirty="0">
                <a:solidFill>
                  <a:schemeClr val="tx2"/>
                </a:solidFill>
              </a:rPr>
              <a:t>توابع کپي رشته </a:t>
            </a:r>
            <a:r>
              <a:rPr lang="en-US" altLang="en-US" dirty="0" err="1">
                <a:solidFill>
                  <a:srgbClr val="010AB7"/>
                </a:solidFill>
              </a:rPr>
              <a:t>strcpy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r>
              <a:rPr lang="fa-IR" altLang="en-US" dirty="0">
                <a:solidFill>
                  <a:schemeClr val="tx2"/>
                </a:solidFill>
              </a:rPr>
              <a:t> و </a:t>
            </a:r>
            <a:r>
              <a:rPr lang="en-US" altLang="en-US" dirty="0" err="1">
                <a:solidFill>
                  <a:srgbClr val="010AB7"/>
                </a:solidFill>
              </a:rPr>
              <a:t>strncpy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endParaRPr lang="fa-IR" altLang="en-US" dirty="0">
              <a:solidFill>
                <a:srgbClr val="010AB7"/>
              </a:solidFill>
            </a:endParaRPr>
          </a:p>
          <a:p>
            <a:pPr eaLnBrk="1" hangingPunct="1"/>
            <a:r>
              <a:rPr lang="fa-IR" altLang="en-US" dirty="0">
                <a:solidFill>
                  <a:schemeClr val="tx2"/>
                </a:solidFill>
              </a:rPr>
              <a:t>توابع الصاق رشته‌ها </a:t>
            </a:r>
            <a:r>
              <a:rPr lang="en-US" altLang="en-US" dirty="0" err="1">
                <a:solidFill>
                  <a:srgbClr val="010AB7"/>
                </a:solidFill>
              </a:rPr>
              <a:t>strcat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r>
              <a:rPr lang="fa-IR" altLang="en-US" dirty="0">
                <a:solidFill>
                  <a:schemeClr val="tx2"/>
                </a:solidFill>
              </a:rPr>
              <a:t> و </a:t>
            </a:r>
            <a:r>
              <a:rPr lang="en-US" altLang="en-US" dirty="0" err="1">
                <a:solidFill>
                  <a:srgbClr val="010AB7"/>
                </a:solidFill>
              </a:rPr>
              <a:t>strncat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r>
              <a:rPr lang="fa-IR" altLang="en-US" dirty="0">
                <a:solidFill>
                  <a:schemeClr val="tx2"/>
                </a:solidFill>
              </a:rPr>
              <a:t> </a:t>
            </a:r>
          </a:p>
          <a:p>
            <a:pPr eaLnBrk="1" hangingPunct="1"/>
            <a:r>
              <a:rPr lang="fa-IR" altLang="en-US" dirty="0">
                <a:solidFill>
                  <a:srgbClr val="330066"/>
                </a:solidFill>
              </a:rPr>
              <a:t>توابع</a:t>
            </a:r>
            <a:r>
              <a:rPr lang="fa-IR" altLang="en-US" dirty="0">
                <a:solidFill>
                  <a:schemeClr val="tx2"/>
                </a:solidFill>
              </a:rPr>
              <a:t> </a:t>
            </a:r>
            <a:r>
              <a:rPr lang="fa-IR" altLang="en-US" dirty="0">
                <a:solidFill>
                  <a:srgbClr val="330066"/>
                </a:solidFill>
              </a:rPr>
              <a:t>مقايسۀ</a:t>
            </a:r>
            <a:r>
              <a:rPr lang="fa-IR" altLang="en-US" dirty="0">
                <a:solidFill>
                  <a:schemeClr val="tx2"/>
                </a:solidFill>
              </a:rPr>
              <a:t> رشته‌ها </a:t>
            </a:r>
            <a:r>
              <a:rPr lang="en-US" altLang="en-US" dirty="0" err="1">
                <a:solidFill>
                  <a:srgbClr val="010AB7"/>
                </a:solidFill>
              </a:rPr>
              <a:t>strcmp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r>
              <a:rPr lang="fa-IR" altLang="en-US" dirty="0">
                <a:solidFill>
                  <a:schemeClr val="tx2"/>
                </a:solidFill>
              </a:rPr>
              <a:t> و </a:t>
            </a:r>
            <a:r>
              <a:rPr lang="en-US" altLang="en-US" dirty="0" err="1">
                <a:solidFill>
                  <a:srgbClr val="010AB7"/>
                </a:solidFill>
              </a:rPr>
              <a:t>strncmp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endParaRPr lang="fa-IR" altLang="en-US" dirty="0">
              <a:solidFill>
                <a:srgbClr val="010AB7"/>
              </a:solidFill>
            </a:endParaRPr>
          </a:p>
          <a:p>
            <a:pPr eaLnBrk="1" hangingPunct="1"/>
            <a:r>
              <a:rPr lang="fa-IR" altLang="en-US" dirty="0">
                <a:solidFill>
                  <a:srgbClr val="330066"/>
                </a:solidFill>
              </a:rPr>
              <a:t>توابع جستجوي زير رشته در يك رشته </a:t>
            </a:r>
            <a:r>
              <a:rPr lang="en-US" altLang="en-US" dirty="0" err="1">
                <a:solidFill>
                  <a:srgbClr val="010AB7"/>
                </a:solidFill>
              </a:rPr>
              <a:t>strstr</a:t>
            </a:r>
            <a:r>
              <a:rPr lang="en-US" altLang="en-US" dirty="0">
                <a:solidFill>
                  <a:srgbClr val="010AB7"/>
                </a:solidFill>
              </a:rPr>
              <a:t>()</a:t>
            </a:r>
            <a:endParaRPr lang="fa-IR" altLang="en-US" dirty="0">
              <a:solidFill>
                <a:srgbClr val="010AB7"/>
              </a:solidFill>
            </a:endParaRPr>
          </a:p>
          <a:p>
            <a:pPr eaLnBrk="1" hangingPunct="1"/>
            <a:endParaRPr lang="en-US" altLang="en-US" dirty="0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87694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992314" y="2708275"/>
            <a:ext cx="8717664" cy="3949700"/>
          </a:xfrm>
          <a:prstGeom prst="rect">
            <a:avLst/>
          </a:prstGeom>
          <a:solidFill>
            <a:srgbClr val="FFFFCC"/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600" dirty="0" err="1">
                <a:cs typeface="B Titr" panose="00000700000000000000" pitchFamily="2" charset="-78"/>
              </a:rPr>
              <a:t>int</a:t>
            </a:r>
            <a:r>
              <a:rPr lang="en-US" altLang="en-US" sz="3600" dirty="0">
                <a:cs typeface="B Titr" panose="00000700000000000000" pitchFamily="2" charset="-78"/>
              </a:rPr>
              <a:t> main()</a:t>
            </a:r>
          </a:p>
          <a:p>
            <a:pPr algn="l" eaLnBrk="1" hangingPunct="1"/>
            <a:r>
              <a:rPr lang="en-US" altLang="en-US" sz="3600" dirty="0">
                <a:cs typeface="B Titr" panose="00000700000000000000" pitchFamily="2" charset="-78"/>
              </a:rPr>
              <a:t>{  char word[80];</a:t>
            </a:r>
          </a:p>
          <a:p>
            <a:pPr algn="l" eaLnBrk="1" hangingPunct="1"/>
            <a:r>
              <a:rPr lang="en-US" altLang="en-US" sz="3600" dirty="0">
                <a:cs typeface="B Titr" panose="00000700000000000000" pitchFamily="2" charset="-78"/>
              </a:rPr>
              <a:t>   </a:t>
            </a:r>
            <a:r>
              <a:rPr lang="en-US" altLang="en-US" sz="3600" dirty="0" err="1">
                <a:cs typeface="B Titr" panose="00000700000000000000" pitchFamily="2" charset="-78"/>
              </a:rPr>
              <a:t>cout</a:t>
            </a:r>
            <a:r>
              <a:rPr lang="en-US" altLang="en-US" sz="3600" dirty="0">
                <a:cs typeface="B Titr" panose="00000700000000000000" pitchFamily="2" charset="-78"/>
              </a:rPr>
              <a:t>&lt;&lt; “Enter String:  ”;</a:t>
            </a:r>
          </a:p>
          <a:p>
            <a:pPr algn="l" eaLnBrk="1" hangingPunct="1"/>
            <a:r>
              <a:rPr lang="en-US" altLang="en-US" sz="3600" dirty="0">
                <a:cs typeface="B Titr" panose="00000700000000000000" pitchFamily="2" charset="-78"/>
              </a:rPr>
              <a:t>   </a:t>
            </a:r>
            <a:r>
              <a:rPr lang="en-US" altLang="en-US" sz="3600" dirty="0" err="1">
                <a:cs typeface="B Titr" panose="00000700000000000000" pitchFamily="2" charset="-78"/>
              </a:rPr>
              <a:t>cin</a:t>
            </a:r>
            <a:r>
              <a:rPr lang="en-US" altLang="en-US" sz="3600" dirty="0">
                <a:cs typeface="B Titr" panose="00000700000000000000" pitchFamily="2" charset="-78"/>
              </a:rPr>
              <a:t>&gt;&gt;word;</a:t>
            </a:r>
          </a:p>
          <a:p>
            <a:pPr algn="l" eaLnBrk="1" hangingPunct="1"/>
            <a:r>
              <a:rPr lang="en-US" altLang="en-US" sz="3600" dirty="0">
                <a:cs typeface="B Titr" panose="00000700000000000000" pitchFamily="2" charset="-78"/>
              </a:rPr>
              <a:t>   </a:t>
            </a:r>
            <a:r>
              <a:rPr lang="en-US" altLang="en-US" sz="3600" dirty="0" err="1">
                <a:cs typeface="B Titr" panose="00000700000000000000" pitchFamily="2" charset="-78"/>
              </a:rPr>
              <a:t>cout</a:t>
            </a:r>
            <a:r>
              <a:rPr lang="en-US" altLang="en-US" sz="3600" dirty="0">
                <a:cs typeface="B Titr" panose="00000700000000000000" pitchFamily="2" charset="-78"/>
              </a:rPr>
              <a:t>&lt;&lt;“You entered:”&lt;&lt;word&lt;&lt;</a:t>
            </a:r>
            <a:r>
              <a:rPr lang="en-US" altLang="en-US" sz="3600" dirty="0" err="1">
                <a:cs typeface="B Titr" panose="00000700000000000000" pitchFamily="2" charset="-78"/>
              </a:rPr>
              <a:t>endl</a:t>
            </a:r>
            <a:r>
              <a:rPr lang="en-US" altLang="en-US" sz="3600" dirty="0">
                <a:cs typeface="B Titr" panose="00000700000000000000" pitchFamily="2" charset="-78"/>
              </a:rPr>
              <a:t>;</a:t>
            </a:r>
          </a:p>
          <a:p>
            <a:pPr algn="l" eaLnBrk="1" hangingPunct="1"/>
            <a:r>
              <a:rPr lang="en-US" altLang="en-US" sz="3600" dirty="0">
                <a:cs typeface="B Titr" panose="00000700000000000000" pitchFamily="2" charset="-78"/>
              </a:rPr>
              <a:t>   return 0;</a:t>
            </a:r>
          </a:p>
          <a:p>
            <a:pPr algn="l" eaLnBrk="1" hangingPunct="1"/>
            <a:r>
              <a:rPr lang="en-US" altLang="en-US" sz="3600" dirty="0">
                <a:cs typeface="B Titr" panose="00000700000000000000" pitchFamily="2" charset="-78"/>
              </a:rPr>
              <a:t>}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C046D7-A470-4629-8B55-590CFDD77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مثال‌ :روش سادۀ دريافت و نمايش رشته‌هاي کاراکتري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934A9F-2E07-4723-87A7-78B32A874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1195754"/>
            <a:ext cx="11328838" cy="5210465"/>
          </a:xfrm>
        </p:spPr>
        <p:txBody>
          <a:bodyPr/>
          <a:lstStyle/>
          <a:p>
            <a:r>
              <a:rPr lang="fa-IR" dirty="0"/>
              <a:t>در برنامۀ زير يک رشتۀ کاراکتري به طول 79 کاراکتر اعلان شده و کلماتي که از ورودي خوانده مي‌شود در آن رشته قرار مي‌گيرد: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181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/>
              <a:t>تعريف آرايه (ادامه..)</a:t>
            </a: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1600" dirty="0"/>
              <a:t>To define the number of elements that an array can hold, we have to allocate memory for the array in C#. For example,</a:t>
            </a:r>
          </a:p>
          <a:p>
            <a:pPr algn="l" rtl="0"/>
            <a:endParaRPr lang="en-US" sz="1600" dirty="0"/>
          </a:p>
          <a:p>
            <a:pPr algn="l" rtl="0"/>
            <a:endParaRPr lang="en-US" sz="1600" dirty="0"/>
          </a:p>
          <a:p>
            <a:pPr algn="l" rtl="0"/>
            <a:endParaRPr lang="en-US" sz="1600" dirty="0"/>
          </a:p>
          <a:p>
            <a:pPr algn="l" rtl="0"/>
            <a:r>
              <a:rPr lang="en-US" sz="1600" dirty="0"/>
              <a:t>Array initialization in C#</a:t>
            </a:r>
          </a:p>
          <a:p>
            <a:pPr algn="l" rtl="0"/>
            <a:endParaRPr lang="en-US" sz="1600" dirty="0"/>
          </a:p>
          <a:p>
            <a:pPr algn="l" rtl="0"/>
            <a:endParaRPr lang="en-US" sz="1600" dirty="0"/>
          </a:p>
          <a:p>
            <a:pPr algn="l" rtl="0"/>
            <a:r>
              <a:rPr lang="en-US" sz="1600" dirty="0"/>
              <a:t>Access to Array elements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892428-8BED-4DDE-89D6-FE9D17A83B16}"/>
              </a:ext>
            </a:extLst>
          </p:cNvPr>
          <p:cNvSpPr txBox="1"/>
          <p:nvPr/>
        </p:nvSpPr>
        <p:spPr>
          <a:xfrm>
            <a:off x="871510" y="1828562"/>
            <a:ext cx="609691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declare an array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age;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allocate memory for array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age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[5];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3AEB0C-BA97-4CF9-9D3E-693C777C2740}"/>
              </a:ext>
            </a:extLst>
          </p:cNvPr>
          <p:cNvSpPr txBox="1"/>
          <p:nvPr/>
        </p:nvSpPr>
        <p:spPr>
          <a:xfrm>
            <a:off x="781620" y="3713547"/>
            <a:ext cx="609691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numbers = { 1, 2, 3, 4, 5 };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88490F-8DB5-4D41-A531-5A7ADE865D64}"/>
              </a:ext>
            </a:extLst>
          </p:cNvPr>
          <p:cNvSpPr txBox="1"/>
          <p:nvPr/>
        </p:nvSpPr>
        <p:spPr>
          <a:xfrm>
            <a:off x="819948" y="5156258"/>
            <a:ext cx="60969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age[0] = 12;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age[1] = 4;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age[2] = 5;</a:t>
            </a:r>
            <a:endParaRPr lang="fa-IR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…</a:t>
            </a:r>
            <a:endParaRPr lang="en-US" sz="1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3178A3A-1788-4BD3-B384-6A7998330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4007" y="5231135"/>
            <a:ext cx="6684012" cy="1459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41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B41E-6098-470D-8F09-918223BEA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fa-IR" altLang="en-US"/>
              <a:t>در برنامه قبل و برای نمایش اطلاعات ذخیره شده یک مشکل خواهیم داست:</a:t>
            </a:r>
          </a:p>
          <a:p>
            <a:pPr eaLnBrk="1" hangingPunct="1"/>
            <a:r>
              <a:rPr lang="fa-IR" altLang="en-US"/>
              <a:t>اگر یک جمله با تعدادی کلمات نوشته شود در خروجی فقط </a:t>
            </a:r>
          </a:p>
          <a:p>
            <a:pPr eaLnBrk="1" hangingPunct="1"/>
            <a:r>
              <a:rPr lang="fa-IR" altLang="en-US"/>
              <a:t>کلمه اول چا </a:t>
            </a:r>
            <a:r>
              <a:rPr lang="ar-SA" altLang="en-US"/>
              <a:t>پ</a:t>
            </a:r>
            <a:r>
              <a:rPr lang="fa-IR" altLang="en-US"/>
              <a:t> می شود.</a:t>
            </a:r>
          </a:p>
          <a:p>
            <a:pPr eaLnBrk="1" hangingPunct="1"/>
            <a:r>
              <a:rPr lang="fa-IR" altLang="en-US"/>
              <a:t>دلیل این مشکل این است که عملگر &gt;&gt; کاراکتر فضای خالی را به عنوان کاراکتر انتهای رشته در نظر می گیرد.</a:t>
            </a:r>
          </a:p>
          <a:p>
            <a:pPr eaLnBrk="1" hangingPunct="1"/>
            <a:r>
              <a:rPr lang="fa-IR" altLang="en-US"/>
              <a:t>برای رفع این مشکل چه باید کرد؟</a:t>
            </a:r>
            <a:endParaRPr lang="en-US" altLang="en-US"/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2927350" y="1643063"/>
            <a:ext cx="7200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5519739" y="5084763"/>
            <a:ext cx="61912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 sz="9600">
                <a:latin typeface="Tahoma" panose="020B0604030504040204" pitchFamily="34" charset="0"/>
              </a:rPr>
              <a:t>؟</a:t>
            </a:r>
            <a:endParaRPr lang="en-US" altLang="en-US" sz="9600">
              <a:latin typeface="Tahoma" panose="020B060403050404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6222960" y="4108320"/>
              <a:ext cx="298800" cy="68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13600" y="4098960"/>
                <a:ext cx="317520" cy="2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25840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nimBg="1"/>
      <p:bldP spid="3277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2CD5A-5CE5-4CC8-8C8A-AB5560D79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/>
              <a:t>برای خواندن یک رشته با فضای خالی از تابع </a:t>
            </a:r>
            <a:r>
              <a:rPr lang="en-US" altLang="en-US"/>
              <a:t>cin.get</a:t>
            </a:r>
            <a:r>
              <a:rPr lang="fa-IR" altLang="en-US"/>
              <a:t> ويا </a:t>
            </a:r>
            <a:r>
              <a:rPr lang="en-US" altLang="en-US"/>
              <a:t>cin.getline</a:t>
            </a:r>
            <a:r>
              <a:rPr lang="fa-IR" altLang="en-US"/>
              <a:t> استفاده می کنیم: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48226" y="2016126"/>
            <a:ext cx="7524750" cy="3516312"/>
          </a:xfrm>
          <a:prstGeom prst="rect">
            <a:avLst/>
          </a:prstGeom>
          <a:solidFill>
            <a:srgbClr val="FFFFCC"/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int main()</a:t>
            </a:r>
          </a:p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{  char word[80];</a:t>
            </a:r>
          </a:p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   </a:t>
            </a:r>
            <a:r>
              <a:rPr lang="en-US" altLang="en-US" sz="3200" dirty="0" err="1">
                <a:cs typeface="B Titr" panose="00000700000000000000" pitchFamily="2" charset="-78"/>
              </a:rPr>
              <a:t>cout</a:t>
            </a:r>
            <a:r>
              <a:rPr lang="en-US" altLang="en-US" sz="3200" dirty="0">
                <a:cs typeface="B Titr" panose="00000700000000000000" pitchFamily="2" charset="-78"/>
              </a:rPr>
              <a:t>&lt;&lt; “Enter String:  ”;</a:t>
            </a:r>
          </a:p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   </a:t>
            </a:r>
            <a:r>
              <a:rPr lang="en-US" altLang="en-US" sz="3200" dirty="0" err="1">
                <a:cs typeface="B Titr" panose="00000700000000000000" pitchFamily="2" charset="-78"/>
              </a:rPr>
              <a:t>cin.get</a:t>
            </a:r>
            <a:r>
              <a:rPr lang="en-US" altLang="en-US" sz="3200" dirty="0">
                <a:cs typeface="B Titr" panose="00000700000000000000" pitchFamily="2" charset="-78"/>
              </a:rPr>
              <a:t>(word,80);</a:t>
            </a:r>
          </a:p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   </a:t>
            </a:r>
            <a:r>
              <a:rPr lang="en-US" altLang="en-US" sz="3200" dirty="0" err="1">
                <a:cs typeface="B Titr" panose="00000700000000000000" pitchFamily="2" charset="-78"/>
              </a:rPr>
              <a:t>cout</a:t>
            </a:r>
            <a:r>
              <a:rPr lang="en-US" altLang="en-US" sz="3200" dirty="0">
                <a:cs typeface="B Titr" panose="00000700000000000000" pitchFamily="2" charset="-78"/>
              </a:rPr>
              <a:t>&lt;&lt;“You entered:”&lt;&lt;word&lt;&lt;</a:t>
            </a:r>
            <a:r>
              <a:rPr lang="en-US" altLang="en-US" sz="3200" dirty="0" err="1">
                <a:cs typeface="B Titr" panose="00000700000000000000" pitchFamily="2" charset="-78"/>
              </a:rPr>
              <a:t>endl</a:t>
            </a:r>
            <a:r>
              <a:rPr lang="en-US" altLang="en-US" sz="3200" dirty="0">
                <a:cs typeface="B Titr" panose="00000700000000000000" pitchFamily="2" charset="-78"/>
              </a:rPr>
              <a:t>;</a:t>
            </a:r>
          </a:p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   return 0;</a:t>
            </a:r>
          </a:p>
          <a:p>
            <a:pPr algn="l" eaLnBrk="1" hangingPunct="1"/>
            <a:r>
              <a:rPr lang="en-US" altLang="en-US" sz="3200" dirty="0">
                <a:cs typeface="B Titr" panose="00000700000000000000" pitchFamily="2" charset="-78"/>
              </a:rPr>
              <a:t>}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548226" y="5821444"/>
            <a:ext cx="115193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3200" dirty="0">
                <a:latin typeface="Tahoma" panose="020B0604030504040204" pitchFamily="34" charset="0"/>
                <a:cs typeface="B Koodak" panose="00000700000000000000" pitchFamily="2" charset="-78"/>
              </a:rPr>
              <a:t>آرگومان اول این تابع آدرس آرایه است که در آن رشته خوانده شده  قرار می گیرد.</a:t>
            </a:r>
            <a:endParaRPr lang="en-US" altLang="en-US" sz="3200" dirty="0">
              <a:latin typeface="Tahoma" panose="020B0604030504040204" pitchFamily="34" charset="0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13184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P spid="33800" grpId="0" animBg="1"/>
      <p:bldP spid="3380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54E71-15C0-4D7A-87F4-878428544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/>
              <a:t>آرگومان دوم این تابع حد اکثر طول آرایه را مشخص </a:t>
            </a:r>
          </a:p>
          <a:p>
            <a:pPr eaLnBrk="1" hangingPunct="1"/>
            <a:r>
              <a:rPr lang="fa-IR" altLang="en-US"/>
              <a:t>می کند.این عمل با عث می شود به طور اتوما تیک از سر ریزی بافر جلو گیری می کند. </a:t>
            </a:r>
            <a:endParaRPr lang="en-US" alt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209693" y="2894806"/>
            <a:ext cx="447687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3200" dirty="0">
                <a:solidFill>
                  <a:srgbClr val="993300"/>
                </a:solidFill>
                <a:latin typeface="Tahoma" panose="020B0604030504040204" pitchFamily="34" charset="0"/>
                <a:cs typeface="B Koodak" panose="00000700000000000000" pitchFamily="2" charset="-78"/>
              </a:rPr>
              <a:t>با استفاده از ا</a:t>
            </a:r>
            <a:r>
              <a:rPr lang="ar-SA" altLang="en-US" sz="3200" dirty="0">
                <a:solidFill>
                  <a:srgbClr val="993300"/>
                </a:solidFill>
                <a:latin typeface="Tahoma" panose="020B0604030504040204" pitchFamily="34" charset="0"/>
                <a:cs typeface="B Koodak" panose="00000700000000000000" pitchFamily="2" charset="-78"/>
              </a:rPr>
              <a:t>پ</a:t>
            </a:r>
            <a:r>
              <a:rPr lang="fa-IR" altLang="en-US" sz="3200" dirty="0">
                <a:solidFill>
                  <a:srgbClr val="993300"/>
                </a:solidFill>
                <a:latin typeface="Tahoma" panose="020B0604030504040204" pitchFamily="34" charset="0"/>
                <a:cs typeface="B Koodak" panose="00000700000000000000" pitchFamily="2" charset="-78"/>
              </a:rPr>
              <a:t>را تور &gt;&gt; :</a:t>
            </a:r>
            <a:endParaRPr lang="en-US" altLang="en-US" sz="3200" dirty="0">
              <a:solidFill>
                <a:srgbClr val="993300"/>
              </a:solidFill>
              <a:latin typeface="Tahoma" panose="020B0604030504040204" pitchFamily="34" charset="0"/>
              <a:cs typeface="B Koodak" panose="00000700000000000000" pitchFamily="2" charset="-78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47700" y="3161611"/>
            <a:ext cx="75819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3200" dirty="0">
                <a:latin typeface="Tahoma" panose="020B0604030504040204" pitchFamily="34" charset="0"/>
              </a:rPr>
              <a:t>Enter a string: my name is </a:t>
            </a:r>
            <a:r>
              <a:rPr lang="en-US" altLang="en-US" sz="3200" dirty="0" err="1">
                <a:latin typeface="Tahoma" panose="020B0604030504040204" pitchFamily="34" charset="0"/>
              </a:rPr>
              <a:t>Spiderking</a:t>
            </a:r>
            <a:endParaRPr lang="en-US" altLang="en-US" sz="3200" dirty="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sz="3200" dirty="0">
                <a:latin typeface="Tahoma" panose="020B0604030504040204" pitchFamily="34" charset="0"/>
              </a:rPr>
              <a:t>You entered: my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8141751" y="4284371"/>
            <a:ext cx="33321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3200" dirty="0">
                <a:solidFill>
                  <a:srgbClr val="993300"/>
                </a:solidFill>
                <a:latin typeface="Times New Roman" panose="02020603050405020304" pitchFamily="18" charset="0"/>
                <a:cs typeface="B Koodak" panose="00000700000000000000" pitchFamily="2" charset="-78"/>
              </a:rPr>
              <a:t>با استفاده از</a:t>
            </a:r>
            <a:r>
              <a:rPr lang="en-US" altLang="en-US" sz="3200" dirty="0">
                <a:solidFill>
                  <a:srgbClr val="993300"/>
                </a:solidFill>
                <a:latin typeface="Times New Roman" panose="02020603050405020304" pitchFamily="18" charset="0"/>
                <a:cs typeface="B Koodak" panose="00000700000000000000" pitchFamily="2" charset="-78"/>
              </a:rPr>
              <a:t> </a:t>
            </a:r>
            <a:r>
              <a:rPr lang="en-US" altLang="en-US" sz="3200" dirty="0" err="1">
                <a:solidFill>
                  <a:srgbClr val="993300"/>
                </a:solidFill>
                <a:latin typeface="Times New Roman" panose="02020603050405020304" pitchFamily="18" charset="0"/>
                <a:cs typeface="B Koodak" panose="00000700000000000000" pitchFamily="2" charset="-78"/>
              </a:rPr>
              <a:t>cin.get</a:t>
            </a:r>
            <a:r>
              <a:rPr lang="en-US" altLang="en-US" sz="3200" dirty="0">
                <a:solidFill>
                  <a:srgbClr val="993300"/>
                </a:solidFill>
                <a:latin typeface="Times New Roman" panose="02020603050405020304" pitchFamily="18" charset="0"/>
                <a:cs typeface="B Koodak" panose="00000700000000000000" pitchFamily="2" charset="-78"/>
              </a:rPr>
              <a:t>()</a:t>
            </a:r>
          </a:p>
          <a:p>
            <a:pPr algn="r" rtl="1" eaLnBrk="1" hangingPunct="1"/>
            <a:endParaRPr lang="en-US" altLang="en-US" sz="3200" dirty="0">
              <a:solidFill>
                <a:srgbClr val="993300"/>
              </a:solidFill>
              <a:latin typeface="Times New Roman" panose="02020603050405020304" pitchFamily="18" charset="0"/>
              <a:cs typeface="B Koodak" panose="00000700000000000000" pitchFamily="2" charset="-78"/>
            </a:endParaRP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00600" y="5084523"/>
            <a:ext cx="72723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3200" dirty="0">
                <a:latin typeface="Tahoma" panose="020B0604030504040204" pitchFamily="34" charset="0"/>
              </a:rPr>
              <a:t>Enter a string: my name is </a:t>
            </a:r>
            <a:r>
              <a:rPr lang="en-US" altLang="en-US" sz="3200" dirty="0" err="1">
                <a:latin typeface="Tahoma" panose="020B0604030504040204" pitchFamily="34" charset="0"/>
              </a:rPr>
              <a:t>Spiderking</a:t>
            </a:r>
            <a:endParaRPr lang="en-US" altLang="en-US" sz="3200" dirty="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sz="3200" dirty="0">
                <a:latin typeface="Tahoma" panose="020B0604030504040204" pitchFamily="34" charset="0"/>
              </a:rPr>
              <a:t>You entered: my</a:t>
            </a:r>
            <a:r>
              <a:rPr lang="fa-IR" altLang="en-US" sz="3200" dirty="0">
                <a:latin typeface="Tahoma" panose="020B0604030504040204" pitchFamily="34" charset="0"/>
              </a:rPr>
              <a:t>  </a:t>
            </a:r>
            <a:r>
              <a:rPr lang="en-US" altLang="en-US" sz="3200" dirty="0">
                <a:latin typeface="Tahoma" panose="020B0604030504040204" pitchFamily="34" charset="0"/>
              </a:rPr>
              <a:t>name is </a:t>
            </a:r>
            <a:r>
              <a:rPr lang="en-US" altLang="en-US" sz="3200" dirty="0" err="1">
                <a:latin typeface="Tahoma" panose="020B0604030504040204" pitchFamily="34" charset="0"/>
              </a:rPr>
              <a:t>Spiderking</a:t>
            </a:r>
            <a:r>
              <a:rPr lang="fa-IR" altLang="en-US" sz="3200" dirty="0">
                <a:latin typeface="Tahoma" panose="020B0604030504040204" pitchFamily="34" charset="0"/>
              </a:rPr>
              <a:t>  </a:t>
            </a:r>
            <a:endParaRPr lang="en-US" altLang="en-US" sz="3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3770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  <p:bldP spid="34820" grpId="0"/>
      <p:bldP spid="34821" grpId="0"/>
      <p:bldP spid="34822" grpId="0"/>
      <p:bldP spid="3482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3000" dirty="0"/>
              <a:t>  </a:t>
            </a:r>
            <a:r>
              <a:rPr lang="ar-SA" altLang="en-US" sz="3000" dirty="0"/>
              <a:t>با دو پارامتر ‌ </a:t>
            </a:r>
            <a:r>
              <a:rPr lang="en-US" altLang="en-US" sz="3000" dirty="0" err="1">
                <a:solidFill>
                  <a:srgbClr val="993300"/>
                </a:solidFill>
              </a:rPr>
              <a:t>cin.getline</a:t>
            </a:r>
            <a:r>
              <a:rPr lang="en-US" altLang="en-US" sz="3000" dirty="0">
                <a:solidFill>
                  <a:srgbClr val="993300"/>
                </a:solidFill>
              </a:rPr>
              <a:t>()</a:t>
            </a:r>
            <a:r>
              <a:rPr lang="en-US" altLang="en-US" sz="3000" dirty="0"/>
              <a:t> </a:t>
            </a:r>
            <a:r>
              <a:rPr lang="ar-SA" altLang="en-US" sz="3000" dirty="0"/>
              <a:t>تابع</a:t>
            </a:r>
            <a:endParaRPr lang="en-US" altLang="en-US" sz="3500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buNone/>
            </a:pPr>
            <a:r>
              <a:rPr lang="fa-IR" altLang="en-US" dirty="0"/>
              <a:t>اين‌ برنامه‌ ورودي‌ را خط به‌ خط به خروجي مي‌فرستد:</a:t>
            </a:r>
            <a:endParaRPr lang="en-US" altLang="en-US" dirty="0"/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void main()</a:t>
            </a:r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{  char line[80];</a:t>
            </a:r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   do</a:t>
            </a:r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   {  </a:t>
            </a:r>
            <a:r>
              <a:rPr lang="en-US" altLang="en-US" b="1" dirty="0" err="1">
                <a:solidFill>
                  <a:srgbClr val="010AB7"/>
                </a:solidFill>
              </a:rPr>
              <a:t>cin.getline</a:t>
            </a:r>
            <a:r>
              <a:rPr lang="en-US" altLang="en-US" b="1" dirty="0">
                <a:solidFill>
                  <a:srgbClr val="010AB7"/>
                </a:solidFill>
              </a:rPr>
              <a:t>(line,80)</a:t>
            </a:r>
            <a:r>
              <a:rPr lang="en-US" altLang="en-US" dirty="0">
                <a:solidFill>
                  <a:srgbClr val="010AB7"/>
                </a:solidFill>
              </a:rPr>
              <a:t>;</a:t>
            </a:r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      if (*line) </a:t>
            </a:r>
            <a:r>
              <a:rPr lang="en-US" altLang="en-US" dirty="0" err="1">
                <a:solidFill>
                  <a:srgbClr val="010AB7"/>
                </a:solidFill>
              </a:rPr>
              <a:t>cout</a:t>
            </a:r>
            <a:r>
              <a:rPr lang="en-US" altLang="en-US" dirty="0">
                <a:solidFill>
                  <a:srgbClr val="010AB7"/>
                </a:solidFill>
              </a:rPr>
              <a:t> &lt;&lt; "\t[" &lt;&lt; line &lt;&lt; "]\n";</a:t>
            </a:r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   } while (*line);</a:t>
            </a:r>
          </a:p>
          <a:p>
            <a:pPr marL="609600" indent="-609600" algn="l" rtl="0">
              <a:buNone/>
            </a:pPr>
            <a:r>
              <a:rPr lang="en-US" altLang="en-US" dirty="0">
                <a:solidFill>
                  <a:srgbClr val="010AB7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50525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69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920"/>
                            </p:stCondLst>
                            <p:childTnLst>
                              <p:par>
                                <p:cTn id="75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81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960"/>
                            </p:stCondLst>
                            <p:childTnLst>
                              <p:par>
                                <p:cTn id="87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4080"/>
                            </p:stCondLst>
                            <p:childTnLst>
                              <p:par>
                                <p:cTn id="93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9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105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1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2" grpId="1"/>
      <p:bldP spid="40963" grpId="0" build="p"/>
      <p:bldP spid="40963" grpI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919288" y="1989138"/>
            <a:ext cx="8280400" cy="460851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>
                <a:latin typeface="Tahoma" panose="020B0604030504040204" pitchFamily="34" charset="0"/>
                <a:cs typeface="B Koodak" panose="00000700000000000000" pitchFamily="2" charset="-78"/>
              </a:rPr>
              <a:t>void  main()</a:t>
            </a:r>
          </a:p>
          <a:p>
            <a:pPr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>
                <a:latin typeface="Tahoma" panose="020B0604030504040204" pitchFamily="34" charset="0"/>
                <a:cs typeface="B Koodak" panose="00000700000000000000" pitchFamily="2" charset="-78"/>
              </a:rPr>
              <a:t>{</a:t>
            </a:r>
          </a:p>
          <a:p>
            <a:pPr algn="l" rtl="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>
                <a:latin typeface="Tahoma" panose="020B0604030504040204" pitchFamily="34" charset="0"/>
                <a:cs typeface="B Koodak" panose="00000700000000000000" pitchFamily="2" charset="-78"/>
              </a:rPr>
              <a:t>  </a:t>
            </a:r>
            <a:r>
              <a:rPr lang="en-US" altLang="en-US" sz="3000">
                <a:latin typeface="Times New Roman" panose="02020603050405020304" pitchFamily="18" charset="0"/>
                <a:cs typeface="B Koodak" panose="00000700000000000000" pitchFamily="2" charset="-78"/>
              </a:rPr>
              <a:t>	char str[2000];</a:t>
            </a:r>
          </a:p>
          <a:p>
            <a:pPr algn="l" rtl="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000">
                <a:latin typeface="Times New Roman" panose="02020603050405020304" pitchFamily="18" charset="0"/>
                <a:cs typeface="B Koodak" panose="00000700000000000000" pitchFamily="2" charset="-78"/>
              </a:rPr>
              <a:t>	cout&lt;&lt;"enter string:\n";</a:t>
            </a:r>
          </a:p>
          <a:p>
            <a:pPr algn="l" rtl="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000">
                <a:latin typeface="Times New Roman" panose="02020603050405020304" pitchFamily="18" charset="0"/>
                <a:cs typeface="B Koodak" panose="00000700000000000000" pitchFamily="2" charset="-78"/>
              </a:rPr>
              <a:t>	cin.get(str,2000,'$');</a:t>
            </a:r>
          </a:p>
          <a:p>
            <a:pPr algn="l" rtl="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000">
                <a:latin typeface="Times New Roman" panose="02020603050405020304" pitchFamily="18" charset="0"/>
                <a:cs typeface="B Koodak" panose="00000700000000000000" pitchFamily="2" charset="-78"/>
              </a:rPr>
              <a:t>	cout&lt;&lt;str;</a:t>
            </a:r>
          </a:p>
          <a:p>
            <a:pPr algn="l" rtl="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3000">
                <a:latin typeface="Times New Roman" panose="02020603050405020304" pitchFamily="18" charset="0"/>
                <a:cs typeface="B Koodak" panose="00000700000000000000" pitchFamily="2" charset="-78"/>
              </a:rPr>
              <a:t>	getch();</a:t>
            </a:r>
          </a:p>
          <a:p>
            <a:pPr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>
                <a:latin typeface="Tahoma" panose="020B0604030504040204" pitchFamily="34" charset="0"/>
                <a:cs typeface="B Koodak" panose="00000700000000000000" pitchFamily="2" charset="-78"/>
              </a:rPr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749A06-9F90-4B79-A28F-9B69C154B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4454" y="136468"/>
            <a:ext cx="6669845" cy="825283"/>
          </a:xfrm>
        </p:spPr>
        <p:txBody>
          <a:bodyPr>
            <a:normAutofit/>
          </a:bodyPr>
          <a:lstStyle/>
          <a:p>
            <a:r>
              <a:rPr lang="fa-IR" dirty="0"/>
              <a:t> با سه پارامتر </a:t>
            </a:r>
            <a:r>
              <a:rPr lang="en-US" dirty="0" err="1"/>
              <a:t>cin.get</a:t>
            </a:r>
            <a:r>
              <a:rPr lang="en-US" dirty="0"/>
              <a:t>() </a:t>
            </a:r>
            <a:r>
              <a:rPr lang="fa-IR" dirty="0"/>
              <a:t>تابع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4020E-23FB-4AAE-8D64-67CD3E9F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1181686"/>
            <a:ext cx="11328838" cy="5224533"/>
          </a:xfrm>
        </p:spPr>
        <p:txBody>
          <a:bodyPr/>
          <a:lstStyle/>
          <a:p>
            <a:r>
              <a:rPr lang="fa-IR" dirty="0"/>
              <a:t> برنامه زير، متن ورودي را چند خط هم که باشد می خواند: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98974"/>
      </p:ext>
    </p:extLst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25" name="Group 21"/>
          <p:cNvGraphicFramePr>
            <a:graphicFrameLocks noGrp="1"/>
          </p:cNvGraphicFramePr>
          <p:nvPr/>
        </p:nvGraphicFramePr>
        <p:xfrm>
          <a:off x="1779588" y="2978150"/>
          <a:ext cx="8640762" cy="2783028"/>
        </p:xfrm>
        <a:graphic>
          <a:graphicData uri="http://schemas.openxmlformats.org/drawingml/2006/table">
            <a:tbl>
              <a:tblPr rtl="1"/>
              <a:tblGrid>
                <a:gridCol w="673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16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شرح</a:t>
                      </a:r>
                      <a:endParaRPr kumimoji="0" lang="ar-S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Titr" pitchFamily="2" charset="-78"/>
                      </a:endParaRP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نام تابع</a:t>
                      </a:r>
                      <a:endParaRPr kumimoji="0" lang="ar-S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Titr" pitchFamily="2" charset="-78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9364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int isalnum(int c);</a:t>
                      </a:r>
                      <a:endParaRPr kumimoji="0" lang="fa-I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Titr" pitchFamily="2" charset="-78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اگر </a:t>
                      </a: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c</a:t>
                      </a:r>
                      <a:r>
                        <a:rPr kumimoji="0" lang="ar-SA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 کاراکتر الفبايي يا عددي باشد مقدار غيرصفر وگرنه صفر را برمي‌گرداند</a:t>
                      </a:r>
                      <a:endParaRPr kumimoji="0" lang="ar-S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Titr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Times New Roman" pitchFamily="18" charset="0"/>
                          <a:cs typeface="B Titr" pitchFamily="2" charset="-78"/>
                        </a:rPr>
                        <a:t>isalnum()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Times New Roman" pitchFamily="18" charset="0"/>
                        <a:cs typeface="B Titr" pitchFamily="2" charset="-78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9364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int isalpha(int c);</a:t>
                      </a:r>
                      <a:endParaRPr kumimoji="0" lang="fa-I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Titr" pitchFamily="2" charset="-78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اگر </a:t>
                      </a: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c</a:t>
                      </a:r>
                      <a:r>
                        <a:rPr kumimoji="0" lang="ar-SA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 کاراکتر الفبايي باشد مقدار غيرصفر و در غير آن، صفر را برمي‌گرداند</a:t>
                      </a:r>
                      <a:endParaRPr kumimoji="0" lang="ar-S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Titr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Titr" pitchFamily="2" charset="-78"/>
                        </a:rPr>
                        <a:t>isalpha()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Titr" pitchFamily="2" charset="-78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832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altLang="en-US"/>
              <a:t>توابع‌ كاراكتري‌ </a:t>
            </a:r>
            <a:r>
              <a:rPr lang="en-US" altLang="en-US"/>
              <a:t>C</a:t>
            </a:r>
            <a:r>
              <a:rPr lang="ar-SA" altLang="en-US"/>
              <a:t> استاندارد</a:t>
            </a:r>
            <a:endParaRPr lang="en-US" altLang="en-US"/>
          </a:p>
        </p:txBody>
      </p:sp>
      <p:sp>
        <p:nvSpPr>
          <p:cNvPr id="34833" name="Rectangle 2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SA" altLang="en-US" b="1"/>
              <a:t>توابعي که در سرفايل </a:t>
            </a:r>
            <a:r>
              <a:rPr lang="en-US" altLang="en-US" b="1">
                <a:solidFill>
                  <a:srgbClr val="FF6600"/>
                </a:solidFill>
              </a:rPr>
              <a:t>&lt;ctype.h&gt;</a:t>
            </a:r>
            <a:r>
              <a:rPr lang="ar-SA" altLang="en-US" b="1"/>
              <a:t> يا </a:t>
            </a:r>
            <a:r>
              <a:rPr lang="en-US" altLang="en-US" b="1">
                <a:solidFill>
                  <a:srgbClr val="FF6600"/>
                </a:solidFill>
              </a:rPr>
              <a:t>&lt;cctype&gt;</a:t>
            </a:r>
            <a:r>
              <a:rPr lang="ar-SA" altLang="en-US" b="1"/>
              <a:t> تعريف شده به شرح زير است: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910445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54" name="Group 26"/>
          <p:cNvGraphicFramePr>
            <a:graphicFrameLocks noGrp="1"/>
          </p:cNvGraphicFramePr>
          <p:nvPr/>
        </p:nvGraphicFramePr>
        <p:xfrm>
          <a:off x="1652588" y="242889"/>
          <a:ext cx="8964612" cy="6466649"/>
        </p:xfrm>
        <a:graphic>
          <a:graphicData uri="http://schemas.openxmlformats.org/drawingml/2006/table">
            <a:tbl>
              <a:tblPr rtl="1"/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45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شرح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Lotus" pitchFamily="2" charset="-7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نام تابع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Lotus" pitchFamily="2" charset="-78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4437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iscntrl(int c);</a:t>
                      </a:r>
                      <a:endParaRPr kumimoji="0" lang="fa-I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کاراکتر کنترلي باشد مقدار غيرصفر و در غير آن، صفر را برمي‌گرداند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iscntrl()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4437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isdigit(int c);</a:t>
                      </a:r>
                      <a:endParaRPr kumimoji="0" lang="fa-I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کاراکتر عددي باشد، مقدار غيرصفر و در غير آن، صفر را برمي‌گرداند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isdigit()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4437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isgraph(int c);</a:t>
                      </a:r>
                      <a:endParaRPr kumimoji="0" lang="fa-I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کاراکتر چاپي و غيرخالي باشد مقدار غيرصفر وگرنه صفر را برمي‌گرداند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isgraph()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4575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islower(int c);</a:t>
                      </a:r>
                      <a:endParaRPr kumimoji="0" lang="fa-I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حرف کوچک باشد مقدار غيرصفر و در غير آن، صفر را برمي‌گرداند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islower()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4437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isprint(int c);</a:t>
                      </a:r>
                      <a:endParaRPr kumimoji="0" lang="fa-I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کاراکتر قابل چاپ باشد مقدار غيرصفر و در غير آن، صفر را برمي‌گرداند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isprint()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B89AFC4-2B16-4077-A43C-9899B36F3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C95D1-56FD-4A12-865A-E79FD863E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936800" y="5124600"/>
              <a:ext cx="1752840" cy="119412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7440" y="5115240"/>
                <a:ext cx="1771560" cy="121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4178489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81" name="Group 29"/>
          <p:cNvGraphicFramePr>
            <a:graphicFrameLocks noGrp="1"/>
          </p:cNvGraphicFramePr>
          <p:nvPr/>
        </p:nvGraphicFramePr>
        <p:xfrm>
          <a:off x="1703389" y="76201"/>
          <a:ext cx="8713787" cy="6488274"/>
        </p:xfrm>
        <a:graphic>
          <a:graphicData uri="http://schemas.openxmlformats.org/drawingml/2006/table">
            <a:tbl>
              <a:tblPr rtl="1"/>
              <a:tblGrid>
                <a:gridCol w="6265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شرح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Lotus" pitchFamily="2" charset="-78"/>
                      </a:endParaRPr>
                    </a:p>
                  </a:txBody>
                  <a:tcPr marL="90000" marR="90000" marT="46797" marB="4679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نام تابع</a:t>
                      </a:r>
                      <a:endParaRPr kumimoji="0" lang="ar-SA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Lotus" pitchFamily="2" charset="-78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788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ispunct(int c);</a:t>
                      </a:r>
                      <a:endParaRPr kumimoji="0" lang="fa-I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کاراکتر چاپي به غير از حروف و اعداد و فضاي خالي باشد، مقدار غيرصفر برمي‌گرداند وگرنه مقدار صفر را برمي‌گرداند</a:t>
                      </a:r>
                      <a:endParaRPr kumimoji="0" lang="ar-S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ispunct()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799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isspace(int c);</a:t>
                      </a:r>
                      <a:endParaRPr kumimoji="0" lang="fa-I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کاراکتر فضاي سفيد شامل فضاي خالي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 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عبور فرم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'\f'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خط جديد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'\n'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بازگشت نورد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'\r'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پرش افقي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'\t'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پرش عمودي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'\v'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باشد، مقدار غيرصفر را برمي‌گرداند وگرنه صفر را برمي‌گرداند</a:t>
                      </a:r>
                      <a:endParaRPr kumimoji="0" lang="ar-S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Lotus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isspace()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4340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isupper(int c);</a:t>
                      </a:r>
                      <a:endParaRPr kumimoji="0" lang="fa-I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حرف بزرگ باشد، مقدار غيرصفر برمي‌گرداند وگرنه صفر را برمي‌گرداند</a:t>
                      </a:r>
                      <a:endParaRPr kumimoji="0" lang="ar-S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isupper()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5799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isxdigit(int c);</a:t>
                      </a:r>
                      <a:endParaRPr kumimoji="0" lang="fa-I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يکي از ده کاراکتر عددي يا يکي از دوازده حرف عدد شانزده‌دهي شامل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'a'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'b'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'c'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'd'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'e'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'f'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'A'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'B'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'C'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'D'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'E'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و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'F'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باشد، مقدار غيرصفر برمي‌گرداند وگرنه مقدار صفر را برمي‌گرداند</a:t>
                      </a:r>
                      <a:endParaRPr kumimoji="0" lang="ar-S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isxdigit()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0788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tolower(int c);</a:t>
                      </a:r>
                      <a:endParaRPr kumimoji="0" lang="fa-I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حرف بزرگ باشد، کاراکتر کوچک معادل آن را برمي‌گرداند وگرنه خود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را برمي‌گرداند</a:t>
                      </a:r>
                      <a:endParaRPr kumimoji="0" lang="ar-S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tolower()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0788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int toupper(int c);</a:t>
                      </a:r>
                      <a:endParaRPr kumimoji="0" lang="fa-I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اگر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حرف کوچک باشد، کاراکتر بزرگ معادل آن را برمي‌گرداند وگرنه خود </a:t>
                      </a: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</a:t>
                      </a:r>
                      <a:r>
                        <a:rPr kumimoji="0" lang="ar-S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B Lotus" pitchFamily="2" charset="-78"/>
                        </a:rPr>
                        <a:t> را برمي‌گرداند</a:t>
                      </a:r>
                      <a:endParaRPr kumimoji="0" lang="ar-S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B Koodak" pitchFamily="2" charset="-78"/>
                      </a:endParaRPr>
                    </a:p>
                  </a:txBody>
                  <a:tcPr marL="90000" marR="90000" marT="46797" marB="4679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toupper()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marL="90000" marR="90000" marT="46797" marB="4679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ECD26CB-C2E5-4B1C-A083-023E4C237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5D110-D0B4-4DD7-90E0-BF746E0F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92767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CC89B-D946-4CC6-9255-1CFE1E582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رشته ها در </a:t>
            </a:r>
            <a:r>
              <a:rPr lang="en-US" dirty="0"/>
              <a:t>C#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84C79-AACF-4EAE-97A6-3798E0FF5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در </a:t>
            </a:r>
            <a:r>
              <a:rPr lang="en-US" dirty="0"/>
              <a:t>C#</a:t>
            </a:r>
            <a:r>
              <a:rPr lang="fa-IR" dirty="0"/>
              <a:t>، نوع داده ای </a:t>
            </a:r>
            <a:r>
              <a:rPr lang="en-US" dirty="0"/>
              <a:t>string</a:t>
            </a:r>
            <a:r>
              <a:rPr lang="fa-IR" dirty="0"/>
              <a:t> برای کار بار رشته ها تعریف شده است.</a:t>
            </a:r>
          </a:p>
          <a:p>
            <a:r>
              <a:rPr lang="fa-IR" dirty="0"/>
              <a:t>یک رشته مجموعه ای از کاراکترهاست که در بین دو نماد کوتیشن، قرار دارد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A746D-7F35-423A-9062-B86E3AD3D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80AAC-08BA-4628-B0B1-D16D33BB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9241EB-A262-4D46-897C-A927AE07C940}"/>
              </a:ext>
            </a:extLst>
          </p:cNvPr>
          <p:cNvSpPr txBox="1"/>
          <p:nvPr/>
        </p:nvSpPr>
        <p:spPr>
          <a:xfrm>
            <a:off x="452638" y="3252663"/>
            <a:ext cx="6096912" cy="3416320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System;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MyApplication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greeting =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(greeting);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A042D5-FFB7-40A1-AA61-36007C2F29BA}"/>
              </a:ext>
            </a:extLst>
          </p:cNvPr>
          <p:cNvSpPr txBox="1"/>
          <p:nvPr/>
        </p:nvSpPr>
        <p:spPr>
          <a:xfrm>
            <a:off x="6951871" y="3429000"/>
            <a:ext cx="4787491" cy="156966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Hello</a:t>
            </a:r>
            <a:endParaRPr lang="fa-IR" sz="2400" b="0" i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endParaRPr lang="fa-IR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fa-IR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106238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876A7-42FF-468C-ACFF-6E2C20A8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Strings in C#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CA8F2-EC98-460A-8FDC-94B63DF4F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A string in C# is actually </a:t>
            </a:r>
            <a:r>
              <a:rPr lang="en-US" dirty="0">
                <a:solidFill>
                  <a:srgbClr val="FF0000"/>
                </a:solidFill>
              </a:rPr>
              <a:t>an object</a:t>
            </a:r>
            <a:r>
              <a:rPr lang="en-US" dirty="0"/>
              <a:t>, which contain </a:t>
            </a:r>
            <a:r>
              <a:rPr lang="en-US" dirty="0">
                <a:solidFill>
                  <a:srgbClr val="FF0000"/>
                </a:solidFill>
              </a:rPr>
              <a:t>properties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methods</a:t>
            </a:r>
            <a:r>
              <a:rPr lang="en-US" dirty="0"/>
              <a:t> that can perform certain operations on strings.</a:t>
            </a:r>
          </a:p>
          <a:p>
            <a:pPr algn="l" rtl="0"/>
            <a:r>
              <a:rPr lang="en-US" dirty="0"/>
              <a:t>For example:</a:t>
            </a:r>
          </a:p>
          <a:p>
            <a:pPr algn="l" rtl="0"/>
            <a:r>
              <a:rPr lang="en-US" dirty="0"/>
              <a:t>The length of a string can be found with the </a:t>
            </a:r>
            <a:r>
              <a:rPr lang="en-US" dirty="0">
                <a:solidFill>
                  <a:srgbClr val="0070C0"/>
                </a:solidFill>
              </a:rPr>
              <a:t>Length property</a:t>
            </a:r>
            <a:r>
              <a:rPr lang="en-US" dirty="0"/>
              <a:t>.</a:t>
            </a:r>
          </a:p>
          <a:p>
            <a:pPr algn="l" rtl="0"/>
            <a:r>
              <a:rPr lang="en-US" dirty="0" err="1">
                <a:solidFill>
                  <a:srgbClr val="0070C0"/>
                </a:solidFill>
              </a:rPr>
              <a:t>ToUpper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and </a:t>
            </a:r>
            <a:r>
              <a:rPr lang="en-US" dirty="0" err="1">
                <a:solidFill>
                  <a:srgbClr val="0070C0"/>
                </a:solidFill>
              </a:rPr>
              <a:t>ToLower</a:t>
            </a:r>
            <a:r>
              <a:rPr lang="en-US" dirty="0">
                <a:solidFill>
                  <a:srgbClr val="0070C0"/>
                </a:solidFill>
              </a:rPr>
              <a:t>()</a:t>
            </a:r>
            <a:r>
              <a:rPr lang="en-US" dirty="0"/>
              <a:t>, which returns a copy of the string converted to uppercase or lowercase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E5E88-B83D-4D52-BD98-D62C3468D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FC582-16CF-4BF9-B5FA-F3D5D5DC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57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5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28850"/>
              </p:ext>
            </p:extLst>
          </p:nvPr>
        </p:nvGraphicFramePr>
        <p:xfrm>
          <a:off x="887414" y="3635967"/>
          <a:ext cx="2471737" cy="2449510"/>
        </p:xfrm>
        <a:graphic>
          <a:graphicData uri="http://schemas.openxmlformats.org/drawingml/2006/table">
            <a:tbl>
              <a:tblPr/>
              <a:tblGrid>
                <a:gridCol w="50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90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17.50</a:t>
                      </a:r>
                    </a:p>
                  </a:txBody>
                  <a:tcPr marL="90000" marR="90000" marT="46806" marB="468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90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19.00</a:t>
                      </a:r>
                    </a:p>
                  </a:txBody>
                  <a:tcPr marL="90000" marR="90000" marT="46806" marB="468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90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16.75</a:t>
                      </a:r>
                    </a:p>
                  </a:txBody>
                  <a:tcPr marL="90000" marR="90000" marT="46806" marB="468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90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3</a:t>
                      </a:r>
                    </a:p>
                  </a:txBody>
                  <a:tcPr marL="90000" marR="90000" marT="46806" marB="46806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15.00</a:t>
                      </a:r>
                    </a:p>
                  </a:txBody>
                  <a:tcPr marL="90000" marR="90000" marT="46806" marB="468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90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4</a:t>
                      </a:r>
                    </a:p>
                  </a:txBody>
                  <a:tcPr marL="90000" marR="90000" marT="46806" marB="46806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B Koodak" pitchFamily="2" charset="-78"/>
                        </a:rPr>
                        <a:t>18.00</a:t>
                      </a:r>
                    </a:p>
                  </a:txBody>
                  <a:tcPr marL="90000" marR="90000" marT="46806" marB="468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E579009-23ED-4EC4-BC2E-712636EEE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66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SA" altLang="en-US" dirty="0"/>
              <a:t>شکل مقابل آرايۀ </a:t>
            </a:r>
            <a:r>
              <a:rPr lang="en-US" altLang="en-US" dirty="0"/>
              <a:t>a</a:t>
            </a:r>
            <a:r>
              <a:rPr lang="ar-SA" altLang="en-US" dirty="0"/>
              <a:t> که پنج عنصر دارد را نشان مي‌دهد.</a:t>
            </a:r>
            <a:endParaRPr lang="en-US" altLang="en-US" dirty="0"/>
          </a:p>
          <a:p>
            <a:pPr eaLnBrk="1" hangingPunct="1"/>
            <a:r>
              <a:rPr lang="ar-SA" altLang="en-US" dirty="0"/>
              <a:t> عنصر </a:t>
            </a:r>
            <a:r>
              <a:rPr lang="en-US" altLang="en-US" dirty="0"/>
              <a:t>a[0]</a:t>
            </a:r>
            <a:r>
              <a:rPr lang="ar-SA" altLang="en-US" dirty="0"/>
              <a:t> حاوي مقدار </a:t>
            </a:r>
            <a:r>
              <a:rPr lang="en-US" altLang="en-US" dirty="0"/>
              <a:t>17.5</a:t>
            </a:r>
            <a:r>
              <a:rPr lang="ar-SA" altLang="en-US" dirty="0"/>
              <a:t> و عنصر </a:t>
            </a:r>
            <a:r>
              <a:rPr lang="en-US" altLang="en-US" dirty="0"/>
              <a:t>a[1]</a:t>
            </a:r>
            <a:r>
              <a:rPr lang="ar-SA" altLang="en-US" dirty="0"/>
              <a:t> حاوي </a:t>
            </a:r>
            <a:r>
              <a:rPr lang="en-US" altLang="en-US" dirty="0"/>
              <a:t>19.0</a:t>
            </a:r>
            <a:r>
              <a:rPr lang="ar-SA" altLang="en-US" dirty="0"/>
              <a:t> و عنصر </a:t>
            </a:r>
            <a:r>
              <a:rPr lang="en-US" altLang="en-US" dirty="0"/>
              <a:t>a[4]</a:t>
            </a:r>
            <a:r>
              <a:rPr lang="ar-SA" altLang="en-US" dirty="0"/>
              <a:t> حاوي مقدار </a:t>
            </a:r>
            <a:r>
              <a:rPr lang="en-US" altLang="en-US" dirty="0"/>
              <a:t>18.0</a:t>
            </a:r>
            <a:r>
              <a:rPr lang="ar-SA" altLang="en-US" dirty="0"/>
              <a:t> است.</a:t>
            </a:r>
            <a:endParaRPr lang="fa-IR" altLang="en-US" dirty="0"/>
          </a:p>
          <a:p>
            <a:pPr eaLnBrk="1" hangingPunct="1"/>
            <a:r>
              <a:rPr lang="fa-IR" altLang="en-US" dirty="0"/>
              <a:t>انديس آرايه ها از صفر شروع ميشود</a:t>
            </a:r>
            <a:endParaRPr lang="en-US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6C246-9990-42E1-AE53-4D4A26BC8911}"/>
              </a:ext>
            </a:extLst>
          </p:cNvPr>
          <p:cNvSpPr txBox="1"/>
          <p:nvPr/>
        </p:nvSpPr>
        <p:spPr>
          <a:xfrm>
            <a:off x="4248231" y="4324498"/>
            <a:ext cx="36955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/>
              <a:t>double[] a={17.50,19,16.75,15,18};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3057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CEDEE-C82B-4472-BEFC-A4692E62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Length property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ADBE8-D040-4894-BC65-81F239BE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1609A-EBA4-4A5A-B557-E793441D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7F0898-FD10-4DE5-A49B-AD58D983BB1C}"/>
              </a:ext>
            </a:extLst>
          </p:cNvPr>
          <p:cNvSpPr txBox="1"/>
          <p:nvPr/>
        </p:nvSpPr>
        <p:spPr>
          <a:xfrm>
            <a:off x="431192" y="1342632"/>
            <a:ext cx="10525182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txt 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"Hello C# Programmers."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"The length of the txt string is: 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txt.Length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4E9741-55AE-45B6-AE42-2DA30E9C16B8}"/>
              </a:ext>
            </a:extLst>
          </p:cNvPr>
          <p:cNvSpPr txBox="1"/>
          <p:nvPr/>
        </p:nvSpPr>
        <p:spPr>
          <a:xfrm>
            <a:off x="1228238" y="4545872"/>
            <a:ext cx="7101723" cy="193899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The length of the txt string is: 21</a:t>
            </a:r>
          </a:p>
          <a:p>
            <a:endParaRPr lang="en-US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fa-IR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fa-IR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67627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C3391-ABF4-4B62-9F6E-4A9097E6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err="1"/>
              <a:t>ToUpper</a:t>
            </a:r>
            <a:r>
              <a:rPr lang="en-US" dirty="0"/>
              <a:t>() and </a:t>
            </a:r>
            <a:r>
              <a:rPr lang="en-US" dirty="0" err="1"/>
              <a:t>ToLower</a:t>
            </a:r>
            <a:r>
              <a:rPr lang="en-US" dirty="0"/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7BB50-BE8D-4CF9-B51B-38BC3101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6A144-C8FC-4A57-B1F1-8F3BAC78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41D6E9-F5B7-4DB8-A83D-3A2E4158A6E1}"/>
              </a:ext>
            </a:extLst>
          </p:cNvPr>
          <p:cNvSpPr txBox="1"/>
          <p:nvPr/>
        </p:nvSpPr>
        <p:spPr>
          <a:xfrm>
            <a:off x="647700" y="1289013"/>
            <a:ext cx="10816512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txt 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"Hello C# Programmers."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txt.ToUpper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());   </a:t>
            </a:r>
            <a:r>
              <a:rPr lang="en-US" sz="2400" dirty="0">
                <a:solidFill>
                  <a:srgbClr val="008000"/>
                </a:solidFill>
                <a:latin typeface="Consolas" panose="020B0609020204030204" pitchFamily="49" charset="0"/>
              </a:rPr>
              <a:t>// Outputs Upper Case</a:t>
            </a: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txt.ToLower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());   </a:t>
            </a:r>
            <a:r>
              <a:rPr lang="en-US" sz="2400" dirty="0">
                <a:solidFill>
                  <a:srgbClr val="008000"/>
                </a:solidFill>
                <a:latin typeface="Consolas" panose="020B0609020204030204" pitchFamily="49" charset="0"/>
              </a:rPr>
              <a:t>// Outputs Lower Case</a:t>
            </a: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1593A2-98D8-455D-966F-6A10772AD524}"/>
              </a:ext>
            </a:extLst>
          </p:cNvPr>
          <p:cNvSpPr txBox="1"/>
          <p:nvPr/>
        </p:nvSpPr>
        <p:spPr>
          <a:xfrm>
            <a:off x="1656612" y="4184550"/>
            <a:ext cx="6796402" cy="230832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nb-NO" sz="2400" b="0" i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HELLO C# PROGRAMMERS.</a:t>
            </a:r>
          </a:p>
          <a:p>
            <a:r>
              <a:rPr lang="nb-NO" sz="2400" b="0" i="0" dirty="0">
                <a:solidFill>
                  <a:srgbClr val="FFFFFF"/>
                </a:solidFill>
                <a:effectLst/>
                <a:latin typeface="consolas" panose="020B0609020204030204" pitchFamily="49" charset="0"/>
              </a:rPr>
              <a:t>hello c# programmers.</a:t>
            </a:r>
            <a:endParaRPr lang="en-US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2400" b="0" i="0" dirty="0">
              <a:solidFill>
                <a:srgbClr val="FFFFFF"/>
              </a:solidFill>
              <a:effectLst/>
              <a:latin typeface="consolas" panose="020B0609020204030204" pitchFamily="49" charset="0"/>
            </a:endParaRPr>
          </a:p>
          <a:p>
            <a:endParaRPr lang="fa-IR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fa-IR" sz="24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83105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C3391-ABF4-4B62-9F6E-4A9097E6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err="1"/>
              <a:t>string.Concat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C94C4-DDA2-4958-9F6D-62CA68C55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fa-IR" dirty="0"/>
              <a:t>اتصال دو رشته با استفاده از تابع </a:t>
            </a:r>
            <a:r>
              <a:rPr lang="en-US" dirty="0"/>
              <a:t>Contact</a:t>
            </a:r>
            <a:r>
              <a:rPr lang="fa-IR" dirty="0"/>
              <a:t> (تابع عضو استاتیک)، قابل انجام است</a:t>
            </a:r>
            <a:r>
              <a:rPr lang="en-US" dirty="0"/>
              <a:t>.</a:t>
            </a:r>
          </a:p>
          <a:p>
            <a:r>
              <a:rPr lang="fa-IR" dirty="0"/>
              <a:t> روش دیگر برای اتصال دو رشته، استفاده از عملگر سربارگذاری شده </a:t>
            </a:r>
            <a:r>
              <a:rPr lang="en-US" dirty="0"/>
              <a:t>+</a:t>
            </a:r>
            <a:r>
              <a:rPr lang="fa-IR" dirty="0"/>
              <a:t> است.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7BB50-BE8D-4CF9-B51B-38BC3101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6A144-C8FC-4A57-B1F1-8F3BAC78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FED8208-D0ED-4049-B5B0-1B67270FF5B1}"/>
              </a:ext>
            </a:extLst>
          </p:cNvPr>
          <p:cNvGrpSpPr/>
          <p:nvPr/>
        </p:nvGrpSpPr>
        <p:grpSpPr>
          <a:xfrm>
            <a:off x="215462" y="2842727"/>
            <a:ext cx="5599899" cy="3465457"/>
            <a:chOff x="215462" y="3469735"/>
            <a:chExt cx="5599899" cy="283844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E41D6E9-F5B7-4DB8-A83D-3A2E4158A6E1}"/>
                </a:ext>
              </a:extLst>
            </p:cNvPr>
            <p:cNvSpPr txBox="1"/>
            <p:nvPr/>
          </p:nvSpPr>
          <p:spPr>
            <a:xfrm>
              <a:off x="218083" y="3469735"/>
              <a:ext cx="5597278" cy="23083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static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void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Main(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args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)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{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firstName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"Vahid "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lastName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</a:t>
              </a:r>
              <a:r>
                <a:rPr lang="en-US" sz="1600" dirty="0" err="1">
                  <a:solidFill>
                    <a:srgbClr val="A31515"/>
                  </a:solidFill>
                  <a:latin typeface="Consolas" panose="020B0609020204030204" pitchFamily="49" charset="0"/>
                </a:rPr>
                <a:t>Haghighatdoost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name = </a:t>
              </a:r>
              <a:r>
                <a:rPr lang="en-US" sz="1600" dirty="0" err="1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.Concat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firstName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,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lastName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.WriteLine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(name);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.ReadLine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}</a:t>
              </a:r>
              <a:endParaRPr lang="en-US" sz="16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01593A2-98D8-455D-966F-6A10772AD524}"/>
                </a:ext>
              </a:extLst>
            </p:cNvPr>
            <p:cNvSpPr txBox="1"/>
            <p:nvPr/>
          </p:nvSpPr>
          <p:spPr>
            <a:xfrm>
              <a:off x="215462" y="5477187"/>
              <a:ext cx="4945699" cy="83099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r>
                <a:rPr lang="nb-NO" sz="1600" b="0" i="0" dirty="0">
                  <a:solidFill>
                    <a:srgbClr val="FFFFFF"/>
                  </a:solidFill>
                  <a:effectLst/>
                  <a:latin typeface="consolas" panose="020B0609020204030204" pitchFamily="49" charset="0"/>
                </a:rPr>
                <a:t>Vahid Haghighatdoost</a:t>
              </a:r>
            </a:p>
            <a:p>
              <a:endParaRPr lang="nb-NO" sz="1600" dirty="0">
                <a:solidFill>
                  <a:srgbClr val="FFFFFF"/>
                </a:solidFill>
                <a:latin typeface="consolas" panose="020B0609020204030204" pitchFamily="49" charset="0"/>
              </a:endParaRPr>
            </a:p>
            <a:p>
              <a:endParaRPr lang="en-US" sz="160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DB4FE7B-35D7-4DA5-843C-5D8127725D38}"/>
              </a:ext>
            </a:extLst>
          </p:cNvPr>
          <p:cNvGrpSpPr/>
          <p:nvPr/>
        </p:nvGrpSpPr>
        <p:grpSpPr>
          <a:xfrm>
            <a:off x="6096000" y="2845255"/>
            <a:ext cx="5685341" cy="3451490"/>
            <a:chOff x="6096000" y="3469735"/>
            <a:chExt cx="5685341" cy="282700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CABDDB6-D146-496A-BBA8-271E155BB1FE}"/>
                </a:ext>
              </a:extLst>
            </p:cNvPr>
            <p:cNvSpPr txBox="1"/>
            <p:nvPr/>
          </p:nvSpPr>
          <p:spPr>
            <a:xfrm>
              <a:off x="6096000" y="3469735"/>
              <a:ext cx="5685341" cy="20621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static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void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Main(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args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)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{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firstName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"Vahid "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lastName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</a:t>
              </a:r>
              <a:r>
                <a:rPr lang="en-US" sz="1600" dirty="0" err="1">
                  <a:solidFill>
                    <a:srgbClr val="A31515"/>
                  </a:solidFill>
                  <a:latin typeface="Consolas" panose="020B0609020204030204" pitchFamily="49" charset="0"/>
                </a:rPr>
                <a:t>Haghighatdoost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name =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firstName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+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lastName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.WriteLine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(name);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.ReadLine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}</a:t>
              </a:r>
              <a:endParaRPr lang="en-US" sz="12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FBF0704-B325-45BD-9B16-1F28134E4CA4}"/>
                </a:ext>
              </a:extLst>
            </p:cNvPr>
            <p:cNvSpPr txBox="1"/>
            <p:nvPr/>
          </p:nvSpPr>
          <p:spPr>
            <a:xfrm>
              <a:off x="6096000" y="5465747"/>
              <a:ext cx="4945699" cy="83099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r>
                <a:rPr lang="nb-NO" sz="1600" b="0" i="0" dirty="0">
                  <a:solidFill>
                    <a:srgbClr val="FFFFFF"/>
                  </a:solidFill>
                  <a:effectLst/>
                  <a:latin typeface="consolas" panose="020B0609020204030204" pitchFamily="49" charset="0"/>
                </a:rPr>
                <a:t>Vahid Haghighatdoost</a:t>
              </a:r>
            </a:p>
            <a:p>
              <a:endParaRPr lang="nb-NO" sz="1600" dirty="0">
                <a:solidFill>
                  <a:srgbClr val="FFFFFF"/>
                </a:solidFill>
                <a:latin typeface="consolas" panose="020B0609020204030204" pitchFamily="49" charset="0"/>
              </a:endParaRPr>
            </a:p>
            <a:p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5342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2113D-D4D1-4E72-9894-F0089816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پردازش رشته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D7371-9837-4F09-9E5F-60334D490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/>
              <a:t>تا اینجا، با تعریف یک رشته، مقدار دهی و نمایش آن آشنا شدیم.</a:t>
            </a:r>
          </a:p>
          <a:p>
            <a:r>
              <a:rPr lang="fa-IR" dirty="0"/>
              <a:t>پردازش یک رشته یعنی بتوانیم از روی داده های متن، اطلاعاتی را استخراج کنیم که قدم اول این کار، دسترسی به تک تک کاراکترهای تشکیل دهنده یک رشته میباشد.</a:t>
            </a:r>
          </a:p>
          <a:p>
            <a:r>
              <a:rPr lang="fa-IR" dirty="0"/>
              <a:t>با شناختی که از آرایه ها و رشته های منتهی به </a:t>
            </a:r>
            <a:r>
              <a:rPr lang="en-US" dirty="0"/>
              <a:t>NULL</a:t>
            </a:r>
            <a:r>
              <a:rPr lang="fa-IR" dirty="0"/>
              <a:t> حاصل شده است، دو موضوع را تحقیق خواهیم کرد.</a:t>
            </a:r>
          </a:p>
          <a:p>
            <a:r>
              <a:rPr lang="fa-IR" dirty="0"/>
              <a:t>1- دسترسی به تک تک کاراکترهای رشته؛</a:t>
            </a:r>
          </a:p>
          <a:p>
            <a:r>
              <a:rPr lang="fa-IR" dirty="0"/>
              <a:t>2- تبدیل یک رشته به آرایه ای از کاراکترها؛</a:t>
            </a:r>
          </a:p>
          <a:p>
            <a:r>
              <a:rPr lang="fa-IR" dirty="0"/>
              <a:t>3- تبدیل آرایه ای از کاراکترها به رشته.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0935F-4D59-40EA-A064-4439246E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3B0C8-82B0-4E47-AC8F-3246AAAF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5719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8D69-F17A-4EE5-9E75-25EE20BD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دسترسی به کاراکتر </a:t>
            </a:r>
            <a:r>
              <a:rPr lang="en-US" dirty="0" err="1"/>
              <a:t>i</a:t>
            </a:r>
            <a:r>
              <a:rPr lang="fa-IR" dirty="0"/>
              <a:t>ام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CC612-4FD1-4E12-B6A8-13236FBC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برای دسترسی خواندن به کاراکتر </a:t>
            </a:r>
            <a:r>
              <a:rPr lang="en-US" dirty="0" err="1"/>
              <a:t>i</a:t>
            </a:r>
            <a:r>
              <a:rPr lang="fa-IR" dirty="0"/>
              <a:t>ام از یک رشته از اپراتور </a:t>
            </a:r>
            <a:r>
              <a:rPr lang="en-US" dirty="0"/>
              <a:t>[]</a:t>
            </a:r>
            <a:r>
              <a:rPr lang="fa-IR" dirty="0"/>
              <a:t> استفاده میکنیم.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A2EB8-9D73-4D66-9CC3-AA0BBA30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D31ED-BA76-46BB-AC0C-775CDC89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078B4E-B32E-4233-BB4B-314CC9FCF516}"/>
              </a:ext>
            </a:extLst>
          </p:cNvPr>
          <p:cNvSpPr txBox="1"/>
          <p:nvPr/>
        </p:nvSpPr>
        <p:spPr>
          <a:xfrm>
            <a:off x="323851" y="2128165"/>
            <a:ext cx="5368034" cy="2062103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myString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“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abcdefg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myString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myString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[1]);</a:t>
            </a:r>
          </a:p>
          <a:p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myString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[2]); 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1DF21C-A85E-45C9-B30F-6A508203FAD3}"/>
              </a:ext>
            </a:extLst>
          </p:cNvPr>
          <p:cNvSpPr txBox="1"/>
          <p:nvPr/>
        </p:nvSpPr>
        <p:spPr>
          <a:xfrm>
            <a:off x="6500116" y="2128165"/>
            <a:ext cx="442035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</a:t>
            </a:r>
          </a:p>
          <a:p>
            <a:r>
              <a:rPr lang="en-US" dirty="0">
                <a:solidFill>
                  <a:schemeClr val="bg1"/>
                </a:solidFill>
              </a:rPr>
              <a:t>b</a:t>
            </a:r>
          </a:p>
          <a:p>
            <a:r>
              <a:rPr lang="en-US" dirty="0">
                <a:solidFill>
                  <a:schemeClr val="bg1"/>
                </a:solidFill>
              </a:rPr>
              <a:t>c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58FCA1-A207-4CB2-8D95-37A317A505A4}"/>
              </a:ext>
            </a:extLst>
          </p:cNvPr>
          <p:cNvGrpSpPr/>
          <p:nvPr/>
        </p:nvGrpSpPr>
        <p:grpSpPr>
          <a:xfrm>
            <a:off x="323851" y="4413208"/>
            <a:ext cx="11071951" cy="2308324"/>
            <a:chOff x="323851" y="4413208"/>
            <a:chExt cx="11071951" cy="230832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3AAE51E-0C6A-4397-87CE-A9FEC44B1845}"/>
                </a:ext>
              </a:extLst>
            </p:cNvPr>
            <p:cNvSpPr txBox="1"/>
            <p:nvPr/>
          </p:nvSpPr>
          <p:spPr>
            <a:xfrm>
              <a:off x="323851" y="4413208"/>
              <a:ext cx="5368034" cy="23083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static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void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Main(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[]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args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)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{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>
                  <a:solidFill>
                    <a:srgbClr val="0000FF"/>
                  </a:solidFill>
                  <a:latin typeface="Consolas" panose="020B0609020204030204" pitchFamily="49" charset="0"/>
                </a:rPr>
                <a:t>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myString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= 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“</a:t>
              </a:r>
              <a:r>
                <a:rPr lang="en-US" sz="1600" dirty="0" err="1">
                  <a:solidFill>
                    <a:srgbClr val="A31515"/>
                  </a:solidFill>
                  <a:latin typeface="Consolas" panose="020B0609020204030204" pitchFamily="49" charset="0"/>
                </a:rPr>
                <a:t>abcdefg</a:t>
              </a:r>
              <a:r>
                <a:rPr lang="en-US" sz="1600" dirty="0">
                  <a:solidFill>
                    <a:srgbClr val="A31515"/>
                  </a:solidFill>
                  <a:latin typeface="Consolas" panose="020B0609020204030204" pitchFamily="49" charset="0"/>
                </a:rPr>
                <a:t>"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myString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[1]=‘m’;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.WriteLine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myString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[0]);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.WriteLine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myString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[1]);</a:t>
              </a:r>
            </a:p>
            <a:p>
              <a:r>
                <a:rPr lang="en-US" sz="1600" dirty="0">
                  <a:solidFill>
                    <a:srgbClr val="2B91AF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.WriteLine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myString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[2]);  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    </a:t>
              </a:r>
              <a:r>
                <a:rPr lang="en-US" sz="1600" dirty="0" err="1">
                  <a:solidFill>
                    <a:srgbClr val="2B91AF"/>
                  </a:solidFill>
                  <a:latin typeface="Consolas" panose="020B0609020204030204" pitchFamily="49" charset="0"/>
                </a:rPr>
                <a:t>Console</a:t>
              </a:r>
              <a:r>
                <a:rPr lang="en-US" sz="1600" dirty="0" err="1">
                  <a:solidFill>
                    <a:srgbClr val="000000"/>
                  </a:solidFill>
                  <a:latin typeface="Consolas" panose="020B0609020204030204" pitchFamily="49" charset="0"/>
                </a:rPr>
                <a:t>.ReadLine</a:t>
              </a:r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();</a:t>
              </a:r>
            </a:p>
            <a:p>
              <a:r>
                <a:rPr lang="en-US" sz="1600" dirty="0">
                  <a:solidFill>
                    <a:srgbClr val="000000"/>
                  </a:solidFill>
                  <a:latin typeface="Consolas" panose="020B0609020204030204" pitchFamily="49" charset="0"/>
                </a:rPr>
                <a:t>}</a:t>
              </a:r>
              <a:endParaRPr lang="en-US" sz="16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16CF8A2-A7DA-4A04-A780-B611A5962F4A}"/>
                </a:ext>
              </a:extLst>
            </p:cNvPr>
            <p:cNvSpPr txBox="1"/>
            <p:nvPr/>
          </p:nvSpPr>
          <p:spPr>
            <a:xfrm>
              <a:off x="5815361" y="4763567"/>
              <a:ext cx="529980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r>
                <a:rPr lang="fa-IR" dirty="0">
                  <a:solidFill>
                    <a:srgbClr val="C00000"/>
                  </a:solidFill>
                  <a:cs typeface="B Yekan" panose="00000400000000000000" pitchFamily="2" charset="-78"/>
                </a:rPr>
                <a:t>دسترسی نوشتن بدین شکل مجاز نیست!</a:t>
              </a:r>
              <a:endParaRPr lang="en-US" dirty="0">
                <a:solidFill>
                  <a:srgbClr val="C00000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DABC8F2-BB84-4ED4-868D-A89F9F3AC943}"/>
                </a:ext>
              </a:extLst>
            </p:cNvPr>
            <p:cNvSpPr txBox="1"/>
            <p:nvPr/>
          </p:nvSpPr>
          <p:spPr>
            <a:xfrm>
              <a:off x="5935388" y="5438489"/>
              <a:ext cx="546041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Segoe UI" panose="020B0502040204020203" pitchFamily="34" charset="0"/>
                </a:rPr>
                <a:t>Property or indexer '</a:t>
              </a:r>
              <a:r>
                <a:rPr lang="en-US" sz="1800" dirty="0" err="1">
                  <a:latin typeface="Segoe UI" panose="020B0502040204020203" pitchFamily="34" charset="0"/>
                </a:rPr>
                <a:t>string.this</a:t>
              </a:r>
              <a:r>
                <a:rPr lang="en-US" sz="1800" dirty="0">
                  <a:latin typeface="Segoe UI" panose="020B0502040204020203" pitchFamily="34" charset="0"/>
                </a:rPr>
                <a:t>[int]' cannot be assigned to -- it is read only	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C74C6D4-5B84-41EF-BE7F-09E408094B7A}"/>
                </a:ext>
              </a:extLst>
            </p:cNvPr>
            <p:cNvCxnSpPr/>
            <p:nvPr/>
          </p:nvCxnSpPr>
          <p:spPr>
            <a:xfrm flipV="1">
              <a:off x="2688446" y="4948233"/>
              <a:ext cx="4812919" cy="392188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440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8D69-F17A-4EE5-9E75-25EE20BD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string.ToCharArray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CC612-4FD1-4E12-B6A8-13236FBC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برای تبدیل یک رشته به آرایه ای از کاراکترها، از تابع عضو </a:t>
            </a:r>
            <a:r>
              <a:rPr lang="en-US" dirty="0" err="1"/>
              <a:t>ToCharArray</a:t>
            </a:r>
            <a:r>
              <a:rPr lang="en-US" dirty="0"/>
              <a:t>()</a:t>
            </a:r>
            <a:r>
              <a:rPr lang="fa-IR" dirty="0"/>
              <a:t> استفاده میکنیم.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A2EB8-9D73-4D66-9CC3-AA0BBA30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D31ED-BA76-46BB-AC0C-775CDC89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078B4E-B32E-4233-BB4B-314CC9FCF516}"/>
              </a:ext>
            </a:extLst>
          </p:cNvPr>
          <p:cNvSpPr txBox="1"/>
          <p:nvPr/>
        </p:nvSpPr>
        <p:spPr>
          <a:xfrm>
            <a:off x="370763" y="3033227"/>
            <a:ext cx="6097870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str = </a:t>
            </a:r>
            <a:r>
              <a:rPr lang="en-US" sz="1800" dirty="0">
                <a:solidFill>
                  <a:srgbClr val="A31515"/>
                </a:solidFill>
                <a:latin typeface="Consolas" panose="020B0609020204030204" pitchFamily="49" charset="0"/>
              </a:rPr>
              <a:t>"Hello World!"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str.ToCharArray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// Printing content of array 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c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ch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(c);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1DF21C-A85E-45C9-B30F-6A508203FAD3}"/>
              </a:ext>
            </a:extLst>
          </p:cNvPr>
          <p:cNvSpPr txBox="1"/>
          <p:nvPr/>
        </p:nvSpPr>
        <p:spPr>
          <a:xfrm>
            <a:off x="6686900" y="3014714"/>
            <a:ext cx="4420350" cy="34163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</a:t>
            </a:r>
          </a:p>
          <a:p>
            <a:r>
              <a:rPr lang="en-US" dirty="0">
                <a:solidFill>
                  <a:schemeClr val="bg1"/>
                </a:solidFill>
              </a:rPr>
              <a:t>e</a:t>
            </a:r>
          </a:p>
          <a:p>
            <a:r>
              <a:rPr lang="en-US" dirty="0">
                <a:solidFill>
                  <a:schemeClr val="bg1"/>
                </a:solidFill>
              </a:rPr>
              <a:t>l</a:t>
            </a:r>
          </a:p>
          <a:p>
            <a:r>
              <a:rPr lang="en-US" dirty="0">
                <a:solidFill>
                  <a:schemeClr val="bg1"/>
                </a:solidFill>
              </a:rPr>
              <a:t>l</a:t>
            </a:r>
          </a:p>
          <a:p>
            <a:r>
              <a:rPr lang="en-US" dirty="0">
                <a:solidFill>
                  <a:schemeClr val="bg1"/>
                </a:solidFill>
              </a:rPr>
              <a:t>o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W</a:t>
            </a:r>
          </a:p>
          <a:p>
            <a:r>
              <a:rPr lang="en-US" dirty="0">
                <a:solidFill>
                  <a:schemeClr val="bg1"/>
                </a:solidFill>
              </a:rPr>
              <a:t>o</a:t>
            </a:r>
          </a:p>
          <a:p>
            <a:r>
              <a:rPr lang="en-US" dirty="0">
                <a:solidFill>
                  <a:schemeClr val="bg1"/>
                </a:solidFill>
              </a:rPr>
              <a:t>r</a:t>
            </a:r>
          </a:p>
          <a:p>
            <a:r>
              <a:rPr lang="en-US" dirty="0">
                <a:solidFill>
                  <a:schemeClr val="bg1"/>
                </a:solidFill>
              </a:rPr>
              <a:t>l</a:t>
            </a:r>
          </a:p>
          <a:p>
            <a:r>
              <a:rPr lang="en-US" dirty="0">
                <a:solidFill>
                  <a:schemeClr val="bg1"/>
                </a:solidFill>
              </a:rPr>
              <a:t>d</a:t>
            </a:r>
          </a:p>
          <a:p>
            <a:r>
              <a:rPr lang="en-US" dirty="0">
                <a:solidFill>
                  <a:schemeClr val="bg1"/>
                </a:solidFill>
              </a:rPr>
              <a:t>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/>
              <p14:cNvContentPartPr/>
              <p14:nvPr/>
            </p14:nvContentPartPr>
            <p14:xfrm>
              <a:off x="1650960" y="1866960"/>
              <a:ext cx="1873800" cy="648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41600" y="1857600"/>
                <a:ext cx="1892520" cy="2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8693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8D69-F17A-4EE5-9E75-25EE20BD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string.ToCharArray</a:t>
            </a:r>
            <a:r>
              <a:rPr lang="en-US" dirty="0"/>
              <a:t>(</a:t>
            </a:r>
            <a:r>
              <a:rPr lang="en-US" dirty="0" err="1"/>
              <a:t>int,int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CC612-4FD1-4E12-B6A8-13236FBC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میتوانیم اندیس شروع و تعداد کاراکترها را بعنوان ورودی به تابع بفرستیم.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A2EB8-9D73-4D66-9CC3-AA0BBA30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D31ED-BA76-46BB-AC0C-775CDC89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078B4E-B32E-4233-BB4B-314CC9FCF516}"/>
              </a:ext>
            </a:extLst>
          </p:cNvPr>
          <p:cNvSpPr txBox="1"/>
          <p:nvPr/>
        </p:nvSpPr>
        <p:spPr>
          <a:xfrm>
            <a:off x="323851" y="2617093"/>
            <a:ext cx="6097870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str =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"Hello World!"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str.ToCharArray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(6,4);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Printing content of array 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(c);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1DF21C-A85E-45C9-B30F-6A508203FAD3}"/>
              </a:ext>
            </a:extLst>
          </p:cNvPr>
          <p:cNvSpPr txBox="1"/>
          <p:nvPr/>
        </p:nvSpPr>
        <p:spPr>
          <a:xfrm>
            <a:off x="6725228" y="2617093"/>
            <a:ext cx="442035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</a:t>
            </a:r>
          </a:p>
          <a:p>
            <a:r>
              <a:rPr lang="en-US" dirty="0">
                <a:solidFill>
                  <a:schemeClr val="bg1"/>
                </a:solidFill>
              </a:rPr>
              <a:t>o</a:t>
            </a:r>
          </a:p>
          <a:p>
            <a:r>
              <a:rPr lang="en-US" dirty="0">
                <a:solidFill>
                  <a:schemeClr val="bg1"/>
                </a:solidFill>
              </a:rPr>
              <a:t>r</a:t>
            </a:r>
          </a:p>
          <a:p>
            <a:r>
              <a:rPr lang="en-US" dirty="0">
                <a:solidFill>
                  <a:schemeClr val="bg1"/>
                </a:solidFill>
              </a:rPr>
              <a:t>l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35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8D69-F17A-4EE5-9E75-25EE20BD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تبدیل آرایه کاراکتری به رشته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CC612-4FD1-4E12-B6A8-13236FBC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با استفاده از سازنده رشته میتوان این کار را انجام داد.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A2EB8-9D73-4D66-9CC3-AA0BBA30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D31ED-BA76-46BB-AC0C-775CDC89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1DF21C-A85E-45C9-B30F-6A508203FAD3}"/>
              </a:ext>
            </a:extLst>
          </p:cNvPr>
          <p:cNvSpPr txBox="1"/>
          <p:nvPr/>
        </p:nvSpPr>
        <p:spPr>
          <a:xfrm>
            <a:off x="6095999" y="2644169"/>
            <a:ext cx="5407919" cy="193899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Programmer</a:t>
            </a:r>
          </a:p>
          <a:p>
            <a:endParaRPr lang="fa-IR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0E5DAA-8305-4C48-A50F-2BA52D758A2A}"/>
              </a:ext>
            </a:extLst>
          </p:cNvPr>
          <p:cNvSpPr txBox="1"/>
          <p:nvPr/>
        </p:nvSpPr>
        <p:spPr>
          <a:xfrm>
            <a:off x="589988" y="2101288"/>
            <a:ext cx="5252316" cy="4524315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chars =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[10];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chars[0]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'P'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chars[1]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'r'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chars[2]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'o'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chars[3]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'g'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chars[4]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'r'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chars[5]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'a'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chars[6]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'm'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chars[7]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'm'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chars[8]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chars[9]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'r'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charsStr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(chars);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charsStr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0283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6A42D-04CA-472D-B806-04B506ECB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دیگر توابع مربوط به رشته 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A3443-BD41-4113-86B1-473EFC22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1- جستجوی یک متن در یک رشته</a:t>
            </a:r>
            <a:endParaRPr lang="en-US" dirty="0"/>
          </a:p>
          <a:p>
            <a:pPr lvl="1"/>
            <a:r>
              <a:rPr lang="en-US" dirty="0" err="1"/>
              <a:t>String.IndexOf</a:t>
            </a:r>
            <a:r>
              <a:rPr lang="en-US" dirty="0"/>
              <a:t>(string s1)</a:t>
            </a:r>
          </a:p>
          <a:p>
            <a:pPr lvl="1"/>
            <a:r>
              <a:rPr lang="en-US" dirty="0" err="1"/>
              <a:t>String.IndexOf</a:t>
            </a:r>
            <a:r>
              <a:rPr lang="en-US" dirty="0"/>
              <a:t>(string s1, int start1)</a:t>
            </a:r>
          </a:p>
          <a:p>
            <a:pPr lvl="1"/>
            <a:r>
              <a:rPr lang="en-US" dirty="0" err="1"/>
              <a:t>String.IndexOf</a:t>
            </a:r>
            <a:r>
              <a:rPr lang="en-US" dirty="0"/>
              <a:t>(string s1, int start1, int start2)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09F3A-F0C2-4EA9-96B0-6D09C8AE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A8633-80A4-4C84-B6AF-EE0DABB6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6136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6A42D-04CA-472D-B806-04B506ECB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دیگر توابع مربوط به رشته 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A3443-BD41-4113-86B1-473EFC22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1- جستجوی یک متن در یک رشته</a:t>
            </a:r>
            <a:endParaRPr lang="en-US" dirty="0"/>
          </a:p>
          <a:p>
            <a:pPr lvl="1"/>
            <a:r>
              <a:rPr lang="en-US" sz="1800" dirty="0" err="1"/>
              <a:t>String.IndexOf</a:t>
            </a:r>
            <a:r>
              <a:rPr lang="en-US" sz="1800" dirty="0"/>
              <a:t>(string s1)</a:t>
            </a:r>
          </a:p>
          <a:p>
            <a:pPr lvl="1"/>
            <a:r>
              <a:rPr lang="en-US" sz="1800" dirty="0" err="1"/>
              <a:t>String.IndexOf</a:t>
            </a:r>
            <a:r>
              <a:rPr lang="en-US" sz="1800" dirty="0"/>
              <a:t>(string s1, int start1)</a:t>
            </a:r>
          </a:p>
          <a:p>
            <a:pPr lvl="1"/>
            <a:r>
              <a:rPr lang="en-US" sz="1800" dirty="0" err="1"/>
              <a:t>String.IndexOf</a:t>
            </a:r>
            <a:r>
              <a:rPr lang="en-US" sz="1800" dirty="0"/>
              <a:t>(string s1, int start1, int start2)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09F3A-F0C2-4EA9-96B0-6D09C8AE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A8633-80A4-4C84-B6AF-EE0DABB6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6D9FAA-488D-4D80-99F8-842351CC880B}"/>
              </a:ext>
            </a:extLst>
          </p:cNvPr>
          <p:cNvSpPr txBox="1"/>
          <p:nvPr/>
        </p:nvSpPr>
        <p:spPr>
          <a:xfrm>
            <a:off x="149680" y="1240077"/>
            <a:ext cx="7924410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str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"Hello Friends....How are you..."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str.IndexOf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"How"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As this string is present in the 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main string then it will obviously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 output the value as 17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"First value Index of 'How' is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now the following string is not present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So as per the rules, it will return -1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i1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str.IndexOf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"Chair"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As this string is present in 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the main string then it will 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obviously output the value as -1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"First value Index of 'Chair' is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+ i1);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1FA6EF55-027F-425E-89AD-A5746764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0218" y="4230636"/>
            <a:ext cx="3576620" cy="147732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Output: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First value Index of 'How' is 17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First value Index of 'Chair' is -1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82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BCB86C-CF16-4D3D-8203-B0698E4B0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8574" y="1160795"/>
            <a:ext cx="4535725" cy="5245424"/>
          </a:xfrm>
        </p:spPr>
        <p:txBody>
          <a:bodyPr/>
          <a:lstStyle/>
          <a:p>
            <a:r>
              <a:rPr lang="fa-IR" dirty="0"/>
              <a:t> مثال‌ مقداردهي آرايه با استفاده از فهرست مقداردهي برنامۀ زير، آرايۀ </a:t>
            </a:r>
            <a:r>
              <a:rPr lang="en-US" dirty="0"/>
              <a:t>numbers</a:t>
            </a:r>
            <a:r>
              <a:rPr lang="fa-IR" dirty="0"/>
              <a:t> </a:t>
            </a:r>
            <a:r>
              <a:rPr lang="en-US" dirty="0"/>
              <a:t> </a:t>
            </a:r>
            <a:r>
              <a:rPr lang="fa-IR" dirty="0"/>
              <a:t>را مقداردهي کرده و سپس مقدار هر عنصر را چاپ مي‌كند:</a:t>
            </a:r>
          </a:p>
          <a:p>
            <a:endParaRPr lang="en-US" dirty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921710" y="4878797"/>
            <a:ext cx="4176713" cy="1368425"/>
          </a:xfrm>
          <a:prstGeom prst="rect">
            <a:avLst/>
          </a:prstGeom>
          <a:solidFill>
            <a:schemeClr val="tx1"/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Arial Unicode MS"/>
              </a:rPr>
              <a:t>Element in first index : 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Arial Unicode MS"/>
              </a:rPr>
              <a:t>Element in second index : 2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Arial Unicode MS"/>
              </a:rPr>
              <a:t>Element in third index : 3</a:t>
            </a:r>
            <a:r>
              <a:rPr lang="en-US" altLang="en-US" sz="800" dirty="0">
                <a:solidFill>
                  <a:schemeClr val="bg1"/>
                </a:solidFill>
              </a:rPr>
              <a:t> </a:t>
            </a:r>
            <a:endParaRPr lang="en-US" altLang="en-US" sz="4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0140840" y="526428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31480" y="525492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C6079AA-4DEB-4E9B-AB73-2AB9DBC8E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مثال: مقدار دهی و دسترسی به عناصر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8A296-CCF3-4714-A9B0-7ED830842EC5}"/>
              </a:ext>
            </a:extLst>
          </p:cNvPr>
          <p:cNvSpPr txBox="1"/>
          <p:nvPr/>
        </p:nvSpPr>
        <p:spPr>
          <a:xfrm>
            <a:off x="150317" y="1846658"/>
            <a:ext cx="6595437" cy="489364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System;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AccessArray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8000"/>
                </a:solidFill>
                <a:latin typeface="Consolas" panose="020B0609020204030204" pitchFamily="49" charset="0"/>
              </a:rPr>
              <a:t>// create an array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[] numbers = { 1, 2, 3 };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8000"/>
                </a:solidFill>
                <a:latin typeface="Consolas" panose="020B0609020204030204" pitchFamily="49" charset="0"/>
              </a:rPr>
              <a:t>//access first element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"Element in first index 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numbers[0]);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8000"/>
                </a:solidFill>
                <a:latin typeface="Consolas" panose="020B0609020204030204" pitchFamily="49" charset="0"/>
              </a:rPr>
              <a:t>//access second element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"Element in second index 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numbers[1]);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8000"/>
                </a:solidFill>
                <a:latin typeface="Consolas" panose="020B0609020204030204" pitchFamily="49" charset="0"/>
              </a:rPr>
              <a:t>//access third element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"Element in third index : 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+ numbers[2]);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93950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2C264-0677-42EE-A4C7-0E32C122F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Replace(String, String)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DFB92-46E8-45A7-92CF-5F9F4B9F0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42" y="1028583"/>
            <a:ext cx="11328838" cy="5166142"/>
          </a:xfrm>
        </p:spPr>
        <p:txBody>
          <a:bodyPr>
            <a:normAutofit/>
          </a:bodyPr>
          <a:lstStyle/>
          <a:p>
            <a:pPr algn="l" rtl="0"/>
            <a:r>
              <a:rPr lang="en-US" sz="1800" dirty="0"/>
              <a:t>Returns a new string in which all occurrences of a specified string in the current instance are replaced with another specified string.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1D395-44FD-4380-835B-7BCAC0D5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C08FB-E4FC-4299-9A5A-611F2685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4E2129-C72F-4F40-AC56-1A835155B962}"/>
              </a:ext>
            </a:extLst>
          </p:cNvPr>
          <p:cNvSpPr txBox="1"/>
          <p:nvPr/>
        </p:nvSpPr>
        <p:spPr>
          <a:xfrm>
            <a:off x="178545" y="1965049"/>
            <a:ext cx="11273632" cy="3293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errString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"This 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docment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 uses 3 other 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docments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 to 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docment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 the 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docmentation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"The original string is:{0}'{1}'{0}"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Environment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.NewLine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errString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Correct the spelling of "document".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correctString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errString.Replace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docment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"document"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"After correcting the string, the result is:{0}'{1}'"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Environment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.NewLine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correctString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469AE3-B7E2-4C97-AE05-9BDB5EC9FAE0}"/>
              </a:ext>
            </a:extLst>
          </p:cNvPr>
          <p:cNvSpPr txBox="1"/>
          <p:nvPr/>
        </p:nvSpPr>
        <p:spPr>
          <a:xfrm>
            <a:off x="3018178" y="5380671"/>
            <a:ext cx="8461602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original string is:</a:t>
            </a:r>
          </a:p>
          <a:p>
            <a:r>
              <a:rPr lang="en-US" dirty="0">
                <a:solidFill>
                  <a:schemeClr val="bg1"/>
                </a:solidFill>
              </a:rPr>
              <a:t>'This </a:t>
            </a:r>
            <a:r>
              <a:rPr lang="en-US" dirty="0" err="1">
                <a:solidFill>
                  <a:schemeClr val="bg1"/>
                </a:solidFill>
              </a:rPr>
              <a:t>docment</a:t>
            </a:r>
            <a:r>
              <a:rPr lang="en-US" dirty="0">
                <a:solidFill>
                  <a:schemeClr val="bg1"/>
                </a:solidFill>
              </a:rPr>
              <a:t> uses 3 other </a:t>
            </a:r>
            <a:r>
              <a:rPr lang="en-US" dirty="0" err="1">
                <a:solidFill>
                  <a:schemeClr val="bg1"/>
                </a:solidFill>
              </a:rPr>
              <a:t>docments</a:t>
            </a:r>
            <a:r>
              <a:rPr lang="en-US" dirty="0">
                <a:solidFill>
                  <a:schemeClr val="bg1"/>
                </a:solidFill>
              </a:rPr>
              <a:t> to </a:t>
            </a:r>
            <a:r>
              <a:rPr lang="en-US" dirty="0" err="1">
                <a:solidFill>
                  <a:schemeClr val="bg1"/>
                </a:solidFill>
              </a:rPr>
              <a:t>docment</a:t>
            </a:r>
            <a:r>
              <a:rPr lang="en-US" dirty="0">
                <a:solidFill>
                  <a:schemeClr val="bg1"/>
                </a:solidFill>
              </a:rPr>
              <a:t> the </a:t>
            </a:r>
            <a:r>
              <a:rPr lang="en-US" dirty="0" err="1">
                <a:solidFill>
                  <a:schemeClr val="bg1"/>
                </a:solidFill>
              </a:rPr>
              <a:t>docmentation</a:t>
            </a:r>
            <a:r>
              <a:rPr lang="en-US" dirty="0">
                <a:solidFill>
                  <a:schemeClr val="bg1"/>
                </a:solidFill>
              </a:rPr>
              <a:t>'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After correcting the string, the result is:</a:t>
            </a:r>
          </a:p>
          <a:p>
            <a:r>
              <a:rPr lang="en-US" dirty="0">
                <a:solidFill>
                  <a:schemeClr val="bg1"/>
                </a:solidFill>
              </a:rPr>
              <a:t>'This document uses 3 other documents to document the documentation'</a:t>
            </a:r>
          </a:p>
        </p:txBody>
      </p:sp>
    </p:spTree>
    <p:extLst>
      <p:ext uri="{BB962C8B-B14F-4D97-AF65-F5344CB8AC3E}">
        <p14:creationId xmlns:p14="http://schemas.microsoft.com/office/powerpoint/2010/main" val="189374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BFF54-D0FB-40E2-8729-FAD6C2A4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String.Substring</a:t>
            </a:r>
            <a:r>
              <a:rPr lang="en-US" dirty="0"/>
              <a:t>(Int32) </a:t>
            </a:r>
            <a:r>
              <a:rPr lang="fa-IR" dirty="0"/>
              <a:t>و </a:t>
            </a:r>
            <a:r>
              <a:rPr lang="en-US" dirty="0" err="1"/>
              <a:t>String.Substring</a:t>
            </a:r>
            <a:r>
              <a:rPr lang="en-US" dirty="0"/>
              <a:t>(Int32, Int32)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DC2C3-5C12-4B8C-B3A1-22656C282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dirty="0"/>
              <a:t>public string Substring (int </a:t>
            </a:r>
            <a:r>
              <a:rPr lang="en-US" sz="2000" dirty="0" err="1">
                <a:solidFill>
                  <a:srgbClr val="C00000"/>
                </a:solidFill>
              </a:rPr>
              <a:t>startIndex</a:t>
            </a:r>
            <a:r>
              <a:rPr lang="en-US" sz="2000" dirty="0"/>
              <a:t>);</a:t>
            </a:r>
          </a:p>
          <a:p>
            <a:pPr lvl="1" algn="l" rtl="0"/>
            <a:r>
              <a:rPr lang="en-US" sz="1800" dirty="0"/>
              <a:t>Returns a string that is equivalent to the substring that begins at </a:t>
            </a:r>
            <a:r>
              <a:rPr lang="en-US" sz="1800" dirty="0" err="1">
                <a:solidFill>
                  <a:srgbClr val="C00000"/>
                </a:solidFill>
              </a:rPr>
              <a:t>startIndex</a:t>
            </a:r>
            <a:r>
              <a:rPr lang="en-US" sz="1800" dirty="0"/>
              <a:t> in this instance, or Empty if </a:t>
            </a:r>
            <a:r>
              <a:rPr lang="en-US" sz="1800" dirty="0" err="1"/>
              <a:t>startIndex</a:t>
            </a:r>
            <a:r>
              <a:rPr lang="en-US" sz="1800" dirty="0"/>
              <a:t> is equal to the length of this instance.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58904-EF24-4DA4-A231-D701D5A9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44928-B13F-4C3E-82C5-FB0875CE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12B9A0-F8FE-4673-9589-FAA6127741D7}"/>
              </a:ext>
            </a:extLst>
          </p:cNvPr>
          <p:cNvSpPr txBox="1"/>
          <p:nvPr/>
        </p:nvSpPr>
        <p:spPr>
          <a:xfrm>
            <a:off x="7682380" y="3125559"/>
            <a:ext cx="4431007" cy="332398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The initial values in the array are:</a:t>
            </a:r>
          </a:p>
          <a:p>
            <a:r>
              <a:rPr lang="en-US" sz="1400" dirty="0">
                <a:solidFill>
                  <a:schemeClr val="bg1"/>
                </a:solidFill>
              </a:rPr>
              <a:t>Name: Felica Walker</a:t>
            </a:r>
          </a:p>
          <a:p>
            <a:r>
              <a:rPr lang="en-US" sz="1400" dirty="0">
                <a:solidFill>
                  <a:schemeClr val="bg1"/>
                </a:solidFill>
              </a:rPr>
              <a:t>Title: </a:t>
            </a:r>
            <a:r>
              <a:rPr lang="en-US" sz="1400" dirty="0" err="1">
                <a:solidFill>
                  <a:schemeClr val="bg1"/>
                </a:solidFill>
              </a:rPr>
              <a:t>Mz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</a:p>
          <a:p>
            <a:r>
              <a:rPr lang="en-US" sz="1400" dirty="0">
                <a:solidFill>
                  <a:schemeClr val="bg1"/>
                </a:solidFill>
              </a:rPr>
              <a:t>Age: 47</a:t>
            </a:r>
          </a:p>
          <a:p>
            <a:r>
              <a:rPr lang="en-US" sz="1400" dirty="0">
                <a:solidFill>
                  <a:schemeClr val="bg1"/>
                </a:solidFill>
              </a:rPr>
              <a:t>Location: Paris</a:t>
            </a:r>
          </a:p>
          <a:p>
            <a:r>
              <a:rPr lang="en-US" sz="1400" dirty="0">
                <a:solidFill>
                  <a:schemeClr val="bg1"/>
                </a:solidFill>
              </a:rPr>
              <a:t>Gender: F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We want to retrieve only the key information. That is: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Felica Walker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</a:t>
            </a:r>
            <a:r>
              <a:rPr lang="en-US" sz="1400" dirty="0" err="1">
                <a:solidFill>
                  <a:schemeClr val="bg1"/>
                </a:solidFill>
              </a:rPr>
              <a:t>Mz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47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Paris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F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BBC505-2B89-4439-81CD-B84CD4957ECC}"/>
              </a:ext>
            </a:extLst>
          </p:cNvPr>
          <p:cNvSpPr txBox="1"/>
          <p:nvPr/>
        </p:nvSpPr>
        <p:spPr>
          <a:xfrm>
            <a:off x="215462" y="2672238"/>
            <a:ext cx="7192821" cy="41857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info = {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"Name: Felica Walker"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"Title: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Mz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"Age: 47"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"Location: Paris"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"Gender: F"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found = 0;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initial values in the array are:"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s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info)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(s);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"\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nWe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want to retrieve only the key information. That is:"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s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info)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found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s.IndexOf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   {0}"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s.Substring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(found + 2));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1843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C0739F-F6FE-421D-B47C-901E93FBB0E5}"/>
              </a:ext>
            </a:extLst>
          </p:cNvPr>
          <p:cNvSpPr txBox="1"/>
          <p:nvPr/>
        </p:nvSpPr>
        <p:spPr>
          <a:xfrm>
            <a:off x="143459" y="2643563"/>
            <a:ext cx="11762402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pairs = {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"Color1=red"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"Color2=green"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"Color3=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blue"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"Title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=Code Repository"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pair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pairs)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position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pair.IndexOf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"="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(position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continue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"Key: {0}, Value: '{1}'"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pair.Substring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(0, position),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pair.Substring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(position + 1));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1BFF54-D0FB-40E2-8729-FAD6C2A4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String.Substring</a:t>
            </a:r>
            <a:r>
              <a:rPr lang="en-US" dirty="0"/>
              <a:t>(Int32) </a:t>
            </a:r>
            <a:r>
              <a:rPr lang="fa-IR" dirty="0"/>
              <a:t>و </a:t>
            </a:r>
            <a:r>
              <a:rPr lang="en-US" dirty="0" err="1"/>
              <a:t>String.Substring</a:t>
            </a:r>
            <a:r>
              <a:rPr lang="en-US" dirty="0"/>
              <a:t>(Int32, Int32)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DC2C3-5C12-4B8C-B3A1-22656C282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1144241"/>
            <a:ext cx="11328838" cy="5166142"/>
          </a:xfrm>
        </p:spPr>
        <p:txBody>
          <a:bodyPr>
            <a:normAutofit/>
          </a:bodyPr>
          <a:lstStyle/>
          <a:p>
            <a:pPr algn="l" rtl="0"/>
            <a:r>
              <a:rPr lang="en-US" sz="2000" dirty="0"/>
              <a:t>public string Substring (int </a:t>
            </a:r>
            <a:r>
              <a:rPr lang="en-US" sz="2000" dirty="0" err="1">
                <a:solidFill>
                  <a:srgbClr val="C00000"/>
                </a:solidFill>
              </a:rPr>
              <a:t>startIndex</a:t>
            </a:r>
            <a:r>
              <a:rPr lang="en-US" sz="2000" dirty="0"/>
              <a:t>, int </a:t>
            </a:r>
            <a:r>
              <a:rPr lang="en-US" sz="2000" dirty="0">
                <a:solidFill>
                  <a:srgbClr val="C00000"/>
                </a:solidFill>
              </a:rPr>
              <a:t>length</a:t>
            </a:r>
            <a:r>
              <a:rPr lang="en-US" sz="2000" dirty="0"/>
              <a:t>);</a:t>
            </a:r>
          </a:p>
          <a:p>
            <a:pPr lvl="1" algn="l" rtl="0"/>
            <a:r>
              <a:rPr lang="en-US" sz="1800" dirty="0"/>
              <a:t>Returns a string that is equivalent to the substring of length </a:t>
            </a:r>
            <a:r>
              <a:rPr lang="en-US" sz="1800" dirty="0" err="1">
                <a:solidFill>
                  <a:srgbClr val="C00000"/>
                </a:solidFill>
              </a:rPr>
              <a:t>length</a:t>
            </a:r>
            <a:r>
              <a:rPr lang="en-US" sz="1800" dirty="0"/>
              <a:t> that begins at </a:t>
            </a:r>
            <a:r>
              <a:rPr lang="en-US" sz="1800" dirty="0" err="1">
                <a:solidFill>
                  <a:srgbClr val="C00000"/>
                </a:solidFill>
              </a:rPr>
              <a:t>startIndex</a:t>
            </a:r>
            <a:r>
              <a:rPr lang="en-US" sz="1800" dirty="0"/>
              <a:t> in this instance, or Empty if </a:t>
            </a:r>
            <a:r>
              <a:rPr lang="en-US" sz="1800" dirty="0" err="1">
                <a:solidFill>
                  <a:srgbClr val="C00000"/>
                </a:solidFill>
              </a:rPr>
              <a:t>startIndex</a:t>
            </a:r>
            <a:r>
              <a:rPr lang="en-US" sz="1800" dirty="0"/>
              <a:t> is equal to the length of this instance and length is zero.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58904-EF24-4DA4-A231-D701D5A9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44928-B13F-4C3E-82C5-FB0875CE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V. Haghighatdoost, Shahed university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12B9A0-F8FE-4673-9589-FAA6127741D7}"/>
              </a:ext>
            </a:extLst>
          </p:cNvPr>
          <p:cNvSpPr txBox="1"/>
          <p:nvPr/>
        </p:nvSpPr>
        <p:spPr>
          <a:xfrm>
            <a:off x="7185296" y="3916702"/>
            <a:ext cx="4791242" cy="230832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Key: Color1, Value: 'red'</a:t>
            </a:r>
          </a:p>
          <a:p>
            <a:r>
              <a:rPr lang="en-US" sz="2400" dirty="0">
                <a:solidFill>
                  <a:schemeClr val="bg1"/>
                </a:solidFill>
              </a:rPr>
              <a:t>Key: Color2, Value: 'green'</a:t>
            </a:r>
          </a:p>
          <a:p>
            <a:r>
              <a:rPr lang="en-US" sz="2400" dirty="0">
                <a:solidFill>
                  <a:schemeClr val="bg1"/>
                </a:solidFill>
              </a:rPr>
              <a:t>Key: Color3, Value: 'blue'</a:t>
            </a:r>
          </a:p>
          <a:p>
            <a:r>
              <a:rPr lang="en-US" sz="2400" dirty="0">
                <a:solidFill>
                  <a:schemeClr val="bg1"/>
                </a:solidFill>
              </a:rPr>
              <a:t>Key: Title, Value: 'Code Repository’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37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2AAE-E7A2-47ED-93A5-BA4DBFE66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دیگر توابع پر کاربرد برای رشته 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D668A-29BD-4E69-A989-485989B1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Trim</a:t>
            </a:r>
          </a:p>
          <a:p>
            <a:pPr lvl="1" algn="l" rtl="0"/>
            <a:r>
              <a:rPr lang="en-US" dirty="0" err="1"/>
              <a:t>TrimEnd</a:t>
            </a:r>
            <a:r>
              <a:rPr lang="en-US" dirty="0"/>
              <a:t>(Char)</a:t>
            </a:r>
          </a:p>
          <a:p>
            <a:pPr lvl="1" algn="l" rtl="0"/>
            <a:r>
              <a:rPr lang="en-US" dirty="0" err="1"/>
              <a:t>TrimStart</a:t>
            </a:r>
            <a:r>
              <a:rPr lang="en-US" dirty="0"/>
              <a:t>(Char)</a:t>
            </a:r>
          </a:p>
          <a:p>
            <a:pPr algn="l" rtl="0"/>
            <a:r>
              <a:rPr lang="en-US" dirty="0" err="1"/>
              <a:t>PadLeft</a:t>
            </a:r>
            <a:r>
              <a:rPr lang="en-US" dirty="0"/>
              <a:t>(Int32)</a:t>
            </a:r>
          </a:p>
          <a:p>
            <a:pPr algn="l" rtl="0"/>
            <a:r>
              <a:rPr lang="en-US" dirty="0" err="1"/>
              <a:t>PadRight</a:t>
            </a:r>
            <a:r>
              <a:rPr lang="en-US" dirty="0"/>
              <a:t>(Int32)</a:t>
            </a:r>
          </a:p>
          <a:p>
            <a:pPr algn="l" rtl="0"/>
            <a:r>
              <a:rPr lang="en-US" dirty="0"/>
              <a:t>Split : Returns a string array that contains the substrings in this instance that are delimited by elements of a specified string or Unicode character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0B301-B185-40FA-821D-27C27175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FFB28-5804-4587-A659-99ACFFA54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17346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F16BC-022E-49E0-AA94-ADD9D8C82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DAECF-A04D-4B51-9CD7-73AC13F72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E132F-335E-4388-ACC3-F4F17698C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024B49-02CC-46C1-82DF-1851C550A596}"/>
              </a:ext>
            </a:extLst>
          </p:cNvPr>
          <p:cNvSpPr txBox="1"/>
          <p:nvPr/>
        </p:nvSpPr>
        <p:spPr>
          <a:xfrm>
            <a:off x="118187" y="1293846"/>
            <a:ext cx="7707085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s = 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"You win some. You lose some."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subs =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s.Split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' '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'.'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var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sub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subs)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"Substring: {0}”,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sub);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691996-26D7-4A86-B746-F0BDD639AFF7}"/>
              </a:ext>
            </a:extLst>
          </p:cNvPr>
          <p:cNvSpPr txBox="1"/>
          <p:nvPr/>
        </p:nvSpPr>
        <p:spPr>
          <a:xfrm>
            <a:off x="8167633" y="1663178"/>
            <a:ext cx="3593264" cy="304698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Substring: You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 win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 some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 You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 lose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 some</a:t>
            </a:r>
          </a:p>
          <a:p>
            <a:r>
              <a:rPr lang="en-US" sz="2400" dirty="0">
                <a:solidFill>
                  <a:schemeClr val="bg1"/>
                </a:solidFill>
              </a:rPr>
              <a:t>Substring: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D6C3A4-E87B-4DC1-B26B-1406C459F139}"/>
              </a:ext>
            </a:extLst>
          </p:cNvPr>
          <p:cNvSpPr txBox="1"/>
          <p:nvPr/>
        </p:nvSpPr>
        <p:spPr>
          <a:xfrm>
            <a:off x="422044" y="5979555"/>
            <a:ext cx="9921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https://docs.microsoft.com/en-us/dotnet/api/system.string.split?view=net-6.0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60121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فرمت دهی به رشته 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hlinkClick r:id="rId2"/>
              </a:rPr>
              <a:t>https://docs.microsoft.com/en-us/dotnet/standard/base-types/standard-numeric-format-strings</a:t>
            </a:r>
            <a:endParaRPr lang="fa-IR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765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dirty="0"/>
              <a:t>تمرين فصل 3</a:t>
            </a:r>
            <a:endParaRPr lang="en-US" alt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a-IR" altLang="en-US" sz="2400" dirty="0"/>
              <a:t>3-1- یک کلاس با نام </a:t>
            </a:r>
            <a:r>
              <a:rPr lang="en-US" altLang="en-US" sz="2400" dirty="0" err="1"/>
              <a:t>MyString</a:t>
            </a:r>
            <a:r>
              <a:rPr lang="fa-IR" altLang="en-US" sz="2400" dirty="0"/>
              <a:t> در </a:t>
            </a:r>
            <a:r>
              <a:rPr lang="en-US" altLang="en-US" sz="2400" dirty="0"/>
              <a:t>C#</a:t>
            </a:r>
            <a:r>
              <a:rPr lang="fa-IR" altLang="en-US" sz="2400" dirty="0"/>
              <a:t> طراحی کنید که تنها متغیر عضو آن یک آرایه از نوع کاراکتر بطول 2000 باشد: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dirty="0"/>
              <a:t>class </a:t>
            </a:r>
            <a:r>
              <a:rPr lang="en-US" altLang="en-US" sz="2400" dirty="0" err="1"/>
              <a:t>MyString</a:t>
            </a:r>
            <a:endParaRPr lang="en-US" altLang="en-US" sz="2400" dirty="0"/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dirty="0"/>
              <a:t>{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dirty="0"/>
              <a:t> private char [] </a:t>
            </a:r>
            <a:r>
              <a:rPr lang="en-US" altLang="en-US" sz="2400" dirty="0" err="1"/>
              <a:t>str</a:t>
            </a:r>
            <a:r>
              <a:rPr lang="en-US" altLang="en-US" sz="2400" dirty="0"/>
              <a:t>=new char[2000];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dirty="0"/>
              <a:t>}</a:t>
            </a:r>
            <a:endParaRPr lang="fa-IR" altLang="en-US" sz="2400" dirty="0"/>
          </a:p>
          <a:p>
            <a:pPr eaLnBrk="1" hangingPunct="1">
              <a:lnSpc>
                <a:spcPct val="80000"/>
              </a:lnSpc>
            </a:pPr>
            <a:r>
              <a:rPr lang="fa-IR" altLang="en-US" sz="2400" dirty="0"/>
              <a:t>سپس توابع زیر را در این کلاس پیاده سازی نمایید.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string </a:t>
            </a:r>
            <a:r>
              <a:rPr lang="en-US" altLang="en-US" sz="2400" dirty="0" err="1"/>
              <a:t>ToString</a:t>
            </a:r>
            <a:r>
              <a:rPr lang="en-US" altLang="en-US" sz="2400" dirty="0"/>
              <a:t>()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MyString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Concat</a:t>
            </a:r>
            <a:r>
              <a:rPr lang="en-US" altLang="en-US" sz="2400" dirty="0"/>
              <a:t>(</a:t>
            </a:r>
            <a:r>
              <a:rPr lang="en-US" altLang="en-US" sz="2400" dirty="0" err="1"/>
              <a:t>MyString</a:t>
            </a:r>
            <a:r>
              <a:rPr lang="en-US" altLang="en-US" sz="2400" dirty="0"/>
              <a:t> s)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void Reverse()</a:t>
            </a:r>
            <a:endParaRPr lang="fa-IR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int</a:t>
            </a:r>
            <a:r>
              <a:rPr lang="en-US" altLang="en-US" sz="2400" dirty="0"/>
              <a:t> Find(</a:t>
            </a:r>
            <a:r>
              <a:rPr lang="en-US" altLang="en-US" sz="2400" dirty="0" err="1"/>
              <a:t>MyString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substr</a:t>
            </a:r>
            <a:r>
              <a:rPr lang="en-US" altLang="en-US" sz="2400" dirty="0"/>
              <a:t>)</a:t>
            </a:r>
            <a:endParaRPr lang="fa-IR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/>
              <a:t>void </a:t>
            </a:r>
            <a:r>
              <a:rPr lang="en-US" altLang="en-US" sz="2400" dirty="0" err="1"/>
              <a:t>ToUpper</a:t>
            </a:r>
            <a:r>
              <a:rPr lang="en-US" altLang="en-US" sz="2400" dirty="0"/>
              <a:t>()</a:t>
            </a:r>
          </a:p>
          <a:p>
            <a:pPr>
              <a:lnSpc>
                <a:spcPct val="80000"/>
              </a:lnSpc>
            </a:pPr>
            <a:endParaRPr lang="fa-IR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010A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68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en-US" dirty="0"/>
              <a:t>ادامه تمرين فصل 3</a:t>
            </a:r>
            <a:endParaRPr lang="en-US" alt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altLang="en-US" sz="2400" dirty="0"/>
              <a:t>3-2- برنامه اي بنويسيد كه نام دانشجويان و شماره دانشجویی اعضا يك كلاس حداكثر 50 نفره را از كاربر گرفته و پس از مرتب سازي ليست براساس نام دانشجو، اسامي را نمايش دهد.</a:t>
            </a:r>
          </a:p>
          <a:p>
            <a:pPr eaLnBrk="1" hangingPunct="1">
              <a:lnSpc>
                <a:spcPct val="80000"/>
              </a:lnSpc>
            </a:pPr>
            <a:endParaRPr lang="fa-IR" altLang="en-US" sz="2400" dirty="0"/>
          </a:p>
          <a:p>
            <a:pPr eaLnBrk="1" hangingPunct="1">
              <a:lnSpc>
                <a:spcPct val="80000"/>
              </a:lnSpc>
            </a:pPr>
            <a:r>
              <a:rPr lang="fa-IR" altLang="en-US" sz="2400" dirty="0">
                <a:solidFill>
                  <a:srgbClr val="010AB7"/>
                </a:solidFill>
              </a:rPr>
              <a:t>براي نوشتن برنامه يك کلاس دانشجو تعریف و آرايه ای بطول 50 تعريف نماييد. نام دانشجو از نوع </a:t>
            </a:r>
            <a:r>
              <a:rPr lang="en-US" altLang="en-US" sz="2400" dirty="0">
                <a:solidFill>
                  <a:srgbClr val="010AB7"/>
                </a:solidFill>
              </a:rPr>
              <a:t>string</a:t>
            </a:r>
            <a:r>
              <a:rPr lang="fa-IR" altLang="en-US" sz="2400" dirty="0">
                <a:solidFill>
                  <a:srgbClr val="010AB7"/>
                </a:solidFill>
              </a:rPr>
              <a:t> باشد. 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400" dirty="0">
                <a:solidFill>
                  <a:srgbClr val="010AB7"/>
                </a:solidFill>
              </a:rPr>
              <a:t>براي مرتب سازي ليست از الگوريتم مرتب‌سازي حبابي استفاده كنيد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400" dirty="0">
                <a:solidFill>
                  <a:srgbClr val="010AB7"/>
                </a:solidFill>
              </a:rPr>
              <a:t>برنامه را ميتوانيد با استفاده از فرمها پياده سازي نماييد بدين شكل كه روي فرم اصلي برنامه يك </a:t>
            </a:r>
            <a:r>
              <a:rPr lang="en-US" altLang="en-US" sz="2400" dirty="0" err="1">
                <a:solidFill>
                  <a:srgbClr val="010AB7"/>
                </a:solidFill>
              </a:rPr>
              <a:t>ListBox</a:t>
            </a:r>
            <a:r>
              <a:rPr lang="fa-IR" altLang="en-US" sz="2400" dirty="0">
                <a:solidFill>
                  <a:srgbClr val="010AB7"/>
                </a:solidFill>
              </a:rPr>
              <a:t> قرار ميدهيد و با زدن يك دكمه ديالوگ جديد ظاهر ميشود كه نام يك دانشجوي جديد را ميگيرد و در نهايت ليست دانشجويان روي ليست فرم اصلي برنامه نمايش داده ميشود.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010AB7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fa-IR" altLang="en-US" sz="2400" dirty="0">
                <a:solidFill>
                  <a:srgbClr val="010AB7"/>
                </a:solidFill>
              </a:rPr>
              <a:t>فعالیت اضافه: دانشجویان میتوانند اطلاعات را در فایل ذخیره نمایند. در این مورد استفاده از فایل متنی ساده تر میباشد.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010A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575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en-US" dirty="0"/>
              <a:t>ادامه تمرین فصل 3</a:t>
            </a:r>
            <a:endParaRPr lang="en-US" altLang="en-US" dirty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 dirty="0"/>
              <a:t>3-3-برنامه ای بنویسید که یک عدد صحیح از کاربر گرفته و آنرا بخواند. مثلا با ورود 134 خروجی صد و سی و چهار و یا یکصد و سی و چهار را تولید نماید.</a:t>
            </a:r>
          </a:p>
          <a:p>
            <a:pPr lvl="1"/>
            <a:r>
              <a:rPr lang="fa-IR" altLang="en-US" dirty="0"/>
              <a:t>توضیحات:خواندن یک عدد</a:t>
            </a:r>
          </a:p>
          <a:p>
            <a:pPr lvl="1"/>
            <a:endParaRPr lang="fa-IR" altLang="en-US" dirty="0"/>
          </a:p>
        </p:txBody>
      </p:sp>
    </p:spTree>
    <p:extLst>
      <p:ext uri="{BB962C8B-B14F-4D97-AF65-F5344CB8AC3E}">
        <p14:creationId xmlns:p14="http://schemas.microsoft.com/office/powerpoint/2010/main" val="15704485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67BE0-4226-42EC-B5C5-EB8344353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توابع عمومی آرایه 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0F393-D949-439B-8C71-855A238B7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یافتن تعداد عناصر آرایه</a:t>
            </a:r>
          </a:p>
          <a:p>
            <a:r>
              <a:rPr lang="fa-IR" dirty="0"/>
              <a:t>مقدار مینی مم</a:t>
            </a:r>
          </a:p>
          <a:p>
            <a:r>
              <a:rPr lang="fa-IR" dirty="0"/>
              <a:t>مقدار ماکسی مم</a:t>
            </a:r>
            <a:endParaRPr lang="en-US" dirty="0"/>
          </a:p>
          <a:p>
            <a:r>
              <a:rPr lang="fa-IR" dirty="0"/>
              <a:t>مقدار میانگین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E5896-6275-4E7D-BF90-FCCDC36A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F3CDC-BCC3-48D6-A4F6-839C703F9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A61D3B-14F3-4C97-B105-D731F0E05CD3}"/>
              </a:ext>
            </a:extLst>
          </p:cNvPr>
          <p:cNvSpPr txBox="1"/>
          <p:nvPr/>
        </p:nvSpPr>
        <p:spPr>
          <a:xfrm>
            <a:off x="270216" y="1436311"/>
            <a:ext cx="6979279" cy="310854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numbers = { 10, 2, 3 };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"Element in first index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numbers[0]);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"Element in second index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numbers[1]);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"Element in third index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numbers[2]);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"Array size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numbers.Length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"Min Value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numbers.Min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"Max Value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numbers.Max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"Sum Value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numbers.Sum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"Average Value : 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numbers.Average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9D2B1F-4501-4B48-B844-6340D783708B}"/>
              </a:ext>
            </a:extLst>
          </p:cNvPr>
          <p:cNvSpPr txBox="1"/>
          <p:nvPr/>
        </p:nvSpPr>
        <p:spPr>
          <a:xfrm>
            <a:off x="4489354" y="4252138"/>
            <a:ext cx="4478800" cy="233910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Element in first index : 10</a:t>
            </a:r>
          </a:p>
          <a:p>
            <a:r>
              <a:rPr lang="en-US" sz="1600" dirty="0">
                <a:solidFill>
                  <a:schemeClr val="bg1"/>
                </a:solidFill>
              </a:rPr>
              <a:t>Element in second index : 2</a:t>
            </a:r>
          </a:p>
          <a:p>
            <a:r>
              <a:rPr lang="en-US" sz="1600" dirty="0">
                <a:solidFill>
                  <a:schemeClr val="bg1"/>
                </a:solidFill>
              </a:rPr>
              <a:t>Element in third index : 3</a:t>
            </a:r>
          </a:p>
          <a:p>
            <a:r>
              <a:rPr lang="en-US" sz="1600" dirty="0">
                <a:solidFill>
                  <a:schemeClr val="bg1"/>
                </a:solidFill>
              </a:rPr>
              <a:t>Array size : 3</a:t>
            </a:r>
          </a:p>
          <a:p>
            <a:r>
              <a:rPr lang="en-US" sz="1600" dirty="0">
                <a:solidFill>
                  <a:schemeClr val="bg1"/>
                </a:solidFill>
              </a:rPr>
              <a:t>Min Value : 2</a:t>
            </a:r>
          </a:p>
          <a:p>
            <a:r>
              <a:rPr lang="en-US" sz="1600" dirty="0">
                <a:solidFill>
                  <a:schemeClr val="bg1"/>
                </a:solidFill>
              </a:rPr>
              <a:t>Max Value : 10</a:t>
            </a:r>
          </a:p>
          <a:p>
            <a:r>
              <a:rPr lang="en-US" sz="1600" dirty="0">
                <a:solidFill>
                  <a:schemeClr val="bg1"/>
                </a:solidFill>
              </a:rPr>
              <a:t>Sum Value : 15</a:t>
            </a:r>
          </a:p>
          <a:p>
            <a:r>
              <a:rPr lang="en-US" sz="1600" dirty="0">
                <a:solidFill>
                  <a:schemeClr val="bg1"/>
                </a:solidFill>
              </a:rPr>
              <a:t>Average Value : 5</a:t>
            </a:r>
          </a:p>
          <a:p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410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664F-CB80-4FF5-A3E2-4EE0B561C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آرایه های چند بعدی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4856F-A7FA-482B-9B15-4945F8CB0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تعریف آرایه دو بعدی با مقدار دهی اولیه:</a:t>
            </a:r>
          </a:p>
          <a:p>
            <a:endParaRPr lang="fa-IR" dirty="0"/>
          </a:p>
          <a:p>
            <a:r>
              <a:rPr lang="fa-IR" dirty="0"/>
              <a:t>تعریف آرایه دو بعدی بدون مقدار دهی اولیه:</a:t>
            </a:r>
          </a:p>
          <a:p>
            <a:endParaRPr lang="fa-IR" dirty="0"/>
          </a:p>
          <a:p>
            <a:r>
              <a:rPr lang="fa-IR" dirty="0"/>
              <a:t>تعریف آرایه دو بعدی با تعیین ابعاد و مقدار دهی اولیه:</a:t>
            </a:r>
          </a:p>
          <a:p>
            <a:endParaRPr lang="fa-I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AB975-7150-4774-A52D-4B28CE5A6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00D4F-9B5A-4826-AAAE-B6DFB81E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649502-3F36-4A7A-96D3-63BBE89B70BE}"/>
              </a:ext>
            </a:extLst>
          </p:cNvPr>
          <p:cNvSpPr txBox="1"/>
          <p:nvPr/>
        </p:nvSpPr>
        <p:spPr>
          <a:xfrm>
            <a:off x="808062" y="2194416"/>
            <a:ext cx="6096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[,] x = { { 1, 2, 3 }, { 3, 4, 5 } };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A6A2F8-B981-49CB-A906-E8BE20226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1" y="121022"/>
            <a:ext cx="2194058" cy="19511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D08FD5D-19FF-4E28-ADE3-FAFDE0054947}"/>
              </a:ext>
            </a:extLst>
          </p:cNvPr>
          <p:cNvSpPr txBox="1"/>
          <p:nvPr/>
        </p:nvSpPr>
        <p:spPr>
          <a:xfrm>
            <a:off x="808062" y="3701515"/>
            <a:ext cx="6096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[,] x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[2, 3];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0A41AA-583F-4E8E-AC33-DE88F64B9B67}"/>
              </a:ext>
            </a:extLst>
          </p:cNvPr>
          <p:cNvSpPr txBox="1"/>
          <p:nvPr/>
        </p:nvSpPr>
        <p:spPr>
          <a:xfrm>
            <a:off x="808062" y="5127645"/>
            <a:ext cx="76788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[,] x 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[2, 3] { { 1, 2, 3 }, { 3, 4, 5 } 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BF9EB-0273-4995-BC3B-365B56004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دسترسی به عناصر آرایه دو بعدی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AAE2E-AD9D-40E3-976F-F4254138B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88B44-4AB7-4D66-B6A7-13336E95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067ED-6713-4655-AE03-E51A578F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5AE06B-6A2B-4AFE-AD43-A715A5C85949}"/>
              </a:ext>
            </a:extLst>
          </p:cNvPr>
          <p:cNvSpPr txBox="1"/>
          <p:nvPr/>
        </p:nvSpPr>
        <p:spPr>
          <a:xfrm>
            <a:off x="215335" y="1240077"/>
            <a:ext cx="4723520" cy="246221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a 2D array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[,] x = { { 1, 2, 3 }, { 3, 4, 5 } };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access first element from first row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x[0, 0];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returns 1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access third element from second row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x[1, 2];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returns 5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access third element from first row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x[0, 2];  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// returns 3</a:t>
            </a:r>
            <a:endParaRPr lang="en-US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17D233-5C21-4F15-AB96-F7C74FBD7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25" y="3722108"/>
            <a:ext cx="3636448" cy="306037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AB493E9-D943-4161-B09D-85B4E1DBA698}"/>
              </a:ext>
            </a:extLst>
          </p:cNvPr>
          <p:cNvSpPr txBox="1"/>
          <p:nvPr/>
        </p:nvSpPr>
        <p:spPr>
          <a:xfrm>
            <a:off x="5193121" y="1240077"/>
            <a:ext cx="6096912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//initializing 2D array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[,] numbers = { { 2, 3 }, { 4, 5 } };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access first element from the first row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"Element at index [0, 0] :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+ numbers[0, 0]);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// access first element from second row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"Element at index [1, 0] :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+ numbers[1, 0]);</a:t>
            </a:r>
          </a:p>
          <a:p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Console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752A82-0B5C-42B0-9B4E-2E3347EAA7C1}"/>
              </a:ext>
            </a:extLst>
          </p:cNvPr>
          <p:cNvSpPr txBox="1"/>
          <p:nvPr/>
        </p:nvSpPr>
        <p:spPr>
          <a:xfrm>
            <a:off x="5189652" y="4946531"/>
            <a:ext cx="6096912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Element at index [0, 0] : 2</a:t>
            </a:r>
          </a:p>
          <a:p>
            <a:r>
              <a:rPr lang="en-US" dirty="0">
                <a:solidFill>
                  <a:schemeClr val="bg1"/>
                </a:solidFill>
              </a:rPr>
              <a:t>Element at index [1, 0] : 4</a:t>
            </a:r>
          </a:p>
        </p:txBody>
      </p:sp>
    </p:spTree>
    <p:extLst>
      <p:ext uri="{BB962C8B-B14F-4D97-AF65-F5344CB8AC3E}">
        <p14:creationId xmlns:p14="http://schemas.microsoft.com/office/powerpoint/2010/main" val="83914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10892</TotalTime>
  <Words>7712</Words>
  <Application>Microsoft Office PowerPoint</Application>
  <PresentationFormat>Widescreen</PresentationFormat>
  <Paragraphs>1221</Paragraphs>
  <Slides>68</Slides>
  <Notes>4</Notes>
  <HiddenSlides>13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83" baseType="lpstr">
      <vt:lpstr>Arabic Transparent</vt:lpstr>
      <vt:lpstr>Arial</vt:lpstr>
      <vt:lpstr>Arial Unicode MS</vt:lpstr>
      <vt:lpstr>B Mitra</vt:lpstr>
      <vt:lpstr>Calibri</vt:lpstr>
      <vt:lpstr>Calibri Light</vt:lpstr>
      <vt:lpstr>Century Gothic</vt:lpstr>
      <vt:lpstr>Consolas</vt:lpstr>
      <vt:lpstr>Consolas</vt:lpstr>
      <vt:lpstr>Courier New</vt:lpstr>
      <vt:lpstr>Segoe UI</vt:lpstr>
      <vt:lpstr>Tahoma</vt:lpstr>
      <vt:lpstr>Times New Roman</vt:lpstr>
      <vt:lpstr>Wingdings</vt:lpstr>
      <vt:lpstr>Office Theme</vt:lpstr>
      <vt:lpstr>برنامه سازي پيشرفته</vt:lpstr>
      <vt:lpstr>تعريف آرايه</vt:lpstr>
      <vt:lpstr>تعريف آرايه (ادامه..)</vt:lpstr>
      <vt:lpstr>تعريف آرايه (ادامه..)</vt:lpstr>
      <vt:lpstr>PowerPoint Presentation</vt:lpstr>
      <vt:lpstr>مثال: مقدار دهی و دسترسی به عناصر</vt:lpstr>
      <vt:lpstr>توابع عمومی آرایه ها</vt:lpstr>
      <vt:lpstr>آرایه های چند بعدی</vt:lpstr>
      <vt:lpstr>دسترسی به عناصر آرایه دو بعدی</vt:lpstr>
      <vt:lpstr>آرایه ای از آرایه ها C# (jagged array )</vt:lpstr>
      <vt:lpstr>آرایه ای از آرایه ها C# (jagged array )-ادامه</vt:lpstr>
      <vt:lpstr>دسترسی به عناصر آرایه</vt:lpstr>
      <vt:lpstr>PowerPoint Presentation</vt:lpstr>
      <vt:lpstr>ارسال آرایه به تابع</vt:lpstr>
      <vt:lpstr>ارسال آرایه به تابع-ادامه</vt:lpstr>
      <vt:lpstr>ارسال آرایه به تابع-ادامه</vt:lpstr>
      <vt:lpstr>PowerPoint Presentation</vt:lpstr>
      <vt:lpstr>توسعه بحث آرایه ها در آنالیز و برنامه نویسی شی گرا دو جنبه دارد</vt:lpstr>
      <vt:lpstr>آرایه ها به عنوان عضو داده ای کلاس</vt:lpstr>
      <vt:lpstr>پشته (Stack)</vt:lpstr>
      <vt:lpstr>پیاده سازی پشته</vt:lpstr>
      <vt:lpstr>استفاده از پشته</vt:lpstr>
      <vt:lpstr>صف (Queue)</vt:lpstr>
      <vt:lpstr>پیاده سازی صف</vt:lpstr>
      <vt:lpstr>استفاده از صف</vt:lpstr>
      <vt:lpstr>صف چرخشی (Circular Queue)</vt:lpstr>
      <vt:lpstr>پیاده سازی صف</vt:lpstr>
      <vt:lpstr>استفاده از صف</vt:lpstr>
      <vt:lpstr>PowerPoint Presentation</vt:lpstr>
      <vt:lpstr>Array of objects in C#</vt:lpstr>
      <vt:lpstr>آرایه ای از اشیا</vt:lpstr>
      <vt:lpstr>PowerPoint Presentation</vt:lpstr>
      <vt:lpstr>رشته ها</vt:lpstr>
      <vt:lpstr>رشته ها در زبان برنامه نویسی C</vt:lpstr>
      <vt:lpstr>رشته‌هاي كاراكتري منتهی به NULL</vt:lpstr>
      <vt:lpstr>رشته‌هاي كاراكتري در C++ </vt:lpstr>
      <vt:lpstr>رشته‌هاي كاراكتري در C++ (ادامه..)</vt:lpstr>
      <vt:lpstr>ديگر توابع رشته‌هاي كاراكتري در C++</vt:lpstr>
      <vt:lpstr>مثال‌ :روش سادۀ دريافت و نمايش رشته‌هاي کاراکتري</vt:lpstr>
      <vt:lpstr>PowerPoint Presentation</vt:lpstr>
      <vt:lpstr>PowerPoint Presentation</vt:lpstr>
      <vt:lpstr>PowerPoint Presentation</vt:lpstr>
      <vt:lpstr>  با دو پارامتر ‌ cin.getline() تابع</vt:lpstr>
      <vt:lpstr> با سه پارامتر cin.get() تابع</vt:lpstr>
      <vt:lpstr>توابع‌ كاراكتري‌ C استاندارد</vt:lpstr>
      <vt:lpstr>PowerPoint Presentation</vt:lpstr>
      <vt:lpstr>PowerPoint Presentation</vt:lpstr>
      <vt:lpstr>رشته ها در C#</vt:lpstr>
      <vt:lpstr>Strings in C#</vt:lpstr>
      <vt:lpstr>Length property</vt:lpstr>
      <vt:lpstr>ToUpper() and ToLower()</vt:lpstr>
      <vt:lpstr>string.Concat()</vt:lpstr>
      <vt:lpstr>پردازش رشته</vt:lpstr>
      <vt:lpstr>دسترسی به کاراکتر iام</vt:lpstr>
      <vt:lpstr>string.ToCharArray()</vt:lpstr>
      <vt:lpstr>string.ToCharArray(int,int)</vt:lpstr>
      <vt:lpstr>تبدیل آرایه کاراکتری به رشته</vt:lpstr>
      <vt:lpstr>دیگر توابع مربوط به رشته ها</vt:lpstr>
      <vt:lpstr>دیگر توابع مربوط به رشته ها</vt:lpstr>
      <vt:lpstr>Replace(String, String)</vt:lpstr>
      <vt:lpstr>String.Substring(Int32) و String.Substring(Int32, Int32)</vt:lpstr>
      <vt:lpstr>String.Substring(Int32) و String.Substring(Int32, Int32)</vt:lpstr>
      <vt:lpstr>دیگر توابع پر کاربرد برای رشته ها</vt:lpstr>
      <vt:lpstr>PowerPoint Presentation</vt:lpstr>
      <vt:lpstr>فرمت دهی به رشته ها</vt:lpstr>
      <vt:lpstr>تمرين فصل 3</vt:lpstr>
      <vt:lpstr>ادامه تمرين فصل 3</vt:lpstr>
      <vt:lpstr>ادامه تمرین فصل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Vahid</cp:lastModifiedBy>
  <cp:revision>264</cp:revision>
  <dcterms:created xsi:type="dcterms:W3CDTF">2021-08-11T10:34:58Z</dcterms:created>
  <dcterms:modified xsi:type="dcterms:W3CDTF">2023-04-17T17:59:27Z</dcterms:modified>
</cp:coreProperties>
</file>