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ink/ink2.xml" ContentType="application/inkml+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handoutMasterIdLst>
    <p:handoutMasterId r:id="rId78"/>
  </p:handoutMasterIdLst>
  <p:sldIdLst>
    <p:sldId id="256" r:id="rId2"/>
    <p:sldId id="326" r:id="rId3"/>
    <p:sldId id="258" r:id="rId4"/>
    <p:sldId id="259" r:id="rId5"/>
    <p:sldId id="260" r:id="rId6"/>
    <p:sldId id="262" r:id="rId7"/>
    <p:sldId id="263" r:id="rId8"/>
    <p:sldId id="264" r:id="rId9"/>
    <p:sldId id="265" r:id="rId10"/>
    <p:sldId id="266" r:id="rId11"/>
    <p:sldId id="267" r:id="rId12"/>
    <p:sldId id="32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329" r:id="rId26"/>
    <p:sldId id="331" r:id="rId27"/>
    <p:sldId id="334" r:id="rId28"/>
    <p:sldId id="348" r:id="rId29"/>
    <p:sldId id="280" r:id="rId30"/>
    <p:sldId id="332" r:id="rId31"/>
    <p:sldId id="281" r:id="rId32"/>
    <p:sldId id="282" r:id="rId33"/>
    <p:sldId id="283" r:id="rId34"/>
    <p:sldId id="284" r:id="rId35"/>
    <p:sldId id="285" r:id="rId36"/>
    <p:sldId id="286" r:id="rId37"/>
    <p:sldId id="287" r:id="rId38"/>
    <p:sldId id="288" r:id="rId39"/>
    <p:sldId id="289" r:id="rId40"/>
    <p:sldId id="347" r:id="rId41"/>
    <p:sldId id="291" r:id="rId42"/>
    <p:sldId id="292" r:id="rId43"/>
    <p:sldId id="293" r:id="rId44"/>
    <p:sldId id="294" r:id="rId45"/>
    <p:sldId id="295" r:id="rId46"/>
    <p:sldId id="297" r:id="rId47"/>
    <p:sldId id="298" r:id="rId48"/>
    <p:sldId id="299" r:id="rId49"/>
    <p:sldId id="301" r:id="rId50"/>
    <p:sldId id="303" r:id="rId51"/>
    <p:sldId id="307" r:id="rId52"/>
    <p:sldId id="308" r:id="rId53"/>
    <p:sldId id="309" r:id="rId54"/>
    <p:sldId id="336" r:id="rId55"/>
    <p:sldId id="337" r:id="rId56"/>
    <p:sldId id="339" r:id="rId57"/>
    <p:sldId id="340" r:id="rId58"/>
    <p:sldId id="341" r:id="rId59"/>
    <p:sldId id="314" r:id="rId60"/>
    <p:sldId id="343" r:id="rId61"/>
    <p:sldId id="345" r:id="rId62"/>
    <p:sldId id="344" r:id="rId63"/>
    <p:sldId id="342" r:id="rId64"/>
    <p:sldId id="315" r:id="rId65"/>
    <p:sldId id="335" r:id="rId66"/>
    <p:sldId id="316" r:id="rId67"/>
    <p:sldId id="318" r:id="rId68"/>
    <p:sldId id="338" r:id="rId69"/>
    <p:sldId id="320" r:id="rId70"/>
    <p:sldId id="346" r:id="rId71"/>
    <p:sldId id="321" r:id="rId72"/>
    <p:sldId id="322" r:id="rId73"/>
    <p:sldId id="323" r:id="rId74"/>
    <p:sldId id="324" r:id="rId75"/>
    <p:sldId id="325" r:id="rId7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FFFFFF"/>
    <a:srgbClr val="FFFFCC"/>
    <a:srgbClr val="FC34A6"/>
    <a:srgbClr val="5B9BD5"/>
    <a:srgbClr val="ED78F0"/>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7" d="100"/>
          <a:sy n="77" d="100"/>
        </p:scale>
        <p:origin x="450" y="3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4/9/2023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36.22641" units="1/cm"/>
          <inkml:channelProperty channel="Y" name="resolution" value="37.24138" units="1/cm"/>
          <inkml:channelProperty channel="T" name="resolution" value="1" units="1/dev"/>
        </inkml:channelProperties>
      </inkml:inkSource>
      <inkml:timestamp xml:id="ts0" timeString="2022-02-21T04:48:31.837"/>
    </inkml:context>
    <inkml:brush xml:id="br0">
      <inkml:brushProperty name="width" value="0.05292" units="cm"/>
      <inkml:brushProperty name="height" value="0.05292" units="cm"/>
      <inkml:brushProperty name="color" value="#FF0000"/>
    </inkml:brush>
  </inkml:definitions>
  <inkml:trace contextRef="#ctx0" brushRef="#br0">12153 3422 0,'18'0'0,"-1"18"62,-17-1 32,0 1-78,0-1-1,0 1 1</inkml:trace>
  <inkml:trace contextRef="#ctx0" brushRef="#br0" timeOffset="3678.46">6473 776 0,'0'-18'0,"-17"18"78,-1 0-31,18 18-32,-17-18-15,-1 0 16,0 0 0,-17 0-1,17 0 1,1 0-16,-1 0 15,0 0 157</inkml:trace>
  <inkml:trace contextRef="#ctx0" brushRef="#br0" timeOffset="4208.85">6368 758 0</inkml:trace>
  <inkml:trace contextRef="#ctx0" brushRef="#br0" timeOffset="5499.96">9366 229 0,'-17'0'94,"-1"0"-79,0 0-15,1 0 16,-54 18 15,18-18-15,18 0 0,17 0-1,1 0 1,17 18 46,-18-1-46,18 1-16,0 0 16,-35-1-1,-1 36 1,19-18-1,-18 1 1,17-1 0,18-17-1,18-1 1,-18 1 0,17-18-1,-17 17 1,53-17-1,-18 0 17,-17 0-32,17-17 15,-17 17-15,35-18 16,-18 1 0,0 17-1,-17-18 1</inkml:trace>
  <inkml:trace contextRef="#ctx0" brushRef="#br0" timeOffset="5883.09">9031 406 0,'18'0'31,"-18"-18"-31,17 18 16,1 0-1,17 0 1,1-18 0,34 18-1,1-35 1</inkml:trace>
  <inkml:trace contextRef="#ctx0" brushRef="#br0" timeOffset="6749.25">9543 282 0,'0'18'16,"0"0"-1,-18-1 1,18 18-1,0 1 17,18 17-17,-36-53-15,18 17 0,0 1 16,-18-18 15,18-18 0,0 1-15,0-1 0,0 0-16,0-35 15,18 18 1,0 0 0,-1 0-1,1 35-15,0-18 16,34-17 31,-34 35-47,0 0 15,-1 0-15,1 17 16,-18 1 0,18-18-1,-36 18-15,18-1 16,0 1-16,-18-18 15,-17 18 1,17-1-16,1-17 16,-18 18-1,17-18-15,0 0 16,1 17 0,17-34-1,17 34 1,1-17-1,17 0 17,0 18-17,-17 0 1,0-1-16,-1 1 0,1 0 16,-18-1 15,35-17-16</inkml:trace>
  <inkml:trace contextRef="#ctx0" brushRef="#br0" timeOffset="7132.48">9878 335 0,'0'18'47,"0"-1"-47,17-17 16,-17 18-16,0 35 15,0-35-15,-17-1 16,34 1 0,-17 0-16,0-1 31,-17-34-15,17-1-1,0-17 16</inkml:trace>
  <inkml:trace contextRef="#ctx0" brushRef="#br0" timeOffset="7516.56">9895 282 0,'0'0'0,"18"-17"0,0-1 15,-18 0 1,35 18-1,0 0 1,18 18 0,-18-18-1,18 35 1,-35-17 0,-18 17-1,18-17 1,-36 52-1,18-52 1,-18 0 0,1-1-16,-19 1 15,1 0 1,0 17 0,0-35-1,17 17-15,0-17 16,1 0-16,-19-17 15</inkml:trace>
  <inkml:trace contextRef="#ctx0" brushRef="#br0" timeOffset="10615.63">8784 952 0,'18'0'16,"-36"0"62,1 0-47,-1 0-31,0 0 16,-17 18 0,0 0-1,-1-18 1,19 0-1,-1 0 1,18 17 15,0 1 1,0 0-17,0-1 1,0 1-16,-18 17 15,1 1 17,-1-1-17,1 0 1,-1-17 0,0-1-1,18 1 1,18-18-1,0 0 1,17 0 0,0 0-1,18-18 1,-18 1 0,-17 17-1,17-18 1</inkml:trace>
  <inkml:trace contextRef="#ctx0" brushRef="#br0" timeOffset="10948.96">8572 1147 0,'18'0'46,"0"0"-30,17-18 0,0 18-1,1-18 1,34 1-16</inkml:trace>
  <inkml:trace contextRef="#ctx0" brushRef="#br0" timeOffset="11532.57">8925 1111 0,'0'18'31,"0"0"-15,-17-18-1,17 17-15,0 1 16,-18 17 0,0-17-1,18-1-15,0-34 63,18 17-63,-18-18 15,18-17 1,-1 17 0,19-17-1,-1 17 1,-18 18 15,1 0-31,0 0 16,-1 0-1,-17 18 1,0 0 0,0-1-1,0 1-15,0-1 16,0 1-16,18-18 15,-18 18 1</inkml:trace>
  <inkml:trace contextRef="#ctx0" brushRef="#br0" timeOffset="11916.94">9296 935 0,'0'0'0,"0"17"31,0 1-15,-18 70 15,18-35-15,-18 0 0,18-18-1,18 1 1,-18-19-1,-18-17 32</inkml:trace>
  <inkml:trace contextRef="#ctx0" brushRef="#br0" timeOffset="12166.06">9190 1129 0,'18'0'16,"-1"-18"-16,1 18 15,-1 0 1,36 0-1,-35 0 1,35 0 0</inkml:trace>
  <inkml:trace contextRef="#ctx0" brushRef="#br0" timeOffset="12432.34">9472 1147 0,'0'17'32,"0"1"-17,0-1 1,0 1-16,0 0 31,0-1-15,18-17-1</inkml:trace>
  <inkml:trace contextRef="#ctx0" brushRef="#br0" timeOffset="12591.92">9507 988 0</inkml:trace>
  <inkml:trace contextRef="#ctx0" brushRef="#br0" timeOffset="12916.15">9684 952 0,'0'0'0,"0"18"0,0 0 16,0-1 0,17 19-1,-17 17 1,-17 0 0,17-1-1,17-16 1,-17-19-1,0 1 1,18-36 15</inkml:trace>
  <inkml:trace contextRef="#ctx0" brushRef="#br0" timeOffset="13165.46">9578 1147 0,'0'-18'0,"18"18"31,-1-18-31,36 18 16,0 0-1,18-17 17</inkml:trace>
  <inkml:trace contextRef="#ctx0" brushRef="#br0" timeOffset="13787.24">9878 1076 0,'0'18'31,"17"-1"-15,1-17 15,-18 18-31,18-18 15,-1 0 1,1 0 0,-18-18-16,0 1 15,0-1 1,0 0 0,-18 18-16,18-17 31,0 34 0,0 1-15,0 0-1,18 17 1,-18 0 0,35 18-1,-35-35-15,18 17 16,-18-17-1,18 17-15,-36-17 16,-17-1 15,-1 1-15,19-18 0,-1 0-16,0-18 15,1 1 1,34 17-16,-17-36 15,18 19 1,17-36 0</inkml:trace>
  <inkml:trace contextRef="#ctx0" brushRef="#br0" timeOffset="15065.96">10513 1023 0,'0'18'31,"0"-1"-15,0 1 0,0 0-1,0-1-15,0 54 31,0-36-15,0 18 0,0-35-1,0-36 17,-18 0-17,18-17 1,18-35-1,-18 52 1,35-70 15,0 52-15,1 1 0,-1 35-1,0 0 1,-17 18-1,-18 35 1,-35-18 0,35-17-16,-36 17 15,19-17-15,-1-1 16,-17-17 0,17 0-1,18-17 1,-18 17 15,18-18-31,18 18 31,-18 18-15,18-18 0,-1 17-16,1 1 15,35 17 16,-53-17-31,35-1 16,-17-17 0,-1 0-16,19-17 31</inkml:trace>
  <inkml:trace contextRef="#ctx0" brushRef="#br0" timeOffset="15549.21">10830 1164 0,'18'0'15,"0"0"-15,-1 0 16,1 0-1,17-17 1,-17 17-16,-1-36 31,-17 19-15,-17-1 0,-19 18-1,19 0 1,-1 0-1,18 18 1,-17-18-16,17 17 16,-18 1-1,18 17 1,-18 0 0,18-17-16,0 17 15,36 18 16,-1-70-15,-18 17 0,54-18-1</inkml:trace>
  <inkml:trace contextRef="#ctx0" brushRef="#br0" timeOffset="15882.19">11148 900 0,'17'0'31,"-17"17"-31,0 1 15,0 17 1,0 36 0,0-54-16,-17 107 31,34-89-15,-17-17-1,18-18 1,17 0-1</inkml:trace>
  <inkml:trace contextRef="#ctx0" brushRef="#br0" timeOffset="16498.54">11483 1111 0,'0'-17'16,"0"-1"0,0 0-1,-18 1-15,18-1 16,-17 18 0,-1 0-1,0 18 1,-17-1-1,17 1 1,-17 35 15,18 0-15,17-18 0,0-17-1,17-1 1,18-34-1,18-1 1,-35-17 0,17 0-1,-17-1-15,0 1 16,-18 17 0,0 36 15,-18-18-31,18 18 15,18 17 17,-18 0-17,0 0 1,35-17 0,-18 0-1,36-36 1</inkml:trace>
  <inkml:trace contextRef="#ctx0" brushRef="#br0" timeOffset="16799.22">11783 847 0,'0'17'16,"-18"1"-16,18 0 16,0-1-16,0 54 31,0-54-31,0 19 16,0 17-16,0-18 15,0 18 1,18-36-1,-18 1 1,17-18 0,-17-18-1</inkml:trace>
  <inkml:trace contextRef="#ctx0" brushRef="#br0" timeOffset="17015.87">11624 1076 0,'0'0'0,"18"-18"31,-1 18-15,36-17-1,-35 17-15,0 0 16,17 0-1,35-18-15</inkml:trace>
  <inkml:trace contextRef="#ctx0" brushRef="#br0" timeOffset="17299.09">11994 1023 0,'0'0'0,"0"18"15,0-1 1,0 1 0,18 17-1,-18 1 1,0-1-1,0-18 1,0 1 0,18-36-1</inkml:trace>
  <inkml:trace contextRef="#ctx0" brushRef="#br0" timeOffset="17455.71">12047 829 0</inkml:trace>
  <inkml:trace contextRef="#ctx0" brushRef="#br0" timeOffset="18365.66">12330 1164 0,'0'-17'78,"0"-1"-47,-18 18-31,18-18 16,-18 1-1,-17-1 1,17 18-1,1 0 17,-1 18-32,-17-1 31,17 1-31,1 0 16,17-1-16,-18 1 15,18-1 1,0 1-1,18 0 1,-1-18 0,18 0-1,1-18 1,-19 18 0,1-18-1,17 1-15</inkml:trace>
  <inkml:trace contextRef="#ctx0" brushRef="#br0" timeOffset="19248.36">12418 1076 0,'0'18'16,"0"-1"0,17 1-1,-17 0 1,0 17-1,0-18 17,0 1-32,0 0 15,0-36 32,0 0-31,18 18-1,-18-17-15,0-1 0,35-52 32,1 52-17,-1-17 1,-17 35 0,-1 0-16,-17 17 15,0 1 1,18 0-16,-18 17 31,-18-35-31,18 35 16,0-17-16,0-1 15,18 1-15,-18 0 32,17-18-17,1 0 1,17-18-1</inkml:trace>
  <inkml:trace contextRef="#ctx0" brushRef="#br0" timeOffset="19972.43">12929 1111 0,'18'0'16,"-18"-17"-16,0-1 15,-18 0 1,18 1 0,-17-1-1,-1 18 1,0 18 15,1-18-15,-1 53-1,0-36 1,1 19 0,17-19-16,-18 18 15,18-17 1,18 0-1,-1-18 1,1 0 0,0-18-1,-1 18-15,19-53 32,-19 18-17,1 17 1,0-17-1,-36 35 17,18 18-17,0-1 1,0 1 0,0 0-1,0-1 16,0-34 48</inkml:trace>
  <inkml:trace contextRef="#ctx0" brushRef="#br0" timeOffset="21400.31">13018 1076 0,'0'-18'0,"17"18"31,-17-17-15,-17 17 62,17 17-62,0 1-1,-18-18 1,18 18-16,-18-1 16,1 19-1,17-1 1,-18-35-16,36 53 31,-18-36-15,17-17-1</inkml:trace>
  <inkml:trace contextRef="#ctx0" brushRef="#br0" timeOffset="21832.44">13212 917 0,'0'-17'15,"17"17"-15,-17-18 0,0 0 16,0 36 31,0 0-32,0-1 1,0 36 0,-17 0-1,17 35 1,-18-35-1,18 0 1,18-35 0,-18-1-16,0 1 15,17-18-15,18-18 32</inkml:trace>
  <inkml:trace contextRef="#ctx0" brushRef="#br0" timeOffset="22765.46">10601 1834 0,'-18'-17'32,"18"34"14,18 1-30,-18 0 0,-18 35-1,18-36 1,0 1-16,0 35 16,0-36-16,-17 1 15,17 0 1,17-18-1,-17-18 1</inkml:trace>
  <inkml:trace contextRef="#ctx0" brushRef="#br0" timeOffset="23097.79">10672 1746 0,'0'0'0,"17"0"15,1 0-15,-1 0 16,19 0 0,34 18-1,-34 17 1,-1 0 0,-35-17-16,0 17 15,-18-17-15,18 0 0,-17-1 16,-1 1-16,-35 35 15,35-36-15,1 1 16,-36 0 0,18-1-1,-1-17 1,36-17-16,0-1 31</inkml:trace>
  <inkml:trace contextRef="#ctx0" brushRef="#br0" timeOffset="23396.18">11077 1870 0,'0'17'15,"0"1"1,0 0-16,0-1 16,0 1-1,0 17 1,0-17 0,0-1-1,0-34 16,18-18-15</inkml:trace>
  <inkml:trace contextRef="#ctx0" brushRef="#br0" timeOffset="23553.99">11148 1746 0,'35'18'62</inkml:trace>
  <inkml:trace contextRef="#ctx0" brushRef="#br0" timeOffset="24214.44">11448 1940 0,'0'-17'0,"17"17"15,-17-18 1,0 0-1,-17 1 1,17-1-16,-18 18 16,0 0-1,1 0-15,-1 18 16,-17-18 0,17 17-1,18 1 1,-17 17-1,17-17 1,-18 17 0,18-17-16,0-1 15,0 19 1,0-19 0,35-34-1,-35-1-15,35 0 16,18-17-16,-35 18 15,0-1-15,17-35 32,-17 35-17,-36 36 32,18 0-31,18-1-16,-18 19 31,0-1-15,17-18-1,1 1 1,35-36-16</inkml:trace>
  <inkml:trace contextRef="#ctx0" brushRef="#br0" timeOffset="24848">11765 1905 0,'0'0'0,"0"-18"16,0 1-16,-17-1 16,-1 0-1,0 36 1,1-18-1,-1 18 17,0-18-32,1 17 15,17 1-15,0 0 16,0 17 0,17-17-1,1-18 1,0 0-1,-1-18 1,19 0 0,-19-17-1,-17 17 1,18 18 0,-18 18 15,17-18-16,-17 18-15,36 35 32,-36-1-17,0-34-15,0 0 0,0 70 32,-18-35-17,-35-36 1,18 1-1,-36-18 1,54-18 0,-1-34-1,36 16 1,-1 19 0,36-36-1</inkml:trace>
  <inkml:trace contextRef="#ctx0" brushRef="#br0" timeOffset="25230.99">11977 1887 0,'0'18'31,"0"0"-31,17 17 31,-17 0-15,0-17 0,-17-1-16,17 1 15,-18-18 1,36 0-1,-18-18 1,0 1 0,17-18-1,1 17-15,-18 0 0,18 1 0,-1-36 32,1 53-32,0-18 15,17 18 1</inkml:trace>
  <inkml:trace contextRef="#ctx0" brushRef="#br0" timeOffset="25897.97">12330 1905 0,'17'-18'15,"-34"18"1,17-17 0,0-1-1,-18 18 1,0 18-1,-17-1 1,35 1 0,0 0-16,-35 52 31,17-35-15,18-17-16,18 17 15,-18-17 1,17-18-16,1 0 15,0-18 17,17-17-17,0-18 1,-35 36-16,18-1 0,-1 0 0,19-52 31,-19 52-15,-34 18-1,17 18 1,0-1 0,-18 19-1,36-1 1,-18 18 0,17-18-1,1-17 1,0-18 15</inkml:trace>
  <inkml:trace contextRef="#ctx0" brushRef="#br0" timeOffset="26732.95">12629 1852 0,'0'18'16,"0"-1"0,0 1-1,0 17 1,0 1 0,0-19-16,-17 18 15,17-17 1,0 0-1,-18-36 17,36 18-17,-18-18-15,0 1 16,0-1-16,17 18 0,-17-17 0,36-36 31,-1 17-15,-17 19-1,-1 34 1,-17 1 0,0 0-1,0-1-15,0 1 16,0 0-16,0-1 16,0 18-1,0-17 1,-17 0-1,17-1 1,0-34 0,0-1-1,0 0 1,17-17 0,1-18-1,0 36-15,-1-19 16,1 36-16,-18-17 0,17-1 15,19 18 1,-19 0 0,-17 18-1,18 17 1,-36 0 0,18 18-1,0-18 1,0-17-1,0 0 17,-17-36 46</inkml:trace>
  <inkml:trace contextRef="#ctx0" brushRef="#br0" timeOffset="33490.38">8608 758 0,'17'-17'94,"1"17"-78,0 0-1,-1 0 1,19-18-16,17 18 16,-1 0-1,-34-17 1,17 17-1,-17 0-15,17 0 16,53 0 0,-35-18-1,0 18 1,18 0 0,-53 0-16,-1 0 15,1 0-15,-1 0 0,19 0 16,34 0-1,-52 0-15,70 0 32,-53 0-17,18 0 1,35 0 0,-17 0-1,-36-18 1,18 18-1,-18 0 17,18 0-17,-35 0-15,0-17 0,-18 34 0,70-17 32,-17 0-17,-18 0 1,18 0-1,0-17 1,-35 17-16,17-18 16,-17 18-16,-1 0 15,1 0-15,17 0 16,-17 0 0,0 0-1,-1 0 1,-17 18-1,18-18 1,0 0 0,-36 0 62</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36.22641" units="1/cm"/>
          <inkml:channelProperty channel="Y" name="resolution" value="37.24138" units="1/cm"/>
          <inkml:channelProperty channel="T" name="resolution" value="1" units="1/dev"/>
        </inkml:channelProperties>
      </inkml:inkSource>
      <inkml:timestamp xml:id="ts0" timeString="2022-02-21T04:58:59.115"/>
    </inkml:context>
    <inkml:brush xml:id="br0">
      <inkml:brushProperty name="width" value="0.05292" units="cm"/>
      <inkml:brushProperty name="height" value="0.05292" units="cm"/>
      <inkml:brushProperty name="color" value="#002060"/>
    </inkml:brush>
  </inkml:definitions>
  <inkml:trace contextRef="#ctx0" brushRef="#br0">4886 16845 0,'0'18'156,"18"-18"-140,-18 17-16,17-17 16,1 36-1,0 17 1,-18-36-16,17 19 16,18-1-16,-17 0 15,0 0 1,-1-17-1,-17 0 1,18-18 0,0 0 15,-18-18-15,17 0-1,-17-17 1,18 0-1,-18-36 1,0 18 0,18 18-1,-18 17 1,17 1 62,-34-1-47</inkml:trace>
  <inkml:trace contextRef="#ctx0" brushRef="#br0" timeOffset="564.11">5362 17074 0,'0'0'0,"-17"0"15,17 18 32,17 0-16,-17-1-31,0 19 16,0-19 0,18 19-1,-18-72 48</inkml:trace>
  <inkml:trace contextRef="#ctx0" brushRef="#br0" timeOffset="827.9">5292 16916 0</inkml:trace>
  <inkml:trace contextRef="#ctx0" brushRef="#br0" timeOffset="1800.55">5574 17022 0,'0'-18'16,"18"18"31,-36 0 46,18 18-77,-18-18 0,18 17-16,0 1 31,-17-18-31,17 17 15,0 1 17,0 0-17,17-18 1,1 0 15,0 0-15,-1 0-1,1 0 1,-1 0-16,1 17 31,0-17-15,-18 36 0,0-19-1,-18 19 1,0-36-1,1 17 1,17 1 0,-18-1-1,1-17 1,17-17 15</inkml:trace>
  <inkml:trace contextRef="#ctx0" brushRef="#br0" timeOffset="2600.35">5768 17057 0,'18'0'46,"-1"17"1,-17 1-31,0 0 0,0-1-16,0 19 15,18-1 1,-18-17-1,35-1 1,-35 1 0,18-36-1,-1 18 17,1-35-17,0-18 1,-1 35-1,-17-17 1,0 17 0,0 1-16,0-1 15,0 36 32,0-1-16,0 1-15,0 0 0,0-1-1,0 19-15,18-19 32,0 1-17,-18 0 1,17-18-16,1 0 15,-1 0-15,1 17 32</inkml:trace>
  <inkml:trace contextRef="#ctx0" brushRef="#br0" timeOffset="3317.21">6315 17074 0,'-18'0'16,"18"-17"-16,0-1 31,-18 18-31,1 0 31,-1 0-15,1 0 0,17 18-1,-18-1 1,0 36-1,1-17 1,17 17 0,0-18-1,17-18 17,1 1-17,0-36 1,-1 1-1,1-18 1,-1 17-16,-17-17 16,18-18 15,-18 35-15,0 36 30,18-18-46,-18 17 16,0 19 0,17-36-1,-17 35 1,0-17-16,18-1 16,0-17-1,-1-17 16</inkml:trace>
  <inkml:trace contextRef="#ctx0" brushRef="#br0" timeOffset="3717.12">6456 16810 0,'0'18'47,"0"-1"-31,0 18-1,0-17-15,0 0 0,17-18 16,-17 17-16,18 89 31,0-71-15,-1 1 0,-17-19-16,18 19 15,-18-19 1,0 1-16,0 0 31</inkml:trace>
  <inkml:trace contextRef="#ctx0" brushRef="#br0" timeOffset="4850.82">7479 17004 0,'0'-18'31,"-18"18"-15,1 0 15,-1 0-15,0 0 15,1 0-15,17 18-16,-18 0 15,0-1 1,1 36-1,17-35 1,0 35 0,17-53-1,1 53 1,0-36-16,35 36 31,0-53-15,-1-18-1,-34 1 1,35-18-16</inkml:trace>
  <inkml:trace contextRef="#ctx0" brushRef="#br0" timeOffset="5233.99">7708 17145 0,'0'0'0,"18"0"16,-18 18-1,17-18 1,36-18 0,-35 18-1,53-18 1,-1 1 0,-35-1-1,-17 0 1,0 18-1,-36 0 17</inkml:trace>
  <inkml:trace contextRef="#ctx0" brushRef="#br0" timeOffset="5550.65">7832 17022 0,'0'17'31,"17"-17"-15,-17 18-16,0-1 15,18 1-15,0 35 31,-1 0-15,1-18 0,0-17-1,-1-36 32</inkml:trace>
  <inkml:trace contextRef="#ctx0" brushRef="#br0" timeOffset="5933.62">8184 17092 0,'18'18'0,"0"-18"32,-1 0-17,19-18 1,17 18-1,-1-18 1,1 1 0,-35 17-16,0 0 15,-1 0-15,-34 0 47</inkml:trace>
  <inkml:trace contextRef="#ctx0" brushRef="#br0" timeOffset="6291.74">8308 16986 0,'0'18'32,"18"0"-17,-18-1 1,17 1 0,1 17-1,-1 18 1,1 0-1,0-18 1,-18-17 0,17-18-1,-17-18 32</inkml:trace>
  <inkml:trace contextRef="#ctx0" brushRef="#br0" timeOffset="8051.09">22807 15646 0,'0'-18'15,"-18"18"1,1 0 31,17-18-32,-18 18 1,1 18 0,-1-18-16,0 0 15,-17 35 16,17 1-15,-17-1 0,17 18-1,1 0 1,17-18 0,0 18-1,17-18 1,-17-17-16,18-18 15,0 35 1,17-35 0,0 0-1,1-18 17,-19 1-17,36-1-15</inkml:trace>
  <inkml:trace contextRef="#ctx0" brushRef="#br0" timeOffset="8499.86">23266 15575 0,'0'18'62,"0"-1"-62,0 1 16,0 0-16,-18 17 16,0-17-16,-17 52 15,35-52-15,-53 52 16,18 1 0,0-18-1,17-18 1,18-17-1,18-18 1,17-36 15</inkml:trace>
  <inkml:trace contextRef="#ctx0" brushRef="#br0" timeOffset="8928.04">23548 15540 0,'18'0'0,"-36"18"31,18-1-15,-18 1-16,18 17 15,-17 18 17,-1 18-17,18-54-15,-18 18 16,-35 107 15,36-107-15,34-18-1,-34-17 48</inkml:trace>
  <inkml:trace contextRef="#ctx0" brushRef="#br0" timeOffset="9400.76">23072 15752 0,'17'0'15,"1"0"1,0 0-16,35 0 15,-1-18 1,1 18 0,36-18-1,-72 1-15,54 17 32,-54 0-32,19-18 15,34 36 1,-52-18-16,17 0 31,-17 0-15,-36 17 15</inkml:trace>
  <inkml:trace contextRef="#ctx0" brushRef="#br0" timeOffset="10067.49">22931 16016 0,'17'0'47,"1"0"-47,17 0 15,-17 0 1,35 0 0,-18 0-16,18 0 15,35 0 1,-70 0-16,70-18 15,53 18 17,-106 0-32,18-17 15,-35 17-15,-1 0 16,1-18 0,0 18-1,-18 18 16,17-18 1,-17 17 15,-17-17-16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4/9/2023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Copyright © 2019, Elsevier Inc. All rights reserved.</a:t>
            </a:r>
          </a:p>
        </p:txBody>
      </p:sp>
    </p:spTree>
    <p:extLst>
      <p:ext uri="{BB962C8B-B14F-4D97-AF65-F5344CB8AC3E}">
        <p14:creationId xmlns:p14="http://schemas.microsoft.com/office/powerpoint/2010/main" val="4122402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0A491D6-7BAA-4CFE-9BDF-2BA3B97DC660}" type="slidenum">
              <a:rPr lang="fa-IR" altLang="en-US" sz="1200">
                <a:latin typeface="Aldhabi" panose="01000000000000000000" pitchFamily="2" charset="-78"/>
                <a:cs typeface="B Mitra" panose="00000400000000000000" pitchFamily="2" charset="-78"/>
              </a:rPr>
              <a:pPr eaLnBrk="1" hangingPunct="1"/>
              <a:t>12</a:t>
            </a:fld>
            <a:endParaRPr lang="en-US" altLang="en-US" sz="1200" dirty="0">
              <a:latin typeface="Aldhabi" panose="01000000000000000000" pitchFamily="2" charset="-78"/>
              <a:cs typeface="B Mitra" panose="00000400000000000000" pitchFamily="2" charset="-78"/>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88502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A9A2B4A-7839-40B1-B997-292C09A8F493}" type="slidenum">
              <a:rPr lang="fa-IR" altLang="en-US" sz="1200">
                <a:latin typeface="Aldhabi" panose="01000000000000000000" pitchFamily="2" charset="-78"/>
                <a:cs typeface="B Mitra" panose="00000400000000000000" pitchFamily="2" charset="-78"/>
              </a:rPr>
              <a:pPr eaLnBrk="1" hangingPunct="1"/>
              <a:t>13</a:t>
            </a:fld>
            <a:endParaRPr lang="en-US" altLang="en-US" sz="1200" dirty="0">
              <a:latin typeface="Aldhabi" panose="01000000000000000000" pitchFamily="2" charset="-78"/>
              <a:cs typeface="B Mitra" panose="00000400000000000000" pitchFamily="2" charset="-78"/>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94539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F1BB7E7-7F4D-4194-BDB4-10D623E315CB}" type="slidenum">
              <a:rPr lang="fa-IR" altLang="en-US" sz="1200">
                <a:latin typeface="Aldhabi" panose="01000000000000000000" pitchFamily="2" charset="-78"/>
                <a:cs typeface="B Mitra" panose="00000400000000000000" pitchFamily="2" charset="-78"/>
              </a:rPr>
              <a:pPr eaLnBrk="1" hangingPunct="1"/>
              <a:t>14</a:t>
            </a:fld>
            <a:endParaRPr lang="en-US" altLang="en-US" sz="1200" dirty="0">
              <a:latin typeface="Aldhabi" panose="01000000000000000000" pitchFamily="2" charset="-78"/>
              <a:cs typeface="B Mitra" panose="00000400000000000000" pitchFamily="2" charset="-7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200895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D1ED8C33-2EEB-4005-A905-1A9E7EB883A7}" type="slidenum">
              <a:rPr lang="fa-IR" altLang="en-US" sz="1200">
                <a:latin typeface="Aldhabi" panose="01000000000000000000" pitchFamily="2" charset="-78"/>
                <a:cs typeface="B Mitra" panose="00000400000000000000" pitchFamily="2" charset="-78"/>
              </a:rPr>
              <a:pPr eaLnBrk="1" hangingPunct="1"/>
              <a:t>15</a:t>
            </a:fld>
            <a:endParaRPr lang="en-US" altLang="en-US" sz="1200" dirty="0">
              <a:latin typeface="Aldhabi" panose="01000000000000000000" pitchFamily="2" charset="-78"/>
              <a:cs typeface="B Mitra" panose="00000400000000000000" pitchFamily="2" charset="-78"/>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00239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CE04E0E-4C89-49BB-82A6-FB7F5EF0E5BE}" type="slidenum">
              <a:rPr lang="fa-IR" altLang="en-US" sz="1200">
                <a:latin typeface="Aldhabi" panose="01000000000000000000" pitchFamily="2" charset="-78"/>
                <a:cs typeface="B Mitra" panose="00000400000000000000" pitchFamily="2" charset="-78"/>
              </a:rPr>
              <a:pPr eaLnBrk="1" hangingPunct="1"/>
              <a:t>16</a:t>
            </a:fld>
            <a:endParaRPr lang="en-US" altLang="en-US" sz="1200" dirty="0">
              <a:latin typeface="Aldhabi" panose="01000000000000000000" pitchFamily="2" charset="-78"/>
              <a:cs typeface="B Mitra" panose="00000400000000000000" pitchFamily="2" charset="-78"/>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51344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E6E0C3E0-E374-4606-B3A5-986A0AA5766C}" type="slidenum">
              <a:rPr lang="fa-IR" altLang="en-US" sz="1200">
                <a:latin typeface="Aldhabi" panose="01000000000000000000" pitchFamily="2" charset="-78"/>
                <a:cs typeface="B Mitra" panose="00000400000000000000" pitchFamily="2" charset="-78"/>
              </a:rPr>
              <a:pPr eaLnBrk="1" hangingPunct="1"/>
              <a:t>17</a:t>
            </a:fld>
            <a:endParaRPr lang="en-US" altLang="en-US" sz="1200" dirty="0">
              <a:latin typeface="Aldhabi" panose="01000000000000000000" pitchFamily="2" charset="-78"/>
              <a:cs typeface="B Mitra" panose="00000400000000000000" pitchFamily="2" charset="-78"/>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29831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0FC42BE-DD84-4775-8865-DE621A9E3977}" type="slidenum">
              <a:rPr lang="fa-IR" altLang="en-US" sz="1200">
                <a:latin typeface="Aldhabi" panose="01000000000000000000" pitchFamily="2" charset="-78"/>
                <a:cs typeface="B Mitra" panose="00000400000000000000" pitchFamily="2" charset="-78"/>
              </a:rPr>
              <a:pPr eaLnBrk="1" hangingPunct="1"/>
              <a:t>18</a:t>
            </a:fld>
            <a:endParaRPr lang="en-US" altLang="en-US" sz="1200" dirty="0">
              <a:latin typeface="Aldhabi" panose="01000000000000000000" pitchFamily="2" charset="-78"/>
              <a:cs typeface="B Mitra" panose="00000400000000000000" pitchFamily="2" charset="-78"/>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8940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D12E55B-EE5E-4F95-95D2-58A712244743}" type="slidenum">
              <a:rPr lang="fa-IR" altLang="en-US" sz="1200">
                <a:latin typeface="Aldhabi" panose="01000000000000000000" pitchFamily="2" charset="-78"/>
                <a:cs typeface="B Mitra" panose="00000400000000000000" pitchFamily="2" charset="-78"/>
              </a:rPr>
              <a:pPr eaLnBrk="1" hangingPunct="1"/>
              <a:t>19</a:t>
            </a:fld>
            <a:endParaRPr lang="en-US" altLang="en-US" sz="1200" dirty="0">
              <a:latin typeface="Aldhabi" panose="01000000000000000000" pitchFamily="2" charset="-78"/>
              <a:cs typeface="B Mitra" panose="00000400000000000000" pitchFamily="2" charset="-78"/>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962267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D9A423BE-47D9-4253-97C5-B3D94E9524D2}" type="slidenum">
              <a:rPr lang="fa-IR" altLang="en-US" sz="1200">
                <a:latin typeface="Aldhabi" panose="01000000000000000000" pitchFamily="2" charset="-78"/>
                <a:cs typeface="B Mitra" panose="00000400000000000000" pitchFamily="2" charset="-78"/>
              </a:rPr>
              <a:pPr eaLnBrk="1" hangingPunct="1"/>
              <a:t>20</a:t>
            </a:fld>
            <a:endParaRPr lang="en-US" altLang="en-US" sz="1200" dirty="0">
              <a:latin typeface="Aldhabi" panose="01000000000000000000" pitchFamily="2" charset="-78"/>
              <a:cs typeface="B Mitra" panose="00000400000000000000" pitchFamily="2" charset="-78"/>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122010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E3B9A536-772B-43C0-B16D-87B5626D3072}" type="slidenum">
              <a:rPr lang="fa-IR" altLang="en-US" sz="1200">
                <a:latin typeface="Aldhabi" panose="01000000000000000000" pitchFamily="2" charset="-78"/>
                <a:cs typeface="B Mitra" panose="00000400000000000000" pitchFamily="2" charset="-78"/>
              </a:rPr>
              <a:pPr eaLnBrk="1" hangingPunct="1"/>
              <a:t>21</a:t>
            </a:fld>
            <a:endParaRPr lang="en-US" altLang="en-US" sz="1200" dirty="0">
              <a:latin typeface="Aldhabi" panose="01000000000000000000" pitchFamily="2" charset="-78"/>
              <a:cs typeface="B Mitra" panose="00000400000000000000" pitchFamily="2" charset="-7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77129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8517076-F267-447A-83FE-8D0B0092CE74}" type="slidenum">
              <a:rPr lang="fa-IR" altLang="en-US" sz="1200">
                <a:latin typeface="Aldhabi" panose="01000000000000000000" pitchFamily="2" charset="-78"/>
                <a:cs typeface="B Mitra" panose="00000400000000000000" pitchFamily="2" charset="-78"/>
              </a:rPr>
              <a:pPr eaLnBrk="1" hangingPunct="1"/>
              <a:t>3</a:t>
            </a:fld>
            <a:endParaRPr lang="en-US" altLang="en-US" sz="1200" dirty="0">
              <a:latin typeface="Aldhabi" panose="01000000000000000000" pitchFamily="2" charset="-78"/>
              <a:cs typeface="B Mitra" panose="00000400000000000000" pitchFamily="2" charset="-78"/>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063412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59CF379-2A6B-4721-B52F-11EFBECC9797}" type="slidenum">
              <a:rPr lang="fa-IR" altLang="en-US" sz="1200">
                <a:latin typeface="Aldhabi" panose="01000000000000000000" pitchFamily="2" charset="-78"/>
                <a:cs typeface="B Mitra" panose="00000400000000000000" pitchFamily="2" charset="-78"/>
              </a:rPr>
              <a:pPr eaLnBrk="1" hangingPunct="1"/>
              <a:t>22</a:t>
            </a:fld>
            <a:endParaRPr lang="en-US" altLang="en-US" sz="1200" dirty="0">
              <a:latin typeface="Aldhabi" panose="01000000000000000000" pitchFamily="2" charset="-78"/>
              <a:cs typeface="B Mitra" panose="00000400000000000000" pitchFamily="2" charset="-7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998797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7F2353F-BC4D-4532-BDEB-6DF1B1A12064}" type="slidenum">
              <a:rPr lang="fa-IR" altLang="en-US" sz="1200">
                <a:latin typeface="Aldhabi" panose="01000000000000000000" pitchFamily="2" charset="-78"/>
                <a:cs typeface="B Mitra" panose="00000400000000000000" pitchFamily="2" charset="-78"/>
              </a:rPr>
              <a:pPr eaLnBrk="1" hangingPunct="1"/>
              <a:t>23</a:t>
            </a:fld>
            <a:endParaRPr lang="en-US" altLang="en-US" sz="1200" dirty="0">
              <a:latin typeface="Aldhabi" panose="01000000000000000000" pitchFamily="2" charset="-78"/>
              <a:cs typeface="B Mitra" panose="00000400000000000000" pitchFamily="2" charset="-78"/>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880514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E3B9A536-772B-43C0-B16D-87B5626D3072}" type="slidenum">
              <a:rPr lang="fa-IR" altLang="en-US" sz="1200">
                <a:latin typeface="Aldhabi" panose="01000000000000000000" pitchFamily="2" charset="-78"/>
                <a:cs typeface="B Mitra" panose="00000400000000000000" pitchFamily="2" charset="-78"/>
              </a:rPr>
              <a:pPr eaLnBrk="1" hangingPunct="1"/>
              <a:t>25</a:t>
            </a:fld>
            <a:endParaRPr lang="en-US" altLang="en-US" sz="1200" dirty="0">
              <a:latin typeface="Aldhabi" panose="01000000000000000000" pitchFamily="2" charset="-78"/>
              <a:cs typeface="B Mitra" panose="00000400000000000000" pitchFamily="2" charset="-7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908511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7F2353F-BC4D-4532-BDEB-6DF1B1A12064}" type="slidenum">
              <a:rPr lang="fa-IR" altLang="en-US" sz="1200">
                <a:latin typeface="Aldhabi" panose="01000000000000000000" pitchFamily="2" charset="-78"/>
                <a:cs typeface="B Mitra" panose="00000400000000000000" pitchFamily="2" charset="-78"/>
              </a:rPr>
              <a:pPr eaLnBrk="1" hangingPunct="1"/>
              <a:t>26</a:t>
            </a:fld>
            <a:endParaRPr lang="en-US" altLang="en-US" sz="1200" dirty="0">
              <a:latin typeface="Aldhabi" panose="01000000000000000000" pitchFamily="2" charset="-78"/>
              <a:cs typeface="B Mitra" panose="00000400000000000000" pitchFamily="2" charset="-78"/>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417857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187712E-B7A8-4776-AAC1-6ED837AC55EF}" type="slidenum">
              <a:rPr lang="fa-IR" altLang="en-US" sz="1200">
                <a:latin typeface="Aldhabi" panose="01000000000000000000" pitchFamily="2" charset="-78"/>
                <a:cs typeface="B Mitra" panose="00000400000000000000" pitchFamily="2" charset="-78"/>
              </a:rPr>
              <a:pPr eaLnBrk="1" hangingPunct="1"/>
              <a:t>31</a:t>
            </a:fld>
            <a:endParaRPr lang="en-US" altLang="en-US" sz="1200" dirty="0">
              <a:latin typeface="Aldhabi" panose="01000000000000000000" pitchFamily="2" charset="-78"/>
              <a:cs typeface="B Mitra" panose="00000400000000000000" pitchFamily="2" charset="-78"/>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181112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BEDA13A-AFDD-43A9-B661-DC44FD2461F3}" type="slidenum">
              <a:rPr lang="fa-IR" altLang="en-US" sz="1200">
                <a:latin typeface="Aldhabi" panose="01000000000000000000" pitchFamily="2" charset="-78"/>
                <a:cs typeface="B Mitra" panose="00000400000000000000" pitchFamily="2" charset="-78"/>
              </a:rPr>
              <a:pPr eaLnBrk="1" hangingPunct="1"/>
              <a:t>32</a:t>
            </a:fld>
            <a:endParaRPr lang="en-US" altLang="en-US" sz="1200" dirty="0">
              <a:latin typeface="Aldhabi" panose="01000000000000000000" pitchFamily="2" charset="-78"/>
              <a:cs typeface="B Mitra" panose="00000400000000000000" pitchFamily="2" charset="-78"/>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8210232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15D90E5D-0C93-4AF9-8BBC-73A8DA8E5044}" type="slidenum">
              <a:rPr lang="fa-IR" altLang="en-US" sz="1200">
                <a:latin typeface="Aldhabi" panose="01000000000000000000" pitchFamily="2" charset="-78"/>
                <a:cs typeface="B Mitra" panose="00000400000000000000" pitchFamily="2" charset="-78"/>
              </a:rPr>
              <a:pPr eaLnBrk="1" hangingPunct="1"/>
              <a:t>33</a:t>
            </a:fld>
            <a:endParaRPr lang="en-US" altLang="en-US" sz="1200" dirty="0">
              <a:latin typeface="Aldhabi" panose="01000000000000000000" pitchFamily="2" charset="-78"/>
              <a:cs typeface="B Mitra" panose="00000400000000000000" pitchFamily="2" charset="-78"/>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982506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2C3BCDE-3387-4C3C-B267-95D51371A6FE}" type="slidenum">
              <a:rPr lang="fa-IR" altLang="en-US" sz="1200">
                <a:latin typeface="Aldhabi" panose="01000000000000000000" pitchFamily="2" charset="-78"/>
                <a:cs typeface="B Mitra" panose="00000400000000000000" pitchFamily="2" charset="-78"/>
              </a:rPr>
              <a:pPr eaLnBrk="1" hangingPunct="1"/>
              <a:t>38</a:t>
            </a:fld>
            <a:endParaRPr lang="en-US" altLang="en-US" sz="1200" dirty="0">
              <a:latin typeface="Aldhabi" panose="01000000000000000000" pitchFamily="2" charset="-78"/>
              <a:cs typeface="B Mitra" panose="00000400000000000000" pitchFamily="2" charset="-78"/>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182804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8FE0733-EDB4-4BDF-A00B-D2AFBD8AB9D9}" type="slidenum">
              <a:rPr lang="fa-IR" altLang="en-US" sz="1200">
                <a:latin typeface="Aldhabi" panose="01000000000000000000" pitchFamily="2" charset="-78"/>
                <a:cs typeface="B Mitra" panose="00000400000000000000" pitchFamily="2" charset="-78"/>
              </a:rPr>
              <a:pPr eaLnBrk="1" hangingPunct="1"/>
              <a:t>39</a:t>
            </a:fld>
            <a:endParaRPr lang="en-US" altLang="en-US" sz="1200" dirty="0">
              <a:latin typeface="Aldhabi" panose="01000000000000000000" pitchFamily="2" charset="-78"/>
              <a:cs typeface="B Mitra" panose="00000400000000000000" pitchFamily="2" charset="-78"/>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6705567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8FE0733-EDB4-4BDF-A00B-D2AFBD8AB9D9}" type="slidenum">
              <a:rPr lang="fa-IR" altLang="en-US" sz="1200">
                <a:latin typeface="Aldhabi" panose="01000000000000000000" pitchFamily="2" charset="-78"/>
                <a:cs typeface="B Mitra" panose="00000400000000000000" pitchFamily="2" charset="-78"/>
              </a:rPr>
              <a:pPr eaLnBrk="1" hangingPunct="1"/>
              <a:t>40</a:t>
            </a:fld>
            <a:endParaRPr lang="en-US" altLang="en-US" sz="1200" dirty="0">
              <a:latin typeface="Aldhabi" panose="01000000000000000000" pitchFamily="2" charset="-78"/>
              <a:cs typeface="B Mitra" panose="00000400000000000000" pitchFamily="2" charset="-78"/>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9566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D918109-55FC-41E9-90FF-E9CEC66C70DD}" type="slidenum">
              <a:rPr lang="fa-IR" altLang="en-US" sz="1200">
                <a:latin typeface="Aldhabi" panose="01000000000000000000" pitchFamily="2" charset="-78"/>
                <a:cs typeface="B Mitra" panose="00000400000000000000" pitchFamily="2" charset="-78"/>
              </a:rPr>
              <a:pPr eaLnBrk="1" hangingPunct="1"/>
              <a:t>4</a:t>
            </a:fld>
            <a:endParaRPr lang="en-US" altLang="en-US" sz="1200" dirty="0">
              <a:latin typeface="Aldhabi" panose="01000000000000000000" pitchFamily="2" charset="-78"/>
              <a:cs typeface="B Mitra" panose="00000400000000000000" pitchFamily="2" charset="-78"/>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803100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460A445-1445-4731-9C97-28DCA684E51F}" type="slidenum">
              <a:rPr lang="fa-IR" altLang="en-US" sz="1200">
                <a:latin typeface="Aldhabi" panose="01000000000000000000" pitchFamily="2" charset="-78"/>
                <a:cs typeface="B Mitra" panose="00000400000000000000" pitchFamily="2" charset="-78"/>
              </a:rPr>
              <a:pPr eaLnBrk="1" hangingPunct="1"/>
              <a:t>41</a:t>
            </a:fld>
            <a:endParaRPr lang="en-US" altLang="en-US" sz="1200" dirty="0">
              <a:latin typeface="Aldhabi" panose="01000000000000000000" pitchFamily="2" charset="-78"/>
              <a:cs typeface="B Mitra" panose="00000400000000000000" pitchFamily="2" charset="-78"/>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169702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61D1B67-944A-4AEB-9A4B-4C5BDDA42F75}" type="slidenum">
              <a:rPr lang="fa-IR" altLang="en-US" sz="1200">
                <a:latin typeface="Aldhabi" panose="01000000000000000000" pitchFamily="2" charset="-78"/>
                <a:cs typeface="B Mitra" panose="00000400000000000000" pitchFamily="2" charset="-78"/>
              </a:rPr>
              <a:pPr eaLnBrk="1" hangingPunct="1"/>
              <a:t>42</a:t>
            </a:fld>
            <a:endParaRPr lang="en-US" altLang="en-US" sz="1200" dirty="0">
              <a:latin typeface="Aldhabi" panose="01000000000000000000" pitchFamily="2" charset="-78"/>
              <a:cs typeface="B Mitra" panose="00000400000000000000" pitchFamily="2" charset="-78"/>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054260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4E7D5A8-37F8-4E18-A87E-9E0D32DACFA5}" type="slidenum">
              <a:rPr lang="fa-IR" altLang="en-US" sz="1200">
                <a:latin typeface="Aldhabi" panose="01000000000000000000" pitchFamily="2" charset="-78"/>
                <a:cs typeface="B Mitra" panose="00000400000000000000" pitchFamily="2" charset="-78"/>
              </a:rPr>
              <a:pPr eaLnBrk="1" hangingPunct="1"/>
              <a:t>43</a:t>
            </a:fld>
            <a:endParaRPr lang="en-US" altLang="en-US" sz="1200" dirty="0">
              <a:latin typeface="Aldhabi" panose="01000000000000000000" pitchFamily="2" charset="-78"/>
              <a:cs typeface="B Mitra" panose="00000400000000000000" pitchFamily="2" charset="-78"/>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730341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321C6B5-DFAD-4B3E-888D-87370278C35F}" type="slidenum">
              <a:rPr lang="fa-IR" altLang="en-US" sz="1200">
                <a:latin typeface="Aldhabi" panose="01000000000000000000" pitchFamily="2" charset="-78"/>
                <a:cs typeface="B Mitra" panose="00000400000000000000" pitchFamily="2" charset="-78"/>
              </a:rPr>
              <a:pPr eaLnBrk="1" hangingPunct="1"/>
              <a:t>44</a:t>
            </a:fld>
            <a:endParaRPr lang="en-US" altLang="en-US" sz="1200" dirty="0">
              <a:latin typeface="Aldhabi" panose="01000000000000000000" pitchFamily="2" charset="-78"/>
              <a:cs typeface="B Mitra" panose="00000400000000000000" pitchFamily="2" charset="-78"/>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861389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EEB01D88-6658-4EA7-9194-146961340337}" type="slidenum">
              <a:rPr lang="fa-IR" altLang="en-US" sz="1200">
                <a:latin typeface="Aldhabi" panose="01000000000000000000" pitchFamily="2" charset="-78"/>
                <a:cs typeface="B Mitra" panose="00000400000000000000" pitchFamily="2" charset="-78"/>
              </a:rPr>
              <a:pPr eaLnBrk="1" hangingPunct="1"/>
              <a:t>45</a:t>
            </a:fld>
            <a:endParaRPr lang="en-US" altLang="en-US" sz="1200" dirty="0">
              <a:latin typeface="Aldhabi" panose="01000000000000000000" pitchFamily="2" charset="-78"/>
              <a:cs typeface="B Mitra" panose="00000400000000000000" pitchFamily="2" charset="-78"/>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0204177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136F64B-2897-433B-9C2C-FFDB55C40A89}" type="slidenum">
              <a:rPr lang="fa-IR" altLang="en-US" sz="1200">
                <a:latin typeface="Aldhabi" panose="01000000000000000000" pitchFamily="2" charset="-78"/>
                <a:cs typeface="B Mitra" panose="00000400000000000000" pitchFamily="2" charset="-78"/>
              </a:rPr>
              <a:pPr eaLnBrk="1" hangingPunct="1"/>
              <a:t>47</a:t>
            </a:fld>
            <a:endParaRPr lang="en-US" altLang="en-US" sz="1200" dirty="0">
              <a:latin typeface="Aldhabi" panose="01000000000000000000" pitchFamily="2" charset="-78"/>
              <a:cs typeface="B Mitra" panose="00000400000000000000" pitchFamily="2" charset="-78"/>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053427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57056D0-BFE8-4C18-91E7-AE98BD865298}" type="slidenum">
              <a:rPr lang="fa-IR" altLang="en-US" sz="1200">
                <a:latin typeface="Aldhabi" panose="01000000000000000000" pitchFamily="2" charset="-78"/>
                <a:cs typeface="B Mitra" panose="00000400000000000000" pitchFamily="2" charset="-78"/>
              </a:rPr>
              <a:pPr eaLnBrk="1" hangingPunct="1"/>
              <a:t>48</a:t>
            </a:fld>
            <a:endParaRPr lang="en-US" altLang="en-US" sz="1200" dirty="0">
              <a:latin typeface="Aldhabi" panose="01000000000000000000" pitchFamily="2" charset="-78"/>
              <a:cs typeface="B Mitra" panose="00000400000000000000" pitchFamily="2" charset="-78"/>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0102849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0603346-F709-4E1D-BD32-F4FA9D18DAD4}" type="slidenum">
              <a:rPr lang="fa-IR" altLang="en-US" sz="1200">
                <a:latin typeface="Aldhabi" panose="01000000000000000000" pitchFamily="2" charset="-78"/>
                <a:cs typeface="B Mitra" panose="00000400000000000000" pitchFamily="2" charset="-78"/>
              </a:rPr>
              <a:pPr eaLnBrk="1" hangingPunct="1"/>
              <a:t>51</a:t>
            </a:fld>
            <a:endParaRPr lang="en-US" altLang="en-US" sz="1200" dirty="0">
              <a:latin typeface="Aldhabi" panose="01000000000000000000" pitchFamily="2" charset="-78"/>
              <a:cs typeface="B Mitra" panose="00000400000000000000" pitchFamily="2" charset="-78"/>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1129113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76F709F-4156-4554-839B-5CDB98375E23}" type="slidenum">
              <a:rPr lang="fa-IR" altLang="en-US" sz="1200">
                <a:latin typeface="Aldhabi" panose="01000000000000000000" pitchFamily="2" charset="-78"/>
                <a:cs typeface="B Mitra" panose="00000400000000000000" pitchFamily="2" charset="-78"/>
              </a:rPr>
              <a:pPr eaLnBrk="1" hangingPunct="1"/>
              <a:t>52</a:t>
            </a:fld>
            <a:endParaRPr lang="en-US" altLang="en-US" sz="1200" dirty="0">
              <a:latin typeface="Aldhabi" panose="01000000000000000000" pitchFamily="2" charset="-78"/>
              <a:cs typeface="B Mitra" panose="00000400000000000000" pitchFamily="2" charset="-78"/>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7784323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A4771E2-4C1D-435F-A0F5-8ABFD69461B0}" type="slidenum">
              <a:rPr lang="fa-IR" altLang="en-US" sz="1200">
                <a:latin typeface="Aldhabi" panose="01000000000000000000" pitchFamily="2" charset="-78"/>
                <a:cs typeface="B Mitra" panose="00000400000000000000" pitchFamily="2" charset="-78"/>
              </a:rPr>
              <a:pPr eaLnBrk="1" hangingPunct="1"/>
              <a:t>53</a:t>
            </a:fld>
            <a:endParaRPr lang="en-US" altLang="en-US" sz="1200" dirty="0">
              <a:latin typeface="Aldhabi" panose="01000000000000000000" pitchFamily="2" charset="-78"/>
              <a:cs typeface="B Mitra" panose="00000400000000000000" pitchFamily="2" charset="-78"/>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24567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8F4C26C-8F21-4845-A660-88AD71674192}" type="slidenum">
              <a:rPr lang="fa-IR" altLang="en-US" sz="1200">
                <a:latin typeface="Aldhabi" panose="01000000000000000000" pitchFamily="2" charset="-78"/>
                <a:cs typeface="B Mitra" panose="00000400000000000000" pitchFamily="2" charset="-78"/>
              </a:rPr>
              <a:pPr eaLnBrk="1" hangingPunct="1"/>
              <a:t>5</a:t>
            </a:fld>
            <a:endParaRPr lang="en-US" altLang="en-US" sz="1200" dirty="0">
              <a:latin typeface="Aldhabi" panose="01000000000000000000" pitchFamily="2" charset="-78"/>
              <a:cs typeface="B Mitra" panose="00000400000000000000" pitchFamily="2" charset="-78"/>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701368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2A1DDD3-8E8B-40CD-BC2F-8FD1677DBC2B}" type="slidenum">
              <a:rPr lang="fa-IR" altLang="en-US" sz="1200">
                <a:latin typeface="Aldhabi" panose="01000000000000000000" pitchFamily="2" charset="-78"/>
                <a:cs typeface="B Mitra" panose="00000400000000000000" pitchFamily="2" charset="-78"/>
              </a:rPr>
              <a:pPr eaLnBrk="1" hangingPunct="1"/>
              <a:t>54</a:t>
            </a:fld>
            <a:endParaRPr lang="en-US" altLang="en-US" sz="1200" dirty="0">
              <a:latin typeface="Aldhabi" panose="01000000000000000000" pitchFamily="2" charset="-78"/>
              <a:cs typeface="B Mitra" panose="00000400000000000000" pitchFamily="2" charset="-78"/>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949655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2A1DDD3-8E8B-40CD-BC2F-8FD1677DBC2B}" type="slidenum">
              <a:rPr lang="fa-IR" altLang="en-US" sz="1200">
                <a:latin typeface="Aldhabi" panose="01000000000000000000" pitchFamily="2" charset="-78"/>
                <a:cs typeface="B Mitra" panose="00000400000000000000" pitchFamily="2" charset="-78"/>
              </a:rPr>
              <a:pPr eaLnBrk="1" hangingPunct="1"/>
              <a:t>55</a:t>
            </a:fld>
            <a:endParaRPr lang="en-US" altLang="en-US" sz="1200" dirty="0">
              <a:latin typeface="Aldhabi" panose="01000000000000000000" pitchFamily="2" charset="-78"/>
              <a:cs typeface="B Mitra" panose="00000400000000000000" pitchFamily="2" charset="-78"/>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4607427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2A1DDD3-8E8B-40CD-BC2F-8FD1677DBC2B}" type="slidenum">
              <a:rPr lang="fa-IR" altLang="en-US" sz="1200">
                <a:latin typeface="Aldhabi" panose="01000000000000000000" pitchFamily="2" charset="-78"/>
                <a:cs typeface="B Mitra" panose="00000400000000000000" pitchFamily="2" charset="-78"/>
              </a:rPr>
              <a:pPr eaLnBrk="1" hangingPunct="1"/>
              <a:t>57</a:t>
            </a:fld>
            <a:endParaRPr lang="en-US" altLang="en-US" sz="1200" dirty="0">
              <a:latin typeface="Aldhabi" panose="01000000000000000000" pitchFamily="2" charset="-78"/>
              <a:cs typeface="B Mitra" panose="00000400000000000000" pitchFamily="2" charset="-78"/>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196406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0603346-F709-4E1D-BD32-F4FA9D18DAD4}" type="slidenum">
              <a:rPr lang="fa-IR" altLang="en-US" sz="1200">
                <a:latin typeface="Aldhabi" panose="01000000000000000000" pitchFamily="2" charset="-78"/>
                <a:cs typeface="B Mitra" panose="00000400000000000000" pitchFamily="2" charset="-78"/>
              </a:rPr>
              <a:pPr eaLnBrk="1" hangingPunct="1"/>
              <a:t>58</a:t>
            </a:fld>
            <a:endParaRPr lang="en-US" altLang="en-US" sz="1200" dirty="0">
              <a:latin typeface="Aldhabi" panose="01000000000000000000" pitchFamily="2" charset="-78"/>
              <a:cs typeface="B Mitra" panose="00000400000000000000" pitchFamily="2" charset="-78"/>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000959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D3B4665-386D-4500-BBD6-76A2A788236F}" type="slidenum">
              <a:rPr lang="fa-IR" altLang="en-US" sz="1200">
                <a:latin typeface="Aldhabi" panose="01000000000000000000" pitchFamily="2" charset="-78"/>
                <a:cs typeface="B Mitra" panose="00000400000000000000" pitchFamily="2" charset="-78"/>
              </a:rPr>
              <a:pPr eaLnBrk="1" hangingPunct="1"/>
              <a:t>59</a:t>
            </a:fld>
            <a:endParaRPr lang="en-US" altLang="en-US" sz="1200" dirty="0">
              <a:latin typeface="Aldhabi" panose="01000000000000000000" pitchFamily="2" charset="-78"/>
              <a:cs typeface="B Mitra" panose="00000400000000000000" pitchFamily="2" charset="-78"/>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843754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D3B4665-386D-4500-BBD6-76A2A788236F}" type="slidenum">
              <a:rPr lang="fa-IR" altLang="en-US" sz="1200">
                <a:latin typeface="Aldhabi" panose="01000000000000000000" pitchFamily="2" charset="-78"/>
                <a:cs typeface="B Mitra" panose="00000400000000000000" pitchFamily="2" charset="-78"/>
              </a:rPr>
              <a:pPr eaLnBrk="1" hangingPunct="1"/>
              <a:t>63</a:t>
            </a:fld>
            <a:endParaRPr lang="en-US" altLang="en-US" sz="1200" dirty="0">
              <a:latin typeface="Aldhabi" panose="01000000000000000000" pitchFamily="2" charset="-78"/>
              <a:cs typeface="B Mitra" panose="00000400000000000000" pitchFamily="2" charset="-78"/>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013046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0A8749C-8FAC-47FF-A75D-F172CB4307BF}" type="slidenum">
              <a:rPr lang="fa-IR" altLang="en-US" sz="1200">
                <a:latin typeface="Aldhabi" panose="01000000000000000000" pitchFamily="2" charset="-78"/>
                <a:cs typeface="B Mitra" panose="00000400000000000000" pitchFamily="2" charset="-78"/>
              </a:rPr>
              <a:pPr eaLnBrk="1" hangingPunct="1"/>
              <a:t>64</a:t>
            </a:fld>
            <a:endParaRPr lang="en-US" altLang="en-US" sz="1200" dirty="0">
              <a:latin typeface="Aldhabi" panose="01000000000000000000" pitchFamily="2" charset="-78"/>
              <a:cs typeface="B Mitra" panose="00000400000000000000" pitchFamily="2" charset="-78"/>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372132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0A8749C-8FAC-47FF-A75D-F172CB4307BF}" type="slidenum">
              <a:rPr lang="fa-IR" altLang="en-US" sz="1200">
                <a:latin typeface="Aldhabi" panose="01000000000000000000" pitchFamily="2" charset="-78"/>
                <a:cs typeface="B Mitra" panose="00000400000000000000" pitchFamily="2" charset="-78"/>
              </a:rPr>
              <a:pPr eaLnBrk="1" hangingPunct="1"/>
              <a:t>65</a:t>
            </a:fld>
            <a:endParaRPr lang="en-US" altLang="en-US" sz="1200" dirty="0">
              <a:latin typeface="Aldhabi" panose="01000000000000000000" pitchFamily="2" charset="-78"/>
              <a:cs typeface="B Mitra" panose="00000400000000000000" pitchFamily="2" charset="-78"/>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6156128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2A1DDD3-8E8B-40CD-BC2F-8FD1677DBC2B}" type="slidenum">
              <a:rPr lang="fa-IR" altLang="en-US" sz="1200">
                <a:latin typeface="Aldhabi" panose="01000000000000000000" pitchFamily="2" charset="-78"/>
                <a:cs typeface="B Mitra" panose="00000400000000000000" pitchFamily="2" charset="-78"/>
              </a:rPr>
              <a:pPr eaLnBrk="1" hangingPunct="1"/>
              <a:t>66</a:t>
            </a:fld>
            <a:endParaRPr lang="en-US" altLang="en-US" sz="1200" dirty="0">
              <a:latin typeface="Aldhabi" panose="01000000000000000000" pitchFamily="2" charset="-78"/>
              <a:cs typeface="B Mitra" panose="00000400000000000000" pitchFamily="2" charset="-78"/>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641781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DC02F64-BEC8-4F1D-8576-8598BC5E83D6}" type="slidenum">
              <a:rPr lang="fa-IR" altLang="en-US" sz="1200">
                <a:latin typeface="Aldhabi" panose="01000000000000000000" pitchFamily="2" charset="-78"/>
                <a:cs typeface="B Mitra" panose="00000400000000000000" pitchFamily="2" charset="-78"/>
              </a:rPr>
              <a:pPr eaLnBrk="1" hangingPunct="1"/>
              <a:t>67</a:t>
            </a:fld>
            <a:endParaRPr lang="en-US" altLang="en-US" sz="1200" dirty="0">
              <a:latin typeface="Aldhabi" panose="01000000000000000000" pitchFamily="2" charset="-78"/>
              <a:cs typeface="B Mitra" panose="00000400000000000000" pitchFamily="2" charset="-78"/>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36358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318AE27-3806-4CCF-A9E1-01BFB6AEAACD}" type="slidenum">
              <a:rPr lang="fa-IR" altLang="en-US" sz="1200">
                <a:latin typeface="Aldhabi" panose="01000000000000000000" pitchFamily="2" charset="-78"/>
                <a:cs typeface="B Mitra" panose="00000400000000000000" pitchFamily="2" charset="-78"/>
              </a:rPr>
              <a:pPr eaLnBrk="1" hangingPunct="1"/>
              <a:t>6</a:t>
            </a:fld>
            <a:endParaRPr lang="en-US" altLang="en-US" sz="1200" dirty="0">
              <a:latin typeface="Aldhabi" panose="01000000000000000000" pitchFamily="2" charset="-78"/>
              <a:cs typeface="B Mitra" panose="00000400000000000000" pitchFamily="2" charset="-78"/>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821275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D6C69B2-5A3F-429C-9641-8D01D0A353D7}" type="slidenum">
              <a:rPr lang="fa-IR" altLang="en-US" sz="1200">
                <a:latin typeface="Aldhabi" panose="01000000000000000000" pitchFamily="2" charset="-78"/>
                <a:cs typeface="B Mitra" panose="00000400000000000000" pitchFamily="2" charset="-78"/>
              </a:rPr>
              <a:pPr eaLnBrk="1" hangingPunct="1"/>
              <a:t>71</a:t>
            </a:fld>
            <a:endParaRPr lang="en-US" altLang="en-US" sz="1200" dirty="0">
              <a:latin typeface="Aldhabi" panose="01000000000000000000" pitchFamily="2" charset="-78"/>
              <a:cs typeface="B Mitra" panose="00000400000000000000" pitchFamily="2" charset="-78"/>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813884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4819678-8B03-4955-9C00-541DD558C152}" type="slidenum">
              <a:rPr lang="fa-IR" altLang="en-US" sz="1200">
                <a:latin typeface="Aldhabi" panose="01000000000000000000" pitchFamily="2" charset="-78"/>
                <a:cs typeface="B Mitra" panose="00000400000000000000" pitchFamily="2" charset="-78"/>
              </a:rPr>
              <a:pPr eaLnBrk="1" hangingPunct="1"/>
              <a:t>72</a:t>
            </a:fld>
            <a:endParaRPr lang="en-US" altLang="en-US" sz="1200" dirty="0">
              <a:latin typeface="Aldhabi" panose="01000000000000000000" pitchFamily="2" charset="-78"/>
              <a:cs typeface="B Mitra" panose="00000400000000000000" pitchFamily="2" charset="-78"/>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280352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8C6E2AC-DA31-4585-ADA8-D963A645C1AD}" type="slidenum">
              <a:rPr lang="fa-IR" altLang="en-US" sz="1200">
                <a:latin typeface="Aldhabi" panose="01000000000000000000" pitchFamily="2" charset="-78"/>
                <a:cs typeface="B Mitra" panose="00000400000000000000" pitchFamily="2" charset="-78"/>
              </a:rPr>
              <a:pPr eaLnBrk="1" hangingPunct="1"/>
              <a:t>73</a:t>
            </a:fld>
            <a:endParaRPr lang="en-US" altLang="en-US" sz="1200" dirty="0">
              <a:latin typeface="Aldhabi" panose="01000000000000000000" pitchFamily="2" charset="-78"/>
              <a:cs typeface="B Mitra" panose="00000400000000000000" pitchFamily="2" charset="-78"/>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0600406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DB83CED5-E0F2-410E-96F7-CD9AE1D13040}" type="slidenum">
              <a:rPr lang="fa-IR" altLang="en-US" sz="1200">
                <a:latin typeface="Aldhabi" panose="01000000000000000000" pitchFamily="2" charset="-78"/>
                <a:cs typeface="B Mitra" panose="00000400000000000000" pitchFamily="2" charset="-78"/>
              </a:rPr>
              <a:pPr eaLnBrk="1" hangingPunct="1"/>
              <a:t>74</a:t>
            </a:fld>
            <a:endParaRPr lang="en-US" altLang="en-US" sz="1200" dirty="0">
              <a:latin typeface="Aldhabi" panose="01000000000000000000" pitchFamily="2" charset="-78"/>
              <a:cs typeface="B Mitra" panose="00000400000000000000" pitchFamily="2" charset="-78"/>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3543465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F9E9712-D6E1-49B5-A8BB-3D09E2924414}" type="slidenum">
              <a:rPr lang="fa-IR" altLang="en-US" sz="1200">
                <a:latin typeface="Aldhabi" panose="01000000000000000000" pitchFamily="2" charset="-78"/>
                <a:cs typeface="B Mitra" panose="00000400000000000000" pitchFamily="2" charset="-78"/>
              </a:rPr>
              <a:pPr eaLnBrk="1" hangingPunct="1"/>
              <a:t>75</a:t>
            </a:fld>
            <a:endParaRPr lang="en-US" altLang="en-US" sz="1200" dirty="0">
              <a:latin typeface="Aldhabi" panose="01000000000000000000" pitchFamily="2" charset="-78"/>
              <a:cs typeface="B Mitra" panose="00000400000000000000" pitchFamily="2" charset="-78"/>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583954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1B1135A-9700-467A-812B-D518C719E3AE}" type="slidenum">
              <a:rPr lang="fa-IR" altLang="en-US" sz="1200">
                <a:latin typeface="Aldhabi" panose="01000000000000000000" pitchFamily="2" charset="-78"/>
                <a:cs typeface="B Mitra" panose="00000400000000000000" pitchFamily="2" charset="-78"/>
              </a:rPr>
              <a:pPr eaLnBrk="1" hangingPunct="1"/>
              <a:t>7</a:t>
            </a:fld>
            <a:endParaRPr lang="en-US" altLang="en-US" sz="1200" dirty="0">
              <a:latin typeface="Aldhabi" panose="01000000000000000000" pitchFamily="2" charset="-78"/>
              <a:cs typeface="B Mitra" panose="00000400000000000000" pitchFamily="2" charset="-78"/>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067308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A304032-8558-4AC6-9D41-1743391E7D12}" type="slidenum">
              <a:rPr lang="fa-IR" altLang="en-US" sz="1200">
                <a:latin typeface="Aldhabi" panose="01000000000000000000" pitchFamily="2" charset="-78"/>
                <a:cs typeface="B Mitra" panose="00000400000000000000" pitchFamily="2" charset="-78"/>
              </a:rPr>
              <a:pPr eaLnBrk="1" hangingPunct="1"/>
              <a:t>9</a:t>
            </a:fld>
            <a:endParaRPr lang="en-US" altLang="en-US" sz="1200" dirty="0">
              <a:latin typeface="Aldhabi" panose="01000000000000000000" pitchFamily="2" charset="-78"/>
              <a:cs typeface="B Mitra" panose="00000400000000000000" pitchFamily="2" charset="-78"/>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84725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2C9F500-89DC-4494-B863-C2086D84468B}" type="slidenum">
              <a:rPr lang="fa-IR" altLang="en-US" sz="1200">
                <a:latin typeface="Aldhabi" panose="01000000000000000000" pitchFamily="2" charset="-78"/>
                <a:cs typeface="B Mitra" panose="00000400000000000000" pitchFamily="2" charset="-78"/>
              </a:rPr>
              <a:pPr eaLnBrk="1" hangingPunct="1"/>
              <a:t>10</a:t>
            </a:fld>
            <a:endParaRPr lang="en-US" altLang="en-US" sz="1200" dirty="0">
              <a:latin typeface="Aldhabi" panose="01000000000000000000" pitchFamily="2" charset="-78"/>
              <a:cs typeface="B Mitra" panose="00000400000000000000" pitchFamily="2" charset="-78"/>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530107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0A491D6-7BAA-4CFE-9BDF-2BA3B97DC660}" type="slidenum">
              <a:rPr lang="fa-IR" altLang="en-US" sz="1200">
                <a:latin typeface="Aldhabi" panose="01000000000000000000" pitchFamily="2" charset="-78"/>
                <a:cs typeface="B Mitra" panose="00000400000000000000" pitchFamily="2" charset="-78"/>
              </a:rPr>
              <a:pPr eaLnBrk="1" hangingPunct="1"/>
              <a:t>11</a:t>
            </a:fld>
            <a:endParaRPr lang="en-US" altLang="en-US" sz="1200" dirty="0">
              <a:latin typeface="Aldhabi" panose="01000000000000000000" pitchFamily="2" charset="-78"/>
              <a:cs typeface="B Mitra" panose="00000400000000000000" pitchFamily="2" charset="-78"/>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73904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V. Haghighatdoost, Shahed university</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V. Haghighatdoost, Shahed university</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V. Haghighatdoost, Shahed university</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V. Haghighatdoost, Shahed university</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V. Haghighatdoost, Shahed university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aghighatdoost@shahed.ac.i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ref.shahed.ac.ir/haghighatdoos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effectLst>
                  <a:outerShdw blurRad="38100" dist="38100" dir="2700000" algn="tl">
                    <a:srgbClr val="000000">
                      <a:alpha val="43137"/>
                    </a:srgbClr>
                  </a:outerShdw>
                </a:effectLst>
                <a:latin typeface="Times New Roman" pitchFamily="18" charset="0"/>
                <a:cs typeface="B Titr" panose="00000700000000000000" pitchFamily="2" charset="-78"/>
              </a:rPr>
              <a:t>برنامه سازي پيشرفته</a:t>
            </a:r>
            <a:endParaRPr lang="en-US"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3"/>
              </a:rPr>
              <a:t>haghighatdoost@shahed.ac.ir</a:t>
            </a:r>
            <a:r>
              <a:rPr lang="en-US" dirty="0">
                <a:cs typeface="B Yekan" panose="00000400000000000000" pitchFamily="2" charset="-78"/>
              </a:rPr>
              <a:t> </a:t>
            </a:r>
          </a:p>
          <a:p>
            <a:pPr algn="r"/>
            <a:r>
              <a:rPr lang="en-US" dirty="0">
                <a:cs typeface="B Yekan" panose="00000400000000000000" pitchFamily="2" charset="-78"/>
                <a:hlinkClick r:id="rId4"/>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9926" y="206735"/>
            <a:ext cx="744176" cy="917326"/>
          </a:xfrm>
          <a:prstGeom prst="rect">
            <a:avLst/>
          </a:prstGeom>
        </p:spPr>
      </p:pic>
      <p:pic>
        <p:nvPicPr>
          <p:cNvPr id="5" name="Picture 4"/>
          <p:cNvPicPr>
            <a:picLocks noChangeAspect="1"/>
          </p:cNvPicPr>
          <p:nvPr/>
        </p:nvPicPr>
        <p:blipFill>
          <a:blip r:embed="rId6"/>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625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دوم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fa-IR" sz="4000" dirty="0">
                <a:solidFill>
                  <a:schemeClr val="accent2">
                    <a:lumMod val="50000"/>
                  </a:schemeClr>
                </a:solidFill>
                <a:latin typeface="Times New Roman" pitchFamily="18" charset="0"/>
                <a:cs typeface="B Titr" panose="00000700000000000000" pitchFamily="2" charset="-78"/>
              </a:rPr>
              <a:t>اشياء و کلاس ها</a:t>
            </a:r>
            <a:endParaRPr lang="en-US" sz="4000" dirty="0">
              <a:solidFill>
                <a:schemeClr val="accent2">
                  <a:lumMod val="50000"/>
                </a:schemeClr>
              </a:solidFill>
              <a:latin typeface="Times New Roman" pitchFamily="18" charset="0"/>
              <a:cs typeface="B Titr" panose="00000700000000000000" pitchFamily="2" charset="-78"/>
            </a:endParaRPr>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sp>
        <p:nvSpPr>
          <p:cNvPr id="8" name="Footer Placeholder 7"/>
          <p:cNvSpPr>
            <a:spLocks noGrp="1"/>
          </p:cNvSpPr>
          <p:nvPr>
            <p:ph type="ftr" sz="quarter" idx="11"/>
          </p:nvPr>
        </p:nvSpPr>
        <p:spPr/>
        <p:txBody>
          <a:bodyPr/>
          <a:lstStyle/>
          <a:p>
            <a:r>
              <a:rPr lang="en-US" dirty="0"/>
              <a:t>V. Haghighatdoost, </a:t>
            </a:r>
            <a:r>
              <a:rPr lang="en-US" dirty="0" err="1"/>
              <a:t>Shahed</a:t>
            </a:r>
            <a:r>
              <a:rPr lang="en-US" dirty="0"/>
              <a:t> university</a:t>
            </a:r>
          </a:p>
        </p:txBody>
      </p:sp>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fa-IR" altLang="en-US"/>
              <a:t>توابع عضو</a:t>
            </a:r>
            <a:endParaRPr lang="en-US" altLang="en-US"/>
          </a:p>
        </p:txBody>
      </p:sp>
      <p:sp>
        <p:nvSpPr>
          <p:cNvPr id="136195" name="Rectangle 3"/>
          <p:cNvSpPr>
            <a:spLocks noGrp="1" noChangeArrowheads="1"/>
          </p:cNvSpPr>
          <p:nvPr>
            <p:ph idx="1"/>
          </p:nvPr>
        </p:nvSpPr>
        <p:spPr/>
        <p:txBody>
          <a:bodyPr>
            <a:normAutofit fontScale="92500"/>
          </a:bodyPr>
          <a:lstStyle/>
          <a:p>
            <a:pPr eaLnBrk="1" hangingPunct="1"/>
            <a:r>
              <a:rPr lang="fa-IR" altLang="en-US" dirty="0"/>
              <a:t>معمولاً توابع به صورت عمومي وداده ها به صورت خصوصي تعريف مي‌شوند از اين رو از داده ها فقط در توابع عضو کلاس استفاده مي‌شوند ولي از توابع عضو درخارج از کلاس هم مي توان استفاده کرد</a:t>
            </a:r>
          </a:p>
          <a:p>
            <a:pPr eaLnBrk="1" hangingPunct="1"/>
            <a:r>
              <a:rPr lang="fa-IR" altLang="en-US" dirty="0"/>
              <a:t>بايد توجه داشت که در بعضي مواقع مجبور مي شويم از توابع خصوصي و داده هاي عمومي استفاده کنيم</a:t>
            </a:r>
          </a:p>
          <a:p>
            <a:pPr eaLnBrk="1" hangingPunct="1"/>
            <a:r>
              <a:rPr lang="fa-IR" altLang="en-US" dirty="0"/>
              <a:t>تابع عضو را مي توان :</a:t>
            </a:r>
          </a:p>
          <a:p>
            <a:pPr lvl="1" eaLnBrk="1" hangingPunct="1"/>
            <a:r>
              <a:rPr lang="fa-IR" altLang="en-US" dirty="0"/>
              <a:t>1. در داخل کلاس اعلان کرد ودر همان جا پياده سازي کنيم (در صورتي که تعريف تابع کوتاه باشد)</a:t>
            </a:r>
          </a:p>
          <a:p>
            <a:pPr lvl="1" eaLnBrk="1" hangingPunct="1"/>
            <a:r>
              <a:rPr lang="fa-IR" altLang="en-US" dirty="0"/>
              <a:t>2. در داخل کلاس اعلان کرد ودر خارج کلاس پياده سازي کنيم</a:t>
            </a:r>
          </a:p>
          <a:p>
            <a:pPr eaLnBrk="1" hangingPunct="1"/>
            <a:endParaRPr lang="en-US" altLang="en-US" dirty="0"/>
          </a:p>
        </p:txBody>
      </p:sp>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E74395A5-A402-4DA3-9257-347E5B823DF9}" type="slidenum">
              <a:rPr lang="fa-IR" altLang="en-US" sz="1400">
                <a:cs typeface="B Mitra" panose="00000400000000000000" pitchFamily="2" charset="-78"/>
              </a:rPr>
              <a:pPr eaLnBrk="1" hangingPunct="1"/>
              <a:t>10</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5953085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animEffect transition="in" filter="blinds(horizontal)">
                                      <p:cBhvr>
                                        <p:cTn id="7" dur="500"/>
                                        <p:tgtEl>
                                          <p:spTgt spid="136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6195">
                                            <p:txEl>
                                              <p:pRg st="1" end="1"/>
                                            </p:txEl>
                                          </p:spTgt>
                                        </p:tgtEl>
                                        <p:attrNameLst>
                                          <p:attrName>style.visibility</p:attrName>
                                        </p:attrNameLst>
                                      </p:cBhvr>
                                      <p:to>
                                        <p:strVal val="visible"/>
                                      </p:to>
                                    </p:set>
                                    <p:animEffect transition="in" filter="blinds(horizontal)">
                                      <p:cBhvr>
                                        <p:cTn id="12" dur="500"/>
                                        <p:tgtEl>
                                          <p:spTgt spid="1361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6195">
                                            <p:txEl>
                                              <p:pRg st="2" end="2"/>
                                            </p:txEl>
                                          </p:spTgt>
                                        </p:tgtEl>
                                        <p:attrNameLst>
                                          <p:attrName>style.visibility</p:attrName>
                                        </p:attrNameLst>
                                      </p:cBhvr>
                                      <p:to>
                                        <p:strVal val="visible"/>
                                      </p:to>
                                    </p:set>
                                    <p:animEffect transition="in" filter="blinds(horizontal)">
                                      <p:cBhvr>
                                        <p:cTn id="17" dur="500"/>
                                        <p:tgtEl>
                                          <p:spTgt spid="136195">
                                            <p:txEl>
                                              <p:pRg st="2" end="2"/>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36195">
                                            <p:txEl>
                                              <p:pRg st="3" end="3"/>
                                            </p:txEl>
                                          </p:spTgt>
                                        </p:tgtEl>
                                        <p:attrNameLst>
                                          <p:attrName>style.visibility</p:attrName>
                                        </p:attrNameLst>
                                      </p:cBhvr>
                                      <p:to>
                                        <p:strVal val="visible"/>
                                      </p:to>
                                    </p:set>
                                    <p:animEffect transition="in" filter="blinds(horizontal)">
                                      <p:cBhvr>
                                        <p:cTn id="20" dur="500"/>
                                        <p:tgtEl>
                                          <p:spTgt spid="136195">
                                            <p:txEl>
                                              <p:pRg st="3" end="3"/>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36195">
                                            <p:txEl>
                                              <p:pRg st="4" end="4"/>
                                            </p:txEl>
                                          </p:spTgt>
                                        </p:tgtEl>
                                        <p:attrNameLst>
                                          <p:attrName>style.visibility</p:attrName>
                                        </p:attrNameLst>
                                      </p:cBhvr>
                                      <p:to>
                                        <p:strVal val="visible"/>
                                      </p:to>
                                    </p:set>
                                    <p:animEffect transition="in" filter="blinds(horizontal)">
                                      <p:cBhvr>
                                        <p:cTn id="23" dur="500"/>
                                        <p:tgtEl>
                                          <p:spTgt spid="136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fa-IR" altLang="en-US" dirty="0"/>
              <a:t>تعريف کلاس در </a:t>
            </a:r>
            <a:r>
              <a:rPr lang="en-US" altLang="en-US" dirty="0"/>
              <a:t>C++</a:t>
            </a:r>
          </a:p>
        </p:txBody>
      </p:sp>
      <p:sp>
        <p:nvSpPr>
          <p:cNvPr id="11268" name="Rectangle 3"/>
          <p:cNvSpPr>
            <a:spLocks noGrp="1" noChangeArrowheads="1"/>
          </p:cNvSpPr>
          <p:nvPr>
            <p:ph idx="1"/>
          </p:nvPr>
        </p:nvSpPr>
        <p:spPr>
          <a:solidFill>
            <a:srgbClr val="FEFFE7"/>
          </a:solidFill>
        </p:spPr>
        <p:txBody>
          <a:bodyPr/>
          <a:lstStyle/>
          <a:p>
            <a:pPr eaLnBrk="1" hangingPunct="1">
              <a:lnSpc>
                <a:spcPct val="90000"/>
              </a:lnSpc>
              <a:buFont typeface="Wingdings" panose="05000000000000000000" pitchFamily="2" charset="2"/>
              <a:buNone/>
            </a:pPr>
            <a:r>
              <a:rPr lang="fa-IR" altLang="en-US" sz="2800"/>
              <a:t>براي تعريف کلاس از کلمه کليدي </a:t>
            </a:r>
            <a:r>
              <a:rPr lang="en-US" altLang="en-US" sz="2800" b="1" i="1">
                <a:solidFill>
                  <a:schemeClr val="tx2"/>
                </a:solidFill>
              </a:rPr>
              <a:t>class</a:t>
            </a:r>
            <a:r>
              <a:rPr lang="en-US" altLang="en-US" sz="2800"/>
              <a:t> </a:t>
            </a:r>
            <a:r>
              <a:rPr lang="fa-IR" altLang="en-US" sz="2800"/>
              <a:t>  و ساختاري به </a:t>
            </a:r>
            <a:r>
              <a:rPr lang="en-US" altLang="en-US" sz="2800"/>
              <a:t> </a:t>
            </a:r>
            <a:r>
              <a:rPr lang="fa-IR" altLang="en-US" sz="2800"/>
              <a:t>صورت زير استفاده مي شود:</a:t>
            </a:r>
          </a:p>
        </p:txBody>
      </p:sp>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2D5A558-198F-4B49-85C3-11A74FA3E862}" type="slidenum">
              <a:rPr lang="fa-IR" altLang="en-US" sz="1400">
                <a:cs typeface="B Mitra" panose="00000400000000000000" pitchFamily="2" charset="-78"/>
              </a:rPr>
              <a:pPr eaLnBrk="1" hangingPunct="1"/>
              <a:t>11</a:t>
            </a:fld>
            <a:endParaRPr lang="en-US" altLang="en-US" sz="1400" dirty="0">
              <a:cs typeface="B Mitra" panose="00000400000000000000" pitchFamily="2" charset="-78"/>
            </a:endParaRPr>
          </a:p>
        </p:txBody>
      </p:sp>
      <p:sp>
        <p:nvSpPr>
          <p:cNvPr id="11269" name="Rectangle 4"/>
          <p:cNvSpPr>
            <a:spLocks noChangeArrowheads="1"/>
          </p:cNvSpPr>
          <p:nvPr/>
        </p:nvSpPr>
        <p:spPr bwMode="auto">
          <a:xfrm>
            <a:off x="481584" y="2240280"/>
            <a:ext cx="6019800" cy="3962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spcBef>
                <a:spcPct val="20000"/>
              </a:spcBef>
              <a:buClr>
                <a:schemeClr val="folHlink"/>
              </a:buClr>
              <a:buSzPct val="60000"/>
              <a:buFont typeface="Wingdings" panose="05000000000000000000" pitchFamily="2" charset="2"/>
              <a:buNone/>
            </a:pPr>
            <a:endParaRPr lang="en-US" altLang="en-US" sz="2000" dirty="0">
              <a:solidFill>
                <a:schemeClr val="folHlink"/>
              </a:solidFill>
              <a:cs typeface="B Mitra" panose="00000400000000000000" pitchFamily="2" charset="-78"/>
            </a:endParaRPr>
          </a:p>
          <a:p>
            <a:pPr algn="l" eaLnBrk="1" hangingPunct="1">
              <a:spcBef>
                <a:spcPct val="20000"/>
              </a:spcBef>
              <a:buClr>
                <a:schemeClr val="folHlink"/>
              </a:buClr>
              <a:buSzPct val="60000"/>
              <a:buFont typeface="Wingdings" panose="05000000000000000000" pitchFamily="2" charset="2"/>
              <a:buNone/>
            </a:pPr>
            <a:r>
              <a:rPr lang="en-US" altLang="en-US" sz="2000" dirty="0">
                <a:solidFill>
                  <a:schemeClr val="folHlink"/>
                </a:solidFill>
                <a:cs typeface="B Mitra" panose="00000400000000000000" pitchFamily="2" charset="-78"/>
              </a:rPr>
              <a:t>class </a:t>
            </a:r>
            <a:r>
              <a:rPr lang="fa-IR" altLang="en-US" sz="2000" dirty="0">
                <a:cs typeface="B Mitra" panose="00000400000000000000" pitchFamily="2" charset="-78"/>
              </a:rPr>
              <a:t>نام کلاس</a:t>
            </a:r>
            <a:r>
              <a:rPr lang="fa-IR" altLang="en-US" sz="2000" dirty="0">
                <a:solidFill>
                  <a:schemeClr val="folHlink"/>
                </a:solidFill>
                <a:cs typeface="B Mitra" panose="00000400000000000000" pitchFamily="2" charset="-78"/>
              </a:rPr>
              <a:t>  </a:t>
            </a:r>
            <a:r>
              <a:rPr lang="en-US" altLang="en-US" sz="2000" dirty="0">
                <a:solidFill>
                  <a:schemeClr val="folHlink"/>
                </a:solidFill>
                <a:cs typeface="B Mitra" panose="00000400000000000000" pitchFamily="2" charset="-78"/>
              </a:rPr>
              <a:t> </a:t>
            </a:r>
            <a:r>
              <a:rPr lang="en-US" altLang="en-US" sz="2000" dirty="0">
                <a:cs typeface="B Mitra" panose="00000400000000000000" pitchFamily="2" charset="-78"/>
              </a:rPr>
              <a:t>{</a:t>
            </a:r>
          </a:p>
          <a:p>
            <a:pPr algn="l" eaLnBrk="1" hangingPunct="1">
              <a:spcBef>
                <a:spcPct val="20000"/>
              </a:spcBef>
              <a:buClr>
                <a:schemeClr val="folHlink"/>
              </a:buClr>
              <a:buSzPct val="60000"/>
              <a:buFont typeface="Wingdings" panose="05000000000000000000" pitchFamily="2" charset="2"/>
              <a:buNone/>
            </a:pPr>
            <a:r>
              <a:rPr lang="fa-IR" altLang="en-US" sz="2000" dirty="0">
                <a:solidFill>
                  <a:schemeClr val="folHlink"/>
                </a:solidFill>
                <a:cs typeface="B Mitra" panose="00000400000000000000" pitchFamily="2" charset="-78"/>
              </a:rPr>
              <a:t>			</a:t>
            </a:r>
            <a:r>
              <a:rPr lang="en-US" altLang="en-US" sz="2000" dirty="0">
                <a:solidFill>
                  <a:schemeClr val="folHlink"/>
                </a:solidFill>
                <a:cs typeface="B Mitra" panose="00000400000000000000" pitchFamily="2" charset="-78"/>
              </a:rPr>
              <a:t>public:</a:t>
            </a:r>
          </a:p>
          <a:p>
            <a:pPr algn="l" eaLnBrk="1" hangingPunct="1">
              <a:spcBef>
                <a:spcPct val="20000"/>
              </a:spcBef>
              <a:buClr>
                <a:schemeClr val="folHlink"/>
              </a:buClr>
              <a:buSzPct val="60000"/>
              <a:buFont typeface="Wingdings" panose="05000000000000000000" pitchFamily="2" charset="2"/>
              <a:buNone/>
            </a:pPr>
            <a:r>
              <a:rPr lang="en-US" altLang="en-US" sz="2000" dirty="0">
                <a:cs typeface="B Mitra" panose="00000400000000000000" pitchFamily="2" charset="-78"/>
              </a:rPr>
              <a:t> 				</a:t>
            </a:r>
            <a:r>
              <a:rPr lang="fa-IR" altLang="en-US" sz="2000" dirty="0">
                <a:cs typeface="B Mitra" panose="00000400000000000000" pitchFamily="2" charset="-78"/>
              </a:rPr>
              <a:t>داده ها و توابع عمومي</a:t>
            </a:r>
          </a:p>
          <a:p>
            <a:pPr algn="l" eaLnBrk="1" hangingPunct="1">
              <a:spcBef>
                <a:spcPct val="20000"/>
              </a:spcBef>
              <a:buClr>
                <a:schemeClr val="folHlink"/>
              </a:buClr>
              <a:buSzPct val="60000"/>
              <a:buFont typeface="Wingdings" panose="05000000000000000000" pitchFamily="2" charset="2"/>
              <a:buNone/>
            </a:pPr>
            <a:r>
              <a:rPr lang="fa-IR" altLang="en-US" sz="2000" dirty="0">
                <a:solidFill>
                  <a:schemeClr val="folHlink"/>
                </a:solidFill>
                <a:cs typeface="B Mitra" panose="00000400000000000000" pitchFamily="2" charset="-78"/>
              </a:rPr>
              <a:t>			</a:t>
            </a:r>
            <a:r>
              <a:rPr lang="en-US" altLang="en-US" sz="2000" dirty="0">
                <a:solidFill>
                  <a:schemeClr val="folHlink"/>
                </a:solidFill>
                <a:cs typeface="B Mitra" panose="00000400000000000000" pitchFamily="2" charset="-78"/>
              </a:rPr>
              <a:t>private:</a:t>
            </a:r>
          </a:p>
          <a:p>
            <a:pPr algn="l" eaLnBrk="1" hangingPunct="1">
              <a:spcBef>
                <a:spcPct val="20000"/>
              </a:spcBef>
              <a:buClr>
                <a:schemeClr val="folHlink"/>
              </a:buClr>
              <a:buSzPct val="60000"/>
              <a:buFont typeface="Wingdings" panose="05000000000000000000" pitchFamily="2" charset="2"/>
              <a:buNone/>
            </a:pPr>
            <a:r>
              <a:rPr lang="en-US" altLang="en-US" sz="2000" dirty="0">
                <a:cs typeface="B Mitra" panose="00000400000000000000" pitchFamily="2" charset="-78"/>
              </a:rPr>
              <a:t>				</a:t>
            </a:r>
            <a:r>
              <a:rPr lang="fa-IR" altLang="en-US" sz="2000" dirty="0">
                <a:cs typeface="B Mitra" panose="00000400000000000000" pitchFamily="2" charset="-78"/>
              </a:rPr>
              <a:t>داده ها و توابع اختصاصي</a:t>
            </a:r>
          </a:p>
          <a:p>
            <a:pPr algn="l" eaLnBrk="1" hangingPunct="1">
              <a:spcBef>
                <a:spcPct val="20000"/>
              </a:spcBef>
              <a:buClr>
                <a:schemeClr val="folHlink"/>
              </a:buClr>
              <a:buSzPct val="60000"/>
              <a:buFont typeface="Wingdings" panose="05000000000000000000" pitchFamily="2" charset="2"/>
              <a:buNone/>
            </a:pPr>
            <a:r>
              <a:rPr lang="en-US" altLang="en-US" sz="2000" dirty="0">
                <a:solidFill>
                  <a:schemeClr val="folHlink"/>
                </a:solidFill>
                <a:cs typeface="B Mitra" panose="00000400000000000000" pitchFamily="2" charset="-78"/>
              </a:rPr>
              <a:t>			protected:</a:t>
            </a:r>
          </a:p>
          <a:p>
            <a:pPr algn="l" eaLnBrk="1" hangingPunct="1">
              <a:spcBef>
                <a:spcPct val="20000"/>
              </a:spcBef>
              <a:buClr>
                <a:schemeClr val="folHlink"/>
              </a:buClr>
              <a:buSzPct val="60000"/>
              <a:buFont typeface="Wingdings" panose="05000000000000000000" pitchFamily="2" charset="2"/>
              <a:buNone/>
            </a:pPr>
            <a:r>
              <a:rPr lang="en-US" altLang="en-US" sz="2000" dirty="0">
                <a:cs typeface="B Mitra" panose="00000400000000000000" pitchFamily="2" charset="-78"/>
              </a:rPr>
              <a:t>				</a:t>
            </a:r>
            <a:r>
              <a:rPr lang="fa-IR" altLang="en-US" sz="2000" dirty="0">
                <a:cs typeface="B Mitra" panose="00000400000000000000" pitchFamily="2" charset="-78"/>
              </a:rPr>
              <a:t>داده ها ي حفاظت شده</a:t>
            </a:r>
          </a:p>
          <a:p>
            <a:pPr algn="l" eaLnBrk="1" hangingPunct="1">
              <a:spcBef>
                <a:spcPct val="20000"/>
              </a:spcBef>
              <a:buClr>
                <a:schemeClr val="folHlink"/>
              </a:buClr>
              <a:buSzPct val="60000"/>
              <a:buFont typeface="Wingdings" panose="05000000000000000000" pitchFamily="2" charset="2"/>
              <a:buNone/>
            </a:pPr>
            <a:r>
              <a:rPr lang="fa-IR" altLang="en-US" sz="2000" dirty="0">
                <a:solidFill>
                  <a:schemeClr val="folHlink"/>
                </a:solidFill>
                <a:cs typeface="B Mitra" panose="00000400000000000000" pitchFamily="2" charset="-78"/>
              </a:rPr>
              <a:t>			</a:t>
            </a:r>
            <a:r>
              <a:rPr lang="en-US" altLang="en-US" sz="2000" dirty="0">
                <a:cs typeface="B Mitra" panose="00000400000000000000" pitchFamily="2" charset="-78"/>
              </a:rPr>
              <a:t>};</a:t>
            </a:r>
          </a:p>
        </p:txBody>
      </p:sp>
      <p:sp>
        <p:nvSpPr>
          <p:cNvPr id="129029" name="Oval 5"/>
          <p:cNvSpPr>
            <a:spLocks noChangeArrowheads="1"/>
          </p:cNvSpPr>
          <p:nvPr/>
        </p:nvSpPr>
        <p:spPr bwMode="auto">
          <a:xfrm>
            <a:off x="481584" y="2545080"/>
            <a:ext cx="685800" cy="457200"/>
          </a:xfrm>
          <a:prstGeom prst="ellipse">
            <a:avLst/>
          </a:prstGeom>
          <a:solidFill>
            <a:srgbClr val="00E4A8">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0" name="Oval 6"/>
          <p:cNvSpPr>
            <a:spLocks noChangeArrowheads="1"/>
          </p:cNvSpPr>
          <p:nvPr/>
        </p:nvSpPr>
        <p:spPr bwMode="auto">
          <a:xfrm>
            <a:off x="1243584" y="2545080"/>
            <a:ext cx="914400" cy="533400"/>
          </a:xfrm>
          <a:prstGeom prst="ellipse">
            <a:avLst/>
          </a:prstGeom>
          <a:solidFill>
            <a:srgbClr val="00E4A8">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1" name="Oval 7"/>
          <p:cNvSpPr>
            <a:spLocks noChangeArrowheads="1"/>
          </p:cNvSpPr>
          <p:nvPr/>
        </p:nvSpPr>
        <p:spPr bwMode="auto">
          <a:xfrm>
            <a:off x="2310384" y="2883218"/>
            <a:ext cx="990600" cy="533400"/>
          </a:xfrm>
          <a:prstGeom prst="ellipse">
            <a:avLst/>
          </a:prstGeom>
          <a:solidFill>
            <a:srgbClr val="9999FF">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2" name="Oval 8"/>
          <p:cNvSpPr>
            <a:spLocks noChangeArrowheads="1"/>
          </p:cNvSpPr>
          <p:nvPr/>
        </p:nvSpPr>
        <p:spPr bwMode="auto">
          <a:xfrm>
            <a:off x="2310384" y="3611880"/>
            <a:ext cx="990600" cy="533400"/>
          </a:xfrm>
          <a:prstGeom prst="ellipse">
            <a:avLst/>
          </a:prstGeom>
          <a:solidFill>
            <a:srgbClr val="9999FF">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3" name="Oval 9"/>
          <p:cNvSpPr>
            <a:spLocks noChangeArrowheads="1"/>
          </p:cNvSpPr>
          <p:nvPr/>
        </p:nvSpPr>
        <p:spPr bwMode="auto">
          <a:xfrm>
            <a:off x="2310384" y="4373880"/>
            <a:ext cx="1295400" cy="533400"/>
          </a:xfrm>
          <a:prstGeom prst="ellipse">
            <a:avLst/>
          </a:prstGeom>
          <a:solidFill>
            <a:srgbClr val="9999FF">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12" name="Rectangle 11"/>
          <p:cNvSpPr/>
          <p:nvPr/>
        </p:nvSpPr>
        <p:spPr>
          <a:xfrm>
            <a:off x="6932387" y="2545080"/>
            <a:ext cx="4180910" cy="3139321"/>
          </a:xfrm>
          <a:prstGeom prst="rect">
            <a:avLst/>
          </a:prstGeom>
        </p:spPr>
        <p:txBody>
          <a:bodyPr wrap="square">
            <a:spAutoFit/>
          </a:bodyPr>
          <a:lstStyle/>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class</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CTeacher</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private:</a:t>
            </a:r>
          </a:p>
          <a:p>
            <a:r>
              <a:rPr lang="en-US" dirty="0">
                <a:solidFill>
                  <a:srgbClr val="0000FF"/>
                </a:solidFill>
                <a:latin typeface="Consolas" panose="020B0609020204030204" pitchFamily="49" charset="0"/>
              </a:rPr>
              <a:t>		</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id;</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public:</a:t>
            </a:r>
          </a:p>
          <a:p>
            <a:r>
              <a:rPr lang="en-US" dirty="0">
                <a:solidFill>
                  <a:srgbClr val="0000FF"/>
                </a:solidFill>
                <a:latin typeface="Consolas" panose="020B0609020204030204" pitchFamily="49" charset="0"/>
              </a:rPr>
              <a:t>		</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GetID</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return</a:t>
            </a:r>
            <a:r>
              <a:rPr lang="en-US" dirty="0">
                <a:solidFill>
                  <a:srgbClr val="000000"/>
                </a:solidFill>
                <a:latin typeface="Consolas" panose="020B0609020204030204" pitchFamily="49" charset="0"/>
              </a:rPr>
              <a:t> id; </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endParaRPr lang="en-US" dirty="0"/>
          </a:p>
        </p:txBody>
      </p:sp>
    </p:spTree>
    <p:extLst>
      <p:ext uri="{BB962C8B-B14F-4D97-AF65-F5344CB8AC3E}">
        <p14:creationId xmlns:p14="http://schemas.microsoft.com/office/powerpoint/2010/main" val="16166699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9029"/>
                                        </p:tgtEl>
                                        <p:attrNameLst>
                                          <p:attrName>style.visibility</p:attrName>
                                        </p:attrNameLst>
                                      </p:cBhvr>
                                      <p:to>
                                        <p:strVal val="visible"/>
                                      </p:to>
                                    </p:set>
                                    <p:animEffect transition="in" filter="wedge">
                                      <p:cBhvr>
                                        <p:cTn id="7" dur="500"/>
                                        <p:tgtEl>
                                          <p:spTgt spid="129029"/>
                                        </p:tgtEl>
                                      </p:cBhvr>
                                    </p:animEffect>
                                  </p:childTnLst>
                                </p:cTn>
                              </p:par>
                            </p:childTnLst>
                          </p:cTn>
                        </p:par>
                        <p:par>
                          <p:cTn id="8" fill="hold" nodeType="afterGroup">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129030"/>
                                        </p:tgtEl>
                                        <p:attrNameLst>
                                          <p:attrName>style.visibility</p:attrName>
                                        </p:attrNameLst>
                                      </p:cBhvr>
                                      <p:to>
                                        <p:strVal val="visible"/>
                                      </p:to>
                                    </p:set>
                                    <p:animEffect transition="in" filter="wedge">
                                      <p:cBhvr>
                                        <p:cTn id="11" dur="500"/>
                                        <p:tgtEl>
                                          <p:spTgt spid="129030"/>
                                        </p:tgtEl>
                                      </p:cBhvr>
                                    </p:animEffect>
                                  </p:childTnLst>
                                </p:cTn>
                              </p:par>
                            </p:childTnLst>
                          </p:cTn>
                        </p:par>
                        <p:par>
                          <p:cTn id="12" fill="hold" nodeType="afterGroup">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129031"/>
                                        </p:tgtEl>
                                        <p:attrNameLst>
                                          <p:attrName>style.visibility</p:attrName>
                                        </p:attrNameLst>
                                      </p:cBhvr>
                                      <p:to>
                                        <p:strVal val="visible"/>
                                      </p:to>
                                    </p:set>
                                    <p:animEffect transition="in" filter="wedge">
                                      <p:cBhvr>
                                        <p:cTn id="15" dur="500"/>
                                        <p:tgtEl>
                                          <p:spTgt spid="129031"/>
                                        </p:tgtEl>
                                      </p:cBhvr>
                                    </p:animEffect>
                                  </p:childTnLst>
                                </p:cTn>
                              </p:par>
                            </p:childTnLst>
                          </p:cTn>
                        </p:par>
                        <p:par>
                          <p:cTn id="16" fill="hold" nodeType="afterGroup">
                            <p:stCondLst>
                              <p:cond delay="1500"/>
                            </p:stCondLst>
                            <p:childTnLst>
                              <p:par>
                                <p:cTn id="17" presetID="20" presetClass="entr" presetSubtype="0" fill="hold" grpId="0" nodeType="afterEffect">
                                  <p:stCondLst>
                                    <p:cond delay="0"/>
                                  </p:stCondLst>
                                  <p:childTnLst>
                                    <p:set>
                                      <p:cBhvr>
                                        <p:cTn id="18" dur="1" fill="hold">
                                          <p:stCondLst>
                                            <p:cond delay="0"/>
                                          </p:stCondLst>
                                        </p:cTn>
                                        <p:tgtEl>
                                          <p:spTgt spid="129032"/>
                                        </p:tgtEl>
                                        <p:attrNameLst>
                                          <p:attrName>style.visibility</p:attrName>
                                        </p:attrNameLst>
                                      </p:cBhvr>
                                      <p:to>
                                        <p:strVal val="visible"/>
                                      </p:to>
                                    </p:set>
                                    <p:animEffect transition="in" filter="wedge">
                                      <p:cBhvr>
                                        <p:cTn id="19" dur="500"/>
                                        <p:tgtEl>
                                          <p:spTgt spid="129032"/>
                                        </p:tgtEl>
                                      </p:cBhvr>
                                    </p:animEffect>
                                  </p:childTnLst>
                                </p:cTn>
                              </p:par>
                            </p:childTnLst>
                          </p:cTn>
                        </p:par>
                        <p:par>
                          <p:cTn id="20" fill="hold" nodeType="afterGroup">
                            <p:stCondLst>
                              <p:cond delay="2000"/>
                            </p:stCondLst>
                            <p:childTnLst>
                              <p:par>
                                <p:cTn id="21" presetID="20" presetClass="entr" presetSubtype="0" fill="hold" grpId="0" nodeType="afterEffect">
                                  <p:stCondLst>
                                    <p:cond delay="0"/>
                                  </p:stCondLst>
                                  <p:childTnLst>
                                    <p:set>
                                      <p:cBhvr>
                                        <p:cTn id="22" dur="1" fill="hold">
                                          <p:stCondLst>
                                            <p:cond delay="0"/>
                                          </p:stCondLst>
                                        </p:cTn>
                                        <p:tgtEl>
                                          <p:spTgt spid="129033"/>
                                        </p:tgtEl>
                                        <p:attrNameLst>
                                          <p:attrName>style.visibility</p:attrName>
                                        </p:attrNameLst>
                                      </p:cBhvr>
                                      <p:to>
                                        <p:strVal val="visible"/>
                                      </p:to>
                                    </p:set>
                                    <p:animEffect transition="in" filter="wedge">
                                      <p:cBhvr>
                                        <p:cTn id="23" dur="500"/>
                                        <p:tgtEl>
                                          <p:spTgt spid="129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9" grpId="0" animBg="1"/>
      <p:bldP spid="129030" grpId="0" animBg="1"/>
      <p:bldP spid="129031" grpId="0" animBg="1"/>
      <p:bldP spid="129032" grpId="0" animBg="1"/>
      <p:bldP spid="12903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fa-IR" altLang="en-US" dirty="0"/>
              <a:t>تعريف کلاس در </a:t>
            </a:r>
            <a:r>
              <a:rPr lang="en-US" altLang="en-US" dirty="0"/>
              <a:t>C#</a:t>
            </a:r>
          </a:p>
        </p:txBody>
      </p:sp>
      <p:sp>
        <p:nvSpPr>
          <p:cNvPr id="11268" name="Rectangle 3"/>
          <p:cNvSpPr>
            <a:spLocks noGrp="1" noChangeArrowheads="1"/>
          </p:cNvSpPr>
          <p:nvPr>
            <p:ph idx="1"/>
          </p:nvPr>
        </p:nvSpPr>
        <p:spPr>
          <a:solidFill>
            <a:srgbClr val="FEFFE7"/>
          </a:solidFill>
        </p:spPr>
        <p:txBody>
          <a:bodyPr/>
          <a:lstStyle/>
          <a:p>
            <a:pPr eaLnBrk="1" hangingPunct="1">
              <a:lnSpc>
                <a:spcPct val="90000"/>
              </a:lnSpc>
              <a:buFont typeface="Wingdings" panose="05000000000000000000" pitchFamily="2" charset="2"/>
              <a:buNone/>
            </a:pPr>
            <a:r>
              <a:rPr lang="fa-IR" altLang="en-US" sz="2800" dirty="0"/>
              <a:t>براي تعريف کلاس از کلمه کليدي </a:t>
            </a:r>
            <a:r>
              <a:rPr lang="en-US" altLang="en-US" sz="2800" b="1" i="1" dirty="0">
                <a:solidFill>
                  <a:schemeClr val="tx2"/>
                </a:solidFill>
              </a:rPr>
              <a:t>class</a:t>
            </a:r>
            <a:r>
              <a:rPr lang="en-US" altLang="en-US" sz="2800" dirty="0"/>
              <a:t> </a:t>
            </a:r>
            <a:r>
              <a:rPr lang="fa-IR" altLang="en-US" sz="2800" dirty="0"/>
              <a:t>  و ساختاري به </a:t>
            </a:r>
            <a:r>
              <a:rPr lang="en-US" altLang="en-US" sz="2800" dirty="0"/>
              <a:t> </a:t>
            </a:r>
            <a:r>
              <a:rPr lang="fa-IR" altLang="en-US" sz="2800" dirty="0"/>
              <a:t>صورت زير استفاده مي شود:</a:t>
            </a:r>
          </a:p>
        </p:txBody>
      </p:sp>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2D5A558-198F-4B49-85C3-11A74FA3E862}" type="slidenum">
              <a:rPr lang="fa-IR" altLang="en-US" sz="1400">
                <a:cs typeface="B Mitra" panose="00000400000000000000" pitchFamily="2" charset="-78"/>
              </a:rPr>
              <a:pPr eaLnBrk="1" hangingPunct="1"/>
              <a:t>12</a:t>
            </a:fld>
            <a:endParaRPr lang="en-US" altLang="en-US" sz="1400" dirty="0">
              <a:cs typeface="B Mitra" panose="00000400000000000000" pitchFamily="2" charset="-78"/>
            </a:endParaRPr>
          </a:p>
        </p:txBody>
      </p:sp>
      <p:sp>
        <p:nvSpPr>
          <p:cNvPr id="11269" name="Rectangle 4"/>
          <p:cNvSpPr>
            <a:spLocks noChangeArrowheads="1"/>
          </p:cNvSpPr>
          <p:nvPr/>
        </p:nvSpPr>
        <p:spPr bwMode="auto">
          <a:xfrm>
            <a:off x="408432" y="2106168"/>
            <a:ext cx="6019800" cy="3962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spcBef>
                <a:spcPct val="20000"/>
              </a:spcBef>
              <a:buClr>
                <a:schemeClr val="folHlink"/>
              </a:buClr>
              <a:buSzPct val="60000"/>
              <a:buFont typeface="Wingdings" panose="05000000000000000000" pitchFamily="2" charset="2"/>
              <a:buNone/>
            </a:pPr>
            <a:endParaRPr lang="en-US" altLang="en-US" sz="2000" dirty="0">
              <a:solidFill>
                <a:schemeClr val="folHlink"/>
              </a:solidFill>
              <a:cs typeface="B Mitra" panose="00000400000000000000" pitchFamily="2" charset="-78"/>
            </a:endParaRPr>
          </a:p>
          <a:p>
            <a:pPr algn="l" eaLnBrk="1" hangingPunct="1">
              <a:spcBef>
                <a:spcPct val="20000"/>
              </a:spcBef>
              <a:buClr>
                <a:schemeClr val="folHlink"/>
              </a:buClr>
              <a:buSzPct val="60000"/>
              <a:buFont typeface="Wingdings" panose="05000000000000000000" pitchFamily="2" charset="2"/>
              <a:buNone/>
            </a:pPr>
            <a:r>
              <a:rPr lang="en-US" altLang="en-US" sz="2000" dirty="0">
                <a:solidFill>
                  <a:schemeClr val="folHlink"/>
                </a:solidFill>
                <a:cs typeface="B Mitra" panose="00000400000000000000" pitchFamily="2" charset="-78"/>
              </a:rPr>
              <a:t>class </a:t>
            </a:r>
            <a:r>
              <a:rPr lang="fa-IR" altLang="en-US" sz="2000" dirty="0">
                <a:cs typeface="B Mitra" panose="00000400000000000000" pitchFamily="2" charset="-78"/>
              </a:rPr>
              <a:t>نام کلاس</a:t>
            </a:r>
            <a:r>
              <a:rPr lang="fa-IR" altLang="en-US" sz="2000" dirty="0">
                <a:solidFill>
                  <a:schemeClr val="folHlink"/>
                </a:solidFill>
                <a:cs typeface="B Mitra" panose="00000400000000000000" pitchFamily="2" charset="-78"/>
              </a:rPr>
              <a:t>  </a:t>
            </a:r>
            <a:r>
              <a:rPr lang="en-US" altLang="en-US" sz="2000" dirty="0">
                <a:solidFill>
                  <a:schemeClr val="folHlink"/>
                </a:solidFill>
                <a:cs typeface="B Mitra" panose="00000400000000000000" pitchFamily="2" charset="-78"/>
              </a:rPr>
              <a:t> </a:t>
            </a:r>
            <a:r>
              <a:rPr lang="en-US" altLang="en-US" sz="2000" dirty="0">
                <a:cs typeface="B Mitra" panose="00000400000000000000" pitchFamily="2" charset="-78"/>
              </a:rPr>
              <a:t>{</a:t>
            </a:r>
          </a:p>
          <a:p>
            <a:pPr algn="l" eaLnBrk="1" hangingPunct="1">
              <a:spcBef>
                <a:spcPct val="20000"/>
              </a:spcBef>
              <a:buClr>
                <a:schemeClr val="folHlink"/>
              </a:buClr>
              <a:buSzPct val="60000"/>
              <a:buFont typeface="Wingdings" panose="05000000000000000000" pitchFamily="2" charset="2"/>
              <a:buNone/>
            </a:pPr>
            <a:r>
              <a:rPr lang="fa-IR" altLang="en-US" sz="2000" dirty="0">
                <a:solidFill>
                  <a:schemeClr val="folHlink"/>
                </a:solidFill>
                <a:cs typeface="B Mitra" panose="00000400000000000000" pitchFamily="2" charset="-78"/>
              </a:rPr>
              <a:t>			</a:t>
            </a:r>
            <a:r>
              <a:rPr lang="en-US" altLang="en-US" sz="2000" dirty="0">
                <a:solidFill>
                  <a:schemeClr val="folHlink"/>
                </a:solidFill>
                <a:cs typeface="B Mitra" panose="00000400000000000000" pitchFamily="2" charset="-78"/>
              </a:rPr>
              <a:t>public 	</a:t>
            </a:r>
            <a:r>
              <a:rPr lang="fa-IR" altLang="en-US" sz="2000" dirty="0">
                <a:cs typeface="B Mitra" panose="00000400000000000000" pitchFamily="2" charset="-78"/>
              </a:rPr>
              <a:t>داده ها و توابع عمومي</a:t>
            </a:r>
          </a:p>
          <a:p>
            <a:pPr algn="l" eaLnBrk="1" hangingPunct="1">
              <a:spcBef>
                <a:spcPct val="20000"/>
              </a:spcBef>
              <a:buClr>
                <a:schemeClr val="folHlink"/>
              </a:buClr>
              <a:buSzPct val="60000"/>
              <a:buFont typeface="Wingdings" panose="05000000000000000000" pitchFamily="2" charset="2"/>
              <a:buNone/>
            </a:pPr>
            <a:endParaRPr lang="en-US" altLang="en-US" sz="2000" dirty="0">
              <a:solidFill>
                <a:schemeClr val="folHlink"/>
              </a:solidFill>
              <a:cs typeface="B Mitra" panose="00000400000000000000" pitchFamily="2" charset="-78"/>
            </a:endParaRPr>
          </a:p>
          <a:p>
            <a:pPr algn="l" eaLnBrk="1" hangingPunct="1">
              <a:spcBef>
                <a:spcPct val="20000"/>
              </a:spcBef>
              <a:buClr>
                <a:schemeClr val="folHlink"/>
              </a:buClr>
              <a:buSzPct val="60000"/>
              <a:buFont typeface="Wingdings" panose="05000000000000000000" pitchFamily="2" charset="2"/>
              <a:buNone/>
            </a:pPr>
            <a:r>
              <a:rPr lang="fa-IR" altLang="en-US" sz="2000" dirty="0">
                <a:solidFill>
                  <a:schemeClr val="folHlink"/>
                </a:solidFill>
                <a:cs typeface="B Mitra" panose="00000400000000000000" pitchFamily="2" charset="-78"/>
              </a:rPr>
              <a:t>			</a:t>
            </a:r>
            <a:r>
              <a:rPr lang="en-US" altLang="en-US" sz="2000" dirty="0">
                <a:solidFill>
                  <a:schemeClr val="folHlink"/>
                </a:solidFill>
                <a:cs typeface="B Mitra" panose="00000400000000000000" pitchFamily="2" charset="-78"/>
              </a:rPr>
              <a:t>private	</a:t>
            </a:r>
            <a:r>
              <a:rPr lang="fa-IR" altLang="en-US" sz="2000" dirty="0">
                <a:cs typeface="B Mitra" panose="00000400000000000000" pitchFamily="2" charset="-78"/>
              </a:rPr>
              <a:t>داده ها و توابع اختصاصي</a:t>
            </a:r>
          </a:p>
          <a:p>
            <a:pPr algn="l" eaLnBrk="1" hangingPunct="1">
              <a:spcBef>
                <a:spcPct val="20000"/>
              </a:spcBef>
              <a:buClr>
                <a:schemeClr val="folHlink"/>
              </a:buClr>
              <a:buSzPct val="60000"/>
              <a:buFont typeface="Wingdings" panose="05000000000000000000" pitchFamily="2" charset="2"/>
              <a:buNone/>
            </a:pPr>
            <a:endParaRPr lang="en-US" altLang="en-US" sz="2000" dirty="0">
              <a:solidFill>
                <a:schemeClr val="folHlink"/>
              </a:solidFill>
              <a:cs typeface="B Mitra" panose="00000400000000000000" pitchFamily="2" charset="-78"/>
            </a:endParaRPr>
          </a:p>
          <a:p>
            <a:pPr algn="l" eaLnBrk="1" hangingPunct="1">
              <a:spcBef>
                <a:spcPct val="20000"/>
              </a:spcBef>
              <a:buClr>
                <a:schemeClr val="folHlink"/>
              </a:buClr>
              <a:buSzPct val="60000"/>
              <a:buFont typeface="Wingdings" panose="05000000000000000000" pitchFamily="2" charset="2"/>
              <a:buNone/>
            </a:pPr>
            <a:r>
              <a:rPr lang="en-US" altLang="en-US" sz="2000" dirty="0">
                <a:solidFill>
                  <a:schemeClr val="folHlink"/>
                </a:solidFill>
                <a:cs typeface="B Mitra" panose="00000400000000000000" pitchFamily="2" charset="-78"/>
              </a:rPr>
              <a:t>			protected </a:t>
            </a:r>
            <a:r>
              <a:rPr lang="fa-IR" altLang="en-US" sz="2000" dirty="0">
                <a:cs typeface="B Mitra" panose="00000400000000000000" pitchFamily="2" charset="-78"/>
              </a:rPr>
              <a:t>داده ها ي حفاظت شده</a:t>
            </a:r>
          </a:p>
          <a:p>
            <a:pPr algn="l" eaLnBrk="1" hangingPunct="1">
              <a:spcBef>
                <a:spcPct val="20000"/>
              </a:spcBef>
              <a:buClr>
                <a:schemeClr val="folHlink"/>
              </a:buClr>
              <a:buSzPct val="60000"/>
              <a:buFont typeface="Wingdings" panose="05000000000000000000" pitchFamily="2" charset="2"/>
              <a:buNone/>
            </a:pPr>
            <a:r>
              <a:rPr lang="fa-IR" altLang="en-US" sz="2000" dirty="0">
                <a:solidFill>
                  <a:schemeClr val="folHlink"/>
                </a:solidFill>
                <a:cs typeface="B Mitra" panose="00000400000000000000" pitchFamily="2" charset="-78"/>
              </a:rPr>
              <a:t>			</a:t>
            </a:r>
            <a:r>
              <a:rPr lang="en-US" altLang="en-US" sz="2000" dirty="0">
                <a:cs typeface="B Mitra" panose="00000400000000000000" pitchFamily="2" charset="-78"/>
              </a:rPr>
              <a:t>}</a:t>
            </a:r>
          </a:p>
        </p:txBody>
      </p:sp>
      <p:sp>
        <p:nvSpPr>
          <p:cNvPr id="129029" name="Oval 5"/>
          <p:cNvSpPr>
            <a:spLocks noChangeArrowheads="1"/>
          </p:cNvSpPr>
          <p:nvPr/>
        </p:nvSpPr>
        <p:spPr bwMode="auto">
          <a:xfrm>
            <a:off x="408432" y="2410968"/>
            <a:ext cx="685800" cy="457200"/>
          </a:xfrm>
          <a:prstGeom prst="ellipse">
            <a:avLst/>
          </a:prstGeom>
          <a:solidFill>
            <a:srgbClr val="00E4A8">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0" name="Oval 6"/>
          <p:cNvSpPr>
            <a:spLocks noChangeArrowheads="1"/>
          </p:cNvSpPr>
          <p:nvPr/>
        </p:nvSpPr>
        <p:spPr bwMode="auto">
          <a:xfrm>
            <a:off x="1170432" y="2410968"/>
            <a:ext cx="914400" cy="533400"/>
          </a:xfrm>
          <a:prstGeom prst="ellipse">
            <a:avLst/>
          </a:prstGeom>
          <a:solidFill>
            <a:srgbClr val="00E4A8">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1" name="Oval 7"/>
          <p:cNvSpPr>
            <a:spLocks noChangeArrowheads="1"/>
          </p:cNvSpPr>
          <p:nvPr/>
        </p:nvSpPr>
        <p:spPr bwMode="auto">
          <a:xfrm>
            <a:off x="2237232" y="2749106"/>
            <a:ext cx="990600" cy="533400"/>
          </a:xfrm>
          <a:prstGeom prst="ellipse">
            <a:avLst/>
          </a:prstGeom>
          <a:solidFill>
            <a:srgbClr val="9999FF">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2" name="Oval 8"/>
          <p:cNvSpPr>
            <a:spLocks noChangeArrowheads="1"/>
          </p:cNvSpPr>
          <p:nvPr/>
        </p:nvSpPr>
        <p:spPr bwMode="auto">
          <a:xfrm>
            <a:off x="2237232" y="3477768"/>
            <a:ext cx="990600" cy="533400"/>
          </a:xfrm>
          <a:prstGeom prst="ellipse">
            <a:avLst/>
          </a:prstGeom>
          <a:solidFill>
            <a:srgbClr val="9999FF">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9033" name="Oval 9"/>
          <p:cNvSpPr>
            <a:spLocks noChangeArrowheads="1"/>
          </p:cNvSpPr>
          <p:nvPr/>
        </p:nvSpPr>
        <p:spPr bwMode="auto">
          <a:xfrm>
            <a:off x="2237232" y="4239768"/>
            <a:ext cx="1295400" cy="533400"/>
          </a:xfrm>
          <a:prstGeom prst="ellipse">
            <a:avLst/>
          </a:prstGeom>
          <a:solidFill>
            <a:srgbClr val="9999FF">
              <a:alpha val="21960"/>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3" name="Rectangle 2"/>
          <p:cNvSpPr/>
          <p:nvPr/>
        </p:nvSpPr>
        <p:spPr>
          <a:xfrm>
            <a:off x="6895811" y="2682050"/>
            <a:ext cx="4180910" cy="2585323"/>
          </a:xfrm>
          <a:prstGeom prst="rect">
            <a:avLst/>
          </a:prstGeom>
        </p:spPr>
        <p:txBody>
          <a:bodyPr wrap="square">
            <a:spAutoFit/>
          </a:bodyPr>
          <a:lstStyle/>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class</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CTeacher</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private</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id;</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public</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GetID</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return</a:t>
            </a:r>
            <a:r>
              <a:rPr lang="en-US" dirty="0">
                <a:solidFill>
                  <a:srgbClr val="000000"/>
                </a:solidFill>
                <a:latin typeface="Consolas" panose="020B0609020204030204" pitchFamily="49" charset="0"/>
              </a:rPr>
              <a:t> id; </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endParaRPr lang="en-US" dirty="0"/>
          </a:p>
        </p:txBody>
      </p:sp>
    </p:spTree>
    <p:extLst>
      <p:ext uri="{BB962C8B-B14F-4D97-AF65-F5344CB8AC3E}">
        <p14:creationId xmlns:p14="http://schemas.microsoft.com/office/powerpoint/2010/main" val="2450982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9029"/>
                                        </p:tgtEl>
                                        <p:attrNameLst>
                                          <p:attrName>style.visibility</p:attrName>
                                        </p:attrNameLst>
                                      </p:cBhvr>
                                      <p:to>
                                        <p:strVal val="visible"/>
                                      </p:to>
                                    </p:set>
                                    <p:animEffect transition="in" filter="wedge">
                                      <p:cBhvr>
                                        <p:cTn id="7" dur="500"/>
                                        <p:tgtEl>
                                          <p:spTgt spid="129029"/>
                                        </p:tgtEl>
                                      </p:cBhvr>
                                    </p:animEffect>
                                  </p:childTnLst>
                                </p:cTn>
                              </p:par>
                            </p:childTnLst>
                          </p:cTn>
                        </p:par>
                        <p:par>
                          <p:cTn id="8" fill="hold" nodeType="afterGroup">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129030"/>
                                        </p:tgtEl>
                                        <p:attrNameLst>
                                          <p:attrName>style.visibility</p:attrName>
                                        </p:attrNameLst>
                                      </p:cBhvr>
                                      <p:to>
                                        <p:strVal val="visible"/>
                                      </p:to>
                                    </p:set>
                                    <p:animEffect transition="in" filter="wedge">
                                      <p:cBhvr>
                                        <p:cTn id="11" dur="500"/>
                                        <p:tgtEl>
                                          <p:spTgt spid="129030"/>
                                        </p:tgtEl>
                                      </p:cBhvr>
                                    </p:animEffect>
                                  </p:childTnLst>
                                </p:cTn>
                              </p:par>
                            </p:childTnLst>
                          </p:cTn>
                        </p:par>
                        <p:par>
                          <p:cTn id="12" fill="hold" nodeType="afterGroup">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129031"/>
                                        </p:tgtEl>
                                        <p:attrNameLst>
                                          <p:attrName>style.visibility</p:attrName>
                                        </p:attrNameLst>
                                      </p:cBhvr>
                                      <p:to>
                                        <p:strVal val="visible"/>
                                      </p:to>
                                    </p:set>
                                    <p:animEffect transition="in" filter="wedge">
                                      <p:cBhvr>
                                        <p:cTn id="15" dur="500"/>
                                        <p:tgtEl>
                                          <p:spTgt spid="129031"/>
                                        </p:tgtEl>
                                      </p:cBhvr>
                                    </p:animEffect>
                                  </p:childTnLst>
                                </p:cTn>
                              </p:par>
                            </p:childTnLst>
                          </p:cTn>
                        </p:par>
                        <p:par>
                          <p:cTn id="16" fill="hold" nodeType="afterGroup">
                            <p:stCondLst>
                              <p:cond delay="1500"/>
                            </p:stCondLst>
                            <p:childTnLst>
                              <p:par>
                                <p:cTn id="17" presetID="20" presetClass="entr" presetSubtype="0" fill="hold" grpId="0" nodeType="afterEffect">
                                  <p:stCondLst>
                                    <p:cond delay="0"/>
                                  </p:stCondLst>
                                  <p:childTnLst>
                                    <p:set>
                                      <p:cBhvr>
                                        <p:cTn id="18" dur="1" fill="hold">
                                          <p:stCondLst>
                                            <p:cond delay="0"/>
                                          </p:stCondLst>
                                        </p:cTn>
                                        <p:tgtEl>
                                          <p:spTgt spid="129032"/>
                                        </p:tgtEl>
                                        <p:attrNameLst>
                                          <p:attrName>style.visibility</p:attrName>
                                        </p:attrNameLst>
                                      </p:cBhvr>
                                      <p:to>
                                        <p:strVal val="visible"/>
                                      </p:to>
                                    </p:set>
                                    <p:animEffect transition="in" filter="wedge">
                                      <p:cBhvr>
                                        <p:cTn id="19" dur="500"/>
                                        <p:tgtEl>
                                          <p:spTgt spid="129032"/>
                                        </p:tgtEl>
                                      </p:cBhvr>
                                    </p:animEffect>
                                  </p:childTnLst>
                                </p:cTn>
                              </p:par>
                            </p:childTnLst>
                          </p:cTn>
                        </p:par>
                        <p:par>
                          <p:cTn id="20" fill="hold" nodeType="afterGroup">
                            <p:stCondLst>
                              <p:cond delay="2000"/>
                            </p:stCondLst>
                            <p:childTnLst>
                              <p:par>
                                <p:cTn id="21" presetID="20" presetClass="entr" presetSubtype="0" fill="hold" grpId="0" nodeType="afterEffect">
                                  <p:stCondLst>
                                    <p:cond delay="0"/>
                                  </p:stCondLst>
                                  <p:childTnLst>
                                    <p:set>
                                      <p:cBhvr>
                                        <p:cTn id="22" dur="1" fill="hold">
                                          <p:stCondLst>
                                            <p:cond delay="0"/>
                                          </p:stCondLst>
                                        </p:cTn>
                                        <p:tgtEl>
                                          <p:spTgt spid="129033"/>
                                        </p:tgtEl>
                                        <p:attrNameLst>
                                          <p:attrName>style.visibility</p:attrName>
                                        </p:attrNameLst>
                                      </p:cBhvr>
                                      <p:to>
                                        <p:strVal val="visible"/>
                                      </p:to>
                                    </p:set>
                                    <p:animEffect transition="in" filter="wedge">
                                      <p:cBhvr>
                                        <p:cTn id="23" dur="500"/>
                                        <p:tgtEl>
                                          <p:spTgt spid="129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9" grpId="0" animBg="1"/>
      <p:bldP spid="129030" grpId="0" animBg="1"/>
      <p:bldP spid="129031" grpId="0" animBg="1"/>
      <p:bldP spid="129032" grpId="0" animBg="1"/>
      <p:bldP spid="12903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
          <p:cNvSpPr>
            <a:spLocks noGrp="1" noChangeArrowheads="1"/>
          </p:cNvSpPr>
          <p:nvPr>
            <p:ph type="title"/>
          </p:nvPr>
        </p:nvSpPr>
        <p:spPr/>
        <p:txBody>
          <a:bodyPr/>
          <a:lstStyle/>
          <a:p>
            <a:pPr eaLnBrk="1" hangingPunct="1"/>
            <a:r>
              <a:rPr lang="fa-IR" altLang="en-US"/>
              <a:t>توضيح نحوه تعريف كلاس</a:t>
            </a:r>
            <a:endParaRPr lang="en-US" altLang="en-US"/>
          </a:p>
        </p:txBody>
      </p:sp>
      <p:sp>
        <p:nvSpPr>
          <p:cNvPr id="130050" name="Rectangle 2"/>
          <p:cNvSpPr>
            <a:spLocks noGrp="1" noChangeArrowheads="1"/>
          </p:cNvSpPr>
          <p:nvPr>
            <p:ph idx="1"/>
          </p:nvPr>
        </p:nvSpPr>
        <p:spPr>
          <a:noFill/>
        </p:spPr>
        <p:txBody>
          <a:bodyPr>
            <a:normAutofit fontScale="77500" lnSpcReduction="20000"/>
          </a:bodyPr>
          <a:lstStyle/>
          <a:p>
            <a:pPr eaLnBrk="1" hangingPunct="1"/>
            <a:r>
              <a:rPr lang="fa-IR" altLang="en-US" sz="2400"/>
              <a:t>نامگذاري کلاس همانند متغيرها انجام ميشود.</a:t>
            </a:r>
          </a:p>
          <a:p>
            <a:pPr eaLnBrk="1" hangingPunct="1"/>
            <a:r>
              <a:rPr lang="fa-IR" altLang="en-US" sz="2400" dirty="0"/>
              <a:t>نام كلاس بايد بيانگر موجوديت باشد و  حتي الامكان از اسامي بي ربط استفاده نشود</a:t>
            </a:r>
          </a:p>
          <a:p>
            <a:pPr eaLnBrk="1" hangingPunct="1"/>
            <a:endParaRPr lang="fa-IR" altLang="en-US" sz="2400" dirty="0"/>
          </a:p>
          <a:p>
            <a:pPr eaLnBrk="1" hangingPunct="1"/>
            <a:r>
              <a:rPr lang="fa-IR" altLang="en-US" sz="2400" dirty="0"/>
              <a:t>توابع يا داده هايي كه بعد از تعريف کلاس يا بعد از کلمه کليدي </a:t>
            </a:r>
            <a:r>
              <a:rPr lang="en-US" altLang="en-US" sz="2400" dirty="0">
                <a:solidFill>
                  <a:schemeClr val="folHlink"/>
                </a:solidFill>
              </a:rPr>
              <a:t>private </a:t>
            </a:r>
            <a:r>
              <a:rPr lang="fa-IR" altLang="en-US" sz="2400" dirty="0">
                <a:solidFill>
                  <a:schemeClr val="folHlink"/>
                </a:solidFill>
              </a:rPr>
              <a:t> </a:t>
            </a:r>
            <a:r>
              <a:rPr lang="fa-IR" altLang="en-US" sz="2400" dirty="0"/>
              <a:t>اعلان مي‌شوند ، براي کلاس اختصاصي خواهند بود و  فقط و فقط اجزاي همان کلاس حق استفاده و دسترسي به آنها را دارند.</a:t>
            </a:r>
          </a:p>
          <a:p>
            <a:pPr eaLnBrk="1" hangingPunct="1"/>
            <a:endParaRPr lang="fa-IR" altLang="en-US" sz="2400" dirty="0"/>
          </a:p>
          <a:p>
            <a:pPr eaLnBrk="1" hangingPunct="1"/>
            <a:r>
              <a:rPr lang="fa-IR" altLang="en-US" sz="2400" dirty="0"/>
              <a:t>داده ها و توابعي که بعد از کلمه کليدي  </a:t>
            </a:r>
            <a:r>
              <a:rPr lang="en-US" altLang="en-US" sz="2400" dirty="0">
                <a:solidFill>
                  <a:schemeClr val="folHlink"/>
                </a:solidFill>
              </a:rPr>
              <a:t>public</a:t>
            </a:r>
            <a:r>
              <a:rPr lang="en-US" altLang="en-US" sz="2400" dirty="0"/>
              <a:t> </a:t>
            </a:r>
            <a:r>
              <a:rPr lang="fa-IR" altLang="en-US" sz="2400" dirty="0"/>
              <a:t> تعريف مي‌شوند به صورت عمومي خواهند بود و هر قسمت ديگر برنامه مي تواند به آنها دسترسي داشته باشد.</a:t>
            </a:r>
          </a:p>
          <a:p>
            <a:pPr eaLnBrk="1" hangingPunct="1"/>
            <a:endParaRPr lang="fa-IR" altLang="en-US" sz="2400" dirty="0"/>
          </a:p>
          <a:p>
            <a:pPr eaLnBrk="1" hangingPunct="1"/>
            <a:r>
              <a:rPr lang="fa-IR" altLang="en-US" sz="2400" dirty="0"/>
              <a:t>توابع و داده هايي که پس از کلمه کليدي</a:t>
            </a:r>
            <a:r>
              <a:rPr lang="fa-IR" altLang="en-US" sz="2400" dirty="0">
                <a:solidFill>
                  <a:schemeClr val="folHlink"/>
                </a:solidFill>
              </a:rPr>
              <a:t> </a:t>
            </a:r>
            <a:r>
              <a:rPr lang="en-US" altLang="en-US" sz="2400" dirty="0">
                <a:solidFill>
                  <a:schemeClr val="folHlink"/>
                </a:solidFill>
              </a:rPr>
              <a:t>protected</a:t>
            </a:r>
            <a:r>
              <a:rPr lang="fa-IR" altLang="en-US" sz="2400" dirty="0"/>
              <a:t> تعريف مي‌شوند محافظت شده هستند و در وراثت مورد استفاده قرار مي گيرند.</a:t>
            </a:r>
            <a:endParaRPr lang="en-US" altLang="en-US" dirty="0"/>
          </a:p>
        </p:txBody>
      </p:sp>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08F9216-A74A-4A10-A948-561BC5C15C2E}" type="slidenum">
              <a:rPr lang="fa-IR" altLang="en-US" sz="1400">
                <a:cs typeface="B Mitra" panose="00000400000000000000" pitchFamily="2" charset="-78"/>
              </a:rPr>
              <a:pPr eaLnBrk="1" hangingPunct="1"/>
              <a:t>13</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626691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0050">
                                            <p:txEl>
                                              <p:pRg st="0" end="0"/>
                                            </p:txEl>
                                          </p:spTgt>
                                        </p:tgtEl>
                                        <p:attrNameLst>
                                          <p:attrName>style.visibility</p:attrName>
                                        </p:attrNameLst>
                                      </p:cBhvr>
                                      <p:to>
                                        <p:strVal val="visible"/>
                                      </p:to>
                                    </p:set>
                                    <p:animEffect transition="in" filter="blinds(horizontal)">
                                      <p:cBhvr>
                                        <p:cTn id="7" dur="500"/>
                                        <p:tgtEl>
                                          <p:spTgt spid="13005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0050">
                                            <p:txEl>
                                              <p:pRg st="1" end="1"/>
                                            </p:txEl>
                                          </p:spTgt>
                                        </p:tgtEl>
                                        <p:attrNameLst>
                                          <p:attrName>style.visibility</p:attrName>
                                        </p:attrNameLst>
                                      </p:cBhvr>
                                      <p:to>
                                        <p:strVal val="visible"/>
                                      </p:to>
                                    </p:set>
                                    <p:animEffect transition="in" filter="blinds(horizontal)">
                                      <p:cBhvr>
                                        <p:cTn id="12" dur="500"/>
                                        <p:tgtEl>
                                          <p:spTgt spid="13005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0050">
                                            <p:txEl>
                                              <p:pRg st="3" end="3"/>
                                            </p:txEl>
                                          </p:spTgt>
                                        </p:tgtEl>
                                        <p:attrNameLst>
                                          <p:attrName>style.visibility</p:attrName>
                                        </p:attrNameLst>
                                      </p:cBhvr>
                                      <p:to>
                                        <p:strVal val="visible"/>
                                      </p:to>
                                    </p:set>
                                    <p:animEffect transition="in" filter="blinds(horizontal)">
                                      <p:cBhvr>
                                        <p:cTn id="17" dur="500"/>
                                        <p:tgtEl>
                                          <p:spTgt spid="130050">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0050">
                                            <p:txEl>
                                              <p:pRg st="5" end="5"/>
                                            </p:txEl>
                                          </p:spTgt>
                                        </p:tgtEl>
                                        <p:attrNameLst>
                                          <p:attrName>style.visibility</p:attrName>
                                        </p:attrNameLst>
                                      </p:cBhvr>
                                      <p:to>
                                        <p:strVal val="visible"/>
                                      </p:to>
                                    </p:set>
                                    <p:animEffect transition="in" filter="blinds(horizontal)">
                                      <p:cBhvr>
                                        <p:cTn id="22" dur="500"/>
                                        <p:tgtEl>
                                          <p:spTgt spid="130050">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0050">
                                            <p:txEl>
                                              <p:pRg st="7" end="7"/>
                                            </p:txEl>
                                          </p:spTgt>
                                        </p:tgtEl>
                                        <p:attrNameLst>
                                          <p:attrName>style.visibility</p:attrName>
                                        </p:attrNameLst>
                                      </p:cBhvr>
                                      <p:to>
                                        <p:strVal val="visible"/>
                                      </p:to>
                                    </p:set>
                                    <p:animEffect transition="in" filter="blinds(horizontal)">
                                      <p:cBhvr>
                                        <p:cTn id="27" dur="500"/>
                                        <p:tgtEl>
                                          <p:spTgt spid="13005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3"/>
          <p:cNvSpPr>
            <a:spLocks noGrp="1" noChangeArrowheads="1"/>
          </p:cNvSpPr>
          <p:nvPr>
            <p:ph type="title"/>
          </p:nvPr>
        </p:nvSpPr>
        <p:spPr/>
        <p:txBody>
          <a:bodyPr/>
          <a:lstStyle/>
          <a:p>
            <a:pPr eaLnBrk="1" hangingPunct="1"/>
            <a:r>
              <a:rPr lang="fa-IR" altLang="en-US"/>
              <a:t>تعريف يك شي از كلاس</a:t>
            </a:r>
            <a:endParaRPr lang="en-US" altLang="en-US"/>
          </a:p>
        </p:txBody>
      </p:sp>
      <p:sp>
        <p:nvSpPr>
          <p:cNvPr id="131074" name="Rectangle 2"/>
          <p:cNvSpPr>
            <a:spLocks noGrp="1" noChangeArrowheads="1"/>
          </p:cNvSpPr>
          <p:nvPr>
            <p:ph idx="1"/>
          </p:nvPr>
        </p:nvSpPr>
        <p:spPr>
          <a:noFill/>
        </p:spPr>
        <p:txBody>
          <a:bodyPr/>
          <a:lstStyle/>
          <a:p>
            <a:pPr eaLnBrk="1" hangingPunct="1"/>
            <a:r>
              <a:rPr lang="fa-IR" altLang="en-US"/>
              <a:t>براي تعريف شي از يك كلاس در هر جايي از برنامه به صورت زير عمل کنيد. </a:t>
            </a:r>
            <a:endParaRPr lang="fa-IR" altLang="en-US" sz="3600"/>
          </a:p>
          <a:p>
            <a:pPr lvl="1" eaLnBrk="1" hangingPunct="1"/>
            <a:r>
              <a:rPr lang="fa-IR" altLang="en-US" sz="3200"/>
              <a:t>نام شي ء         نام کلاس</a:t>
            </a:r>
            <a:r>
              <a:rPr lang="en-US" altLang="en-US" sz="3200"/>
              <a:t> ;</a:t>
            </a:r>
            <a:endParaRPr lang="fa-IR" altLang="en-US" sz="3200"/>
          </a:p>
          <a:p>
            <a:pPr eaLnBrk="1" hangingPunct="1"/>
            <a:r>
              <a:rPr lang="fa-IR" altLang="en-US"/>
              <a:t>تعريف اشياء همانند تعريف متغيرهاست</a:t>
            </a:r>
            <a:r>
              <a:rPr lang="fa-IR" altLang="en-US" sz="3600"/>
              <a:t> </a:t>
            </a:r>
          </a:p>
          <a:p>
            <a:pPr eaLnBrk="1" hangingPunct="1"/>
            <a:endParaRPr lang="en-US" altLang="en-US"/>
          </a:p>
        </p:txBody>
      </p:sp>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5C2CC96-CD37-4DCF-AED7-D5BD2C3653A6}" type="slidenum">
              <a:rPr lang="fa-IR" altLang="en-US" sz="1400">
                <a:cs typeface="B Mitra" panose="00000400000000000000" pitchFamily="2" charset="-78"/>
              </a:rPr>
              <a:pPr eaLnBrk="1" hangingPunct="1"/>
              <a:t>14</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5893368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Effect transition="in" filter="blinds(horizontal)">
                                      <p:cBhvr>
                                        <p:cTn id="7" dur="500"/>
                                        <p:tgtEl>
                                          <p:spTgt spid="131074">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1074">
                                            <p:txEl>
                                              <p:pRg st="1" end="1"/>
                                            </p:txEl>
                                          </p:spTgt>
                                        </p:tgtEl>
                                        <p:attrNameLst>
                                          <p:attrName>style.visibility</p:attrName>
                                        </p:attrNameLst>
                                      </p:cBhvr>
                                      <p:to>
                                        <p:strVal val="visible"/>
                                      </p:to>
                                    </p:set>
                                    <p:animEffect transition="in" filter="blinds(horizontal)">
                                      <p:cBhvr>
                                        <p:cTn id="10" dur="500"/>
                                        <p:tgtEl>
                                          <p:spTgt spid="131074">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31074">
                                            <p:txEl>
                                              <p:pRg st="2" end="2"/>
                                            </p:txEl>
                                          </p:spTgt>
                                        </p:tgtEl>
                                        <p:attrNameLst>
                                          <p:attrName>style.visibility</p:attrName>
                                        </p:attrNameLst>
                                      </p:cBhvr>
                                      <p:to>
                                        <p:strVal val="visible"/>
                                      </p:to>
                                    </p:set>
                                    <p:animEffect transition="in" filter="blinds(horizontal)">
                                      <p:cBhvr>
                                        <p:cTn id="15" dur="500"/>
                                        <p:tgtEl>
                                          <p:spTgt spid="13107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fa-IR" altLang="en-US" sz="5000"/>
              <a:t>کلاس ساده</a:t>
            </a:r>
            <a:endParaRPr lang="en-US" altLang="en-US" sz="5000"/>
          </a:p>
        </p:txBody>
      </p:sp>
      <p:sp>
        <p:nvSpPr>
          <p:cNvPr id="14340" name="Rectangle 3"/>
          <p:cNvSpPr>
            <a:spLocks noGrp="1" noChangeArrowheads="1"/>
          </p:cNvSpPr>
          <p:nvPr>
            <p:ph idx="1"/>
          </p:nvPr>
        </p:nvSpPr>
        <p:spPr/>
        <p:txBody>
          <a:bodyPr/>
          <a:lstStyle/>
          <a:p>
            <a:pPr eaLnBrk="1" hangingPunct="1">
              <a:buFont typeface="Wingdings" panose="05000000000000000000" pitchFamily="2" charset="2"/>
              <a:buNone/>
            </a:pPr>
            <a:r>
              <a:rPr lang="fa-IR" altLang="en-US" sz="4000" dirty="0">
                <a:latin typeface="Aldhabi" panose="01000000000000000000" pitchFamily="2" charset="-78"/>
              </a:rPr>
              <a:t>اين برنامه شامل يک  کلاس و دو شيء از آن کلاس است</a:t>
            </a:r>
          </a:p>
          <a:p>
            <a:pPr eaLnBrk="1" hangingPunct="1">
              <a:buFont typeface="Wingdings" panose="05000000000000000000" pitchFamily="2" charset="2"/>
              <a:buNone/>
            </a:pPr>
            <a:endParaRPr lang="fa-IR" altLang="en-US" sz="4000" dirty="0">
              <a:latin typeface="Aldhabi" panose="01000000000000000000" pitchFamily="2" charset="-78"/>
            </a:endParaRPr>
          </a:p>
        </p:txBody>
      </p:sp>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9DD5D75-3A02-48AC-ACB1-D87ED9B7D2A6}" type="slidenum">
              <a:rPr lang="fa-IR" altLang="en-US" sz="1400">
                <a:cs typeface="B Mitra" panose="00000400000000000000" pitchFamily="2" charset="-78"/>
              </a:rPr>
              <a:pPr eaLnBrk="1" hangingPunct="1"/>
              <a:t>15</a:t>
            </a:fld>
            <a:endParaRPr lang="en-US" altLang="en-US" sz="1400" dirty="0">
              <a:cs typeface="B Mitra" panose="00000400000000000000" pitchFamily="2" charset="-78"/>
            </a:endParaRPr>
          </a:p>
        </p:txBody>
      </p:sp>
      <p:sp>
        <p:nvSpPr>
          <p:cNvPr id="14341" name="Text Box 24"/>
          <p:cNvSpPr txBox="1">
            <a:spLocks noChangeArrowheads="1"/>
          </p:cNvSpPr>
          <p:nvPr/>
        </p:nvSpPr>
        <p:spPr bwMode="auto">
          <a:xfrm>
            <a:off x="323851" y="2452578"/>
            <a:ext cx="5630382" cy="3535363"/>
          </a:xfrm>
          <a:prstGeom prst="rect">
            <a:avLst/>
          </a:prstGeom>
          <a:solidFill>
            <a:srgbClr val="CCECFF">
              <a:alpha val="79999"/>
            </a:srgbClr>
          </a:solidFill>
          <a:ln w="9525">
            <a:solidFill>
              <a:schemeClr val="tx1"/>
            </a:solidFill>
            <a:miter lim="800000"/>
            <a:headEnd/>
            <a:tailEnd/>
          </a:ln>
        </p:spPr>
        <p:txBody>
          <a:bodyPr wrap="squar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r>
              <a:rPr lang="fa-IR" altLang="en-US" sz="1800" b="1" dirty="0">
                <a:solidFill>
                  <a:schemeClr val="folHlink"/>
                </a:solidFill>
                <a:latin typeface="Courier New" panose="02070309020205020404" pitchFamily="49" charset="0"/>
                <a:cs typeface="Courier New" panose="02070309020205020404" pitchFamily="49" charset="0"/>
              </a:rPr>
              <a:t>#</a:t>
            </a:r>
            <a:r>
              <a:rPr lang="en-US" altLang="en-US" sz="1800" b="1" dirty="0">
                <a:solidFill>
                  <a:schemeClr val="folHlink"/>
                </a:solidFill>
                <a:latin typeface="Courier New" panose="02070309020205020404" pitchFamily="49" charset="0"/>
                <a:cs typeface="Courier New" panose="02070309020205020404" pitchFamily="49" charset="0"/>
              </a:rPr>
              <a:t>include</a:t>
            </a:r>
            <a:r>
              <a:rPr lang="en-US" altLang="en-US" sz="1800" b="1" dirty="0">
                <a:latin typeface="Courier New" panose="02070309020205020404" pitchFamily="49" charset="0"/>
                <a:cs typeface="Courier New" panose="02070309020205020404" pitchFamily="49" charset="0"/>
              </a:rPr>
              <a:t> &lt;</a:t>
            </a:r>
            <a:r>
              <a:rPr lang="en-US" altLang="en-US" sz="1800" b="1" dirty="0" err="1">
                <a:latin typeface="Courier New" panose="02070309020205020404" pitchFamily="49" charset="0"/>
                <a:cs typeface="Courier New" panose="02070309020205020404" pitchFamily="49" charset="0"/>
              </a:rPr>
              <a:t>iostream.h</a:t>
            </a:r>
            <a:r>
              <a:rPr lang="en-US" altLang="en-US" sz="1800" b="1" dirty="0">
                <a:latin typeface="Courier New" panose="02070309020205020404" pitchFamily="49" charset="0"/>
                <a:cs typeface="Courier New" panose="02070309020205020404" pitchFamily="49" charset="0"/>
              </a:rPr>
              <a:t>&gt;</a:t>
            </a:r>
          </a:p>
          <a:p>
            <a:pPr algn="l" eaLnBrk="1" hangingPunct="1"/>
            <a:r>
              <a:rPr lang="en-US" altLang="en-US" sz="1800" b="1" dirty="0">
                <a:solidFill>
                  <a:schemeClr val="folHlink"/>
                </a:solidFill>
                <a:latin typeface="Courier New" panose="02070309020205020404" pitchFamily="49" charset="0"/>
                <a:cs typeface="Courier New" panose="02070309020205020404" pitchFamily="49" charset="0"/>
              </a:rPr>
              <a:t>class</a:t>
            </a: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smallobj</a:t>
            </a:r>
            <a:endParaRPr lang="en-US" altLang="en-US" sz="1800" b="1" dirty="0">
              <a:latin typeface="Courier New" panose="02070309020205020404" pitchFamily="49" charset="0"/>
              <a:cs typeface="Courier New" panose="02070309020205020404" pitchFamily="49" charset="0"/>
            </a:endParaRPr>
          </a:p>
          <a:p>
            <a:pPr algn="l" eaLnBrk="1" hangingPunct="1"/>
            <a:r>
              <a:rPr lang="en-US" altLang="en-US" sz="1800" b="1" dirty="0">
                <a:latin typeface="Courier New" panose="02070309020205020404" pitchFamily="49" charset="0"/>
                <a:cs typeface="Courier New" panose="02070309020205020404" pitchFamily="49" charset="0"/>
              </a:rPr>
              <a:t>{</a:t>
            </a:r>
          </a:p>
          <a:p>
            <a:pPr lvl="1" algn="l" eaLnBrk="1" hangingPunct="1"/>
            <a:r>
              <a:rPr lang="en-US" altLang="en-US" sz="1800" b="1" dirty="0">
                <a:solidFill>
                  <a:schemeClr val="folHlink"/>
                </a:solidFill>
                <a:latin typeface="Courier New" panose="02070309020205020404" pitchFamily="49" charset="0"/>
                <a:cs typeface="Courier New" panose="02070309020205020404" pitchFamily="49" charset="0"/>
              </a:rPr>
              <a:t>private:</a:t>
            </a:r>
          </a:p>
          <a:p>
            <a:pPr lvl="1" algn="l" eaLnBrk="1" hangingPunct="1"/>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int</a:t>
            </a: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somedata</a:t>
            </a:r>
            <a:r>
              <a:rPr lang="en-US" altLang="en-US" sz="1800" b="1" dirty="0">
                <a:latin typeface="Courier New" panose="02070309020205020404" pitchFamily="49" charset="0"/>
                <a:cs typeface="Courier New" panose="02070309020205020404" pitchFamily="49" charset="0"/>
              </a:rPr>
              <a:t>;</a:t>
            </a:r>
          </a:p>
          <a:p>
            <a:pPr lvl="1" algn="l" eaLnBrk="1" hangingPunct="1"/>
            <a:r>
              <a:rPr lang="en-US" altLang="en-US" sz="1800" b="1" dirty="0">
                <a:solidFill>
                  <a:schemeClr val="folHlink"/>
                </a:solidFill>
                <a:latin typeface="Courier New" panose="02070309020205020404" pitchFamily="49" charset="0"/>
                <a:cs typeface="Courier New" panose="02070309020205020404" pitchFamily="49" charset="0"/>
              </a:rPr>
              <a:t>public:</a:t>
            </a:r>
          </a:p>
          <a:p>
            <a:pPr lvl="1" algn="l" eaLnBrk="1" hangingPunct="1"/>
            <a:r>
              <a:rPr lang="en-US" altLang="en-US" sz="1800" b="1" dirty="0">
                <a:latin typeface="Courier New" panose="02070309020205020404" pitchFamily="49" charset="0"/>
                <a:cs typeface="Courier New" panose="02070309020205020404" pitchFamily="49" charset="0"/>
              </a:rPr>
              <a:t>	void </a:t>
            </a:r>
            <a:r>
              <a:rPr lang="en-US" altLang="en-US" sz="1800" b="1" dirty="0" err="1">
                <a:latin typeface="Courier New" panose="02070309020205020404" pitchFamily="49" charset="0"/>
                <a:cs typeface="Courier New" panose="02070309020205020404" pitchFamily="49" charset="0"/>
              </a:rPr>
              <a:t>setdata</a:t>
            </a:r>
            <a:r>
              <a:rPr lang="en-US" altLang="en-US" sz="1800" b="1" dirty="0">
                <a:latin typeface="Courier New" panose="02070309020205020404" pitchFamily="49" charset="0"/>
                <a:cs typeface="Courier New" panose="02070309020205020404" pitchFamily="49" charset="0"/>
              </a:rPr>
              <a:t>(</a:t>
            </a:r>
            <a:r>
              <a:rPr lang="en-US" altLang="en-US" sz="1800" b="1" dirty="0" err="1">
                <a:latin typeface="Courier New" panose="02070309020205020404" pitchFamily="49" charset="0"/>
                <a:cs typeface="Courier New" panose="02070309020205020404" pitchFamily="49" charset="0"/>
              </a:rPr>
              <a:t>int</a:t>
            </a:r>
            <a:r>
              <a:rPr lang="en-US" altLang="en-US" sz="1800" b="1" dirty="0">
                <a:latin typeface="Courier New" panose="02070309020205020404" pitchFamily="49" charset="0"/>
                <a:cs typeface="Courier New" panose="02070309020205020404" pitchFamily="49" charset="0"/>
              </a:rPr>
              <a:t> d)</a:t>
            </a:r>
          </a:p>
          <a:p>
            <a:pPr lvl="1" algn="l" eaLnBrk="1" hangingPunct="1"/>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somedata</a:t>
            </a:r>
            <a:r>
              <a:rPr lang="en-US" altLang="en-US" sz="1800" b="1" dirty="0">
                <a:latin typeface="Courier New" panose="02070309020205020404" pitchFamily="49" charset="0"/>
                <a:cs typeface="Courier New" panose="02070309020205020404" pitchFamily="49" charset="0"/>
              </a:rPr>
              <a:t>=d;}</a:t>
            </a:r>
          </a:p>
          <a:p>
            <a:pPr lvl="1" algn="l" eaLnBrk="1" hangingPunct="1"/>
            <a:r>
              <a:rPr lang="en-US" altLang="en-US" sz="1800" b="1" dirty="0">
                <a:latin typeface="Courier New" panose="02070309020205020404" pitchFamily="49" charset="0"/>
                <a:cs typeface="Courier New" panose="02070309020205020404" pitchFamily="49" charset="0"/>
              </a:rPr>
              <a:t>	void </a:t>
            </a:r>
            <a:r>
              <a:rPr lang="en-US" altLang="en-US" sz="1800" b="1" dirty="0" err="1">
                <a:latin typeface="Courier New" panose="02070309020205020404" pitchFamily="49" charset="0"/>
                <a:cs typeface="Courier New" panose="02070309020205020404" pitchFamily="49" charset="0"/>
              </a:rPr>
              <a:t>showdata</a:t>
            </a:r>
            <a:r>
              <a:rPr lang="en-US" altLang="en-US" sz="1800" b="1" dirty="0">
                <a:latin typeface="Courier New" panose="02070309020205020404" pitchFamily="49" charset="0"/>
                <a:cs typeface="Courier New" panose="02070309020205020404" pitchFamily="49" charset="0"/>
              </a:rPr>
              <a:t>()</a:t>
            </a:r>
          </a:p>
          <a:p>
            <a:pPr lvl="1" algn="l" eaLnBrk="1" hangingPunct="1"/>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cout</a:t>
            </a:r>
            <a:r>
              <a:rPr lang="en-US" altLang="en-US" sz="1800" b="1" dirty="0">
                <a:latin typeface="Courier New" panose="02070309020205020404" pitchFamily="49" charset="0"/>
                <a:cs typeface="Courier New" panose="02070309020205020404" pitchFamily="49" charset="0"/>
              </a:rPr>
              <a:t>&lt;&lt;“data is”&lt;&lt;</a:t>
            </a:r>
            <a:r>
              <a:rPr lang="en-US" altLang="en-US" sz="1800" b="1" dirty="0" err="1">
                <a:latin typeface="Courier New" panose="02070309020205020404" pitchFamily="49" charset="0"/>
                <a:cs typeface="Courier New" panose="02070309020205020404" pitchFamily="49" charset="0"/>
              </a:rPr>
              <a:t>somedata</a:t>
            </a:r>
            <a:r>
              <a:rPr lang="en-US" altLang="en-US" sz="1800" b="1" dirty="0">
                <a:latin typeface="Courier New" panose="02070309020205020404" pitchFamily="49" charset="0"/>
                <a:cs typeface="Courier New" panose="02070309020205020404" pitchFamily="49" charset="0"/>
              </a:rPr>
              <a:t>;}</a:t>
            </a:r>
          </a:p>
          <a:p>
            <a:pPr algn="l" eaLnBrk="1" hangingPunct="1"/>
            <a:r>
              <a:rPr lang="en-US" altLang="en-US" sz="1800" b="1" dirty="0">
                <a:latin typeface="Courier New" panose="02070309020205020404" pitchFamily="49" charset="0"/>
                <a:cs typeface="Courier New" panose="02070309020205020404" pitchFamily="49" charset="0"/>
              </a:rPr>
              <a:t>};</a:t>
            </a:r>
          </a:p>
          <a:p>
            <a:pPr algn="l" eaLnBrk="1" hangingPunct="1">
              <a:spcBef>
                <a:spcPct val="50000"/>
              </a:spcBef>
            </a:pPr>
            <a:endParaRPr lang="en-US" altLang="en-US" sz="1800" b="1"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7" name="Text Box 24"/>
          <p:cNvSpPr txBox="1">
            <a:spLocks noChangeArrowheads="1"/>
          </p:cNvSpPr>
          <p:nvPr/>
        </p:nvSpPr>
        <p:spPr bwMode="auto">
          <a:xfrm>
            <a:off x="6294473" y="2452578"/>
            <a:ext cx="5769287" cy="3000821"/>
          </a:xfrm>
          <a:prstGeom prst="rect">
            <a:avLst/>
          </a:prstGeom>
          <a:solidFill>
            <a:srgbClr val="CCECFF">
              <a:alpha val="79999"/>
            </a:srgbClr>
          </a:solidFill>
          <a:ln w="9525">
            <a:solidFill>
              <a:schemeClr val="tx1"/>
            </a:solidFill>
            <a:miter lim="800000"/>
            <a:headEnd/>
            <a:tailEnd/>
          </a:ln>
        </p:spPr>
        <p:txBody>
          <a:bodyPr wrap="squar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r>
              <a:rPr lang="en-US" altLang="en-US" sz="1800" b="1" dirty="0">
                <a:solidFill>
                  <a:schemeClr val="folHlink"/>
                </a:solidFill>
                <a:latin typeface="Courier New" panose="02070309020205020404" pitchFamily="49" charset="0"/>
                <a:cs typeface="Courier New" panose="02070309020205020404" pitchFamily="49" charset="0"/>
              </a:rPr>
              <a:t>class</a:t>
            </a: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smallobj</a:t>
            </a:r>
            <a:endParaRPr lang="en-US" altLang="en-US" sz="1800" b="1" dirty="0">
              <a:latin typeface="Courier New" panose="02070309020205020404" pitchFamily="49" charset="0"/>
              <a:cs typeface="Courier New" panose="02070309020205020404" pitchFamily="49" charset="0"/>
            </a:endParaRPr>
          </a:p>
          <a:p>
            <a:pPr algn="l" eaLnBrk="1" hangingPunct="1"/>
            <a:r>
              <a:rPr lang="en-US" altLang="en-US" sz="1800" b="1" dirty="0">
                <a:latin typeface="Courier New" panose="02070309020205020404" pitchFamily="49" charset="0"/>
                <a:cs typeface="Courier New" panose="02070309020205020404" pitchFamily="49" charset="0"/>
              </a:rPr>
              <a:t>{</a:t>
            </a:r>
          </a:p>
          <a:p>
            <a:pPr lvl="1" algn="l" eaLnBrk="1" hangingPunct="1"/>
            <a:r>
              <a:rPr lang="en-US" altLang="en-US" sz="1800" b="1" dirty="0">
                <a:solidFill>
                  <a:schemeClr val="folHlink"/>
                </a:solidFill>
                <a:latin typeface="Courier New" panose="02070309020205020404" pitchFamily="49" charset="0"/>
                <a:cs typeface="Courier New" panose="02070309020205020404" pitchFamily="49" charset="0"/>
              </a:rPr>
              <a:t>private</a:t>
            </a:r>
            <a:r>
              <a:rPr lang="fa-IR" altLang="en-US" sz="1800" b="1" dirty="0">
                <a:solidFill>
                  <a:schemeClr val="folHlink"/>
                </a:solidFill>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int</a:t>
            </a: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somedata</a:t>
            </a:r>
            <a:r>
              <a:rPr lang="en-US" altLang="en-US" sz="1800" b="1" dirty="0">
                <a:latin typeface="Courier New" panose="02070309020205020404" pitchFamily="49" charset="0"/>
                <a:cs typeface="Courier New" panose="02070309020205020404" pitchFamily="49" charset="0"/>
              </a:rPr>
              <a:t>;</a:t>
            </a:r>
          </a:p>
          <a:p>
            <a:pPr lvl="1" algn="l" eaLnBrk="1" hangingPunct="1"/>
            <a:r>
              <a:rPr lang="en-US" altLang="en-US" sz="1800" b="1" dirty="0">
                <a:solidFill>
                  <a:schemeClr val="folHlink"/>
                </a:solidFill>
                <a:latin typeface="Courier New" panose="02070309020205020404" pitchFamily="49" charset="0"/>
                <a:cs typeface="Courier New" panose="02070309020205020404" pitchFamily="49" charset="0"/>
              </a:rPr>
              <a:t>public</a:t>
            </a:r>
            <a:r>
              <a:rPr lang="fa-IR" altLang="en-US" sz="1800" b="1" dirty="0">
                <a:solidFill>
                  <a:schemeClr val="folHlink"/>
                </a:solidFill>
                <a:latin typeface="Courier New" panose="02070309020205020404" pitchFamily="49" charset="0"/>
                <a:cs typeface="Courier New" panose="02070309020205020404" pitchFamily="49" charset="0"/>
              </a:rPr>
              <a:t> </a:t>
            </a:r>
            <a:r>
              <a:rPr lang="en-US" altLang="en-US" sz="1800" b="1" dirty="0">
                <a:latin typeface="Courier New" panose="02070309020205020404" pitchFamily="49" charset="0"/>
                <a:cs typeface="Courier New" panose="02070309020205020404" pitchFamily="49" charset="0"/>
              </a:rPr>
              <a:t>void </a:t>
            </a:r>
            <a:r>
              <a:rPr lang="en-US" altLang="en-US" sz="1800" b="1" dirty="0" err="1">
                <a:latin typeface="Courier New" panose="02070309020205020404" pitchFamily="49" charset="0"/>
                <a:cs typeface="Courier New" panose="02070309020205020404" pitchFamily="49" charset="0"/>
              </a:rPr>
              <a:t>setdata</a:t>
            </a:r>
            <a:r>
              <a:rPr lang="en-US" altLang="en-US" sz="1800" b="1" dirty="0">
                <a:latin typeface="Courier New" panose="02070309020205020404" pitchFamily="49" charset="0"/>
                <a:cs typeface="Courier New" panose="02070309020205020404" pitchFamily="49" charset="0"/>
              </a:rPr>
              <a:t>(</a:t>
            </a:r>
            <a:r>
              <a:rPr lang="en-US" altLang="en-US" sz="1800" b="1" dirty="0" err="1">
                <a:latin typeface="Courier New" panose="02070309020205020404" pitchFamily="49" charset="0"/>
                <a:cs typeface="Courier New" panose="02070309020205020404" pitchFamily="49" charset="0"/>
              </a:rPr>
              <a:t>int</a:t>
            </a:r>
            <a:r>
              <a:rPr lang="en-US" altLang="en-US" sz="1800" b="1" dirty="0">
                <a:latin typeface="Courier New" panose="02070309020205020404" pitchFamily="49" charset="0"/>
                <a:cs typeface="Courier New" panose="02070309020205020404" pitchFamily="49" charset="0"/>
              </a:rPr>
              <a:t> d)</a:t>
            </a:r>
          </a:p>
          <a:p>
            <a:pPr lvl="1" algn="l" eaLnBrk="1" hangingPunct="1"/>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somedata</a:t>
            </a:r>
            <a:r>
              <a:rPr lang="en-US" altLang="en-US" sz="1800" b="1" dirty="0">
                <a:latin typeface="Courier New" panose="02070309020205020404" pitchFamily="49" charset="0"/>
                <a:cs typeface="Courier New" panose="02070309020205020404" pitchFamily="49" charset="0"/>
              </a:rPr>
              <a:t>=d;}</a:t>
            </a:r>
          </a:p>
          <a:p>
            <a:pPr lvl="1" eaLnBrk="1" hangingPunct="1"/>
            <a:r>
              <a:rPr lang="en-US" altLang="en-US" sz="1800" b="1" dirty="0">
                <a:solidFill>
                  <a:schemeClr val="folHlink"/>
                </a:solidFill>
                <a:latin typeface="Courier New" panose="02070309020205020404" pitchFamily="49" charset="0"/>
                <a:cs typeface="Courier New" panose="02070309020205020404" pitchFamily="49" charset="0"/>
              </a:rPr>
              <a:t>public</a:t>
            </a:r>
            <a:r>
              <a:rPr lang="fa-IR" altLang="en-US" sz="1800" b="1" dirty="0">
                <a:solidFill>
                  <a:schemeClr val="folHlink"/>
                </a:solidFill>
                <a:latin typeface="Courier New" panose="02070309020205020404" pitchFamily="49" charset="0"/>
                <a:cs typeface="Courier New" panose="02070309020205020404" pitchFamily="49" charset="0"/>
              </a:rPr>
              <a:t> </a:t>
            </a:r>
            <a:r>
              <a:rPr lang="en-US" altLang="en-US" sz="1800" b="1" dirty="0">
                <a:latin typeface="Courier New" panose="02070309020205020404" pitchFamily="49" charset="0"/>
                <a:cs typeface="Courier New" panose="02070309020205020404" pitchFamily="49" charset="0"/>
              </a:rPr>
              <a:t>void </a:t>
            </a:r>
            <a:r>
              <a:rPr lang="en-US" altLang="en-US" sz="1800" b="1" dirty="0" err="1">
                <a:latin typeface="Courier New" panose="02070309020205020404" pitchFamily="49" charset="0"/>
                <a:cs typeface="Courier New" panose="02070309020205020404" pitchFamily="49" charset="0"/>
              </a:rPr>
              <a:t>showdata</a:t>
            </a:r>
            <a:r>
              <a:rPr lang="en-US" altLang="en-US" sz="1800" b="1" dirty="0">
                <a:latin typeface="Courier New" panose="02070309020205020404" pitchFamily="49" charset="0"/>
                <a:cs typeface="Courier New" panose="02070309020205020404" pitchFamily="49" charset="0"/>
              </a:rPr>
              <a:t>()</a:t>
            </a:r>
          </a:p>
          <a:p>
            <a:pPr lvl="1" eaLnBrk="1" hangingPunct="1"/>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Console.WriteLine</a:t>
            </a:r>
            <a:r>
              <a:rPr lang="en-US" altLang="en-US" sz="1800" b="1" dirty="0">
                <a:latin typeface="Courier New" panose="02070309020205020404" pitchFamily="49" charset="0"/>
                <a:cs typeface="Courier New" panose="02070309020205020404" pitchFamily="49" charset="0"/>
              </a:rPr>
              <a:t>(“data is”+</a:t>
            </a:r>
            <a:r>
              <a:rPr lang="en-US" altLang="en-US" sz="1800" b="1" dirty="0" err="1">
                <a:latin typeface="Courier New" panose="02070309020205020404" pitchFamily="49" charset="0"/>
                <a:cs typeface="Courier New" panose="02070309020205020404" pitchFamily="49" charset="0"/>
              </a:rPr>
              <a:t>somedata.tostring</a:t>
            </a:r>
            <a:r>
              <a:rPr lang="en-US" altLang="en-US" sz="1800" b="1" dirty="0">
                <a:latin typeface="Courier New" panose="02070309020205020404" pitchFamily="49" charset="0"/>
                <a:cs typeface="Courier New" panose="02070309020205020404" pitchFamily="49" charset="0"/>
              </a:rPr>
              <a:t>();}</a:t>
            </a:r>
          </a:p>
          <a:p>
            <a:pPr algn="l" eaLnBrk="1" hangingPunct="1"/>
            <a:r>
              <a:rPr lang="en-US" altLang="en-US" sz="1800" b="1" dirty="0">
                <a:latin typeface="Courier New" panose="02070309020205020404" pitchFamily="49" charset="0"/>
                <a:cs typeface="Courier New" panose="02070309020205020404" pitchFamily="49" charset="0"/>
              </a:rPr>
              <a:t>}</a:t>
            </a:r>
          </a:p>
          <a:p>
            <a:pPr algn="l" eaLnBrk="1" hangingPunct="1">
              <a:spcBef>
                <a:spcPct val="50000"/>
              </a:spcBef>
            </a:pPr>
            <a:endParaRPr lang="en-US" altLang="en-US" sz="1800" b="1" dirty="0">
              <a:latin typeface="Courier New" panose="02070309020205020404" pitchFamily="49" charset="0"/>
              <a:cs typeface="Courier New" panose="02070309020205020404" pitchFamily="49" charset="0"/>
            </a:endParaRPr>
          </a:p>
        </p:txBody>
      </p:sp>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1758960" y="5594400"/>
              <a:ext cx="6762960" cy="628920"/>
            </p14:xfrm>
          </p:contentPart>
        </mc:Choice>
        <mc:Fallback xmlns="">
          <p:pic>
            <p:nvPicPr>
              <p:cNvPr id="3" name="Ink 2"/>
              <p:cNvPicPr/>
              <p:nvPr/>
            </p:nvPicPr>
            <p:blipFill>
              <a:blip r:embed="rId4"/>
              <a:stretch>
                <a:fillRect/>
              </a:stretch>
            </p:blipFill>
            <p:spPr>
              <a:xfrm>
                <a:off x="1749600" y="5585040"/>
                <a:ext cx="6781680" cy="647640"/>
              </a:xfrm>
              <a:prstGeom prst="rect">
                <a:avLst/>
              </a:prstGeom>
            </p:spPr>
          </p:pic>
        </mc:Fallback>
      </mc:AlternateContent>
    </p:spTree>
    <p:extLst>
      <p:ext uri="{BB962C8B-B14F-4D97-AF65-F5344CB8AC3E}">
        <p14:creationId xmlns:p14="http://schemas.microsoft.com/office/powerpoint/2010/main" val="23418511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pPr algn="ctr" eaLnBrk="1" hangingPunct="1"/>
            <a:r>
              <a:rPr lang="fa-IR" altLang="en-US"/>
              <a:t>استفاده از كلاس بعنوان يك نوع داده‌اي</a:t>
            </a:r>
            <a:endParaRPr lang="en-US" altLang="en-US"/>
          </a:p>
        </p:txBody>
      </p:sp>
      <p:sp>
        <p:nvSpPr>
          <p:cNvPr id="15364" name="Rectangle 3"/>
          <p:cNvSpPr>
            <a:spLocks noGrp="1" noChangeArrowheads="1"/>
          </p:cNvSpPr>
          <p:nvPr>
            <p:ph idx="1"/>
          </p:nvPr>
        </p:nvSpPr>
        <p:spPr>
          <a:xfrm>
            <a:off x="215462" y="1240077"/>
            <a:ext cx="5207143" cy="5166142"/>
          </a:xfrm>
          <a:solidFill>
            <a:srgbClr val="CCECFF"/>
          </a:solidFill>
          <a:ln>
            <a:solidFill>
              <a:schemeClr val="tx1"/>
            </a:solidFill>
            <a:miter lim="800000"/>
            <a:headEnd/>
            <a:tailEnd/>
          </a:ln>
        </p:spPr>
        <p:txBody>
          <a:bodyPr>
            <a:normAutofit lnSpcReduction="10000"/>
          </a:bodyPr>
          <a:lstStyle/>
          <a:p>
            <a:pPr algn="l" rtl="0" eaLnBrk="1" hangingPunct="1">
              <a:buFont typeface="Wingdings" panose="05000000000000000000" pitchFamily="2" charset="2"/>
              <a:buNone/>
            </a:pPr>
            <a:r>
              <a:rPr lang="en-US" altLang="en-US" sz="2200" b="1" dirty="0" err="1">
                <a:latin typeface="Courier New" panose="02070309020205020404" pitchFamily="49" charset="0"/>
                <a:cs typeface="Courier New" panose="02070309020205020404" pitchFamily="49" charset="0"/>
              </a:rPr>
              <a:t>int</a:t>
            </a:r>
            <a:r>
              <a:rPr lang="en-US" altLang="en-US" sz="2200" b="1" dirty="0">
                <a:latin typeface="Courier New" panose="02070309020205020404" pitchFamily="49" charset="0"/>
                <a:cs typeface="Courier New" panose="02070309020205020404" pitchFamily="49" charset="0"/>
              </a:rPr>
              <a:t> </a:t>
            </a:r>
            <a:r>
              <a:rPr lang="en-US" altLang="en-US" sz="2200" b="1" dirty="0">
                <a:solidFill>
                  <a:schemeClr val="folHlink"/>
                </a:solidFill>
                <a:latin typeface="Courier New" panose="02070309020205020404" pitchFamily="49" charset="0"/>
                <a:cs typeface="Courier New" panose="02070309020205020404" pitchFamily="49" charset="0"/>
              </a:rPr>
              <a:t>main</a:t>
            </a:r>
            <a:r>
              <a:rPr lang="en-US" altLang="en-US" sz="2200" b="1" dirty="0">
                <a:latin typeface="Courier New" panose="02070309020205020404" pitchFamily="49" charset="0"/>
                <a:cs typeface="Courier New" panose="02070309020205020404" pitchFamily="49" charset="0"/>
              </a:rPr>
              <a:t>()</a:t>
            </a:r>
          </a:p>
          <a:p>
            <a:pPr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a:t>
            </a:r>
          </a:p>
          <a:p>
            <a:pPr lvl="1" algn="l" rtl="0" eaLnBrk="1" hangingPunct="1">
              <a:buFont typeface="Wingdings" panose="05000000000000000000" pitchFamily="2" charset="2"/>
              <a:buNone/>
            </a:pPr>
            <a:r>
              <a:rPr lang="en-US" altLang="en-US" sz="2600" b="1" dirty="0" err="1">
                <a:solidFill>
                  <a:schemeClr val="folHlink"/>
                </a:solidFill>
                <a:latin typeface="Courier New" panose="02070309020205020404" pitchFamily="49" charset="0"/>
                <a:cs typeface="Courier New" panose="02070309020205020404" pitchFamily="49" charset="0"/>
              </a:rPr>
              <a:t>smallobj</a:t>
            </a:r>
            <a:r>
              <a:rPr lang="en-US" altLang="en-US" sz="2200" b="1" dirty="0">
                <a:latin typeface="Courier New" panose="02070309020205020404" pitchFamily="49" charset="0"/>
                <a:cs typeface="Courier New" panose="02070309020205020404" pitchFamily="49" charset="0"/>
              </a:rPr>
              <a:t> s1,s2;</a:t>
            </a:r>
          </a:p>
          <a:p>
            <a:pPr lvl="1"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s1.setdata(1006);</a:t>
            </a:r>
          </a:p>
          <a:p>
            <a:pPr lvl="1"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s2.setdata(876);</a:t>
            </a:r>
          </a:p>
          <a:p>
            <a:pPr lvl="1"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s1.showdata();</a:t>
            </a:r>
          </a:p>
          <a:p>
            <a:pPr lvl="1"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s2.showdata();</a:t>
            </a:r>
          </a:p>
          <a:p>
            <a:pPr lvl="1"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return 0;</a:t>
            </a:r>
          </a:p>
          <a:p>
            <a:pPr algn="l" rtl="0" eaLnBrk="1" hangingPunct="1">
              <a:buFont typeface="Wingdings" panose="05000000000000000000" pitchFamily="2" charset="2"/>
              <a:buNone/>
            </a:pPr>
            <a:r>
              <a:rPr lang="en-US" altLang="en-US" sz="2200" b="1" dirty="0">
                <a:latin typeface="Courier New" panose="02070309020205020404" pitchFamily="49" charset="0"/>
                <a:cs typeface="Courier New" panose="02070309020205020404" pitchFamily="49" charset="0"/>
              </a:rPr>
              <a:t>}</a:t>
            </a:r>
          </a:p>
          <a:p>
            <a:pPr eaLnBrk="1" hangingPunct="1">
              <a:buFont typeface="Wingdings" panose="05000000000000000000" pitchFamily="2" charset="2"/>
              <a:buNone/>
            </a:pPr>
            <a:endParaRPr lang="en-US" altLang="en-US" sz="2200" b="1" dirty="0">
              <a:latin typeface="Courier New" panose="02070309020205020404" pitchFamily="49" charset="0"/>
              <a:cs typeface="Courier New" panose="02070309020205020404" pitchFamily="49" charset="0"/>
            </a:endParaRPr>
          </a:p>
        </p:txBody>
      </p:sp>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F11D1AE-757F-436E-9AF3-78777720B4A9}" type="slidenum">
              <a:rPr lang="fa-IR" altLang="en-US" sz="1400">
                <a:cs typeface="B Mitra" panose="00000400000000000000" pitchFamily="2" charset="-78"/>
              </a:rPr>
              <a:pPr eaLnBrk="1" hangingPunct="1"/>
              <a:t>16</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6" name="Rectangle 3"/>
          <p:cNvSpPr txBox="1">
            <a:spLocks noChangeArrowheads="1"/>
          </p:cNvSpPr>
          <p:nvPr/>
        </p:nvSpPr>
        <p:spPr>
          <a:xfrm>
            <a:off x="5539564" y="1240077"/>
            <a:ext cx="5658378" cy="5166142"/>
          </a:xfrm>
          <a:prstGeom prst="rect">
            <a:avLst/>
          </a:prstGeom>
          <a:solidFill>
            <a:srgbClr val="CCECFF"/>
          </a:solidFill>
          <a:ln>
            <a:solidFill>
              <a:schemeClr val="tx1"/>
            </a:solidFill>
            <a:miter lim="800000"/>
            <a:headEnd/>
            <a:tailEnd/>
          </a:ln>
        </p:spPr>
        <p:txBody>
          <a:bodyPr vert="horz" lIns="91440" tIns="45720" rIns="91440" bIns="45720" rtlCol="0">
            <a:noAutofit/>
          </a:bodyPr>
          <a:lstStyle>
            <a:lvl1pPr marL="228600" indent="-228600" algn="r" defTabSz="914400" rtl="1" eaLnBrk="1" latinLnBrk="0" hangingPunct="1">
              <a:lnSpc>
                <a:spcPct val="150000"/>
              </a:lnSpc>
              <a:spcBef>
                <a:spcPts val="1000"/>
              </a:spcBef>
              <a:buClr>
                <a:srgbClr val="C00000"/>
              </a:buClr>
              <a:buSzPct val="70000"/>
              <a:buFont typeface="Wingdings" panose="05000000000000000000" pitchFamily="2" charset="2"/>
              <a:buChar char="q"/>
              <a:defRPr sz="2800" kern="1200">
                <a:solidFill>
                  <a:schemeClr val="tx1"/>
                </a:solidFill>
                <a:latin typeface="+mn-lt"/>
                <a:ea typeface="+mn-ea"/>
                <a:cs typeface="B Yekan" panose="00000400000000000000" pitchFamily="2" charset="-78"/>
              </a:defRPr>
            </a:lvl1pPr>
            <a:lvl2pPr marL="6858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400" kern="1200">
                <a:solidFill>
                  <a:schemeClr val="tx1"/>
                </a:solidFill>
                <a:latin typeface="+mn-lt"/>
                <a:ea typeface="+mn-ea"/>
                <a:cs typeface="B Yekan" panose="00000400000000000000" pitchFamily="2" charset="-78"/>
              </a:defRPr>
            </a:lvl2pPr>
            <a:lvl3pPr marL="11430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000" kern="1200">
                <a:solidFill>
                  <a:schemeClr val="tx1"/>
                </a:solidFill>
                <a:latin typeface="+mn-lt"/>
                <a:ea typeface="+mn-ea"/>
                <a:cs typeface="B Yekan" panose="00000400000000000000" pitchFamily="2" charset="-78"/>
              </a:defRPr>
            </a:lvl3pPr>
            <a:lvl4pPr marL="16002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4pPr>
            <a:lvl5pPr marL="20574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buNone/>
            </a:pPr>
            <a:r>
              <a:rPr lang="en-US" altLang="en-US" sz="1800" b="1" dirty="0">
                <a:latin typeface="Courier New" panose="02070309020205020404" pitchFamily="49" charset="0"/>
                <a:cs typeface="Courier New" panose="02070309020205020404" pitchFamily="49" charset="0"/>
              </a:rPr>
              <a:t>class Program</a:t>
            </a:r>
          </a:p>
          <a:p>
            <a:pPr algn="l" rtl="0">
              <a:buNone/>
            </a:pPr>
            <a:r>
              <a:rPr lang="en-US" altLang="en-US" sz="1800" b="1" dirty="0">
                <a:latin typeface="Courier New" panose="02070309020205020404" pitchFamily="49" charset="0"/>
                <a:cs typeface="Courier New" panose="02070309020205020404" pitchFamily="49" charset="0"/>
              </a:rPr>
              <a:t>    {</a:t>
            </a:r>
          </a:p>
          <a:p>
            <a:pPr algn="l" rtl="0">
              <a:buNone/>
            </a:pPr>
            <a:r>
              <a:rPr lang="en-US" altLang="en-US" sz="1800" b="1" dirty="0">
                <a:latin typeface="Courier New" panose="02070309020205020404" pitchFamily="49" charset="0"/>
                <a:cs typeface="Courier New" panose="02070309020205020404" pitchFamily="49" charset="0"/>
              </a:rPr>
              <a:t>       static void Main(string[] </a:t>
            </a:r>
            <a:r>
              <a:rPr lang="en-US" altLang="en-US" sz="1800" b="1" dirty="0" err="1">
                <a:latin typeface="Courier New" panose="02070309020205020404" pitchFamily="49" charset="0"/>
                <a:cs typeface="Courier New" panose="02070309020205020404" pitchFamily="49" charset="0"/>
              </a:rPr>
              <a:t>args</a:t>
            </a:r>
            <a:r>
              <a:rPr lang="en-US" altLang="en-US" sz="1800" b="1" dirty="0">
                <a:latin typeface="Courier New" panose="02070309020205020404" pitchFamily="49" charset="0"/>
                <a:cs typeface="Courier New" panose="02070309020205020404" pitchFamily="49" charset="0"/>
              </a:rPr>
              <a:t>)       	{</a:t>
            </a:r>
          </a:p>
          <a:p>
            <a:pPr lvl="3" algn="l" rtl="0">
              <a:buNone/>
            </a:pPr>
            <a:r>
              <a:rPr lang="en-US" altLang="en-US" b="1" dirty="0" err="1">
                <a:solidFill>
                  <a:schemeClr val="folHlink"/>
                </a:solidFill>
                <a:latin typeface="Courier New" panose="02070309020205020404" pitchFamily="49" charset="0"/>
                <a:cs typeface="Courier New" panose="02070309020205020404" pitchFamily="49" charset="0"/>
              </a:rPr>
              <a:t>smallobj</a:t>
            </a:r>
            <a:r>
              <a:rPr lang="en-US" altLang="en-US" sz="1400" b="1" dirty="0">
                <a:latin typeface="Courier New" panose="02070309020205020404" pitchFamily="49" charset="0"/>
                <a:cs typeface="Courier New" panose="02070309020205020404" pitchFamily="49" charset="0"/>
              </a:rPr>
              <a:t> s1,s2;</a:t>
            </a:r>
          </a:p>
          <a:p>
            <a:pPr lvl="3" algn="l" rtl="0">
              <a:buNone/>
            </a:pPr>
            <a:r>
              <a:rPr lang="en-US" altLang="en-US" sz="1400" b="1" dirty="0">
                <a:latin typeface="Courier New" panose="02070309020205020404" pitchFamily="49" charset="0"/>
                <a:cs typeface="Courier New" panose="02070309020205020404" pitchFamily="49" charset="0"/>
              </a:rPr>
              <a:t>s1.setdata(1006);</a:t>
            </a:r>
          </a:p>
          <a:p>
            <a:pPr lvl="3" algn="l" rtl="0">
              <a:buNone/>
            </a:pPr>
            <a:r>
              <a:rPr lang="en-US" altLang="en-US" sz="1400" b="1" dirty="0">
                <a:latin typeface="Courier New" panose="02070309020205020404" pitchFamily="49" charset="0"/>
                <a:cs typeface="Courier New" panose="02070309020205020404" pitchFamily="49" charset="0"/>
              </a:rPr>
              <a:t>s2.setdata(876);</a:t>
            </a:r>
          </a:p>
          <a:p>
            <a:pPr lvl="3" algn="l" rtl="0">
              <a:buNone/>
            </a:pPr>
            <a:r>
              <a:rPr lang="en-US" altLang="en-US" sz="1400" b="1" dirty="0">
                <a:latin typeface="Courier New" panose="02070309020205020404" pitchFamily="49" charset="0"/>
                <a:cs typeface="Courier New" panose="02070309020205020404" pitchFamily="49" charset="0"/>
              </a:rPr>
              <a:t>s1.showdata();</a:t>
            </a:r>
          </a:p>
          <a:p>
            <a:pPr lvl="3" algn="l" rtl="0">
              <a:buNone/>
            </a:pPr>
            <a:r>
              <a:rPr lang="en-US" altLang="en-US" sz="1400" b="1" dirty="0">
                <a:latin typeface="Courier New" panose="02070309020205020404" pitchFamily="49" charset="0"/>
                <a:cs typeface="Courier New" panose="02070309020205020404" pitchFamily="49" charset="0"/>
              </a:rPr>
              <a:t>s2.showdata();</a:t>
            </a:r>
          </a:p>
          <a:p>
            <a:pPr algn="l" rtl="0">
              <a:buNone/>
            </a:pPr>
            <a:r>
              <a:rPr lang="en-US" altLang="en-US" sz="1800" b="1" dirty="0">
                <a:latin typeface="Courier New" panose="02070309020205020404" pitchFamily="49" charset="0"/>
                <a:cs typeface="Courier New" panose="02070309020205020404" pitchFamily="49" charset="0"/>
              </a:rPr>
              <a:t>        }</a:t>
            </a:r>
          </a:p>
          <a:p>
            <a:pPr algn="l" rtl="0">
              <a:buNone/>
            </a:pPr>
            <a:r>
              <a:rPr lang="en-US" altLang="en-US" sz="1800"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2013342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fa-IR" altLang="en-US"/>
              <a:t>توضيح برنامه</a:t>
            </a:r>
            <a:endParaRPr lang="en-US" altLang="en-US"/>
          </a:p>
        </p:txBody>
      </p:sp>
      <p:sp>
        <p:nvSpPr>
          <p:cNvPr id="16388" name="Rectangle 3"/>
          <p:cNvSpPr>
            <a:spLocks noGrp="1" noChangeArrowheads="1"/>
          </p:cNvSpPr>
          <p:nvPr>
            <p:ph idx="1"/>
          </p:nvPr>
        </p:nvSpPr>
        <p:spPr/>
        <p:txBody>
          <a:bodyPr/>
          <a:lstStyle/>
          <a:p>
            <a:pPr eaLnBrk="1" hangingPunct="1"/>
            <a:r>
              <a:rPr lang="fa-IR" altLang="en-US"/>
              <a:t> کلاس </a:t>
            </a:r>
            <a:r>
              <a:rPr lang="en-US" altLang="en-US"/>
              <a:t>smallobj</a:t>
            </a:r>
            <a:r>
              <a:rPr lang="fa-IR" altLang="en-US"/>
              <a:t> که در اين برنامه اعلان شده حاوي يک عنصر داده‌اي و دو تابع عضو مي‌باشد که اين دو تابع</a:t>
            </a:r>
            <a:r>
              <a:rPr lang="en-US" altLang="en-US"/>
              <a:t> </a:t>
            </a:r>
            <a:r>
              <a:rPr lang="fa-IR" altLang="en-US"/>
              <a:t>با عضو داده اي داخلي كار ميكنند و از خارج كلاس در دسترسي هستند</a:t>
            </a:r>
          </a:p>
          <a:p>
            <a:pPr eaLnBrk="1" hangingPunct="1"/>
            <a:r>
              <a:rPr lang="fa-IR" altLang="en-US"/>
              <a:t>تابع عضو اول به عضو داده اي يک مقدار نسبت ميدهد و</a:t>
            </a:r>
          </a:p>
          <a:p>
            <a:pPr eaLnBrk="1" hangingPunct="1"/>
            <a:r>
              <a:rPr lang="fa-IR" altLang="en-US"/>
              <a:t> تابع عضو دوم اين مقدار را در خروجي نمايش ميدهد </a:t>
            </a:r>
            <a:r>
              <a:rPr lang="en-US" altLang="en-US"/>
              <a:t> </a:t>
            </a:r>
          </a:p>
        </p:txBody>
      </p:sp>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DBA0A4A-1ED2-4153-BC3C-3411E0C627AD}" type="slidenum">
              <a:rPr lang="fa-IR" altLang="en-US" sz="1400">
                <a:cs typeface="B Mitra" panose="00000400000000000000" pitchFamily="2" charset="-78"/>
              </a:rPr>
              <a:pPr eaLnBrk="1" hangingPunct="1"/>
              <a:t>17</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4163571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fa-IR" altLang="en-US"/>
              <a:t>استفاده از کلاس ها</a:t>
            </a:r>
            <a:endParaRPr lang="en-US" altLang="en-US"/>
          </a:p>
        </p:txBody>
      </p:sp>
      <p:sp>
        <p:nvSpPr>
          <p:cNvPr id="17412" name="Rectangle 3"/>
          <p:cNvSpPr>
            <a:spLocks noGrp="1" noChangeArrowheads="1"/>
          </p:cNvSpPr>
          <p:nvPr>
            <p:ph idx="1"/>
          </p:nvPr>
        </p:nvSpPr>
        <p:spPr/>
        <p:txBody>
          <a:bodyPr/>
          <a:lstStyle/>
          <a:p>
            <a:pPr eaLnBrk="1" hangingPunct="1"/>
            <a:r>
              <a:rPr lang="fa-IR" altLang="en-US" sz="2800" dirty="0"/>
              <a:t>پس از اعلان کلاس ميتوان در داخل تابع </a:t>
            </a:r>
            <a:r>
              <a:rPr lang="en-US" altLang="en-US" sz="2800" dirty="0"/>
              <a:t>main()</a:t>
            </a:r>
            <a:r>
              <a:rPr lang="fa-IR" altLang="en-US" sz="2800" dirty="0"/>
              <a:t> از اين کلاس ها براي تعريف شيء استفاده کرد</a:t>
            </a:r>
          </a:p>
          <a:p>
            <a:pPr eaLnBrk="1" hangingPunct="1"/>
            <a:r>
              <a:rPr lang="fa-IR" altLang="en-US" sz="2800" dirty="0"/>
              <a:t>مثال:</a:t>
            </a:r>
            <a:r>
              <a:rPr lang="en-US" altLang="en-US" sz="2800" dirty="0" err="1"/>
              <a:t>smallobj</a:t>
            </a:r>
            <a:r>
              <a:rPr lang="en-US" altLang="en-US" sz="2800" dirty="0"/>
              <a:t> s1 , s2 ;                                   </a:t>
            </a:r>
            <a:endParaRPr lang="fa-IR" altLang="en-US" sz="2800" dirty="0"/>
          </a:p>
        </p:txBody>
      </p:sp>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79C8806-98E1-427C-A99D-23124C1CD99F}" type="slidenum">
              <a:rPr lang="fa-IR" altLang="en-US" sz="1400">
                <a:cs typeface="B Mitra" panose="00000400000000000000" pitchFamily="2" charset="-78"/>
              </a:rPr>
              <a:pPr eaLnBrk="1" hangingPunct="1"/>
              <a:t>18</a:t>
            </a:fld>
            <a:endParaRPr lang="en-US" altLang="en-US" sz="1400" dirty="0">
              <a:cs typeface="B Mitra" panose="00000400000000000000" pitchFamily="2" charset="-78"/>
            </a:endParaRPr>
          </a:p>
        </p:txBody>
      </p:sp>
      <p:sp>
        <p:nvSpPr>
          <p:cNvPr id="32775" name="Oval 7"/>
          <p:cNvSpPr>
            <a:spLocks noChangeArrowheads="1"/>
          </p:cNvSpPr>
          <p:nvPr/>
        </p:nvSpPr>
        <p:spPr bwMode="auto">
          <a:xfrm>
            <a:off x="5001953" y="2585735"/>
            <a:ext cx="1600200" cy="987425"/>
          </a:xfrm>
          <a:prstGeom prst="ellipse">
            <a:avLst/>
          </a:prstGeom>
          <a:solidFill>
            <a:schemeClr val="accent1">
              <a:alpha val="0"/>
            </a:scheme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32776" name="Rectangle 8"/>
          <p:cNvSpPr>
            <a:spLocks noChangeArrowheads="1"/>
          </p:cNvSpPr>
          <p:nvPr/>
        </p:nvSpPr>
        <p:spPr bwMode="auto">
          <a:xfrm>
            <a:off x="3941245" y="3708937"/>
            <a:ext cx="1762125" cy="533400"/>
          </a:xfrm>
          <a:prstGeom prst="rect">
            <a:avLst/>
          </a:prstGeom>
          <a:solidFill>
            <a:schemeClr val="accent1">
              <a:alpha val="0"/>
            </a:schemeClr>
          </a:solidFill>
          <a:ln w="9525">
            <a:solidFill>
              <a:schemeClr val="tx1"/>
            </a:solidFill>
            <a:miter lim="800000"/>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ctr" eaLnBrk="1" hangingPunct="1"/>
            <a:r>
              <a:rPr lang="fa-IR" altLang="en-US" sz="3200" dirty="0">
                <a:solidFill>
                  <a:srgbClr val="E33101"/>
                </a:solidFill>
                <a:cs typeface="B Mitra" panose="00000400000000000000" pitchFamily="2" charset="-78"/>
              </a:rPr>
              <a:t>نام کلاس</a:t>
            </a:r>
            <a:endParaRPr lang="en-US" altLang="en-US" sz="3200" dirty="0">
              <a:solidFill>
                <a:srgbClr val="E33101"/>
              </a:solidFill>
              <a:cs typeface="B Mitra" panose="00000400000000000000" pitchFamily="2" charset="-78"/>
            </a:endParaRPr>
          </a:p>
        </p:txBody>
      </p:sp>
      <p:grpSp>
        <p:nvGrpSpPr>
          <p:cNvPr id="2" name="Group 18"/>
          <p:cNvGrpSpPr>
            <a:grpSpLocks/>
          </p:cNvGrpSpPr>
          <p:nvPr/>
        </p:nvGrpSpPr>
        <p:grpSpPr bwMode="auto">
          <a:xfrm>
            <a:off x="6602154" y="2723100"/>
            <a:ext cx="2895600" cy="1595437"/>
            <a:chOff x="1584" y="1635"/>
            <a:chExt cx="1824" cy="1005"/>
          </a:xfrm>
        </p:grpSpPr>
        <p:sp>
          <p:nvSpPr>
            <p:cNvPr id="17417" name="Oval 9"/>
            <p:cNvSpPr>
              <a:spLocks noChangeArrowheads="1"/>
            </p:cNvSpPr>
            <p:nvPr/>
          </p:nvSpPr>
          <p:spPr bwMode="auto">
            <a:xfrm>
              <a:off x="1584" y="1644"/>
              <a:ext cx="336" cy="384"/>
            </a:xfrm>
            <a:prstGeom prst="ellipse">
              <a:avLst/>
            </a:prstGeom>
            <a:solidFill>
              <a:schemeClr val="accent1">
                <a:alpha val="0"/>
              </a:scheme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7418" name="Oval 11"/>
            <p:cNvSpPr>
              <a:spLocks noChangeArrowheads="1"/>
            </p:cNvSpPr>
            <p:nvPr/>
          </p:nvSpPr>
          <p:spPr bwMode="auto">
            <a:xfrm>
              <a:off x="1977" y="1635"/>
              <a:ext cx="336" cy="384"/>
            </a:xfrm>
            <a:prstGeom prst="ellipse">
              <a:avLst/>
            </a:prstGeom>
            <a:solidFill>
              <a:schemeClr val="accent1">
                <a:alpha val="0"/>
              </a:scheme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7419" name="Rectangle 14"/>
            <p:cNvSpPr>
              <a:spLocks noChangeArrowheads="1"/>
            </p:cNvSpPr>
            <p:nvPr/>
          </p:nvSpPr>
          <p:spPr bwMode="auto">
            <a:xfrm>
              <a:off x="2208" y="2256"/>
              <a:ext cx="1200" cy="384"/>
            </a:xfrm>
            <a:prstGeom prst="rect">
              <a:avLst/>
            </a:prstGeom>
            <a:solidFill>
              <a:schemeClr val="accent1">
                <a:alpha val="0"/>
              </a:schemeClr>
            </a:solidFill>
            <a:ln w="9525">
              <a:solidFill>
                <a:schemeClr val="tx1"/>
              </a:solidFill>
              <a:miter lim="800000"/>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ctr" eaLnBrk="1" hangingPunct="1"/>
              <a:r>
                <a:rPr lang="fa-IR" altLang="en-US" sz="3200" dirty="0">
                  <a:solidFill>
                    <a:srgbClr val="E33101"/>
                  </a:solidFill>
                  <a:cs typeface="B Mitra" panose="00000400000000000000" pitchFamily="2" charset="-78"/>
                </a:rPr>
                <a:t>نام اشياء</a:t>
              </a:r>
              <a:endParaRPr lang="en-US" altLang="en-US" sz="3200" dirty="0">
                <a:solidFill>
                  <a:srgbClr val="E33101"/>
                </a:solidFill>
                <a:cs typeface="B Mitra" panose="00000400000000000000" pitchFamily="2" charset="-78"/>
              </a:endParaRPr>
            </a:p>
          </p:txBody>
        </p:sp>
        <p:cxnSp>
          <p:nvCxnSpPr>
            <p:cNvPr id="17420" name="AutoShape 16"/>
            <p:cNvCxnSpPr>
              <a:cxnSpLocks noChangeShapeType="1"/>
              <a:stCxn id="17417" idx="4"/>
              <a:endCxn id="17419" idx="0"/>
            </p:cNvCxnSpPr>
            <p:nvPr/>
          </p:nvCxnSpPr>
          <p:spPr bwMode="auto">
            <a:xfrm>
              <a:off x="1752" y="2028"/>
              <a:ext cx="1056" cy="22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7421" name="AutoShape 17"/>
            <p:cNvCxnSpPr>
              <a:cxnSpLocks noChangeShapeType="1"/>
              <a:stCxn id="17418" idx="4"/>
              <a:endCxn id="17419" idx="0"/>
            </p:cNvCxnSpPr>
            <p:nvPr/>
          </p:nvCxnSpPr>
          <p:spPr bwMode="auto">
            <a:xfrm>
              <a:off x="2145" y="2019"/>
              <a:ext cx="663" cy="2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32787" name="Rectangle 19"/>
          <p:cNvSpPr>
            <a:spLocks noChangeArrowheads="1"/>
          </p:cNvSpPr>
          <p:nvPr/>
        </p:nvSpPr>
        <p:spPr bwMode="auto">
          <a:xfrm>
            <a:off x="1519237" y="4457700"/>
            <a:ext cx="8726488"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r" rtl="1" eaLnBrk="1" hangingPunct="1">
              <a:lnSpc>
                <a:spcPct val="80000"/>
              </a:lnSpc>
              <a:spcBef>
                <a:spcPct val="20000"/>
              </a:spcBef>
              <a:buClr>
                <a:schemeClr val="folHlink"/>
              </a:buClr>
              <a:buSzPct val="60000"/>
              <a:buFont typeface="Wingdings" panose="05000000000000000000" pitchFamily="2" charset="2"/>
              <a:buChar char="n"/>
            </a:pPr>
            <a:r>
              <a:rPr lang="fa-IR" altLang="en-US" sz="2800" dirty="0">
                <a:cs typeface="B Mitra" panose="00000400000000000000" pitchFamily="2" charset="-78"/>
              </a:rPr>
              <a:t>تعريف يک شيء شبيه تعريف يک متغير از هر نوع  داده اي است که براي حافظه گرفته مي شود </a:t>
            </a:r>
          </a:p>
          <a:p>
            <a:pPr algn="r" rtl="1" eaLnBrk="1" hangingPunct="1">
              <a:lnSpc>
                <a:spcPct val="80000"/>
              </a:lnSpc>
              <a:spcBef>
                <a:spcPct val="20000"/>
              </a:spcBef>
              <a:buClr>
                <a:schemeClr val="folHlink"/>
              </a:buClr>
              <a:buSzPct val="60000"/>
              <a:buFont typeface="Wingdings" panose="05000000000000000000" pitchFamily="2" charset="2"/>
              <a:buChar char="n"/>
            </a:pPr>
            <a:r>
              <a:rPr lang="fa-IR" altLang="en-US" sz="2800" dirty="0">
                <a:cs typeface="B Mitra" panose="00000400000000000000" pitchFamily="2" charset="-78"/>
              </a:rPr>
              <a:t>چون شيء در واقع نمونه اي از يک کلاس است به تعريف شي نمونه سازي شيء نيز مي گويند </a:t>
            </a:r>
            <a:r>
              <a:rPr lang="fa-IR" altLang="en-US" sz="2800" dirty="0">
                <a:solidFill>
                  <a:schemeClr val="folHlink"/>
                </a:solidFill>
                <a:cs typeface="B Mitra" panose="00000400000000000000" pitchFamily="2" charset="-78"/>
              </a:rPr>
              <a:t>(توجه داشته باشيد كه اتلاقهاي فوق در هنگام پياده سازي معتبر هستند)</a:t>
            </a:r>
            <a:r>
              <a:rPr lang="fa-IR" altLang="en-US" sz="2800" dirty="0">
                <a:cs typeface="B Mitra" panose="00000400000000000000" pitchFamily="2" charset="-78"/>
              </a:rPr>
              <a:t> </a:t>
            </a:r>
            <a:endParaRPr lang="en-US" altLang="en-US" sz="28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86873941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2775"/>
                                        </p:tgtEl>
                                        <p:attrNameLst>
                                          <p:attrName>style.visibility</p:attrName>
                                        </p:attrNameLst>
                                      </p:cBhvr>
                                      <p:to>
                                        <p:strVal val="visible"/>
                                      </p:to>
                                    </p:set>
                                    <p:animEffect transition="in" filter="wedge">
                                      <p:cBhvr>
                                        <p:cTn id="7" dur="500"/>
                                        <p:tgtEl>
                                          <p:spTgt spid="32775"/>
                                        </p:tgtEl>
                                      </p:cBhvr>
                                    </p:animEffect>
                                  </p:child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32776"/>
                                        </p:tgtEl>
                                        <p:attrNameLst>
                                          <p:attrName>style.visibility</p:attrName>
                                        </p:attrNameLst>
                                      </p:cBhvr>
                                      <p:to>
                                        <p:strVal val="visible"/>
                                      </p:to>
                                    </p:set>
                                    <p:animEffect transition="in" filter="diamond(in)">
                                      <p:cBhvr>
                                        <p:cTn id="11" dur="500"/>
                                        <p:tgtEl>
                                          <p:spTgt spid="3277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ox(in)">
                                      <p:cBhvr>
                                        <p:cTn id="16" dur="5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32787"/>
                                        </p:tgtEl>
                                        <p:attrNameLst>
                                          <p:attrName>style.visibility</p:attrName>
                                        </p:attrNameLst>
                                      </p:cBhvr>
                                      <p:to>
                                        <p:strVal val="visible"/>
                                      </p:to>
                                    </p:set>
                                    <p:animEffect transition="in" filter="box(in)">
                                      <p:cBhvr>
                                        <p:cTn id="21" dur="500"/>
                                        <p:tgtEl>
                                          <p:spTgt spid="32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animBg="1"/>
      <p:bldP spid="32776" grpId="0" animBg="1"/>
      <p:bldP spid="3278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eaLnBrk="1" hangingPunct="1"/>
            <a:r>
              <a:rPr lang="fa-IR" altLang="en-US"/>
              <a:t>احضار تابع هاي عضو</a:t>
            </a:r>
            <a:endParaRPr lang="en-US" altLang="en-US"/>
          </a:p>
        </p:txBody>
      </p:sp>
      <p:sp>
        <p:nvSpPr>
          <p:cNvPr id="33795" name="Rectangle 3"/>
          <p:cNvSpPr>
            <a:spLocks noGrp="1" noChangeArrowheads="1"/>
          </p:cNvSpPr>
          <p:nvPr>
            <p:ph idx="1"/>
          </p:nvPr>
        </p:nvSpPr>
        <p:spPr/>
        <p:txBody>
          <a:bodyPr/>
          <a:lstStyle/>
          <a:p>
            <a:pPr eaLnBrk="1" hangingPunct="1"/>
            <a:r>
              <a:rPr lang="fa-IR" altLang="en-US"/>
              <a:t>دستور زير تابع عضو </a:t>
            </a:r>
            <a:r>
              <a:rPr lang="en-US" altLang="en-US" sz="2900"/>
              <a:t>setdata()</a:t>
            </a:r>
            <a:r>
              <a:rPr lang="fa-IR" altLang="en-US"/>
              <a:t> را احضار مي کند:</a:t>
            </a:r>
          </a:p>
          <a:p>
            <a:pPr lvl="1" eaLnBrk="1" hangingPunct="1"/>
            <a:r>
              <a:rPr lang="en-US" altLang="en-US" sz="2400"/>
              <a:t>s1.setdata(1006)</a:t>
            </a:r>
          </a:p>
          <a:p>
            <a:pPr eaLnBrk="1" hangingPunct="1"/>
            <a:r>
              <a:rPr lang="fa-IR" altLang="en-US"/>
              <a:t>از آنجا که تابع </a:t>
            </a:r>
            <a:r>
              <a:rPr lang="en-US" altLang="en-US" sz="2900"/>
              <a:t>setdata()</a:t>
            </a:r>
            <a:r>
              <a:rPr lang="fa-IR" altLang="en-US"/>
              <a:t> يک تابع عضو از کلاس مي‌باشد بايد در ارتباط با يک شيء از اين کلاس (</a:t>
            </a:r>
            <a:r>
              <a:rPr lang="en-US" altLang="en-US" sz="2900"/>
              <a:t>s1</a:t>
            </a:r>
            <a:r>
              <a:rPr lang="fa-IR" altLang="en-US"/>
              <a:t>)</a:t>
            </a:r>
            <a:r>
              <a:rPr lang="en-US" altLang="en-US"/>
              <a:t> </a:t>
            </a:r>
            <a:r>
              <a:rPr lang="fa-IR" altLang="en-US"/>
              <a:t>احضار شودپس نوشتن دستور زير باعث توليد پيغام خطاي کاربر مي شود:</a:t>
            </a:r>
          </a:p>
          <a:p>
            <a:pPr lvl="1" eaLnBrk="1" hangingPunct="1"/>
            <a:r>
              <a:rPr lang="en-US" altLang="en-US" sz="2400"/>
              <a:t>setdata(1006)</a:t>
            </a:r>
          </a:p>
          <a:p>
            <a:pPr eaLnBrk="1" hangingPunct="1"/>
            <a:r>
              <a:rPr lang="fa-IR" altLang="en-US"/>
              <a:t>براي استفاده از يک تابع عضو عملگر نقطه نام شيء و تابع عضو را به هم وصل ميکند</a:t>
            </a:r>
            <a:endParaRPr lang="en-US" altLang="en-US"/>
          </a:p>
        </p:txBody>
      </p:sp>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59B1361-4107-497E-B21B-91CF81D1C4AF}" type="slidenum">
              <a:rPr lang="fa-IR" altLang="en-US" sz="1400">
                <a:cs typeface="B Mitra" panose="00000400000000000000" pitchFamily="2" charset="-78"/>
              </a:rPr>
              <a:pPr eaLnBrk="1" hangingPunct="1"/>
              <a:t>19</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542226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blinds(horizontal)">
                                      <p:cBhvr>
                                        <p:cTn id="7" dur="500"/>
                                        <p:tgtEl>
                                          <p:spTgt spid="33795">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3795">
                                            <p:txEl>
                                              <p:pRg st="1" end="1"/>
                                            </p:txEl>
                                          </p:spTgt>
                                        </p:tgtEl>
                                        <p:attrNameLst>
                                          <p:attrName>style.visibility</p:attrName>
                                        </p:attrNameLst>
                                      </p:cBhvr>
                                      <p:to>
                                        <p:strVal val="visible"/>
                                      </p:to>
                                    </p:set>
                                    <p:animEffect transition="in" filter="blinds(horizontal)">
                                      <p:cBhvr>
                                        <p:cTn id="10" dur="500"/>
                                        <p:tgtEl>
                                          <p:spTgt spid="3379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animEffect transition="in" filter="blinds(horizontal)">
                                      <p:cBhvr>
                                        <p:cTn id="15" dur="500"/>
                                        <p:tgtEl>
                                          <p:spTgt spid="33795">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3795">
                                            <p:txEl>
                                              <p:pRg st="3" end="3"/>
                                            </p:txEl>
                                          </p:spTgt>
                                        </p:tgtEl>
                                        <p:attrNameLst>
                                          <p:attrName>style.visibility</p:attrName>
                                        </p:attrNameLst>
                                      </p:cBhvr>
                                      <p:to>
                                        <p:strVal val="visible"/>
                                      </p:to>
                                    </p:set>
                                    <p:animEffect transition="in" filter="blinds(horizontal)">
                                      <p:cBhvr>
                                        <p:cTn id="18" dur="500"/>
                                        <p:tgtEl>
                                          <p:spTgt spid="33795">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animEffect transition="in" filter="blinds(horizontal)">
                                      <p:cBhvr>
                                        <p:cTn id="23" dur="500"/>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6451772" y="3803904"/>
            <a:ext cx="5740228" cy="3054096"/>
          </a:xfrm>
          <a:prstGeom prst="rect">
            <a:avLst/>
          </a:prstGeom>
        </p:spPr>
      </p:pic>
      <p:sp>
        <p:nvSpPr>
          <p:cNvPr id="2" name="Title 1"/>
          <p:cNvSpPr>
            <a:spLocks noGrp="1"/>
          </p:cNvSpPr>
          <p:nvPr>
            <p:ph type="title"/>
          </p:nvPr>
        </p:nvSpPr>
        <p:spPr/>
        <p:txBody>
          <a:bodyPr/>
          <a:lstStyle/>
          <a:p>
            <a:pPr algn="l" rtl="0"/>
            <a:r>
              <a:rPr lang="en-US" dirty="0"/>
              <a:t>Everything is an Object in C#</a:t>
            </a:r>
          </a:p>
        </p:txBody>
      </p:sp>
      <p:sp>
        <p:nvSpPr>
          <p:cNvPr id="3" name="Content Placeholder 2"/>
          <p:cNvSpPr>
            <a:spLocks noGrp="1"/>
          </p:cNvSpPr>
          <p:nvPr>
            <p:ph idx="1"/>
          </p:nvPr>
        </p:nvSpPr>
        <p:spPr>
          <a:xfrm>
            <a:off x="215462" y="1240077"/>
            <a:ext cx="11647354" cy="2844243"/>
          </a:xfrm>
        </p:spPr>
        <p:txBody>
          <a:bodyPr>
            <a:normAutofit fontScale="70000" lnSpcReduction="20000"/>
          </a:bodyPr>
          <a:lstStyle/>
          <a:p>
            <a:pPr algn="l" rtl="0"/>
            <a:r>
              <a:rPr lang="en-US" dirty="0"/>
              <a:t>Microsoft Visual C# is an object-oriented language. </a:t>
            </a:r>
          </a:p>
          <a:p>
            <a:pPr algn="l" rtl="0"/>
            <a:r>
              <a:rPr lang="en-US" dirty="0"/>
              <a:t>This makes it similar to Java, C++ and many others. </a:t>
            </a:r>
          </a:p>
          <a:p>
            <a:pPr algn="l" rtl="0"/>
            <a:r>
              <a:rPr lang="en-US" dirty="0"/>
              <a:t>Not all object-oriented languages are the same. </a:t>
            </a:r>
          </a:p>
          <a:p>
            <a:pPr lvl="1" algn="l" rtl="0"/>
            <a:r>
              <a:rPr lang="en-US" dirty="0"/>
              <a:t>Some languages are mostly procedural and incorporate some object-oriented features. </a:t>
            </a:r>
          </a:p>
          <a:p>
            <a:pPr lvl="1" algn="l" rtl="0"/>
            <a:r>
              <a:rPr lang="en-US" dirty="0"/>
              <a:t>C#, however, is a strict object-oriented language. </a:t>
            </a:r>
          </a:p>
          <a:p>
            <a:pPr lvl="1" algn="l" rtl="0"/>
            <a:r>
              <a:rPr lang="en-US" dirty="0"/>
              <a:t>That means that all values are stored as objects or as members of objects.</a:t>
            </a:r>
          </a:p>
        </p:txBody>
      </p:sp>
      <p:sp>
        <p:nvSpPr>
          <p:cNvPr id="4" name="Slide Number Placeholder 3"/>
          <p:cNvSpPr>
            <a:spLocks noGrp="1"/>
          </p:cNvSpPr>
          <p:nvPr>
            <p:ph type="sldNum" sz="quarter" idx="12"/>
          </p:nvPr>
        </p:nvSpPr>
        <p:spPr/>
        <p:txBody>
          <a:bodyPr/>
          <a:lstStyle/>
          <a:p>
            <a:fld id="{7A24F918-E48B-4CD6-88B4-F48A81EB5FB6}" type="slidenum">
              <a:rPr lang="en-US" smtClean="0"/>
              <a:pPr/>
              <a:t>2</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355772" y="4362646"/>
            <a:ext cx="6096000" cy="646331"/>
          </a:xfrm>
          <a:prstGeom prst="rect">
            <a:avLst/>
          </a:prstGeom>
        </p:spPr>
        <p:txBody>
          <a:bodyPr>
            <a:spAutoFit/>
          </a:bodyPr>
          <a:lstStyle/>
          <a:p>
            <a:r>
              <a:rPr lang="en-US" dirty="0">
                <a:solidFill>
                  <a:srgbClr val="C00000"/>
                </a:solidFill>
              </a:rPr>
              <a:t>:: An object is an area of memory that stores data and behaviors.</a:t>
            </a:r>
          </a:p>
        </p:txBody>
      </p:sp>
    </p:spTree>
    <p:extLst>
      <p:ext uri="{BB962C8B-B14F-4D97-AF65-F5344CB8AC3E}">
        <p14:creationId xmlns:p14="http://schemas.microsoft.com/office/powerpoint/2010/main" val="15313484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19460" name="Rectangle 7"/>
          <p:cNvSpPr>
            <a:spLocks noGrp="1" noChangeArrowheads="1"/>
          </p:cNvSpPr>
          <p:nvPr>
            <p:ph idx="1"/>
          </p:nvPr>
        </p:nvSpPr>
        <p:spPr/>
        <p:txBody>
          <a:bodyPr/>
          <a:lstStyle/>
          <a:p>
            <a:pPr algn="ctr" eaLnBrk="1" hangingPunct="1">
              <a:buFont typeface="Wingdings" panose="05000000000000000000" pitchFamily="2" charset="2"/>
              <a:buNone/>
            </a:pPr>
            <a:endParaRPr lang="fa-IR" altLang="en-US" sz="4800"/>
          </a:p>
          <a:p>
            <a:pPr algn="ctr" eaLnBrk="1" hangingPunct="1">
              <a:buFont typeface="Wingdings" panose="05000000000000000000" pitchFamily="2" charset="2"/>
              <a:buNone/>
            </a:pPr>
            <a:r>
              <a:rPr lang="fa-IR" altLang="en-US" sz="4800"/>
              <a:t>توابع عضو كلاس حتماً بايد براي يك شيءساخته شده فراخواني شوند</a:t>
            </a:r>
            <a:endParaRPr lang="en-US" altLang="en-US" sz="4800"/>
          </a:p>
        </p:txBody>
      </p:sp>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EBD0877-7A81-425B-BE19-56C9479DF0B7}" type="slidenum">
              <a:rPr lang="fa-IR" altLang="en-US" sz="1400">
                <a:cs typeface="B Mitra" panose="00000400000000000000" pitchFamily="2" charset="-78"/>
              </a:rPr>
              <a:pPr eaLnBrk="1" hangingPunct="1"/>
              <a:t>20</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7916047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9"/>
          <p:cNvSpPr>
            <a:spLocks noChangeArrowheads="1"/>
          </p:cNvSpPr>
          <p:nvPr/>
        </p:nvSpPr>
        <p:spPr bwMode="auto">
          <a:xfrm>
            <a:off x="765544" y="2050632"/>
            <a:ext cx="8458200" cy="4633913"/>
          </a:xfrm>
          <a:prstGeom prst="rect">
            <a:avLst/>
          </a:prstGeom>
          <a:solidFill>
            <a:srgbClr val="FEFFE7"/>
          </a:solidFill>
          <a:ln w="9525">
            <a:solidFill>
              <a:schemeClr val="tx1"/>
            </a:solidFill>
            <a:miter lim="800000"/>
            <a:headEnd/>
            <a:tailEnd/>
          </a:ln>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spcBef>
                <a:spcPct val="20000"/>
              </a:spcBef>
              <a:buClr>
                <a:schemeClr val="folHlink"/>
              </a:buClr>
              <a:buSzPct val="60000"/>
              <a:buFont typeface="Wingdings" panose="05000000000000000000" pitchFamily="2" charset="2"/>
              <a:buNone/>
            </a:pPr>
            <a:r>
              <a:rPr lang="en-US" altLang="en-US" sz="2100" b="1" dirty="0">
                <a:solidFill>
                  <a:schemeClr val="folHlink"/>
                </a:solidFill>
                <a:latin typeface="Courier New" panose="02070309020205020404" pitchFamily="49" charset="0"/>
                <a:cs typeface="Courier New" panose="02070309020205020404" pitchFamily="49" charset="0"/>
              </a:rPr>
              <a:t>class</a:t>
            </a:r>
            <a:r>
              <a:rPr lang="en-US" altLang="en-US" sz="2100" b="1" dirty="0">
                <a:latin typeface="Courier New" panose="02070309020205020404" pitchFamily="49" charset="0"/>
                <a:cs typeface="Courier New" panose="02070309020205020404" pitchFamily="49" charset="0"/>
              </a:rPr>
              <a:t> </a:t>
            </a:r>
            <a:r>
              <a:rPr lang="en-US" altLang="en-US" sz="2400" b="1" dirty="0" err="1">
                <a:latin typeface="Courier New" panose="02070309020205020404" pitchFamily="49" charset="0"/>
                <a:cs typeface="Courier New" panose="02070309020205020404" pitchFamily="49" charset="0"/>
              </a:rPr>
              <a:t>CCircle</a:t>
            </a:r>
            <a:endParaRPr lang="en-US" altLang="en-US" sz="2100" b="1" dirty="0">
              <a:latin typeface="Courier New" panose="02070309020205020404" pitchFamily="49" charset="0"/>
              <a:cs typeface="Courier New" panose="02070309020205020404" pitchFamily="49" charset="0"/>
            </a:endParaRPr>
          </a:p>
          <a:p>
            <a:pPr algn="l" eaLnBrk="1" hangingPunct="1">
              <a:spcBef>
                <a:spcPct val="20000"/>
              </a:spcBef>
              <a:buClr>
                <a:schemeClr val="folHlink"/>
              </a:buClr>
              <a:buSzPct val="60000"/>
              <a:buFont typeface="Wingdings" panose="05000000000000000000" pitchFamily="2" charset="2"/>
              <a:buNone/>
            </a:pPr>
            <a:r>
              <a:rPr lang="en-US" altLang="en-US" sz="21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100" b="1" dirty="0">
                <a:solidFill>
                  <a:schemeClr val="folHlink"/>
                </a:solidFill>
                <a:latin typeface="Courier New" panose="02070309020205020404" pitchFamily="49" charset="0"/>
                <a:cs typeface="Courier New" panose="02070309020205020404" pitchFamily="49" charset="0"/>
              </a:rPr>
              <a:t>private:</a:t>
            </a:r>
          </a:p>
          <a:p>
            <a:pPr lvl="1" algn="l" eaLnBrk="1" hangingPunct="1">
              <a:spcBef>
                <a:spcPct val="20000"/>
              </a:spcBef>
              <a:buClr>
                <a:schemeClr val="hlink"/>
              </a:buClr>
              <a:buSzPct val="55000"/>
              <a:buFont typeface="Wingdings" panose="05000000000000000000" pitchFamily="2" charset="2"/>
              <a:buNone/>
            </a:pPr>
            <a:r>
              <a:rPr lang="en-US" altLang="en-US" sz="2100" b="1" dirty="0" err="1">
                <a:latin typeface="Courier New" panose="02070309020205020404" pitchFamily="49" charset="0"/>
                <a:cs typeface="Courier New" panose="02070309020205020404" pitchFamily="49" charset="0"/>
              </a:rPr>
              <a:t>int</a:t>
            </a:r>
            <a:r>
              <a:rPr lang="en-US" altLang="en-US" sz="2100" b="1" dirty="0">
                <a:latin typeface="Courier New" panose="02070309020205020404" pitchFamily="49" charset="0"/>
                <a:cs typeface="Courier New" panose="02070309020205020404" pitchFamily="49" charset="0"/>
              </a:rPr>
              <a:t> </a:t>
            </a:r>
            <a:r>
              <a:rPr lang="en-US" altLang="en-US" sz="2100" b="1" dirty="0" err="1">
                <a:latin typeface="Courier New" panose="02070309020205020404" pitchFamily="49" charset="0"/>
                <a:cs typeface="Courier New" panose="02070309020205020404" pitchFamily="49" charset="0"/>
              </a:rPr>
              <a:t>Xco,Yco</a:t>
            </a:r>
            <a:r>
              <a:rPr lang="en-US" altLang="en-US" sz="2100" b="1" dirty="0">
                <a:latin typeface="Courier New" panose="02070309020205020404" pitchFamily="49" charset="0"/>
                <a:cs typeface="Courier New" panose="02070309020205020404" pitchFamily="49" charset="0"/>
              </a:rPr>
              <a:t>;</a:t>
            </a:r>
          </a:p>
          <a:p>
            <a:pPr lvl="1" algn="l" eaLnBrk="1" hangingPunct="1">
              <a:spcBef>
                <a:spcPct val="20000"/>
              </a:spcBef>
              <a:buClr>
                <a:schemeClr val="hlink"/>
              </a:buClr>
              <a:buSzPct val="55000"/>
              <a:buFont typeface="Wingdings" panose="05000000000000000000" pitchFamily="2" charset="2"/>
              <a:buNone/>
            </a:pPr>
            <a:r>
              <a:rPr lang="en-US" altLang="en-US" sz="2100" b="1" dirty="0" err="1">
                <a:latin typeface="Courier New" panose="02070309020205020404" pitchFamily="49" charset="0"/>
                <a:cs typeface="Courier New" panose="02070309020205020404" pitchFamily="49" charset="0"/>
              </a:rPr>
              <a:t>int</a:t>
            </a:r>
            <a:r>
              <a:rPr lang="en-US" altLang="en-US" sz="2100" b="1" dirty="0">
                <a:latin typeface="Courier New" panose="02070309020205020404" pitchFamily="49" charset="0"/>
                <a:cs typeface="Courier New" panose="02070309020205020404" pitchFamily="49" charset="0"/>
              </a:rPr>
              <a:t> Radius;</a:t>
            </a:r>
          </a:p>
          <a:p>
            <a:pPr lvl="1" algn="l" eaLnBrk="1" hangingPunct="1">
              <a:spcBef>
                <a:spcPct val="20000"/>
              </a:spcBef>
              <a:buClr>
                <a:schemeClr val="hlink"/>
              </a:buClr>
              <a:buSzPct val="55000"/>
              <a:buFont typeface="Wingdings" panose="05000000000000000000" pitchFamily="2" charset="2"/>
              <a:buNone/>
            </a:pPr>
            <a:r>
              <a:rPr lang="en-US" altLang="en-US" sz="2400" b="1" dirty="0">
                <a:latin typeface="Courier New" panose="02070309020205020404" pitchFamily="49" charset="0"/>
                <a:cs typeface="Courier New" panose="02070309020205020404" pitchFamily="49" charset="0"/>
              </a:rPr>
              <a:t>COLORREF</a:t>
            </a:r>
            <a:r>
              <a:rPr lang="en-US" altLang="en-US" sz="2800" b="1" dirty="0">
                <a:latin typeface="Courier New" panose="02070309020205020404" pitchFamily="49" charset="0"/>
                <a:cs typeface="Courier New" panose="02070309020205020404" pitchFamily="49" charset="0"/>
              </a:rPr>
              <a:t> </a:t>
            </a:r>
            <a:r>
              <a:rPr lang="en-US" altLang="en-US" sz="2100" b="1" dirty="0" err="1">
                <a:latin typeface="Courier New" panose="02070309020205020404" pitchFamily="49" charset="0"/>
                <a:cs typeface="Courier New" panose="02070309020205020404" pitchFamily="49" charset="0"/>
              </a:rPr>
              <a:t>Fillcolor</a:t>
            </a:r>
            <a:r>
              <a:rPr lang="en-US" altLang="en-US" sz="21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100" b="1" dirty="0">
                <a:solidFill>
                  <a:schemeClr val="folHlink"/>
                </a:solidFill>
                <a:latin typeface="Courier New" panose="02070309020205020404" pitchFamily="49" charset="0"/>
                <a:cs typeface="Courier New" panose="02070309020205020404" pitchFamily="49" charset="0"/>
              </a:rPr>
              <a:t>public:</a:t>
            </a:r>
          </a:p>
          <a:p>
            <a:pPr lvl="1" algn="l" eaLnBrk="1" hangingPunct="1">
              <a:spcBef>
                <a:spcPct val="20000"/>
              </a:spcBef>
              <a:buClr>
                <a:schemeClr val="hlink"/>
              </a:buClr>
              <a:buSzPct val="55000"/>
            </a:pPr>
            <a:r>
              <a:rPr lang="en-US" altLang="en-US" sz="2100" b="1" dirty="0">
                <a:latin typeface="Courier New" panose="02070309020205020404" pitchFamily="49" charset="0"/>
                <a:cs typeface="Courier New" panose="02070309020205020404" pitchFamily="49" charset="0"/>
              </a:rPr>
              <a:t>void set(</a:t>
            </a:r>
            <a:r>
              <a:rPr lang="en-US" altLang="en-US" sz="2100" b="1" dirty="0" err="1">
                <a:latin typeface="Courier New" panose="02070309020205020404" pitchFamily="49" charset="0"/>
                <a:cs typeface="Courier New" panose="02070309020205020404" pitchFamily="49" charset="0"/>
              </a:rPr>
              <a:t>int</a:t>
            </a:r>
            <a:r>
              <a:rPr lang="en-US" altLang="en-US" sz="2100" b="1" dirty="0">
                <a:latin typeface="Courier New" panose="02070309020205020404" pitchFamily="49" charset="0"/>
                <a:cs typeface="Courier New" panose="02070309020205020404" pitchFamily="49" charset="0"/>
              </a:rPr>
              <a:t> </a:t>
            </a:r>
            <a:r>
              <a:rPr lang="en-US" altLang="en-US" sz="2100" b="1" dirty="0" err="1">
                <a:latin typeface="Courier New" panose="02070309020205020404" pitchFamily="49" charset="0"/>
                <a:cs typeface="Courier New" panose="02070309020205020404" pitchFamily="49" charset="0"/>
              </a:rPr>
              <a:t>x,int</a:t>
            </a:r>
            <a:r>
              <a:rPr lang="en-US" altLang="en-US" sz="2100" b="1" dirty="0">
                <a:latin typeface="Courier New" panose="02070309020205020404" pitchFamily="49" charset="0"/>
                <a:cs typeface="Courier New" panose="02070309020205020404" pitchFamily="49" charset="0"/>
              </a:rPr>
              <a:t> </a:t>
            </a:r>
            <a:r>
              <a:rPr lang="en-US" altLang="en-US" sz="2100" b="1" dirty="0" err="1">
                <a:latin typeface="Courier New" panose="02070309020205020404" pitchFamily="49" charset="0"/>
                <a:cs typeface="Courier New" panose="02070309020205020404" pitchFamily="49" charset="0"/>
              </a:rPr>
              <a:t>y,int</a:t>
            </a:r>
            <a:r>
              <a:rPr lang="en-US" altLang="en-US" sz="2100" b="1" dirty="0">
                <a:latin typeface="Courier New" panose="02070309020205020404" pitchFamily="49" charset="0"/>
                <a:cs typeface="Courier New" panose="02070309020205020404" pitchFamily="49" charset="0"/>
              </a:rPr>
              <a:t> r,</a:t>
            </a:r>
            <a:r>
              <a:rPr lang="en-US" altLang="en-US" sz="2000" dirty="0">
                <a:cs typeface="B Mitra" panose="00000400000000000000" pitchFamily="2" charset="-78"/>
              </a:rPr>
              <a:t> </a:t>
            </a:r>
            <a:r>
              <a:rPr lang="en-US" altLang="en-US" sz="2100" b="1" dirty="0">
                <a:latin typeface="Courier New" panose="02070309020205020404" pitchFamily="49" charset="0"/>
                <a:cs typeface="Courier New" panose="02070309020205020404" pitchFamily="49" charset="0"/>
              </a:rPr>
              <a:t>COLORREF</a:t>
            </a:r>
            <a:r>
              <a:rPr lang="en-US" altLang="en-US" sz="2400" b="1" dirty="0">
                <a:latin typeface="Courier New" panose="02070309020205020404" pitchFamily="49" charset="0"/>
                <a:cs typeface="Courier New" panose="02070309020205020404" pitchFamily="49" charset="0"/>
              </a:rPr>
              <a:t> </a:t>
            </a:r>
            <a:r>
              <a:rPr lang="en-US" altLang="en-US" sz="2100" b="1" dirty="0">
                <a:latin typeface="Courier New" panose="02070309020205020404" pitchFamily="49" charset="0"/>
                <a:cs typeface="Courier New" panose="02070309020205020404" pitchFamily="49" charset="0"/>
              </a:rPr>
              <a:t>fc);</a:t>
            </a:r>
          </a:p>
          <a:p>
            <a:pPr lvl="1" algn="l" eaLnBrk="1" hangingPunct="1">
              <a:spcBef>
                <a:spcPct val="20000"/>
              </a:spcBef>
              <a:buClr>
                <a:schemeClr val="hlink"/>
              </a:buClr>
              <a:buSzPct val="55000"/>
              <a:buFont typeface="Wingdings" panose="05000000000000000000" pitchFamily="2" charset="2"/>
              <a:buNone/>
            </a:pPr>
            <a:r>
              <a:rPr lang="en-US" altLang="en-US" sz="2100" b="1" dirty="0">
                <a:latin typeface="Courier New" panose="02070309020205020404" pitchFamily="49" charset="0"/>
                <a:cs typeface="Courier New" panose="02070309020205020404" pitchFamily="49" charset="0"/>
              </a:rPr>
              <a:t>void draw(CDC *</a:t>
            </a:r>
            <a:r>
              <a:rPr lang="en-US" altLang="en-US" sz="2100" b="1" dirty="0" err="1">
                <a:latin typeface="Courier New" panose="02070309020205020404" pitchFamily="49" charset="0"/>
                <a:cs typeface="Courier New" panose="02070309020205020404" pitchFamily="49" charset="0"/>
              </a:rPr>
              <a:t>pdc</a:t>
            </a:r>
            <a:r>
              <a:rPr lang="en-US" altLang="en-US" sz="21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100" b="1" dirty="0">
                <a:latin typeface="Courier New" panose="02070309020205020404" pitchFamily="49" charset="0"/>
                <a:cs typeface="Courier New" panose="02070309020205020404" pitchFamily="49" charset="0"/>
              </a:rPr>
              <a:t>};</a:t>
            </a:r>
          </a:p>
        </p:txBody>
      </p:sp>
      <p:sp>
        <p:nvSpPr>
          <p:cNvPr id="20484" name="Rectangle 2"/>
          <p:cNvSpPr>
            <a:spLocks noGrp="1" noChangeArrowheads="1"/>
          </p:cNvSpPr>
          <p:nvPr>
            <p:ph type="title"/>
          </p:nvPr>
        </p:nvSpPr>
        <p:spPr/>
        <p:txBody>
          <a:bodyPr/>
          <a:lstStyle/>
          <a:p>
            <a:pPr algn="r" eaLnBrk="1" hangingPunct="1"/>
            <a:r>
              <a:rPr lang="fa-IR" altLang="en-US"/>
              <a:t>مثال</a:t>
            </a:r>
            <a:endParaRPr lang="en-US" altLang="en-US"/>
          </a:p>
        </p:txBody>
      </p:sp>
      <p:sp>
        <p:nvSpPr>
          <p:cNvPr id="20485" name="Rectangle 3"/>
          <p:cNvSpPr>
            <a:spLocks noGrp="1" noChangeArrowheads="1"/>
          </p:cNvSpPr>
          <p:nvPr>
            <p:ph idx="1"/>
          </p:nvPr>
        </p:nvSpPr>
        <p:spPr>
          <a:xfrm>
            <a:off x="215462" y="1240077"/>
            <a:ext cx="11328838" cy="1875185"/>
          </a:xfrm>
        </p:spPr>
        <p:txBody>
          <a:bodyPr>
            <a:normAutofit/>
          </a:bodyPr>
          <a:lstStyle/>
          <a:p>
            <a:pPr algn="r" rtl="1" eaLnBrk="1" hangingPunct="1"/>
            <a:r>
              <a:rPr lang="fa-IR" altLang="en-US" sz="3200" dirty="0"/>
              <a:t>در اين مثال يک کلاس که مربوط به شيء دايره است را مورد  بررسي قرار ميدهيم.</a:t>
            </a:r>
            <a:endParaRPr lang="en-US" altLang="en-US" dirty="0"/>
          </a:p>
        </p:txBody>
      </p:sp>
      <p:sp>
        <p:nvSpPr>
          <p:cNvPr id="2048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4CEC32D-D123-427A-86BD-3E4287107CA1}" type="slidenum">
              <a:rPr lang="fa-IR" altLang="en-US" sz="1400">
                <a:cs typeface="B Mitra" panose="00000400000000000000" pitchFamily="2" charset="-78"/>
              </a:rPr>
              <a:pPr eaLnBrk="1" hangingPunct="1"/>
              <a:t>21</a:t>
            </a:fld>
            <a:endParaRPr lang="en-US" altLang="en-US" sz="1400" dirty="0">
              <a:cs typeface="B Mitra" panose="00000400000000000000" pitchFamily="2" charset="-78"/>
            </a:endParaRPr>
          </a:p>
        </p:txBody>
      </p:sp>
      <p:sp>
        <p:nvSpPr>
          <p:cNvPr id="20486" name="Text Box 12"/>
          <p:cNvSpPr txBox="1">
            <a:spLocks noChangeArrowheads="1"/>
          </p:cNvSpPr>
          <p:nvPr/>
        </p:nvSpPr>
        <p:spPr bwMode="auto">
          <a:xfrm>
            <a:off x="5108945" y="3115262"/>
            <a:ext cx="296908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r>
              <a:rPr lang="fa-IR" altLang="en-US" sz="2000" dirty="0">
                <a:solidFill>
                  <a:schemeClr val="tx2"/>
                </a:solidFill>
                <a:cs typeface="B Mitra" panose="00000400000000000000" pitchFamily="2" charset="-78"/>
              </a:rPr>
              <a:t>تعريف كلاس به همراه متغيرهاي عضو </a:t>
            </a:r>
          </a:p>
          <a:p>
            <a:pPr rtl="1" eaLnBrk="1" hangingPunct="1"/>
            <a:r>
              <a:rPr lang="fa-IR" altLang="en-US" sz="2000" dirty="0">
                <a:solidFill>
                  <a:schemeClr val="tx2"/>
                </a:solidFill>
                <a:cs typeface="B Mitra" panose="00000400000000000000" pitchFamily="2" charset="-78"/>
              </a:rPr>
              <a:t>و بيان نمونه اوليه توابع عضو</a:t>
            </a:r>
            <a:endParaRPr lang="en-US" altLang="en-US" sz="2000" dirty="0">
              <a:solidFill>
                <a:schemeClr val="tx2"/>
              </a:solidFill>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7859246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algn="r" eaLnBrk="1" hangingPunct="1"/>
            <a:r>
              <a:rPr lang="fa-IR" altLang="en-US"/>
              <a:t>ادامه مثال</a:t>
            </a:r>
            <a:endParaRPr lang="en-US" altLang="en-US"/>
          </a:p>
        </p:txBody>
      </p:sp>
      <p:sp>
        <p:nvSpPr>
          <p:cNvPr id="2" name="Content Placeholder 1"/>
          <p:cNvSpPr>
            <a:spLocks noGrp="1"/>
          </p:cNvSpPr>
          <p:nvPr>
            <p:ph idx="1"/>
          </p:nvPr>
        </p:nvSpPr>
        <p:spPr/>
        <p:txBody>
          <a:bodyPr/>
          <a:lstStyle/>
          <a:p>
            <a:endParaRPr lang="en-US"/>
          </a:p>
        </p:txBody>
      </p:sp>
      <p:sp>
        <p:nvSpPr>
          <p:cNvPr id="2150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5CABA51-4B06-4AC9-AA32-877535F17693}" type="slidenum">
              <a:rPr lang="fa-IR" altLang="en-US" sz="1400">
                <a:cs typeface="B Mitra" panose="00000400000000000000" pitchFamily="2" charset="-78"/>
              </a:rPr>
              <a:pPr eaLnBrk="1" hangingPunct="1"/>
              <a:t>22</a:t>
            </a:fld>
            <a:endParaRPr lang="en-US" altLang="en-US" sz="1400" dirty="0">
              <a:cs typeface="B Mitra" panose="00000400000000000000" pitchFamily="2" charset="-78"/>
            </a:endParaRPr>
          </a:p>
        </p:txBody>
      </p:sp>
      <p:sp>
        <p:nvSpPr>
          <p:cNvPr id="21508" name="Rectangle 5"/>
          <p:cNvSpPr>
            <a:spLocks noChangeArrowheads="1"/>
          </p:cNvSpPr>
          <p:nvPr/>
        </p:nvSpPr>
        <p:spPr bwMode="auto">
          <a:xfrm>
            <a:off x="1752600" y="914400"/>
            <a:ext cx="8686800" cy="5715000"/>
          </a:xfrm>
          <a:prstGeom prst="rect">
            <a:avLst/>
          </a:prstGeom>
          <a:solidFill>
            <a:srgbClr val="FEFFE7"/>
          </a:solidFill>
          <a:ln w="9525">
            <a:solidFill>
              <a:schemeClr val="tx1"/>
            </a:solidFill>
            <a:miter lim="800000"/>
            <a:headEnd/>
            <a:tailEnd/>
          </a:ln>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rtl="1"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void </a:t>
            </a:r>
            <a:r>
              <a:rPr lang="en-US" altLang="en-US" sz="2000" b="1" dirty="0" err="1">
                <a:latin typeface="Courier New" panose="02070309020205020404" pitchFamily="49" charset="0"/>
                <a:cs typeface="Courier New" panose="02070309020205020404" pitchFamily="49" charset="0"/>
              </a:rPr>
              <a:t>CCircle</a:t>
            </a:r>
            <a:r>
              <a:rPr lang="en-US" altLang="en-US" sz="2000" b="1" dirty="0">
                <a:latin typeface="Courier New" panose="02070309020205020404" pitchFamily="49" charset="0"/>
                <a:cs typeface="Courier New" panose="02070309020205020404" pitchFamily="49" charset="0"/>
              </a:rPr>
              <a:t>::set(</a:t>
            </a:r>
            <a:r>
              <a:rPr lang="en-US" altLang="en-US" sz="2000" b="1" dirty="0" err="1">
                <a:latin typeface="Courier New" panose="02070309020205020404" pitchFamily="49" charset="0"/>
                <a:cs typeface="Courier New" panose="02070309020205020404" pitchFamily="49" charset="0"/>
              </a:rPr>
              <a:t>int</a:t>
            </a:r>
            <a:r>
              <a:rPr lang="en-US" altLang="en-US" sz="2000" b="1" dirty="0">
                <a:latin typeface="Courier New" panose="02070309020205020404" pitchFamily="49" charset="0"/>
                <a:cs typeface="Courier New" panose="02070309020205020404" pitchFamily="49" charset="0"/>
              </a:rPr>
              <a:t> </a:t>
            </a:r>
            <a:r>
              <a:rPr lang="en-US" altLang="en-US" sz="2000" b="1" dirty="0" err="1">
                <a:latin typeface="Courier New" panose="02070309020205020404" pitchFamily="49" charset="0"/>
                <a:cs typeface="Courier New" panose="02070309020205020404" pitchFamily="49" charset="0"/>
              </a:rPr>
              <a:t>x,int</a:t>
            </a:r>
            <a:r>
              <a:rPr lang="en-US" altLang="en-US" sz="2000" b="1" dirty="0">
                <a:latin typeface="Courier New" panose="02070309020205020404" pitchFamily="49" charset="0"/>
                <a:cs typeface="Courier New" panose="02070309020205020404" pitchFamily="49" charset="0"/>
              </a:rPr>
              <a:t> </a:t>
            </a:r>
            <a:r>
              <a:rPr lang="en-US" altLang="en-US" sz="2000" b="1" dirty="0" err="1">
                <a:latin typeface="Courier New" panose="02070309020205020404" pitchFamily="49" charset="0"/>
                <a:cs typeface="Courier New" panose="02070309020205020404" pitchFamily="49" charset="0"/>
              </a:rPr>
              <a:t>y,int</a:t>
            </a:r>
            <a:r>
              <a:rPr lang="en-US" altLang="en-US" sz="2000" b="1" dirty="0">
                <a:latin typeface="Courier New" panose="02070309020205020404" pitchFamily="49" charset="0"/>
                <a:cs typeface="Courier New" panose="02070309020205020404" pitchFamily="49" charset="0"/>
              </a:rPr>
              <a:t> r, COLORREF fc)</a:t>
            </a:r>
            <a:endParaRPr lang="fa-IR" altLang="en-US" sz="2000" b="1" dirty="0">
              <a:latin typeface="Courier New" panose="02070309020205020404" pitchFamily="49" charset="0"/>
              <a:cs typeface="Courier New" panose="02070309020205020404" pitchFamily="49" charset="0"/>
            </a:endParaRP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a:t>
            </a:r>
          </a:p>
          <a:p>
            <a:pPr lvl="1" algn="l" eaLnBrk="1" hangingPunct="1">
              <a:spcBef>
                <a:spcPct val="20000"/>
              </a:spcBef>
              <a:buClr>
                <a:schemeClr val="hlink"/>
              </a:buClr>
              <a:buSzPct val="55000"/>
              <a:buFont typeface="Wingdings" panose="05000000000000000000" pitchFamily="2" charset="2"/>
              <a:buNone/>
            </a:pPr>
            <a:r>
              <a:rPr lang="en-US" altLang="en-US" sz="2000" b="1" dirty="0" err="1">
                <a:latin typeface="Courier New" panose="02070309020205020404" pitchFamily="49" charset="0"/>
                <a:cs typeface="Courier New" panose="02070309020205020404" pitchFamily="49" charset="0"/>
              </a:rPr>
              <a:t>Xco</a:t>
            </a:r>
            <a:r>
              <a:rPr lang="en-US" altLang="en-US" sz="2000" b="1" dirty="0">
                <a:latin typeface="Courier New" panose="02070309020205020404" pitchFamily="49" charset="0"/>
                <a:cs typeface="Courier New" panose="02070309020205020404" pitchFamily="49" charset="0"/>
              </a:rPr>
              <a:t>=x;</a:t>
            </a:r>
          </a:p>
          <a:p>
            <a:pPr lvl="1" algn="l" eaLnBrk="1" hangingPunct="1">
              <a:spcBef>
                <a:spcPct val="20000"/>
              </a:spcBef>
              <a:buClr>
                <a:schemeClr val="hlink"/>
              </a:buClr>
              <a:buSzPct val="55000"/>
              <a:buFont typeface="Wingdings" panose="05000000000000000000" pitchFamily="2" charset="2"/>
              <a:buNone/>
            </a:pPr>
            <a:r>
              <a:rPr lang="en-US" altLang="en-US" sz="2000" b="1" dirty="0" err="1">
                <a:latin typeface="Courier New" panose="02070309020205020404" pitchFamily="49" charset="0"/>
                <a:cs typeface="Courier New" panose="02070309020205020404" pitchFamily="49" charset="0"/>
              </a:rPr>
              <a:t>Yco</a:t>
            </a:r>
            <a:r>
              <a:rPr lang="en-US" altLang="en-US" sz="2000" b="1" dirty="0">
                <a:latin typeface="Courier New" panose="02070309020205020404" pitchFamily="49" charset="0"/>
                <a:cs typeface="Courier New" panose="02070309020205020404" pitchFamily="49" charset="0"/>
              </a:rPr>
              <a:t>=y;</a:t>
            </a:r>
          </a:p>
          <a:p>
            <a:pPr lvl="1" algn="l" eaLnBrk="1" hangingPunct="1">
              <a:spcBef>
                <a:spcPct val="20000"/>
              </a:spcBef>
              <a:buClr>
                <a:schemeClr val="hlink"/>
              </a:buClr>
              <a:buSzPct val="55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Radius=r;</a:t>
            </a:r>
          </a:p>
          <a:p>
            <a:pPr lvl="1" algn="l" eaLnBrk="1" hangingPunct="1">
              <a:spcBef>
                <a:spcPct val="20000"/>
              </a:spcBef>
              <a:buClr>
                <a:schemeClr val="hlink"/>
              </a:buClr>
              <a:buSzPct val="55000"/>
              <a:buFont typeface="Wingdings" panose="05000000000000000000" pitchFamily="2" charset="2"/>
              <a:buNone/>
            </a:pPr>
            <a:r>
              <a:rPr lang="en-US" altLang="en-US" sz="2000" b="1" dirty="0" err="1">
                <a:latin typeface="Courier New" panose="02070309020205020404" pitchFamily="49" charset="0"/>
                <a:cs typeface="Courier New" panose="02070309020205020404" pitchFamily="49" charset="0"/>
              </a:rPr>
              <a:t>Fillcolor</a:t>
            </a:r>
            <a:r>
              <a:rPr lang="en-US" altLang="en-US" sz="2000" b="1" dirty="0">
                <a:latin typeface="Courier New" panose="02070309020205020404" pitchFamily="49" charset="0"/>
                <a:cs typeface="Courier New" panose="02070309020205020404" pitchFamily="49" charset="0"/>
              </a:rPr>
              <a:t>=fc;</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void </a:t>
            </a:r>
            <a:r>
              <a:rPr lang="en-US" altLang="en-US" sz="1800" b="1" dirty="0" err="1">
                <a:latin typeface="Courier New" panose="02070309020205020404" pitchFamily="49" charset="0"/>
                <a:cs typeface="Courier New" panose="02070309020205020404" pitchFamily="49" charset="0"/>
              </a:rPr>
              <a:t>CCircle</a:t>
            </a:r>
            <a:r>
              <a:rPr lang="en-US" altLang="en-US" sz="1800" b="1" dirty="0">
                <a:latin typeface="Courier New" panose="02070309020205020404" pitchFamily="49" charset="0"/>
                <a:cs typeface="Courier New" panose="02070309020205020404" pitchFamily="49" charset="0"/>
              </a:rPr>
              <a:t>::draw(CDC *</a:t>
            </a:r>
            <a:r>
              <a:rPr lang="en-US" altLang="en-US" sz="1800" b="1" dirty="0" err="1">
                <a:latin typeface="Courier New" panose="02070309020205020404" pitchFamily="49" charset="0"/>
                <a:cs typeface="Courier New" panose="02070309020205020404" pitchFamily="49" charset="0"/>
              </a:rPr>
              <a:t>pdc</a:t>
            </a: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CBrush</a:t>
            </a: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mBrush</a:t>
            </a: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mBrush.CreateSolidBrush</a:t>
            </a:r>
            <a:r>
              <a:rPr lang="en-US" altLang="en-US" sz="1800" b="1" dirty="0">
                <a:latin typeface="Courier New" panose="02070309020205020404" pitchFamily="49" charset="0"/>
                <a:cs typeface="Courier New" panose="02070309020205020404" pitchFamily="49" charset="0"/>
              </a:rPr>
              <a:t>(</a:t>
            </a:r>
            <a:r>
              <a:rPr lang="en-US" altLang="en-US" sz="1800" b="1" dirty="0" err="1">
                <a:latin typeface="Courier New" panose="02070309020205020404" pitchFamily="49" charset="0"/>
                <a:cs typeface="Courier New" panose="02070309020205020404" pitchFamily="49" charset="0"/>
              </a:rPr>
              <a:t>Fillcolor</a:t>
            </a: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CBrush</a:t>
            </a: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OldBrush</a:t>
            </a:r>
            <a:r>
              <a:rPr lang="en-US" altLang="en-US" sz="1800" b="1" dirty="0">
                <a:latin typeface="Courier New" panose="02070309020205020404" pitchFamily="49" charset="0"/>
                <a:cs typeface="Courier New" panose="02070309020205020404" pitchFamily="49" charset="0"/>
              </a:rPr>
              <a:t>=</a:t>
            </a:r>
            <a:r>
              <a:rPr lang="en-US" altLang="en-US" sz="1800" b="1" dirty="0" err="1">
                <a:latin typeface="Courier New" panose="02070309020205020404" pitchFamily="49" charset="0"/>
                <a:cs typeface="Courier New" panose="02070309020205020404" pitchFamily="49" charset="0"/>
              </a:rPr>
              <a:t>pdc</a:t>
            </a:r>
            <a:r>
              <a:rPr lang="en-US" altLang="en-US" sz="1800" b="1" dirty="0">
                <a:latin typeface="Courier New" panose="02070309020205020404" pitchFamily="49" charset="0"/>
                <a:cs typeface="Courier New" panose="02070309020205020404" pitchFamily="49" charset="0"/>
              </a:rPr>
              <a:t>-&gt;</a:t>
            </a:r>
            <a:r>
              <a:rPr lang="en-US" altLang="en-US" sz="1800" b="1" dirty="0" err="1">
                <a:latin typeface="Courier New" panose="02070309020205020404" pitchFamily="49" charset="0"/>
                <a:cs typeface="Courier New" panose="02070309020205020404" pitchFamily="49" charset="0"/>
              </a:rPr>
              <a:t>SelectObject</a:t>
            </a:r>
            <a:r>
              <a:rPr lang="en-US" altLang="en-US" sz="1800" b="1" dirty="0">
                <a:latin typeface="Courier New" panose="02070309020205020404" pitchFamily="49" charset="0"/>
                <a:cs typeface="Courier New" panose="02070309020205020404" pitchFamily="49" charset="0"/>
              </a:rPr>
              <a:t>(&amp;</a:t>
            </a:r>
            <a:r>
              <a:rPr lang="en-US" altLang="en-US" sz="1800" b="1" dirty="0" err="1">
                <a:latin typeface="Courier New" panose="02070309020205020404" pitchFamily="49" charset="0"/>
                <a:cs typeface="Courier New" panose="02070309020205020404" pitchFamily="49" charset="0"/>
              </a:rPr>
              <a:t>mBrush</a:t>
            </a: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pdc</a:t>
            </a:r>
            <a:r>
              <a:rPr lang="en-US" altLang="en-US" sz="1800" b="1" dirty="0">
                <a:latin typeface="Courier New" panose="02070309020205020404" pitchFamily="49" charset="0"/>
                <a:cs typeface="Courier New" panose="02070309020205020404" pitchFamily="49" charset="0"/>
              </a:rPr>
              <a:t>-&gt;Ellipse(</a:t>
            </a:r>
            <a:r>
              <a:rPr lang="en-US" altLang="en-US" sz="1800" b="1" dirty="0" err="1">
                <a:latin typeface="Courier New" panose="02070309020205020404" pitchFamily="49" charset="0"/>
                <a:cs typeface="Courier New" panose="02070309020205020404" pitchFamily="49" charset="0"/>
              </a:rPr>
              <a:t>Xco-Radius,Yco-Radius,Xco+Radius,Yco+Radius</a:t>
            </a: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	</a:t>
            </a:r>
            <a:r>
              <a:rPr lang="en-US" altLang="en-US" sz="1800" b="1" dirty="0" err="1">
                <a:latin typeface="Courier New" panose="02070309020205020404" pitchFamily="49" charset="0"/>
                <a:cs typeface="Courier New" panose="02070309020205020404" pitchFamily="49" charset="0"/>
              </a:rPr>
              <a:t>pdc</a:t>
            </a:r>
            <a:r>
              <a:rPr lang="en-US" altLang="en-US" sz="1800" b="1" dirty="0">
                <a:latin typeface="Courier New" panose="02070309020205020404" pitchFamily="49" charset="0"/>
                <a:cs typeface="Courier New" panose="02070309020205020404" pitchFamily="49" charset="0"/>
              </a:rPr>
              <a:t>-&gt;</a:t>
            </a:r>
            <a:r>
              <a:rPr lang="en-US" altLang="en-US" sz="1800" b="1" dirty="0" err="1">
                <a:latin typeface="Courier New" panose="02070309020205020404" pitchFamily="49" charset="0"/>
                <a:cs typeface="Courier New" panose="02070309020205020404" pitchFamily="49" charset="0"/>
              </a:rPr>
              <a:t>SelectObject</a:t>
            </a:r>
            <a:r>
              <a:rPr lang="en-US" altLang="en-US" sz="1800" b="1" dirty="0">
                <a:latin typeface="Courier New" panose="02070309020205020404" pitchFamily="49" charset="0"/>
                <a:cs typeface="Courier New" panose="02070309020205020404" pitchFamily="49" charset="0"/>
              </a:rPr>
              <a:t>(</a:t>
            </a:r>
            <a:r>
              <a:rPr lang="en-US" altLang="en-US" sz="1800" b="1" dirty="0" err="1">
                <a:latin typeface="Courier New" panose="02070309020205020404" pitchFamily="49" charset="0"/>
                <a:cs typeface="Courier New" panose="02070309020205020404" pitchFamily="49" charset="0"/>
              </a:rPr>
              <a:t>OldBrush</a:t>
            </a:r>
            <a:r>
              <a:rPr lang="en-US" altLang="en-US" sz="18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1800" b="1" dirty="0">
                <a:latin typeface="Courier New" panose="02070309020205020404" pitchFamily="49" charset="0"/>
                <a:cs typeface="Courier New" panose="02070309020205020404" pitchFamily="49" charset="0"/>
              </a:rPr>
              <a:t>}</a:t>
            </a:r>
          </a:p>
        </p:txBody>
      </p:sp>
      <p:sp>
        <p:nvSpPr>
          <p:cNvPr id="21509" name="Text Box 7"/>
          <p:cNvSpPr txBox="1">
            <a:spLocks noChangeArrowheads="1"/>
          </p:cNvSpPr>
          <p:nvPr/>
        </p:nvSpPr>
        <p:spPr bwMode="auto">
          <a:xfrm>
            <a:off x="7162801" y="5715000"/>
            <a:ext cx="26709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r>
              <a:rPr lang="fa-IR" altLang="en-US" sz="3200" dirty="0">
                <a:solidFill>
                  <a:schemeClr val="tx2"/>
                </a:solidFill>
                <a:cs typeface="B Mitra" panose="00000400000000000000" pitchFamily="2" charset="-78"/>
              </a:rPr>
              <a:t>پياده سازي توابع عضو</a:t>
            </a:r>
            <a:endParaRPr lang="en-US" altLang="en-US" sz="3200" dirty="0">
              <a:solidFill>
                <a:schemeClr val="tx2"/>
              </a:solidFill>
              <a:cs typeface="B Mitra" panose="00000400000000000000" pitchFamily="2" charset="-78"/>
            </a:endParaRPr>
          </a:p>
        </p:txBody>
      </p:sp>
      <p:sp>
        <p:nvSpPr>
          <p:cNvPr id="123912" name="Oval 8"/>
          <p:cNvSpPr>
            <a:spLocks noChangeArrowheads="1"/>
          </p:cNvSpPr>
          <p:nvPr/>
        </p:nvSpPr>
        <p:spPr bwMode="auto">
          <a:xfrm>
            <a:off x="2543175" y="866775"/>
            <a:ext cx="990600" cy="457200"/>
          </a:xfrm>
          <a:prstGeom prst="ellipse">
            <a:avLst/>
          </a:prstGeom>
          <a:solidFill>
            <a:srgbClr val="E33101">
              <a:alpha val="32156"/>
            </a:srgb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3913" name="Text Box 9"/>
          <p:cNvSpPr txBox="1">
            <a:spLocks noChangeArrowheads="1"/>
          </p:cNvSpPr>
          <p:nvPr/>
        </p:nvSpPr>
        <p:spPr bwMode="auto">
          <a:xfrm>
            <a:off x="1981201" y="381001"/>
            <a:ext cx="11336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r>
              <a:rPr lang="fa-IR" altLang="en-US" sz="1800" dirty="0">
                <a:solidFill>
                  <a:schemeClr val="tx2"/>
                </a:solidFill>
                <a:cs typeface="B Mitra" panose="00000400000000000000" pitchFamily="2" charset="-78"/>
              </a:rPr>
              <a:t>بيان نام كلاس</a:t>
            </a:r>
            <a:endParaRPr lang="en-US" altLang="en-US" sz="1800" dirty="0">
              <a:solidFill>
                <a:schemeClr val="tx2"/>
              </a:solidFill>
              <a:cs typeface="B Mitra" panose="00000400000000000000" pitchFamily="2" charset="-78"/>
            </a:endParaRPr>
          </a:p>
        </p:txBody>
      </p:sp>
      <p:sp>
        <p:nvSpPr>
          <p:cNvPr id="123914" name="Oval 10"/>
          <p:cNvSpPr>
            <a:spLocks noChangeArrowheads="1"/>
          </p:cNvSpPr>
          <p:nvPr/>
        </p:nvSpPr>
        <p:spPr bwMode="auto">
          <a:xfrm>
            <a:off x="3505201" y="981075"/>
            <a:ext cx="352425" cy="285750"/>
          </a:xfrm>
          <a:prstGeom prst="ellipse">
            <a:avLst/>
          </a:prstGeom>
          <a:solidFill>
            <a:schemeClr val="accent2">
              <a:alpha val="32156"/>
            </a:schemeClr>
          </a:solidFill>
          <a:ln w="9525">
            <a:solidFill>
              <a:schemeClr val="tx1"/>
            </a:solidFill>
            <a:round/>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Mitra" panose="00000400000000000000" pitchFamily="2" charset="-78"/>
            </a:endParaRPr>
          </a:p>
        </p:txBody>
      </p:sp>
      <p:sp>
        <p:nvSpPr>
          <p:cNvPr id="123915" name="Text Box 11"/>
          <p:cNvSpPr txBox="1">
            <a:spLocks noChangeArrowheads="1"/>
          </p:cNvSpPr>
          <p:nvPr/>
        </p:nvSpPr>
        <p:spPr bwMode="auto">
          <a:xfrm>
            <a:off x="3048000" y="1371601"/>
            <a:ext cx="15696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r>
              <a:rPr lang="fa-IR" altLang="en-US" sz="1800" dirty="0">
                <a:solidFill>
                  <a:schemeClr val="tx2"/>
                </a:solidFill>
                <a:cs typeface="B Mitra" panose="00000400000000000000" pitchFamily="2" charset="-78"/>
              </a:rPr>
              <a:t>اپراتور محدوده كلاس</a:t>
            </a:r>
            <a:endParaRPr lang="en-US" altLang="en-US" sz="1800" dirty="0">
              <a:solidFill>
                <a:schemeClr val="tx2"/>
              </a:solidFill>
              <a:cs typeface="B Mitra" panose="00000400000000000000" pitchFamily="2" charset="-78"/>
            </a:endParaRPr>
          </a:p>
        </p:txBody>
      </p:sp>
      <p:sp>
        <p:nvSpPr>
          <p:cNvPr id="21514" name="Text Box 12"/>
          <p:cNvSpPr txBox="1">
            <a:spLocks noChangeArrowheads="1"/>
          </p:cNvSpPr>
          <p:nvPr/>
        </p:nvSpPr>
        <p:spPr bwMode="auto">
          <a:xfrm>
            <a:off x="6102350" y="1809751"/>
            <a:ext cx="269176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r>
              <a:rPr lang="fa-IR" altLang="en-US" sz="2000" dirty="0">
                <a:solidFill>
                  <a:schemeClr val="tx2"/>
                </a:solidFill>
                <a:cs typeface="B Mitra" panose="00000400000000000000" pitchFamily="2" charset="-78"/>
              </a:rPr>
              <a:t>تابع براي مقدار دهي به مقادير عضو</a:t>
            </a:r>
          </a:p>
          <a:p>
            <a:pPr rtl="1" eaLnBrk="1" hangingPunct="1"/>
            <a:r>
              <a:rPr lang="fa-IR" altLang="en-US" sz="2000" dirty="0">
                <a:solidFill>
                  <a:schemeClr val="tx2"/>
                </a:solidFill>
                <a:cs typeface="B Mitra" panose="00000400000000000000" pitchFamily="2" charset="-78"/>
              </a:rPr>
              <a:t>استفاده شده است</a:t>
            </a:r>
            <a:endParaRPr lang="en-US" altLang="en-US" sz="2000" dirty="0">
              <a:solidFill>
                <a:schemeClr val="tx2"/>
              </a:solidFill>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4343700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3912"/>
                                        </p:tgtEl>
                                        <p:attrNameLst>
                                          <p:attrName>style.visibility</p:attrName>
                                        </p:attrNameLst>
                                      </p:cBhvr>
                                      <p:to>
                                        <p:strVal val="visible"/>
                                      </p:to>
                                    </p:set>
                                    <p:animEffect transition="in" filter="wedge">
                                      <p:cBhvr>
                                        <p:cTn id="7" dur="500"/>
                                        <p:tgtEl>
                                          <p:spTgt spid="123912"/>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23913"/>
                                        </p:tgtEl>
                                        <p:attrNameLst>
                                          <p:attrName>style.visibility</p:attrName>
                                        </p:attrNameLst>
                                      </p:cBhvr>
                                      <p:to>
                                        <p:strVal val="visible"/>
                                      </p:to>
                                    </p:set>
                                    <p:animEffect transition="in" filter="blinds(horizontal)">
                                      <p:cBhvr>
                                        <p:cTn id="11" dur="500"/>
                                        <p:tgtEl>
                                          <p:spTgt spid="12391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123914"/>
                                        </p:tgtEl>
                                        <p:attrNameLst>
                                          <p:attrName>style.visibility</p:attrName>
                                        </p:attrNameLst>
                                      </p:cBhvr>
                                      <p:to>
                                        <p:strVal val="visible"/>
                                      </p:to>
                                    </p:set>
                                    <p:animEffect transition="in" filter="wedge">
                                      <p:cBhvr>
                                        <p:cTn id="16" dur="500"/>
                                        <p:tgtEl>
                                          <p:spTgt spid="123914"/>
                                        </p:tgtEl>
                                      </p:cBhvr>
                                    </p:animEffect>
                                  </p:childTnLst>
                                </p:cTn>
                              </p:par>
                            </p:childTnLst>
                          </p:cTn>
                        </p:par>
                        <p:par>
                          <p:cTn id="17" fill="hold" nodeType="afterGroup">
                            <p:stCondLst>
                              <p:cond delay="500"/>
                            </p:stCondLst>
                            <p:childTnLst>
                              <p:par>
                                <p:cTn id="18" presetID="3" presetClass="entr" presetSubtype="10" fill="hold" grpId="0" nodeType="afterEffect">
                                  <p:stCondLst>
                                    <p:cond delay="0"/>
                                  </p:stCondLst>
                                  <p:childTnLst>
                                    <p:set>
                                      <p:cBhvr>
                                        <p:cTn id="19" dur="1" fill="hold">
                                          <p:stCondLst>
                                            <p:cond delay="0"/>
                                          </p:stCondLst>
                                        </p:cTn>
                                        <p:tgtEl>
                                          <p:spTgt spid="123915"/>
                                        </p:tgtEl>
                                        <p:attrNameLst>
                                          <p:attrName>style.visibility</p:attrName>
                                        </p:attrNameLst>
                                      </p:cBhvr>
                                      <p:to>
                                        <p:strVal val="visible"/>
                                      </p:to>
                                    </p:set>
                                    <p:animEffect transition="in" filter="blinds(horizontal)">
                                      <p:cBhvr>
                                        <p:cTn id="20" dur="500"/>
                                        <p:tgtEl>
                                          <p:spTgt spid="123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2" grpId="0" animBg="1"/>
      <p:bldP spid="123913" grpId="0"/>
      <p:bldP spid="123914" grpId="0" animBg="1"/>
      <p:bldP spid="1239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algn="r" eaLnBrk="1" hangingPunct="1"/>
            <a:r>
              <a:rPr lang="fa-IR" altLang="en-US"/>
              <a:t>ادامه مثال</a:t>
            </a:r>
            <a:endParaRPr lang="en-US" altLang="en-US"/>
          </a:p>
        </p:txBody>
      </p:sp>
      <p:sp>
        <p:nvSpPr>
          <p:cNvPr id="2" name="Content Placeholder 1"/>
          <p:cNvSpPr>
            <a:spLocks noGrp="1"/>
          </p:cNvSpPr>
          <p:nvPr>
            <p:ph idx="1"/>
          </p:nvPr>
        </p:nvSpPr>
        <p:spPr/>
        <p:txBody>
          <a:bodyPr/>
          <a:lstStyle/>
          <a:p>
            <a:endParaRPr lang="en-US"/>
          </a:p>
        </p:txBody>
      </p:sp>
      <p:sp>
        <p:nvSpPr>
          <p:cNvPr id="2253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A9EF793-55E1-4272-AE7B-9EFC94199BFF}" type="slidenum">
              <a:rPr lang="fa-IR" altLang="en-US" sz="1400">
                <a:cs typeface="B Mitra" panose="00000400000000000000" pitchFamily="2" charset="-78"/>
              </a:rPr>
              <a:pPr eaLnBrk="1" hangingPunct="1"/>
              <a:t>23</a:t>
            </a:fld>
            <a:endParaRPr lang="en-US" altLang="en-US" sz="1400" dirty="0">
              <a:cs typeface="B Mitra" panose="00000400000000000000" pitchFamily="2" charset="-78"/>
            </a:endParaRPr>
          </a:p>
        </p:txBody>
      </p:sp>
      <p:sp>
        <p:nvSpPr>
          <p:cNvPr id="22532" name="Rectangle 10"/>
          <p:cNvSpPr>
            <a:spLocks noChangeArrowheads="1"/>
          </p:cNvSpPr>
          <p:nvPr/>
        </p:nvSpPr>
        <p:spPr bwMode="auto">
          <a:xfrm>
            <a:off x="428742" y="1760557"/>
            <a:ext cx="7620000" cy="4419600"/>
          </a:xfrm>
          <a:prstGeom prst="rect">
            <a:avLst/>
          </a:prstGeom>
          <a:solidFill>
            <a:srgbClr val="FEFFE7"/>
          </a:solidFill>
          <a:ln w="9525">
            <a:solidFill>
              <a:schemeClr val="tx1"/>
            </a:solidFill>
            <a:miter lim="800000"/>
            <a:headEnd/>
            <a:tailEnd/>
          </a:ln>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void </a:t>
            </a:r>
            <a:r>
              <a:rPr lang="en-US" altLang="en-US" sz="2000" b="1" dirty="0" err="1">
                <a:latin typeface="Courier New" panose="02070309020205020404" pitchFamily="49" charset="0"/>
                <a:cs typeface="Courier New" panose="02070309020205020404" pitchFamily="49" charset="0"/>
              </a:rPr>
              <a:t>CTestAppDlg</a:t>
            </a:r>
            <a:r>
              <a:rPr lang="en-US" altLang="en-US" sz="2000" b="1" dirty="0">
                <a:latin typeface="Courier New" panose="02070309020205020404" pitchFamily="49" charset="0"/>
                <a:cs typeface="Courier New" panose="02070309020205020404" pitchFamily="49" charset="0"/>
              </a:rPr>
              <a:t>::</a:t>
            </a:r>
            <a:r>
              <a:rPr lang="en-US" altLang="en-US" sz="2000" b="1" dirty="0" err="1">
                <a:latin typeface="Courier New" panose="02070309020205020404" pitchFamily="49" charset="0"/>
                <a:cs typeface="Courier New" panose="02070309020205020404" pitchFamily="49" charset="0"/>
              </a:rPr>
              <a:t>OnBnClickedBtndrawcircle</a:t>
            </a: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a:t>
            </a:r>
            <a:r>
              <a:rPr lang="en-US" altLang="en-US" sz="2000" b="1" dirty="0" err="1">
                <a:latin typeface="Courier New" panose="02070309020205020404" pitchFamily="49" charset="0"/>
                <a:cs typeface="Courier New" panose="02070309020205020404" pitchFamily="49" charset="0"/>
              </a:rPr>
              <a:t>CCircle</a:t>
            </a:r>
            <a:r>
              <a:rPr lang="en-US" altLang="en-US" sz="2000" b="1" dirty="0">
                <a:latin typeface="Courier New" panose="02070309020205020404" pitchFamily="49" charset="0"/>
                <a:cs typeface="Courier New" panose="02070309020205020404" pitchFamily="49" charset="0"/>
              </a:rPr>
              <a:t> c1,c2;</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c1.set(40,40,30,RGB(255,0,0));</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c2.set(100,100,50,RGB(0,0,255));</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CDC *</a:t>
            </a:r>
            <a:r>
              <a:rPr lang="en-US" altLang="en-US" sz="2000" b="1" dirty="0" err="1">
                <a:latin typeface="Courier New" panose="02070309020205020404" pitchFamily="49" charset="0"/>
                <a:cs typeface="Courier New" panose="02070309020205020404" pitchFamily="49" charset="0"/>
              </a:rPr>
              <a:t>pdc</a:t>
            </a:r>
            <a:r>
              <a:rPr lang="en-US" altLang="en-US" sz="2000" b="1" dirty="0">
                <a:latin typeface="Courier New" panose="02070309020205020404" pitchFamily="49" charset="0"/>
                <a:cs typeface="Courier New" panose="02070309020205020404" pitchFamily="49" charset="0"/>
              </a:rPr>
              <a:t>=</a:t>
            </a:r>
            <a:r>
              <a:rPr lang="en-US" altLang="en-US" sz="2000" b="1" dirty="0" err="1">
                <a:latin typeface="Courier New" panose="02070309020205020404" pitchFamily="49" charset="0"/>
                <a:cs typeface="Courier New" panose="02070309020205020404" pitchFamily="49" charset="0"/>
              </a:rPr>
              <a:t>GetDC</a:t>
            </a: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c1.draw(</a:t>
            </a:r>
            <a:r>
              <a:rPr lang="en-US" altLang="en-US" sz="2000" b="1" dirty="0" err="1">
                <a:latin typeface="Courier New" panose="02070309020205020404" pitchFamily="49" charset="0"/>
                <a:cs typeface="Courier New" panose="02070309020205020404" pitchFamily="49" charset="0"/>
              </a:rPr>
              <a:t>pdc</a:t>
            </a: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c2.draw(</a:t>
            </a:r>
            <a:r>
              <a:rPr lang="en-US" altLang="en-US" sz="2000" b="1" dirty="0" err="1">
                <a:latin typeface="Courier New" panose="02070309020205020404" pitchFamily="49" charset="0"/>
                <a:cs typeface="Courier New" panose="02070309020205020404" pitchFamily="49" charset="0"/>
              </a:rPr>
              <a:t>pdc</a:t>
            </a: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	</a:t>
            </a:r>
            <a:r>
              <a:rPr lang="en-US" altLang="en-US" sz="2000" b="1" dirty="0" err="1">
                <a:latin typeface="Courier New" panose="02070309020205020404" pitchFamily="49" charset="0"/>
                <a:cs typeface="Courier New" panose="02070309020205020404" pitchFamily="49" charset="0"/>
              </a:rPr>
              <a:t>ReleaseDC</a:t>
            </a:r>
            <a:r>
              <a:rPr lang="en-US" altLang="en-US" sz="2000" b="1" dirty="0">
                <a:latin typeface="Courier New" panose="02070309020205020404" pitchFamily="49" charset="0"/>
                <a:cs typeface="Courier New" panose="02070309020205020404" pitchFamily="49" charset="0"/>
              </a:rPr>
              <a:t>(</a:t>
            </a:r>
            <a:r>
              <a:rPr lang="en-US" altLang="en-US" sz="2000" b="1" dirty="0" err="1">
                <a:latin typeface="Courier New" panose="02070309020205020404" pitchFamily="49" charset="0"/>
                <a:cs typeface="Courier New" panose="02070309020205020404" pitchFamily="49" charset="0"/>
              </a:rPr>
              <a:t>pdc</a:t>
            </a:r>
            <a:r>
              <a:rPr lang="en-US" altLang="en-US" sz="2000" b="1" dirty="0">
                <a:latin typeface="Courier New" panose="02070309020205020404" pitchFamily="49" charset="0"/>
                <a:cs typeface="Courier New" panose="02070309020205020404" pitchFamily="49" charset="0"/>
              </a:rPr>
              <a:t>);</a:t>
            </a:r>
          </a:p>
          <a:p>
            <a:pPr algn="l" eaLnBrk="1" hangingPunct="1">
              <a:spcBef>
                <a:spcPct val="20000"/>
              </a:spcBef>
              <a:buClr>
                <a:schemeClr val="folHlink"/>
              </a:buClr>
              <a:buSzPct val="60000"/>
              <a:buFont typeface="Wingdings" panose="05000000000000000000" pitchFamily="2" charset="2"/>
              <a:buNone/>
            </a:pPr>
            <a:r>
              <a:rPr lang="en-US" altLang="en-US" sz="2000" b="1" dirty="0">
                <a:latin typeface="Courier New" panose="02070309020205020404" pitchFamily="49" charset="0"/>
                <a:cs typeface="Courier New" panose="02070309020205020404" pitchFamily="49" charset="0"/>
              </a:rPr>
              <a:t>}</a:t>
            </a: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2855018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5"/>
          <p:cNvSpPr>
            <a:spLocks noGrp="1"/>
          </p:cNvSpPr>
          <p:nvPr>
            <p:ph type="title"/>
          </p:nvPr>
        </p:nvSpPr>
        <p:spPr/>
        <p:txBody>
          <a:bodyPr/>
          <a:lstStyle/>
          <a:p>
            <a:r>
              <a:rPr lang="fa-IR" altLang="en-US"/>
              <a:t>خروجي برنامه</a:t>
            </a:r>
            <a:endParaRPr lang="en-US" altLang="en-US"/>
          </a:p>
        </p:txBody>
      </p:sp>
      <p:pic>
        <p:nvPicPr>
          <p:cNvPr id="2355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6329711" y="3858547"/>
            <a:ext cx="4000500" cy="2409825"/>
          </a:xfrm>
          <a:noFill/>
        </p:spPr>
      </p:pic>
      <p:sp>
        <p:nvSpPr>
          <p:cNvPr id="2355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697122E3-1646-43A6-AE74-2D4AAC75BD64}" type="slidenum">
              <a:rPr lang="fa-IR" altLang="en-US" sz="1400">
                <a:cs typeface="B Mitra" panose="00000400000000000000" pitchFamily="2" charset="-78"/>
              </a:rPr>
              <a:pPr eaLnBrk="1" hangingPunct="1"/>
              <a:t>24</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3" name="Rectangle 2"/>
          <p:cNvSpPr/>
          <p:nvPr/>
        </p:nvSpPr>
        <p:spPr>
          <a:xfrm>
            <a:off x="323850" y="1186253"/>
            <a:ext cx="11531451" cy="646331"/>
          </a:xfrm>
          <a:prstGeom prst="rect">
            <a:avLst/>
          </a:prstGeom>
        </p:spPr>
        <p:txBody>
          <a:bodyPr wrap="square">
            <a:spAutoFit/>
          </a:bodyPr>
          <a:lstStyle/>
          <a:p>
            <a:r>
              <a:rPr lang="en-US" dirty="0">
                <a:solidFill>
                  <a:srgbClr val="0000FF"/>
                </a:solidFill>
                <a:highlight>
                  <a:srgbClr val="FFFFFF"/>
                </a:highlight>
                <a:latin typeface="Consolas" panose="020B0609020204030204" pitchFamily="49" charset="0"/>
              </a:rPr>
              <a:t>#define</a:t>
            </a:r>
            <a:r>
              <a:rPr lang="en-US" dirty="0">
                <a:solidFill>
                  <a:srgbClr val="000000"/>
                </a:solidFill>
                <a:highlight>
                  <a:srgbClr val="FFFFFF"/>
                </a:highlight>
                <a:latin typeface="Consolas" panose="020B0609020204030204" pitchFamily="49" charset="0"/>
              </a:rPr>
              <a:t> </a:t>
            </a:r>
            <a:r>
              <a:rPr lang="en-US" dirty="0">
                <a:solidFill>
                  <a:srgbClr val="6F008A"/>
                </a:solidFill>
                <a:highlight>
                  <a:srgbClr val="FFFFFF"/>
                </a:highlight>
                <a:latin typeface="Consolas" panose="020B0609020204030204" pitchFamily="49" charset="0"/>
              </a:rPr>
              <a:t>RGB</a:t>
            </a:r>
            <a:r>
              <a:rPr lang="en-US" dirty="0">
                <a:solidFill>
                  <a:srgbClr val="000000"/>
                </a:solidFill>
                <a:highlight>
                  <a:srgbClr val="FFFFFF"/>
                </a:highlight>
                <a:latin typeface="Consolas" panose="020B0609020204030204" pitchFamily="49" charset="0"/>
              </a:rPr>
              <a:t>(</a:t>
            </a:r>
            <a:r>
              <a:rPr lang="en-US" dirty="0" err="1">
                <a:solidFill>
                  <a:srgbClr val="000000"/>
                </a:solidFill>
                <a:highlight>
                  <a:srgbClr val="FFFFFF"/>
                </a:highlight>
                <a:latin typeface="Consolas" panose="020B0609020204030204" pitchFamily="49" charset="0"/>
              </a:rPr>
              <a:t>r,g,b</a:t>
            </a:r>
            <a:r>
              <a:rPr lang="en-US" dirty="0">
                <a:solidFill>
                  <a:srgbClr val="000000"/>
                </a:solidFill>
                <a:highlight>
                  <a:srgbClr val="FFFFFF"/>
                </a:highlight>
                <a:latin typeface="Consolas" panose="020B0609020204030204" pitchFamily="49" charset="0"/>
              </a:rPr>
              <a:t>)          ((</a:t>
            </a:r>
            <a:r>
              <a:rPr lang="en-US" dirty="0">
                <a:solidFill>
                  <a:srgbClr val="2B91AF"/>
                </a:solidFill>
                <a:highlight>
                  <a:srgbClr val="FFFFFF"/>
                </a:highlight>
                <a:latin typeface="Consolas" panose="020B0609020204030204" pitchFamily="49" charset="0"/>
              </a:rPr>
              <a:t>COLORREF</a:t>
            </a:r>
            <a:r>
              <a:rPr lang="en-US" dirty="0">
                <a:solidFill>
                  <a:srgbClr val="000000"/>
                </a:solidFill>
                <a:highlight>
                  <a:srgbClr val="FFFFFF"/>
                </a:highlight>
                <a:latin typeface="Consolas" panose="020B0609020204030204" pitchFamily="49" charset="0"/>
              </a:rPr>
              <a:t>)(((</a:t>
            </a:r>
            <a:r>
              <a:rPr lang="en-US" dirty="0">
                <a:solidFill>
                  <a:srgbClr val="2B91AF"/>
                </a:solidFill>
                <a:highlight>
                  <a:srgbClr val="FFFFFF"/>
                </a:highlight>
                <a:latin typeface="Consolas" panose="020B0609020204030204" pitchFamily="49" charset="0"/>
              </a:rPr>
              <a:t>BYTE</a:t>
            </a:r>
            <a:r>
              <a:rPr lang="en-US" dirty="0">
                <a:solidFill>
                  <a:srgbClr val="000000"/>
                </a:solidFill>
                <a:highlight>
                  <a:srgbClr val="FFFFFF"/>
                </a:highlight>
                <a:latin typeface="Consolas" panose="020B0609020204030204" pitchFamily="49" charset="0"/>
              </a:rPr>
              <a:t>)(r)|((</a:t>
            </a:r>
            <a:r>
              <a:rPr lang="en-US" dirty="0">
                <a:solidFill>
                  <a:srgbClr val="2B91AF"/>
                </a:solidFill>
                <a:highlight>
                  <a:srgbClr val="FFFFFF"/>
                </a:highlight>
                <a:latin typeface="Consolas" panose="020B0609020204030204" pitchFamily="49" charset="0"/>
              </a:rPr>
              <a:t>WORD</a:t>
            </a:r>
            <a:r>
              <a:rPr lang="en-US" dirty="0">
                <a:solidFill>
                  <a:srgbClr val="000000"/>
                </a:solidFill>
                <a:highlight>
                  <a:srgbClr val="FFFFFF"/>
                </a:highlight>
                <a:latin typeface="Consolas" panose="020B0609020204030204" pitchFamily="49" charset="0"/>
              </a:rPr>
              <a:t>)((</a:t>
            </a:r>
            <a:r>
              <a:rPr lang="en-US" dirty="0">
                <a:solidFill>
                  <a:srgbClr val="2B91AF"/>
                </a:solidFill>
                <a:highlight>
                  <a:srgbClr val="FFFFFF"/>
                </a:highlight>
                <a:latin typeface="Consolas" panose="020B0609020204030204" pitchFamily="49" charset="0"/>
              </a:rPr>
              <a:t>BYTE</a:t>
            </a:r>
            <a:r>
              <a:rPr lang="en-US" dirty="0">
                <a:solidFill>
                  <a:srgbClr val="000000"/>
                </a:solidFill>
                <a:highlight>
                  <a:srgbClr val="FFFFFF"/>
                </a:highlight>
                <a:latin typeface="Consolas" panose="020B0609020204030204" pitchFamily="49" charset="0"/>
              </a:rPr>
              <a:t>)(g))&lt;&lt;8))|(((</a:t>
            </a:r>
            <a:r>
              <a:rPr lang="en-US" dirty="0">
                <a:solidFill>
                  <a:srgbClr val="2B91AF"/>
                </a:solidFill>
                <a:highlight>
                  <a:srgbClr val="FFFFFF"/>
                </a:highlight>
                <a:latin typeface="Consolas" panose="020B0609020204030204" pitchFamily="49" charset="0"/>
              </a:rPr>
              <a:t>DWORD</a:t>
            </a:r>
            <a:r>
              <a:rPr lang="en-US" dirty="0">
                <a:solidFill>
                  <a:srgbClr val="000000"/>
                </a:solidFill>
                <a:highlight>
                  <a:srgbClr val="FFFFFF"/>
                </a:highlight>
                <a:latin typeface="Consolas" panose="020B0609020204030204" pitchFamily="49" charset="0"/>
              </a:rPr>
              <a:t>)(</a:t>
            </a:r>
            <a:r>
              <a:rPr lang="en-US" dirty="0">
                <a:solidFill>
                  <a:srgbClr val="2B91AF"/>
                </a:solidFill>
                <a:highlight>
                  <a:srgbClr val="FFFFFF"/>
                </a:highlight>
                <a:latin typeface="Consolas" panose="020B0609020204030204" pitchFamily="49" charset="0"/>
              </a:rPr>
              <a:t>BYTE</a:t>
            </a:r>
            <a:r>
              <a:rPr lang="en-US" dirty="0">
                <a:solidFill>
                  <a:srgbClr val="000000"/>
                </a:solidFill>
                <a:highlight>
                  <a:srgbClr val="FFFFFF"/>
                </a:highlight>
                <a:latin typeface="Consolas" panose="020B0609020204030204" pitchFamily="49" charset="0"/>
              </a:rPr>
              <a:t>)(b))&lt;&lt;16)))</a:t>
            </a:r>
          </a:p>
        </p:txBody>
      </p:sp>
    </p:spTree>
    <p:extLst>
      <p:ext uri="{BB962C8B-B14F-4D97-AF65-F5344CB8AC3E}">
        <p14:creationId xmlns:p14="http://schemas.microsoft.com/office/powerpoint/2010/main" val="62204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9"/>
          <p:cNvSpPr>
            <a:spLocks noChangeArrowheads="1"/>
          </p:cNvSpPr>
          <p:nvPr/>
        </p:nvSpPr>
        <p:spPr bwMode="auto">
          <a:xfrm>
            <a:off x="453006" y="1124126"/>
            <a:ext cx="10737908" cy="5560420"/>
          </a:xfrm>
          <a:prstGeom prst="rect">
            <a:avLst/>
          </a:prstGeom>
          <a:solidFill>
            <a:srgbClr val="FEFFE7"/>
          </a:solidFill>
          <a:ln w="9525">
            <a:solidFill>
              <a:schemeClr val="tx1"/>
            </a:solidFill>
            <a:miter lim="800000"/>
            <a:headEnd/>
            <a:tailEnd/>
          </a:ln>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endParaRPr lang="en-US" altLang="en-US" sz="1800" b="1" dirty="0">
              <a:latin typeface="Courier New" panose="02070309020205020404" pitchFamily="49" charset="0"/>
              <a:cs typeface="Courier New" panose="02070309020205020404" pitchFamily="49" charset="0"/>
            </a:endParaRPr>
          </a:p>
        </p:txBody>
      </p:sp>
      <p:sp>
        <p:nvSpPr>
          <p:cNvPr id="20484" name="Rectangle 2"/>
          <p:cNvSpPr>
            <a:spLocks noGrp="1" noChangeArrowheads="1"/>
          </p:cNvSpPr>
          <p:nvPr>
            <p:ph type="title"/>
          </p:nvPr>
        </p:nvSpPr>
        <p:spPr/>
        <p:txBody>
          <a:bodyPr/>
          <a:lstStyle/>
          <a:p>
            <a:pPr algn="r" eaLnBrk="1" hangingPunct="1"/>
            <a:r>
              <a:rPr lang="fa-IR" altLang="en-US" dirty="0"/>
              <a:t>مثال</a:t>
            </a:r>
            <a:r>
              <a:rPr lang="en-US" altLang="en-US" dirty="0"/>
              <a:t> </a:t>
            </a:r>
            <a:r>
              <a:rPr lang="fa-IR" altLang="en-US" dirty="0"/>
              <a:t> با زبان </a:t>
            </a:r>
            <a:r>
              <a:rPr lang="en-US" altLang="en-US" dirty="0"/>
              <a:t>C#</a:t>
            </a:r>
          </a:p>
        </p:txBody>
      </p:sp>
      <p:sp>
        <p:nvSpPr>
          <p:cNvPr id="2048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4CEC32D-D123-427A-86BD-3E4287107CA1}" type="slidenum">
              <a:rPr lang="fa-IR" altLang="en-US" sz="1400">
                <a:cs typeface="B Mitra" panose="00000400000000000000" pitchFamily="2" charset="-78"/>
              </a:rPr>
              <a:pPr eaLnBrk="1" hangingPunct="1"/>
              <a:t>25</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5" name="Rectangle 4"/>
          <p:cNvSpPr/>
          <p:nvPr/>
        </p:nvSpPr>
        <p:spPr>
          <a:xfrm>
            <a:off x="545284" y="1124126"/>
            <a:ext cx="11274804" cy="4832092"/>
          </a:xfrm>
          <a:prstGeom prst="rect">
            <a:avLst/>
          </a:prstGeom>
        </p:spPr>
        <p:txBody>
          <a:bodyPr wrap="square">
            <a:spAutoFit/>
          </a:bodyPr>
          <a:lstStyle/>
          <a:p>
            <a:r>
              <a:rPr lang="en-US" sz="1600" dirty="0">
                <a:solidFill>
                  <a:srgbClr val="0000FF"/>
                </a:solidFill>
                <a:highlight>
                  <a:srgbClr val="FFFFFF"/>
                </a:highlight>
                <a:latin typeface="Consolas" panose="020B0609020204030204" pitchFamily="49" charset="0"/>
              </a:rPr>
              <a:t>class</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CCircle</a:t>
            </a:r>
            <a:endParaRPr lang="en-US" sz="1600" dirty="0">
              <a:solidFill>
                <a:srgbClr val="000000"/>
              </a:solidFill>
              <a:highlight>
                <a:srgbClr val="FFFFFF"/>
              </a:highlight>
              <a:latin typeface="Consolas" panose="020B0609020204030204" pitchFamily="49" charset="0"/>
            </a:endParaRP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private</a:t>
            </a:r>
            <a:r>
              <a:rPr lang="en-US" sz="1600" dirty="0">
                <a:solidFill>
                  <a:srgbClr val="000000"/>
                </a:solidFill>
                <a:highlight>
                  <a:srgbClr val="FFFFFF"/>
                </a:highlight>
                <a:latin typeface="Consolas" panose="020B0609020204030204" pitchFamily="49" charset="0"/>
              </a:rPr>
              <a:t>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Xco,Yco</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private</a:t>
            </a:r>
            <a:r>
              <a:rPr lang="en-US" sz="1600" dirty="0">
                <a:solidFill>
                  <a:srgbClr val="000000"/>
                </a:solidFill>
                <a:highlight>
                  <a:srgbClr val="FFFFFF"/>
                </a:highlight>
                <a:latin typeface="Consolas" panose="020B0609020204030204" pitchFamily="49" charset="0"/>
              </a:rPr>
              <a:t>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Radius;</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private</a:t>
            </a:r>
            <a:r>
              <a:rPr lang="en-US" sz="1600" dirty="0">
                <a:solidFill>
                  <a:srgbClr val="000000"/>
                </a:solidFill>
                <a:highlight>
                  <a:srgbClr val="FFFFFF"/>
                </a:highlight>
                <a:latin typeface="Consolas" panose="020B0609020204030204" pitchFamily="49" charset="0"/>
              </a:rPr>
              <a:t> </a:t>
            </a:r>
            <a:r>
              <a:rPr lang="en-US" sz="1600" dirty="0">
                <a:solidFill>
                  <a:srgbClr val="2B91AF"/>
                </a:solidFill>
                <a:highlight>
                  <a:srgbClr val="FFFFFF"/>
                </a:highlight>
                <a:latin typeface="Consolas" panose="020B0609020204030204" pitchFamily="49" charset="0"/>
              </a:rPr>
              <a:t>Color</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Fillcolor</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public</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void</a:t>
            </a:r>
            <a:r>
              <a:rPr lang="en-US" sz="1600" dirty="0">
                <a:solidFill>
                  <a:srgbClr val="000000"/>
                </a:solidFill>
                <a:highlight>
                  <a:srgbClr val="FFFFFF"/>
                </a:highlight>
                <a:latin typeface="Consolas" panose="020B0609020204030204" pitchFamily="49" charset="0"/>
              </a:rPr>
              <a:t> set(</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x,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y,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r, </a:t>
            </a:r>
            <a:r>
              <a:rPr lang="en-US" sz="1600" dirty="0">
                <a:solidFill>
                  <a:srgbClr val="2B91AF"/>
                </a:solidFill>
                <a:highlight>
                  <a:srgbClr val="FFFFFF"/>
                </a:highlight>
                <a:latin typeface="Consolas" panose="020B0609020204030204" pitchFamily="49" charset="0"/>
              </a:rPr>
              <a:t>Color</a:t>
            </a:r>
            <a:r>
              <a:rPr lang="en-US" sz="1600" dirty="0">
                <a:solidFill>
                  <a:srgbClr val="000000"/>
                </a:solidFill>
                <a:highlight>
                  <a:srgbClr val="FFFFFF"/>
                </a:highlight>
                <a:latin typeface="Consolas" panose="020B0609020204030204" pitchFamily="49" charset="0"/>
              </a:rPr>
              <a:t> fc)</a:t>
            </a: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Xco</a:t>
            </a:r>
            <a:r>
              <a:rPr lang="en-US" sz="1600" dirty="0">
                <a:solidFill>
                  <a:srgbClr val="000000"/>
                </a:solidFill>
                <a:highlight>
                  <a:srgbClr val="FFFFFF"/>
                </a:highlight>
                <a:latin typeface="Consolas" panose="020B0609020204030204" pitchFamily="49" charset="0"/>
              </a:rPr>
              <a:t> = x;</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Yco</a:t>
            </a:r>
            <a:r>
              <a:rPr lang="en-US" sz="1600" dirty="0">
                <a:solidFill>
                  <a:srgbClr val="000000"/>
                </a:solidFill>
                <a:highlight>
                  <a:srgbClr val="FFFFFF"/>
                </a:highlight>
                <a:latin typeface="Consolas" panose="020B0609020204030204" pitchFamily="49" charset="0"/>
              </a:rPr>
              <a:t> = y;</a:t>
            </a:r>
          </a:p>
          <a:p>
            <a:r>
              <a:rPr lang="en-US" sz="1600" dirty="0">
                <a:solidFill>
                  <a:srgbClr val="000000"/>
                </a:solidFill>
                <a:highlight>
                  <a:srgbClr val="FFFFFF"/>
                </a:highlight>
                <a:latin typeface="Consolas" panose="020B0609020204030204" pitchFamily="49" charset="0"/>
              </a:rPr>
              <a:t>                Radius = r;</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Fillcolor</a:t>
            </a:r>
            <a:r>
              <a:rPr lang="en-US" sz="1600" dirty="0">
                <a:solidFill>
                  <a:srgbClr val="000000"/>
                </a:solidFill>
                <a:highlight>
                  <a:srgbClr val="FFFFFF"/>
                </a:highlight>
                <a:latin typeface="Consolas" panose="020B0609020204030204" pitchFamily="49" charset="0"/>
              </a:rPr>
              <a:t> = fc;</a:t>
            </a: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public</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void</a:t>
            </a:r>
            <a:r>
              <a:rPr lang="en-US" sz="1600" dirty="0">
                <a:solidFill>
                  <a:srgbClr val="000000"/>
                </a:solidFill>
                <a:highlight>
                  <a:srgbClr val="FFFFFF"/>
                </a:highlight>
                <a:latin typeface="Consolas" panose="020B0609020204030204" pitchFamily="49" charset="0"/>
              </a:rPr>
              <a:t> draw(</a:t>
            </a:r>
            <a:r>
              <a:rPr lang="en-US" sz="1600" dirty="0">
                <a:solidFill>
                  <a:srgbClr val="2B91AF"/>
                </a:solidFill>
                <a:highlight>
                  <a:srgbClr val="FFFFFF"/>
                </a:highlight>
                <a:latin typeface="Consolas" panose="020B0609020204030204" pitchFamily="49" charset="0"/>
              </a:rPr>
              <a:t>Graphics</a:t>
            </a:r>
            <a:r>
              <a:rPr lang="en-US" sz="1600" dirty="0">
                <a:solidFill>
                  <a:srgbClr val="000000"/>
                </a:solidFill>
                <a:highlight>
                  <a:srgbClr val="FFFFFF"/>
                </a:highlight>
                <a:latin typeface="Consolas" panose="020B0609020204030204" pitchFamily="49" charset="0"/>
              </a:rPr>
              <a:t> g)</a:t>
            </a: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SolidBrush</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mBrush</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mBrush</a:t>
            </a:r>
            <a:r>
              <a:rPr lang="en-US" sz="1600" dirty="0">
                <a:solidFill>
                  <a:srgbClr val="000000"/>
                </a:solidFill>
                <a:highlight>
                  <a:srgbClr val="FFFFFF"/>
                </a:highlight>
                <a:latin typeface="Consolas" panose="020B0609020204030204" pitchFamily="49" charset="0"/>
              </a:rPr>
              <a:t> = </a:t>
            </a:r>
            <a:r>
              <a:rPr lang="en-US" sz="1600" dirty="0">
                <a:solidFill>
                  <a:srgbClr val="0000FF"/>
                </a:solidFill>
                <a:highlight>
                  <a:srgbClr val="FFFFFF"/>
                </a:highlight>
                <a:latin typeface="Consolas" panose="020B0609020204030204" pitchFamily="49" charset="0"/>
              </a:rPr>
              <a:t>new</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SolidBrush</a:t>
            </a:r>
            <a:r>
              <a:rPr lang="en-US" sz="1600" dirty="0">
                <a:solidFill>
                  <a:srgbClr val="000000"/>
                </a:solidFill>
                <a:highlight>
                  <a:srgbClr val="FFFFFF"/>
                </a:highlight>
                <a:latin typeface="Consolas" panose="020B0609020204030204" pitchFamily="49" charset="0"/>
              </a:rPr>
              <a:t>(</a:t>
            </a:r>
            <a:r>
              <a:rPr lang="en-US" sz="1600" dirty="0" err="1">
                <a:solidFill>
                  <a:srgbClr val="000000"/>
                </a:solidFill>
                <a:highlight>
                  <a:srgbClr val="FFFFFF"/>
                </a:highlight>
                <a:latin typeface="Consolas" panose="020B0609020204030204" pitchFamily="49" charset="0"/>
              </a:rPr>
              <a:t>Fillcolor</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g.FillEllipse</a:t>
            </a:r>
            <a:r>
              <a:rPr lang="en-US" sz="1600" dirty="0">
                <a:solidFill>
                  <a:srgbClr val="000000"/>
                </a:solidFill>
                <a:highlight>
                  <a:srgbClr val="FFFFFF"/>
                </a:highlight>
                <a:latin typeface="Consolas" panose="020B0609020204030204" pitchFamily="49" charset="0"/>
              </a:rPr>
              <a:t>(</a:t>
            </a:r>
            <a:r>
              <a:rPr lang="en-US" sz="1600" dirty="0" err="1">
                <a:solidFill>
                  <a:srgbClr val="000000"/>
                </a:solidFill>
                <a:highlight>
                  <a:srgbClr val="FFFFFF"/>
                </a:highlight>
                <a:latin typeface="Consolas" panose="020B0609020204030204" pitchFamily="49" charset="0"/>
              </a:rPr>
              <a:t>mBrush</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Xco</a:t>
            </a:r>
            <a:r>
              <a:rPr lang="en-US" sz="1600" dirty="0">
                <a:solidFill>
                  <a:srgbClr val="000000"/>
                </a:solidFill>
                <a:highlight>
                  <a:srgbClr val="FFFFFF"/>
                </a:highlight>
                <a:latin typeface="Consolas" panose="020B0609020204030204" pitchFamily="49" charset="0"/>
              </a:rPr>
              <a:t> - Radius, </a:t>
            </a:r>
            <a:r>
              <a:rPr lang="en-US" sz="1600" dirty="0" err="1">
                <a:solidFill>
                  <a:srgbClr val="000000"/>
                </a:solidFill>
                <a:highlight>
                  <a:srgbClr val="FFFFFF"/>
                </a:highlight>
                <a:latin typeface="Consolas" panose="020B0609020204030204" pitchFamily="49" charset="0"/>
              </a:rPr>
              <a:t>Yco</a:t>
            </a:r>
            <a:r>
              <a:rPr lang="en-US" sz="1600" dirty="0">
                <a:solidFill>
                  <a:srgbClr val="000000"/>
                </a:solidFill>
                <a:highlight>
                  <a:srgbClr val="FFFFFF"/>
                </a:highlight>
                <a:latin typeface="Consolas" panose="020B0609020204030204" pitchFamily="49" charset="0"/>
              </a:rPr>
              <a:t> - Radius, </a:t>
            </a:r>
            <a:r>
              <a:rPr lang="en-US" sz="1600" dirty="0" err="1">
                <a:solidFill>
                  <a:srgbClr val="000000"/>
                </a:solidFill>
                <a:highlight>
                  <a:srgbClr val="FFFFFF"/>
                </a:highlight>
                <a:latin typeface="Consolas" panose="020B0609020204030204" pitchFamily="49" charset="0"/>
              </a:rPr>
              <a:t>Xco</a:t>
            </a:r>
            <a:r>
              <a:rPr lang="en-US" sz="1600" dirty="0">
                <a:solidFill>
                  <a:srgbClr val="000000"/>
                </a:solidFill>
                <a:highlight>
                  <a:srgbClr val="FFFFFF"/>
                </a:highlight>
                <a:latin typeface="Consolas" panose="020B0609020204030204" pitchFamily="49" charset="0"/>
              </a:rPr>
              <a:t> + Radius, </a:t>
            </a:r>
            <a:r>
              <a:rPr lang="en-US" sz="1600" dirty="0" err="1">
                <a:solidFill>
                  <a:srgbClr val="000000"/>
                </a:solidFill>
                <a:highlight>
                  <a:srgbClr val="FFFFFF"/>
                </a:highlight>
                <a:latin typeface="Consolas" panose="020B0609020204030204" pitchFamily="49" charset="0"/>
              </a:rPr>
              <a:t>Yco</a:t>
            </a:r>
            <a:r>
              <a:rPr lang="en-US" sz="1600" dirty="0">
                <a:solidFill>
                  <a:srgbClr val="000000"/>
                </a:solidFill>
                <a:highlight>
                  <a:srgbClr val="FFFFFF"/>
                </a:highlight>
                <a:latin typeface="Consolas" panose="020B0609020204030204" pitchFamily="49" charset="0"/>
              </a:rPr>
              <a:t> + Radius);</a:t>
            </a: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endParaRPr lang="en-US" sz="1600" dirty="0"/>
          </a:p>
        </p:txBody>
      </p:sp>
    </p:spTree>
    <p:extLst>
      <p:ext uri="{BB962C8B-B14F-4D97-AF65-F5344CB8AC3E}">
        <p14:creationId xmlns:p14="http://schemas.microsoft.com/office/powerpoint/2010/main" val="13645488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algn="r" eaLnBrk="1" hangingPunct="1"/>
            <a:r>
              <a:rPr lang="fa-IR" altLang="en-US"/>
              <a:t>ادامه مثال</a:t>
            </a:r>
            <a:endParaRPr lang="en-US" altLang="en-US"/>
          </a:p>
        </p:txBody>
      </p:sp>
      <p:sp>
        <p:nvSpPr>
          <p:cNvPr id="2253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A9EF793-55E1-4272-AE7B-9EFC94199BFF}" type="slidenum">
              <a:rPr lang="fa-IR" altLang="en-US" sz="1400">
                <a:cs typeface="B Mitra" panose="00000400000000000000" pitchFamily="2" charset="-78"/>
              </a:rPr>
              <a:pPr eaLnBrk="1" hangingPunct="1"/>
              <a:t>26</a:t>
            </a:fld>
            <a:endParaRPr lang="en-US" altLang="en-US" sz="1400" dirty="0">
              <a:cs typeface="B Mitra" panose="00000400000000000000" pitchFamily="2" charset="-78"/>
            </a:endParaRPr>
          </a:p>
        </p:txBody>
      </p:sp>
      <p:sp>
        <p:nvSpPr>
          <p:cNvPr id="22532" name="Rectangle 10"/>
          <p:cNvSpPr>
            <a:spLocks noChangeArrowheads="1"/>
          </p:cNvSpPr>
          <p:nvPr/>
        </p:nvSpPr>
        <p:spPr bwMode="auto">
          <a:xfrm>
            <a:off x="215462" y="1114605"/>
            <a:ext cx="7041015" cy="4419600"/>
          </a:xfrm>
          <a:prstGeom prst="rect">
            <a:avLst/>
          </a:prstGeom>
          <a:solidFill>
            <a:srgbClr val="FEFFE7"/>
          </a:solidFill>
          <a:ln w="9525">
            <a:solidFill>
              <a:schemeClr val="tx1"/>
            </a:solidFill>
            <a:miter lim="800000"/>
            <a:headEnd/>
            <a:tailEnd/>
          </a:ln>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spcBef>
                <a:spcPct val="20000"/>
              </a:spcBef>
              <a:buClr>
                <a:schemeClr val="folHlink"/>
              </a:buClr>
              <a:buSzPct val="60000"/>
              <a:buFont typeface="Wingdings" panose="05000000000000000000" pitchFamily="2" charset="2"/>
              <a:buNone/>
            </a:pPr>
            <a:endParaRPr lang="en-US" altLang="en-US" sz="2000" b="1" dirty="0">
              <a:latin typeface="Courier New" panose="02070309020205020404" pitchFamily="49" charset="0"/>
              <a:cs typeface="Courier New" panose="02070309020205020404" pitchFamily="49" charset="0"/>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
        <p:nvSpPr>
          <p:cNvPr id="5" name="Rectangle 4"/>
          <p:cNvSpPr/>
          <p:nvPr/>
        </p:nvSpPr>
        <p:spPr>
          <a:xfrm>
            <a:off x="309634" y="1225728"/>
            <a:ext cx="6946843" cy="2893100"/>
          </a:xfrm>
          <a:prstGeom prst="rect">
            <a:avLst/>
          </a:prstGeom>
        </p:spPr>
        <p:txBody>
          <a:bodyPr wrap="square">
            <a:spAutoFit/>
          </a:bodyPr>
          <a:lstStyle/>
          <a:p>
            <a:r>
              <a:rPr lang="en-US" sz="1600" dirty="0">
                <a:solidFill>
                  <a:srgbClr val="0000FF"/>
                </a:solidFill>
                <a:highlight>
                  <a:srgbClr val="FFFFFF"/>
                </a:highlight>
                <a:latin typeface="Consolas" panose="020B0609020204030204" pitchFamily="49" charset="0"/>
              </a:rPr>
              <a:t>private</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void</a:t>
            </a:r>
            <a:r>
              <a:rPr lang="en-US" sz="1600" dirty="0">
                <a:solidFill>
                  <a:srgbClr val="000000"/>
                </a:solidFill>
                <a:highlight>
                  <a:srgbClr val="FFFFFF"/>
                </a:highlight>
                <a:latin typeface="Consolas" panose="020B0609020204030204" pitchFamily="49" charset="0"/>
              </a:rPr>
              <a:t> button1_Click(</a:t>
            </a:r>
            <a:r>
              <a:rPr lang="en-US" sz="1600" dirty="0">
                <a:solidFill>
                  <a:srgbClr val="0000FF"/>
                </a:solidFill>
                <a:highlight>
                  <a:srgbClr val="FFFFFF"/>
                </a:highlight>
                <a:latin typeface="Consolas" panose="020B0609020204030204" pitchFamily="49" charset="0"/>
              </a:rPr>
              <a:t>object</a:t>
            </a:r>
            <a:r>
              <a:rPr lang="en-US" sz="1600" dirty="0">
                <a:solidFill>
                  <a:srgbClr val="000000"/>
                </a:solidFill>
                <a:highlight>
                  <a:srgbClr val="FFFFFF"/>
                </a:highlight>
                <a:latin typeface="Consolas" panose="020B0609020204030204" pitchFamily="49" charset="0"/>
              </a:rPr>
              <a:t> sender, </a:t>
            </a:r>
            <a:r>
              <a:rPr lang="en-US" sz="1600" dirty="0" err="1">
                <a:solidFill>
                  <a:srgbClr val="2B91AF"/>
                </a:solidFill>
                <a:highlight>
                  <a:srgbClr val="FFFFFF"/>
                </a:highlight>
                <a:latin typeface="Consolas" panose="020B0609020204030204" pitchFamily="49" charset="0"/>
              </a:rPr>
              <a:t>EventArgs</a:t>
            </a:r>
            <a:r>
              <a:rPr lang="en-US" sz="1600" dirty="0">
                <a:solidFill>
                  <a:srgbClr val="000000"/>
                </a:solidFill>
                <a:highlight>
                  <a:srgbClr val="FFFFFF"/>
                </a:highlight>
                <a:latin typeface="Consolas" panose="020B0609020204030204" pitchFamily="49" charset="0"/>
              </a:rPr>
              <a:t> e)</a:t>
            </a: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CCircle</a:t>
            </a:r>
            <a:r>
              <a:rPr lang="en-US" sz="1600" dirty="0">
                <a:solidFill>
                  <a:srgbClr val="000000"/>
                </a:solidFill>
                <a:highlight>
                  <a:srgbClr val="FFFFFF"/>
                </a:highlight>
                <a:latin typeface="Consolas" panose="020B0609020204030204" pitchFamily="49" charset="0"/>
              </a:rPr>
              <a:t> c1 = </a:t>
            </a:r>
            <a:r>
              <a:rPr lang="en-US" sz="1600" dirty="0">
                <a:solidFill>
                  <a:srgbClr val="0000FF"/>
                </a:solidFill>
                <a:highlight>
                  <a:srgbClr val="FFFFFF"/>
                </a:highlight>
                <a:latin typeface="Consolas" panose="020B0609020204030204" pitchFamily="49" charset="0"/>
              </a:rPr>
              <a:t>new</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CCircle</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CCircle</a:t>
            </a:r>
            <a:r>
              <a:rPr lang="en-US" sz="1600" dirty="0">
                <a:solidFill>
                  <a:srgbClr val="000000"/>
                </a:solidFill>
                <a:highlight>
                  <a:srgbClr val="FFFFFF"/>
                </a:highlight>
                <a:latin typeface="Consolas" panose="020B0609020204030204" pitchFamily="49" charset="0"/>
              </a:rPr>
              <a:t> c2 = </a:t>
            </a:r>
            <a:r>
              <a:rPr lang="en-US" sz="1600" dirty="0">
                <a:solidFill>
                  <a:srgbClr val="0000FF"/>
                </a:solidFill>
                <a:highlight>
                  <a:srgbClr val="FFFFFF"/>
                </a:highlight>
                <a:latin typeface="Consolas" panose="020B0609020204030204" pitchFamily="49" charset="0"/>
              </a:rPr>
              <a:t>new</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CCircle</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c1.set(40, 40, 20, </a:t>
            </a:r>
            <a:r>
              <a:rPr lang="en-US" sz="1600" dirty="0" err="1">
                <a:solidFill>
                  <a:srgbClr val="2B91AF"/>
                </a:solidFill>
                <a:highlight>
                  <a:srgbClr val="FFFFFF"/>
                </a:highlight>
                <a:latin typeface="Consolas" panose="020B0609020204030204" pitchFamily="49" charset="0"/>
              </a:rPr>
              <a:t>Color</a:t>
            </a:r>
            <a:r>
              <a:rPr lang="en-US" sz="1600" dirty="0" err="1">
                <a:solidFill>
                  <a:srgbClr val="000000"/>
                </a:solidFill>
                <a:highlight>
                  <a:srgbClr val="FFFFFF"/>
                </a:highlight>
                <a:latin typeface="Consolas" panose="020B0609020204030204" pitchFamily="49" charset="0"/>
              </a:rPr>
              <a:t>.FromArgb</a:t>
            </a:r>
            <a:r>
              <a:rPr lang="en-US" sz="1600" dirty="0">
                <a:solidFill>
                  <a:srgbClr val="000000"/>
                </a:solidFill>
                <a:highlight>
                  <a:srgbClr val="FFFFFF"/>
                </a:highlight>
                <a:latin typeface="Consolas" panose="020B0609020204030204" pitchFamily="49" charset="0"/>
              </a:rPr>
              <a:t>(255, 0, 0));</a:t>
            </a:r>
          </a:p>
          <a:p>
            <a:r>
              <a:rPr lang="en-US" sz="1600" dirty="0">
                <a:solidFill>
                  <a:srgbClr val="000000"/>
                </a:solidFill>
                <a:highlight>
                  <a:srgbClr val="FFFFFF"/>
                </a:highlight>
                <a:latin typeface="Consolas" panose="020B0609020204030204" pitchFamily="49" charset="0"/>
              </a:rPr>
              <a:t>            c2.set(100, 100, 50, </a:t>
            </a:r>
            <a:r>
              <a:rPr lang="en-US" sz="1600" dirty="0" err="1">
                <a:solidFill>
                  <a:srgbClr val="2B91AF"/>
                </a:solidFill>
                <a:highlight>
                  <a:srgbClr val="FFFFFF"/>
                </a:highlight>
                <a:latin typeface="Consolas" panose="020B0609020204030204" pitchFamily="49" charset="0"/>
              </a:rPr>
              <a:t>Color</a:t>
            </a:r>
            <a:r>
              <a:rPr lang="en-US" sz="1600" dirty="0" err="1">
                <a:solidFill>
                  <a:srgbClr val="000000"/>
                </a:solidFill>
                <a:highlight>
                  <a:srgbClr val="FFFFFF"/>
                </a:highlight>
                <a:latin typeface="Consolas" panose="020B0609020204030204" pitchFamily="49" charset="0"/>
              </a:rPr>
              <a:t>.FromArgb</a:t>
            </a:r>
            <a:r>
              <a:rPr lang="en-US" sz="1600" dirty="0">
                <a:solidFill>
                  <a:srgbClr val="000000"/>
                </a:solidFill>
                <a:highlight>
                  <a:srgbClr val="FFFFFF"/>
                </a:highlight>
                <a:latin typeface="Consolas" panose="020B0609020204030204" pitchFamily="49" charset="0"/>
              </a:rPr>
              <a:t>(0, 0, 255));</a:t>
            </a:r>
          </a:p>
          <a:p>
            <a:r>
              <a:rPr lang="en-US" sz="1600" dirty="0">
                <a:solidFill>
                  <a:srgbClr val="000000"/>
                </a:solidFill>
                <a:highlight>
                  <a:srgbClr val="FFFFFF"/>
                </a:highlight>
                <a:latin typeface="Consolas" panose="020B0609020204030204" pitchFamily="49" charset="0"/>
              </a:rPr>
              <a:t>            </a:t>
            </a:r>
            <a:r>
              <a:rPr lang="en-US" sz="1600" dirty="0">
                <a:solidFill>
                  <a:srgbClr val="2B91AF"/>
                </a:solidFill>
                <a:highlight>
                  <a:srgbClr val="FFFFFF"/>
                </a:highlight>
                <a:latin typeface="Consolas" panose="020B0609020204030204" pitchFamily="49" charset="0"/>
              </a:rPr>
              <a:t>Graphics</a:t>
            </a:r>
            <a:r>
              <a:rPr lang="en-US" sz="1600" dirty="0">
                <a:solidFill>
                  <a:srgbClr val="000000"/>
                </a:solidFill>
                <a:highlight>
                  <a:srgbClr val="FFFFFF"/>
                </a:highlight>
                <a:latin typeface="Consolas" panose="020B0609020204030204" pitchFamily="49" charset="0"/>
              </a:rPr>
              <a:t> g = </a:t>
            </a:r>
            <a:r>
              <a:rPr lang="en-US" sz="1600" dirty="0" err="1">
                <a:solidFill>
                  <a:srgbClr val="0000FF"/>
                </a:solidFill>
                <a:highlight>
                  <a:srgbClr val="FFFFFF"/>
                </a:highlight>
                <a:latin typeface="Consolas" panose="020B0609020204030204" pitchFamily="49" charset="0"/>
              </a:rPr>
              <a:t>this</a:t>
            </a:r>
            <a:r>
              <a:rPr lang="en-US" sz="1600" dirty="0" err="1">
                <a:solidFill>
                  <a:srgbClr val="000000"/>
                </a:solidFill>
                <a:highlight>
                  <a:srgbClr val="FFFFFF"/>
                </a:highlight>
                <a:latin typeface="Consolas" panose="020B0609020204030204" pitchFamily="49" charset="0"/>
              </a:rPr>
              <a:t>.CreateGraphics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c1.draw(g);</a:t>
            </a:r>
          </a:p>
          <a:p>
            <a:r>
              <a:rPr lang="en-US" sz="1600" dirty="0">
                <a:solidFill>
                  <a:srgbClr val="000000"/>
                </a:solidFill>
                <a:highlight>
                  <a:srgbClr val="FFFFFF"/>
                </a:highlight>
                <a:latin typeface="Consolas" panose="020B0609020204030204" pitchFamily="49" charset="0"/>
              </a:rPr>
              <a:t>            c2.draw(g);</a:t>
            </a: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endParaRPr lang="en-US" sz="1600" dirty="0"/>
          </a:p>
        </p:txBody>
      </p:sp>
      <p:pic>
        <p:nvPicPr>
          <p:cNvPr id="7" name="Picture 6"/>
          <p:cNvPicPr>
            <a:picLocks noChangeAspect="1"/>
          </p:cNvPicPr>
          <p:nvPr/>
        </p:nvPicPr>
        <p:blipFill>
          <a:blip r:embed="rId3"/>
          <a:stretch>
            <a:fillRect/>
          </a:stretch>
        </p:blipFill>
        <p:spPr>
          <a:xfrm>
            <a:off x="7442150" y="2461344"/>
            <a:ext cx="4269056" cy="3072861"/>
          </a:xfrm>
          <a:prstGeom prst="rect">
            <a:avLst/>
          </a:prstGeom>
        </p:spPr>
      </p:pic>
    </p:spTree>
    <p:extLst>
      <p:ext uri="{BB962C8B-B14F-4D97-AF65-F5344CB8AC3E}">
        <p14:creationId xmlns:p14="http://schemas.microsoft.com/office/powerpoint/2010/main" val="992112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A24F918-E48B-4CD6-88B4-F48A81EB5FB6}" type="slidenum">
              <a:rPr lang="en-US" smtClean="0"/>
              <a:pPr/>
              <a:t>27</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323851" y="549109"/>
            <a:ext cx="11382111" cy="5909310"/>
          </a:xfrm>
          <a:prstGeom prst="rect">
            <a:avLst/>
          </a:prstGeom>
        </p:spPr>
        <p:txBody>
          <a:bodyPr wrap="square">
            <a:spAutoFit/>
          </a:bodyPr>
          <a:lstStyle/>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class</a:t>
            </a:r>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DrawFunction</a:t>
            </a:r>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private</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xC</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yC</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private</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Sc</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f(</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x)</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return</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a:t>
            </a:r>
            <a:r>
              <a:rPr lang="en-US" sz="1400" dirty="0" err="1">
                <a:solidFill>
                  <a:srgbClr val="2B91AF"/>
                </a:solidFill>
                <a:highlight>
                  <a:srgbClr val="FFFFFF"/>
                </a:highlight>
                <a:latin typeface="Consolas" panose="020B0609020204030204" pitchFamily="49" charset="0"/>
              </a:rPr>
              <a:t>Math</a:t>
            </a:r>
            <a:r>
              <a:rPr lang="en-US" sz="1400" dirty="0" err="1">
                <a:solidFill>
                  <a:srgbClr val="000000"/>
                </a:solidFill>
                <a:highlight>
                  <a:srgbClr val="FFFFFF"/>
                </a:highlight>
                <a:latin typeface="Consolas" panose="020B0609020204030204" pitchFamily="49" charset="0"/>
              </a:rPr>
              <a:t>.Sin</a:t>
            </a:r>
            <a:r>
              <a:rPr lang="en-US" sz="1400" dirty="0">
                <a:solidFill>
                  <a:srgbClr val="000000"/>
                </a:solidFill>
                <a:highlight>
                  <a:srgbClr val="FFFFFF"/>
                </a:highlight>
                <a:latin typeface="Consolas" panose="020B0609020204030204" pitchFamily="49" charset="0"/>
              </a:rPr>
              <a:t>(x);</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void</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PutPixel</a:t>
            </a:r>
            <a:r>
              <a:rPr lang="en-US" sz="1400" dirty="0">
                <a:solidFill>
                  <a:srgbClr val="000000"/>
                </a:solidFill>
                <a:highlight>
                  <a:srgbClr val="FFFFFF"/>
                </a:highlight>
                <a:latin typeface="Consolas" panose="020B0609020204030204" pitchFamily="49" charset="0"/>
              </a:rPr>
              <a:t>(</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x, </a:t>
            </a:r>
            <a:r>
              <a:rPr lang="en-US" sz="1400" dirty="0">
                <a:solidFill>
                  <a:srgbClr val="2B91AF"/>
                </a:solidFill>
                <a:highlight>
                  <a:srgbClr val="FFFFFF"/>
                </a:highlight>
                <a:latin typeface="Consolas" panose="020B0609020204030204" pitchFamily="49" charset="0"/>
              </a:rPr>
              <a:t>Graphics</a:t>
            </a:r>
            <a:r>
              <a:rPr lang="en-US" sz="1400" dirty="0">
                <a:solidFill>
                  <a:srgbClr val="000000"/>
                </a:solidFill>
                <a:highlight>
                  <a:srgbClr val="FFFFFF"/>
                </a:highlight>
                <a:latin typeface="Consolas" panose="020B0609020204030204" pitchFamily="49" charset="0"/>
              </a:rPr>
              <a:t> g, </a:t>
            </a:r>
            <a:r>
              <a:rPr lang="en-US" sz="1400" dirty="0">
                <a:solidFill>
                  <a:srgbClr val="2B91AF"/>
                </a:solidFill>
                <a:highlight>
                  <a:srgbClr val="FFFFFF"/>
                </a:highlight>
                <a:latin typeface="Consolas" panose="020B0609020204030204" pitchFamily="49" charset="0"/>
              </a:rPr>
              <a:t>Pen</a:t>
            </a:r>
            <a:r>
              <a:rPr lang="en-US" sz="1400" dirty="0">
                <a:solidFill>
                  <a:srgbClr val="000000"/>
                </a:solidFill>
                <a:highlight>
                  <a:srgbClr val="FFFFFF"/>
                </a:highlight>
                <a:latin typeface="Consolas" panose="020B0609020204030204" pitchFamily="49" charset="0"/>
              </a:rPr>
              <a:t> p)</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DrawScaledPixel</a:t>
            </a:r>
            <a:r>
              <a:rPr lang="en-US" sz="1400" dirty="0">
                <a:solidFill>
                  <a:srgbClr val="000000"/>
                </a:solidFill>
                <a:highlight>
                  <a:srgbClr val="FFFFFF"/>
                </a:highlight>
                <a:latin typeface="Consolas" panose="020B0609020204030204" pitchFamily="49" charset="0"/>
              </a:rPr>
              <a:t>((</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)x, f((</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x), g, p);</a:t>
            </a:r>
          </a:p>
          <a:p>
            <a:r>
              <a:rPr lang="en-US" sz="1400" dirty="0">
                <a:solidFill>
                  <a:srgbClr val="000000"/>
                </a:solidFill>
                <a:highlight>
                  <a:srgbClr val="FFFFFF"/>
                </a:highlight>
                <a:latin typeface="Consolas" panose="020B0609020204030204" pitchFamily="49" charset="0"/>
              </a:rPr>
              <a:t>        }</a:t>
            </a:r>
          </a:p>
          <a:p>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private</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void</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DrawScaledPixel</a:t>
            </a:r>
            <a:r>
              <a:rPr lang="en-US" sz="1400" dirty="0">
                <a:solidFill>
                  <a:srgbClr val="000000"/>
                </a:solidFill>
                <a:highlight>
                  <a:srgbClr val="FFFFFF"/>
                </a:highlight>
                <a:latin typeface="Consolas" panose="020B0609020204030204" pitchFamily="49" charset="0"/>
              </a:rPr>
              <a:t>(</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x,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y, </a:t>
            </a:r>
            <a:r>
              <a:rPr lang="en-US" sz="1400" dirty="0">
                <a:solidFill>
                  <a:srgbClr val="2B91AF"/>
                </a:solidFill>
                <a:highlight>
                  <a:srgbClr val="FFFFFF"/>
                </a:highlight>
                <a:latin typeface="Consolas" panose="020B0609020204030204" pitchFamily="49" charset="0"/>
              </a:rPr>
              <a:t>Graphics</a:t>
            </a:r>
            <a:r>
              <a:rPr lang="en-US" sz="1400" dirty="0">
                <a:solidFill>
                  <a:srgbClr val="000000"/>
                </a:solidFill>
                <a:highlight>
                  <a:srgbClr val="FFFFFF"/>
                </a:highlight>
                <a:latin typeface="Consolas" panose="020B0609020204030204" pitchFamily="49" charset="0"/>
              </a:rPr>
              <a:t> g, </a:t>
            </a:r>
            <a:r>
              <a:rPr lang="en-US" sz="1400" dirty="0">
                <a:solidFill>
                  <a:srgbClr val="2B91AF"/>
                </a:solidFill>
                <a:highlight>
                  <a:srgbClr val="FFFFFF"/>
                </a:highlight>
                <a:latin typeface="Consolas" panose="020B0609020204030204" pitchFamily="49" charset="0"/>
              </a:rPr>
              <a:t>Pen</a:t>
            </a:r>
            <a:r>
              <a:rPr lang="en-US" sz="1400" dirty="0">
                <a:solidFill>
                  <a:srgbClr val="000000"/>
                </a:solidFill>
                <a:highlight>
                  <a:srgbClr val="FFFFFF"/>
                </a:highlight>
                <a:latin typeface="Consolas" panose="020B0609020204030204" pitchFamily="49" charset="0"/>
              </a:rPr>
              <a:t> p)</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x2, y2;</a:t>
            </a:r>
          </a:p>
          <a:p>
            <a:r>
              <a:rPr lang="en-US" sz="1400" dirty="0">
                <a:solidFill>
                  <a:srgbClr val="000000"/>
                </a:solidFill>
                <a:highlight>
                  <a:srgbClr val="FFFFFF"/>
                </a:highlight>
                <a:latin typeface="Consolas" panose="020B0609020204030204" pitchFamily="49" charset="0"/>
              </a:rPr>
              <a:t>            x2 = x * </a:t>
            </a:r>
            <a:r>
              <a:rPr lang="en-US" sz="1400" dirty="0" err="1">
                <a:solidFill>
                  <a:srgbClr val="000000"/>
                </a:solidFill>
                <a:highlight>
                  <a:srgbClr val="FFFFFF"/>
                </a:highlight>
                <a:latin typeface="Consolas" panose="020B0609020204030204" pitchFamily="49" charset="0"/>
              </a:rPr>
              <a:t>Sc</a:t>
            </a:r>
            <a:r>
              <a:rPr lang="en-US" sz="1400" dirty="0">
                <a:solidFill>
                  <a:srgbClr val="000000"/>
                </a:solidFill>
                <a:highlight>
                  <a:srgbClr val="FFFFFF"/>
                </a:highlight>
                <a:latin typeface="Consolas" panose="020B0609020204030204" pitchFamily="49" charset="0"/>
              </a:rPr>
              <a:t> + </a:t>
            </a:r>
            <a:r>
              <a:rPr lang="en-US" sz="1400" dirty="0" err="1">
                <a:solidFill>
                  <a:srgbClr val="000000"/>
                </a:solidFill>
                <a:highlight>
                  <a:srgbClr val="FFFFFF"/>
                </a:highlight>
                <a:latin typeface="Consolas" panose="020B0609020204030204" pitchFamily="49" charset="0"/>
              </a:rPr>
              <a:t>xC</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y2 = </a:t>
            </a:r>
            <a:r>
              <a:rPr lang="en-US" sz="1400" dirty="0" err="1">
                <a:solidFill>
                  <a:srgbClr val="000000"/>
                </a:solidFill>
                <a:highlight>
                  <a:srgbClr val="FFFFFF"/>
                </a:highlight>
                <a:latin typeface="Consolas" panose="020B0609020204030204" pitchFamily="49" charset="0"/>
              </a:rPr>
              <a:t>yC</a:t>
            </a:r>
            <a:r>
              <a:rPr lang="en-US" sz="1400" dirty="0">
                <a:solidFill>
                  <a:srgbClr val="000000"/>
                </a:solidFill>
                <a:highlight>
                  <a:srgbClr val="FFFFFF"/>
                </a:highlight>
                <a:latin typeface="Consolas" panose="020B0609020204030204" pitchFamily="49" charset="0"/>
              </a:rPr>
              <a:t> - y * </a:t>
            </a:r>
            <a:r>
              <a:rPr lang="en-US" sz="1400" dirty="0" err="1">
                <a:solidFill>
                  <a:srgbClr val="000000"/>
                </a:solidFill>
                <a:highlight>
                  <a:srgbClr val="FFFFFF"/>
                </a:highlight>
                <a:latin typeface="Consolas" panose="020B0609020204030204" pitchFamily="49" charset="0"/>
              </a:rPr>
              <a:t>Sc</a:t>
            </a:r>
            <a:r>
              <a:rPr lang="en-US" sz="1400" dirty="0">
                <a:solidFill>
                  <a:srgbClr val="000000"/>
                </a:solidFill>
                <a:highlight>
                  <a:srgbClr val="FFFFFF"/>
                </a:highlight>
                <a:latin typeface="Consolas" panose="020B0609020204030204" pitchFamily="49" charset="0"/>
              </a:rPr>
              <a:t>;</a:t>
            </a:r>
          </a:p>
          <a:p>
            <a:r>
              <a:rPr lang="es-ES" sz="1400" dirty="0">
                <a:solidFill>
                  <a:srgbClr val="000000"/>
                </a:solidFill>
                <a:highlight>
                  <a:srgbClr val="FFFFFF"/>
                </a:highlight>
                <a:latin typeface="Consolas" panose="020B0609020204030204" pitchFamily="49" charset="0"/>
              </a:rPr>
              <a:t>            </a:t>
            </a:r>
            <a:r>
              <a:rPr lang="es-ES" sz="1400" dirty="0" err="1">
                <a:solidFill>
                  <a:srgbClr val="000000"/>
                </a:solidFill>
                <a:highlight>
                  <a:srgbClr val="FFFFFF"/>
                </a:highlight>
                <a:latin typeface="Consolas" panose="020B0609020204030204" pitchFamily="49" charset="0"/>
              </a:rPr>
              <a:t>g.DrawLine</a:t>
            </a:r>
            <a:r>
              <a:rPr lang="es-ES" sz="1400" dirty="0">
                <a:solidFill>
                  <a:srgbClr val="000000"/>
                </a:solidFill>
                <a:highlight>
                  <a:srgbClr val="FFFFFF"/>
                </a:highlight>
                <a:latin typeface="Consolas" panose="020B0609020204030204" pitchFamily="49" charset="0"/>
              </a:rPr>
              <a:t>(p, x2 - 1, y2, x2, y2);</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void</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Init</a:t>
            </a:r>
            <a:r>
              <a:rPr lang="en-US" sz="1400" dirty="0">
                <a:solidFill>
                  <a:srgbClr val="000000"/>
                </a:solidFill>
                <a:highlight>
                  <a:srgbClr val="FFFFFF"/>
                </a:highlight>
                <a:latin typeface="Consolas" panose="020B0609020204030204" pitchFamily="49" charset="0"/>
              </a:rPr>
              <a:t>(</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x, </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y, </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s)</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xC</a:t>
            </a:r>
            <a:r>
              <a:rPr lang="en-US" sz="1400" dirty="0">
                <a:solidFill>
                  <a:srgbClr val="000000"/>
                </a:solidFill>
                <a:highlight>
                  <a:srgbClr val="FFFFFF"/>
                </a:highlight>
                <a:latin typeface="Consolas" panose="020B0609020204030204" pitchFamily="49" charset="0"/>
              </a:rPr>
              <a:t> =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 x;</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yC</a:t>
            </a:r>
            <a:r>
              <a:rPr lang="en-US" sz="1400" dirty="0">
                <a:solidFill>
                  <a:srgbClr val="000000"/>
                </a:solidFill>
                <a:highlight>
                  <a:srgbClr val="FFFFFF"/>
                </a:highlight>
                <a:latin typeface="Consolas" panose="020B0609020204030204" pitchFamily="49" charset="0"/>
              </a:rPr>
              <a:t> =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)y;</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Sc</a:t>
            </a:r>
            <a:r>
              <a:rPr lang="en-US" sz="1400" dirty="0">
                <a:solidFill>
                  <a:srgbClr val="000000"/>
                </a:solidFill>
                <a:highlight>
                  <a:srgbClr val="FFFFFF"/>
                </a:highlight>
                <a:latin typeface="Consolas" panose="020B0609020204030204" pitchFamily="49" charset="0"/>
              </a:rPr>
              <a:t> = (</a:t>
            </a:r>
            <a:r>
              <a:rPr lang="en-US" sz="1400" dirty="0">
                <a:solidFill>
                  <a:srgbClr val="0000FF"/>
                </a:solidFill>
                <a:highlight>
                  <a:srgbClr val="FFFFFF"/>
                </a:highlight>
                <a:latin typeface="Consolas" panose="020B0609020204030204" pitchFamily="49" charset="0"/>
              </a:rPr>
              <a:t>float</a:t>
            </a:r>
            <a:r>
              <a:rPr lang="en-US" sz="1400" dirty="0">
                <a:solidFill>
                  <a:srgbClr val="000000"/>
                </a:solidFill>
                <a:highlight>
                  <a:srgbClr val="FFFFFF"/>
                </a:highlight>
                <a:latin typeface="Consolas" panose="020B0609020204030204" pitchFamily="49" charset="0"/>
              </a:rPr>
              <a:t>)s;</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endParaRPr lang="en-US" sz="1400" dirty="0"/>
          </a:p>
        </p:txBody>
      </p:sp>
    </p:spTree>
    <p:extLst>
      <p:ext uri="{BB962C8B-B14F-4D97-AF65-F5344CB8AC3E}">
        <p14:creationId xmlns:p14="http://schemas.microsoft.com/office/powerpoint/2010/main" val="4014905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79617-08A1-3C1C-E43F-4045C73063E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D5E355-23C7-CFD6-0212-88D9FD407954}"/>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6D7D2626-6DE6-E288-64A9-61198740F7EF}"/>
              </a:ext>
            </a:extLst>
          </p:cNvPr>
          <p:cNvSpPr>
            <a:spLocks noGrp="1"/>
          </p:cNvSpPr>
          <p:nvPr>
            <p:ph type="sldNum" sz="quarter" idx="12"/>
          </p:nvPr>
        </p:nvSpPr>
        <p:spPr/>
        <p:txBody>
          <a:bodyPr/>
          <a:lstStyle/>
          <a:p>
            <a:fld id="{7A24F918-E48B-4CD6-88B4-F48A81EB5FB6}" type="slidenum">
              <a:rPr lang="en-US" smtClean="0"/>
              <a:pPr/>
              <a:t>28</a:t>
            </a:fld>
            <a:endParaRPr lang="en-US"/>
          </a:p>
        </p:txBody>
      </p:sp>
      <p:sp>
        <p:nvSpPr>
          <p:cNvPr id="5" name="Footer Placeholder 4">
            <a:extLst>
              <a:ext uri="{FF2B5EF4-FFF2-40B4-BE49-F238E27FC236}">
                <a16:creationId xmlns:a16="http://schemas.microsoft.com/office/drawing/2014/main" id="{325E004D-B15A-D311-0FCB-990316C67605}"/>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D9DD8173-0E08-DFAA-932B-B045867F33FE}"/>
              </a:ext>
            </a:extLst>
          </p:cNvPr>
          <p:cNvSpPr txBox="1"/>
          <p:nvPr/>
        </p:nvSpPr>
        <p:spPr>
          <a:xfrm>
            <a:off x="949470" y="1776347"/>
            <a:ext cx="8928538" cy="4247317"/>
          </a:xfrm>
          <a:prstGeom prst="rect">
            <a:avLst/>
          </a:prstGeom>
          <a:noFill/>
        </p:spPr>
        <p:txBody>
          <a:bodyPr wrap="square">
            <a:spAutoFit/>
          </a:bodyPr>
          <a:lstStyle/>
          <a:p>
            <a:r>
              <a:rPr lang="en-US" sz="1800" dirty="0">
                <a:solidFill>
                  <a:srgbClr val="0000FF"/>
                </a:solidFill>
                <a:latin typeface="Consolas" panose="020B0609020204030204" pitchFamily="49" charset="0"/>
              </a:rPr>
              <a:t>private</a:t>
            </a:r>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void</a:t>
            </a:r>
            <a:r>
              <a:rPr lang="en-US" sz="1800" dirty="0">
                <a:solidFill>
                  <a:srgbClr val="000000"/>
                </a:solidFill>
                <a:latin typeface="Consolas" panose="020B0609020204030204" pitchFamily="49" charset="0"/>
              </a:rPr>
              <a:t> </a:t>
            </a:r>
            <a:r>
              <a:rPr lang="en-US" sz="1800" dirty="0" err="1">
                <a:solidFill>
                  <a:srgbClr val="000000"/>
                </a:solidFill>
                <a:latin typeface="Consolas" panose="020B0609020204030204" pitchFamily="49" charset="0"/>
              </a:rPr>
              <a:t>MyDraw_Click</a:t>
            </a:r>
            <a:r>
              <a:rPr lang="en-US" sz="1800" dirty="0">
                <a:solidFill>
                  <a:srgbClr val="000000"/>
                </a:solidFill>
                <a:latin typeface="Consolas" panose="020B0609020204030204" pitchFamily="49" charset="0"/>
              </a:rPr>
              <a:t>(</a:t>
            </a:r>
            <a:r>
              <a:rPr lang="en-US" sz="1800" dirty="0">
                <a:solidFill>
                  <a:srgbClr val="0000FF"/>
                </a:solidFill>
                <a:latin typeface="Consolas" panose="020B0609020204030204" pitchFamily="49" charset="0"/>
              </a:rPr>
              <a:t>object</a:t>
            </a:r>
            <a:r>
              <a:rPr lang="en-US" sz="1800" dirty="0">
                <a:solidFill>
                  <a:srgbClr val="000000"/>
                </a:solidFill>
                <a:latin typeface="Consolas" panose="020B0609020204030204" pitchFamily="49" charset="0"/>
              </a:rPr>
              <a:t> sender, </a:t>
            </a:r>
            <a:r>
              <a:rPr lang="en-US" sz="1800" dirty="0" err="1">
                <a:solidFill>
                  <a:srgbClr val="2B91AF"/>
                </a:solidFill>
                <a:latin typeface="Consolas" panose="020B0609020204030204" pitchFamily="49" charset="0"/>
              </a:rPr>
              <a:t>EventArgs</a:t>
            </a:r>
            <a:r>
              <a:rPr lang="en-US" sz="1800" dirty="0">
                <a:solidFill>
                  <a:srgbClr val="000000"/>
                </a:solidFill>
                <a:latin typeface="Consolas" panose="020B0609020204030204" pitchFamily="49" charset="0"/>
              </a:rPr>
              <a:t> e)</a:t>
            </a:r>
          </a:p>
          <a:p>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    </a:t>
            </a:r>
            <a:r>
              <a:rPr lang="en-US" sz="1800" dirty="0" err="1">
                <a:solidFill>
                  <a:srgbClr val="2B91AF"/>
                </a:solidFill>
                <a:latin typeface="Consolas" panose="020B0609020204030204" pitchFamily="49" charset="0"/>
              </a:rPr>
              <a:t>DrawFunction</a:t>
            </a:r>
            <a:r>
              <a:rPr lang="en-US" sz="1800" dirty="0">
                <a:solidFill>
                  <a:srgbClr val="000000"/>
                </a:solidFill>
                <a:latin typeface="Consolas" panose="020B0609020204030204" pitchFamily="49" charset="0"/>
              </a:rPr>
              <a:t> d = </a:t>
            </a:r>
            <a:r>
              <a:rPr lang="en-US" sz="1800" dirty="0">
                <a:solidFill>
                  <a:srgbClr val="0000FF"/>
                </a:solidFill>
                <a:latin typeface="Consolas" panose="020B0609020204030204" pitchFamily="49" charset="0"/>
              </a:rPr>
              <a:t>new</a:t>
            </a:r>
            <a:r>
              <a:rPr lang="en-US" sz="1800" dirty="0">
                <a:solidFill>
                  <a:srgbClr val="000000"/>
                </a:solidFill>
                <a:latin typeface="Consolas" panose="020B0609020204030204" pitchFamily="49" charset="0"/>
              </a:rPr>
              <a:t> WindowsFormsApplication1.</a:t>
            </a:r>
            <a:r>
              <a:rPr lang="en-US" sz="1800" dirty="0">
                <a:solidFill>
                  <a:srgbClr val="2B91AF"/>
                </a:solidFill>
                <a:latin typeface="Consolas" panose="020B0609020204030204" pitchFamily="49" charset="0"/>
              </a:rPr>
              <a:t>DrawFunction</a:t>
            </a:r>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    </a:t>
            </a:r>
            <a:r>
              <a:rPr lang="en-US" sz="1800" dirty="0">
                <a:solidFill>
                  <a:srgbClr val="2B91AF"/>
                </a:solidFill>
                <a:latin typeface="Consolas" panose="020B0609020204030204" pitchFamily="49" charset="0"/>
              </a:rPr>
              <a:t>Graphics</a:t>
            </a:r>
            <a:r>
              <a:rPr lang="en-US" sz="1800" dirty="0">
                <a:solidFill>
                  <a:srgbClr val="000000"/>
                </a:solidFill>
                <a:latin typeface="Consolas" panose="020B0609020204030204" pitchFamily="49" charset="0"/>
              </a:rPr>
              <a:t> g = </a:t>
            </a:r>
            <a:r>
              <a:rPr lang="en-US" sz="1800" dirty="0" err="1">
                <a:solidFill>
                  <a:srgbClr val="0000FF"/>
                </a:solidFill>
                <a:latin typeface="Consolas" panose="020B0609020204030204" pitchFamily="49" charset="0"/>
              </a:rPr>
              <a:t>this</a:t>
            </a:r>
            <a:r>
              <a:rPr lang="en-US" sz="1800" dirty="0" err="1">
                <a:solidFill>
                  <a:srgbClr val="000000"/>
                </a:solidFill>
                <a:latin typeface="Consolas" panose="020B0609020204030204" pitchFamily="49" charset="0"/>
              </a:rPr>
              <a:t>.CreateGraphics</a:t>
            </a:r>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    </a:t>
            </a:r>
            <a:r>
              <a:rPr lang="en-US" sz="1800" dirty="0">
                <a:solidFill>
                  <a:srgbClr val="2B91AF"/>
                </a:solidFill>
                <a:latin typeface="Consolas" panose="020B0609020204030204" pitchFamily="49" charset="0"/>
              </a:rPr>
              <a:t>Pen</a:t>
            </a:r>
            <a:r>
              <a:rPr lang="en-US" sz="1800" dirty="0">
                <a:solidFill>
                  <a:srgbClr val="000000"/>
                </a:solidFill>
                <a:latin typeface="Consolas" panose="020B0609020204030204" pitchFamily="49" charset="0"/>
              </a:rPr>
              <a:t> p = </a:t>
            </a:r>
            <a:r>
              <a:rPr lang="en-US" sz="1800" dirty="0">
                <a:solidFill>
                  <a:srgbClr val="0000FF"/>
                </a:solidFill>
                <a:latin typeface="Consolas" panose="020B0609020204030204" pitchFamily="49" charset="0"/>
              </a:rPr>
              <a:t>new</a:t>
            </a:r>
            <a:r>
              <a:rPr lang="en-US" sz="1800" dirty="0">
                <a:solidFill>
                  <a:srgbClr val="000000"/>
                </a:solidFill>
                <a:latin typeface="Consolas" panose="020B0609020204030204" pitchFamily="49" charset="0"/>
              </a:rPr>
              <a:t> </a:t>
            </a:r>
            <a:r>
              <a:rPr lang="en-US" sz="1800" dirty="0">
                <a:solidFill>
                  <a:srgbClr val="2B91AF"/>
                </a:solidFill>
                <a:latin typeface="Consolas" panose="020B0609020204030204" pitchFamily="49" charset="0"/>
              </a:rPr>
              <a:t>Pen</a:t>
            </a:r>
            <a:r>
              <a:rPr lang="en-US" sz="1800" dirty="0">
                <a:solidFill>
                  <a:srgbClr val="000000"/>
                </a:solidFill>
                <a:latin typeface="Consolas" panose="020B0609020204030204" pitchFamily="49" charset="0"/>
              </a:rPr>
              <a:t>(</a:t>
            </a:r>
            <a:r>
              <a:rPr lang="en-US" sz="1800" dirty="0" err="1">
                <a:solidFill>
                  <a:srgbClr val="2B91AF"/>
                </a:solidFill>
                <a:latin typeface="Consolas" panose="020B0609020204030204" pitchFamily="49" charset="0"/>
              </a:rPr>
              <a:t>Color</a:t>
            </a:r>
            <a:r>
              <a:rPr lang="en-US" sz="1800" dirty="0" err="1">
                <a:solidFill>
                  <a:srgbClr val="000000"/>
                </a:solidFill>
                <a:latin typeface="Consolas" panose="020B0609020204030204" pitchFamily="49" charset="0"/>
              </a:rPr>
              <a:t>.Black</a:t>
            </a:r>
            <a:r>
              <a:rPr lang="en-US" sz="1800" dirty="0">
                <a:solidFill>
                  <a:srgbClr val="000000"/>
                </a:solidFill>
                <a:latin typeface="Consolas" panose="020B0609020204030204" pitchFamily="49" charset="0"/>
              </a:rPr>
              <a:t>, 2);</a:t>
            </a:r>
          </a:p>
          <a:p>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double</a:t>
            </a:r>
            <a:r>
              <a:rPr lang="en-US" sz="1800" dirty="0">
                <a:solidFill>
                  <a:srgbClr val="000000"/>
                </a:solidFill>
                <a:latin typeface="Consolas" panose="020B0609020204030204" pitchFamily="49" charset="0"/>
              </a:rPr>
              <a:t> x;</a:t>
            </a:r>
          </a:p>
          <a:p>
            <a:r>
              <a:rPr lang="en-US" sz="1800" dirty="0">
                <a:solidFill>
                  <a:srgbClr val="000000"/>
                </a:solidFill>
                <a:latin typeface="Consolas" panose="020B0609020204030204" pitchFamily="49" charset="0"/>
              </a:rPr>
              <a:t>    </a:t>
            </a:r>
            <a:r>
              <a:rPr lang="en-US" sz="1800" dirty="0" err="1">
                <a:solidFill>
                  <a:srgbClr val="000000"/>
                </a:solidFill>
                <a:latin typeface="Consolas" panose="020B0609020204030204" pitchFamily="49" charset="0"/>
              </a:rPr>
              <a:t>d.Init</a:t>
            </a:r>
            <a:r>
              <a:rPr lang="en-US" sz="1800" dirty="0">
                <a:solidFill>
                  <a:srgbClr val="000000"/>
                </a:solidFill>
                <a:latin typeface="Consolas" panose="020B0609020204030204" pitchFamily="49" charset="0"/>
              </a:rPr>
              <a:t>(150, 150, 20);</a:t>
            </a:r>
          </a:p>
          <a:p>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for</a:t>
            </a:r>
            <a:r>
              <a:rPr lang="en-US" sz="1800" dirty="0">
                <a:solidFill>
                  <a:srgbClr val="000000"/>
                </a:solidFill>
                <a:latin typeface="Consolas" panose="020B0609020204030204" pitchFamily="49" charset="0"/>
              </a:rPr>
              <a:t> ( x=-10;x&lt;10; x=x + 0.01)</a:t>
            </a:r>
          </a:p>
          <a:p>
            <a:r>
              <a:rPr lang="en-US" sz="1800" dirty="0">
                <a:solidFill>
                  <a:srgbClr val="000000"/>
                </a:solidFill>
                <a:latin typeface="Consolas" panose="020B0609020204030204" pitchFamily="49" charset="0"/>
              </a:rPr>
              <a:t>    {</a:t>
            </a:r>
          </a:p>
          <a:p>
            <a:r>
              <a:rPr lang="de-DE" sz="1800" dirty="0">
                <a:solidFill>
                  <a:srgbClr val="000000"/>
                </a:solidFill>
                <a:latin typeface="Consolas" panose="020B0609020204030204" pitchFamily="49" charset="0"/>
              </a:rPr>
              <a:t>        d.PutPixel(x, g,p);</a:t>
            </a:r>
          </a:p>
          <a:p>
            <a:r>
              <a:rPr lang="en-US" sz="1800" dirty="0">
                <a:solidFill>
                  <a:srgbClr val="000000"/>
                </a:solidFill>
                <a:latin typeface="Consolas" panose="020B0609020204030204" pitchFamily="49" charset="0"/>
              </a:rPr>
              <a:t>    }</a:t>
            </a:r>
          </a:p>
          <a:p>
            <a:r>
              <a:rPr lang="en-US" sz="1800" dirty="0">
                <a:solidFill>
                  <a:srgbClr val="000000"/>
                </a:solidFill>
                <a:latin typeface="Consolas" panose="020B0609020204030204" pitchFamily="49" charset="0"/>
              </a:rPr>
              <a:t>           </a:t>
            </a:r>
          </a:p>
          <a:p>
            <a:endParaRPr lang="en-US" sz="1800" dirty="0">
              <a:solidFill>
                <a:srgbClr val="000000"/>
              </a:solidFill>
              <a:latin typeface="Consolas" panose="020B0609020204030204" pitchFamily="49" charset="0"/>
            </a:endParaRPr>
          </a:p>
          <a:p>
            <a:endParaRPr lang="en-US" sz="1800" dirty="0">
              <a:solidFill>
                <a:srgbClr val="000000"/>
              </a:solidFill>
              <a:latin typeface="Consolas" panose="020B0609020204030204" pitchFamily="49" charset="0"/>
            </a:endParaRPr>
          </a:p>
          <a:p>
            <a:r>
              <a:rPr lang="en-US" sz="1800" dirty="0">
                <a:solidFill>
                  <a:srgbClr val="000000"/>
                </a:solidFill>
                <a:latin typeface="Consolas" panose="020B0609020204030204" pitchFamily="49" charset="0"/>
              </a:rPr>
              <a:t>}</a:t>
            </a:r>
            <a:endParaRPr lang="en-US" dirty="0"/>
          </a:p>
        </p:txBody>
      </p:sp>
    </p:spTree>
    <p:extLst>
      <p:ext uri="{BB962C8B-B14F-4D97-AF65-F5344CB8AC3E}">
        <p14:creationId xmlns:p14="http://schemas.microsoft.com/office/powerpoint/2010/main" val="2623457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fa-IR" altLang="en-US"/>
              <a:t>توضيح</a:t>
            </a:r>
            <a:endParaRPr lang="en-US" altLang="en-US"/>
          </a:p>
        </p:txBody>
      </p:sp>
      <p:sp>
        <p:nvSpPr>
          <p:cNvPr id="24579" name="Content Placeholder 2"/>
          <p:cNvSpPr>
            <a:spLocks noGrp="1"/>
          </p:cNvSpPr>
          <p:nvPr>
            <p:ph idx="1"/>
          </p:nvPr>
        </p:nvSpPr>
        <p:spPr/>
        <p:txBody>
          <a:bodyPr>
            <a:normAutofit fontScale="92500"/>
          </a:bodyPr>
          <a:lstStyle/>
          <a:p>
            <a:r>
              <a:rPr lang="fa-IR" altLang="en-US" dirty="0"/>
              <a:t>در برنامه قبل به زبان </a:t>
            </a:r>
            <a:r>
              <a:rPr lang="en-US" altLang="en-US" dirty="0"/>
              <a:t>C++</a:t>
            </a:r>
            <a:r>
              <a:rPr lang="fa-IR" altLang="en-US" dirty="0"/>
              <a:t> با دو نوع داده اي جديد آشنا شديم:</a:t>
            </a:r>
          </a:p>
          <a:p>
            <a:pPr lvl="2"/>
            <a:r>
              <a:rPr lang="en-US" altLang="en-US" b="1" dirty="0">
                <a:latin typeface="Courier New" panose="02070309020205020404" pitchFamily="49" charset="0"/>
                <a:cs typeface="Courier New" panose="02070309020205020404" pitchFamily="49" charset="0"/>
              </a:rPr>
              <a:t>COLORREF</a:t>
            </a:r>
            <a:endParaRPr lang="fa-IR" altLang="en-US" b="1" dirty="0">
              <a:latin typeface="Courier New" panose="02070309020205020404" pitchFamily="49" charset="0"/>
              <a:cs typeface="Courier New" panose="02070309020205020404" pitchFamily="49" charset="0"/>
            </a:endParaRPr>
          </a:p>
          <a:p>
            <a:pPr lvl="2"/>
            <a:r>
              <a:rPr lang="en-US" altLang="en-US" b="1" dirty="0">
                <a:latin typeface="Courier New" panose="02070309020205020404" pitchFamily="49" charset="0"/>
                <a:cs typeface="Courier New" panose="02070309020205020404" pitchFamily="49" charset="0"/>
              </a:rPr>
              <a:t>CDC</a:t>
            </a:r>
          </a:p>
          <a:p>
            <a:pPr lvl="1"/>
            <a:r>
              <a:rPr lang="fa-IR" altLang="en-US" dirty="0"/>
              <a:t>نوع داده اي اول (</a:t>
            </a:r>
            <a:r>
              <a:rPr lang="en-US" altLang="en-US" b="1" dirty="0">
                <a:latin typeface="Courier New" panose="02070309020205020404" pitchFamily="49" charset="0"/>
                <a:cs typeface="Courier New" panose="02070309020205020404" pitchFamily="49" charset="0"/>
              </a:rPr>
              <a:t>COLORREF</a:t>
            </a:r>
            <a:r>
              <a:rPr lang="fa-IR" altLang="en-US" dirty="0"/>
              <a:t>) براي نگهداري رنگ است. رنگها در ويندوز از ترکيب سه رنگ اصلي قرمز، سبز و آبي توليد ميشوند.</a:t>
            </a:r>
          </a:p>
          <a:p>
            <a:pPr lvl="1"/>
            <a:r>
              <a:rPr lang="fa-IR" altLang="en-US" dirty="0"/>
              <a:t>ماکرو </a:t>
            </a:r>
            <a:r>
              <a:rPr lang="en-US" altLang="en-US" dirty="0"/>
              <a:t>RGB</a:t>
            </a:r>
            <a:r>
              <a:rPr lang="fa-IR" altLang="en-US" dirty="0"/>
              <a:t>، سه رنگ قرمز، سبز و آبي را با هم ترکيب ميکند. ميزان هر رنگ مقداري بين </a:t>
            </a:r>
            <a:r>
              <a:rPr lang="en-US" altLang="en-US" dirty="0"/>
              <a:t>0</a:t>
            </a:r>
            <a:r>
              <a:rPr lang="fa-IR" altLang="en-US" dirty="0"/>
              <a:t> تا </a:t>
            </a:r>
            <a:r>
              <a:rPr lang="en-US" altLang="en-US" dirty="0"/>
              <a:t>255</a:t>
            </a:r>
            <a:r>
              <a:rPr lang="fa-IR" altLang="en-US" dirty="0"/>
              <a:t> دارد.</a:t>
            </a:r>
          </a:p>
          <a:p>
            <a:pPr lvl="2"/>
            <a:r>
              <a:rPr lang="en-US" altLang="en-US" dirty="0"/>
              <a:t>RGB(255,0,0)</a:t>
            </a:r>
            <a:r>
              <a:rPr lang="fa-IR" altLang="en-US" dirty="0"/>
              <a:t> رنگ قرمز است.</a:t>
            </a:r>
          </a:p>
          <a:p>
            <a:pPr lvl="1"/>
            <a:r>
              <a:rPr lang="fa-IR" altLang="en-US" dirty="0"/>
              <a:t>نوع داده اي دوم (</a:t>
            </a:r>
            <a:r>
              <a:rPr lang="en-US" altLang="en-US" dirty="0"/>
              <a:t>CDC</a:t>
            </a:r>
            <a:r>
              <a:rPr lang="fa-IR" altLang="en-US" dirty="0"/>
              <a:t>) کلاسي است که توابع مربوط به عمليات نقاشی روي فرمها در ويندوز را انجام ميدهد. </a:t>
            </a:r>
            <a:endParaRPr lang="en-US" altLang="en-US" dirty="0"/>
          </a:p>
        </p:txBody>
      </p:sp>
      <p:sp>
        <p:nvSpPr>
          <p:cNvPr id="245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E4C414F-6A3C-4852-A165-FD321EEAA815}" type="slidenum">
              <a:rPr lang="fa-IR" altLang="en-US" sz="1400">
                <a:cs typeface="B Mitra" panose="00000400000000000000" pitchFamily="2" charset="-78"/>
              </a:rPr>
              <a:pPr eaLnBrk="1" hangingPunct="1"/>
              <a:t>29</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6312690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fa-IR" altLang="en-US"/>
              <a:t>شي و كلاس</a:t>
            </a:r>
            <a:endParaRPr lang="en-US" altLang="en-US"/>
          </a:p>
        </p:txBody>
      </p:sp>
      <p:sp>
        <p:nvSpPr>
          <p:cNvPr id="115715" name="Rectangle 3"/>
          <p:cNvSpPr>
            <a:spLocks noGrp="1" noChangeArrowheads="1"/>
          </p:cNvSpPr>
          <p:nvPr>
            <p:ph idx="1"/>
          </p:nvPr>
        </p:nvSpPr>
        <p:spPr/>
        <p:txBody>
          <a:bodyPr>
            <a:normAutofit fontScale="92500" lnSpcReduction="10000"/>
          </a:bodyPr>
          <a:lstStyle/>
          <a:p>
            <a:pPr eaLnBrk="1" hangingPunct="1"/>
            <a:r>
              <a:rPr lang="fa-IR" altLang="en-US" sz="2400" dirty="0"/>
              <a:t>بايد دو فاز </a:t>
            </a:r>
            <a:r>
              <a:rPr lang="fa-IR" altLang="en-US" sz="2400" dirty="0">
                <a:solidFill>
                  <a:srgbClr val="C00000"/>
                </a:solidFill>
              </a:rPr>
              <a:t>آناليز</a:t>
            </a:r>
            <a:r>
              <a:rPr lang="fa-IR" altLang="en-US" sz="2400" dirty="0"/>
              <a:t> و </a:t>
            </a:r>
            <a:r>
              <a:rPr lang="fa-IR" altLang="en-US" sz="2400" dirty="0">
                <a:solidFill>
                  <a:srgbClr val="C00000"/>
                </a:solidFill>
              </a:rPr>
              <a:t>پياده سازي </a:t>
            </a:r>
            <a:r>
              <a:rPr lang="fa-IR" altLang="en-US" sz="2400" dirty="0"/>
              <a:t>را از هم جدا نمود</a:t>
            </a:r>
          </a:p>
          <a:p>
            <a:pPr eaLnBrk="1" hangingPunct="1"/>
            <a:r>
              <a:rPr lang="fa-IR" altLang="en-US" sz="2400" dirty="0"/>
              <a:t>هنگام تجزيه و تحليل مساله ما اشيا را شناسايي ميكنيم و ويژگيهاي هر يك را بيان ميداريم</a:t>
            </a:r>
          </a:p>
          <a:p>
            <a:pPr eaLnBrk="1" hangingPunct="1"/>
            <a:r>
              <a:rPr lang="fa-IR" altLang="en-US" sz="2400" dirty="0"/>
              <a:t>هنگام پياده سازي بصورت نرم افزار بايد اشيا تعريف شوند و نمونه هايي از آنها ساخته شده و مساله را حل نمايند</a:t>
            </a:r>
          </a:p>
          <a:p>
            <a:pPr eaLnBrk="1" hangingPunct="1"/>
            <a:r>
              <a:rPr lang="fa-IR" altLang="en-US" sz="2400" dirty="0"/>
              <a:t>يك شي پس از اينكه طراحي شد بصورت يك كلاس در برنامه تعريف مي‌شود</a:t>
            </a:r>
          </a:p>
          <a:p>
            <a:pPr eaLnBrk="1" hangingPunct="1"/>
            <a:r>
              <a:rPr lang="fa-IR" altLang="en-US" sz="2400" dirty="0"/>
              <a:t>متغيرهايي كه از كلاس ساخته مي‌شوند در برنامه اصطلاحاً شي و يا نمونه ميگويند </a:t>
            </a:r>
          </a:p>
          <a:p>
            <a:pPr eaLnBrk="1" hangingPunct="1"/>
            <a:r>
              <a:rPr lang="fa-IR" altLang="en-US" sz="2400" dirty="0"/>
              <a:t>بايد توجه داشت كه از </a:t>
            </a:r>
            <a:r>
              <a:rPr lang="fa-IR" altLang="en-US" sz="2400" dirty="0">
                <a:solidFill>
                  <a:srgbClr val="C00000"/>
                </a:solidFill>
              </a:rPr>
              <a:t>كلمه شي در 2 جا با مفاهيم مختلف استفاده شده </a:t>
            </a:r>
            <a:r>
              <a:rPr lang="fa-IR" altLang="en-US" sz="2400" dirty="0"/>
              <a:t>است</a:t>
            </a:r>
          </a:p>
          <a:p>
            <a:pPr lvl="1" eaLnBrk="1" hangingPunct="1"/>
            <a:r>
              <a:rPr lang="fa-IR" altLang="en-US" sz="2000" dirty="0"/>
              <a:t>1. هنگام طراحي</a:t>
            </a:r>
          </a:p>
          <a:p>
            <a:pPr lvl="1" eaLnBrk="1" hangingPunct="1"/>
            <a:r>
              <a:rPr lang="fa-IR" altLang="en-US" sz="2000" dirty="0"/>
              <a:t>2. هنگام ساخت برنامه</a:t>
            </a:r>
          </a:p>
          <a:p>
            <a:pPr eaLnBrk="1" hangingPunct="1">
              <a:buFont typeface="Wingdings" panose="05000000000000000000" pitchFamily="2" charset="2"/>
              <a:buNone/>
            </a:pPr>
            <a:endParaRPr lang="en-US" altLang="en-US" sz="2400" dirty="0"/>
          </a:p>
        </p:txBody>
      </p:sp>
      <p:sp>
        <p:nvSpPr>
          <p:cNvPr id="40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BDACC32-4C63-48BC-9A49-DEBBC392EB89}" type="slidenum">
              <a:rPr lang="fa-IR" altLang="en-US" sz="1400">
                <a:cs typeface="B Mitra" panose="00000400000000000000" pitchFamily="2" charset="-78"/>
              </a:rPr>
              <a:pPr eaLnBrk="1" hangingPunct="1"/>
              <a:t>3</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9860749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Effect transition="in" filter="checkerboard(across)">
                                      <p:cBhvr>
                                        <p:cTn id="7" dur="500"/>
                                        <p:tgtEl>
                                          <p:spTgt spid="1157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5715">
                                            <p:txEl>
                                              <p:pRg st="1" end="1"/>
                                            </p:txEl>
                                          </p:spTgt>
                                        </p:tgtEl>
                                        <p:attrNameLst>
                                          <p:attrName>style.visibility</p:attrName>
                                        </p:attrNameLst>
                                      </p:cBhvr>
                                      <p:to>
                                        <p:strVal val="visible"/>
                                      </p:to>
                                    </p:set>
                                    <p:animEffect transition="in" filter="checkerboard(across)">
                                      <p:cBhvr>
                                        <p:cTn id="12" dur="500"/>
                                        <p:tgtEl>
                                          <p:spTgt spid="1157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5715">
                                            <p:txEl>
                                              <p:pRg st="2" end="2"/>
                                            </p:txEl>
                                          </p:spTgt>
                                        </p:tgtEl>
                                        <p:attrNameLst>
                                          <p:attrName>style.visibility</p:attrName>
                                        </p:attrNameLst>
                                      </p:cBhvr>
                                      <p:to>
                                        <p:strVal val="visible"/>
                                      </p:to>
                                    </p:set>
                                    <p:animEffect transition="in" filter="checkerboard(across)">
                                      <p:cBhvr>
                                        <p:cTn id="17" dur="500"/>
                                        <p:tgtEl>
                                          <p:spTgt spid="1157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15715">
                                            <p:txEl>
                                              <p:pRg st="3" end="3"/>
                                            </p:txEl>
                                          </p:spTgt>
                                        </p:tgtEl>
                                        <p:attrNameLst>
                                          <p:attrName>style.visibility</p:attrName>
                                        </p:attrNameLst>
                                      </p:cBhvr>
                                      <p:to>
                                        <p:strVal val="visible"/>
                                      </p:to>
                                    </p:set>
                                    <p:animEffect transition="in" filter="checkerboard(across)">
                                      <p:cBhvr>
                                        <p:cTn id="22" dur="500"/>
                                        <p:tgtEl>
                                          <p:spTgt spid="11571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5715">
                                            <p:txEl>
                                              <p:pRg st="4" end="4"/>
                                            </p:txEl>
                                          </p:spTgt>
                                        </p:tgtEl>
                                        <p:attrNameLst>
                                          <p:attrName>style.visibility</p:attrName>
                                        </p:attrNameLst>
                                      </p:cBhvr>
                                      <p:to>
                                        <p:strVal val="visible"/>
                                      </p:to>
                                    </p:set>
                                    <p:animEffect transition="in" filter="checkerboard(across)">
                                      <p:cBhvr>
                                        <p:cTn id="27" dur="500"/>
                                        <p:tgtEl>
                                          <p:spTgt spid="11571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5715">
                                            <p:txEl>
                                              <p:pRg st="5" end="5"/>
                                            </p:txEl>
                                          </p:spTgt>
                                        </p:tgtEl>
                                        <p:attrNameLst>
                                          <p:attrName>style.visibility</p:attrName>
                                        </p:attrNameLst>
                                      </p:cBhvr>
                                      <p:to>
                                        <p:strVal val="visible"/>
                                      </p:to>
                                    </p:set>
                                    <p:animEffect transition="in" filter="checkerboard(across)">
                                      <p:cBhvr>
                                        <p:cTn id="32" dur="500"/>
                                        <p:tgtEl>
                                          <p:spTgt spid="115715">
                                            <p:txEl>
                                              <p:pRg st="5" end="5"/>
                                            </p:txEl>
                                          </p:spTgt>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15715">
                                            <p:txEl>
                                              <p:pRg st="6" end="6"/>
                                            </p:txEl>
                                          </p:spTgt>
                                        </p:tgtEl>
                                        <p:attrNameLst>
                                          <p:attrName>style.visibility</p:attrName>
                                        </p:attrNameLst>
                                      </p:cBhvr>
                                      <p:to>
                                        <p:strVal val="visible"/>
                                      </p:to>
                                    </p:set>
                                    <p:animEffect transition="in" filter="checkerboard(across)">
                                      <p:cBhvr>
                                        <p:cTn id="35" dur="500"/>
                                        <p:tgtEl>
                                          <p:spTgt spid="115715">
                                            <p:txEl>
                                              <p:pRg st="6" end="6"/>
                                            </p:txEl>
                                          </p:spTgt>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115715">
                                            <p:txEl>
                                              <p:pRg st="7" end="7"/>
                                            </p:txEl>
                                          </p:spTgt>
                                        </p:tgtEl>
                                        <p:attrNameLst>
                                          <p:attrName>style.visibility</p:attrName>
                                        </p:attrNameLst>
                                      </p:cBhvr>
                                      <p:to>
                                        <p:strVal val="visible"/>
                                      </p:to>
                                    </p:set>
                                    <p:animEffect transition="in" filter="checkerboard(across)">
                                      <p:cBhvr>
                                        <p:cTn id="38" dur="500"/>
                                        <p:tgtEl>
                                          <p:spTgt spid="1157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fa-IR" altLang="en-US"/>
              <a:t>توضيح</a:t>
            </a:r>
            <a:endParaRPr lang="en-US" altLang="en-US"/>
          </a:p>
        </p:txBody>
      </p:sp>
      <p:sp>
        <p:nvSpPr>
          <p:cNvPr id="24579" name="Content Placeholder 2"/>
          <p:cNvSpPr>
            <a:spLocks noGrp="1"/>
          </p:cNvSpPr>
          <p:nvPr>
            <p:ph idx="1"/>
          </p:nvPr>
        </p:nvSpPr>
        <p:spPr/>
        <p:txBody>
          <a:bodyPr>
            <a:normAutofit/>
          </a:bodyPr>
          <a:lstStyle/>
          <a:p>
            <a:r>
              <a:rPr lang="fa-IR" altLang="en-US" dirty="0"/>
              <a:t>در برنامه قبل به زبان </a:t>
            </a:r>
            <a:r>
              <a:rPr lang="en-US" altLang="en-US" dirty="0"/>
              <a:t>C#</a:t>
            </a:r>
            <a:r>
              <a:rPr lang="fa-IR" altLang="en-US" dirty="0"/>
              <a:t> با دو نوع داده اي جديد آشنا شديم:</a:t>
            </a:r>
          </a:p>
          <a:p>
            <a:pPr lvl="2"/>
            <a:r>
              <a:rPr lang="en-US" altLang="en-US" b="1" dirty="0">
                <a:latin typeface="Courier New" panose="02070309020205020404" pitchFamily="49" charset="0"/>
                <a:cs typeface="Courier New" panose="02070309020205020404" pitchFamily="49" charset="0"/>
              </a:rPr>
              <a:t>Color</a:t>
            </a:r>
            <a:endParaRPr lang="fa-IR" altLang="en-US" b="1" dirty="0">
              <a:latin typeface="Courier New" panose="02070309020205020404" pitchFamily="49" charset="0"/>
              <a:cs typeface="Courier New" panose="02070309020205020404" pitchFamily="49" charset="0"/>
            </a:endParaRPr>
          </a:p>
          <a:p>
            <a:pPr lvl="2"/>
            <a:r>
              <a:rPr lang="en-US" altLang="en-US" b="1" dirty="0">
                <a:latin typeface="Courier New" panose="02070309020205020404" pitchFamily="49" charset="0"/>
                <a:cs typeface="Courier New" panose="02070309020205020404" pitchFamily="49" charset="0"/>
              </a:rPr>
              <a:t>Graphics</a:t>
            </a:r>
          </a:p>
          <a:p>
            <a:pPr lvl="1"/>
            <a:r>
              <a:rPr lang="fa-IR" altLang="en-US" dirty="0"/>
              <a:t>نوع داده اي اول (</a:t>
            </a:r>
            <a:r>
              <a:rPr lang="en-US" altLang="en-US" b="1" dirty="0">
                <a:latin typeface="Courier New" panose="02070309020205020404" pitchFamily="49" charset="0"/>
                <a:cs typeface="Courier New" panose="02070309020205020404" pitchFamily="49" charset="0"/>
              </a:rPr>
              <a:t>Color</a:t>
            </a:r>
            <a:r>
              <a:rPr lang="fa-IR" altLang="en-US" dirty="0"/>
              <a:t>) براي نگهداري رنگ است. </a:t>
            </a:r>
          </a:p>
          <a:p>
            <a:pPr lvl="1"/>
            <a:r>
              <a:rPr lang="fa-IR" altLang="en-US" dirty="0"/>
              <a:t>برای ترکيب سه رنگ اصلي قرمز، سبز و آبي از تابع عضو </a:t>
            </a:r>
            <a:r>
              <a:rPr lang="en-US" dirty="0" err="1"/>
              <a:t>Color.FromArgb</a:t>
            </a:r>
            <a:r>
              <a:rPr lang="en-US" dirty="0"/>
              <a:t>(</a:t>
            </a:r>
            <a:r>
              <a:rPr lang="en-US" dirty="0" err="1"/>
              <a:t>r,g,b</a:t>
            </a:r>
            <a:r>
              <a:rPr lang="en-US" dirty="0"/>
              <a:t>)</a:t>
            </a:r>
            <a:r>
              <a:rPr lang="fa-IR" dirty="0"/>
              <a:t> استفاده میشود.</a:t>
            </a:r>
          </a:p>
          <a:p>
            <a:pPr lvl="1"/>
            <a:r>
              <a:rPr lang="fa-IR" altLang="en-US" dirty="0"/>
              <a:t>نوع داده اي دوم (</a:t>
            </a:r>
            <a:r>
              <a:rPr lang="en-US" altLang="en-US" b="1" dirty="0">
                <a:latin typeface="Courier New" panose="02070309020205020404" pitchFamily="49" charset="0"/>
                <a:cs typeface="Courier New" panose="02070309020205020404" pitchFamily="49" charset="0"/>
              </a:rPr>
              <a:t>Graphics</a:t>
            </a:r>
            <a:r>
              <a:rPr lang="fa-IR" altLang="en-US" dirty="0"/>
              <a:t>) کلاسي است که توابع مربوط به عمليات نقاشی روي فرمها در ويندوز را انجام ميدهد. </a:t>
            </a:r>
            <a:endParaRPr lang="en-US" altLang="en-US" dirty="0"/>
          </a:p>
        </p:txBody>
      </p:sp>
      <p:sp>
        <p:nvSpPr>
          <p:cNvPr id="245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E4C414F-6A3C-4852-A165-FD321EEAA815}" type="slidenum">
              <a:rPr lang="fa-IR" altLang="en-US" sz="1400">
                <a:cs typeface="B Mitra" panose="00000400000000000000" pitchFamily="2" charset="-78"/>
              </a:rPr>
              <a:pPr eaLnBrk="1" hangingPunct="1"/>
              <a:t>30</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45161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AFC49BB-3111-4FD3-ACA7-38529571A5C3}" type="slidenum">
              <a:rPr lang="fa-IR" altLang="en-US" sz="1400">
                <a:cs typeface="B Mitra" panose="00000400000000000000" pitchFamily="2" charset="-78"/>
              </a:rPr>
              <a:pPr eaLnBrk="1" hangingPunct="1"/>
              <a:t>31</a:t>
            </a:fld>
            <a:endParaRPr lang="en-US" altLang="en-US" sz="1400" dirty="0">
              <a:cs typeface="B Mitra" panose="00000400000000000000" pitchFamily="2" charset="-78"/>
            </a:endParaRPr>
          </a:p>
        </p:txBody>
      </p:sp>
      <p:sp>
        <p:nvSpPr>
          <p:cNvPr id="25604" name="Text Box 3"/>
          <p:cNvSpPr txBox="1">
            <a:spLocks noChangeArrowheads="1"/>
          </p:cNvSpPr>
          <p:nvPr/>
        </p:nvSpPr>
        <p:spPr bwMode="auto">
          <a:xfrm>
            <a:off x="8329961" y="226998"/>
            <a:ext cx="3502882"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r" rtl="1" eaLnBrk="1" hangingPunct="1"/>
            <a:r>
              <a:rPr lang="fa-IR" altLang="en-US" sz="2600" dirty="0">
                <a:cs typeface="B Mitra" panose="00000400000000000000" pitchFamily="2" charset="-78"/>
              </a:rPr>
              <a:t>مثالي ديگر از تعريف كلاس در </a:t>
            </a:r>
            <a:r>
              <a:rPr lang="en-US" altLang="en-US" sz="2600" dirty="0">
                <a:cs typeface="B Mitra" panose="00000400000000000000" pitchFamily="2" charset="-78"/>
              </a:rPr>
              <a:t>C#</a:t>
            </a:r>
          </a:p>
        </p:txBody>
      </p:sp>
      <p:sp>
        <p:nvSpPr>
          <p:cNvPr id="3" name="Rectangle 2"/>
          <p:cNvSpPr/>
          <p:nvPr/>
        </p:nvSpPr>
        <p:spPr>
          <a:xfrm>
            <a:off x="1205163" y="1146975"/>
            <a:ext cx="7922058" cy="5262979"/>
          </a:xfrm>
          <a:prstGeom prst="rect">
            <a:avLst/>
          </a:prstGeom>
          <a:solidFill>
            <a:srgbClr val="FFFFCC"/>
          </a:solidFill>
        </p:spPr>
        <p:txBody>
          <a:bodyPr wrap="square">
            <a:spAutoFit/>
          </a:bodyPr>
          <a:lstStyle/>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a:p>
            <a:pPr>
              <a:lnSpc>
                <a:spcPct val="90000"/>
              </a:lnSpc>
            </a:pPr>
            <a:endParaRPr lang="en-US" altLang="en-US" dirty="0"/>
          </a:p>
        </p:txBody>
      </p:sp>
      <p:sp>
        <p:nvSpPr>
          <p:cNvPr id="4" name="Footer Placeholder 3"/>
          <p:cNvSpPr>
            <a:spLocks noGrp="1"/>
          </p:cNvSpPr>
          <p:nvPr>
            <p:ph type="ftr" sz="quarter" idx="11"/>
          </p:nvPr>
        </p:nvSpPr>
        <p:spPr/>
        <p:txBody>
          <a:bodyPr/>
          <a:lstStyle/>
          <a:p>
            <a:r>
              <a:rPr lang="en-US"/>
              <a:t>V. Haghighatdoost, Shahed university</a:t>
            </a:r>
            <a:endParaRPr lang="en-US" dirty="0"/>
          </a:p>
        </p:txBody>
      </p:sp>
      <p:sp>
        <p:nvSpPr>
          <p:cNvPr id="5" name="Rectangle 4"/>
          <p:cNvSpPr/>
          <p:nvPr/>
        </p:nvSpPr>
        <p:spPr>
          <a:xfrm>
            <a:off x="1451296" y="1146975"/>
            <a:ext cx="7214531" cy="5262979"/>
          </a:xfrm>
          <a:prstGeom prst="rect">
            <a:avLst/>
          </a:prstGeom>
        </p:spPr>
        <p:txBody>
          <a:bodyPr wrap="square">
            <a:spAutoFit/>
          </a:bodyPr>
          <a:lstStyle/>
          <a:p>
            <a:r>
              <a:rPr lang="en-US" sz="1400" dirty="0">
                <a:solidFill>
                  <a:srgbClr val="0000FF"/>
                </a:solidFill>
                <a:highlight>
                  <a:srgbClr val="FFFFFF"/>
                </a:highlight>
                <a:latin typeface="Consolas" panose="020B0609020204030204" pitchFamily="49" charset="0"/>
              </a:rPr>
              <a:t>class</a:t>
            </a:r>
            <a:r>
              <a:rPr lang="en-US" sz="1400" dirty="0">
                <a:solidFill>
                  <a:srgbClr val="000000"/>
                </a:solidFill>
                <a:highlight>
                  <a:srgbClr val="FFFFFF"/>
                </a:highlight>
                <a:latin typeface="Consolas" panose="020B0609020204030204" pitchFamily="49" charset="0"/>
              </a:rPr>
              <a:t> </a:t>
            </a:r>
            <a:r>
              <a:rPr lang="en-US" sz="1400" dirty="0">
                <a:solidFill>
                  <a:srgbClr val="2B91AF"/>
                </a:solidFill>
                <a:highlight>
                  <a:srgbClr val="FFFFFF"/>
                </a:highlight>
                <a:latin typeface="Consolas" panose="020B0609020204030204" pitchFamily="49" charset="0"/>
              </a:rPr>
              <a:t>employee</a:t>
            </a:r>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string</a:t>
            </a:r>
            <a:r>
              <a:rPr lang="en-US" sz="1400" dirty="0">
                <a:solidFill>
                  <a:srgbClr val="000000"/>
                </a:solidFill>
                <a:highlight>
                  <a:srgbClr val="FFFFFF"/>
                </a:highlight>
                <a:latin typeface="Consolas" panose="020B0609020204030204" pitchFamily="49" charset="0"/>
              </a:rPr>
              <a:t> name;   </a:t>
            </a:r>
            <a:r>
              <a:rPr lang="en-US" sz="1400" dirty="0">
                <a:solidFill>
                  <a:srgbClr val="008000"/>
                </a:solidFill>
                <a:highlight>
                  <a:srgbClr val="FFFFFF"/>
                </a:highlight>
                <a:latin typeface="Consolas" panose="020B0609020204030204" pitchFamily="49" charset="0"/>
              </a:rPr>
              <a:t>// private by default</a:t>
            </a:r>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void</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putname</a:t>
            </a:r>
            <a:r>
              <a:rPr lang="en-US" sz="1400" dirty="0">
                <a:solidFill>
                  <a:srgbClr val="000000"/>
                </a:solidFill>
                <a:highlight>
                  <a:srgbClr val="FFFFFF"/>
                </a:highlight>
                <a:latin typeface="Consolas" panose="020B0609020204030204" pitchFamily="49" charset="0"/>
              </a:rPr>
              <a:t>(</a:t>
            </a:r>
            <a:r>
              <a:rPr lang="en-US" sz="1400" dirty="0">
                <a:solidFill>
                  <a:srgbClr val="0000FF"/>
                </a:solidFill>
                <a:highlight>
                  <a:srgbClr val="FFFFFF"/>
                </a:highlight>
                <a:latin typeface="Consolas" panose="020B0609020204030204" pitchFamily="49" charset="0"/>
              </a:rPr>
              <a:t>string</a:t>
            </a:r>
            <a:r>
              <a:rPr lang="en-US" sz="1400" dirty="0">
                <a:solidFill>
                  <a:srgbClr val="000000"/>
                </a:solidFill>
                <a:highlight>
                  <a:srgbClr val="FFFFFF"/>
                </a:highlight>
                <a:latin typeface="Consolas" panose="020B0609020204030204" pitchFamily="49" charset="0"/>
              </a:rPr>
              <a:t> s)  </a:t>
            </a:r>
            <a:r>
              <a:rPr lang="en-US" sz="1400" dirty="0">
                <a:solidFill>
                  <a:srgbClr val="008000"/>
                </a:solidFill>
                <a:highlight>
                  <a:srgbClr val="FFFFFF"/>
                </a:highlight>
                <a:latin typeface="Consolas" panose="020B0609020204030204" pitchFamily="49" charset="0"/>
              </a:rPr>
              <a:t>//publics</a:t>
            </a:r>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name = s;</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string</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getname</a:t>
            </a:r>
            <a:r>
              <a:rPr lang="en-US" sz="1400" dirty="0">
                <a:solidFill>
                  <a:srgbClr val="000000"/>
                </a:solidFill>
                <a:highlight>
                  <a:srgbClr val="FFFFFF"/>
                </a:highlight>
                <a:latin typeface="Consolas" panose="020B0609020204030204" pitchFamily="49" charset="0"/>
              </a:rPr>
              <a:t>()  </a:t>
            </a:r>
            <a:r>
              <a:rPr lang="en-US" sz="1400" dirty="0">
                <a:solidFill>
                  <a:srgbClr val="008000"/>
                </a:solidFill>
                <a:highlight>
                  <a:srgbClr val="FFFFFF"/>
                </a:highlight>
                <a:latin typeface="Consolas" panose="020B0609020204030204" pitchFamily="49" charset="0"/>
              </a:rPr>
              <a:t>//publics</a:t>
            </a:r>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return</a:t>
            </a:r>
            <a:r>
              <a:rPr lang="en-US" sz="1400" dirty="0">
                <a:solidFill>
                  <a:srgbClr val="000000"/>
                </a:solidFill>
                <a:highlight>
                  <a:srgbClr val="FFFFFF"/>
                </a:highlight>
                <a:latin typeface="Consolas" panose="020B0609020204030204" pitchFamily="49" charset="0"/>
              </a:rPr>
              <a:t> name;</a:t>
            </a:r>
          </a:p>
          <a:p>
            <a:r>
              <a:rPr lang="en-US" sz="1400" dirty="0">
                <a:solidFill>
                  <a:srgbClr val="000000"/>
                </a:solidFill>
                <a:highlight>
                  <a:srgbClr val="FFFFFF"/>
                </a:highlight>
                <a:latin typeface="Consolas" panose="020B0609020204030204" pitchFamily="49" charset="0"/>
              </a:rPr>
              <a:t>            }</a:t>
            </a:r>
          </a:p>
          <a:p>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private</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Age;   </a:t>
            </a:r>
            <a:r>
              <a:rPr lang="en-US" sz="1400" dirty="0">
                <a:solidFill>
                  <a:srgbClr val="008000"/>
                </a:solidFill>
                <a:highlight>
                  <a:srgbClr val="FFFFFF"/>
                </a:highlight>
                <a:latin typeface="Consolas" panose="020B0609020204030204" pitchFamily="49" charset="0"/>
              </a:rPr>
              <a:t>//private again</a:t>
            </a:r>
            <a:endParaRPr lang="en-US" sz="1400" dirty="0">
              <a:solidFill>
                <a:srgbClr val="000000"/>
              </a:solidFill>
              <a:highlight>
                <a:srgbClr val="FFFFFF"/>
              </a:highlight>
              <a:latin typeface="Consolas" panose="020B0609020204030204" pitchFamily="49" charset="0"/>
            </a:endParaRPr>
          </a:p>
          <a:p>
            <a:r>
              <a:rPr lang="en-US" sz="1400" dirty="0">
                <a:solidFill>
                  <a:srgbClr val="0000FF"/>
                </a:solidFill>
                <a:highlight>
                  <a:srgbClr val="FFFFFF"/>
                </a:highlight>
                <a:latin typeface="Consolas" panose="020B0609020204030204" pitchFamily="49" charset="0"/>
              </a:rPr>
              <a:t>	   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void</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putage</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w)</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Age = w;</a:t>
            </a:r>
          </a:p>
          <a:p>
            <a:r>
              <a:rPr lang="en-US" sz="1400" dirty="0">
                <a:solidFill>
                  <a:srgbClr val="000000"/>
                </a:solidFill>
                <a:highlight>
                  <a:srgbClr val="FFFFFF"/>
                </a:highlight>
                <a:latin typeface="Consolas" panose="020B0609020204030204" pitchFamily="49" charset="0"/>
              </a:rPr>
              <a:t>            }</a:t>
            </a:r>
          </a:p>
          <a:p>
            <a:endParaRPr lang="en-US" sz="1400" dirty="0">
              <a:solidFill>
                <a:srgbClr val="000000"/>
              </a:solidFill>
              <a:highlight>
                <a:srgbClr val="FFFFFF"/>
              </a:highlight>
              <a:latin typeface="Consolas" panose="020B0609020204030204" pitchFamily="49" charset="0"/>
            </a:endParaRPr>
          </a:p>
          <a:p>
            <a:r>
              <a:rPr lang="en-US" sz="1400" dirty="0">
                <a:solidFill>
                  <a:srgbClr val="0000FF"/>
                </a:solidFill>
                <a:highlight>
                  <a:srgbClr val="FFFFFF"/>
                </a:highlight>
                <a:latin typeface="Consolas" panose="020B0609020204030204" pitchFamily="49" charset="0"/>
              </a:rPr>
              <a:t>	   public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double</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getage</a:t>
            </a:r>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return</a:t>
            </a:r>
            <a:r>
              <a:rPr lang="en-US" sz="1400" dirty="0">
                <a:solidFill>
                  <a:srgbClr val="000000"/>
                </a:solidFill>
                <a:highlight>
                  <a:srgbClr val="FFFFFF"/>
                </a:highlight>
                <a:latin typeface="Consolas" panose="020B0609020204030204" pitchFamily="49" charset="0"/>
              </a:rPr>
              <a:t> Age;</a:t>
            </a:r>
          </a:p>
          <a:p>
            <a:r>
              <a:rPr lang="en-US" sz="1400" dirty="0">
                <a:solidFill>
                  <a:srgbClr val="000000"/>
                </a:solidFill>
                <a:highlight>
                  <a:srgbClr val="FFFFFF"/>
                </a:highlight>
                <a:latin typeface="Consolas" panose="020B0609020204030204" pitchFamily="49" charset="0"/>
              </a:rPr>
              <a:t>            }</a:t>
            </a:r>
          </a:p>
          <a:p>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a:t>
            </a:r>
            <a:endParaRPr lang="en-US" sz="1400" dirty="0"/>
          </a:p>
        </p:txBody>
      </p:sp>
    </p:spTree>
    <p:extLst>
      <p:ext uri="{BB962C8B-B14F-4D97-AF65-F5344CB8AC3E}">
        <p14:creationId xmlns:p14="http://schemas.microsoft.com/office/powerpoint/2010/main" val="1597933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26627" name="Rectangle 2"/>
          <p:cNvSpPr>
            <a:spLocks noGrp="1" noChangeArrowheads="1"/>
          </p:cNvSpPr>
          <p:nvPr>
            <p:ph idx="1"/>
          </p:nvPr>
        </p:nvSpPr>
        <p:spPr/>
        <p:txBody>
          <a:bodyPr/>
          <a:lstStyle/>
          <a:p>
            <a:pPr eaLnBrk="1" hangingPunct="1">
              <a:buFont typeface="Wingdings" panose="05000000000000000000" pitchFamily="2" charset="2"/>
              <a:buNone/>
            </a:pPr>
            <a:r>
              <a:rPr lang="fa-IR" altLang="en-US" sz="2400" dirty="0"/>
              <a:t>	تمرين: برنامه اي که يك شي دايره در آن تعريف شود. شعاع دايره را از ورودي خوانده و مساحت آن را محاسبه کرده و در خروجي ببرد. (تمام اعضاي داده اي اختصاصي اند)</a:t>
            </a:r>
          </a:p>
        </p:txBody>
      </p:sp>
      <p:sp>
        <p:nvSpPr>
          <p:cNvPr id="266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05C380A-6461-4086-9F83-E1ACDD5ACDEA}" type="slidenum">
              <a:rPr lang="fa-IR" altLang="en-US" sz="1400">
                <a:cs typeface="B Mitra" panose="00000400000000000000" pitchFamily="2" charset="-78"/>
              </a:rPr>
              <a:pPr eaLnBrk="1" hangingPunct="1"/>
              <a:t>32</a:t>
            </a:fld>
            <a:endParaRPr lang="en-US" altLang="en-US" sz="1400" dirty="0">
              <a:cs typeface="B Mitra" panose="00000400000000000000" pitchFamily="2" charset="-78"/>
            </a:endParaRPr>
          </a:p>
        </p:txBody>
      </p:sp>
      <p:sp>
        <p:nvSpPr>
          <p:cNvPr id="142339" name="Rectangle 3"/>
          <p:cNvSpPr>
            <a:spLocks noChangeArrowheads="1"/>
          </p:cNvSpPr>
          <p:nvPr/>
        </p:nvSpPr>
        <p:spPr bwMode="auto">
          <a:xfrm>
            <a:off x="775758" y="2367449"/>
            <a:ext cx="7924800" cy="4278094"/>
          </a:xfrm>
          <a:prstGeom prst="rect">
            <a:avLst/>
          </a:prstGeom>
          <a:solidFill>
            <a:srgbClr val="FEFF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l" eaLnBrk="1" hangingPunct="1">
              <a:lnSpc>
                <a:spcPct val="90000"/>
              </a:lnSpc>
              <a:spcBef>
                <a:spcPct val="20000"/>
              </a:spcBef>
              <a:buClr>
                <a:schemeClr val="folHlink"/>
              </a:buClr>
              <a:buSzPct val="60000"/>
              <a:buFont typeface="Wingdings" panose="05000000000000000000" pitchFamily="2" charset="2"/>
              <a:buNone/>
            </a:pPr>
            <a:endParaRPr lang="en-US" altLang="en-US" sz="1800" dirty="0">
              <a:cs typeface="B Mitra" panose="00000400000000000000" pitchFamily="2" charset="-78"/>
            </a:endParaRPr>
          </a:p>
        </p:txBody>
      </p:sp>
      <p:sp>
        <p:nvSpPr>
          <p:cNvPr id="4" name="Footer Placeholder 3"/>
          <p:cNvSpPr>
            <a:spLocks noGrp="1"/>
          </p:cNvSpPr>
          <p:nvPr>
            <p:ph type="ftr" sz="quarter" idx="11"/>
          </p:nvPr>
        </p:nvSpPr>
        <p:spPr/>
        <p:txBody>
          <a:bodyPr/>
          <a:lstStyle/>
          <a:p>
            <a:r>
              <a:rPr lang="en-US" dirty="0"/>
              <a:t>V. Haghighatdoost, </a:t>
            </a:r>
            <a:r>
              <a:rPr lang="en-US" dirty="0" err="1"/>
              <a:t>Shahed</a:t>
            </a:r>
            <a:r>
              <a:rPr lang="en-US" dirty="0"/>
              <a:t> university</a:t>
            </a:r>
          </a:p>
        </p:txBody>
      </p:sp>
      <p:sp>
        <p:nvSpPr>
          <p:cNvPr id="3" name="Rectangle 2"/>
          <p:cNvSpPr/>
          <p:nvPr/>
        </p:nvSpPr>
        <p:spPr>
          <a:xfrm>
            <a:off x="775757" y="2367449"/>
            <a:ext cx="8208851" cy="4278094"/>
          </a:xfrm>
          <a:prstGeom prst="rect">
            <a:avLst/>
          </a:prstGeom>
        </p:spPr>
        <p:txBody>
          <a:bodyPr wrap="square">
            <a:spAutoFit/>
          </a:bodyPr>
          <a:lstStyle/>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class</a:t>
            </a:r>
            <a:r>
              <a:rPr lang="en-US" sz="1600" dirty="0">
                <a:solidFill>
                  <a:srgbClr val="000000"/>
                </a:solidFill>
                <a:highlight>
                  <a:srgbClr val="FFFFFF"/>
                </a:highlight>
                <a:latin typeface="Consolas" panose="020B0609020204030204" pitchFamily="49" charset="0"/>
              </a:rPr>
              <a:t> </a:t>
            </a:r>
            <a:r>
              <a:rPr lang="en-US" sz="1600" dirty="0">
                <a:solidFill>
                  <a:srgbClr val="2B91AF"/>
                </a:solidFill>
                <a:highlight>
                  <a:srgbClr val="FFFFFF"/>
                </a:highlight>
                <a:latin typeface="Consolas" panose="020B0609020204030204" pitchFamily="49" charset="0"/>
              </a:rPr>
              <a:t>circle</a:t>
            </a:r>
            <a:endParaRPr lang="en-US" sz="1600" dirty="0">
              <a:solidFill>
                <a:srgbClr val="000000"/>
              </a:solidFill>
              <a:highlight>
                <a:srgbClr val="FFFFFF"/>
              </a:highlight>
              <a:latin typeface="Consolas" panose="020B0609020204030204" pitchFamily="49" charset="0"/>
            </a:endParaRPr>
          </a:p>
          <a:p>
            <a:r>
              <a:rPr lang="en-US" sz="1600" dirty="0">
                <a:solidFill>
                  <a:srgbClr val="000000"/>
                </a:solidFill>
                <a:highlight>
                  <a:srgbClr val="FFFFFF"/>
                </a:highlight>
                <a:latin typeface="Consolas" panose="020B0609020204030204" pitchFamily="49" charset="0"/>
              </a:rPr>
              <a:t>    {</a:t>
            </a:r>
          </a:p>
          <a:p>
            <a:r>
              <a:rPr lang="en-US" sz="1600" dirty="0">
                <a:solidFill>
                  <a:srgbClr val="0000FF"/>
                </a:solidFill>
                <a:highlight>
                  <a:srgbClr val="FFFFFF"/>
                </a:highlight>
                <a:latin typeface="Consolas" panose="020B0609020204030204" pitchFamily="49" charset="0"/>
              </a:rPr>
              <a:t>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radius;</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public</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void</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get_radius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 </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.WriteLine</a:t>
            </a:r>
            <a:r>
              <a:rPr lang="en-US" sz="1600" dirty="0">
                <a:solidFill>
                  <a:srgbClr val="000000"/>
                </a:solidFill>
                <a:highlight>
                  <a:srgbClr val="FFFFFF"/>
                </a:highlight>
                <a:latin typeface="Consolas" panose="020B0609020204030204" pitchFamily="49" charset="0"/>
              </a:rPr>
              <a:t>(</a:t>
            </a:r>
            <a:r>
              <a:rPr lang="en-US" sz="1600" dirty="0">
                <a:solidFill>
                  <a:srgbClr val="A31515"/>
                </a:solidFill>
                <a:highlight>
                  <a:srgbClr val="FFFFFF"/>
                </a:highlight>
                <a:latin typeface="Consolas" panose="020B0609020204030204" pitchFamily="49" charset="0"/>
              </a:rPr>
              <a:t>"Enter radius"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radius= </a:t>
            </a:r>
            <a:r>
              <a:rPr lang="en-US" sz="1600" dirty="0">
                <a:solidFill>
                  <a:srgbClr val="2B91AF"/>
                </a:solidFill>
                <a:highlight>
                  <a:srgbClr val="FFFFFF"/>
                </a:highlight>
                <a:latin typeface="Consolas" panose="020B0609020204030204" pitchFamily="49" charset="0"/>
              </a:rPr>
              <a:t>Convert</a:t>
            </a:r>
            <a:r>
              <a:rPr lang="en-US" sz="1600" dirty="0">
                <a:solidFill>
                  <a:srgbClr val="000000"/>
                </a:solidFill>
                <a:highlight>
                  <a:srgbClr val="FFFFFF"/>
                </a:highlight>
                <a:latin typeface="Consolas" panose="020B0609020204030204" pitchFamily="49" charset="0"/>
              </a:rPr>
              <a:t>.ToInt32(</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.ReadLine</a:t>
            </a:r>
            <a:r>
              <a:rPr lang="en-US" sz="1600" dirty="0">
                <a:solidFill>
                  <a:srgbClr val="000000"/>
                </a:solidFill>
                <a:highlight>
                  <a:srgbClr val="FFFFFF"/>
                </a:highlight>
                <a:latin typeface="Consolas" panose="020B0609020204030204" pitchFamily="49" charset="0"/>
              </a:rPr>
              <a:t>());</a:t>
            </a:r>
          </a:p>
          <a:p>
            <a:endParaRPr lang="en-US" sz="1600" dirty="0">
              <a:solidFill>
                <a:srgbClr val="000000"/>
              </a:solidFill>
              <a:highlight>
                <a:srgbClr val="FFFFFF"/>
              </a:highlight>
              <a:latin typeface="Consolas" panose="020B0609020204030204" pitchFamily="49" charset="0"/>
            </a:endParaRP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public</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void</a:t>
            </a:r>
            <a:r>
              <a:rPr lang="en-US" sz="1600" dirty="0">
                <a:solidFill>
                  <a:srgbClr val="000000"/>
                </a:solidFill>
                <a:highlight>
                  <a:srgbClr val="FFFFFF"/>
                </a:highlight>
                <a:latin typeface="Consolas" panose="020B0609020204030204" pitchFamily="49" charset="0"/>
              </a:rPr>
              <a:t> print()</a:t>
            </a:r>
          </a:p>
          <a:p>
            <a:r>
              <a:rPr lang="en-US" sz="1600" dirty="0">
                <a:solidFill>
                  <a:srgbClr val="000000"/>
                </a:solidFill>
                <a:highlight>
                  <a:srgbClr val="FFFFFF"/>
                </a:highlight>
                <a:latin typeface="Consolas" panose="020B0609020204030204" pitchFamily="49" charset="0"/>
              </a:rPr>
              <a:t>        { </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double</a:t>
            </a:r>
            <a:r>
              <a:rPr lang="en-US" sz="1600" dirty="0">
                <a:solidFill>
                  <a:srgbClr val="000000"/>
                </a:solidFill>
                <a:highlight>
                  <a:srgbClr val="FFFFFF"/>
                </a:highlight>
                <a:latin typeface="Consolas" panose="020B0609020204030204" pitchFamily="49" charset="0"/>
              </a:rPr>
              <a:t>   s;</a:t>
            </a:r>
          </a:p>
          <a:p>
            <a:r>
              <a:rPr lang="en-US" sz="1600" dirty="0">
                <a:solidFill>
                  <a:srgbClr val="000000"/>
                </a:solidFill>
                <a:highlight>
                  <a:srgbClr val="FFFFFF"/>
                </a:highlight>
                <a:latin typeface="Consolas" panose="020B0609020204030204" pitchFamily="49" charset="0"/>
              </a:rPr>
              <a:t>            s = radius * radius * 3.14;</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.WriteLine</a:t>
            </a:r>
            <a:r>
              <a:rPr lang="en-US" sz="1600" dirty="0">
                <a:solidFill>
                  <a:srgbClr val="000000"/>
                </a:solidFill>
                <a:highlight>
                  <a:srgbClr val="FFFFFF"/>
                </a:highlight>
                <a:latin typeface="Consolas" panose="020B0609020204030204" pitchFamily="49" charset="0"/>
              </a:rPr>
              <a:t>(</a:t>
            </a:r>
            <a:r>
              <a:rPr lang="en-US" sz="1600" dirty="0">
                <a:solidFill>
                  <a:srgbClr val="A31515"/>
                </a:solidFill>
                <a:highlight>
                  <a:srgbClr val="FFFFFF"/>
                </a:highlight>
                <a:latin typeface="Consolas" panose="020B0609020204030204" pitchFamily="49" charset="0"/>
              </a:rPr>
              <a:t>" Area = "</a:t>
            </a:r>
            <a:r>
              <a:rPr lang="en-US" sz="1600" dirty="0">
                <a:solidFill>
                  <a:srgbClr val="000000"/>
                </a:solidFill>
                <a:highlight>
                  <a:srgbClr val="FFFFFF"/>
                </a:highlight>
                <a:latin typeface="Consolas" panose="020B0609020204030204" pitchFamily="49" charset="0"/>
              </a:rPr>
              <a:t> + </a:t>
            </a:r>
            <a:r>
              <a:rPr lang="en-US" sz="1600" dirty="0" err="1">
                <a:solidFill>
                  <a:srgbClr val="000000"/>
                </a:solidFill>
                <a:highlight>
                  <a:srgbClr val="FFFFFF"/>
                </a:highlight>
                <a:latin typeface="Consolas" panose="020B0609020204030204" pitchFamily="49" charset="0"/>
              </a:rPr>
              <a:t>s.ToString</a:t>
            </a:r>
            <a:r>
              <a:rPr lang="en-US" sz="1600" dirty="0">
                <a:solidFill>
                  <a:srgbClr val="000000"/>
                </a:solidFill>
                <a:highlight>
                  <a:srgbClr val="FFFFFF"/>
                </a:highlight>
                <a:latin typeface="Consolas" panose="020B0609020204030204" pitchFamily="49" charset="0"/>
              </a:rPr>
              <a:t>());</a:t>
            </a:r>
          </a:p>
          <a:p>
            <a:endParaRPr lang="en-US" sz="1600" dirty="0">
              <a:solidFill>
                <a:srgbClr val="000000"/>
              </a:solidFill>
              <a:highlight>
                <a:srgbClr val="FFFFFF"/>
              </a:highlight>
              <a:latin typeface="Consolas" panose="020B0609020204030204" pitchFamily="49" charset="0"/>
            </a:endParaRPr>
          </a:p>
          <a:p>
            <a:r>
              <a:rPr lang="en-US" sz="1600" dirty="0">
                <a:solidFill>
                  <a:srgbClr val="000000"/>
                </a:solidFill>
                <a:highlight>
                  <a:srgbClr val="FFFFFF"/>
                </a:highlight>
                <a:latin typeface="Consolas" panose="020B0609020204030204" pitchFamily="49" charset="0"/>
              </a:rPr>
              <a:t>        }</a:t>
            </a:r>
          </a:p>
          <a:p>
            <a:r>
              <a:rPr lang="en-US" sz="1600" dirty="0">
                <a:solidFill>
                  <a:srgbClr val="000000"/>
                </a:solidFill>
                <a:highlight>
                  <a:srgbClr val="FFFFFF"/>
                </a:highlight>
                <a:latin typeface="Consolas" panose="020B0609020204030204" pitchFamily="49" charset="0"/>
              </a:rPr>
              <a:t>};</a:t>
            </a:r>
            <a:endParaRPr lang="en-US" sz="1600" dirty="0"/>
          </a:p>
        </p:txBody>
      </p:sp>
    </p:spTree>
    <p:extLst>
      <p:ext uri="{BB962C8B-B14F-4D97-AF65-F5344CB8AC3E}">
        <p14:creationId xmlns:p14="http://schemas.microsoft.com/office/powerpoint/2010/main" val="23903560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276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3CA0E69-F223-4121-94EF-FF51E7E79630}" type="slidenum">
              <a:rPr lang="fa-IR" altLang="en-US" sz="1400">
                <a:cs typeface="B Mitra" panose="00000400000000000000" pitchFamily="2" charset="-78"/>
              </a:rPr>
              <a:pPr eaLnBrk="1" hangingPunct="1"/>
              <a:t>33</a:t>
            </a:fld>
            <a:endParaRPr lang="en-US" altLang="en-US" sz="1400" dirty="0">
              <a:cs typeface="B Mitra" panose="00000400000000000000" pitchFamily="2" charset="-78"/>
            </a:endParaRPr>
          </a:p>
        </p:txBody>
      </p:sp>
      <p:sp>
        <p:nvSpPr>
          <p:cNvPr id="3" name="Rectangle 2"/>
          <p:cNvSpPr/>
          <p:nvPr/>
        </p:nvSpPr>
        <p:spPr>
          <a:xfrm>
            <a:off x="1075765" y="1344486"/>
            <a:ext cx="6096000" cy="3693319"/>
          </a:xfrm>
          <a:prstGeom prst="rect">
            <a:avLst/>
          </a:prstGeom>
          <a:solidFill>
            <a:srgbClr val="FFFFCC"/>
          </a:solidFill>
        </p:spPr>
        <p:txBody>
          <a:bodyPr>
            <a:spAutoFit/>
          </a:bodyPr>
          <a:lstStyle/>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4" name="Rectangle 3"/>
          <p:cNvSpPr/>
          <p:nvPr/>
        </p:nvSpPr>
        <p:spPr>
          <a:xfrm>
            <a:off x="1075765" y="1488634"/>
            <a:ext cx="6096000" cy="3139321"/>
          </a:xfrm>
          <a:prstGeom prst="rect">
            <a:avLst/>
          </a:prstGeom>
        </p:spPr>
        <p:txBody>
          <a:bodyPr>
            <a:spAutoFit/>
          </a:bodyPr>
          <a:lstStyle/>
          <a:p>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class</a:t>
            </a:r>
            <a:r>
              <a:rPr lang="en-US" dirty="0">
                <a:solidFill>
                  <a:srgbClr val="000000"/>
                </a:solidFill>
                <a:highlight>
                  <a:srgbClr val="FFFFFF"/>
                </a:highlight>
                <a:latin typeface="Consolas" panose="020B0609020204030204" pitchFamily="49" charset="0"/>
              </a:rPr>
              <a:t> </a:t>
            </a:r>
            <a:r>
              <a:rPr lang="en-US" dirty="0">
                <a:solidFill>
                  <a:srgbClr val="2B91AF"/>
                </a:solidFill>
                <a:highlight>
                  <a:srgbClr val="FFFFFF"/>
                </a:highlight>
                <a:latin typeface="Consolas" panose="020B0609020204030204" pitchFamily="49" charset="0"/>
              </a:rPr>
              <a:t>Program</a:t>
            </a:r>
            <a:endParaRPr lang="en-US" dirty="0">
              <a:solidFill>
                <a:srgbClr val="000000"/>
              </a:solidFill>
              <a:highlight>
                <a:srgbClr val="FFFFFF"/>
              </a:highlight>
              <a:latin typeface="Consolas" panose="020B0609020204030204" pitchFamily="49" charset="0"/>
            </a:endParaRPr>
          </a:p>
          <a:p>
            <a:r>
              <a:rPr lang="en-US" dirty="0">
                <a:solidFill>
                  <a:srgbClr val="000000"/>
                </a:solidFill>
                <a:highlight>
                  <a:srgbClr val="FFFFFF"/>
                </a:highlight>
                <a:latin typeface="Consolas" panose="020B0609020204030204" pitchFamily="49" charset="0"/>
              </a:rPr>
              <a:t>    {</a:t>
            </a:r>
          </a:p>
          <a:p>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static</a:t>
            </a:r>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void</a:t>
            </a:r>
            <a:r>
              <a:rPr lang="en-US" dirty="0">
                <a:solidFill>
                  <a:srgbClr val="000000"/>
                </a:solidFill>
                <a:highlight>
                  <a:srgbClr val="FFFFFF"/>
                </a:highlight>
                <a:latin typeface="Consolas" panose="020B0609020204030204" pitchFamily="49" charset="0"/>
              </a:rPr>
              <a:t> Main(</a:t>
            </a:r>
            <a:r>
              <a:rPr lang="en-US" dirty="0">
                <a:solidFill>
                  <a:srgbClr val="0000FF"/>
                </a:solidFill>
                <a:highlight>
                  <a:srgbClr val="FFFFFF"/>
                </a:highlight>
                <a:latin typeface="Consolas" panose="020B0609020204030204" pitchFamily="49" charset="0"/>
              </a:rPr>
              <a:t>string</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args</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        {</a:t>
            </a:r>
          </a:p>
          <a:p>
            <a:r>
              <a:rPr lang="en-US" dirty="0">
                <a:solidFill>
                  <a:srgbClr val="000000"/>
                </a:solidFill>
                <a:highlight>
                  <a:srgbClr val="FFFFFF"/>
                </a:highlight>
                <a:latin typeface="Consolas" panose="020B0609020204030204" pitchFamily="49" charset="0"/>
              </a:rPr>
              <a:t>            </a:t>
            </a:r>
            <a:r>
              <a:rPr lang="en-US" dirty="0">
                <a:solidFill>
                  <a:srgbClr val="2B91AF"/>
                </a:solidFill>
                <a:highlight>
                  <a:srgbClr val="FFFFFF"/>
                </a:highlight>
                <a:latin typeface="Consolas" panose="020B0609020204030204" pitchFamily="49" charset="0"/>
              </a:rPr>
              <a:t>circle</a:t>
            </a:r>
            <a:r>
              <a:rPr lang="en-US" dirty="0">
                <a:solidFill>
                  <a:srgbClr val="000000"/>
                </a:solidFill>
                <a:highlight>
                  <a:srgbClr val="FFFFFF"/>
                </a:highlight>
                <a:latin typeface="Consolas" panose="020B0609020204030204" pitchFamily="49" charset="0"/>
              </a:rPr>
              <a:t> c1;</a:t>
            </a:r>
          </a:p>
          <a:p>
            <a:r>
              <a:rPr lang="en-US" dirty="0">
                <a:solidFill>
                  <a:srgbClr val="000000"/>
                </a:solidFill>
                <a:highlight>
                  <a:srgbClr val="FFFFFF"/>
                </a:highlight>
                <a:latin typeface="Consolas" panose="020B0609020204030204" pitchFamily="49" charset="0"/>
              </a:rPr>
              <a:t>            c1.get_radius();</a:t>
            </a:r>
          </a:p>
          <a:p>
            <a:r>
              <a:rPr lang="en-US" dirty="0">
                <a:solidFill>
                  <a:srgbClr val="000000"/>
                </a:solidFill>
                <a:highlight>
                  <a:srgbClr val="FFFFFF"/>
                </a:highlight>
                <a:latin typeface="Consolas" panose="020B0609020204030204" pitchFamily="49" charset="0"/>
              </a:rPr>
              <a:t>            c1.print();</a:t>
            </a:r>
          </a:p>
          <a:p>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Console.GetKey</a:t>
            </a:r>
            <a:r>
              <a:rPr lang="en-US" dirty="0">
                <a:solidFill>
                  <a:srgbClr val="000000"/>
                </a:solidFill>
                <a:highlight>
                  <a:srgbClr val="FFFFFF"/>
                </a:highlight>
                <a:latin typeface="Consolas" panose="020B0609020204030204" pitchFamily="49" charset="0"/>
              </a:rPr>
              <a:t>();</a:t>
            </a:r>
          </a:p>
          <a:p>
            <a:endParaRPr lang="en-US" dirty="0"/>
          </a:p>
          <a:p>
            <a:r>
              <a:rPr lang="en-US" dirty="0">
                <a:solidFill>
                  <a:srgbClr val="000000"/>
                </a:solidFill>
                <a:highlight>
                  <a:srgbClr val="FFFFFF"/>
                </a:highlight>
                <a:latin typeface="Consolas" panose="020B0609020204030204" pitchFamily="49" charset="0"/>
              </a:rPr>
              <a:t>        }</a:t>
            </a:r>
          </a:p>
          <a:p>
            <a:r>
              <a:rPr lang="en-US" dirty="0">
                <a:solidFill>
                  <a:srgbClr val="000000"/>
                </a:solidFill>
                <a:highlight>
                  <a:srgbClr val="FFFFFF"/>
                </a:highlight>
                <a:latin typeface="Consolas" panose="020B0609020204030204" pitchFamily="49" charset="0"/>
              </a:rPr>
              <a:t>    }</a:t>
            </a:r>
            <a:endParaRPr lang="en-US" dirty="0"/>
          </a:p>
        </p:txBody>
      </p:sp>
    </p:spTree>
    <p:extLst>
      <p:ext uri="{BB962C8B-B14F-4D97-AF65-F5344CB8AC3E}">
        <p14:creationId xmlns:p14="http://schemas.microsoft.com/office/powerpoint/2010/main" val="8217814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fa-IR" altLang="en-US"/>
              <a:t>تمرين 2:</a:t>
            </a:r>
            <a:endParaRPr lang="en-US" altLang="en-US"/>
          </a:p>
        </p:txBody>
      </p:sp>
      <p:sp>
        <p:nvSpPr>
          <p:cNvPr id="28675" name="Content Placeholder 2"/>
          <p:cNvSpPr>
            <a:spLocks noGrp="1"/>
          </p:cNvSpPr>
          <p:nvPr>
            <p:ph idx="1"/>
          </p:nvPr>
        </p:nvSpPr>
        <p:spPr/>
        <p:txBody>
          <a:bodyPr/>
          <a:lstStyle/>
          <a:p>
            <a:pPr eaLnBrk="1" hangingPunct="1"/>
            <a:r>
              <a:rPr lang="fa-IR" altLang="en-US"/>
              <a:t>بخش 1:</a:t>
            </a:r>
          </a:p>
          <a:p>
            <a:pPr lvl="1" eaLnBrk="1" hangingPunct="1"/>
            <a:r>
              <a:rPr lang="fa-IR" altLang="en-US"/>
              <a:t>يك كلاس براي مشخصات درس تعريف نماييد</a:t>
            </a:r>
          </a:p>
          <a:p>
            <a:pPr lvl="2" eaLnBrk="1" hangingPunct="1"/>
            <a:r>
              <a:rPr lang="fa-IR" altLang="en-US"/>
              <a:t>صفات: نام درس، تعداد واحد و نمره</a:t>
            </a:r>
          </a:p>
          <a:p>
            <a:pPr lvl="2" eaLnBrk="1" hangingPunct="1"/>
            <a:r>
              <a:rPr lang="fa-IR" altLang="en-US"/>
              <a:t>رفتارها: قراردادن نام براي درس، قرار دادن تعداد واحد براي درس، قرار دادن نمره براي درس و توابعي براي برگرداندن مقادير نسبت داده شده</a:t>
            </a:r>
          </a:p>
          <a:p>
            <a:pPr lvl="2" eaLnBrk="1" hangingPunct="1"/>
            <a:r>
              <a:rPr lang="fa-IR" altLang="en-US"/>
              <a:t>ديگر رفتارها: محاسبه نمره در واحد و برگرداندن آن</a:t>
            </a:r>
            <a:endParaRPr lang="en-US" altLang="en-US"/>
          </a:p>
        </p:txBody>
      </p:sp>
      <p:sp>
        <p:nvSpPr>
          <p:cNvPr id="286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65C9048-DEF1-4054-B511-21F37615C16C}" type="slidenum">
              <a:rPr lang="fa-IR" altLang="en-US" sz="1400">
                <a:cs typeface="B Mitra" panose="00000400000000000000" pitchFamily="2" charset="-78"/>
              </a:rPr>
              <a:pPr eaLnBrk="1" hangingPunct="1"/>
              <a:t>34</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3447047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fa-IR" altLang="en-US"/>
              <a:t>ادامه تمرين</a:t>
            </a:r>
            <a:endParaRPr lang="en-US" altLang="en-US"/>
          </a:p>
        </p:txBody>
      </p:sp>
      <p:sp>
        <p:nvSpPr>
          <p:cNvPr id="29699" name="Content Placeholder 2"/>
          <p:cNvSpPr>
            <a:spLocks noGrp="1"/>
          </p:cNvSpPr>
          <p:nvPr>
            <p:ph idx="1"/>
          </p:nvPr>
        </p:nvSpPr>
        <p:spPr/>
        <p:txBody>
          <a:bodyPr/>
          <a:lstStyle/>
          <a:p>
            <a:pPr eaLnBrk="1" hangingPunct="1"/>
            <a:r>
              <a:rPr lang="fa-IR" altLang="en-US"/>
              <a:t>بخش 2: </a:t>
            </a:r>
          </a:p>
          <a:p>
            <a:pPr lvl="1" eaLnBrk="1" hangingPunct="1"/>
            <a:r>
              <a:rPr lang="fa-IR" altLang="en-US"/>
              <a:t>براي تست كلاس نوشته شده با نام </a:t>
            </a:r>
            <a:r>
              <a:rPr lang="en-US" altLang="en-US"/>
              <a:t>Clesson</a:t>
            </a:r>
            <a:r>
              <a:rPr lang="fa-IR" altLang="en-US"/>
              <a:t> درون تابع </a:t>
            </a:r>
            <a:r>
              <a:rPr lang="en-US" altLang="en-US"/>
              <a:t>main</a:t>
            </a:r>
            <a:r>
              <a:rPr lang="fa-IR" altLang="en-US"/>
              <a:t> اشيا مناسب از نوع كلاس را تعريف نموده و متغيرهاي عضو آنرا مقداردهي نماييد و مقادير نسبت داده شده را نمايش دهيد.</a:t>
            </a:r>
            <a:endParaRPr lang="en-US" altLang="en-US"/>
          </a:p>
        </p:txBody>
      </p:sp>
      <p:sp>
        <p:nvSpPr>
          <p:cNvPr id="297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E9BD84C-A78F-48BF-AFCA-02875C618510}" type="slidenum">
              <a:rPr lang="fa-IR" altLang="en-US" sz="1400">
                <a:cs typeface="B Mitra" panose="00000400000000000000" pitchFamily="2" charset="-78"/>
              </a:rPr>
              <a:pPr eaLnBrk="1" hangingPunct="1"/>
              <a:t>35</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2725763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fa-IR" altLang="en-US"/>
              <a:t>ادامه تمرين</a:t>
            </a:r>
            <a:endParaRPr lang="en-US" altLang="en-US"/>
          </a:p>
        </p:txBody>
      </p:sp>
      <p:sp>
        <p:nvSpPr>
          <p:cNvPr id="30723" name="Content Placeholder 2"/>
          <p:cNvSpPr>
            <a:spLocks noGrp="1"/>
          </p:cNvSpPr>
          <p:nvPr>
            <p:ph idx="1"/>
          </p:nvPr>
        </p:nvSpPr>
        <p:spPr/>
        <p:txBody>
          <a:bodyPr/>
          <a:lstStyle/>
          <a:p>
            <a:pPr eaLnBrk="1" hangingPunct="1"/>
            <a:r>
              <a:rPr lang="fa-IR" altLang="en-US"/>
              <a:t>بخش 3: </a:t>
            </a:r>
          </a:p>
          <a:p>
            <a:pPr lvl="1" eaLnBrk="1" hangingPunct="1"/>
            <a:r>
              <a:rPr lang="fa-IR" altLang="en-US"/>
              <a:t>يك كلاس با نام </a:t>
            </a:r>
            <a:r>
              <a:rPr lang="en-US" altLang="en-US"/>
              <a:t>Cstudent</a:t>
            </a:r>
            <a:r>
              <a:rPr lang="fa-IR" altLang="en-US"/>
              <a:t> تعريف نماييد</a:t>
            </a:r>
          </a:p>
          <a:p>
            <a:pPr lvl="2" eaLnBrk="1" hangingPunct="1"/>
            <a:r>
              <a:rPr lang="fa-IR" altLang="en-US"/>
              <a:t>صفات: نام دانشجو، شماره دانشجويي، سه درس در نيمسال (از نوع </a:t>
            </a:r>
            <a:r>
              <a:rPr lang="en-US" altLang="en-US"/>
              <a:t>Clesson</a:t>
            </a:r>
            <a:r>
              <a:rPr lang="fa-IR" altLang="en-US"/>
              <a:t> كه قبلاً طراحي شده)</a:t>
            </a:r>
          </a:p>
          <a:p>
            <a:pPr lvl="2" eaLnBrk="1" hangingPunct="1"/>
            <a:r>
              <a:rPr lang="fa-IR" altLang="en-US"/>
              <a:t>رفتارها: توابع مورد نياز جهت مقدار دهي به نام و شماره دانشجويي و برگرداندن اين مقادير</a:t>
            </a:r>
          </a:p>
          <a:p>
            <a:pPr lvl="2" eaLnBrk="1" hangingPunct="1"/>
            <a:r>
              <a:rPr lang="fa-IR" altLang="en-US"/>
              <a:t>ديگر رفتارها: تعيين نام براي هر يك از دروس دانشجو و نمره براي آن درس</a:t>
            </a:r>
          </a:p>
          <a:p>
            <a:pPr lvl="2" eaLnBrk="1" hangingPunct="1"/>
            <a:r>
              <a:rPr lang="fa-IR" altLang="en-US"/>
              <a:t>ديگر رفتارها: محاسبه معدل با توجه به نمره دانشجو در دروس.</a:t>
            </a:r>
            <a:endParaRPr lang="en-US" altLang="en-US"/>
          </a:p>
        </p:txBody>
      </p:sp>
      <p:sp>
        <p:nvSpPr>
          <p:cNvPr id="307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EEBA7D8-89F9-4583-A45A-84AE4F4A6F5C}" type="slidenum">
              <a:rPr lang="fa-IR" altLang="en-US" sz="1400">
                <a:cs typeface="B Mitra" panose="00000400000000000000" pitchFamily="2" charset="-78"/>
              </a:rPr>
              <a:pPr eaLnBrk="1" hangingPunct="1"/>
              <a:t>36</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0519345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1747" name="Content Placeholder 2"/>
          <p:cNvSpPr>
            <a:spLocks noGrp="1"/>
          </p:cNvSpPr>
          <p:nvPr>
            <p:ph idx="1"/>
          </p:nvPr>
        </p:nvSpPr>
        <p:spPr/>
        <p:txBody>
          <a:bodyPr/>
          <a:lstStyle/>
          <a:p>
            <a:pPr eaLnBrk="1" hangingPunct="1"/>
            <a:r>
              <a:rPr lang="fa-IR" altLang="en-US"/>
              <a:t>پروژه معرفي شده را بعنوان تمرين درسي انجام دهيد</a:t>
            </a:r>
            <a:endParaRPr lang="en-US" altLang="en-US"/>
          </a:p>
        </p:txBody>
      </p:sp>
      <p:sp>
        <p:nvSpPr>
          <p:cNvPr id="317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44F4523-5669-4E97-8E51-6475008D5DBF}" type="slidenum">
              <a:rPr lang="fa-IR" altLang="en-US" sz="1400">
                <a:cs typeface="B Mitra" panose="00000400000000000000" pitchFamily="2" charset="-78"/>
              </a:rPr>
              <a:pPr eaLnBrk="1" hangingPunct="1"/>
              <a:t>37</a:t>
            </a:fld>
            <a:endParaRPr lang="en-US" altLang="en-US" sz="1400" dirty="0">
              <a:cs typeface="B Mitra" panose="00000400000000000000" pitchFamily="2" charset="-78"/>
            </a:endParaRPr>
          </a:p>
        </p:txBody>
      </p:sp>
      <p:sp>
        <p:nvSpPr>
          <p:cNvPr id="5" name="Rectangle 4"/>
          <p:cNvSpPr>
            <a:spLocks noChangeArrowheads="1"/>
          </p:cNvSpPr>
          <p:nvPr/>
        </p:nvSpPr>
        <p:spPr bwMode="auto">
          <a:xfrm>
            <a:off x="4419600" y="3886201"/>
            <a:ext cx="3733800" cy="523875"/>
          </a:xfrm>
          <a:prstGeom prst="rect">
            <a:avLst/>
          </a:prstGeom>
          <a:noFill/>
          <a:ln w="9525" algn="ctr">
            <a:noFill/>
            <a:miter lim="800000"/>
            <a:headEnd/>
            <a:tailEnd/>
          </a:ln>
          <a:effectLst/>
        </p:spPr>
        <p:txBody>
          <a:bodyPr>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r>
              <a:rPr lang="fa-IR" altLang="en-US" sz="2800" dirty="0">
                <a:effectLst>
                  <a:outerShdw blurRad="38100" dist="38100" dir="2700000" algn="tl">
                    <a:srgbClr val="C0C0C0"/>
                  </a:outerShdw>
                </a:effectLst>
                <a:latin typeface="Arabic Transparent" panose="020B0604020202020204" pitchFamily="34" charset="0"/>
                <a:cs typeface="B Mitra" panose="00000400000000000000" pitchFamily="2" charset="-78"/>
              </a:rPr>
              <a:t>(زمان تحويل جلسه آينده)</a:t>
            </a:r>
            <a:endParaRPr lang="en-US" altLang="en-US" sz="2800" dirty="0">
              <a:effectLst>
                <a:outerShdw blurRad="38100" dist="38100" dir="2700000" algn="tl">
                  <a:srgbClr val="C0C0C0"/>
                </a:outerShdw>
              </a:effectLst>
              <a:latin typeface="Arabic Transparent" panose="020B0604020202020204" pitchFamily="34" charset="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538845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4"/>
          <p:cNvSpPr>
            <a:spLocks noGrp="1" noChangeArrowheads="1"/>
          </p:cNvSpPr>
          <p:nvPr>
            <p:ph type="ctrTitle"/>
          </p:nvPr>
        </p:nvSpPr>
        <p:spPr/>
        <p:txBody>
          <a:bodyPr/>
          <a:lstStyle/>
          <a:p>
            <a:pPr algn="ctr" rtl="1" eaLnBrk="1" hangingPunct="1"/>
            <a:r>
              <a:rPr lang="fa-IR" altLang="en-US" dirty="0"/>
              <a:t>سازنده ها</a:t>
            </a:r>
            <a:endParaRPr lang="en-US" altLang="en-US" dirty="0"/>
          </a:p>
        </p:txBody>
      </p:sp>
      <p:sp>
        <p:nvSpPr>
          <p:cNvPr id="4" name="Subtitle 3"/>
          <p:cNvSpPr>
            <a:spLocks noGrp="1"/>
          </p:cNvSpPr>
          <p:nvPr>
            <p:ph type="subTitle" idx="1"/>
          </p:nvPr>
        </p:nvSpPr>
        <p:spPr>
          <a:xfrm>
            <a:off x="1524000" y="3743864"/>
            <a:ext cx="9144000" cy="593885"/>
          </a:xfrm>
        </p:spPr>
        <p:txBody>
          <a:bodyPr>
            <a:noAutofit/>
          </a:bodyPr>
          <a:lstStyle/>
          <a:p>
            <a:r>
              <a:rPr lang="en-US" sz="2800" dirty="0">
                <a:solidFill>
                  <a:srgbClr val="C00000"/>
                </a:solidFill>
              </a:rPr>
              <a:t>Constructor</a:t>
            </a:r>
          </a:p>
        </p:txBody>
      </p:sp>
      <p:sp>
        <p:nvSpPr>
          <p:cNvPr id="2" name="Footer Placeholder 1"/>
          <p:cNvSpPr>
            <a:spLocks noGrp="1"/>
          </p:cNvSpPr>
          <p:nvPr>
            <p:ph type="ftr" sz="quarter" idx="11"/>
          </p:nvPr>
        </p:nvSpPr>
        <p:spPr/>
        <p:txBody>
          <a:bodyPr/>
          <a:lstStyle/>
          <a:p>
            <a:r>
              <a:rPr lang="en-US"/>
              <a:t>V. Haghighatdoost, Shahed university</a:t>
            </a:r>
          </a:p>
        </p:txBody>
      </p:sp>
      <p:sp>
        <p:nvSpPr>
          <p:cNvPr id="32770" name="Rectangle 1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63DDAF4-9B5B-43C6-8724-332AAC0A4815}" type="slidenum">
              <a:rPr lang="fa-IR" altLang="en-US" sz="1400">
                <a:solidFill>
                  <a:schemeClr val="bg2"/>
                </a:solidFill>
                <a:cs typeface="B Mitra" panose="00000400000000000000" pitchFamily="2" charset="-78"/>
              </a:rPr>
              <a:pPr eaLnBrk="1" hangingPunct="1"/>
              <a:t>38</a:t>
            </a:fld>
            <a:endParaRPr lang="en-US" altLang="en-US" sz="1400" dirty="0">
              <a:solidFill>
                <a:schemeClr val="bg2"/>
              </a:solidFill>
              <a:cs typeface="B Mitra" panose="00000400000000000000" pitchFamily="2" charset="-78"/>
            </a:endParaRPr>
          </a:p>
        </p:txBody>
      </p:sp>
    </p:spTree>
    <p:extLst>
      <p:ext uri="{BB962C8B-B14F-4D97-AF65-F5344CB8AC3E}">
        <p14:creationId xmlns:p14="http://schemas.microsoft.com/office/powerpoint/2010/main" val="38382773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fa-IR" altLang="en-US"/>
              <a:t>سازنده ها (</a:t>
            </a:r>
            <a:r>
              <a:rPr lang="en-US" altLang="en-US">
                <a:solidFill>
                  <a:schemeClr val="folHlink"/>
                </a:solidFill>
              </a:rPr>
              <a:t>constructors</a:t>
            </a:r>
            <a:r>
              <a:rPr lang="fa-IR" altLang="en-US"/>
              <a:t>)</a:t>
            </a:r>
            <a:endParaRPr lang="en-US" altLang="en-US"/>
          </a:p>
        </p:txBody>
      </p:sp>
      <p:sp>
        <p:nvSpPr>
          <p:cNvPr id="53251" name="Rectangle 3"/>
          <p:cNvSpPr>
            <a:spLocks noGrp="1" noChangeArrowheads="1"/>
          </p:cNvSpPr>
          <p:nvPr>
            <p:ph idx="1"/>
          </p:nvPr>
        </p:nvSpPr>
        <p:spPr/>
        <p:txBody>
          <a:bodyPr>
            <a:normAutofit fontScale="92500" lnSpcReduction="10000"/>
          </a:bodyPr>
          <a:lstStyle/>
          <a:p>
            <a:pPr eaLnBrk="1" hangingPunct="1"/>
            <a:r>
              <a:rPr lang="fa-IR" altLang="en-US" sz="2800" dirty="0"/>
              <a:t>اغلب اوقات ميخواهيم هنگام ايجاد شيء (تعريف متغير از يک کلاس) آنرا مقداردهي اوليه كنيم (متغيرهاي عضو آن را مقداردهي کنيم) و يا عمليات خاصي را انجام دهيم.</a:t>
            </a:r>
          </a:p>
          <a:p>
            <a:pPr eaLnBrk="1" hangingPunct="1"/>
            <a:r>
              <a:rPr lang="fa-IR" altLang="en-US" sz="2800" dirty="0"/>
              <a:t>تمامي کلاس ها تابعي به نام </a:t>
            </a:r>
            <a:r>
              <a:rPr lang="fa-IR" altLang="en-US" sz="2800" dirty="0">
                <a:solidFill>
                  <a:schemeClr val="folHlink"/>
                </a:solidFill>
              </a:rPr>
              <a:t>سازنده</a:t>
            </a:r>
            <a:r>
              <a:rPr lang="fa-IR" altLang="en-US" sz="2800" dirty="0"/>
              <a:t> دارند که بطور خودکار هنگام تعريف شي از آن، کلاس اجرا ميشود.</a:t>
            </a:r>
          </a:p>
          <a:p>
            <a:pPr eaLnBrk="1" hangingPunct="1"/>
            <a:r>
              <a:rPr lang="fa-IR" altLang="en-US" sz="2800" dirty="0"/>
              <a:t>يکي از وظايف سازنده، مقدار دهي اوليه به متغيرهاي عضو شي است. </a:t>
            </a:r>
          </a:p>
          <a:p>
            <a:pPr eaLnBrk="1" hangingPunct="1"/>
            <a:r>
              <a:rPr lang="fa-IR" altLang="en-US" sz="2800" dirty="0"/>
              <a:t>توابع سازنده هر کلاس، </a:t>
            </a:r>
            <a:r>
              <a:rPr lang="fa-IR" altLang="en-US" sz="2800" dirty="0">
                <a:solidFill>
                  <a:schemeClr val="folHlink"/>
                </a:solidFill>
              </a:rPr>
              <a:t>هم نام کلاس</a:t>
            </a:r>
            <a:r>
              <a:rPr lang="fa-IR" altLang="en-US" sz="2800" dirty="0"/>
              <a:t> هستند.</a:t>
            </a:r>
          </a:p>
          <a:p>
            <a:pPr eaLnBrk="1" hangingPunct="1"/>
            <a:r>
              <a:rPr lang="fa-IR" altLang="en-US" sz="2800" dirty="0"/>
              <a:t>يک کلاس ميتواند بيش از يک سازنده داشته باشد. که براساس قوانين چندريختي، هنگام ساخت شي، مشخص ميشود که از کدام سازنده بايد استفاده شود.</a:t>
            </a:r>
            <a:endParaRPr lang="en-US" altLang="en-US" sz="2800" dirty="0"/>
          </a:p>
        </p:txBody>
      </p:sp>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ABEA9E0-5D31-4FD1-BF9D-78C66D6E22AA}" type="slidenum">
              <a:rPr lang="fa-IR" altLang="en-US" sz="1400">
                <a:cs typeface="B Mitra" panose="00000400000000000000" pitchFamily="2" charset="-78"/>
              </a:rPr>
              <a:pPr eaLnBrk="1" hangingPunct="1"/>
              <a:t>39</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1637514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blinds(horizontal)">
                                      <p:cBhvr>
                                        <p:cTn id="7" dur="500"/>
                                        <p:tgtEl>
                                          <p:spTgt spid="532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Effect transition="in" filter="blinds(horizontal)">
                                      <p:cBhvr>
                                        <p:cTn id="12" dur="500"/>
                                        <p:tgtEl>
                                          <p:spTgt spid="532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Effect transition="in" filter="blinds(horizontal)">
                                      <p:cBhvr>
                                        <p:cTn id="17" dur="500"/>
                                        <p:tgtEl>
                                          <p:spTgt spid="532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3251">
                                            <p:txEl>
                                              <p:pRg st="3" end="3"/>
                                            </p:txEl>
                                          </p:spTgt>
                                        </p:tgtEl>
                                        <p:attrNameLst>
                                          <p:attrName>style.visibility</p:attrName>
                                        </p:attrNameLst>
                                      </p:cBhvr>
                                      <p:to>
                                        <p:strVal val="visible"/>
                                      </p:to>
                                    </p:set>
                                    <p:animEffect transition="in" filter="blinds(horizontal)">
                                      <p:cBhvr>
                                        <p:cTn id="22" dur="500"/>
                                        <p:tgtEl>
                                          <p:spTgt spid="532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3251">
                                            <p:txEl>
                                              <p:pRg st="4" end="4"/>
                                            </p:txEl>
                                          </p:spTgt>
                                        </p:tgtEl>
                                        <p:attrNameLst>
                                          <p:attrName>style.visibility</p:attrName>
                                        </p:attrNameLst>
                                      </p:cBhvr>
                                      <p:to>
                                        <p:strVal val="visible"/>
                                      </p:to>
                                    </p:set>
                                    <p:animEffect transition="in" filter="blinds(horizontal)">
                                      <p:cBhvr>
                                        <p:cTn id="27" dur="500"/>
                                        <p:tgtEl>
                                          <p:spTgt spid="532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fa-IR" altLang="en-US"/>
              <a:t>تئوري </a:t>
            </a:r>
            <a:endParaRPr lang="en-US" altLang="en-US"/>
          </a:p>
        </p:txBody>
      </p:sp>
      <p:sp>
        <p:nvSpPr>
          <p:cNvPr id="117763" name="Rectangle 3"/>
          <p:cNvSpPr>
            <a:spLocks noGrp="1" noChangeArrowheads="1"/>
          </p:cNvSpPr>
          <p:nvPr>
            <p:ph idx="1"/>
          </p:nvPr>
        </p:nvSpPr>
        <p:spPr/>
        <p:txBody>
          <a:bodyPr>
            <a:normAutofit fontScale="70000" lnSpcReduction="20000"/>
          </a:bodyPr>
          <a:lstStyle/>
          <a:p>
            <a:pPr eaLnBrk="1" hangingPunct="1"/>
            <a:r>
              <a:rPr lang="fa-IR" altLang="en-US" sz="2800" dirty="0"/>
              <a:t>سه مولفه اصلي برنامه نويسي شي گرا</a:t>
            </a:r>
          </a:p>
          <a:p>
            <a:pPr lvl="1" eaLnBrk="1" hangingPunct="1"/>
            <a:r>
              <a:rPr lang="fa-IR" altLang="en-US" sz="2400" dirty="0">
                <a:solidFill>
                  <a:schemeClr val="folHlink"/>
                </a:solidFill>
              </a:rPr>
              <a:t>1. بسته بندي اطلاعات</a:t>
            </a:r>
          </a:p>
          <a:p>
            <a:pPr lvl="1" eaLnBrk="1" hangingPunct="1"/>
            <a:r>
              <a:rPr lang="fa-IR" altLang="en-US" sz="2400" dirty="0">
                <a:solidFill>
                  <a:schemeClr val="folHlink"/>
                </a:solidFill>
              </a:rPr>
              <a:t>2. پنهان سازي اطلاعات</a:t>
            </a:r>
          </a:p>
          <a:p>
            <a:pPr lvl="1" eaLnBrk="1" hangingPunct="1"/>
            <a:r>
              <a:rPr lang="fa-IR" altLang="en-US" sz="2400" dirty="0">
                <a:solidFill>
                  <a:schemeClr val="folHlink"/>
                </a:solidFill>
              </a:rPr>
              <a:t>3. وراثت</a:t>
            </a:r>
          </a:p>
          <a:p>
            <a:pPr eaLnBrk="1" hangingPunct="1"/>
            <a:r>
              <a:rPr lang="fa-IR" altLang="en-US" sz="2800" dirty="0"/>
              <a:t>بسته بندي اطلاعات با تعريف يك شي و رفتارهايش و پياده سازي بصورت كلاس انجام مي‌شود</a:t>
            </a:r>
          </a:p>
          <a:p>
            <a:pPr eaLnBrk="1" hangingPunct="1"/>
            <a:r>
              <a:rPr lang="fa-IR" altLang="en-US" sz="2800" dirty="0"/>
              <a:t>پنهان سازي اطلاعات با تعريف رفتارها و صفتهاي عمومي و خصوصي و پياده سازي بصورت تعيين نوع عضويت در كلاس انجام ميگيرد</a:t>
            </a:r>
          </a:p>
          <a:p>
            <a:pPr eaLnBrk="1" hangingPunct="1"/>
            <a:r>
              <a:rPr lang="fa-IR" altLang="en-US" sz="2800" dirty="0"/>
              <a:t>وراثت شبيه وراثت بيولوژيکي است که در آن فرزندان ، صفاتي را از والدين به ارث مي برند. در اين رابطه مي توان از کلاس موجود (پايه)، کلاس جديد(فرزند) را ايجاد کرد.</a:t>
            </a:r>
            <a:endParaRPr lang="en-US" altLang="en-US" sz="2800" dirty="0"/>
          </a:p>
          <a:p>
            <a:pPr lvl="1"/>
            <a:r>
              <a:rPr lang="fa-IR" altLang="en-US" dirty="0"/>
              <a:t>وراثت تو طبيعت بين دو شي است ولي تو برنامه نويسي بين دو کلاس</a:t>
            </a:r>
            <a:endParaRPr lang="en-US" altLang="en-US" dirty="0"/>
          </a:p>
          <a:p>
            <a:pPr lvl="1"/>
            <a:r>
              <a:rPr lang="fa-IR" altLang="en-US" dirty="0"/>
              <a:t>وراثت در برنامه نویسی را میتوان مشابه مباحث تکامل در موجودات دانست.</a:t>
            </a:r>
          </a:p>
          <a:p>
            <a:pPr eaLnBrk="1" hangingPunct="1">
              <a:buFont typeface="Wingdings" panose="05000000000000000000" pitchFamily="2" charset="2"/>
              <a:buNone/>
            </a:pPr>
            <a:endParaRPr lang="en-US" altLang="en-US" sz="2800" dirty="0"/>
          </a:p>
        </p:txBody>
      </p:sp>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50D2D20-71D4-4391-8E1F-3C3F011E2B8D}" type="slidenum">
              <a:rPr lang="fa-IR" altLang="en-US" sz="1400">
                <a:cs typeface="B Mitra" panose="00000400000000000000" pitchFamily="2" charset="-78"/>
              </a:rPr>
              <a:pPr eaLnBrk="1" hangingPunct="1"/>
              <a:t>4</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8588075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blinds(horizontal)">
                                      <p:cBhvr>
                                        <p:cTn id="7" dur="500"/>
                                        <p:tgtEl>
                                          <p:spTgt spid="11776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7763">
                                            <p:txEl>
                                              <p:pRg st="1" end="1"/>
                                            </p:txEl>
                                          </p:spTgt>
                                        </p:tgtEl>
                                        <p:attrNameLst>
                                          <p:attrName>style.visibility</p:attrName>
                                        </p:attrNameLst>
                                      </p:cBhvr>
                                      <p:to>
                                        <p:strVal val="visible"/>
                                      </p:to>
                                    </p:set>
                                    <p:animEffect transition="in" filter="blinds(horizontal)">
                                      <p:cBhvr>
                                        <p:cTn id="10" dur="500"/>
                                        <p:tgtEl>
                                          <p:spTgt spid="11776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17763">
                                            <p:txEl>
                                              <p:pRg st="2" end="2"/>
                                            </p:txEl>
                                          </p:spTgt>
                                        </p:tgtEl>
                                        <p:attrNameLst>
                                          <p:attrName>style.visibility</p:attrName>
                                        </p:attrNameLst>
                                      </p:cBhvr>
                                      <p:to>
                                        <p:strVal val="visible"/>
                                      </p:to>
                                    </p:set>
                                    <p:animEffect transition="in" filter="blinds(horizontal)">
                                      <p:cBhvr>
                                        <p:cTn id="13" dur="500"/>
                                        <p:tgtEl>
                                          <p:spTgt spid="11776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7763">
                                            <p:txEl>
                                              <p:pRg st="3" end="3"/>
                                            </p:txEl>
                                          </p:spTgt>
                                        </p:tgtEl>
                                        <p:attrNameLst>
                                          <p:attrName>style.visibility</p:attrName>
                                        </p:attrNameLst>
                                      </p:cBhvr>
                                      <p:to>
                                        <p:strVal val="visible"/>
                                      </p:to>
                                    </p:set>
                                    <p:animEffect transition="in" filter="blinds(horizontal)">
                                      <p:cBhvr>
                                        <p:cTn id="16" dur="500"/>
                                        <p:tgtEl>
                                          <p:spTgt spid="11776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17763">
                                            <p:txEl>
                                              <p:pRg st="4" end="4"/>
                                            </p:txEl>
                                          </p:spTgt>
                                        </p:tgtEl>
                                        <p:attrNameLst>
                                          <p:attrName>style.visibility</p:attrName>
                                        </p:attrNameLst>
                                      </p:cBhvr>
                                      <p:to>
                                        <p:strVal val="visible"/>
                                      </p:to>
                                    </p:set>
                                    <p:animEffect transition="in" filter="blinds(horizontal)">
                                      <p:cBhvr>
                                        <p:cTn id="21" dur="500"/>
                                        <p:tgtEl>
                                          <p:spTgt spid="117763">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17763">
                                            <p:txEl>
                                              <p:pRg st="5" end="5"/>
                                            </p:txEl>
                                          </p:spTgt>
                                        </p:tgtEl>
                                        <p:attrNameLst>
                                          <p:attrName>style.visibility</p:attrName>
                                        </p:attrNameLst>
                                      </p:cBhvr>
                                      <p:to>
                                        <p:strVal val="visible"/>
                                      </p:to>
                                    </p:set>
                                    <p:animEffect transition="in" filter="blinds(horizontal)">
                                      <p:cBhvr>
                                        <p:cTn id="26" dur="500"/>
                                        <p:tgtEl>
                                          <p:spTgt spid="117763">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17763">
                                            <p:txEl>
                                              <p:pRg st="6" end="6"/>
                                            </p:txEl>
                                          </p:spTgt>
                                        </p:tgtEl>
                                        <p:attrNameLst>
                                          <p:attrName>style.visibility</p:attrName>
                                        </p:attrNameLst>
                                      </p:cBhvr>
                                      <p:to>
                                        <p:strVal val="visible"/>
                                      </p:to>
                                    </p:set>
                                    <p:animEffect transition="in" filter="blinds(horizontal)">
                                      <p:cBhvr>
                                        <p:cTn id="31" dur="500"/>
                                        <p:tgtEl>
                                          <p:spTgt spid="117763">
                                            <p:txEl>
                                              <p:pRg st="6" end="6"/>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17763">
                                            <p:txEl>
                                              <p:pRg st="7" end="7"/>
                                            </p:txEl>
                                          </p:spTgt>
                                        </p:tgtEl>
                                        <p:attrNameLst>
                                          <p:attrName>style.visibility</p:attrName>
                                        </p:attrNameLst>
                                      </p:cBhvr>
                                      <p:to>
                                        <p:strVal val="visible"/>
                                      </p:to>
                                    </p:set>
                                    <p:animEffect transition="in" filter="blinds(horizontal)">
                                      <p:cBhvr>
                                        <p:cTn id="34" dur="500"/>
                                        <p:tgtEl>
                                          <p:spTgt spid="117763">
                                            <p:txEl>
                                              <p:pRg st="7" end="7"/>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17763">
                                            <p:txEl>
                                              <p:pRg st="8" end="8"/>
                                            </p:txEl>
                                          </p:spTgt>
                                        </p:tgtEl>
                                        <p:attrNameLst>
                                          <p:attrName>style.visibility</p:attrName>
                                        </p:attrNameLst>
                                      </p:cBhvr>
                                      <p:to>
                                        <p:strVal val="visible"/>
                                      </p:to>
                                    </p:set>
                                    <p:animEffect transition="in" filter="blinds(horizontal)">
                                      <p:cBhvr>
                                        <p:cTn id="37" dur="500"/>
                                        <p:tgtEl>
                                          <p:spTgt spid="1177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fa-IR" altLang="en-US" dirty="0"/>
              <a:t>سازنده ها و دادن مقدار اوليه به </a:t>
            </a:r>
            <a:r>
              <a:rPr lang="fa-IR" altLang="en-US" dirty="0" err="1"/>
              <a:t>اشياء</a:t>
            </a:r>
            <a:endParaRPr lang="en-US" altLang="en-US" dirty="0"/>
          </a:p>
        </p:txBody>
      </p:sp>
      <p:sp>
        <p:nvSpPr>
          <p:cNvPr id="53251" name="Rectangle 3"/>
          <p:cNvSpPr>
            <a:spLocks noGrp="1" noChangeArrowheads="1"/>
          </p:cNvSpPr>
          <p:nvPr>
            <p:ph idx="1"/>
          </p:nvPr>
        </p:nvSpPr>
        <p:spPr>
          <a:xfrm>
            <a:off x="215462" y="1240077"/>
            <a:ext cx="11328838" cy="2722323"/>
          </a:xfrm>
        </p:spPr>
        <p:txBody>
          <a:bodyPr>
            <a:normAutofit fontScale="77500" lnSpcReduction="20000"/>
          </a:bodyPr>
          <a:lstStyle/>
          <a:p>
            <a:r>
              <a:rPr lang="fa-IR" altLang="en-US" dirty="0" err="1"/>
              <a:t>براي</a:t>
            </a:r>
            <a:r>
              <a:rPr lang="fa-IR" altLang="en-US" dirty="0"/>
              <a:t> </a:t>
            </a:r>
            <a:r>
              <a:rPr lang="fa-IR" altLang="en-US" dirty="0" err="1"/>
              <a:t>پي</a:t>
            </a:r>
            <a:r>
              <a:rPr lang="fa-IR" altLang="en-US" dirty="0"/>
              <a:t> بردن به مفهوم سازنده ها (</a:t>
            </a:r>
            <a:r>
              <a:rPr lang="en-US" altLang="en-US" dirty="0"/>
              <a:t>constructor</a:t>
            </a:r>
            <a:r>
              <a:rPr lang="fa-IR" altLang="en-US" dirty="0"/>
              <a:t>)</a:t>
            </a:r>
            <a:r>
              <a:rPr lang="en-US" altLang="en-US" dirty="0"/>
              <a:t> </a:t>
            </a:r>
            <a:r>
              <a:rPr lang="fa-IR" altLang="en-US" dirty="0"/>
              <a:t> روش مقدار دادن به </a:t>
            </a:r>
            <a:r>
              <a:rPr lang="fa-IR" altLang="en-US" dirty="0" err="1"/>
              <a:t>يک</a:t>
            </a:r>
            <a:r>
              <a:rPr lang="fa-IR" altLang="en-US" dirty="0"/>
              <a:t> </a:t>
            </a:r>
            <a:r>
              <a:rPr lang="fa-IR" altLang="en-US" dirty="0" err="1"/>
              <a:t>متغير</a:t>
            </a:r>
            <a:r>
              <a:rPr lang="fa-IR" altLang="en-US" dirty="0"/>
              <a:t> را به </a:t>
            </a:r>
            <a:r>
              <a:rPr lang="fa-IR" altLang="en-US" dirty="0" err="1"/>
              <a:t>ياد</a:t>
            </a:r>
            <a:r>
              <a:rPr lang="fa-IR" altLang="en-US" dirty="0"/>
              <a:t> </a:t>
            </a:r>
            <a:r>
              <a:rPr lang="fa-IR" altLang="en-US" dirty="0" err="1"/>
              <a:t>آوريد</a:t>
            </a:r>
            <a:r>
              <a:rPr lang="fa-IR" altLang="en-US" dirty="0"/>
              <a:t>. دستور </a:t>
            </a:r>
            <a:r>
              <a:rPr lang="fa-IR" altLang="en-US" dirty="0" err="1"/>
              <a:t>زير</a:t>
            </a:r>
            <a:r>
              <a:rPr lang="fa-IR" altLang="en-US" dirty="0"/>
              <a:t> ضمن </a:t>
            </a:r>
            <a:r>
              <a:rPr lang="fa-IR" altLang="en-US" dirty="0" err="1"/>
              <a:t>تعريف</a:t>
            </a:r>
            <a:r>
              <a:rPr lang="fa-IR" altLang="en-US" dirty="0"/>
              <a:t> </a:t>
            </a:r>
            <a:r>
              <a:rPr lang="fa-IR" altLang="en-US" dirty="0" err="1"/>
              <a:t>متغير</a:t>
            </a:r>
            <a:r>
              <a:rPr lang="fa-IR" altLang="en-US" dirty="0"/>
              <a:t> </a:t>
            </a:r>
            <a:r>
              <a:rPr lang="en-US" altLang="en-US" dirty="0"/>
              <a:t>y</a:t>
            </a:r>
            <a:r>
              <a:rPr lang="fa-IR" altLang="en-US" dirty="0"/>
              <a:t> از نوع </a:t>
            </a:r>
            <a:r>
              <a:rPr lang="en-US" altLang="en-US" dirty="0"/>
              <a:t>int </a:t>
            </a:r>
            <a:r>
              <a:rPr lang="fa-IR" altLang="en-US" dirty="0"/>
              <a:t> مقدار اوليه آن را صفر </a:t>
            </a:r>
            <a:r>
              <a:rPr lang="fa-IR" altLang="en-US" dirty="0" err="1"/>
              <a:t>تعيين</a:t>
            </a:r>
            <a:r>
              <a:rPr lang="fa-IR" altLang="en-US" dirty="0"/>
              <a:t> </a:t>
            </a:r>
            <a:r>
              <a:rPr lang="fa-IR" altLang="en-US" dirty="0" err="1"/>
              <a:t>مي</a:t>
            </a:r>
            <a:r>
              <a:rPr lang="fa-IR" altLang="en-US" dirty="0"/>
              <a:t> کند.  </a:t>
            </a:r>
            <a:endParaRPr lang="en-US" altLang="en-US" dirty="0"/>
          </a:p>
          <a:p>
            <a:pPr algn="l"/>
            <a:r>
              <a:rPr lang="en-US" altLang="en-US" dirty="0">
                <a:solidFill>
                  <a:schemeClr val="folHlink"/>
                </a:solidFill>
              </a:rPr>
              <a:t>int</a:t>
            </a:r>
            <a:r>
              <a:rPr lang="en-US" altLang="en-US" dirty="0"/>
              <a:t>  y = 0 ;</a:t>
            </a:r>
          </a:p>
          <a:p>
            <a:endParaRPr lang="fa-IR" altLang="en-US" dirty="0"/>
          </a:p>
          <a:p>
            <a:r>
              <a:rPr lang="fa-IR" altLang="en-US" dirty="0"/>
              <a:t>سازنده </a:t>
            </a:r>
            <a:r>
              <a:rPr lang="fa-IR" altLang="en-US" dirty="0" err="1"/>
              <a:t>هيچ</a:t>
            </a:r>
            <a:r>
              <a:rPr lang="fa-IR" altLang="en-US" dirty="0"/>
              <a:t> </a:t>
            </a:r>
            <a:r>
              <a:rPr lang="fa-IR" altLang="en-US" dirty="0" err="1"/>
              <a:t>مقداري</a:t>
            </a:r>
            <a:r>
              <a:rPr lang="fa-IR" altLang="en-US" dirty="0"/>
              <a:t> را </a:t>
            </a:r>
            <a:r>
              <a:rPr lang="fa-IR" altLang="en-US" dirty="0" err="1"/>
              <a:t>نميتواند</a:t>
            </a:r>
            <a:r>
              <a:rPr lang="fa-IR" altLang="en-US" dirty="0"/>
              <a:t> برگرداند و </a:t>
            </a:r>
            <a:r>
              <a:rPr lang="fa-IR" altLang="en-US" dirty="0" err="1"/>
              <a:t>حتي</a:t>
            </a:r>
            <a:r>
              <a:rPr lang="fa-IR" altLang="en-US" dirty="0"/>
              <a:t> از نوع </a:t>
            </a:r>
            <a:r>
              <a:rPr lang="en-US" altLang="en-US" dirty="0"/>
              <a:t>void</a:t>
            </a:r>
            <a:r>
              <a:rPr lang="fa-IR" altLang="en-US" dirty="0"/>
              <a:t> هم </a:t>
            </a:r>
            <a:r>
              <a:rPr lang="fa-IR" altLang="en-US" dirty="0" err="1"/>
              <a:t>نيست</a:t>
            </a:r>
            <a:r>
              <a:rPr lang="fa-IR" altLang="en-US" dirty="0"/>
              <a:t>. </a:t>
            </a:r>
          </a:p>
        </p:txBody>
      </p:sp>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ABEA9E0-5D31-4FD1-BF9D-78C66D6E22AA}" type="slidenum">
              <a:rPr lang="fa-IR" altLang="en-US" sz="1400">
                <a:cs typeface="B Mitra" panose="00000400000000000000" pitchFamily="2" charset="-78"/>
              </a:rPr>
              <a:pPr eaLnBrk="1" hangingPunct="1"/>
              <a:t>40</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4" name="TextBox 3">
            <a:extLst>
              <a:ext uri="{FF2B5EF4-FFF2-40B4-BE49-F238E27FC236}">
                <a16:creationId xmlns:a16="http://schemas.microsoft.com/office/drawing/2014/main" id="{E56F50D4-61B1-1DCB-FEA6-516C96C54EF1}"/>
              </a:ext>
            </a:extLst>
          </p:cNvPr>
          <p:cNvSpPr txBox="1"/>
          <p:nvPr/>
        </p:nvSpPr>
        <p:spPr>
          <a:xfrm>
            <a:off x="564502" y="4240726"/>
            <a:ext cx="6105330" cy="1754326"/>
          </a:xfrm>
          <a:prstGeom prst="rect">
            <a:avLst/>
          </a:prstGeom>
          <a:noFill/>
        </p:spPr>
        <p:txBody>
          <a:bodyPr wrap="square">
            <a:spAutoFit/>
          </a:bodyPr>
          <a:lstStyle/>
          <a:p>
            <a:r>
              <a:rPr lang="en-US" sz="1800" dirty="0">
                <a:solidFill>
                  <a:srgbClr val="0000FF"/>
                </a:solidFill>
                <a:latin typeface="Consolas" panose="020B0609020204030204" pitchFamily="49" charset="0"/>
              </a:rPr>
              <a:t>class</a:t>
            </a:r>
            <a:r>
              <a:rPr lang="en-US" sz="1800" dirty="0">
                <a:solidFill>
                  <a:srgbClr val="000000"/>
                </a:solidFill>
                <a:latin typeface="Consolas" panose="020B0609020204030204" pitchFamily="49" charset="0"/>
              </a:rPr>
              <a:t> </a:t>
            </a:r>
            <a:r>
              <a:rPr lang="en-US" sz="1800" dirty="0" err="1">
                <a:solidFill>
                  <a:srgbClr val="2B91AF"/>
                </a:solidFill>
                <a:latin typeface="Consolas" panose="020B0609020204030204" pitchFamily="49" charset="0"/>
              </a:rPr>
              <a:t>myClass</a:t>
            </a:r>
            <a:r>
              <a:rPr lang="en-US" sz="1800" dirty="0">
                <a:solidFill>
                  <a:srgbClr val="000000"/>
                </a:solidFill>
                <a:latin typeface="Consolas" panose="020B0609020204030204" pitchFamily="49" charset="0"/>
              </a:rPr>
              <a:t> {</a:t>
            </a:r>
          </a:p>
          <a:p>
            <a:r>
              <a:rPr lang="en-US" sz="1800" dirty="0">
                <a:solidFill>
                  <a:srgbClr val="0000FF"/>
                </a:solidFill>
                <a:latin typeface="Consolas" panose="020B0609020204030204" pitchFamily="49" charset="0"/>
              </a:rPr>
              <a:t>int</a:t>
            </a:r>
            <a:r>
              <a:rPr lang="en-US" sz="1800" dirty="0">
                <a:solidFill>
                  <a:srgbClr val="000000"/>
                </a:solidFill>
                <a:latin typeface="Consolas" panose="020B0609020204030204" pitchFamily="49" charset="0"/>
              </a:rPr>
              <a:t> a;</a:t>
            </a:r>
          </a:p>
          <a:p>
            <a:r>
              <a:rPr lang="en-US" sz="1800" dirty="0">
                <a:solidFill>
                  <a:srgbClr val="0000FF"/>
                </a:solidFill>
                <a:latin typeface="Consolas" panose="020B0609020204030204" pitchFamily="49" charset="0"/>
              </a:rPr>
              <a:t>int</a:t>
            </a:r>
            <a:r>
              <a:rPr lang="en-US" sz="1800" dirty="0">
                <a:solidFill>
                  <a:srgbClr val="000000"/>
                </a:solidFill>
                <a:latin typeface="Consolas" panose="020B0609020204030204" pitchFamily="49" charset="0"/>
              </a:rPr>
              <a:t> b;</a:t>
            </a:r>
          </a:p>
          <a:p>
            <a:r>
              <a:rPr lang="en-US" sz="1800" dirty="0">
                <a:solidFill>
                  <a:srgbClr val="0000FF"/>
                </a:solidFill>
                <a:latin typeface="Consolas" panose="020B0609020204030204" pitchFamily="49" charset="0"/>
              </a:rPr>
              <a:t>public</a:t>
            </a:r>
            <a:r>
              <a:rPr lang="en-US" sz="1800" dirty="0">
                <a:solidFill>
                  <a:srgbClr val="000000"/>
                </a:solidFill>
                <a:latin typeface="Consolas" panose="020B0609020204030204" pitchFamily="49" charset="0"/>
              </a:rPr>
              <a:t> </a:t>
            </a:r>
            <a:r>
              <a:rPr lang="en-US" sz="1800" dirty="0" err="1">
                <a:solidFill>
                  <a:srgbClr val="000000"/>
                </a:solidFill>
                <a:latin typeface="Consolas" panose="020B0609020204030204" pitchFamily="49" charset="0"/>
              </a:rPr>
              <a:t>myClass</a:t>
            </a:r>
            <a:r>
              <a:rPr lang="en-US" sz="1800" dirty="0">
                <a:solidFill>
                  <a:srgbClr val="000000"/>
                </a:solidFill>
                <a:latin typeface="Consolas" panose="020B0609020204030204" pitchFamily="49" charset="0"/>
              </a:rPr>
              <a:t>();</a:t>
            </a:r>
          </a:p>
          <a:p>
            <a:r>
              <a:rPr lang="en-US" sz="1800" dirty="0">
                <a:solidFill>
                  <a:srgbClr val="0000FF"/>
                </a:solidFill>
                <a:latin typeface="Consolas" panose="020B0609020204030204" pitchFamily="49" charset="0"/>
              </a:rPr>
              <a:t>public</a:t>
            </a:r>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void</a:t>
            </a:r>
            <a:r>
              <a:rPr lang="en-US" sz="1800" dirty="0">
                <a:solidFill>
                  <a:srgbClr val="000000"/>
                </a:solidFill>
                <a:latin typeface="Consolas" panose="020B0609020204030204" pitchFamily="49" charset="0"/>
              </a:rPr>
              <a:t> show();</a:t>
            </a:r>
          </a:p>
          <a:p>
            <a:r>
              <a:rPr lang="en-US" sz="1800" dirty="0">
                <a:solidFill>
                  <a:srgbClr val="000000"/>
                </a:solidFill>
                <a:latin typeface="Consolas" panose="020B0609020204030204" pitchFamily="49" charset="0"/>
              </a:rPr>
              <a:t>}</a:t>
            </a:r>
            <a:endParaRPr lang="en-US" dirty="0"/>
          </a:p>
        </p:txBody>
      </p:sp>
    </p:spTree>
    <p:extLst>
      <p:ext uri="{BB962C8B-B14F-4D97-AF65-F5344CB8AC3E}">
        <p14:creationId xmlns:p14="http://schemas.microsoft.com/office/powerpoint/2010/main" val="21519845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blinds(horizontal)">
                                      <p:cBhvr>
                                        <p:cTn id="7" dur="500"/>
                                        <p:tgtEl>
                                          <p:spTgt spid="532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Effect transition="in" filter="blinds(horizontal)">
                                      <p:cBhvr>
                                        <p:cTn id="12" dur="500"/>
                                        <p:tgtEl>
                                          <p:spTgt spid="532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3251">
                                            <p:txEl>
                                              <p:pRg st="3" end="3"/>
                                            </p:txEl>
                                          </p:spTgt>
                                        </p:tgtEl>
                                        <p:attrNameLst>
                                          <p:attrName>style.visibility</p:attrName>
                                        </p:attrNameLst>
                                      </p:cBhvr>
                                      <p:to>
                                        <p:strVal val="visible"/>
                                      </p:to>
                                    </p:set>
                                    <p:animEffect transition="in" filter="blinds(horizontal)">
                                      <p:cBhvr>
                                        <p:cTn id="17" dur="500"/>
                                        <p:tgtEl>
                                          <p:spTgt spid="532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58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80183C4-5EB4-4AC8-9D5B-B6562AB5FE05}" type="slidenum">
              <a:rPr lang="fa-IR" altLang="en-US" sz="1400">
                <a:cs typeface="B Mitra" panose="00000400000000000000" pitchFamily="2" charset="-78"/>
              </a:rPr>
              <a:pPr eaLnBrk="1" hangingPunct="1"/>
              <a:t>41</a:t>
            </a:fld>
            <a:endParaRPr lang="en-US" altLang="en-US" sz="1400" dirty="0">
              <a:cs typeface="B Mitra" panose="00000400000000000000" pitchFamily="2" charset="-78"/>
            </a:endParaRPr>
          </a:p>
        </p:txBody>
      </p:sp>
      <p:sp>
        <p:nvSpPr>
          <p:cNvPr id="3" name="Rectangle 2"/>
          <p:cNvSpPr/>
          <p:nvPr/>
        </p:nvSpPr>
        <p:spPr>
          <a:xfrm>
            <a:off x="460188" y="1099021"/>
            <a:ext cx="7140238" cy="5355312"/>
          </a:xfrm>
          <a:prstGeom prst="rect">
            <a:avLst/>
          </a:prstGeom>
          <a:solidFill>
            <a:srgbClr val="FFFFCC"/>
          </a:solidFill>
        </p:spPr>
        <p:txBody>
          <a:bodyPr wrap="square">
            <a:spAutoFit/>
          </a:bodyPr>
          <a:lstStyle/>
          <a:p>
            <a:r>
              <a:rPr lang="en-US" altLang="en-US" dirty="0" err="1">
                <a:solidFill>
                  <a:srgbClr val="000000"/>
                </a:solidFill>
                <a:highlight>
                  <a:srgbClr val="FFFFFF"/>
                </a:highlight>
                <a:latin typeface="Consolas" panose="020B0609020204030204" pitchFamily="49" charset="0"/>
              </a:rPr>
              <a:t>myClass</a:t>
            </a:r>
            <a:r>
              <a:rPr lang="en-US" altLang="en-US" dirty="0">
                <a:solidFill>
                  <a:srgbClr val="000000"/>
                </a:solidFill>
                <a:highlight>
                  <a:srgbClr val="FFFFFF"/>
                </a:highlight>
                <a:latin typeface="Consolas" panose="020B0609020204030204" pitchFamily="49" charset="0"/>
              </a:rPr>
              <a:t> ( )</a:t>
            </a:r>
          </a:p>
          <a:p>
            <a:r>
              <a:rPr lang="en-US" altLang="en-US" dirty="0">
                <a:solidFill>
                  <a:srgbClr val="000000"/>
                </a:solidFill>
                <a:highlight>
                  <a:srgbClr val="FFFFFF"/>
                </a:highlight>
                <a:latin typeface="Consolas" panose="020B0609020204030204" pitchFamily="49" charset="0"/>
              </a:rPr>
              <a:t>{</a:t>
            </a:r>
          </a:p>
          <a:p>
            <a:r>
              <a:rPr lang="en-US" altLang="en-US" dirty="0">
                <a:solidFill>
                  <a:srgbClr val="000000"/>
                </a:solidFill>
                <a:highlight>
                  <a:srgbClr val="FFFFFF"/>
                </a:highlight>
                <a:latin typeface="Consolas" panose="020B0609020204030204" pitchFamily="49" charset="0"/>
              </a:rPr>
              <a:t>	a = 0;</a:t>
            </a:r>
          </a:p>
          <a:p>
            <a:r>
              <a:rPr lang="en-US" altLang="en-US" dirty="0">
                <a:solidFill>
                  <a:srgbClr val="000000"/>
                </a:solidFill>
                <a:highlight>
                  <a:srgbClr val="FFFFFF"/>
                </a:highlight>
                <a:latin typeface="Consolas" panose="020B0609020204030204" pitchFamily="49" charset="0"/>
              </a:rPr>
              <a:t>	b = 10;</a:t>
            </a:r>
          </a:p>
          <a:p>
            <a:r>
              <a:rPr lang="en-US" altLang="en-US" dirty="0">
                <a:solidFill>
                  <a:srgbClr val="000000"/>
                </a:solidFill>
                <a:highlight>
                  <a:srgbClr val="FFFFFF"/>
                </a:highlight>
                <a:latin typeface="Consolas" panose="020B0609020204030204" pitchFamily="49" charset="0"/>
              </a:rPr>
              <a:t>}</a:t>
            </a:r>
          </a:p>
          <a:p>
            <a:r>
              <a:rPr lang="en-US" altLang="en-US" dirty="0">
                <a:solidFill>
                  <a:srgbClr val="000000"/>
                </a:solidFill>
                <a:highlight>
                  <a:srgbClr val="FFFFFF"/>
                </a:highlight>
                <a:latin typeface="Consolas" panose="020B0609020204030204" pitchFamily="49" charset="0"/>
              </a:rPr>
              <a:t>void show ( )</a:t>
            </a:r>
          </a:p>
          <a:p>
            <a:r>
              <a:rPr lang="en-US" altLang="en-US" dirty="0">
                <a:solidFill>
                  <a:srgbClr val="000000"/>
                </a:solidFill>
                <a:highlight>
                  <a:srgbClr val="FFFFFF"/>
                </a:highlight>
                <a:latin typeface="Consolas" panose="020B0609020204030204" pitchFamily="49" charset="0"/>
              </a:rPr>
              <a:t>{</a:t>
            </a:r>
          </a:p>
          <a:p>
            <a:r>
              <a:rPr lang="en-US" altLang="en-US" dirty="0"/>
              <a:t>	</a:t>
            </a:r>
            <a:r>
              <a:rPr lang="en-US" dirty="0" err="1">
                <a:solidFill>
                  <a:srgbClr val="2B91AF"/>
                </a:solidFill>
                <a:highlight>
                  <a:srgbClr val="FFFFFF"/>
                </a:highlight>
                <a:latin typeface="Consolas" panose="020B0609020204030204" pitchFamily="49" charset="0"/>
              </a:rPr>
              <a:t>Console</a:t>
            </a:r>
            <a:r>
              <a:rPr lang="en-US" dirty="0" err="1">
                <a:solidFill>
                  <a:srgbClr val="000000"/>
                </a:solidFill>
                <a:highlight>
                  <a:srgbClr val="FFFFFF"/>
                </a:highlight>
                <a:latin typeface="Consolas" panose="020B0609020204030204" pitchFamily="49" charset="0"/>
              </a:rPr>
              <a:t>.WriteLine</a:t>
            </a:r>
            <a:r>
              <a:rPr lang="en-US" dirty="0">
                <a:solidFill>
                  <a:srgbClr val="000000"/>
                </a:solidFill>
                <a:highlight>
                  <a:srgbClr val="FFFFFF"/>
                </a:highlight>
                <a:latin typeface="Consolas" panose="020B0609020204030204" pitchFamily="49" charset="0"/>
              </a:rPr>
              <a:t>( </a:t>
            </a:r>
            <a:r>
              <a:rPr lang="en-US" altLang="en-US" dirty="0">
                <a:solidFill>
                  <a:srgbClr val="000000"/>
                </a:solidFill>
                <a:highlight>
                  <a:srgbClr val="FFFFFF"/>
                </a:highlight>
                <a:latin typeface="Consolas" panose="020B0609020204030204" pitchFamily="49" charset="0"/>
              </a:rPr>
              <a:t>“a = ”+ </a:t>
            </a:r>
            <a:r>
              <a:rPr lang="en-US" altLang="en-US" dirty="0" err="1">
                <a:solidFill>
                  <a:srgbClr val="000000"/>
                </a:solidFill>
                <a:highlight>
                  <a:srgbClr val="FFFFFF"/>
                </a:highlight>
                <a:latin typeface="Consolas" panose="020B0609020204030204" pitchFamily="49" charset="0"/>
              </a:rPr>
              <a:t>a.ToString</a:t>
            </a:r>
            <a:r>
              <a:rPr lang="en-US" altLang="en-US" dirty="0">
                <a:solidFill>
                  <a:srgbClr val="000000"/>
                </a:solidFill>
                <a:highlight>
                  <a:srgbClr val="FFFFFF"/>
                </a:highlight>
                <a:latin typeface="Consolas" panose="020B0609020204030204" pitchFamily="49" charset="0"/>
              </a:rPr>
              <a:t>()) ;</a:t>
            </a:r>
          </a:p>
          <a:p>
            <a:r>
              <a:rPr lang="en-US" dirty="0">
                <a:solidFill>
                  <a:srgbClr val="2B91AF"/>
                </a:solidFill>
                <a:highlight>
                  <a:srgbClr val="FFFFFF"/>
                </a:highlight>
                <a:latin typeface="Consolas" panose="020B0609020204030204" pitchFamily="49" charset="0"/>
              </a:rPr>
              <a:t>	</a:t>
            </a:r>
            <a:r>
              <a:rPr lang="en-US" dirty="0" err="1">
                <a:solidFill>
                  <a:srgbClr val="2B91AF"/>
                </a:solidFill>
                <a:highlight>
                  <a:srgbClr val="FFFFFF"/>
                </a:highlight>
                <a:latin typeface="Consolas" panose="020B0609020204030204" pitchFamily="49" charset="0"/>
              </a:rPr>
              <a:t>Console</a:t>
            </a:r>
            <a:r>
              <a:rPr lang="en-US" dirty="0" err="1">
                <a:solidFill>
                  <a:srgbClr val="000000"/>
                </a:solidFill>
                <a:highlight>
                  <a:srgbClr val="FFFFFF"/>
                </a:highlight>
                <a:latin typeface="Consolas" panose="020B0609020204030204" pitchFamily="49" charset="0"/>
              </a:rPr>
              <a:t>.WriteLine</a:t>
            </a:r>
            <a:r>
              <a:rPr lang="en-US" dirty="0">
                <a:solidFill>
                  <a:srgbClr val="000000"/>
                </a:solidFill>
                <a:highlight>
                  <a:srgbClr val="FFFFFF"/>
                </a:highlight>
                <a:latin typeface="Consolas" panose="020B0609020204030204" pitchFamily="49" charset="0"/>
              </a:rPr>
              <a:t>( </a:t>
            </a:r>
            <a:r>
              <a:rPr lang="en-US" altLang="en-US" dirty="0">
                <a:solidFill>
                  <a:srgbClr val="000000"/>
                </a:solidFill>
                <a:highlight>
                  <a:srgbClr val="FFFFFF"/>
                </a:highlight>
                <a:latin typeface="Consolas" panose="020B0609020204030204" pitchFamily="49" charset="0"/>
              </a:rPr>
              <a:t>“b = ”+ </a:t>
            </a:r>
            <a:r>
              <a:rPr lang="en-US" altLang="en-US" dirty="0" err="1">
                <a:solidFill>
                  <a:srgbClr val="000000"/>
                </a:solidFill>
                <a:highlight>
                  <a:srgbClr val="FFFFFF"/>
                </a:highlight>
                <a:latin typeface="Consolas" panose="020B0609020204030204" pitchFamily="49" charset="0"/>
              </a:rPr>
              <a:t>b.ToString</a:t>
            </a:r>
            <a:r>
              <a:rPr lang="en-US" altLang="en-US" dirty="0">
                <a:solidFill>
                  <a:srgbClr val="000000"/>
                </a:solidFill>
                <a:highlight>
                  <a:srgbClr val="FFFFFF"/>
                </a:highlight>
                <a:latin typeface="Consolas" panose="020B0609020204030204" pitchFamily="49" charset="0"/>
              </a:rPr>
              <a:t>()) ;</a:t>
            </a:r>
          </a:p>
          <a:p>
            <a:r>
              <a:rPr lang="en-US" dirty="0">
                <a:solidFill>
                  <a:srgbClr val="2B91AF"/>
                </a:solidFill>
                <a:highlight>
                  <a:srgbClr val="FFFFFF"/>
                </a:highlight>
                <a:latin typeface="Consolas" panose="020B0609020204030204" pitchFamily="49" charset="0"/>
              </a:rPr>
              <a:t>	</a:t>
            </a:r>
            <a:endParaRPr lang="en-US" altLang="en-US" dirty="0"/>
          </a:p>
          <a:p>
            <a:r>
              <a:rPr lang="en-US" altLang="en-US" dirty="0">
                <a:solidFill>
                  <a:srgbClr val="000000"/>
                </a:solidFill>
                <a:highlight>
                  <a:srgbClr val="FFFFFF"/>
                </a:highlight>
                <a:latin typeface="Consolas" panose="020B0609020204030204" pitchFamily="49" charset="0"/>
              </a:rPr>
              <a:t>}</a:t>
            </a:r>
          </a:p>
          <a:p>
            <a:r>
              <a:rPr lang="en-US" dirty="0">
                <a:solidFill>
                  <a:srgbClr val="0000FF"/>
                </a:solidFill>
                <a:highlight>
                  <a:srgbClr val="FFFFFF"/>
                </a:highlight>
                <a:latin typeface="Consolas" panose="020B0609020204030204" pitchFamily="49" charset="0"/>
              </a:rPr>
              <a:t>static</a:t>
            </a:r>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void</a:t>
            </a:r>
            <a:r>
              <a:rPr lang="en-US" dirty="0">
                <a:solidFill>
                  <a:srgbClr val="000000"/>
                </a:solidFill>
                <a:highlight>
                  <a:srgbClr val="FFFFFF"/>
                </a:highlight>
                <a:latin typeface="Consolas" panose="020B0609020204030204" pitchFamily="49" charset="0"/>
              </a:rPr>
              <a:t> Main(</a:t>
            </a:r>
            <a:r>
              <a:rPr lang="en-US" dirty="0">
                <a:solidFill>
                  <a:srgbClr val="0000FF"/>
                </a:solidFill>
                <a:highlight>
                  <a:srgbClr val="FFFFFF"/>
                </a:highlight>
                <a:latin typeface="Consolas" panose="020B0609020204030204" pitchFamily="49" charset="0"/>
              </a:rPr>
              <a:t>string</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args</a:t>
            </a:r>
            <a:r>
              <a:rPr lang="en-US" dirty="0">
                <a:solidFill>
                  <a:srgbClr val="000000"/>
                </a:solidFill>
                <a:highlight>
                  <a:srgbClr val="FFFFFF"/>
                </a:highlight>
                <a:latin typeface="Consolas" panose="020B0609020204030204" pitchFamily="49" charset="0"/>
              </a:rPr>
              <a:t>)</a:t>
            </a:r>
          </a:p>
          <a:p>
            <a:r>
              <a:rPr lang="en-US" altLang="en-US" dirty="0"/>
              <a:t> </a:t>
            </a:r>
            <a:r>
              <a:rPr lang="en-US" altLang="en-US" dirty="0">
                <a:solidFill>
                  <a:srgbClr val="000000"/>
                </a:solidFill>
                <a:highlight>
                  <a:srgbClr val="FFFFFF"/>
                </a:highlight>
                <a:latin typeface="Consolas" panose="020B0609020204030204" pitchFamily="49" charset="0"/>
              </a:rPr>
              <a:t>{</a:t>
            </a:r>
          </a:p>
          <a:p>
            <a:r>
              <a:rPr lang="en-US" altLang="en-US" dirty="0">
                <a:solidFill>
                  <a:srgbClr val="000000"/>
                </a:solidFill>
                <a:highlight>
                  <a:srgbClr val="FFFFFF"/>
                </a:highlight>
                <a:latin typeface="Consolas" panose="020B0609020204030204" pitchFamily="49" charset="0"/>
              </a:rPr>
              <a:t>		</a:t>
            </a:r>
            <a:r>
              <a:rPr lang="en-US" altLang="en-US" dirty="0" err="1">
                <a:solidFill>
                  <a:srgbClr val="000000"/>
                </a:solidFill>
                <a:highlight>
                  <a:srgbClr val="FFFFFF"/>
                </a:highlight>
                <a:latin typeface="Consolas" panose="020B0609020204030204" pitchFamily="49" charset="0"/>
              </a:rPr>
              <a:t>myClass</a:t>
            </a:r>
            <a:r>
              <a:rPr lang="en-US" altLang="en-US" dirty="0">
                <a:solidFill>
                  <a:srgbClr val="000000"/>
                </a:solidFill>
                <a:highlight>
                  <a:srgbClr val="FFFFFF"/>
                </a:highlight>
                <a:latin typeface="Consolas" panose="020B0609020204030204" pitchFamily="49" charset="0"/>
              </a:rPr>
              <a:t> ob1=new </a:t>
            </a:r>
            <a:r>
              <a:rPr lang="en-US" altLang="en-US" dirty="0" err="1">
                <a:solidFill>
                  <a:srgbClr val="000000"/>
                </a:solidFill>
                <a:highlight>
                  <a:srgbClr val="FFFFFF"/>
                </a:highlight>
                <a:latin typeface="Consolas" panose="020B0609020204030204" pitchFamily="49" charset="0"/>
              </a:rPr>
              <a:t>myClass</a:t>
            </a:r>
            <a:r>
              <a:rPr lang="en-US" altLang="en-US" dirty="0">
                <a:solidFill>
                  <a:srgbClr val="000000"/>
                </a:solidFill>
                <a:highlight>
                  <a:srgbClr val="FFFFFF"/>
                </a:highlight>
                <a:latin typeface="Consolas" panose="020B0609020204030204" pitchFamily="49" charset="0"/>
              </a:rPr>
              <a:t>();</a:t>
            </a:r>
          </a:p>
          <a:p>
            <a:r>
              <a:rPr lang="en-US" altLang="en-US" dirty="0">
                <a:solidFill>
                  <a:srgbClr val="000000"/>
                </a:solidFill>
                <a:highlight>
                  <a:srgbClr val="FFFFFF"/>
                </a:highlight>
                <a:latin typeface="Consolas" panose="020B0609020204030204" pitchFamily="49" charset="0"/>
              </a:rPr>
              <a:t>		ob1.show();</a:t>
            </a:r>
          </a:p>
          <a:p>
            <a:r>
              <a:rPr lang="en-US" altLang="en-US" dirty="0">
                <a:solidFill>
                  <a:srgbClr val="000000"/>
                </a:solidFill>
                <a:highlight>
                  <a:srgbClr val="FFFFFF"/>
                </a:highlight>
                <a:latin typeface="Consolas" panose="020B0609020204030204" pitchFamily="49" charset="0"/>
              </a:rPr>
              <a:t>		</a:t>
            </a:r>
          </a:p>
          <a:p>
            <a:r>
              <a:rPr lang="en-US" altLang="en-US" dirty="0">
                <a:solidFill>
                  <a:srgbClr val="000000"/>
                </a:solidFill>
                <a:highlight>
                  <a:srgbClr val="FFFFFF"/>
                </a:highlight>
                <a:latin typeface="Consolas" panose="020B0609020204030204" pitchFamily="49" charset="0"/>
              </a:rPr>
              <a:t>}</a:t>
            </a:r>
          </a:p>
          <a:p>
            <a:r>
              <a:rPr lang="fa-IR" altLang="en-US" dirty="0"/>
              <a:t>خروجي :</a:t>
            </a:r>
          </a:p>
          <a:p>
            <a:r>
              <a:rPr lang="en-US" altLang="en-US" dirty="0"/>
              <a:t>a=0 b=10 </a:t>
            </a:r>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26879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p:txBody>
          <a:bodyPr/>
          <a:lstStyle/>
          <a:p>
            <a:pPr eaLnBrk="1" hangingPunct="1"/>
            <a:r>
              <a:rPr lang="fa-IR" altLang="en-US"/>
              <a:t>سازنده ها (ادامه...)</a:t>
            </a:r>
            <a:endParaRPr lang="en-US" altLang="en-US"/>
          </a:p>
        </p:txBody>
      </p:sp>
      <p:sp>
        <p:nvSpPr>
          <p:cNvPr id="138243" name="Rectangle 3"/>
          <p:cNvSpPr>
            <a:spLocks noGrp="1" noChangeArrowheads="1"/>
          </p:cNvSpPr>
          <p:nvPr>
            <p:ph idx="1"/>
          </p:nvPr>
        </p:nvSpPr>
        <p:spPr/>
        <p:txBody>
          <a:bodyPr>
            <a:normAutofit/>
          </a:bodyPr>
          <a:lstStyle/>
          <a:p>
            <a:pPr eaLnBrk="1" hangingPunct="1"/>
            <a:r>
              <a:rPr lang="fa-IR" altLang="en-US" sz="2800" dirty="0" err="1"/>
              <a:t>تمامي</a:t>
            </a:r>
            <a:r>
              <a:rPr lang="fa-IR" altLang="en-US" sz="2800" dirty="0"/>
              <a:t> كلاسها داراي سازنده هستند و اگر ما براي يك كلاس سازنده ننويسيم كامپايلر از </a:t>
            </a:r>
            <a:r>
              <a:rPr lang="fa-IR" altLang="en-US" sz="2800" dirty="0">
                <a:solidFill>
                  <a:srgbClr val="0066FF"/>
                </a:solidFill>
              </a:rPr>
              <a:t>سازنده پيش فرض (</a:t>
            </a:r>
            <a:r>
              <a:rPr lang="en-US" altLang="en-US" sz="2800" dirty="0">
                <a:solidFill>
                  <a:srgbClr val="0066FF"/>
                </a:solidFill>
              </a:rPr>
              <a:t>Default Constructor</a:t>
            </a:r>
            <a:r>
              <a:rPr lang="fa-IR" altLang="en-US" sz="2800" dirty="0">
                <a:solidFill>
                  <a:srgbClr val="0066FF"/>
                </a:solidFill>
              </a:rPr>
              <a:t>) </a:t>
            </a:r>
            <a:r>
              <a:rPr lang="fa-IR" altLang="en-US" sz="2800" dirty="0"/>
              <a:t>استفاده ميكند</a:t>
            </a:r>
            <a:endParaRPr lang="en-US" altLang="en-US" sz="2800" dirty="0"/>
          </a:p>
          <a:p>
            <a:pPr eaLnBrk="1" hangingPunct="1"/>
            <a:endParaRPr lang="fa-IR" altLang="en-US" sz="2800" dirty="0"/>
          </a:p>
          <a:p>
            <a:pPr eaLnBrk="1" hangingPunct="1"/>
            <a:r>
              <a:rPr lang="fa-IR" altLang="en-US" sz="2800" dirty="0"/>
              <a:t>فراخواني سازنده توسط كامپايلر هنگام تعريف متغير </a:t>
            </a:r>
            <a:r>
              <a:rPr lang="fa-IR" altLang="en-US" sz="2800" dirty="0">
                <a:solidFill>
                  <a:srgbClr val="0066FF"/>
                </a:solidFill>
              </a:rPr>
              <a:t>بصورت خودكار </a:t>
            </a:r>
            <a:r>
              <a:rPr lang="fa-IR" altLang="en-US" sz="2800" dirty="0"/>
              <a:t>انجام ميشود</a:t>
            </a:r>
            <a:endParaRPr lang="en-US" altLang="en-US" sz="2800" dirty="0"/>
          </a:p>
        </p:txBody>
      </p:sp>
      <p:sp>
        <p:nvSpPr>
          <p:cNvPr id="368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699A37F7-6E9E-4631-9FEC-F2A3E8A18924}" type="slidenum">
              <a:rPr lang="fa-IR" altLang="en-US" sz="1400">
                <a:cs typeface="B Mitra" panose="00000400000000000000" pitchFamily="2" charset="-78"/>
              </a:rPr>
              <a:pPr eaLnBrk="1" hangingPunct="1"/>
              <a:t>42</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520648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Effect transition="in" filter="blinds(horizontal)">
                                      <p:cBhvr>
                                        <p:cTn id="7" dur="500"/>
                                        <p:tgtEl>
                                          <p:spTgt spid="138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8243">
                                            <p:txEl>
                                              <p:pRg st="2" end="2"/>
                                            </p:txEl>
                                          </p:spTgt>
                                        </p:tgtEl>
                                        <p:attrNameLst>
                                          <p:attrName>style.visibility</p:attrName>
                                        </p:attrNameLst>
                                      </p:cBhvr>
                                      <p:to>
                                        <p:strVal val="visible"/>
                                      </p:to>
                                    </p:set>
                                    <p:animEffect transition="in" filter="blinds(horizontal)">
                                      <p:cBhvr>
                                        <p:cTn id="12" dur="500"/>
                                        <p:tgtEl>
                                          <p:spTgt spid="138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normAutofit/>
          </a:bodyPr>
          <a:lstStyle/>
          <a:p>
            <a:pPr algn="ctr" eaLnBrk="1" hangingPunct="1"/>
            <a:r>
              <a:rPr lang="fa-IR" altLang="en-US" sz="4000" dirty="0"/>
              <a:t>سازنده هايي با پارامتر</a:t>
            </a:r>
            <a:endParaRPr lang="en-US" altLang="en-US" sz="4000" dirty="0"/>
          </a:p>
        </p:txBody>
      </p:sp>
      <p:sp>
        <p:nvSpPr>
          <p:cNvPr id="37892" name="Rectangle 3"/>
          <p:cNvSpPr>
            <a:spLocks noGrp="1" noChangeArrowheads="1"/>
          </p:cNvSpPr>
          <p:nvPr>
            <p:ph idx="1"/>
          </p:nvPr>
        </p:nvSpPr>
        <p:spPr>
          <a:solidFill>
            <a:srgbClr val="FEFFE7"/>
          </a:solidFill>
        </p:spPr>
        <p:txBody>
          <a:bodyPr>
            <a:normAutofit/>
          </a:bodyPr>
          <a:lstStyle/>
          <a:p>
            <a:pPr eaLnBrk="1" hangingPunct="1">
              <a:buFont typeface="Wingdings" panose="05000000000000000000" pitchFamily="2" charset="2"/>
              <a:buNone/>
            </a:pPr>
            <a:r>
              <a:rPr lang="fa-IR" altLang="en-US" dirty="0"/>
              <a:t>	توابع سازنده مي توانند پارامتر داشته باشند. معمولاً اين پارامترها براي مقدار اوليه دادن به متغیر های عضو شيء به کار مي روند. مثال زير را در نظر بگيريد</a:t>
            </a:r>
          </a:p>
        </p:txBody>
      </p:sp>
      <p:sp>
        <p:nvSpPr>
          <p:cNvPr id="378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AF79041-8270-4B86-AEA4-A35C2BAED89A}" type="slidenum">
              <a:rPr lang="fa-IR" altLang="en-US" sz="1400">
                <a:cs typeface="B Mitra" panose="00000400000000000000" pitchFamily="2" charset="-78"/>
              </a:rPr>
              <a:pPr eaLnBrk="1" hangingPunct="1"/>
              <a:t>43</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
        <p:nvSpPr>
          <p:cNvPr id="4" name="TextBox 3">
            <a:extLst>
              <a:ext uri="{FF2B5EF4-FFF2-40B4-BE49-F238E27FC236}">
                <a16:creationId xmlns:a16="http://schemas.microsoft.com/office/drawing/2014/main" id="{4B6F4E22-DE9C-EDD5-8D39-823B29198BA0}"/>
              </a:ext>
            </a:extLst>
          </p:cNvPr>
          <p:cNvSpPr txBox="1"/>
          <p:nvPr/>
        </p:nvSpPr>
        <p:spPr>
          <a:xfrm>
            <a:off x="647700" y="2561285"/>
            <a:ext cx="8807631" cy="3931589"/>
          </a:xfrm>
          <a:prstGeom prst="rect">
            <a:avLst/>
          </a:prstGeom>
          <a:noFill/>
        </p:spPr>
        <p:txBody>
          <a:bodyPr wrap="square">
            <a:spAutoFit/>
          </a:bodyPr>
          <a:lstStyle/>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class</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myClass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x;</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y;</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i</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808080"/>
                </a:solidFill>
                <a:effectLst/>
                <a:latin typeface="Consolas" panose="020B0609020204030204" pitchFamily="49" charset="0"/>
                <a:ea typeface="Calibri" panose="020F0502020204030204" pitchFamily="34" charset="0"/>
                <a:cs typeface="Consolas" panose="020B0609020204030204" pitchFamily="49" charset="0"/>
              </a:rPr>
              <a:t>j</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x = </a:t>
            </a:r>
            <a:r>
              <a:rPr lang="en-US" sz="1800"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i</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y = </a:t>
            </a:r>
            <a:r>
              <a:rPr lang="en-US" sz="1800" dirty="0">
                <a:solidFill>
                  <a:srgbClr val="808080"/>
                </a:solidFill>
                <a:effectLst/>
                <a:latin typeface="Consolas" panose="020B0609020204030204" pitchFamily="49" charset="0"/>
                <a:ea typeface="Calibri" panose="020F0502020204030204" pitchFamily="34" charset="0"/>
                <a:cs typeface="Consolas" panose="020B0609020204030204" pitchFamily="49" charset="0"/>
              </a:rPr>
              <a:t>j</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show(){</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Console.WriteLine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8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"x = "</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x.ToString</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Console.WriteLine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8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"y = "</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y.ToString</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23154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150942" y="1191424"/>
            <a:ext cx="11328838" cy="3060536"/>
          </a:xfrm>
          <a:prstGeom prst="rect">
            <a:avLst/>
          </a:prstGeom>
          <a:solidFill>
            <a:srgbClr val="FEFFE7"/>
          </a:solidFill>
        </p:spPr>
        <p:txBody>
          <a:bodyPr vert="horz" lIns="91440" tIns="45720" rIns="91440" bIns="45720" rtlCol="0">
            <a:normAutofit/>
          </a:bodyPr>
          <a:lstStyle>
            <a:lvl1pPr marL="228600" indent="-228600" algn="r" defTabSz="914400" rtl="1" eaLnBrk="1" latinLnBrk="0" hangingPunct="1">
              <a:lnSpc>
                <a:spcPct val="150000"/>
              </a:lnSpc>
              <a:spcBef>
                <a:spcPts val="1000"/>
              </a:spcBef>
              <a:buClr>
                <a:srgbClr val="C00000"/>
              </a:buClr>
              <a:buSzPct val="70000"/>
              <a:buFont typeface="Wingdings" panose="05000000000000000000" pitchFamily="2" charset="2"/>
              <a:buChar char="q"/>
              <a:defRPr sz="2800" kern="1200">
                <a:solidFill>
                  <a:schemeClr val="tx1"/>
                </a:solidFill>
                <a:latin typeface="+mn-lt"/>
                <a:ea typeface="+mn-ea"/>
                <a:cs typeface="B Yekan" panose="00000400000000000000" pitchFamily="2" charset="-78"/>
              </a:defRPr>
            </a:lvl1pPr>
            <a:lvl2pPr marL="6858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400" kern="1200">
                <a:solidFill>
                  <a:schemeClr val="tx1"/>
                </a:solidFill>
                <a:latin typeface="+mn-lt"/>
                <a:ea typeface="+mn-ea"/>
                <a:cs typeface="B Yekan" panose="00000400000000000000" pitchFamily="2" charset="-78"/>
              </a:defRPr>
            </a:lvl2pPr>
            <a:lvl3pPr marL="11430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000" kern="1200">
                <a:solidFill>
                  <a:schemeClr val="tx1"/>
                </a:solidFill>
                <a:latin typeface="+mn-lt"/>
                <a:ea typeface="+mn-ea"/>
                <a:cs typeface="B Yekan" panose="00000400000000000000" pitchFamily="2" charset="-78"/>
              </a:defRPr>
            </a:lvl3pPr>
            <a:lvl4pPr marL="16002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4pPr>
            <a:lvl5pPr marL="20574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buFont typeface="Wingdings" panose="05000000000000000000" pitchFamily="2" charset="2"/>
              <a:buNone/>
            </a:pPr>
            <a:endParaRPr lang="en-US" altLang="en-US" sz="1800" dirty="0"/>
          </a:p>
        </p:txBody>
      </p:sp>
      <p:sp>
        <p:nvSpPr>
          <p:cNvPr id="2" name="Title 1"/>
          <p:cNvSpPr>
            <a:spLocks noGrp="1"/>
          </p:cNvSpPr>
          <p:nvPr>
            <p:ph type="title"/>
          </p:nvPr>
        </p:nvSpPr>
        <p:spPr/>
        <p:txBody>
          <a:bodyPr/>
          <a:lstStyle/>
          <a:p>
            <a:endParaRPr lang="en-US"/>
          </a:p>
        </p:txBody>
      </p:sp>
      <p:sp>
        <p:nvSpPr>
          <p:cNvPr id="38915" name="Rectangle 2"/>
          <p:cNvSpPr>
            <a:spLocks noGrp="1" noChangeArrowheads="1"/>
          </p:cNvSpPr>
          <p:nvPr>
            <p:ph idx="1"/>
          </p:nvPr>
        </p:nvSpPr>
        <p:spPr>
          <a:xfrm>
            <a:off x="215462" y="4421777"/>
            <a:ext cx="11328838" cy="1984442"/>
          </a:xfrm>
          <a:solidFill>
            <a:schemeClr val="tx1"/>
          </a:solidFill>
        </p:spPr>
        <p:txBody>
          <a:bodyPr>
            <a:normAutofit fontScale="92500" lnSpcReduction="20000"/>
          </a:bodyPr>
          <a:lstStyle/>
          <a:p>
            <a:pPr algn="l" rtl="0" eaLnBrk="1" hangingPunct="1">
              <a:buFont typeface="Wingdings" panose="05000000000000000000" pitchFamily="2" charset="2"/>
              <a:buNone/>
            </a:pPr>
            <a:r>
              <a:rPr lang="fa-IR" altLang="en-US" dirty="0">
                <a:solidFill>
                  <a:schemeClr val="bg1"/>
                </a:solidFill>
              </a:rPr>
              <a:t>خروجي :</a:t>
            </a:r>
          </a:p>
          <a:p>
            <a:pPr algn="ctr" rtl="0" eaLnBrk="1" hangingPunct="1">
              <a:buFont typeface="Wingdings" panose="05000000000000000000" pitchFamily="2" charset="2"/>
              <a:buNone/>
            </a:pPr>
            <a:r>
              <a:rPr lang="en-US" altLang="en-US" dirty="0">
                <a:solidFill>
                  <a:schemeClr val="bg1"/>
                </a:solidFill>
              </a:rPr>
              <a:t>x=10   y=15 </a:t>
            </a:r>
          </a:p>
          <a:p>
            <a:pPr algn="ctr" rtl="0" eaLnBrk="1" hangingPunct="1">
              <a:buFont typeface="Wingdings" panose="05000000000000000000" pitchFamily="2" charset="2"/>
              <a:buNone/>
            </a:pPr>
            <a:r>
              <a:rPr lang="en-US" altLang="en-US" dirty="0">
                <a:solidFill>
                  <a:schemeClr val="bg1"/>
                </a:solidFill>
              </a:rPr>
              <a:t>x=20   y=25</a:t>
            </a:r>
          </a:p>
          <a:p>
            <a:pPr algn="l" rtl="0" eaLnBrk="1" hangingPunct="1">
              <a:buFont typeface="Wingdings" panose="05000000000000000000" pitchFamily="2" charset="2"/>
              <a:buNone/>
            </a:pPr>
            <a:endParaRPr lang="en-US" altLang="en-US" sz="1800" dirty="0">
              <a:solidFill>
                <a:schemeClr val="bg1"/>
              </a:solidFill>
            </a:endParaRPr>
          </a:p>
        </p:txBody>
      </p:sp>
      <p:sp>
        <p:nvSpPr>
          <p:cNvPr id="389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6399D0BA-A82D-4ABE-BFED-FB70359D0AB3}" type="slidenum">
              <a:rPr lang="fa-IR" altLang="en-US" sz="1400">
                <a:cs typeface="B Mitra" panose="00000400000000000000" pitchFamily="2" charset="-78"/>
              </a:rPr>
              <a:pPr eaLnBrk="1" hangingPunct="1"/>
              <a:t>44</a:t>
            </a:fld>
            <a:endParaRPr lang="en-US" altLang="en-US" sz="1400" dirty="0">
              <a:cs typeface="B Mitra" panose="00000400000000000000" pitchFamily="2" charset="-78"/>
            </a:endParaRPr>
          </a:p>
        </p:txBody>
      </p:sp>
      <p:sp>
        <p:nvSpPr>
          <p:cNvPr id="4" name="Footer Placeholder 3"/>
          <p:cNvSpPr>
            <a:spLocks noGrp="1"/>
          </p:cNvSpPr>
          <p:nvPr>
            <p:ph type="ftr" sz="quarter" idx="11"/>
          </p:nvPr>
        </p:nvSpPr>
        <p:spPr/>
        <p:txBody>
          <a:bodyPr/>
          <a:lstStyle/>
          <a:p>
            <a:r>
              <a:rPr lang="en-US"/>
              <a:t>V. Haghighatdoost, Shahed university</a:t>
            </a:r>
            <a:endParaRPr lang="en-US" dirty="0"/>
          </a:p>
        </p:txBody>
      </p:sp>
      <p:sp>
        <p:nvSpPr>
          <p:cNvPr id="6" name="TextBox 5">
            <a:extLst>
              <a:ext uri="{FF2B5EF4-FFF2-40B4-BE49-F238E27FC236}">
                <a16:creationId xmlns:a16="http://schemas.microsoft.com/office/drawing/2014/main" id="{CBBD271A-5715-199A-7546-14B937E96C36}"/>
              </a:ext>
            </a:extLst>
          </p:cNvPr>
          <p:cNvSpPr txBox="1"/>
          <p:nvPr/>
        </p:nvSpPr>
        <p:spPr>
          <a:xfrm>
            <a:off x="712220" y="1275590"/>
            <a:ext cx="9529060" cy="2840586"/>
          </a:xfrm>
          <a:prstGeom prst="rect">
            <a:avLst/>
          </a:prstGeom>
          <a:noFill/>
        </p:spPr>
        <p:txBody>
          <a:bodyPr wrap="square">
            <a:spAutoFit/>
          </a:bodyPr>
          <a:lstStyle/>
          <a:p>
            <a:pPr marL="0" marR="0">
              <a:lnSpc>
                <a:spcPct val="107000"/>
              </a:lnSpc>
              <a:spcBef>
                <a:spcPts val="0"/>
              </a:spcBef>
              <a:spcAft>
                <a:spcPts val="0"/>
              </a:spcAft>
            </a:pPr>
            <a:r>
              <a:rPr lang="en-US" sz="2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2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main(string[] </a:t>
            </a:r>
            <a:r>
              <a:rPr lang="en-US" sz="2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args</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2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ob1 = </a:t>
            </a:r>
            <a:r>
              <a:rPr lang="en-US" sz="2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2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(10, 15);</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2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ob2 = </a:t>
            </a:r>
            <a:r>
              <a:rPr lang="en-US" sz="2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2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(20, 25);</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ob1.show();</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ob2.show();</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7921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p:txBody>
          <a:bodyPr/>
          <a:lstStyle/>
          <a:p>
            <a:pPr algn="r" eaLnBrk="1" hangingPunct="1"/>
            <a:r>
              <a:rPr lang="fa-IR" altLang="en-US"/>
              <a:t>مثال: يک سازنده</a:t>
            </a:r>
            <a:endParaRPr lang="en-US" altLang="en-US"/>
          </a:p>
        </p:txBody>
      </p:sp>
      <p:sp>
        <p:nvSpPr>
          <p:cNvPr id="54276" name="Rectangle 4"/>
          <p:cNvSpPr>
            <a:spLocks noGrp="1" noChangeArrowheads="1"/>
          </p:cNvSpPr>
          <p:nvPr>
            <p:ph idx="1"/>
          </p:nvPr>
        </p:nvSpPr>
        <p:spPr>
          <a:xfrm>
            <a:off x="110191" y="1168088"/>
            <a:ext cx="5128015" cy="4877112"/>
          </a:xfrm>
        </p:spPr>
        <p:txBody>
          <a:bodyPr/>
          <a:lstStyle/>
          <a:p>
            <a:pPr algn="r" rtl="1" eaLnBrk="1" hangingPunct="1">
              <a:lnSpc>
                <a:spcPct val="80000"/>
              </a:lnSpc>
            </a:pPr>
            <a:r>
              <a:rPr lang="fa-IR" altLang="en-US" sz="2200" dirty="0"/>
              <a:t>روش اول:</a:t>
            </a:r>
          </a:p>
          <a:p>
            <a:pPr algn="r" eaLnBrk="1" hangingPunct="1">
              <a:lnSpc>
                <a:spcPct val="80000"/>
              </a:lnSpc>
              <a:buFont typeface="Wingdings" panose="05000000000000000000" pitchFamily="2" charset="2"/>
              <a:buNone/>
            </a:pPr>
            <a:r>
              <a:rPr lang="fa-IR" altLang="en-US" sz="2200" dirty="0"/>
              <a:t> (فراخواني سازنده براي </a:t>
            </a:r>
            <a:r>
              <a:rPr lang="en-US" altLang="en-US" sz="2200" dirty="0" err="1"/>
              <a:t>cnt</a:t>
            </a:r>
            <a:r>
              <a:rPr lang="fa-IR" altLang="en-US" sz="2200" dirty="0"/>
              <a:t> )       </a:t>
            </a:r>
            <a:endParaRPr lang="en-US" altLang="en-US" sz="2200" dirty="0"/>
          </a:p>
          <a:p>
            <a:pPr algn="l" rtl="0" eaLnBrk="1" hangingPunct="1">
              <a:lnSpc>
                <a:spcPct val="80000"/>
              </a:lnSpc>
              <a:buFont typeface="Wingdings" panose="05000000000000000000" pitchFamily="2" charset="2"/>
              <a:buNone/>
            </a:pPr>
            <a:r>
              <a:rPr lang="en-US" altLang="en-US" sz="2400" dirty="0">
                <a:solidFill>
                  <a:schemeClr val="folHlink"/>
                </a:solidFill>
              </a:rPr>
              <a:t>class</a:t>
            </a:r>
            <a:r>
              <a:rPr lang="en-US" altLang="en-US" sz="2200" dirty="0"/>
              <a:t> counter         </a:t>
            </a:r>
          </a:p>
          <a:p>
            <a:pPr algn="l" rtl="0" eaLnBrk="1" hangingPunct="1">
              <a:lnSpc>
                <a:spcPct val="80000"/>
              </a:lnSpc>
              <a:buFont typeface="Wingdings" panose="05000000000000000000" pitchFamily="2" charset="2"/>
              <a:buNone/>
            </a:pPr>
            <a:r>
              <a:rPr lang="en-US" altLang="en-US" sz="2200" dirty="0"/>
              <a:t>{</a:t>
            </a:r>
          </a:p>
          <a:p>
            <a:pPr algn="l" rtl="0" eaLnBrk="1" hangingPunct="1">
              <a:lnSpc>
                <a:spcPct val="80000"/>
              </a:lnSpc>
              <a:buFont typeface="Wingdings" panose="05000000000000000000" pitchFamily="2" charset="2"/>
              <a:buNone/>
            </a:pPr>
            <a:r>
              <a:rPr lang="en-US" altLang="en-US" sz="2200" dirty="0">
                <a:solidFill>
                  <a:schemeClr val="folHlink"/>
                </a:solidFill>
              </a:rPr>
              <a:t>private:</a:t>
            </a:r>
          </a:p>
          <a:p>
            <a:pPr algn="l" rtl="0" eaLnBrk="1" hangingPunct="1">
              <a:lnSpc>
                <a:spcPct val="80000"/>
              </a:lnSpc>
              <a:buFont typeface="Wingdings" panose="05000000000000000000" pitchFamily="2" charset="2"/>
              <a:buNone/>
            </a:pPr>
            <a:r>
              <a:rPr lang="en-US" altLang="en-US" sz="2200" dirty="0"/>
              <a:t>	</a:t>
            </a:r>
            <a:r>
              <a:rPr lang="en-US" altLang="en-US" sz="2200" dirty="0" err="1"/>
              <a:t>int</a:t>
            </a:r>
            <a:r>
              <a:rPr lang="en-US" altLang="en-US" sz="2200" dirty="0"/>
              <a:t> </a:t>
            </a:r>
            <a:r>
              <a:rPr lang="en-US" altLang="en-US" sz="2200" dirty="0" err="1"/>
              <a:t>cnt</a:t>
            </a:r>
            <a:r>
              <a:rPr lang="en-US" altLang="en-US" sz="2200" dirty="0"/>
              <a:t>;</a:t>
            </a:r>
          </a:p>
          <a:p>
            <a:pPr algn="l" rtl="0" eaLnBrk="1" hangingPunct="1">
              <a:lnSpc>
                <a:spcPct val="80000"/>
              </a:lnSpc>
              <a:buFont typeface="Wingdings" panose="05000000000000000000" pitchFamily="2" charset="2"/>
              <a:buNone/>
            </a:pPr>
            <a:r>
              <a:rPr lang="en-US" altLang="en-US" sz="2200" dirty="0">
                <a:solidFill>
                  <a:schemeClr val="folHlink"/>
                </a:solidFill>
              </a:rPr>
              <a:t>public:</a:t>
            </a:r>
          </a:p>
          <a:p>
            <a:pPr lvl="1" algn="l" rtl="0" eaLnBrk="1" hangingPunct="1">
              <a:lnSpc>
                <a:spcPct val="80000"/>
              </a:lnSpc>
              <a:buFont typeface="Wingdings" panose="05000000000000000000" pitchFamily="2" charset="2"/>
              <a:buNone/>
            </a:pPr>
            <a:r>
              <a:rPr lang="en-US" altLang="en-US" sz="2200" dirty="0"/>
              <a:t>counter():</a:t>
            </a:r>
            <a:r>
              <a:rPr lang="en-US" altLang="en-US" sz="2200" dirty="0" err="1"/>
              <a:t>cnt</a:t>
            </a:r>
            <a:r>
              <a:rPr lang="en-US" altLang="en-US" sz="2200" dirty="0"/>
              <a:t>(0)</a:t>
            </a:r>
          </a:p>
          <a:p>
            <a:pPr lvl="1" algn="l" rtl="0" eaLnBrk="1" hangingPunct="1">
              <a:lnSpc>
                <a:spcPct val="80000"/>
              </a:lnSpc>
              <a:buFont typeface="Wingdings" panose="05000000000000000000" pitchFamily="2" charset="2"/>
              <a:buNone/>
            </a:pPr>
            <a:r>
              <a:rPr lang="en-US" altLang="en-US" sz="2200" dirty="0"/>
              <a:t>{</a:t>
            </a:r>
          </a:p>
          <a:p>
            <a:pPr lvl="1" algn="l" rtl="0" eaLnBrk="1" hangingPunct="1">
              <a:lnSpc>
                <a:spcPct val="80000"/>
              </a:lnSpc>
              <a:buFont typeface="Wingdings" panose="05000000000000000000" pitchFamily="2" charset="2"/>
              <a:buNone/>
            </a:pPr>
            <a:r>
              <a:rPr lang="en-US" altLang="en-US" sz="2200" dirty="0"/>
              <a:t>}</a:t>
            </a:r>
            <a:endParaRPr lang="fa-IR" altLang="en-US" sz="2200" dirty="0"/>
          </a:p>
          <a:p>
            <a:pPr algn="l" rtl="0" eaLnBrk="1" hangingPunct="1">
              <a:lnSpc>
                <a:spcPct val="80000"/>
              </a:lnSpc>
              <a:buFont typeface="Wingdings" panose="05000000000000000000" pitchFamily="2" charset="2"/>
              <a:buNone/>
            </a:pPr>
            <a:r>
              <a:rPr lang="en-US" altLang="en-US" sz="2200" dirty="0"/>
              <a:t>};</a:t>
            </a:r>
          </a:p>
        </p:txBody>
      </p:sp>
      <p:sp>
        <p:nvSpPr>
          <p:cNvPr id="3993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D57F2B9-D935-4A90-9CF1-94F932C44800}" type="slidenum">
              <a:rPr lang="fa-IR" altLang="en-US" sz="1400">
                <a:cs typeface="B Mitra" panose="00000400000000000000" pitchFamily="2" charset="-78"/>
              </a:rPr>
              <a:pPr eaLnBrk="1" hangingPunct="1"/>
              <a:t>45</a:t>
            </a:fld>
            <a:endParaRPr lang="en-US" altLang="en-US" sz="1400" dirty="0">
              <a:cs typeface="B Mitra" panose="00000400000000000000" pitchFamily="2" charset="-78"/>
            </a:endParaRPr>
          </a:p>
        </p:txBody>
      </p:sp>
      <p:sp>
        <p:nvSpPr>
          <p:cNvPr id="54277" name="Rectangle 5"/>
          <p:cNvSpPr>
            <a:spLocks noGrp="1" noChangeArrowheads="1"/>
          </p:cNvSpPr>
          <p:nvPr>
            <p:ph type="body" sz="half" idx="4294967295"/>
          </p:nvPr>
        </p:nvSpPr>
        <p:spPr>
          <a:xfrm>
            <a:off x="7243355" y="1168088"/>
            <a:ext cx="4078288" cy="4572000"/>
          </a:xfrm>
        </p:spPr>
        <p:txBody>
          <a:bodyPr/>
          <a:lstStyle/>
          <a:p>
            <a:pPr algn="r" rtl="1" eaLnBrk="1" hangingPunct="1">
              <a:lnSpc>
                <a:spcPct val="80000"/>
              </a:lnSpc>
            </a:pPr>
            <a:r>
              <a:rPr lang="fa-IR" altLang="en-US" sz="2200" dirty="0">
                <a:cs typeface="B Mitra" panose="00000400000000000000" pitchFamily="2" charset="-78"/>
              </a:rPr>
              <a:t>روش دوم: (دستور انتساب)</a:t>
            </a:r>
          </a:p>
          <a:p>
            <a:pPr algn="r" rtl="1" eaLnBrk="1" hangingPunct="1">
              <a:lnSpc>
                <a:spcPct val="80000"/>
              </a:lnSpc>
            </a:pPr>
            <a:endParaRPr lang="fa-IR" altLang="en-US" sz="2200" dirty="0"/>
          </a:p>
          <a:p>
            <a:pPr eaLnBrk="1" hangingPunct="1">
              <a:lnSpc>
                <a:spcPct val="80000"/>
              </a:lnSpc>
              <a:buFont typeface="Wingdings" panose="05000000000000000000" pitchFamily="2" charset="2"/>
              <a:buNone/>
            </a:pPr>
            <a:r>
              <a:rPr lang="en-US" altLang="en-US" sz="2200" dirty="0">
                <a:solidFill>
                  <a:schemeClr val="folHlink"/>
                </a:solidFill>
              </a:rPr>
              <a:t>class</a:t>
            </a:r>
            <a:r>
              <a:rPr lang="en-US" altLang="en-US" sz="2200" dirty="0"/>
              <a:t> counter         </a:t>
            </a:r>
          </a:p>
          <a:p>
            <a:pPr eaLnBrk="1" hangingPunct="1">
              <a:lnSpc>
                <a:spcPct val="80000"/>
              </a:lnSpc>
              <a:buFont typeface="Wingdings" panose="05000000000000000000" pitchFamily="2" charset="2"/>
              <a:buNone/>
            </a:pPr>
            <a:r>
              <a:rPr lang="en-US" altLang="en-US" sz="2200" dirty="0"/>
              <a:t>{</a:t>
            </a:r>
          </a:p>
          <a:p>
            <a:pPr eaLnBrk="1" hangingPunct="1">
              <a:lnSpc>
                <a:spcPct val="80000"/>
              </a:lnSpc>
              <a:buFont typeface="Wingdings" panose="05000000000000000000" pitchFamily="2" charset="2"/>
              <a:buNone/>
            </a:pPr>
            <a:r>
              <a:rPr lang="en-US" altLang="en-US" sz="2200" dirty="0">
                <a:solidFill>
                  <a:schemeClr val="folHlink"/>
                </a:solidFill>
              </a:rPr>
              <a:t>private:</a:t>
            </a:r>
          </a:p>
          <a:p>
            <a:pPr eaLnBrk="1" hangingPunct="1">
              <a:lnSpc>
                <a:spcPct val="80000"/>
              </a:lnSpc>
              <a:buFont typeface="Wingdings" panose="05000000000000000000" pitchFamily="2" charset="2"/>
              <a:buNone/>
            </a:pPr>
            <a:r>
              <a:rPr lang="en-US" altLang="en-US" sz="2200" dirty="0"/>
              <a:t>	</a:t>
            </a:r>
            <a:r>
              <a:rPr lang="en-US" altLang="en-US" sz="2200" dirty="0" err="1"/>
              <a:t>int</a:t>
            </a:r>
            <a:r>
              <a:rPr lang="en-US" altLang="en-US" sz="2200" dirty="0"/>
              <a:t> </a:t>
            </a:r>
            <a:r>
              <a:rPr lang="en-US" altLang="en-US" sz="2200" dirty="0" err="1"/>
              <a:t>cnt</a:t>
            </a:r>
            <a:r>
              <a:rPr lang="en-US" altLang="en-US" sz="2200" dirty="0"/>
              <a:t>;</a:t>
            </a:r>
          </a:p>
          <a:p>
            <a:pPr eaLnBrk="1" hangingPunct="1">
              <a:lnSpc>
                <a:spcPct val="80000"/>
              </a:lnSpc>
              <a:buFont typeface="Wingdings" panose="05000000000000000000" pitchFamily="2" charset="2"/>
              <a:buNone/>
            </a:pPr>
            <a:r>
              <a:rPr lang="en-US" altLang="en-US" sz="2200" dirty="0">
                <a:solidFill>
                  <a:schemeClr val="folHlink"/>
                </a:solidFill>
              </a:rPr>
              <a:t>public:</a:t>
            </a:r>
          </a:p>
          <a:p>
            <a:pPr lvl="1" eaLnBrk="1" hangingPunct="1">
              <a:lnSpc>
                <a:spcPct val="80000"/>
              </a:lnSpc>
              <a:buFont typeface="Wingdings" panose="05000000000000000000" pitchFamily="2" charset="2"/>
              <a:buNone/>
            </a:pPr>
            <a:r>
              <a:rPr lang="en-US" altLang="en-US" sz="2200" dirty="0"/>
              <a:t>counter() {</a:t>
            </a:r>
          </a:p>
          <a:p>
            <a:pPr eaLnBrk="1" hangingPunct="1">
              <a:lnSpc>
                <a:spcPct val="80000"/>
              </a:lnSpc>
              <a:buFont typeface="Wingdings" panose="05000000000000000000" pitchFamily="2" charset="2"/>
              <a:buNone/>
            </a:pPr>
            <a:r>
              <a:rPr lang="en-US" altLang="en-US" sz="2200" dirty="0"/>
              <a:t>   </a:t>
            </a:r>
            <a:r>
              <a:rPr lang="en-US" altLang="en-US" sz="2200" dirty="0" err="1"/>
              <a:t>cnt</a:t>
            </a:r>
            <a:r>
              <a:rPr lang="en-US" altLang="en-US" sz="2200" dirty="0"/>
              <a:t>=0;</a:t>
            </a:r>
          </a:p>
          <a:p>
            <a:pPr eaLnBrk="1" hangingPunct="1">
              <a:lnSpc>
                <a:spcPct val="80000"/>
              </a:lnSpc>
              <a:buFont typeface="Wingdings" panose="05000000000000000000" pitchFamily="2" charset="2"/>
              <a:buNone/>
            </a:pPr>
            <a:r>
              <a:rPr lang="en-US" altLang="en-US" sz="2200" dirty="0"/>
              <a:t>   }</a:t>
            </a:r>
            <a:endParaRPr lang="fa-IR" altLang="en-US" sz="2200" dirty="0"/>
          </a:p>
          <a:p>
            <a:pPr eaLnBrk="1" hangingPunct="1">
              <a:lnSpc>
                <a:spcPct val="80000"/>
              </a:lnSpc>
              <a:buFont typeface="Wingdings" panose="05000000000000000000" pitchFamily="2" charset="2"/>
              <a:buNone/>
            </a:pPr>
            <a:r>
              <a:rPr lang="en-US" altLang="en-US" sz="2200" dirty="0"/>
              <a:t>};</a:t>
            </a:r>
          </a:p>
        </p:txBody>
      </p:sp>
      <p:sp>
        <p:nvSpPr>
          <p:cNvPr id="54278" name="Text Box 6"/>
          <p:cNvSpPr txBox="1">
            <a:spLocks noChangeArrowheads="1"/>
          </p:cNvSpPr>
          <p:nvPr/>
        </p:nvSpPr>
        <p:spPr bwMode="auto">
          <a:xfrm>
            <a:off x="1752600" y="5791200"/>
            <a:ext cx="8610600" cy="762000"/>
          </a:xfrm>
          <a:prstGeom prst="rect">
            <a:avLst/>
          </a:prstGeom>
          <a:solidFill>
            <a:srgbClr val="FEFFE7"/>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r" rtl="1" eaLnBrk="1" hangingPunct="1"/>
            <a:r>
              <a:rPr lang="fa-IR" altLang="en-US" dirty="0">
                <a:cs typeface="B Mitra" panose="00000400000000000000" pitchFamily="2" charset="-78"/>
              </a:rPr>
              <a:t>نتيجه عملي كه انجام ميشود در هر دو روش يكسان است</a:t>
            </a:r>
          </a:p>
          <a:p>
            <a:pPr algn="r" rtl="1" eaLnBrk="1" hangingPunct="1"/>
            <a:r>
              <a:rPr lang="fa-IR" altLang="en-US" dirty="0">
                <a:cs typeface="B Mitra" panose="00000400000000000000" pitchFamily="2" charset="-78"/>
              </a:rPr>
              <a:t>پس از تعريف يك شي از كلاس </a:t>
            </a:r>
            <a:r>
              <a:rPr lang="en-US" altLang="en-US" dirty="0">
                <a:cs typeface="B Mitra" panose="00000400000000000000" pitchFamily="2" charset="-78"/>
              </a:rPr>
              <a:t>counter</a:t>
            </a:r>
            <a:r>
              <a:rPr lang="fa-IR" altLang="en-US" dirty="0">
                <a:cs typeface="B Mitra" panose="00000400000000000000" pitchFamily="2" charset="-78"/>
              </a:rPr>
              <a:t> مقدار </a:t>
            </a:r>
            <a:r>
              <a:rPr lang="en-US" altLang="en-US" dirty="0" err="1">
                <a:cs typeface="B Mitra" panose="00000400000000000000" pitchFamily="2" charset="-78"/>
              </a:rPr>
              <a:t>cnt</a:t>
            </a:r>
            <a:r>
              <a:rPr lang="fa-IR" altLang="en-US" dirty="0">
                <a:cs typeface="B Mitra" panose="00000400000000000000" pitchFamily="2" charset="-78"/>
              </a:rPr>
              <a:t> بصورت خودكار برابر صفر خواهد شد</a:t>
            </a:r>
            <a:endParaRPr lang="en-US" altLang="en-US"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306434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4276">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4276">
                                            <p:txEl>
                                              <p:pRg st="1" end="1"/>
                                            </p:txEl>
                                          </p:spTgt>
                                        </p:tgtEl>
                                        <p:attrNameLst>
                                          <p:attrName>style.visibility</p:attrName>
                                        </p:attrNameLst>
                                      </p:cBhvr>
                                      <p:to>
                                        <p:strVal val="visible"/>
                                      </p:to>
                                    </p:set>
                                  </p:childTnLst>
                                </p:cTn>
                              </p:par>
                            </p:childTnLst>
                          </p:cTn>
                        </p:par>
                        <p:par>
                          <p:cTn id="10" fill="hold" nodeType="afterGroup">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54276">
                                            <p:txEl>
                                              <p:pRg st="2" end="2"/>
                                            </p:txEl>
                                          </p:spTgt>
                                        </p:tgtEl>
                                        <p:attrNameLst>
                                          <p:attrName>style.visibility</p:attrName>
                                        </p:attrNameLst>
                                      </p:cBhvr>
                                      <p:to>
                                        <p:strVal val="visible"/>
                                      </p:to>
                                    </p:set>
                                  </p:childTnLst>
                                </p:cTn>
                              </p:par>
                            </p:childTnLst>
                          </p:cTn>
                        </p:par>
                        <p:par>
                          <p:cTn id="13" fill="hold" nodeType="afterGroup">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54276">
                                            <p:txEl>
                                              <p:pRg st="3" end="3"/>
                                            </p:txEl>
                                          </p:spTgt>
                                        </p:tgtEl>
                                        <p:attrNameLst>
                                          <p:attrName>style.visibility</p:attrName>
                                        </p:attrNameLst>
                                      </p:cBhvr>
                                      <p:to>
                                        <p:strVal val="visible"/>
                                      </p:to>
                                    </p:set>
                                  </p:childTnLst>
                                </p:cTn>
                              </p:par>
                            </p:childTnLst>
                          </p:cTn>
                        </p:par>
                        <p:par>
                          <p:cTn id="16" fill="hold" nodeType="afterGroup">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54276">
                                            <p:txEl>
                                              <p:pRg st="4" end="4"/>
                                            </p:txEl>
                                          </p:spTgt>
                                        </p:tgtEl>
                                        <p:attrNameLst>
                                          <p:attrName>style.visibility</p:attrName>
                                        </p:attrNameLst>
                                      </p:cBhvr>
                                      <p:to>
                                        <p:strVal val="visible"/>
                                      </p:to>
                                    </p:set>
                                  </p:childTnLst>
                                </p:cTn>
                              </p:par>
                            </p:childTnLst>
                          </p:cTn>
                        </p:par>
                        <p:par>
                          <p:cTn id="19" fill="hold" nodeType="afterGroup">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54276">
                                            <p:txEl>
                                              <p:pRg st="5" end="5"/>
                                            </p:txEl>
                                          </p:spTgt>
                                        </p:tgtEl>
                                        <p:attrNameLst>
                                          <p:attrName>style.visibility</p:attrName>
                                        </p:attrNameLst>
                                      </p:cBhvr>
                                      <p:to>
                                        <p:strVal val="visible"/>
                                      </p:to>
                                    </p:set>
                                  </p:childTnLst>
                                </p:cTn>
                              </p:par>
                            </p:childTnLst>
                          </p:cTn>
                        </p:par>
                        <p:par>
                          <p:cTn id="22" fill="hold" nodeType="afterGroup">
                            <p:stCondLst>
                              <p:cond delay="0"/>
                            </p:stCondLst>
                            <p:childTnLst>
                              <p:par>
                                <p:cTn id="23" presetID="1" presetClass="entr" presetSubtype="0" fill="hold" grpId="0" nodeType="afterEffect">
                                  <p:stCondLst>
                                    <p:cond delay="0"/>
                                  </p:stCondLst>
                                  <p:childTnLst>
                                    <p:set>
                                      <p:cBhvr>
                                        <p:cTn id="24" dur="1" fill="hold">
                                          <p:stCondLst>
                                            <p:cond delay="0"/>
                                          </p:stCondLst>
                                        </p:cTn>
                                        <p:tgtEl>
                                          <p:spTgt spid="54276">
                                            <p:txEl>
                                              <p:pRg st="6" end="6"/>
                                            </p:txEl>
                                          </p:spTgt>
                                        </p:tgtEl>
                                        <p:attrNameLst>
                                          <p:attrName>style.visibility</p:attrName>
                                        </p:attrNameLst>
                                      </p:cBhvr>
                                      <p:to>
                                        <p:strVal val="visible"/>
                                      </p:to>
                                    </p:set>
                                  </p:childTnLst>
                                </p:cTn>
                              </p:par>
                            </p:childTnLst>
                          </p:cTn>
                        </p:par>
                        <p:par>
                          <p:cTn id="25" fill="hold" nodeType="afterGroup">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54276">
                                            <p:txEl>
                                              <p:pRg st="7" end="7"/>
                                            </p:txEl>
                                          </p:spTgt>
                                        </p:tgtEl>
                                        <p:attrNameLst>
                                          <p:attrName>style.visibility</p:attrName>
                                        </p:attrNameLst>
                                      </p:cBhvr>
                                      <p:to>
                                        <p:strVal val="visible"/>
                                      </p:to>
                                    </p:set>
                                  </p:childTnLst>
                                </p:cTn>
                              </p:par>
                            </p:childTnLst>
                          </p:cTn>
                        </p:par>
                        <p:par>
                          <p:cTn id="28" fill="hold" nodeType="afterGroup">
                            <p:stCondLst>
                              <p:cond delay="0"/>
                            </p:stCondLst>
                            <p:childTnLst>
                              <p:par>
                                <p:cTn id="29" presetID="1" presetClass="entr" presetSubtype="0" fill="hold" grpId="0" nodeType="afterEffect">
                                  <p:stCondLst>
                                    <p:cond delay="0"/>
                                  </p:stCondLst>
                                  <p:childTnLst>
                                    <p:set>
                                      <p:cBhvr>
                                        <p:cTn id="30" dur="1" fill="hold">
                                          <p:stCondLst>
                                            <p:cond delay="0"/>
                                          </p:stCondLst>
                                        </p:cTn>
                                        <p:tgtEl>
                                          <p:spTgt spid="54276">
                                            <p:txEl>
                                              <p:pRg st="8" end="8"/>
                                            </p:txEl>
                                          </p:spTgt>
                                        </p:tgtEl>
                                        <p:attrNameLst>
                                          <p:attrName>style.visibility</p:attrName>
                                        </p:attrNameLst>
                                      </p:cBhvr>
                                      <p:to>
                                        <p:strVal val="visible"/>
                                      </p:to>
                                    </p:set>
                                  </p:childTnLst>
                                </p:cTn>
                              </p:par>
                            </p:childTnLst>
                          </p:cTn>
                        </p:par>
                        <p:par>
                          <p:cTn id="31" fill="hold" nodeType="afterGroup">
                            <p:stCondLst>
                              <p:cond delay="0"/>
                            </p:stCondLst>
                            <p:childTnLst>
                              <p:par>
                                <p:cTn id="32" presetID="1" presetClass="entr" presetSubtype="0" fill="hold" grpId="0" nodeType="afterEffect">
                                  <p:stCondLst>
                                    <p:cond delay="0"/>
                                  </p:stCondLst>
                                  <p:childTnLst>
                                    <p:set>
                                      <p:cBhvr>
                                        <p:cTn id="33" dur="1" fill="hold">
                                          <p:stCondLst>
                                            <p:cond delay="0"/>
                                          </p:stCondLst>
                                        </p:cTn>
                                        <p:tgtEl>
                                          <p:spTgt spid="54276">
                                            <p:txEl>
                                              <p:pRg st="9" end="9"/>
                                            </p:txEl>
                                          </p:spTgt>
                                        </p:tgtEl>
                                        <p:attrNameLst>
                                          <p:attrName>style.visibility</p:attrName>
                                        </p:attrNameLst>
                                      </p:cBhvr>
                                      <p:to>
                                        <p:strVal val="visible"/>
                                      </p:to>
                                    </p:set>
                                  </p:childTnLst>
                                </p:cTn>
                              </p:par>
                            </p:childTnLst>
                          </p:cTn>
                        </p:par>
                        <p:par>
                          <p:cTn id="34" fill="hold" nodeType="afterGroup">
                            <p:stCondLst>
                              <p:cond delay="0"/>
                            </p:stCondLst>
                            <p:childTnLst>
                              <p:par>
                                <p:cTn id="35" presetID="1" presetClass="entr" presetSubtype="0" fill="hold" grpId="0" nodeType="afterEffect">
                                  <p:stCondLst>
                                    <p:cond delay="0"/>
                                  </p:stCondLst>
                                  <p:childTnLst>
                                    <p:set>
                                      <p:cBhvr>
                                        <p:cTn id="36" dur="1" fill="hold">
                                          <p:stCondLst>
                                            <p:cond delay="0"/>
                                          </p:stCondLst>
                                        </p:cTn>
                                        <p:tgtEl>
                                          <p:spTgt spid="54276">
                                            <p:txEl>
                                              <p:pRg st="10" end="10"/>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4277">
                                            <p:txEl>
                                              <p:pRg st="0" end="0"/>
                                            </p:txEl>
                                          </p:spTgt>
                                        </p:tgtEl>
                                        <p:attrNameLst>
                                          <p:attrName>style.visibility</p:attrName>
                                        </p:attrNameLst>
                                      </p:cBhvr>
                                      <p:to>
                                        <p:strVal val="visible"/>
                                      </p:to>
                                    </p:set>
                                  </p:childTnLst>
                                </p:cTn>
                              </p:par>
                            </p:childTnLst>
                          </p:cTn>
                        </p:par>
                        <p:par>
                          <p:cTn id="41" fill="hold" nodeType="afterGroup">
                            <p:stCondLst>
                              <p:cond delay="0"/>
                            </p:stCondLst>
                            <p:childTnLst>
                              <p:par>
                                <p:cTn id="42" presetID="1" presetClass="entr" presetSubtype="0" fill="hold" grpId="0" nodeType="afterEffect">
                                  <p:stCondLst>
                                    <p:cond delay="0"/>
                                  </p:stCondLst>
                                  <p:childTnLst>
                                    <p:set>
                                      <p:cBhvr>
                                        <p:cTn id="43" dur="1" fill="hold">
                                          <p:stCondLst>
                                            <p:cond delay="0"/>
                                          </p:stCondLst>
                                        </p:cTn>
                                        <p:tgtEl>
                                          <p:spTgt spid="54277">
                                            <p:txEl>
                                              <p:pRg st="2" end="2"/>
                                            </p:txEl>
                                          </p:spTgt>
                                        </p:tgtEl>
                                        <p:attrNameLst>
                                          <p:attrName>style.visibility</p:attrName>
                                        </p:attrNameLst>
                                      </p:cBhvr>
                                      <p:to>
                                        <p:strVal val="visible"/>
                                      </p:to>
                                    </p:set>
                                  </p:childTnLst>
                                </p:cTn>
                              </p:par>
                            </p:childTnLst>
                          </p:cTn>
                        </p:par>
                        <p:par>
                          <p:cTn id="44" fill="hold" nodeType="afterGroup">
                            <p:stCondLst>
                              <p:cond delay="0"/>
                            </p:stCondLst>
                            <p:childTnLst>
                              <p:par>
                                <p:cTn id="45" presetID="1" presetClass="entr" presetSubtype="0" fill="hold" grpId="0" nodeType="afterEffect">
                                  <p:stCondLst>
                                    <p:cond delay="0"/>
                                  </p:stCondLst>
                                  <p:childTnLst>
                                    <p:set>
                                      <p:cBhvr>
                                        <p:cTn id="46" dur="1" fill="hold">
                                          <p:stCondLst>
                                            <p:cond delay="0"/>
                                          </p:stCondLst>
                                        </p:cTn>
                                        <p:tgtEl>
                                          <p:spTgt spid="54277">
                                            <p:txEl>
                                              <p:pRg st="3" end="3"/>
                                            </p:txEl>
                                          </p:spTgt>
                                        </p:tgtEl>
                                        <p:attrNameLst>
                                          <p:attrName>style.visibility</p:attrName>
                                        </p:attrNameLst>
                                      </p:cBhvr>
                                      <p:to>
                                        <p:strVal val="visible"/>
                                      </p:to>
                                    </p:set>
                                  </p:childTnLst>
                                </p:cTn>
                              </p:par>
                            </p:childTnLst>
                          </p:cTn>
                        </p:par>
                        <p:par>
                          <p:cTn id="47" fill="hold" nodeType="afterGroup">
                            <p:stCondLst>
                              <p:cond delay="0"/>
                            </p:stCondLst>
                            <p:childTnLst>
                              <p:par>
                                <p:cTn id="48" presetID="1" presetClass="entr" presetSubtype="0" fill="hold" grpId="0" nodeType="afterEffect">
                                  <p:stCondLst>
                                    <p:cond delay="0"/>
                                  </p:stCondLst>
                                  <p:childTnLst>
                                    <p:set>
                                      <p:cBhvr>
                                        <p:cTn id="49" dur="1" fill="hold">
                                          <p:stCondLst>
                                            <p:cond delay="0"/>
                                          </p:stCondLst>
                                        </p:cTn>
                                        <p:tgtEl>
                                          <p:spTgt spid="54277">
                                            <p:txEl>
                                              <p:pRg st="4" end="4"/>
                                            </p:txEl>
                                          </p:spTgt>
                                        </p:tgtEl>
                                        <p:attrNameLst>
                                          <p:attrName>style.visibility</p:attrName>
                                        </p:attrNameLst>
                                      </p:cBhvr>
                                      <p:to>
                                        <p:strVal val="visible"/>
                                      </p:to>
                                    </p:set>
                                  </p:childTnLst>
                                </p:cTn>
                              </p:par>
                            </p:childTnLst>
                          </p:cTn>
                        </p:par>
                        <p:par>
                          <p:cTn id="50" fill="hold" nodeType="afterGroup">
                            <p:stCondLst>
                              <p:cond delay="0"/>
                            </p:stCondLst>
                            <p:childTnLst>
                              <p:par>
                                <p:cTn id="51" presetID="1" presetClass="entr" presetSubtype="0" fill="hold" grpId="0" nodeType="afterEffect">
                                  <p:stCondLst>
                                    <p:cond delay="0"/>
                                  </p:stCondLst>
                                  <p:childTnLst>
                                    <p:set>
                                      <p:cBhvr>
                                        <p:cTn id="52" dur="1" fill="hold">
                                          <p:stCondLst>
                                            <p:cond delay="0"/>
                                          </p:stCondLst>
                                        </p:cTn>
                                        <p:tgtEl>
                                          <p:spTgt spid="54277">
                                            <p:txEl>
                                              <p:pRg st="5" end="5"/>
                                            </p:txEl>
                                          </p:spTgt>
                                        </p:tgtEl>
                                        <p:attrNameLst>
                                          <p:attrName>style.visibility</p:attrName>
                                        </p:attrNameLst>
                                      </p:cBhvr>
                                      <p:to>
                                        <p:strVal val="visible"/>
                                      </p:to>
                                    </p:set>
                                  </p:childTnLst>
                                </p:cTn>
                              </p:par>
                            </p:childTnLst>
                          </p:cTn>
                        </p:par>
                        <p:par>
                          <p:cTn id="53" fill="hold" nodeType="afterGroup">
                            <p:stCondLst>
                              <p:cond delay="0"/>
                            </p:stCondLst>
                            <p:childTnLst>
                              <p:par>
                                <p:cTn id="54" presetID="1" presetClass="entr" presetSubtype="0" fill="hold" grpId="0" nodeType="afterEffect">
                                  <p:stCondLst>
                                    <p:cond delay="0"/>
                                  </p:stCondLst>
                                  <p:childTnLst>
                                    <p:set>
                                      <p:cBhvr>
                                        <p:cTn id="55" dur="1" fill="hold">
                                          <p:stCondLst>
                                            <p:cond delay="0"/>
                                          </p:stCondLst>
                                        </p:cTn>
                                        <p:tgtEl>
                                          <p:spTgt spid="54277">
                                            <p:txEl>
                                              <p:pRg st="6" end="6"/>
                                            </p:txEl>
                                          </p:spTgt>
                                        </p:tgtEl>
                                        <p:attrNameLst>
                                          <p:attrName>style.visibility</p:attrName>
                                        </p:attrNameLst>
                                      </p:cBhvr>
                                      <p:to>
                                        <p:strVal val="visible"/>
                                      </p:to>
                                    </p:set>
                                  </p:childTnLst>
                                </p:cTn>
                              </p:par>
                            </p:childTnLst>
                          </p:cTn>
                        </p:par>
                        <p:par>
                          <p:cTn id="56" fill="hold" nodeType="afterGroup">
                            <p:stCondLst>
                              <p:cond delay="0"/>
                            </p:stCondLst>
                            <p:childTnLst>
                              <p:par>
                                <p:cTn id="57" presetID="1" presetClass="entr" presetSubtype="0" fill="hold" grpId="0" nodeType="afterEffect">
                                  <p:stCondLst>
                                    <p:cond delay="0"/>
                                  </p:stCondLst>
                                  <p:childTnLst>
                                    <p:set>
                                      <p:cBhvr>
                                        <p:cTn id="58" dur="1" fill="hold">
                                          <p:stCondLst>
                                            <p:cond delay="0"/>
                                          </p:stCondLst>
                                        </p:cTn>
                                        <p:tgtEl>
                                          <p:spTgt spid="54277">
                                            <p:txEl>
                                              <p:pRg st="7" end="7"/>
                                            </p:txEl>
                                          </p:spTgt>
                                        </p:tgtEl>
                                        <p:attrNameLst>
                                          <p:attrName>style.visibility</p:attrName>
                                        </p:attrNameLst>
                                      </p:cBhvr>
                                      <p:to>
                                        <p:strVal val="visible"/>
                                      </p:to>
                                    </p:set>
                                  </p:childTnLst>
                                </p:cTn>
                              </p:par>
                            </p:childTnLst>
                          </p:cTn>
                        </p:par>
                        <p:par>
                          <p:cTn id="59" fill="hold" nodeType="afterGroup">
                            <p:stCondLst>
                              <p:cond delay="0"/>
                            </p:stCondLst>
                            <p:childTnLst>
                              <p:par>
                                <p:cTn id="60" presetID="1" presetClass="entr" presetSubtype="0" fill="hold" grpId="0" nodeType="afterEffect">
                                  <p:stCondLst>
                                    <p:cond delay="0"/>
                                  </p:stCondLst>
                                  <p:childTnLst>
                                    <p:set>
                                      <p:cBhvr>
                                        <p:cTn id="61" dur="1" fill="hold">
                                          <p:stCondLst>
                                            <p:cond delay="0"/>
                                          </p:stCondLst>
                                        </p:cTn>
                                        <p:tgtEl>
                                          <p:spTgt spid="54277">
                                            <p:txEl>
                                              <p:pRg st="8" end="8"/>
                                            </p:txEl>
                                          </p:spTgt>
                                        </p:tgtEl>
                                        <p:attrNameLst>
                                          <p:attrName>style.visibility</p:attrName>
                                        </p:attrNameLst>
                                      </p:cBhvr>
                                      <p:to>
                                        <p:strVal val="visible"/>
                                      </p:to>
                                    </p:set>
                                  </p:childTnLst>
                                </p:cTn>
                              </p:par>
                            </p:childTnLst>
                          </p:cTn>
                        </p:par>
                        <p:par>
                          <p:cTn id="62" fill="hold" nodeType="afterGroup">
                            <p:stCondLst>
                              <p:cond delay="0"/>
                            </p:stCondLst>
                            <p:childTnLst>
                              <p:par>
                                <p:cTn id="63" presetID="1" presetClass="entr" presetSubtype="0" fill="hold" grpId="0" nodeType="afterEffect">
                                  <p:stCondLst>
                                    <p:cond delay="0"/>
                                  </p:stCondLst>
                                  <p:childTnLst>
                                    <p:set>
                                      <p:cBhvr>
                                        <p:cTn id="64" dur="1" fill="hold">
                                          <p:stCondLst>
                                            <p:cond delay="0"/>
                                          </p:stCondLst>
                                        </p:cTn>
                                        <p:tgtEl>
                                          <p:spTgt spid="54277">
                                            <p:txEl>
                                              <p:pRg st="9" end="9"/>
                                            </p:txEl>
                                          </p:spTgt>
                                        </p:tgtEl>
                                        <p:attrNameLst>
                                          <p:attrName>style.visibility</p:attrName>
                                        </p:attrNameLst>
                                      </p:cBhvr>
                                      <p:to>
                                        <p:strVal val="visible"/>
                                      </p:to>
                                    </p:set>
                                  </p:childTnLst>
                                </p:cTn>
                              </p:par>
                            </p:childTnLst>
                          </p:cTn>
                        </p:par>
                        <p:par>
                          <p:cTn id="65" fill="hold" nodeType="afterGroup">
                            <p:stCondLst>
                              <p:cond delay="0"/>
                            </p:stCondLst>
                            <p:childTnLst>
                              <p:par>
                                <p:cTn id="66" presetID="1" presetClass="entr" presetSubtype="0" fill="hold" grpId="0" nodeType="afterEffect">
                                  <p:stCondLst>
                                    <p:cond delay="0"/>
                                  </p:stCondLst>
                                  <p:childTnLst>
                                    <p:set>
                                      <p:cBhvr>
                                        <p:cTn id="67" dur="1" fill="hold">
                                          <p:stCondLst>
                                            <p:cond delay="0"/>
                                          </p:stCondLst>
                                        </p:cTn>
                                        <p:tgtEl>
                                          <p:spTgt spid="54277">
                                            <p:txEl>
                                              <p:pRg st="10" end="10"/>
                                            </p:txEl>
                                          </p:spTgt>
                                        </p:tgtEl>
                                        <p:attrNameLst>
                                          <p:attrName>style.visibility</p:attrName>
                                        </p:attrNameLst>
                                      </p:cBhvr>
                                      <p:to>
                                        <p:strVal val="visible"/>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54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build="p"/>
      <p:bldP spid="54277" grpId="0" build="p"/>
      <p:bldP spid="54278"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fa-IR" altLang="en-US"/>
              <a:t>تمرين 3:</a:t>
            </a:r>
            <a:endParaRPr lang="en-US" altLang="en-US"/>
          </a:p>
        </p:txBody>
      </p:sp>
      <p:sp>
        <p:nvSpPr>
          <p:cNvPr id="41987" name="Content Placeholder 2"/>
          <p:cNvSpPr>
            <a:spLocks noGrp="1"/>
          </p:cNvSpPr>
          <p:nvPr>
            <p:ph idx="1"/>
          </p:nvPr>
        </p:nvSpPr>
        <p:spPr>
          <a:solidFill>
            <a:schemeClr val="bg1"/>
          </a:solidFill>
        </p:spPr>
        <p:txBody>
          <a:bodyPr>
            <a:normAutofit fontScale="62500" lnSpcReduction="20000"/>
          </a:bodyPr>
          <a:lstStyle/>
          <a:p>
            <a:pPr eaLnBrk="1" hangingPunct="1"/>
            <a:r>
              <a:rPr lang="fa-IR" altLang="en-US" dirty="0"/>
              <a:t>يك كلاس براي نگهداري دانشجويان طراحي كنيد با نام (</a:t>
            </a:r>
            <a:r>
              <a:rPr lang="en-US" altLang="en-US" dirty="0" err="1"/>
              <a:t>CStList</a:t>
            </a:r>
            <a:r>
              <a:rPr lang="fa-IR" altLang="en-US" dirty="0"/>
              <a:t>) كه ظرفيت نگهداري شماره دانشجويي 20 دانشجو را داشته باشد.</a:t>
            </a:r>
          </a:p>
          <a:p>
            <a:pPr eaLnBrk="1" hangingPunct="1"/>
            <a:r>
              <a:rPr lang="fa-IR" altLang="en-US" sz="2400" dirty="0"/>
              <a:t>صفتها: </a:t>
            </a:r>
          </a:p>
          <a:p>
            <a:pPr lvl="1" eaLnBrk="1" hangingPunct="1"/>
            <a:r>
              <a:rPr lang="fa-IR" altLang="en-US" sz="2000" dirty="0"/>
              <a:t>1- ارايه اي از نوع صحيح به طول 20 براي نگهداري شماره دانشجويي</a:t>
            </a:r>
          </a:p>
          <a:p>
            <a:pPr lvl="1" eaLnBrk="1" hangingPunct="1"/>
            <a:r>
              <a:rPr lang="fa-IR" altLang="en-US" sz="2000" dirty="0"/>
              <a:t>2- تعداد دانشجوياني كه در حال حاضر در ليست هستند</a:t>
            </a:r>
          </a:p>
          <a:p>
            <a:pPr eaLnBrk="1" hangingPunct="1"/>
            <a:r>
              <a:rPr lang="fa-IR" altLang="en-US" sz="2400" dirty="0"/>
              <a:t>رفتارها:</a:t>
            </a:r>
          </a:p>
          <a:p>
            <a:pPr lvl="1" eaLnBrk="1" hangingPunct="1"/>
            <a:r>
              <a:rPr lang="fa-IR" altLang="en-US" sz="2000" dirty="0"/>
              <a:t>افزودن يك دانشجو به ليست: </a:t>
            </a:r>
          </a:p>
          <a:p>
            <a:pPr lvl="2" eaLnBrk="1" hangingPunct="1"/>
            <a:r>
              <a:rPr lang="fa-IR" altLang="en-US" dirty="0"/>
              <a:t>پارامتر ورودي يك عدد صحيح (شماره دانشجويي) </a:t>
            </a:r>
          </a:p>
          <a:p>
            <a:pPr lvl="2" eaLnBrk="1" hangingPunct="1"/>
            <a:r>
              <a:rPr lang="fa-IR" altLang="en-US" dirty="0"/>
              <a:t>مقدار خروجي تابع اگر بتواند اضافه كند 1 و در غير اينصورت صفر بر ميگرداند</a:t>
            </a:r>
          </a:p>
          <a:p>
            <a:pPr lvl="2" eaLnBrk="1" hangingPunct="1"/>
            <a:r>
              <a:rPr lang="fa-IR" altLang="en-US" dirty="0"/>
              <a:t>توجه: در فراخواني اين تابع در صورت موفقيت آميز بودن بايد به تعداد دانشجويان ليست يكي اضافه شود</a:t>
            </a:r>
          </a:p>
          <a:p>
            <a:pPr lvl="1" eaLnBrk="1" hangingPunct="1"/>
            <a:r>
              <a:rPr lang="fa-IR" altLang="en-US" sz="2000" dirty="0"/>
              <a:t>حذف يك دانشجو از ليست:</a:t>
            </a:r>
          </a:p>
          <a:p>
            <a:pPr lvl="2" eaLnBrk="1" hangingPunct="1"/>
            <a:r>
              <a:rPr lang="fa-IR" altLang="en-US" dirty="0"/>
              <a:t>ورودي: شماره دانشجويي</a:t>
            </a:r>
          </a:p>
          <a:p>
            <a:pPr lvl="2" eaLnBrk="1" hangingPunct="1"/>
            <a:r>
              <a:rPr lang="fa-IR" altLang="en-US" dirty="0"/>
              <a:t>خروجي: اگر فرد در ليست باشد آنرا حذف و عدد 1 برميگرداند و در غير اينصورت صفر برميگرداند</a:t>
            </a:r>
          </a:p>
          <a:p>
            <a:pPr lvl="2" eaLnBrk="1" hangingPunct="1"/>
            <a:r>
              <a:rPr lang="fa-IR" altLang="en-US" dirty="0"/>
              <a:t>توجه: در فراخواني اين تابع در صورت موفقيت آميز بودن بايد به تعداد دانشجويان ليست يكي كم شود</a:t>
            </a:r>
          </a:p>
          <a:p>
            <a:pPr lvl="1" eaLnBrk="1" hangingPunct="1"/>
            <a:r>
              <a:rPr lang="fa-IR" altLang="en-US" sz="2000" dirty="0"/>
              <a:t>نمايش ليست</a:t>
            </a:r>
          </a:p>
          <a:p>
            <a:pPr lvl="1" eaLnBrk="1" hangingPunct="1"/>
            <a:r>
              <a:rPr lang="fa-IR" altLang="en-US" sz="2000" dirty="0"/>
              <a:t>برگرداندن تعداد دانشجويان در ليست</a:t>
            </a:r>
          </a:p>
        </p:txBody>
      </p:sp>
      <p:sp>
        <p:nvSpPr>
          <p:cNvPr id="419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262469B-1CF9-48BF-B074-DC3A5C27901B}" type="slidenum">
              <a:rPr lang="fa-IR" altLang="en-US" sz="1400">
                <a:cs typeface="B Mitra" panose="00000400000000000000" pitchFamily="2" charset="-78"/>
              </a:rPr>
              <a:pPr eaLnBrk="1" hangingPunct="1"/>
              <a:t>46</a:t>
            </a:fld>
            <a:endParaRPr lang="en-US" altLang="en-US" sz="1400" dirty="0">
              <a:cs typeface="B Mitra" panose="00000400000000000000" pitchFamily="2" charset="-78"/>
            </a:endParaRPr>
          </a:p>
        </p:txBody>
      </p:sp>
      <p:sp>
        <p:nvSpPr>
          <p:cNvPr id="5" name="Rectangle 4"/>
          <p:cNvSpPr>
            <a:spLocks noChangeArrowheads="1"/>
          </p:cNvSpPr>
          <p:nvPr/>
        </p:nvSpPr>
        <p:spPr bwMode="auto">
          <a:xfrm>
            <a:off x="2514600" y="3048001"/>
            <a:ext cx="3733800" cy="523875"/>
          </a:xfrm>
          <a:prstGeom prst="rect">
            <a:avLst/>
          </a:prstGeom>
          <a:noFill/>
          <a:ln w="9525" algn="ctr">
            <a:noFill/>
            <a:miter lim="800000"/>
            <a:headEnd/>
            <a:tailEnd/>
          </a:ln>
          <a:effectLst/>
        </p:spPr>
        <p:txBody>
          <a:bodyPr>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r>
              <a:rPr lang="fa-IR" altLang="en-US" sz="2800" b="1" dirty="0">
                <a:solidFill>
                  <a:srgbClr val="A6A6A6"/>
                </a:solidFill>
                <a:effectLst>
                  <a:outerShdw blurRad="38100" dist="38100" dir="2700000" algn="tl">
                    <a:srgbClr val="C0C0C0"/>
                  </a:outerShdw>
                </a:effectLst>
                <a:latin typeface="Arabic Transparent" panose="020B0604020202020204" pitchFamily="34" charset="0"/>
                <a:cs typeface="B Mitra" panose="00000400000000000000" pitchFamily="2" charset="-78"/>
              </a:rPr>
              <a:t>(زمان تحويل جلسه آينده)</a:t>
            </a:r>
            <a:endParaRPr lang="en-US" altLang="en-US" sz="2800" b="1" dirty="0">
              <a:solidFill>
                <a:srgbClr val="A6A6A6"/>
              </a:solidFill>
              <a:effectLst>
                <a:outerShdw blurRad="38100" dist="38100" dir="2700000" algn="tl">
                  <a:srgbClr val="C0C0C0"/>
                </a:outerShdw>
              </a:effectLst>
              <a:latin typeface="Arabic Transparent" panose="020B0604020202020204" pitchFamily="34" charset="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271547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ChangeArrowheads="1"/>
          </p:cNvSpPr>
          <p:nvPr>
            <p:ph type="title"/>
          </p:nvPr>
        </p:nvSpPr>
        <p:spPr/>
        <p:txBody>
          <a:bodyPr/>
          <a:lstStyle/>
          <a:p>
            <a:pPr eaLnBrk="1" hangingPunct="1"/>
            <a:r>
              <a:rPr lang="fa-IR" altLang="en-US" sz="4000"/>
              <a:t>آرگومانهاي پيش فرض در سازنده ها</a:t>
            </a:r>
            <a:endParaRPr lang="en-US" altLang="en-US" sz="4000"/>
          </a:p>
        </p:txBody>
      </p:sp>
      <p:sp>
        <p:nvSpPr>
          <p:cNvPr id="43011" name="Rectangle 3"/>
          <p:cNvSpPr>
            <a:spLocks noGrp="1" noChangeArrowheads="1"/>
          </p:cNvSpPr>
          <p:nvPr>
            <p:ph idx="1"/>
          </p:nvPr>
        </p:nvSpPr>
        <p:spPr>
          <a:noFill/>
        </p:spPr>
        <p:txBody>
          <a:bodyPr/>
          <a:lstStyle/>
          <a:p>
            <a:pPr eaLnBrk="1" hangingPunct="1"/>
            <a:r>
              <a:rPr lang="fa-IR" altLang="en-US" dirty="0"/>
              <a:t>سازنده ها مي توانند حاوي </a:t>
            </a:r>
            <a:r>
              <a:rPr lang="fa-IR" altLang="en-US" dirty="0">
                <a:solidFill>
                  <a:srgbClr val="FF0000"/>
                </a:solidFill>
              </a:rPr>
              <a:t>آرگومانهاي پيش فرض </a:t>
            </a:r>
            <a:r>
              <a:rPr lang="fa-IR" altLang="en-US" dirty="0"/>
              <a:t>باشند.</a:t>
            </a:r>
          </a:p>
          <a:p>
            <a:pPr eaLnBrk="1" hangingPunct="1"/>
            <a:r>
              <a:rPr lang="fa-IR" altLang="en-US" dirty="0"/>
              <a:t>با تعيين آرگومانهاي پيش فرض براي سازنده حتي در صورت عدم مقدار دهي در فراخواني سازنده، اين اطمينان وجود دارد که اشياء مقداردهي اوليه شده اند.</a:t>
            </a:r>
          </a:p>
          <a:p>
            <a:pPr eaLnBrk="1" hangingPunct="1"/>
            <a:r>
              <a:rPr lang="fa-IR" altLang="en-US" dirty="0"/>
              <a:t>سازنده اي که برنامه نويس ايجاد ميکند و تمام آرگومانهاي آن را به طور پيش فرض انتخاب کرده است (يا به هيچ آرگوماني نياز ندارد )، تبدیل به یک </a:t>
            </a:r>
            <a:r>
              <a:rPr lang="fa-IR" altLang="en-US" dirty="0">
                <a:solidFill>
                  <a:schemeClr val="folHlink"/>
                </a:solidFill>
              </a:rPr>
              <a:t>سازنده پيش فرض</a:t>
            </a:r>
            <a:r>
              <a:rPr lang="fa-IR" altLang="en-US" dirty="0"/>
              <a:t> میشود.</a:t>
            </a:r>
          </a:p>
          <a:p>
            <a:pPr eaLnBrk="1" hangingPunct="1"/>
            <a:r>
              <a:rPr lang="fa-IR" altLang="en-US" dirty="0">
                <a:solidFill>
                  <a:srgbClr val="FF0000"/>
                </a:solidFill>
              </a:rPr>
              <a:t>هر کلاس فقط يک سازنده پيش فرض مي تواند داشته باشد.</a:t>
            </a:r>
            <a:endParaRPr lang="en-US" altLang="en-US" sz="2800" dirty="0">
              <a:solidFill>
                <a:srgbClr val="FF0000"/>
              </a:solidFill>
            </a:endParaRPr>
          </a:p>
        </p:txBody>
      </p:sp>
      <p:sp>
        <p:nvSpPr>
          <p:cNvPr id="430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0B95E03-AAF6-4B70-BC02-826061529600}" type="slidenum">
              <a:rPr lang="fa-IR" altLang="en-US" sz="1400">
                <a:cs typeface="B Mitra" panose="00000400000000000000" pitchFamily="2" charset="-78"/>
              </a:rPr>
              <a:pPr eaLnBrk="1" hangingPunct="1"/>
              <a:t>47</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85613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40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97C29F3A-7CB3-4DC2-9504-91868C6A4D51}" type="slidenum">
              <a:rPr lang="fa-IR" altLang="en-US" sz="1400">
                <a:cs typeface="B Mitra" panose="00000400000000000000" pitchFamily="2" charset="-78"/>
              </a:rPr>
              <a:pPr eaLnBrk="1" hangingPunct="1"/>
              <a:t>48</a:t>
            </a:fld>
            <a:endParaRPr lang="en-US" altLang="en-US" sz="1400" dirty="0">
              <a:cs typeface="B Mitra" panose="00000400000000000000" pitchFamily="2" charset="-78"/>
            </a:endParaRPr>
          </a:p>
        </p:txBody>
      </p:sp>
      <p:sp>
        <p:nvSpPr>
          <p:cNvPr id="4" name="Footer Placeholder 3"/>
          <p:cNvSpPr>
            <a:spLocks noGrp="1"/>
          </p:cNvSpPr>
          <p:nvPr>
            <p:ph type="ftr" sz="quarter" idx="11"/>
          </p:nvPr>
        </p:nvSpPr>
        <p:spPr/>
        <p:txBody>
          <a:bodyPr/>
          <a:lstStyle/>
          <a:p>
            <a:r>
              <a:rPr lang="en-US"/>
              <a:t>V. Haghighatdoost, Shahed university</a:t>
            </a:r>
            <a:endParaRPr lang="en-US" dirty="0"/>
          </a:p>
        </p:txBody>
      </p:sp>
      <p:sp>
        <p:nvSpPr>
          <p:cNvPr id="5" name="Content Placeholder 4">
            <a:extLst>
              <a:ext uri="{FF2B5EF4-FFF2-40B4-BE49-F238E27FC236}">
                <a16:creationId xmlns:a16="http://schemas.microsoft.com/office/drawing/2014/main" id="{B6CA2CEE-5F02-FC35-7E8F-78E727321A88}"/>
              </a:ext>
            </a:extLst>
          </p:cNvPr>
          <p:cNvSpPr>
            <a:spLocks noGrp="1"/>
          </p:cNvSpPr>
          <p:nvPr>
            <p:ph idx="1"/>
          </p:nvPr>
        </p:nvSpPr>
        <p:spPr/>
        <p:txBody>
          <a:bodyPr/>
          <a:lstStyle/>
          <a:p>
            <a:r>
              <a:rPr lang="fa-IR" dirty="0"/>
              <a:t> سازنده در این کلاس، تبدیل به یک سازنده پیش فرض شده است.</a:t>
            </a:r>
            <a:endParaRPr lang="en-US" dirty="0"/>
          </a:p>
        </p:txBody>
      </p:sp>
      <p:sp>
        <p:nvSpPr>
          <p:cNvPr id="7" name="TextBox 6">
            <a:extLst>
              <a:ext uri="{FF2B5EF4-FFF2-40B4-BE49-F238E27FC236}">
                <a16:creationId xmlns:a16="http://schemas.microsoft.com/office/drawing/2014/main" id="{44E415A7-EC7F-B904-5949-5755D188ECEB}"/>
              </a:ext>
            </a:extLst>
          </p:cNvPr>
          <p:cNvSpPr txBox="1"/>
          <p:nvPr/>
        </p:nvSpPr>
        <p:spPr>
          <a:xfrm>
            <a:off x="215462" y="2031765"/>
            <a:ext cx="5581124" cy="3699603"/>
          </a:xfrm>
          <a:prstGeom prst="rect">
            <a:avLst/>
          </a:prstGeom>
          <a:noFill/>
        </p:spPr>
        <p:txBody>
          <a:bodyPr wrap="square">
            <a:spAutoFit/>
          </a:bodyPr>
          <a:lstStyle/>
          <a:p>
            <a:pPr marL="0" marR="0">
              <a:lnSpc>
                <a:spcPct val="107000"/>
              </a:lnSpc>
              <a:spcBef>
                <a:spcPts val="0"/>
              </a:spcBef>
              <a:spcAft>
                <a:spcPts val="0"/>
              </a:spcAft>
            </a:pP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class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myClass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x;</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y;</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i</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0,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808080"/>
                </a:solidFill>
                <a:effectLst/>
                <a:latin typeface="Consolas" panose="020B0609020204030204" pitchFamily="49" charset="0"/>
                <a:ea typeface="Calibri" panose="020F0502020204030204" pitchFamily="34" charset="0"/>
                <a:cs typeface="Consolas" panose="020B0609020204030204" pitchFamily="49" charset="0"/>
              </a:rPr>
              <a:t>j</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10);</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show();</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myClass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myClass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i</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808080"/>
                </a:solidFill>
                <a:effectLst/>
                <a:latin typeface="Consolas" panose="020B0609020204030204" pitchFamily="49" charset="0"/>
                <a:ea typeface="Calibri" panose="020F0502020204030204" pitchFamily="34" charset="0"/>
                <a:cs typeface="Consolas" panose="020B0609020204030204" pitchFamily="49" charset="0"/>
              </a:rPr>
              <a:t>j</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x = </a:t>
            </a:r>
            <a:r>
              <a:rPr lang="en-US"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i</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y = </a:t>
            </a:r>
            <a:r>
              <a:rPr lang="en-US" dirty="0">
                <a:solidFill>
                  <a:srgbClr val="808080"/>
                </a:solidFill>
                <a:effectLst/>
                <a:latin typeface="Consolas" panose="020B0609020204030204" pitchFamily="49" charset="0"/>
                <a:ea typeface="Calibri" panose="020F0502020204030204" pitchFamily="34" charset="0"/>
                <a:cs typeface="Consolas" panose="020B0609020204030204" pitchFamily="49" charset="0"/>
              </a:rPr>
              <a:t>j</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TextBox 8">
            <a:extLst>
              <a:ext uri="{FF2B5EF4-FFF2-40B4-BE49-F238E27FC236}">
                <a16:creationId xmlns:a16="http://schemas.microsoft.com/office/drawing/2014/main" id="{DF1C248E-E22B-B531-06C2-A01BE10F8651}"/>
              </a:ext>
            </a:extLst>
          </p:cNvPr>
          <p:cNvSpPr txBox="1"/>
          <p:nvPr/>
        </p:nvSpPr>
        <p:spPr>
          <a:xfrm>
            <a:off x="5815361" y="2031765"/>
            <a:ext cx="4952166" cy="3693319"/>
          </a:xfrm>
          <a:prstGeom prst="rect">
            <a:avLst/>
          </a:prstGeom>
          <a:noFill/>
        </p:spPr>
        <p:txBody>
          <a:bodyPr wrap="square">
            <a:spAutoFit/>
          </a:bodyPr>
          <a:lstStyle/>
          <a:p>
            <a:r>
              <a:rPr lang="en-US" sz="1800" dirty="0">
                <a:solidFill>
                  <a:srgbClr val="0000FF"/>
                </a:solidFill>
                <a:latin typeface="Consolas" panose="020B0609020204030204" pitchFamily="49" charset="0"/>
              </a:rPr>
              <a:t>void</a:t>
            </a:r>
            <a:r>
              <a:rPr lang="en-US" sz="1800" dirty="0">
                <a:solidFill>
                  <a:srgbClr val="000000"/>
                </a:solidFill>
                <a:latin typeface="Consolas" panose="020B0609020204030204" pitchFamily="49" charset="0"/>
              </a:rPr>
              <a:t> </a:t>
            </a:r>
            <a:r>
              <a:rPr lang="en-US" sz="1800" dirty="0" err="1">
                <a:solidFill>
                  <a:srgbClr val="2B91AF"/>
                </a:solidFill>
                <a:latin typeface="Consolas" panose="020B0609020204030204" pitchFamily="49" charset="0"/>
              </a:rPr>
              <a:t>myClass</a:t>
            </a:r>
            <a:r>
              <a:rPr lang="en-US" sz="1800" dirty="0">
                <a:solidFill>
                  <a:srgbClr val="000000"/>
                </a:solidFill>
                <a:latin typeface="Consolas" panose="020B0609020204030204" pitchFamily="49" charset="0"/>
              </a:rPr>
              <a:t> :: show()</a:t>
            </a:r>
          </a:p>
          <a:p>
            <a:r>
              <a:rPr lang="en-US" sz="1800" dirty="0">
                <a:solidFill>
                  <a:srgbClr val="000000"/>
                </a:solidFill>
                <a:latin typeface="Consolas" panose="020B0609020204030204" pitchFamily="49" charset="0"/>
              </a:rPr>
              <a:t>{</a:t>
            </a:r>
          </a:p>
          <a:p>
            <a:r>
              <a:rPr lang="en-US" sz="1800" dirty="0" err="1">
                <a:solidFill>
                  <a:srgbClr val="000000"/>
                </a:solidFill>
                <a:latin typeface="Consolas" panose="020B0609020204030204" pitchFamily="49" charset="0"/>
              </a:rPr>
              <a:t>cout</a:t>
            </a:r>
            <a:r>
              <a:rPr lang="en-US" sz="1800" dirty="0">
                <a:solidFill>
                  <a:srgbClr val="000000"/>
                </a:solidFill>
                <a:latin typeface="Consolas" panose="020B0609020204030204" pitchFamily="49" charset="0"/>
              </a:rPr>
              <a:t> &lt;&lt; “x = ” &lt;&lt; x;</a:t>
            </a:r>
          </a:p>
          <a:p>
            <a:r>
              <a:rPr lang="en-US" sz="1800" dirty="0" err="1">
                <a:solidFill>
                  <a:srgbClr val="000000"/>
                </a:solidFill>
                <a:latin typeface="Consolas" panose="020B0609020204030204" pitchFamily="49" charset="0"/>
              </a:rPr>
              <a:t>cout</a:t>
            </a:r>
            <a:r>
              <a:rPr lang="en-US" sz="1800" dirty="0">
                <a:solidFill>
                  <a:srgbClr val="000000"/>
                </a:solidFill>
                <a:latin typeface="Consolas" panose="020B0609020204030204" pitchFamily="49" charset="0"/>
              </a:rPr>
              <a:t> &lt;&lt; “y = ” &lt;&lt; y &lt;&lt; </a:t>
            </a:r>
            <a:r>
              <a:rPr lang="en-US" sz="1800" dirty="0" err="1">
                <a:solidFill>
                  <a:srgbClr val="000000"/>
                </a:solidFill>
                <a:latin typeface="Consolas" panose="020B0609020204030204" pitchFamily="49" charset="0"/>
              </a:rPr>
              <a:t>endl</a:t>
            </a:r>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a:t>
            </a:r>
          </a:p>
          <a:p>
            <a:r>
              <a:rPr lang="en-US" sz="1800" dirty="0">
                <a:solidFill>
                  <a:srgbClr val="0000FF"/>
                </a:solidFill>
                <a:latin typeface="Consolas" panose="020B0609020204030204" pitchFamily="49" charset="0"/>
              </a:rPr>
              <a:t>int</a:t>
            </a:r>
            <a:r>
              <a:rPr lang="en-US" sz="1800" dirty="0">
                <a:solidFill>
                  <a:srgbClr val="000000"/>
                </a:solidFill>
                <a:latin typeface="Consolas" panose="020B0609020204030204" pitchFamily="49" charset="0"/>
              </a:rPr>
              <a:t> main()</a:t>
            </a:r>
          </a:p>
          <a:p>
            <a:r>
              <a:rPr lang="en-US" sz="1800" dirty="0">
                <a:solidFill>
                  <a:srgbClr val="000000"/>
                </a:solidFill>
                <a:latin typeface="Consolas" panose="020B0609020204030204" pitchFamily="49" charset="0"/>
              </a:rPr>
              <a:t>{</a:t>
            </a:r>
          </a:p>
          <a:p>
            <a:r>
              <a:rPr lang="en-US" sz="1800" dirty="0" err="1">
                <a:solidFill>
                  <a:srgbClr val="2B91AF"/>
                </a:solidFill>
                <a:latin typeface="Consolas" panose="020B0609020204030204" pitchFamily="49" charset="0"/>
              </a:rPr>
              <a:t>myClass</a:t>
            </a:r>
            <a:r>
              <a:rPr lang="en-US" sz="1800" dirty="0">
                <a:solidFill>
                  <a:srgbClr val="000000"/>
                </a:solidFill>
                <a:latin typeface="Consolas" panose="020B0609020204030204" pitchFamily="49" charset="0"/>
              </a:rPr>
              <a:t>   ob1(11, 99);</a:t>
            </a:r>
          </a:p>
          <a:p>
            <a:r>
              <a:rPr lang="en-US" sz="1800" dirty="0" err="1">
                <a:solidFill>
                  <a:srgbClr val="2B91AF"/>
                </a:solidFill>
                <a:latin typeface="Consolas" panose="020B0609020204030204" pitchFamily="49" charset="0"/>
              </a:rPr>
              <a:t>myClass</a:t>
            </a:r>
            <a:r>
              <a:rPr lang="en-US" sz="1800" dirty="0">
                <a:solidFill>
                  <a:srgbClr val="000000"/>
                </a:solidFill>
                <a:latin typeface="Consolas" panose="020B0609020204030204" pitchFamily="49" charset="0"/>
              </a:rPr>
              <a:t>   ob2();</a:t>
            </a:r>
          </a:p>
          <a:p>
            <a:r>
              <a:rPr lang="en-US" sz="1800" dirty="0">
                <a:solidFill>
                  <a:srgbClr val="000000"/>
                </a:solidFill>
                <a:latin typeface="Consolas" panose="020B0609020204030204" pitchFamily="49" charset="0"/>
              </a:rPr>
              <a:t>ob1.show();</a:t>
            </a:r>
          </a:p>
          <a:p>
            <a:r>
              <a:rPr lang="en-US" sz="1800" dirty="0">
                <a:solidFill>
                  <a:srgbClr val="000000"/>
                </a:solidFill>
                <a:latin typeface="Consolas" panose="020B0609020204030204" pitchFamily="49" charset="0"/>
              </a:rPr>
              <a:t>ob1.show();</a:t>
            </a:r>
          </a:p>
          <a:p>
            <a:r>
              <a:rPr lang="en-US" sz="1800" dirty="0">
                <a:solidFill>
                  <a:srgbClr val="0000FF"/>
                </a:solidFill>
                <a:latin typeface="Consolas" panose="020B0609020204030204" pitchFamily="49" charset="0"/>
              </a:rPr>
              <a:t>return</a:t>
            </a:r>
            <a:r>
              <a:rPr lang="en-US" sz="1800" dirty="0">
                <a:solidFill>
                  <a:srgbClr val="000000"/>
                </a:solidFill>
                <a:latin typeface="Consolas" panose="020B0609020204030204" pitchFamily="49" charset="0"/>
              </a:rPr>
              <a:t> 1;</a:t>
            </a:r>
          </a:p>
          <a:p>
            <a:r>
              <a:rPr lang="en-US" sz="1800" dirty="0">
                <a:solidFill>
                  <a:srgbClr val="000000"/>
                </a:solidFill>
                <a:latin typeface="Consolas" panose="020B0609020204030204" pitchFamily="49" charset="0"/>
              </a:rPr>
              <a:t>}</a:t>
            </a:r>
          </a:p>
        </p:txBody>
      </p:sp>
      <p:sp>
        <p:nvSpPr>
          <p:cNvPr id="10" name="Rectangle 2">
            <a:extLst>
              <a:ext uri="{FF2B5EF4-FFF2-40B4-BE49-F238E27FC236}">
                <a16:creationId xmlns:a16="http://schemas.microsoft.com/office/drawing/2014/main" id="{DFD8CE72-CCBC-3BF9-BCB1-CE6817CF76EC}"/>
              </a:ext>
            </a:extLst>
          </p:cNvPr>
          <p:cNvSpPr txBox="1">
            <a:spLocks noChangeArrowheads="1"/>
          </p:cNvSpPr>
          <p:nvPr/>
        </p:nvSpPr>
        <p:spPr>
          <a:xfrm>
            <a:off x="8739673" y="4698837"/>
            <a:ext cx="3023119" cy="1838172"/>
          </a:xfrm>
          <a:prstGeom prst="rect">
            <a:avLst/>
          </a:prstGeom>
          <a:solidFill>
            <a:schemeClr val="tx1"/>
          </a:solidFill>
        </p:spPr>
        <p:txBody>
          <a:bodyPr vert="horz" lIns="91440" tIns="45720" rIns="91440" bIns="45720" rtlCol="0">
            <a:normAutofit/>
          </a:bodyPr>
          <a:lstStyle>
            <a:lvl1pPr marL="228600" indent="-228600" algn="r" defTabSz="914400" rtl="1" eaLnBrk="1" latinLnBrk="0" hangingPunct="1">
              <a:lnSpc>
                <a:spcPct val="150000"/>
              </a:lnSpc>
              <a:spcBef>
                <a:spcPts val="1000"/>
              </a:spcBef>
              <a:buClr>
                <a:srgbClr val="C00000"/>
              </a:buClr>
              <a:buSzPct val="70000"/>
              <a:buFont typeface="Wingdings" panose="05000000000000000000" pitchFamily="2" charset="2"/>
              <a:buChar char="q"/>
              <a:defRPr sz="2800" kern="1200">
                <a:solidFill>
                  <a:schemeClr val="tx1"/>
                </a:solidFill>
                <a:latin typeface="+mn-lt"/>
                <a:ea typeface="+mn-ea"/>
                <a:cs typeface="B Yekan" panose="00000400000000000000" pitchFamily="2" charset="-78"/>
              </a:defRPr>
            </a:lvl1pPr>
            <a:lvl2pPr marL="6858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400" kern="1200">
                <a:solidFill>
                  <a:schemeClr val="tx1"/>
                </a:solidFill>
                <a:latin typeface="+mn-lt"/>
                <a:ea typeface="+mn-ea"/>
                <a:cs typeface="B Yekan" panose="00000400000000000000" pitchFamily="2" charset="-78"/>
              </a:defRPr>
            </a:lvl2pPr>
            <a:lvl3pPr marL="11430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000" kern="1200">
                <a:solidFill>
                  <a:schemeClr val="tx1"/>
                </a:solidFill>
                <a:latin typeface="+mn-lt"/>
                <a:ea typeface="+mn-ea"/>
                <a:cs typeface="B Yekan" panose="00000400000000000000" pitchFamily="2" charset="-78"/>
              </a:defRPr>
            </a:lvl3pPr>
            <a:lvl4pPr marL="16002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4pPr>
            <a:lvl5pPr marL="20574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buFont typeface="Wingdings" panose="05000000000000000000" pitchFamily="2" charset="2"/>
              <a:buNone/>
            </a:pPr>
            <a:r>
              <a:rPr lang="fa-IR" altLang="en-US" sz="2400" dirty="0" err="1">
                <a:solidFill>
                  <a:schemeClr val="bg1"/>
                </a:solidFill>
              </a:rPr>
              <a:t>خروجي</a:t>
            </a:r>
            <a:r>
              <a:rPr lang="fa-IR" altLang="en-US" sz="2400" dirty="0">
                <a:solidFill>
                  <a:schemeClr val="bg1"/>
                </a:solidFill>
              </a:rPr>
              <a:t> :</a:t>
            </a:r>
          </a:p>
          <a:p>
            <a:pPr algn="ctr" rtl="0" eaLnBrk="1" hangingPunct="1">
              <a:lnSpc>
                <a:spcPct val="90000"/>
              </a:lnSpc>
              <a:buFont typeface="Wingdings" panose="05000000000000000000" pitchFamily="2" charset="2"/>
              <a:buNone/>
            </a:pPr>
            <a:r>
              <a:rPr lang="en-US" altLang="en-US" sz="2400" dirty="0">
                <a:solidFill>
                  <a:schemeClr val="bg1"/>
                </a:solidFill>
              </a:rPr>
              <a:t>x=11   y=99</a:t>
            </a:r>
          </a:p>
          <a:p>
            <a:pPr algn="ctr" rtl="0" eaLnBrk="1" hangingPunct="1">
              <a:lnSpc>
                <a:spcPct val="90000"/>
              </a:lnSpc>
              <a:buFont typeface="Wingdings" panose="05000000000000000000" pitchFamily="2" charset="2"/>
              <a:buNone/>
            </a:pPr>
            <a:r>
              <a:rPr lang="en-US" altLang="en-US" sz="2400" dirty="0">
                <a:solidFill>
                  <a:schemeClr val="bg1"/>
                </a:solidFill>
              </a:rPr>
              <a:t>x=0    y=10</a:t>
            </a:r>
          </a:p>
          <a:p>
            <a:pPr algn="l" rtl="0">
              <a:buFont typeface="Wingdings" panose="05000000000000000000" pitchFamily="2" charset="2"/>
              <a:buNone/>
            </a:pPr>
            <a:endParaRPr lang="en-US" altLang="en-US" sz="1600" dirty="0">
              <a:solidFill>
                <a:schemeClr val="bg1"/>
              </a:solidFill>
            </a:endParaRPr>
          </a:p>
        </p:txBody>
      </p:sp>
    </p:spTree>
    <p:extLst>
      <p:ext uri="{BB962C8B-B14F-4D97-AF65-F5344CB8AC3E}">
        <p14:creationId xmlns:p14="http://schemas.microsoft.com/office/powerpoint/2010/main" val="3892867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fa-IR" altLang="en-US"/>
              <a:t>تمرين 4:</a:t>
            </a:r>
            <a:endParaRPr lang="en-US" altLang="en-US"/>
          </a:p>
        </p:txBody>
      </p:sp>
      <p:sp>
        <p:nvSpPr>
          <p:cNvPr id="46083" name="Content Placeholder 2"/>
          <p:cNvSpPr>
            <a:spLocks noGrp="1"/>
          </p:cNvSpPr>
          <p:nvPr>
            <p:ph idx="1"/>
          </p:nvPr>
        </p:nvSpPr>
        <p:spPr/>
        <p:txBody>
          <a:bodyPr>
            <a:normAutofit fontScale="85000" lnSpcReduction="10000"/>
          </a:bodyPr>
          <a:lstStyle/>
          <a:p>
            <a:r>
              <a:rPr lang="fa-IR" altLang="en-US" sz="2400" dirty="0"/>
              <a:t>يك كلاس براي ذخيره سازي زمان تعريف نماييد با نام </a:t>
            </a:r>
            <a:r>
              <a:rPr lang="en-US" altLang="en-US" sz="2400" dirty="0" err="1"/>
              <a:t>CMyTime</a:t>
            </a:r>
            <a:endParaRPr lang="fa-IR" altLang="en-US" sz="2400" dirty="0"/>
          </a:p>
          <a:p>
            <a:pPr lvl="1"/>
            <a:r>
              <a:rPr lang="fa-IR" altLang="en-US" sz="2000" dirty="0"/>
              <a:t>متغيرهاي عضو: ساعت، دقيقه و ثانيه</a:t>
            </a:r>
          </a:p>
          <a:p>
            <a:pPr lvl="1"/>
            <a:r>
              <a:rPr lang="fa-IR" altLang="en-US" sz="2000" dirty="0"/>
              <a:t>سازنده: </a:t>
            </a:r>
          </a:p>
          <a:p>
            <a:pPr lvl="2"/>
            <a:r>
              <a:rPr lang="fa-IR" altLang="en-US" sz="1800" dirty="0"/>
              <a:t>سازنده پيش فرض كه مقادير 0 براي تمامي متغيرها لحاظ كند</a:t>
            </a:r>
          </a:p>
          <a:p>
            <a:pPr lvl="2"/>
            <a:r>
              <a:rPr lang="fa-IR" altLang="en-US" sz="1800" dirty="0"/>
              <a:t>سازنده كپي كه با توجه به شي ورودي و مقادير آن متغيرهاي عضو را مقداردهي نمايد</a:t>
            </a:r>
          </a:p>
          <a:p>
            <a:pPr lvl="1"/>
            <a:r>
              <a:rPr lang="fa-IR" altLang="en-US" sz="2000" dirty="0"/>
              <a:t>توابع عضو: </a:t>
            </a:r>
          </a:p>
          <a:p>
            <a:pPr lvl="2"/>
            <a:r>
              <a:rPr lang="fa-IR" altLang="en-US" sz="1800" dirty="0"/>
              <a:t>تابعي كه تفاضل زماني شي و شي ورودي را محاسبه نموده و بصورت يك شي </a:t>
            </a:r>
            <a:r>
              <a:rPr lang="en-US" altLang="en-US" sz="1800" dirty="0" err="1"/>
              <a:t>CMyTime</a:t>
            </a:r>
            <a:r>
              <a:rPr lang="fa-IR" altLang="en-US" sz="1800" dirty="0"/>
              <a:t> برگرداند</a:t>
            </a:r>
            <a:r>
              <a:rPr lang="en-US" altLang="en-US" sz="1800" dirty="0"/>
              <a:t> </a:t>
            </a:r>
            <a:r>
              <a:rPr lang="en-US" altLang="en-US" sz="1800" dirty="0" err="1">
                <a:solidFill>
                  <a:srgbClr val="0070C0"/>
                </a:solidFill>
              </a:rPr>
              <a:t>CMyTime</a:t>
            </a:r>
            <a:r>
              <a:rPr lang="en-US" altLang="en-US" sz="1800" dirty="0">
                <a:solidFill>
                  <a:srgbClr val="0070C0"/>
                </a:solidFill>
              </a:rPr>
              <a:t> </a:t>
            </a:r>
            <a:r>
              <a:rPr lang="en-US" altLang="en-US" sz="1800" dirty="0" err="1">
                <a:solidFill>
                  <a:srgbClr val="0070C0"/>
                </a:solidFill>
              </a:rPr>
              <a:t>CMyTime</a:t>
            </a:r>
            <a:r>
              <a:rPr lang="en-US" altLang="en-US" sz="1800" dirty="0">
                <a:solidFill>
                  <a:srgbClr val="0070C0"/>
                </a:solidFill>
              </a:rPr>
              <a:t>::Diff(</a:t>
            </a:r>
            <a:r>
              <a:rPr lang="en-US" altLang="en-US" sz="1800" dirty="0" err="1">
                <a:solidFill>
                  <a:srgbClr val="0070C0"/>
                </a:solidFill>
              </a:rPr>
              <a:t>const</a:t>
            </a:r>
            <a:r>
              <a:rPr lang="en-US" altLang="en-US" sz="1800" dirty="0">
                <a:solidFill>
                  <a:srgbClr val="0070C0"/>
                </a:solidFill>
              </a:rPr>
              <a:t> </a:t>
            </a:r>
            <a:r>
              <a:rPr lang="en-US" altLang="en-US" sz="1800" dirty="0" err="1">
                <a:solidFill>
                  <a:srgbClr val="0070C0"/>
                </a:solidFill>
              </a:rPr>
              <a:t>CMyTime</a:t>
            </a:r>
            <a:r>
              <a:rPr lang="en-US" altLang="en-US" sz="1800" dirty="0">
                <a:solidFill>
                  <a:srgbClr val="0070C0"/>
                </a:solidFill>
              </a:rPr>
              <a:t> &amp;t)  </a:t>
            </a:r>
            <a:endParaRPr lang="fa-IR" altLang="en-US" sz="1800" dirty="0">
              <a:solidFill>
                <a:srgbClr val="0070C0"/>
              </a:solidFill>
            </a:endParaRPr>
          </a:p>
          <a:p>
            <a:pPr lvl="2"/>
            <a:r>
              <a:rPr lang="fa-IR" altLang="en-US" sz="1800" dirty="0"/>
              <a:t>تابعي كه حاصل جمع زماني شي و شي ورودي را محاسبه نموده و بصورت يك شي </a:t>
            </a:r>
            <a:r>
              <a:rPr lang="en-US" altLang="en-US" sz="1800" dirty="0" err="1"/>
              <a:t>CMyTime</a:t>
            </a:r>
            <a:r>
              <a:rPr lang="fa-IR" altLang="en-US" sz="1800" dirty="0"/>
              <a:t> برگرداند</a:t>
            </a:r>
            <a:r>
              <a:rPr lang="en-US" altLang="en-US" sz="1800" dirty="0"/>
              <a:t> </a:t>
            </a:r>
            <a:r>
              <a:rPr lang="en-US" altLang="en-US" sz="1800" dirty="0" err="1">
                <a:solidFill>
                  <a:srgbClr val="0070C0"/>
                </a:solidFill>
              </a:rPr>
              <a:t>CMyTime</a:t>
            </a:r>
            <a:r>
              <a:rPr lang="en-US" altLang="en-US" sz="1800" dirty="0">
                <a:solidFill>
                  <a:srgbClr val="0070C0"/>
                </a:solidFill>
              </a:rPr>
              <a:t> </a:t>
            </a:r>
            <a:r>
              <a:rPr lang="en-US" altLang="en-US" sz="1800" dirty="0" err="1">
                <a:solidFill>
                  <a:srgbClr val="0070C0"/>
                </a:solidFill>
              </a:rPr>
              <a:t>CMyTime</a:t>
            </a:r>
            <a:r>
              <a:rPr lang="en-US" altLang="en-US" sz="1800" dirty="0">
                <a:solidFill>
                  <a:srgbClr val="0070C0"/>
                </a:solidFill>
              </a:rPr>
              <a:t>::Add(</a:t>
            </a:r>
            <a:r>
              <a:rPr lang="en-US" altLang="en-US" sz="1800" dirty="0" err="1">
                <a:solidFill>
                  <a:srgbClr val="0070C0"/>
                </a:solidFill>
              </a:rPr>
              <a:t>const</a:t>
            </a:r>
            <a:r>
              <a:rPr lang="en-US" altLang="en-US" sz="1800" dirty="0">
                <a:solidFill>
                  <a:srgbClr val="0070C0"/>
                </a:solidFill>
              </a:rPr>
              <a:t> </a:t>
            </a:r>
            <a:r>
              <a:rPr lang="en-US" altLang="en-US" sz="1800" dirty="0" err="1">
                <a:solidFill>
                  <a:srgbClr val="0070C0"/>
                </a:solidFill>
              </a:rPr>
              <a:t>CMyTime</a:t>
            </a:r>
            <a:r>
              <a:rPr lang="en-US" altLang="en-US" sz="1800" dirty="0">
                <a:solidFill>
                  <a:srgbClr val="0070C0"/>
                </a:solidFill>
              </a:rPr>
              <a:t> &amp;t) </a:t>
            </a:r>
          </a:p>
          <a:p>
            <a:pPr lvl="2"/>
            <a:r>
              <a:rPr lang="fa-IR" altLang="en-US" sz="1800" dirty="0"/>
              <a:t>تابعي كه يك شي از نوع </a:t>
            </a:r>
            <a:r>
              <a:rPr lang="en-US" altLang="en-US" sz="1800" dirty="0" err="1"/>
              <a:t>CMyTime</a:t>
            </a:r>
            <a:r>
              <a:rPr lang="en-US" altLang="en-US" sz="1800" dirty="0"/>
              <a:t> </a:t>
            </a:r>
            <a:r>
              <a:rPr lang="fa-IR" altLang="en-US" sz="1800" dirty="0"/>
              <a:t> را بعنوان پارامتر گرفته و اگر مقدار آن بزرگتر از پارامتر ورودي باشد مقدار 1 و اگر كوچكتر بود -1 و اگر برابر بودند مقدار </a:t>
            </a:r>
            <a:r>
              <a:rPr lang="en-US" altLang="en-US" sz="1800" dirty="0"/>
              <a:t>0</a:t>
            </a:r>
            <a:r>
              <a:rPr lang="fa-IR" altLang="en-US" sz="1800" dirty="0"/>
              <a:t> برگرداند.</a:t>
            </a:r>
          </a:p>
          <a:p>
            <a:pPr lvl="2"/>
            <a:r>
              <a:rPr lang="en-US" altLang="en-US" sz="1800" dirty="0" err="1">
                <a:solidFill>
                  <a:srgbClr val="0070C0"/>
                </a:solidFill>
              </a:rPr>
              <a:t>int</a:t>
            </a:r>
            <a:r>
              <a:rPr lang="en-US" altLang="en-US" sz="1800" dirty="0">
                <a:solidFill>
                  <a:srgbClr val="0070C0"/>
                </a:solidFill>
              </a:rPr>
              <a:t> </a:t>
            </a:r>
            <a:r>
              <a:rPr lang="en-US" altLang="en-US" sz="1800" dirty="0" err="1">
                <a:solidFill>
                  <a:srgbClr val="0070C0"/>
                </a:solidFill>
              </a:rPr>
              <a:t>CMyTime</a:t>
            </a:r>
            <a:r>
              <a:rPr lang="en-US" altLang="en-US" sz="1800" dirty="0">
                <a:solidFill>
                  <a:srgbClr val="0070C0"/>
                </a:solidFill>
              </a:rPr>
              <a:t>::Compare(</a:t>
            </a:r>
            <a:r>
              <a:rPr lang="en-US" altLang="en-US" sz="1800" dirty="0" err="1">
                <a:solidFill>
                  <a:srgbClr val="0070C0"/>
                </a:solidFill>
              </a:rPr>
              <a:t>const</a:t>
            </a:r>
            <a:r>
              <a:rPr lang="en-US" altLang="en-US" sz="1800" dirty="0">
                <a:solidFill>
                  <a:srgbClr val="0070C0"/>
                </a:solidFill>
              </a:rPr>
              <a:t> </a:t>
            </a:r>
            <a:r>
              <a:rPr lang="en-US" altLang="en-US" sz="1800" dirty="0" err="1">
                <a:solidFill>
                  <a:srgbClr val="0070C0"/>
                </a:solidFill>
              </a:rPr>
              <a:t>CMyTime</a:t>
            </a:r>
            <a:r>
              <a:rPr lang="en-US" altLang="en-US" sz="1800" dirty="0">
                <a:solidFill>
                  <a:srgbClr val="0070C0"/>
                </a:solidFill>
              </a:rPr>
              <a:t> &amp;t) </a:t>
            </a:r>
            <a:endParaRPr lang="fa-IR" altLang="en-US" sz="1800" dirty="0">
              <a:solidFill>
                <a:srgbClr val="0070C0"/>
              </a:solidFill>
            </a:endParaRPr>
          </a:p>
        </p:txBody>
      </p:sp>
      <p:sp>
        <p:nvSpPr>
          <p:cNvPr id="460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A2169B87-1FD1-49FD-B5F9-245D945D3CC8}" type="slidenum">
              <a:rPr lang="fa-IR" altLang="en-US" sz="1400">
                <a:cs typeface="B Mitra" panose="00000400000000000000" pitchFamily="2" charset="-78"/>
              </a:rPr>
              <a:pPr eaLnBrk="1" hangingPunct="1"/>
              <a:t>49</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3399799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7358BFE-8CD0-4126-8EBD-7DAF598248CB}" type="slidenum">
              <a:rPr lang="fa-IR" altLang="en-US" sz="1400">
                <a:cs typeface="B Mitra" panose="00000400000000000000" pitchFamily="2" charset="-78"/>
              </a:rPr>
              <a:pPr eaLnBrk="1" hangingPunct="1"/>
              <a:t>5</a:t>
            </a:fld>
            <a:endParaRPr lang="en-US" altLang="en-US" sz="1400" dirty="0">
              <a:cs typeface="B Mitra" panose="00000400000000000000" pitchFamily="2" charset="-78"/>
            </a:endParaRPr>
          </a:p>
        </p:txBody>
      </p:sp>
      <p:sp>
        <p:nvSpPr>
          <p:cNvPr id="6147" name="Rectangle 2"/>
          <p:cNvSpPr>
            <a:spLocks noChangeArrowheads="1"/>
          </p:cNvSpPr>
          <p:nvPr/>
        </p:nvSpPr>
        <p:spPr bwMode="auto">
          <a:xfrm>
            <a:off x="1894680" y="983456"/>
            <a:ext cx="5472113" cy="1584325"/>
          </a:xfrm>
          <a:prstGeom prst="rect">
            <a:avLst/>
          </a:prstGeom>
          <a:solidFill>
            <a:srgbClr val="FEFFC1"/>
          </a:solidFill>
          <a:ln w="9525">
            <a:solidFill>
              <a:schemeClr val="tx1"/>
            </a:solidFill>
            <a:miter lim="800000"/>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Yekan" panose="00000400000000000000" pitchFamily="2" charset="-78"/>
            </a:endParaRPr>
          </a:p>
        </p:txBody>
      </p:sp>
      <p:sp>
        <p:nvSpPr>
          <p:cNvPr id="6148" name="Rectangle 3"/>
          <p:cNvSpPr>
            <a:spLocks noChangeArrowheads="1"/>
          </p:cNvSpPr>
          <p:nvPr/>
        </p:nvSpPr>
        <p:spPr bwMode="auto">
          <a:xfrm>
            <a:off x="1894680" y="3936206"/>
            <a:ext cx="5472113" cy="1584325"/>
          </a:xfrm>
          <a:prstGeom prst="rect">
            <a:avLst/>
          </a:prstGeom>
          <a:solidFill>
            <a:srgbClr val="FEFFC1"/>
          </a:solidFill>
          <a:ln w="9525">
            <a:solidFill>
              <a:schemeClr val="tx1"/>
            </a:solidFill>
            <a:miter lim="800000"/>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Yekan" panose="00000400000000000000" pitchFamily="2" charset="-78"/>
            </a:endParaRPr>
          </a:p>
        </p:txBody>
      </p:sp>
      <p:sp>
        <p:nvSpPr>
          <p:cNvPr id="6149" name="AutoShape 4"/>
          <p:cNvSpPr>
            <a:spLocks noChangeArrowheads="1"/>
          </p:cNvSpPr>
          <p:nvPr/>
        </p:nvSpPr>
        <p:spPr bwMode="auto">
          <a:xfrm>
            <a:off x="381793" y="1991517"/>
            <a:ext cx="1258887" cy="2952750"/>
          </a:xfrm>
          <a:prstGeom prst="curvedRightArrow">
            <a:avLst>
              <a:gd name="adj1" fmla="val 46910"/>
              <a:gd name="adj2" fmla="val 93821"/>
              <a:gd name="adj3" fmla="val 33333"/>
            </a:avLst>
          </a:prstGeom>
          <a:solidFill>
            <a:srgbClr val="FEFFC1"/>
          </a:solidFill>
          <a:ln w="9525">
            <a:solidFill>
              <a:schemeClr val="tx1"/>
            </a:solidFill>
            <a:miter lim="800000"/>
            <a:headEnd/>
            <a:tailEnd/>
          </a:ln>
        </p:spPr>
        <p:txBody>
          <a:bodyPr wrap="none" anchor="ct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endParaRPr lang="en-US" altLang="en-US" dirty="0">
              <a:cs typeface="B Yekan" panose="00000400000000000000" pitchFamily="2" charset="-78"/>
            </a:endParaRPr>
          </a:p>
        </p:txBody>
      </p:sp>
      <p:sp>
        <p:nvSpPr>
          <p:cNvPr id="6151" name="Text Box 6"/>
          <p:cNvSpPr txBox="1">
            <a:spLocks noChangeArrowheads="1"/>
          </p:cNvSpPr>
          <p:nvPr/>
        </p:nvSpPr>
        <p:spPr bwMode="auto">
          <a:xfrm>
            <a:off x="2037554" y="1343817"/>
            <a:ext cx="525780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ctr" eaLnBrk="1" hangingPunct="1">
              <a:spcBef>
                <a:spcPct val="50000"/>
              </a:spcBef>
            </a:pPr>
            <a:r>
              <a:rPr lang="fa-IR" altLang="en-US" dirty="0">
                <a:latin typeface="Comic Sans MS" panose="030F0702030302020204" pitchFamily="66" charset="0"/>
                <a:cs typeface="B Yekan" panose="00000400000000000000" pitchFamily="2" charset="-78"/>
              </a:rPr>
              <a:t>کلاس ، الگويي براي اشياءي است که ويژگيهاي مشترکي دارند و رفتارهاي يکساني از خود نشان مي‌دهند.</a:t>
            </a:r>
            <a:endParaRPr lang="en-US" altLang="en-US" dirty="0">
              <a:latin typeface="Comic Sans MS" panose="030F0702030302020204" pitchFamily="66" charset="0"/>
              <a:cs typeface="B Yekan" panose="00000400000000000000" pitchFamily="2" charset="-78"/>
            </a:endParaRPr>
          </a:p>
        </p:txBody>
      </p:sp>
      <p:sp>
        <p:nvSpPr>
          <p:cNvPr id="6152" name="Text Box 7"/>
          <p:cNvSpPr txBox="1">
            <a:spLocks noChangeArrowheads="1"/>
          </p:cNvSpPr>
          <p:nvPr/>
        </p:nvSpPr>
        <p:spPr bwMode="auto">
          <a:xfrm>
            <a:off x="2253454" y="4296567"/>
            <a:ext cx="4681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ctr" eaLnBrk="1" hangingPunct="1">
              <a:spcBef>
                <a:spcPct val="50000"/>
              </a:spcBef>
            </a:pPr>
            <a:endParaRPr lang="en-US" altLang="en-US" sz="2400">
              <a:latin typeface="Comic Sans MS" panose="030F0702030302020204" pitchFamily="66" charset="0"/>
              <a:cs typeface="B Yekan" panose="00000400000000000000" pitchFamily="2" charset="-78"/>
            </a:endParaRPr>
          </a:p>
        </p:txBody>
      </p:sp>
      <p:sp>
        <p:nvSpPr>
          <p:cNvPr id="6153" name="Text Box 8"/>
          <p:cNvSpPr txBox="1">
            <a:spLocks noChangeArrowheads="1"/>
          </p:cNvSpPr>
          <p:nvPr/>
        </p:nvSpPr>
        <p:spPr bwMode="auto">
          <a:xfrm>
            <a:off x="2326479" y="4512468"/>
            <a:ext cx="46799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ctr" eaLnBrk="1" hangingPunct="1">
              <a:spcBef>
                <a:spcPct val="50000"/>
              </a:spcBef>
            </a:pPr>
            <a:r>
              <a:rPr lang="fa-IR" altLang="en-US" sz="3000" dirty="0">
                <a:latin typeface="Comic Sans MS" panose="030F0702030302020204" pitchFamily="66" charset="0"/>
                <a:cs typeface="B Yekan" panose="00000400000000000000" pitchFamily="2" charset="-78"/>
              </a:rPr>
              <a:t>شيء نمونه خاصي از کلاس است.</a:t>
            </a:r>
            <a:endParaRPr lang="en-US" altLang="en-US" sz="3000" dirty="0">
              <a:latin typeface="Comic Sans MS" panose="030F0702030302020204" pitchFamily="66" charset="0"/>
              <a:cs typeface="B Yekan" panose="00000400000000000000" pitchFamily="2" charset="-78"/>
            </a:endParaRPr>
          </a:p>
        </p:txBody>
      </p:sp>
      <p:sp>
        <p:nvSpPr>
          <p:cNvPr id="4" name="Footer Placeholder 3"/>
          <p:cNvSpPr>
            <a:spLocks noGrp="1"/>
          </p:cNvSpPr>
          <p:nvPr>
            <p:ph type="ftr" sz="quarter" idx="11"/>
          </p:nvPr>
        </p:nvSpPr>
        <p:spPr/>
        <p:txBody>
          <a:bodyPr/>
          <a:lstStyle/>
          <a:p>
            <a:r>
              <a:rPr lang="en-US"/>
              <a:t>V. Haghighatdoost, Shahed university</a:t>
            </a:r>
            <a:endParaRPr lang="en-US" dirty="0"/>
          </a:p>
        </p:txBody>
      </p:sp>
      <p:pic>
        <p:nvPicPr>
          <p:cNvPr id="13" name="Picture 12"/>
          <p:cNvPicPr>
            <a:picLocks noChangeAspect="1"/>
          </p:cNvPicPr>
          <p:nvPr/>
        </p:nvPicPr>
        <p:blipFill>
          <a:blip r:embed="rId3"/>
          <a:stretch>
            <a:fillRect/>
          </a:stretch>
        </p:blipFill>
        <p:spPr>
          <a:xfrm>
            <a:off x="7860064" y="4553188"/>
            <a:ext cx="4331935" cy="2304812"/>
          </a:xfrm>
          <a:prstGeom prst="rect">
            <a:avLst/>
          </a:prstGeom>
        </p:spPr>
      </p:pic>
    </p:spTree>
    <p:extLst>
      <p:ext uri="{BB962C8B-B14F-4D97-AF65-F5344CB8AC3E}">
        <p14:creationId xmlns:p14="http://schemas.microsoft.com/office/powerpoint/2010/main" val="2474640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fa-IR" altLang="en-US"/>
              <a:t>ادامه تمرين 4</a:t>
            </a:r>
            <a:endParaRPr lang="en-US" altLang="en-US"/>
          </a:p>
        </p:txBody>
      </p:sp>
      <p:sp>
        <p:nvSpPr>
          <p:cNvPr id="47107" name="Content Placeholder 2"/>
          <p:cNvSpPr>
            <a:spLocks noGrp="1"/>
          </p:cNvSpPr>
          <p:nvPr>
            <p:ph idx="1"/>
          </p:nvPr>
        </p:nvSpPr>
        <p:spPr/>
        <p:txBody>
          <a:bodyPr>
            <a:normAutofit fontScale="85000" lnSpcReduction="20000"/>
          </a:bodyPr>
          <a:lstStyle/>
          <a:p>
            <a:r>
              <a:rPr lang="fa-IR" altLang="en-US" sz="2400"/>
              <a:t>يك كلاس براي ذخيره سازي زمان تعريف نماييد با نام </a:t>
            </a:r>
            <a:r>
              <a:rPr lang="en-US" altLang="en-US" sz="2400"/>
              <a:t>CMyDateTime</a:t>
            </a:r>
            <a:endParaRPr lang="fa-IR" altLang="en-US" sz="2400"/>
          </a:p>
          <a:p>
            <a:pPr lvl="1"/>
            <a:r>
              <a:rPr lang="fa-IR" altLang="en-US" sz="2000"/>
              <a:t>متغيرهاي عضو: ساعت، دقيقه و ثانيه</a:t>
            </a:r>
          </a:p>
          <a:p>
            <a:pPr lvl="1"/>
            <a:r>
              <a:rPr lang="fa-IR" altLang="en-US" sz="2000"/>
              <a:t>سازنده: </a:t>
            </a:r>
          </a:p>
          <a:p>
            <a:pPr lvl="2"/>
            <a:r>
              <a:rPr lang="fa-IR" altLang="en-US" sz="1800"/>
              <a:t>سازنده پيش فرض كه مقادير تاريخ و زمان جاري سيستم براي تمامي متغيرها لحاظ كند</a:t>
            </a:r>
          </a:p>
          <a:p>
            <a:pPr lvl="2"/>
            <a:r>
              <a:rPr lang="fa-IR" altLang="en-US" sz="1800"/>
              <a:t>سازنده كپي كه با توجه به شي ورودي و مقادير آن متغيرهاي عضو را مقداردهي نمايد</a:t>
            </a:r>
          </a:p>
          <a:p>
            <a:pPr lvl="2"/>
            <a:r>
              <a:rPr lang="fa-IR" altLang="en-US" sz="1800"/>
              <a:t>سازنده اي كه پارمترهاي سال، ماه، روز، ساعت، دقيقه و ثانيه را بگيرد و اعضا را مقداردهي نمايد.</a:t>
            </a:r>
          </a:p>
          <a:p>
            <a:pPr lvl="1"/>
            <a:r>
              <a:rPr lang="fa-IR" altLang="en-US" sz="2000"/>
              <a:t>توابع عضو: </a:t>
            </a:r>
          </a:p>
          <a:p>
            <a:pPr lvl="2"/>
            <a:r>
              <a:rPr lang="fa-IR" altLang="en-US" sz="1800"/>
              <a:t>تابعي كه تفاضل زماني شي و شي ورودي را محاسبه نموده و بصورت يك شي </a:t>
            </a:r>
            <a:r>
              <a:rPr lang="en-US" altLang="en-US" sz="1800"/>
              <a:t>CMyDateTime </a:t>
            </a:r>
            <a:r>
              <a:rPr lang="fa-IR" altLang="en-US" sz="1800"/>
              <a:t>برگرداند</a:t>
            </a:r>
            <a:r>
              <a:rPr lang="en-US" altLang="en-US" sz="1800"/>
              <a:t> </a:t>
            </a:r>
            <a:r>
              <a:rPr lang="en-US" altLang="en-US" sz="1800">
                <a:solidFill>
                  <a:srgbClr val="0070C0"/>
                </a:solidFill>
              </a:rPr>
              <a:t>CMyDateTime CMyDateTime::Diff(const CMyTime &amp;t)  </a:t>
            </a:r>
            <a:endParaRPr lang="fa-IR" altLang="en-US" sz="1800">
              <a:solidFill>
                <a:srgbClr val="0070C0"/>
              </a:solidFill>
            </a:endParaRPr>
          </a:p>
          <a:p>
            <a:pPr lvl="2"/>
            <a:r>
              <a:rPr lang="fa-IR" altLang="en-US" sz="1800"/>
              <a:t>تابعي كه حاصل جمع زماني شي و شي ورودي را محاسبه نموده و بصورت يك شي </a:t>
            </a:r>
            <a:r>
              <a:rPr lang="en-US" altLang="en-US" sz="1800"/>
              <a:t>CMyDateTime </a:t>
            </a:r>
            <a:r>
              <a:rPr lang="fa-IR" altLang="en-US" sz="1800"/>
              <a:t>برگرداند</a:t>
            </a:r>
            <a:r>
              <a:rPr lang="en-US" altLang="en-US" sz="1800"/>
              <a:t> </a:t>
            </a:r>
            <a:r>
              <a:rPr lang="en-US" altLang="en-US" sz="1800">
                <a:solidFill>
                  <a:srgbClr val="0070C0"/>
                </a:solidFill>
              </a:rPr>
              <a:t>CMyDateTime CMyTime::Add(const CMyDateTime &amp;t) </a:t>
            </a:r>
          </a:p>
          <a:p>
            <a:pPr lvl="2"/>
            <a:r>
              <a:rPr lang="fa-IR" altLang="en-US" sz="1800"/>
              <a:t>تابعي كه يك شي از نوع </a:t>
            </a:r>
            <a:r>
              <a:rPr lang="en-US" altLang="en-US" sz="1800"/>
              <a:t>CMyDateTime </a:t>
            </a:r>
            <a:r>
              <a:rPr lang="fa-IR" altLang="en-US" sz="1800"/>
              <a:t>را بعنوان پارامتر گرفته و اگر مقدار آن بزرگتر از پارامتر ورودي باشد مقدار 1 و اگر كوچكتر بود -1 و اگر برابر بودند مقدار </a:t>
            </a:r>
            <a:r>
              <a:rPr lang="en-US" altLang="en-US" sz="1800"/>
              <a:t>0</a:t>
            </a:r>
            <a:r>
              <a:rPr lang="fa-IR" altLang="en-US" sz="1800"/>
              <a:t> برگرداند.</a:t>
            </a:r>
          </a:p>
          <a:p>
            <a:pPr lvl="2"/>
            <a:r>
              <a:rPr lang="en-US" altLang="en-US" sz="1800">
                <a:solidFill>
                  <a:srgbClr val="0070C0"/>
                </a:solidFill>
              </a:rPr>
              <a:t>int CMyDateTime::Compare(const CMyDateTime &amp;t) </a:t>
            </a:r>
            <a:endParaRPr lang="fa-IR" altLang="en-US" sz="1800">
              <a:solidFill>
                <a:srgbClr val="0070C0"/>
              </a:solidFill>
            </a:endParaRPr>
          </a:p>
        </p:txBody>
      </p:sp>
      <p:sp>
        <p:nvSpPr>
          <p:cNvPr id="471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27EA36D-3049-473A-B6E4-8FF7F80FDB80}" type="slidenum">
              <a:rPr lang="fa-IR" altLang="en-US" sz="1400">
                <a:cs typeface="B Mitra" panose="00000400000000000000" pitchFamily="2" charset="-78"/>
              </a:rPr>
              <a:pPr eaLnBrk="1" hangingPunct="1"/>
              <a:t>50</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7414607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4"/>
          <p:cNvSpPr>
            <a:spLocks noGrp="1" noChangeArrowheads="1"/>
          </p:cNvSpPr>
          <p:nvPr>
            <p:ph type="ctrTitle"/>
          </p:nvPr>
        </p:nvSpPr>
        <p:spPr/>
        <p:txBody>
          <a:bodyPr/>
          <a:lstStyle/>
          <a:p>
            <a:pPr algn="ctr" eaLnBrk="1" hangingPunct="1"/>
            <a:r>
              <a:rPr lang="fa-IR" altLang="en-US"/>
              <a:t>مخرب ها(نابود کننده ها)</a:t>
            </a:r>
            <a:endParaRPr lang="en-US" altLang="en-US"/>
          </a:p>
        </p:txBody>
      </p:sp>
      <p:sp>
        <p:nvSpPr>
          <p:cNvPr id="48132" name="Rectangle 5"/>
          <p:cNvSpPr>
            <a:spLocks noGrp="1" noChangeArrowheads="1"/>
          </p:cNvSpPr>
          <p:nvPr>
            <p:ph type="subTitle" idx="1"/>
          </p:nvPr>
        </p:nvSpPr>
        <p:spPr>
          <a:xfrm>
            <a:off x="1524000" y="3658195"/>
            <a:ext cx="9144000" cy="386255"/>
          </a:xfrm>
        </p:spPr>
        <p:txBody>
          <a:bodyPr>
            <a:noAutofit/>
          </a:bodyPr>
          <a:lstStyle/>
          <a:p>
            <a:pPr eaLnBrk="1" hangingPunct="1"/>
            <a:r>
              <a:rPr lang="en-US" altLang="en-US" sz="4400" dirty="0">
                <a:solidFill>
                  <a:srgbClr val="C00000"/>
                </a:solidFill>
              </a:rPr>
              <a:t>destructor</a:t>
            </a:r>
          </a:p>
        </p:txBody>
      </p:sp>
      <p:sp>
        <p:nvSpPr>
          <p:cNvPr id="2" name="Footer Placeholder 1"/>
          <p:cNvSpPr>
            <a:spLocks noGrp="1"/>
          </p:cNvSpPr>
          <p:nvPr>
            <p:ph type="ftr" sz="quarter" idx="11"/>
          </p:nvPr>
        </p:nvSpPr>
        <p:spPr/>
        <p:txBody>
          <a:bodyPr/>
          <a:lstStyle/>
          <a:p>
            <a:r>
              <a:rPr lang="en-US"/>
              <a:t>V. Haghighatdoost, Shahed university</a:t>
            </a:r>
          </a:p>
        </p:txBody>
      </p:sp>
      <p:sp>
        <p:nvSpPr>
          <p:cNvPr id="48130" name="Rectangle 1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AC8F36E-A85C-4FBD-BFC0-76D9A975E3AD}" type="slidenum">
              <a:rPr lang="fa-IR" altLang="en-US" sz="1400">
                <a:solidFill>
                  <a:schemeClr val="bg2"/>
                </a:solidFill>
                <a:cs typeface="B Mitra" panose="00000400000000000000" pitchFamily="2" charset="-78"/>
              </a:rPr>
              <a:pPr eaLnBrk="1" hangingPunct="1"/>
              <a:t>51</a:t>
            </a:fld>
            <a:endParaRPr lang="en-US" altLang="en-US" sz="1400" dirty="0">
              <a:solidFill>
                <a:schemeClr val="bg2"/>
              </a:solidFill>
              <a:cs typeface="B Mitra" panose="00000400000000000000" pitchFamily="2" charset="-78"/>
            </a:endParaRPr>
          </a:p>
        </p:txBody>
      </p:sp>
    </p:spTree>
    <p:extLst>
      <p:ext uri="{BB962C8B-B14F-4D97-AF65-F5344CB8AC3E}">
        <p14:creationId xmlns:p14="http://schemas.microsoft.com/office/powerpoint/2010/main" val="1137688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p:txBody>
          <a:bodyPr/>
          <a:lstStyle/>
          <a:p>
            <a:pPr eaLnBrk="1" hangingPunct="1"/>
            <a:r>
              <a:rPr lang="fa-IR" altLang="en-US"/>
              <a:t>مخرب ها(نابود کننده ها)</a:t>
            </a:r>
            <a:endParaRPr lang="en-US" altLang="en-US"/>
          </a:p>
        </p:txBody>
      </p:sp>
      <p:sp>
        <p:nvSpPr>
          <p:cNvPr id="49156" name="Rectangle 3"/>
          <p:cNvSpPr>
            <a:spLocks noGrp="1" noChangeArrowheads="1"/>
          </p:cNvSpPr>
          <p:nvPr>
            <p:ph idx="1"/>
          </p:nvPr>
        </p:nvSpPr>
        <p:spPr/>
        <p:txBody>
          <a:bodyPr/>
          <a:lstStyle/>
          <a:p>
            <a:pPr eaLnBrk="1" hangingPunct="1">
              <a:lnSpc>
                <a:spcPct val="90000"/>
              </a:lnSpc>
            </a:pPr>
            <a:r>
              <a:rPr lang="fa-IR" altLang="en-US" sz="3000" dirty="0"/>
              <a:t>همان طور که وقتي يک شي براي اولين بار ساخته مي شود تابع سازنده آن احضار مي‌شود با نابود شدن شيء نيز تابع ديگري به نام تابع مخرب (</a:t>
            </a:r>
            <a:r>
              <a:rPr lang="en-US" altLang="en-US" sz="2600" dirty="0"/>
              <a:t>destructor</a:t>
            </a:r>
            <a:r>
              <a:rPr lang="fa-IR" altLang="en-US" sz="3000" dirty="0"/>
              <a:t>) به </a:t>
            </a:r>
            <a:r>
              <a:rPr lang="fa-IR" altLang="en-US" sz="3000" dirty="0">
                <a:solidFill>
                  <a:schemeClr val="folHlink"/>
                </a:solidFill>
              </a:rPr>
              <a:t>طور خودکار</a:t>
            </a:r>
            <a:r>
              <a:rPr lang="fa-IR" altLang="en-US" sz="3000" dirty="0"/>
              <a:t> احضار مي‌شود</a:t>
            </a:r>
          </a:p>
          <a:p>
            <a:pPr eaLnBrk="1" hangingPunct="1">
              <a:lnSpc>
                <a:spcPct val="90000"/>
              </a:lnSpc>
            </a:pPr>
            <a:endParaRPr lang="fa-IR" altLang="en-US" sz="3000" dirty="0"/>
          </a:p>
          <a:p>
            <a:pPr eaLnBrk="1" hangingPunct="1">
              <a:lnSpc>
                <a:spcPct val="90000"/>
              </a:lnSpc>
            </a:pPr>
            <a:r>
              <a:rPr lang="fa-IR" altLang="en-US" sz="3000" dirty="0"/>
              <a:t>تابع مخرب </a:t>
            </a:r>
            <a:r>
              <a:rPr lang="fa-IR" altLang="en-US" sz="3000" dirty="0">
                <a:solidFill>
                  <a:schemeClr val="folHlink"/>
                </a:solidFill>
              </a:rPr>
              <a:t>همنام با سازنده</a:t>
            </a:r>
            <a:r>
              <a:rPr lang="fa-IR" altLang="en-US" sz="3000" dirty="0"/>
              <a:t> (يعني همنام با کلاس) است اما قبل از آن </a:t>
            </a:r>
            <a:r>
              <a:rPr lang="fa-IR" altLang="en-US" sz="3000" dirty="0">
                <a:solidFill>
                  <a:schemeClr val="folHlink"/>
                </a:solidFill>
              </a:rPr>
              <a:t>علامت مد</a:t>
            </a:r>
            <a:r>
              <a:rPr lang="fa-IR" altLang="en-US" sz="3000" dirty="0"/>
              <a:t> يعني </a:t>
            </a:r>
            <a:r>
              <a:rPr lang="en-US" altLang="en-US" sz="3000" dirty="0">
                <a:solidFill>
                  <a:srgbClr val="C00000"/>
                </a:solidFill>
              </a:rPr>
              <a:t>~</a:t>
            </a:r>
            <a:r>
              <a:rPr lang="fa-IR" altLang="en-US" sz="3000" dirty="0"/>
              <a:t> قرار ميگيرد.</a:t>
            </a:r>
          </a:p>
          <a:p>
            <a:pPr eaLnBrk="1" hangingPunct="1">
              <a:lnSpc>
                <a:spcPct val="90000"/>
              </a:lnSpc>
            </a:pPr>
            <a:endParaRPr lang="fa-IR" altLang="en-US" sz="3000" dirty="0"/>
          </a:p>
          <a:p>
            <a:pPr eaLnBrk="1" hangingPunct="1">
              <a:lnSpc>
                <a:spcPct val="90000"/>
              </a:lnSpc>
            </a:pPr>
            <a:r>
              <a:rPr lang="fa-IR" altLang="en-US" sz="3000" dirty="0"/>
              <a:t>مخرب ها مانند سازنده ها </a:t>
            </a:r>
            <a:r>
              <a:rPr lang="fa-IR" altLang="en-US" sz="3000" dirty="0">
                <a:solidFill>
                  <a:schemeClr val="folHlink"/>
                </a:solidFill>
              </a:rPr>
              <a:t>مقدار برگشتي ندارند</a:t>
            </a:r>
            <a:r>
              <a:rPr lang="fa-IR" altLang="en-US" sz="3000" dirty="0"/>
              <a:t> و </a:t>
            </a:r>
            <a:r>
              <a:rPr lang="fa-IR" altLang="en-US" sz="3000" dirty="0">
                <a:solidFill>
                  <a:schemeClr val="folHlink"/>
                </a:solidFill>
              </a:rPr>
              <a:t>هيچ آرگوماني نيز نمي گيرند</a:t>
            </a:r>
            <a:r>
              <a:rPr lang="fa-IR" altLang="en-US" sz="3000" dirty="0"/>
              <a:t> </a:t>
            </a:r>
          </a:p>
          <a:p>
            <a:pPr eaLnBrk="1" hangingPunct="1">
              <a:lnSpc>
                <a:spcPct val="90000"/>
              </a:lnSpc>
            </a:pPr>
            <a:r>
              <a:rPr lang="fa-IR" altLang="en-US" sz="3000" dirty="0"/>
              <a:t>هر کلاس میتواند حداکثر یک مخرب داشته باشد</a:t>
            </a:r>
          </a:p>
          <a:p>
            <a:pPr eaLnBrk="1" hangingPunct="1">
              <a:lnSpc>
                <a:spcPct val="90000"/>
              </a:lnSpc>
            </a:pPr>
            <a:endParaRPr lang="fa-IR" altLang="en-US" sz="3000" dirty="0"/>
          </a:p>
          <a:p>
            <a:pPr eaLnBrk="1" hangingPunct="1">
              <a:lnSpc>
                <a:spcPct val="90000"/>
              </a:lnSpc>
            </a:pPr>
            <a:endParaRPr lang="en-US" altLang="en-US" sz="3000" dirty="0"/>
          </a:p>
        </p:txBody>
      </p:sp>
      <p:sp>
        <p:nvSpPr>
          <p:cNvPr id="491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E183FFC9-AAA4-420A-8A28-B1168DDD0541}" type="slidenum">
              <a:rPr lang="fa-IR" altLang="en-US" sz="1400">
                <a:cs typeface="B Mitra" panose="00000400000000000000" pitchFamily="2" charset="-78"/>
              </a:rPr>
              <a:pPr eaLnBrk="1" hangingPunct="1"/>
              <a:t>52</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063407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15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15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p:txBody>
          <a:bodyPr/>
          <a:lstStyle/>
          <a:p>
            <a:pPr eaLnBrk="1" hangingPunct="1"/>
            <a:r>
              <a:rPr lang="fa-IR" altLang="en-US"/>
              <a:t>مثالي از يک مخرب</a:t>
            </a:r>
            <a:endParaRPr lang="en-US" altLang="en-US"/>
          </a:p>
        </p:txBody>
      </p:sp>
      <p:sp>
        <p:nvSpPr>
          <p:cNvPr id="50180" name="Rectangle 3"/>
          <p:cNvSpPr>
            <a:spLocks noGrp="1" noChangeArrowheads="1"/>
          </p:cNvSpPr>
          <p:nvPr>
            <p:ph idx="1"/>
          </p:nvPr>
        </p:nvSpPr>
        <p:spPr/>
        <p:txBody>
          <a:bodyPr>
            <a:normAutofit/>
          </a:bodyPr>
          <a:lstStyle/>
          <a:p>
            <a:pPr algn="l" rtl="0" eaLnBrk="1" hangingPunct="1">
              <a:lnSpc>
                <a:spcPct val="90000"/>
              </a:lnSpc>
              <a:buFont typeface="Wingdings" panose="05000000000000000000" pitchFamily="2" charset="2"/>
              <a:buNone/>
            </a:pPr>
            <a:r>
              <a:rPr lang="en-US" altLang="en-US" sz="2400" dirty="0">
                <a:solidFill>
                  <a:schemeClr val="folHlink"/>
                </a:solidFill>
              </a:rPr>
              <a:t>class</a:t>
            </a:r>
            <a:r>
              <a:rPr lang="en-US" altLang="en-US" sz="2400" dirty="0"/>
              <a:t> </a:t>
            </a:r>
            <a:r>
              <a:rPr lang="en-US" altLang="en-US" sz="2400" dirty="0" err="1"/>
              <a:t>MyClass</a:t>
            </a:r>
            <a:endParaRPr lang="en-US" altLang="en-US" sz="2400" dirty="0"/>
          </a:p>
          <a:p>
            <a:pPr algn="l" rtl="0" eaLnBrk="1" hangingPunct="1">
              <a:lnSpc>
                <a:spcPct val="90000"/>
              </a:lnSpc>
              <a:buFont typeface="Wingdings" panose="05000000000000000000" pitchFamily="2" charset="2"/>
              <a:buNone/>
            </a:pPr>
            <a:r>
              <a:rPr lang="en-US" altLang="en-US" sz="2400" dirty="0"/>
              <a:t>{</a:t>
            </a:r>
          </a:p>
          <a:p>
            <a:pPr algn="l" rtl="0" eaLnBrk="1" hangingPunct="1">
              <a:lnSpc>
                <a:spcPct val="90000"/>
              </a:lnSpc>
              <a:buFont typeface="Wingdings" panose="05000000000000000000" pitchFamily="2" charset="2"/>
              <a:buNone/>
            </a:pPr>
            <a:r>
              <a:rPr lang="en-US" altLang="en-US" sz="2400" dirty="0">
                <a:solidFill>
                  <a:schemeClr val="folHlink"/>
                </a:solidFill>
              </a:rPr>
              <a:t>private:</a:t>
            </a:r>
          </a:p>
          <a:p>
            <a:pPr algn="l" rtl="0" eaLnBrk="1" hangingPunct="1">
              <a:lnSpc>
                <a:spcPct val="90000"/>
              </a:lnSpc>
              <a:buFont typeface="Wingdings" panose="05000000000000000000" pitchFamily="2" charset="2"/>
              <a:buNone/>
            </a:pPr>
            <a:r>
              <a:rPr lang="en-US" altLang="en-US" sz="2400" dirty="0"/>
              <a:t>	int data;</a:t>
            </a:r>
          </a:p>
          <a:p>
            <a:pPr algn="l" rtl="0" eaLnBrk="1" hangingPunct="1">
              <a:lnSpc>
                <a:spcPct val="90000"/>
              </a:lnSpc>
              <a:buFont typeface="Wingdings" panose="05000000000000000000" pitchFamily="2" charset="2"/>
              <a:buNone/>
            </a:pPr>
            <a:r>
              <a:rPr lang="en-US" altLang="en-US" sz="2400" dirty="0">
                <a:solidFill>
                  <a:schemeClr val="folHlink"/>
                </a:solidFill>
              </a:rPr>
              <a:t>public:</a:t>
            </a:r>
          </a:p>
          <a:p>
            <a:pPr algn="l" rtl="0" eaLnBrk="1" hangingPunct="1">
              <a:lnSpc>
                <a:spcPct val="90000"/>
              </a:lnSpc>
              <a:buFont typeface="Wingdings" panose="05000000000000000000" pitchFamily="2" charset="2"/>
              <a:buNone/>
            </a:pPr>
            <a:r>
              <a:rPr lang="en-US" altLang="en-US" sz="2400" dirty="0"/>
              <a:t>	</a:t>
            </a:r>
            <a:r>
              <a:rPr lang="en-US" altLang="en-US" sz="2400" dirty="0" err="1"/>
              <a:t>MyClass</a:t>
            </a:r>
            <a:r>
              <a:rPr lang="en-US" altLang="en-US" sz="2400" dirty="0"/>
              <a:t>() : data(0)</a:t>
            </a:r>
          </a:p>
          <a:p>
            <a:pPr algn="l" rtl="0" eaLnBrk="1" hangingPunct="1">
              <a:lnSpc>
                <a:spcPct val="90000"/>
              </a:lnSpc>
              <a:buFont typeface="Wingdings" panose="05000000000000000000" pitchFamily="2" charset="2"/>
              <a:buNone/>
            </a:pPr>
            <a:r>
              <a:rPr lang="en-US" altLang="en-US" sz="2400" dirty="0"/>
              <a:t>	{  }</a:t>
            </a:r>
          </a:p>
          <a:p>
            <a:pPr algn="l" rtl="0" eaLnBrk="1" hangingPunct="1">
              <a:lnSpc>
                <a:spcPct val="90000"/>
              </a:lnSpc>
              <a:buFont typeface="Wingdings" panose="05000000000000000000" pitchFamily="2" charset="2"/>
              <a:buNone/>
            </a:pPr>
            <a:r>
              <a:rPr lang="en-US" altLang="en-US" sz="2400" dirty="0"/>
              <a:t>	~</a:t>
            </a:r>
            <a:r>
              <a:rPr lang="en-US" altLang="en-US" sz="2400" dirty="0" err="1"/>
              <a:t>MyClass</a:t>
            </a:r>
            <a:r>
              <a:rPr lang="en-US" altLang="en-US" sz="2400" dirty="0"/>
              <a:t>()</a:t>
            </a:r>
          </a:p>
          <a:p>
            <a:pPr algn="l" rtl="0" eaLnBrk="1" hangingPunct="1">
              <a:lnSpc>
                <a:spcPct val="90000"/>
              </a:lnSpc>
              <a:buFont typeface="Wingdings" panose="05000000000000000000" pitchFamily="2" charset="2"/>
              <a:buNone/>
            </a:pPr>
            <a:r>
              <a:rPr lang="en-US" altLang="en-US" sz="2400" dirty="0"/>
              <a:t>	{  }</a:t>
            </a:r>
          </a:p>
          <a:p>
            <a:pPr algn="l" rtl="0" eaLnBrk="1" hangingPunct="1">
              <a:lnSpc>
                <a:spcPct val="90000"/>
              </a:lnSpc>
              <a:buFont typeface="Wingdings" panose="05000000000000000000" pitchFamily="2" charset="2"/>
              <a:buNone/>
            </a:pPr>
            <a:r>
              <a:rPr lang="en-US" altLang="en-US" sz="2400" dirty="0"/>
              <a:t>};</a:t>
            </a:r>
          </a:p>
        </p:txBody>
      </p:sp>
      <p:sp>
        <p:nvSpPr>
          <p:cNvPr id="501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6C617AF9-3DA3-409E-B3DF-F1C5BA8B9150}" type="slidenum">
              <a:rPr lang="fa-IR" altLang="en-US" sz="1400">
                <a:cs typeface="B Mitra" panose="00000400000000000000" pitchFamily="2" charset="-78"/>
              </a:rPr>
              <a:pPr eaLnBrk="1" hangingPunct="1"/>
              <a:t>53</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5230497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p:txBody>
          <a:bodyPr/>
          <a:lstStyle/>
          <a:p>
            <a:pPr eaLnBrk="1" hangingPunct="1"/>
            <a:r>
              <a:rPr lang="fa-IR" altLang="en-US" dirty="0"/>
              <a:t>ایجاد یک شی بصورت پویا</a:t>
            </a:r>
            <a:endParaRPr lang="en-US" altLang="en-US" dirty="0"/>
          </a:p>
        </p:txBody>
      </p:sp>
      <p:sp>
        <p:nvSpPr>
          <p:cNvPr id="76803" name="Rectangle 3"/>
          <p:cNvSpPr>
            <a:spLocks noGrp="1" noChangeArrowheads="1"/>
          </p:cNvSpPr>
          <p:nvPr>
            <p:ph idx="1"/>
          </p:nvPr>
        </p:nvSpPr>
        <p:spPr/>
        <p:txBody>
          <a:bodyPr>
            <a:normAutofit/>
          </a:bodyPr>
          <a:lstStyle/>
          <a:p>
            <a:pPr eaLnBrk="1" hangingPunct="1"/>
            <a:r>
              <a:rPr lang="fa-IR" altLang="en-US" sz="2800" dirty="0"/>
              <a:t>در </a:t>
            </a:r>
            <a:r>
              <a:rPr lang="en-US" altLang="en-US" sz="2800" dirty="0"/>
              <a:t>C++</a:t>
            </a:r>
            <a:r>
              <a:rPr lang="fa-IR" altLang="en-US" sz="2800" dirty="0"/>
              <a:t> میتوان بجای تعریف یک شی، یک اشاره گر هم از شی تعریف نمود </a:t>
            </a:r>
          </a:p>
          <a:p>
            <a:pPr eaLnBrk="1" hangingPunct="1"/>
            <a:r>
              <a:rPr lang="fa-IR" altLang="en-US" dirty="0"/>
              <a:t>در اینصورت، برای شی، حافظه ای از سیستم گرفته نمیشود.</a:t>
            </a:r>
          </a:p>
          <a:p>
            <a:pPr eaLnBrk="1" hangingPunct="1"/>
            <a:r>
              <a:rPr lang="fa-IR" altLang="en-US" sz="2800" dirty="0"/>
              <a:t>با استفاده از عملگر </a:t>
            </a:r>
            <a:r>
              <a:rPr lang="en-US" altLang="en-US" sz="2800" dirty="0"/>
              <a:t>new</a:t>
            </a:r>
            <a:r>
              <a:rPr lang="fa-IR" altLang="en-US" sz="2800" dirty="0"/>
              <a:t>، حافظه لازم برای شی اخذ میشود</a:t>
            </a:r>
            <a:endParaRPr lang="en-US" altLang="en-US" sz="2800" dirty="0"/>
          </a:p>
          <a:p>
            <a:pPr eaLnBrk="1" hangingPunct="1"/>
            <a:r>
              <a:rPr lang="fa-IR" altLang="en-US" dirty="0"/>
              <a:t>با استفاده از عملگر </a:t>
            </a:r>
            <a:r>
              <a:rPr lang="en-US" altLang="en-US" dirty="0"/>
              <a:t>delete</a:t>
            </a:r>
            <a:r>
              <a:rPr lang="fa-IR" altLang="en-US" dirty="0"/>
              <a:t>، حافظه به سیستم عامل برگردانده میشود.</a:t>
            </a:r>
            <a:endParaRPr lang="fa-IR" altLang="en-US" sz="2800" dirty="0"/>
          </a:p>
          <a:p>
            <a:pPr eaLnBrk="1" hangingPunct="1"/>
            <a:endParaRPr lang="en-US" altLang="en-US" sz="2800" dirty="0"/>
          </a:p>
        </p:txBody>
      </p:sp>
      <p:sp>
        <p:nvSpPr>
          <p:cNvPr id="573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022AA4B-9A45-4C94-939A-7404D218C8EB}" type="slidenum">
              <a:rPr lang="fa-IR" altLang="en-US" sz="1400">
                <a:cs typeface="B Mitra" panose="00000400000000000000" pitchFamily="2" charset="-78"/>
              </a:rPr>
              <a:pPr eaLnBrk="1" hangingPunct="1"/>
              <a:t>54</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2317010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wipe(right)">
                                      <p:cBhvr>
                                        <p:cTn id="7" dur="500"/>
                                        <p:tgtEl>
                                          <p:spTgt spid="768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wipe(right)">
                                      <p:cBhvr>
                                        <p:cTn id="12" dur="500"/>
                                        <p:tgtEl>
                                          <p:spTgt spid="768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6803">
                                            <p:txEl>
                                              <p:pRg st="2" end="2"/>
                                            </p:txEl>
                                          </p:spTgt>
                                        </p:tgtEl>
                                        <p:attrNameLst>
                                          <p:attrName>style.visibility</p:attrName>
                                        </p:attrNameLst>
                                      </p:cBhvr>
                                      <p:to>
                                        <p:strVal val="visible"/>
                                      </p:to>
                                    </p:set>
                                    <p:animEffect transition="in" filter="wipe(right)">
                                      <p:cBhvr>
                                        <p:cTn id="17" dur="500"/>
                                        <p:tgtEl>
                                          <p:spTgt spid="768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76803">
                                            <p:txEl>
                                              <p:pRg st="3" end="3"/>
                                            </p:txEl>
                                          </p:spTgt>
                                        </p:tgtEl>
                                        <p:attrNameLst>
                                          <p:attrName>style.visibility</p:attrName>
                                        </p:attrNameLst>
                                      </p:cBhvr>
                                      <p:to>
                                        <p:strVal val="visible"/>
                                      </p:to>
                                    </p:set>
                                    <p:animEffect transition="in" filter="wipe(right)">
                                      <p:cBhvr>
                                        <p:cTn id="22" dur="500"/>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p:txBody>
          <a:bodyPr>
            <a:normAutofit/>
          </a:bodyPr>
          <a:lstStyle/>
          <a:p>
            <a:pPr eaLnBrk="1" hangingPunct="1"/>
            <a:r>
              <a:rPr lang="fa-IR" altLang="en-US" sz="3200" dirty="0"/>
              <a:t>مثال ایجاد یک شی بصورت پویا</a:t>
            </a:r>
            <a:r>
              <a:rPr lang="en-US" altLang="en-US" sz="3200" dirty="0"/>
              <a:t> </a:t>
            </a:r>
            <a:r>
              <a:rPr lang="fa-IR" altLang="en-US" sz="3200" dirty="0"/>
              <a:t> و ترتیب اجرای سازنده و مخرب</a:t>
            </a:r>
            <a:endParaRPr lang="en-US" altLang="en-US" sz="3200" dirty="0"/>
          </a:p>
        </p:txBody>
      </p:sp>
      <p:sp>
        <p:nvSpPr>
          <p:cNvPr id="573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022AA4B-9A45-4C94-939A-7404D218C8EB}" type="slidenum">
              <a:rPr lang="fa-IR" altLang="en-US" sz="1400">
                <a:cs typeface="B Mitra" panose="00000400000000000000" pitchFamily="2" charset="-78"/>
              </a:rPr>
              <a:pPr eaLnBrk="1" hangingPunct="1"/>
              <a:t>55</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3" name="Rectangle 2"/>
          <p:cNvSpPr/>
          <p:nvPr/>
        </p:nvSpPr>
        <p:spPr>
          <a:xfrm>
            <a:off x="244657" y="1129665"/>
            <a:ext cx="4990021" cy="4801314"/>
          </a:xfrm>
          <a:prstGeom prst="rect">
            <a:avLst/>
          </a:prstGeom>
        </p:spPr>
        <p:txBody>
          <a:bodyPr wrap="square">
            <a:spAutoFit/>
          </a:bodyPr>
          <a:lstStyle/>
          <a:p>
            <a:r>
              <a:rPr lang="en-US" dirty="0">
                <a:solidFill>
                  <a:srgbClr val="0000FF"/>
                </a:solidFill>
                <a:highlight>
                  <a:srgbClr val="FFFFFF"/>
                </a:highlight>
                <a:latin typeface="Consolas" panose="020B0609020204030204" pitchFamily="49" charset="0"/>
              </a:rPr>
              <a:t>class</a:t>
            </a:r>
            <a:r>
              <a:rPr lang="en-US" dirty="0">
                <a:solidFill>
                  <a:srgbClr val="000000"/>
                </a:solidFill>
                <a:highlight>
                  <a:srgbClr val="FFFFFF"/>
                </a:highlight>
                <a:latin typeface="Consolas" panose="020B0609020204030204" pitchFamily="49" charset="0"/>
              </a:rPr>
              <a:t> </a:t>
            </a:r>
            <a:r>
              <a:rPr lang="en-US" dirty="0" err="1">
                <a:solidFill>
                  <a:srgbClr val="2B91AF"/>
                </a:solidFill>
                <a:highlight>
                  <a:srgbClr val="FFFFFF"/>
                </a:highlight>
                <a:latin typeface="Consolas" panose="020B0609020204030204" pitchFamily="49" charset="0"/>
              </a:rPr>
              <a:t>MyClass</a:t>
            </a:r>
            <a:endParaRPr lang="en-US" dirty="0">
              <a:solidFill>
                <a:srgbClr val="000000"/>
              </a:solidFill>
              <a:highlight>
                <a:srgbClr val="FFFFFF"/>
              </a:highlight>
              <a:latin typeface="Consolas" panose="020B0609020204030204" pitchFamily="49" charset="0"/>
            </a:endParaRPr>
          </a:p>
          <a:p>
            <a:r>
              <a:rPr lang="en-US" dirty="0">
                <a:solidFill>
                  <a:srgbClr val="000000"/>
                </a:solidFill>
                <a:highlight>
                  <a:srgbClr val="FFFFFF"/>
                </a:highlight>
                <a:latin typeface="Consolas" panose="020B0609020204030204" pitchFamily="49" charset="0"/>
              </a:rPr>
              <a:t>{</a:t>
            </a:r>
          </a:p>
          <a:p>
            <a:pPr lvl="1"/>
            <a:r>
              <a:rPr lang="en-US" dirty="0">
                <a:solidFill>
                  <a:srgbClr val="0000FF"/>
                </a:solidFill>
                <a:highlight>
                  <a:srgbClr val="FFFFFF"/>
                </a:highlight>
                <a:latin typeface="Consolas" panose="020B0609020204030204" pitchFamily="49" charset="0"/>
              </a:rPr>
              <a:t>private</a:t>
            </a:r>
            <a:r>
              <a:rPr lang="en-US" dirty="0">
                <a:solidFill>
                  <a:srgbClr val="000000"/>
                </a:solidFill>
                <a:highlight>
                  <a:srgbClr val="FFFFFF"/>
                </a:highlight>
                <a:latin typeface="Consolas" panose="020B0609020204030204" pitchFamily="49" charset="0"/>
              </a:rPr>
              <a:t>:</a:t>
            </a:r>
          </a:p>
          <a:p>
            <a:pPr lvl="1"/>
            <a:r>
              <a:rPr lang="fa-IR" dirty="0">
                <a:solidFill>
                  <a:srgbClr val="0000FF"/>
                </a:solidFill>
                <a:highlight>
                  <a:srgbClr val="FFFFFF"/>
                </a:highlight>
                <a:latin typeface="Consolas" panose="020B0609020204030204" pitchFamily="49" charset="0"/>
              </a:rPr>
              <a:t>  </a:t>
            </a:r>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count;</a:t>
            </a:r>
          </a:p>
          <a:p>
            <a:pPr lvl="1"/>
            <a:r>
              <a:rPr lang="en-US" dirty="0">
                <a:solidFill>
                  <a:srgbClr val="0000FF"/>
                </a:solidFill>
                <a:highlight>
                  <a:srgbClr val="FFFFFF"/>
                </a:highlight>
                <a:latin typeface="Consolas" panose="020B0609020204030204" pitchFamily="49" charset="0"/>
              </a:rPr>
              <a:t>public</a:t>
            </a:r>
            <a:r>
              <a:rPr lang="en-US" dirty="0">
                <a:solidFill>
                  <a:srgbClr val="000000"/>
                </a:solidFill>
                <a:highlight>
                  <a:srgbClr val="FFFFFF"/>
                </a:highlight>
                <a:latin typeface="Consolas" panose="020B0609020204030204" pitchFamily="49" charset="0"/>
              </a:rPr>
              <a:t>:</a:t>
            </a:r>
          </a:p>
          <a:p>
            <a:pPr lvl="1"/>
            <a:r>
              <a:rPr lang="en-US" dirty="0" err="1">
                <a:solidFill>
                  <a:srgbClr val="000000"/>
                </a:solidFill>
                <a:highlight>
                  <a:srgbClr val="FFFFFF"/>
                </a:highlight>
                <a:latin typeface="Consolas" panose="020B0609020204030204" pitchFamily="49" charset="0"/>
              </a:rPr>
              <a:t>MyClass</a:t>
            </a:r>
            <a:r>
              <a:rPr lang="en-US" dirty="0">
                <a:solidFill>
                  <a:srgbClr val="000000"/>
                </a:solidFill>
                <a:highlight>
                  <a:srgbClr val="FFFFFF"/>
                </a:highlight>
                <a:latin typeface="Consolas" panose="020B0609020204030204" pitchFamily="49" charset="0"/>
              </a:rPr>
              <a:t>(int c=0)</a:t>
            </a:r>
          </a:p>
          <a:p>
            <a:pPr lvl="1"/>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 count=c;</a:t>
            </a:r>
          </a:p>
          <a:p>
            <a:pPr lvl="1"/>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cout</a:t>
            </a:r>
            <a:r>
              <a:rPr lang="en-US" dirty="0">
                <a:solidFill>
                  <a:srgbClr val="000000"/>
                </a:solidFill>
                <a:highlight>
                  <a:srgbClr val="FFFFFF"/>
                </a:highlight>
                <a:latin typeface="Consolas" panose="020B0609020204030204" pitchFamily="49" charset="0"/>
              </a:rPr>
              <a:t>&lt;&lt;</a:t>
            </a:r>
            <a:r>
              <a:rPr lang="en-US" dirty="0">
                <a:solidFill>
                  <a:srgbClr val="A31515"/>
                </a:solidFill>
                <a:highlight>
                  <a:srgbClr val="FFFFFF"/>
                </a:highlight>
                <a:latin typeface="Consolas" panose="020B0609020204030204" pitchFamily="49" charset="0"/>
              </a:rPr>
              <a:t>"\</a:t>
            </a:r>
            <a:r>
              <a:rPr lang="en-US" dirty="0" err="1">
                <a:solidFill>
                  <a:srgbClr val="A31515"/>
                </a:solidFill>
                <a:highlight>
                  <a:srgbClr val="FFFFFF"/>
                </a:highlight>
                <a:latin typeface="Consolas" panose="020B0609020204030204" pitchFamily="49" charset="0"/>
              </a:rPr>
              <a:t>nMyClass</a:t>
            </a:r>
            <a:r>
              <a:rPr lang="en-US" dirty="0">
                <a:solidFill>
                  <a:srgbClr val="A31515"/>
                </a:solidFill>
                <a:highlight>
                  <a:srgbClr val="FFFFFF"/>
                </a:highlight>
                <a:latin typeface="Consolas" panose="020B0609020204030204" pitchFamily="49" charset="0"/>
              </a:rPr>
              <a:t> constructor“</a:t>
            </a:r>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a:t>
            </a:r>
            <a:r>
              <a:rPr lang="en-US" dirty="0" err="1">
                <a:solidFill>
                  <a:srgbClr val="000000"/>
                </a:solidFill>
                <a:highlight>
                  <a:srgbClr val="FFFFFF"/>
                </a:highlight>
                <a:latin typeface="Consolas" panose="020B0609020204030204" pitchFamily="49" charset="0"/>
              </a:rPr>
              <a:t>MyClass</a:t>
            </a:r>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cout</a:t>
            </a:r>
            <a:r>
              <a:rPr lang="en-US" dirty="0">
                <a:solidFill>
                  <a:srgbClr val="000000"/>
                </a:solidFill>
                <a:highlight>
                  <a:srgbClr val="FFFFFF"/>
                </a:highlight>
                <a:latin typeface="Consolas" panose="020B0609020204030204" pitchFamily="49" charset="0"/>
              </a:rPr>
              <a:t>&lt;&lt;</a:t>
            </a:r>
            <a:r>
              <a:rPr lang="en-US" dirty="0">
                <a:solidFill>
                  <a:srgbClr val="A31515"/>
                </a:solidFill>
                <a:highlight>
                  <a:srgbClr val="FFFFFF"/>
                </a:highlight>
                <a:latin typeface="Consolas" panose="020B0609020204030204" pitchFamily="49" charset="0"/>
              </a:rPr>
              <a:t>"\</a:t>
            </a:r>
            <a:r>
              <a:rPr lang="en-US" dirty="0" err="1">
                <a:solidFill>
                  <a:srgbClr val="A31515"/>
                </a:solidFill>
                <a:highlight>
                  <a:srgbClr val="FFFFFF"/>
                </a:highlight>
                <a:latin typeface="Consolas" panose="020B0609020204030204" pitchFamily="49" charset="0"/>
              </a:rPr>
              <a:t>nMyClass</a:t>
            </a:r>
            <a:r>
              <a:rPr lang="en-US" dirty="0">
                <a:solidFill>
                  <a:srgbClr val="A31515"/>
                </a:solidFill>
                <a:highlight>
                  <a:srgbClr val="FFFFFF"/>
                </a:highlight>
                <a:latin typeface="Consolas" panose="020B0609020204030204" pitchFamily="49" charset="0"/>
              </a:rPr>
              <a:t> destructor“</a:t>
            </a:r>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a:t>
            </a:r>
          </a:p>
          <a:p>
            <a:pPr lvl="1"/>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getcount</a:t>
            </a:r>
            <a:r>
              <a:rPr lang="en-US" dirty="0">
                <a:solidFill>
                  <a:srgbClr val="000000"/>
                </a:solidFill>
                <a:highlight>
                  <a:srgbClr val="FFFFFF"/>
                </a:highlight>
                <a:latin typeface="Consolas" panose="020B0609020204030204" pitchFamily="49" charset="0"/>
              </a:rPr>
              <a:t>()</a:t>
            </a:r>
          </a:p>
          <a:p>
            <a:pPr lvl="1"/>
            <a:r>
              <a:rPr lang="en-US" dirty="0">
                <a:solidFill>
                  <a:srgbClr val="000000"/>
                </a:solidFill>
                <a:highlight>
                  <a:srgbClr val="FFFFFF"/>
                </a:highlight>
                <a:latin typeface="Consolas" panose="020B0609020204030204" pitchFamily="49" charset="0"/>
              </a:rPr>
              <a:t>{</a:t>
            </a:r>
            <a:r>
              <a:rPr lang="en-US" dirty="0">
                <a:solidFill>
                  <a:srgbClr val="0000FF"/>
                </a:solidFill>
                <a:highlight>
                  <a:srgbClr val="FFFFFF"/>
                </a:highlight>
                <a:latin typeface="Consolas" panose="020B0609020204030204" pitchFamily="49" charset="0"/>
              </a:rPr>
              <a:t>return</a:t>
            </a:r>
            <a:r>
              <a:rPr lang="en-US" dirty="0">
                <a:solidFill>
                  <a:srgbClr val="000000"/>
                </a:solidFill>
                <a:highlight>
                  <a:srgbClr val="FFFFFF"/>
                </a:highlight>
                <a:latin typeface="Consolas" panose="020B0609020204030204" pitchFamily="49" charset="0"/>
              </a:rPr>
              <a:t> count;}</a:t>
            </a:r>
          </a:p>
          <a:p>
            <a:r>
              <a:rPr lang="en-US" dirty="0">
                <a:solidFill>
                  <a:srgbClr val="000000"/>
                </a:solidFill>
                <a:highlight>
                  <a:srgbClr val="FFFFFF"/>
                </a:highlight>
                <a:latin typeface="Consolas" panose="020B0609020204030204" pitchFamily="49" charset="0"/>
              </a:rPr>
              <a:t>};</a:t>
            </a:r>
          </a:p>
        </p:txBody>
      </p:sp>
      <p:sp>
        <p:nvSpPr>
          <p:cNvPr id="4" name="Rectangle 3"/>
          <p:cNvSpPr/>
          <p:nvPr/>
        </p:nvSpPr>
        <p:spPr>
          <a:xfrm>
            <a:off x="4753154" y="1153421"/>
            <a:ext cx="5805139" cy="3416320"/>
          </a:xfrm>
          <a:prstGeom prst="rect">
            <a:avLst/>
          </a:prstGeom>
        </p:spPr>
        <p:txBody>
          <a:bodyPr wrap="square">
            <a:spAutoFit/>
          </a:bodyPr>
          <a:lstStyle/>
          <a:p>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a:solidFill>
                  <a:srgbClr val="6F008A"/>
                </a:solidFill>
                <a:highlight>
                  <a:srgbClr val="FFFFFF"/>
                </a:highlight>
                <a:latin typeface="Consolas" panose="020B0609020204030204" pitchFamily="49" charset="0"/>
              </a:rPr>
              <a:t>_</a:t>
            </a:r>
            <a:r>
              <a:rPr lang="en-US" dirty="0" err="1">
                <a:solidFill>
                  <a:srgbClr val="6F008A"/>
                </a:solidFill>
                <a:highlight>
                  <a:srgbClr val="FFFFFF"/>
                </a:highlight>
                <a:latin typeface="Consolas" panose="020B0609020204030204" pitchFamily="49" charset="0"/>
              </a:rPr>
              <a:t>tmain</a:t>
            </a:r>
            <a:r>
              <a:rPr lang="en-US" dirty="0">
                <a:solidFill>
                  <a:srgbClr val="000000"/>
                </a:solidFill>
                <a:highlight>
                  <a:srgbClr val="FFFFFF"/>
                </a:highlight>
                <a:latin typeface="Consolas" panose="020B0609020204030204" pitchFamily="49" charset="0"/>
              </a:rPr>
              <a:t>(</a:t>
            </a:r>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err="1">
                <a:solidFill>
                  <a:srgbClr val="808080"/>
                </a:solidFill>
                <a:highlight>
                  <a:srgbClr val="FFFFFF"/>
                </a:highlight>
                <a:latin typeface="Consolas" panose="020B0609020204030204" pitchFamily="49" charset="0"/>
              </a:rPr>
              <a:t>argc</a:t>
            </a:r>
            <a:r>
              <a:rPr lang="en-US" dirty="0">
                <a:solidFill>
                  <a:srgbClr val="000000"/>
                </a:solidFill>
                <a:highlight>
                  <a:srgbClr val="FFFFFF"/>
                </a:highlight>
                <a:latin typeface="Consolas" panose="020B0609020204030204" pitchFamily="49" charset="0"/>
              </a:rPr>
              <a:t>, </a:t>
            </a:r>
            <a:r>
              <a:rPr lang="en-US" dirty="0">
                <a:solidFill>
                  <a:srgbClr val="2B91AF"/>
                </a:solidFill>
                <a:highlight>
                  <a:srgbClr val="FFFFFF"/>
                </a:highlight>
                <a:latin typeface="Consolas" panose="020B0609020204030204" pitchFamily="49" charset="0"/>
              </a:rPr>
              <a:t>_TCHAR</a:t>
            </a:r>
            <a:r>
              <a:rPr lang="en-US" dirty="0">
                <a:solidFill>
                  <a:srgbClr val="000000"/>
                </a:solidFill>
                <a:highlight>
                  <a:srgbClr val="FFFFFF"/>
                </a:highlight>
                <a:latin typeface="Consolas" panose="020B0609020204030204" pitchFamily="49" charset="0"/>
              </a:rPr>
              <a:t>* </a:t>
            </a:r>
            <a:r>
              <a:rPr lang="en-US" dirty="0" err="1">
                <a:solidFill>
                  <a:srgbClr val="808080"/>
                </a:solidFill>
                <a:highlight>
                  <a:srgbClr val="FFFFFF"/>
                </a:highlight>
                <a:latin typeface="Consolas" panose="020B0609020204030204" pitchFamily="49" charset="0"/>
              </a:rPr>
              <a:t>argv</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a:t>
            </a:r>
          </a:p>
          <a:p>
            <a:pPr lvl="1"/>
            <a:r>
              <a:rPr lang="en-US" dirty="0" err="1">
                <a:solidFill>
                  <a:srgbClr val="2B91AF"/>
                </a:solidFill>
                <a:highlight>
                  <a:srgbClr val="FFFFFF"/>
                </a:highlight>
                <a:latin typeface="Consolas" panose="020B0609020204030204" pitchFamily="49" charset="0"/>
              </a:rPr>
              <a:t>MyClass</a:t>
            </a:r>
            <a:r>
              <a:rPr lang="en-US" dirty="0">
                <a:solidFill>
                  <a:srgbClr val="000000"/>
                </a:solidFill>
                <a:highlight>
                  <a:srgbClr val="FFFFFF"/>
                </a:highlight>
                <a:latin typeface="Consolas" panose="020B0609020204030204" pitchFamily="49" charset="0"/>
              </a:rPr>
              <a:t> f1(1),f2;</a:t>
            </a:r>
          </a:p>
          <a:p>
            <a:pPr lvl="1"/>
            <a:r>
              <a:rPr lang="en-US" dirty="0" err="1">
                <a:solidFill>
                  <a:srgbClr val="2B91AF"/>
                </a:solidFill>
                <a:highlight>
                  <a:srgbClr val="FFFFFF"/>
                </a:highlight>
                <a:latin typeface="Consolas" panose="020B0609020204030204" pitchFamily="49" charset="0"/>
              </a:rPr>
              <a:t>MyClass</a:t>
            </a:r>
            <a:r>
              <a:rPr lang="en-US" dirty="0">
                <a:solidFill>
                  <a:srgbClr val="000000"/>
                </a:solidFill>
                <a:highlight>
                  <a:srgbClr val="FFFFFF"/>
                </a:highlight>
                <a:latin typeface="Consolas" panose="020B0609020204030204" pitchFamily="49" charset="0"/>
              </a:rPr>
              <a:t> *f3;</a:t>
            </a:r>
          </a:p>
          <a:p>
            <a:pPr lvl="1"/>
            <a:r>
              <a:rPr lang="en-US" dirty="0" err="1">
                <a:solidFill>
                  <a:srgbClr val="000000"/>
                </a:solidFill>
                <a:highlight>
                  <a:srgbClr val="FFFFFF"/>
                </a:highlight>
                <a:latin typeface="Consolas" panose="020B0609020204030204" pitchFamily="49" charset="0"/>
              </a:rPr>
              <a:t>cout</a:t>
            </a:r>
            <a:r>
              <a:rPr lang="en-US" dirty="0">
                <a:solidFill>
                  <a:srgbClr val="000000"/>
                </a:solidFill>
                <a:highlight>
                  <a:srgbClr val="FFFFFF"/>
                </a:highlight>
                <a:latin typeface="Consolas" panose="020B0609020204030204" pitchFamily="49" charset="0"/>
              </a:rPr>
              <a:t>&lt;&lt;</a:t>
            </a:r>
            <a:r>
              <a:rPr lang="en-US" dirty="0">
                <a:solidFill>
                  <a:srgbClr val="A31515"/>
                </a:solidFill>
                <a:highlight>
                  <a:srgbClr val="FFFFFF"/>
                </a:highlight>
                <a:latin typeface="Consolas" panose="020B0609020204030204" pitchFamily="49" charset="0"/>
              </a:rPr>
              <a:t>"\nf1.count is:"</a:t>
            </a:r>
            <a:r>
              <a:rPr lang="en-US" dirty="0">
                <a:solidFill>
                  <a:srgbClr val="000000"/>
                </a:solidFill>
                <a:highlight>
                  <a:srgbClr val="FFFFFF"/>
                </a:highlight>
                <a:latin typeface="Consolas" panose="020B0609020204030204" pitchFamily="49" charset="0"/>
              </a:rPr>
              <a:t>&lt;&lt;f1.getcount();</a:t>
            </a:r>
          </a:p>
          <a:p>
            <a:pPr lvl="1"/>
            <a:r>
              <a:rPr lang="en-US" dirty="0" err="1">
                <a:solidFill>
                  <a:srgbClr val="000000"/>
                </a:solidFill>
                <a:highlight>
                  <a:srgbClr val="FFFFFF"/>
                </a:highlight>
                <a:latin typeface="Consolas" panose="020B0609020204030204" pitchFamily="49" charset="0"/>
              </a:rPr>
              <a:t>cout</a:t>
            </a:r>
            <a:r>
              <a:rPr lang="en-US" dirty="0">
                <a:solidFill>
                  <a:srgbClr val="000000"/>
                </a:solidFill>
                <a:highlight>
                  <a:srgbClr val="FFFFFF"/>
                </a:highlight>
                <a:latin typeface="Consolas" panose="020B0609020204030204" pitchFamily="49" charset="0"/>
              </a:rPr>
              <a:t>&lt;&lt;</a:t>
            </a:r>
            <a:r>
              <a:rPr lang="en-US" dirty="0">
                <a:solidFill>
                  <a:srgbClr val="A31515"/>
                </a:solidFill>
                <a:highlight>
                  <a:srgbClr val="FFFFFF"/>
                </a:highlight>
                <a:latin typeface="Consolas" panose="020B0609020204030204" pitchFamily="49" charset="0"/>
              </a:rPr>
              <a:t>"\nf2.count is:"</a:t>
            </a:r>
            <a:r>
              <a:rPr lang="en-US" dirty="0">
                <a:solidFill>
                  <a:srgbClr val="000000"/>
                </a:solidFill>
                <a:highlight>
                  <a:srgbClr val="FFFFFF"/>
                </a:highlight>
                <a:latin typeface="Consolas" panose="020B0609020204030204" pitchFamily="49" charset="0"/>
              </a:rPr>
              <a:t>&lt;&lt;f2.getcount();</a:t>
            </a:r>
          </a:p>
          <a:p>
            <a:pPr lvl="1"/>
            <a:r>
              <a:rPr lang="en-US" dirty="0">
                <a:solidFill>
                  <a:srgbClr val="000000"/>
                </a:solidFill>
                <a:highlight>
                  <a:srgbClr val="FFFFFF"/>
                </a:highlight>
                <a:latin typeface="Consolas" panose="020B0609020204030204" pitchFamily="49" charset="0"/>
              </a:rPr>
              <a:t>f3 = </a:t>
            </a:r>
            <a:r>
              <a:rPr lang="en-US" dirty="0">
                <a:solidFill>
                  <a:srgbClr val="0000FF"/>
                </a:solidFill>
                <a:highlight>
                  <a:srgbClr val="FFFFFF"/>
                </a:highlight>
                <a:latin typeface="Consolas" panose="020B0609020204030204" pitchFamily="49" charset="0"/>
              </a:rPr>
              <a:t>new</a:t>
            </a:r>
            <a:r>
              <a:rPr lang="en-US" dirty="0">
                <a:solidFill>
                  <a:srgbClr val="000000"/>
                </a:solidFill>
                <a:highlight>
                  <a:srgbClr val="FFFFFF"/>
                </a:highlight>
                <a:latin typeface="Consolas" panose="020B0609020204030204" pitchFamily="49" charset="0"/>
              </a:rPr>
              <a:t> </a:t>
            </a:r>
            <a:r>
              <a:rPr lang="en-US" dirty="0" err="1">
                <a:solidFill>
                  <a:srgbClr val="2B91AF"/>
                </a:solidFill>
                <a:highlight>
                  <a:srgbClr val="FFFFFF"/>
                </a:highlight>
                <a:latin typeface="Consolas" panose="020B0609020204030204" pitchFamily="49" charset="0"/>
              </a:rPr>
              <a:t>MyClass</a:t>
            </a:r>
            <a:r>
              <a:rPr lang="en-US" dirty="0">
                <a:solidFill>
                  <a:srgbClr val="000000"/>
                </a:solidFill>
                <a:highlight>
                  <a:srgbClr val="FFFFFF"/>
                </a:highlight>
                <a:latin typeface="Consolas" panose="020B0609020204030204" pitchFamily="49" charset="0"/>
              </a:rPr>
              <a:t>(2);</a:t>
            </a:r>
          </a:p>
          <a:p>
            <a:pPr lvl="1"/>
            <a:r>
              <a:rPr lang="en-US" dirty="0" err="1">
                <a:solidFill>
                  <a:srgbClr val="000000"/>
                </a:solidFill>
                <a:highlight>
                  <a:srgbClr val="FFFFFF"/>
                </a:highlight>
                <a:latin typeface="Consolas" panose="020B0609020204030204" pitchFamily="49" charset="0"/>
              </a:rPr>
              <a:t>cout</a:t>
            </a:r>
            <a:r>
              <a:rPr lang="en-US" dirty="0">
                <a:solidFill>
                  <a:srgbClr val="000000"/>
                </a:solidFill>
                <a:highlight>
                  <a:srgbClr val="FFFFFF"/>
                </a:highlight>
                <a:latin typeface="Consolas" panose="020B0609020204030204" pitchFamily="49" charset="0"/>
              </a:rPr>
              <a:t>&lt;&lt;</a:t>
            </a:r>
            <a:r>
              <a:rPr lang="en-US" dirty="0">
                <a:solidFill>
                  <a:srgbClr val="A31515"/>
                </a:solidFill>
                <a:highlight>
                  <a:srgbClr val="FFFFFF"/>
                </a:highlight>
                <a:latin typeface="Consolas" panose="020B0609020204030204" pitchFamily="49" charset="0"/>
              </a:rPr>
              <a:t>"\nf3.count is:"</a:t>
            </a:r>
            <a:r>
              <a:rPr lang="en-US" dirty="0">
                <a:solidFill>
                  <a:srgbClr val="000000"/>
                </a:solidFill>
                <a:highlight>
                  <a:srgbClr val="FFFFFF"/>
                </a:highlight>
                <a:latin typeface="Consolas" panose="020B0609020204030204" pitchFamily="49" charset="0"/>
              </a:rPr>
              <a:t>&lt;&lt;f3-&gt;</a:t>
            </a:r>
            <a:r>
              <a:rPr lang="en-US" dirty="0" err="1">
                <a:solidFill>
                  <a:srgbClr val="000000"/>
                </a:solidFill>
                <a:highlight>
                  <a:srgbClr val="FFFFFF"/>
                </a:highlight>
                <a:latin typeface="Consolas" panose="020B0609020204030204" pitchFamily="49" charset="0"/>
              </a:rPr>
              <a:t>getcount</a:t>
            </a:r>
            <a:r>
              <a:rPr lang="en-US" dirty="0">
                <a:solidFill>
                  <a:srgbClr val="000000"/>
                </a:solidFill>
                <a:highlight>
                  <a:srgbClr val="FFFFFF"/>
                </a:highlight>
                <a:latin typeface="Consolas" panose="020B0609020204030204" pitchFamily="49" charset="0"/>
              </a:rPr>
              <a:t>();</a:t>
            </a:r>
          </a:p>
          <a:p>
            <a:pPr lvl="1"/>
            <a:r>
              <a:rPr lang="en-US" dirty="0">
                <a:solidFill>
                  <a:srgbClr val="0000FF"/>
                </a:solidFill>
                <a:highlight>
                  <a:srgbClr val="FFFFFF"/>
                </a:highlight>
                <a:latin typeface="Consolas" panose="020B0609020204030204" pitchFamily="49" charset="0"/>
              </a:rPr>
              <a:t>delete</a:t>
            </a:r>
            <a:r>
              <a:rPr lang="en-US" dirty="0">
                <a:solidFill>
                  <a:srgbClr val="000000"/>
                </a:solidFill>
                <a:highlight>
                  <a:srgbClr val="FFFFFF"/>
                </a:highlight>
                <a:latin typeface="Consolas" panose="020B0609020204030204" pitchFamily="49" charset="0"/>
              </a:rPr>
              <a:t> f3;</a:t>
            </a:r>
          </a:p>
          <a:p>
            <a:pPr lvl="1"/>
            <a:r>
              <a:rPr lang="en-US" dirty="0" err="1">
                <a:solidFill>
                  <a:srgbClr val="000000"/>
                </a:solidFill>
                <a:highlight>
                  <a:srgbClr val="FFFFFF"/>
                </a:highlight>
                <a:latin typeface="Consolas" panose="020B0609020204030204" pitchFamily="49" charset="0"/>
              </a:rPr>
              <a:t>getchar</a:t>
            </a:r>
            <a:r>
              <a:rPr lang="en-US" dirty="0">
                <a:solidFill>
                  <a:srgbClr val="000000"/>
                </a:solidFill>
                <a:highlight>
                  <a:srgbClr val="FFFFFF"/>
                </a:highlight>
                <a:latin typeface="Consolas" panose="020B0609020204030204" pitchFamily="49" charset="0"/>
              </a:rPr>
              <a:t>();</a:t>
            </a:r>
          </a:p>
          <a:p>
            <a:pPr lvl="1"/>
            <a:r>
              <a:rPr lang="en-US" dirty="0">
                <a:solidFill>
                  <a:srgbClr val="0000FF"/>
                </a:solidFill>
                <a:highlight>
                  <a:srgbClr val="FFFFFF"/>
                </a:highlight>
                <a:latin typeface="Consolas" panose="020B0609020204030204" pitchFamily="49" charset="0"/>
              </a:rPr>
              <a:t>return</a:t>
            </a:r>
            <a:r>
              <a:rPr lang="en-US" dirty="0">
                <a:solidFill>
                  <a:srgbClr val="000000"/>
                </a:solidFill>
                <a:highlight>
                  <a:srgbClr val="FFFFFF"/>
                </a:highlight>
                <a:latin typeface="Consolas" panose="020B0609020204030204" pitchFamily="49" charset="0"/>
              </a:rPr>
              <a:t> 0;</a:t>
            </a:r>
          </a:p>
          <a:p>
            <a:r>
              <a:rPr lang="en-US" dirty="0">
                <a:solidFill>
                  <a:srgbClr val="000000"/>
                </a:solidFill>
                <a:highlight>
                  <a:srgbClr val="FFFFFF"/>
                </a:highlight>
                <a:latin typeface="Consolas" panose="020B0609020204030204" pitchFamily="49" charset="0"/>
              </a:rPr>
              <a:t>}</a:t>
            </a:r>
            <a:endParaRPr lang="en-US" dirty="0"/>
          </a:p>
        </p:txBody>
      </p:sp>
      <p:sp>
        <p:nvSpPr>
          <p:cNvPr id="5" name="Rectangle 4"/>
          <p:cNvSpPr/>
          <p:nvPr/>
        </p:nvSpPr>
        <p:spPr>
          <a:xfrm>
            <a:off x="8447933" y="3859210"/>
            <a:ext cx="3551488" cy="2862322"/>
          </a:xfrm>
          <a:prstGeom prst="rect">
            <a:avLst/>
          </a:prstGeom>
          <a:solidFill>
            <a:schemeClr val="tx1"/>
          </a:solidFill>
        </p:spPr>
        <p:txBody>
          <a:bodyPr wrap="square">
            <a:spAutoFit/>
          </a:bodyPr>
          <a:lstStyle/>
          <a:p>
            <a:r>
              <a:rPr lang="en-US" dirty="0" err="1">
                <a:solidFill>
                  <a:schemeClr val="bg1"/>
                </a:solidFill>
              </a:rPr>
              <a:t>MyClass</a:t>
            </a:r>
            <a:r>
              <a:rPr lang="en-US" dirty="0">
                <a:solidFill>
                  <a:schemeClr val="bg1"/>
                </a:solidFill>
              </a:rPr>
              <a:t> constructor</a:t>
            </a:r>
          </a:p>
          <a:p>
            <a:r>
              <a:rPr lang="en-US" dirty="0" err="1">
                <a:solidFill>
                  <a:schemeClr val="bg1"/>
                </a:solidFill>
              </a:rPr>
              <a:t>MyClass</a:t>
            </a:r>
            <a:r>
              <a:rPr lang="en-US" dirty="0">
                <a:solidFill>
                  <a:schemeClr val="bg1"/>
                </a:solidFill>
              </a:rPr>
              <a:t> constructor</a:t>
            </a:r>
          </a:p>
          <a:p>
            <a:r>
              <a:rPr lang="en-US" dirty="0">
                <a:solidFill>
                  <a:schemeClr val="bg1"/>
                </a:solidFill>
              </a:rPr>
              <a:t>f1.count is:1</a:t>
            </a:r>
          </a:p>
          <a:p>
            <a:r>
              <a:rPr lang="en-US" dirty="0">
                <a:solidFill>
                  <a:schemeClr val="bg1"/>
                </a:solidFill>
              </a:rPr>
              <a:t>f2.count is:0</a:t>
            </a:r>
          </a:p>
          <a:p>
            <a:r>
              <a:rPr lang="en-US" dirty="0" err="1">
                <a:solidFill>
                  <a:schemeClr val="bg1"/>
                </a:solidFill>
              </a:rPr>
              <a:t>MyClass</a:t>
            </a:r>
            <a:r>
              <a:rPr lang="en-US" dirty="0">
                <a:solidFill>
                  <a:schemeClr val="bg1"/>
                </a:solidFill>
              </a:rPr>
              <a:t> constructor</a:t>
            </a:r>
          </a:p>
          <a:p>
            <a:r>
              <a:rPr lang="en-US" dirty="0">
                <a:solidFill>
                  <a:schemeClr val="bg1"/>
                </a:solidFill>
              </a:rPr>
              <a:t>f3.count is:2</a:t>
            </a:r>
          </a:p>
          <a:p>
            <a:r>
              <a:rPr lang="en-US" dirty="0" err="1">
                <a:solidFill>
                  <a:schemeClr val="bg1"/>
                </a:solidFill>
              </a:rPr>
              <a:t>MyClass</a:t>
            </a:r>
            <a:r>
              <a:rPr lang="en-US" dirty="0">
                <a:solidFill>
                  <a:schemeClr val="bg1"/>
                </a:solidFill>
              </a:rPr>
              <a:t> destructor</a:t>
            </a:r>
          </a:p>
          <a:p>
            <a:endParaRPr lang="en-US" dirty="0">
              <a:solidFill>
                <a:schemeClr val="bg1"/>
              </a:solidFill>
            </a:endParaRP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12161163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ایجاد شی بصورت پویا در </a:t>
            </a:r>
            <a:r>
              <a:rPr lang="en-US" dirty="0"/>
              <a:t>C#</a:t>
            </a:r>
          </a:p>
        </p:txBody>
      </p:sp>
      <p:sp>
        <p:nvSpPr>
          <p:cNvPr id="3" name="Content Placeholder 2"/>
          <p:cNvSpPr>
            <a:spLocks noGrp="1"/>
          </p:cNvSpPr>
          <p:nvPr>
            <p:ph idx="1"/>
          </p:nvPr>
        </p:nvSpPr>
        <p:spPr/>
        <p:txBody>
          <a:bodyPr/>
          <a:lstStyle/>
          <a:p>
            <a:r>
              <a:rPr lang="fa-IR" dirty="0"/>
              <a:t>در </a:t>
            </a:r>
            <a:r>
              <a:rPr lang="en-US" dirty="0"/>
              <a:t>C#</a:t>
            </a:r>
            <a:r>
              <a:rPr lang="fa-IR" dirty="0"/>
              <a:t>، با تعریف یک شی از یک کلاس، حافظه ای برای آن اخذ نمیشود (همانند تعریف اشاره گر در </a:t>
            </a:r>
            <a:r>
              <a:rPr lang="en-US" dirty="0"/>
              <a:t>C++</a:t>
            </a:r>
            <a:r>
              <a:rPr lang="fa-IR" dirty="0"/>
              <a:t>)</a:t>
            </a:r>
          </a:p>
          <a:p>
            <a:r>
              <a:rPr lang="fa-IR" dirty="0"/>
              <a:t>برای فعال سازی یک شی و یا حیات دادن به شی در </a:t>
            </a:r>
            <a:r>
              <a:rPr lang="en-US" dirty="0"/>
              <a:t>C#</a:t>
            </a:r>
            <a:r>
              <a:rPr lang="fa-IR" dirty="0"/>
              <a:t> باید از عملگر </a:t>
            </a:r>
            <a:r>
              <a:rPr lang="en-US" dirty="0"/>
              <a:t>new</a:t>
            </a:r>
            <a:r>
              <a:rPr lang="fa-IR" dirty="0"/>
              <a:t> استفاده شود.</a:t>
            </a:r>
          </a:p>
          <a:p>
            <a:r>
              <a:rPr lang="fa-IR" dirty="0"/>
              <a:t>برای حذف یک شی باید آن شی برابر با </a:t>
            </a:r>
            <a:r>
              <a:rPr lang="en-US" dirty="0"/>
              <a:t>Null</a:t>
            </a:r>
            <a:r>
              <a:rPr lang="fa-IR" dirty="0"/>
              <a:t> قرار داده شود.</a:t>
            </a:r>
          </a:p>
          <a:p>
            <a:r>
              <a:rPr lang="fa-IR" dirty="0"/>
              <a:t>ولی با </a:t>
            </a:r>
            <a:r>
              <a:rPr lang="en-US" dirty="0"/>
              <a:t>Null</a:t>
            </a:r>
            <a:r>
              <a:rPr lang="fa-IR" dirty="0"/>
              <a:t> کردن شی، حافظه مربوط به آن آزاد نمیشود. بلکه تا زمانی که </a:t>
            </a:r>
            <a:r>
              <a:rPr lang="en-US" dirty="0"/>
              <a:t>Garbage Collector </a:t>
            </a:r>
            <a:r>
              <a:rPr lang="fa-IR" dirty="0"/>
              <a:t> فعال نشده، این شی وجود دارد.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56</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1320607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p:txBody>
          <a:bodyPr>
            <a:normAutofit/>
          </a:bodyPr>
          <a:lstStyle/>
          <a:p>
            <a:pPr eaLnBrk="1" hangingPunct="1"/>
            <a:r>
              <a:rPr lang="fa-IR" altLang="en-US" sz="3200" dirty="0"/>
              <a:t>مثال ایجاد یک شی بصورت پویا</a:t>
            </a:r>
            <a:r>
              <a:rPr lang="en-US" altLang="en-US" sz="3200" dirty="0"/>
              <a:t> </a:t>
            </a:r>
            <a:r>
              <a:rPr lang="fa-IR" altLang="en-US" sz="3200" dirty="0"/>
              <a:t> و ترتیب اجرای سازنده و مخرب</a:t>
            </a:r>
            <a:endParaRPr lang="en-US" altLang="en-US" sz="3200" dirty="0"/>
          </a:p>
        </p:txBody>
      </p:sp>
      <p:sp>
        <p:nvSpPr>
          <p:cNvPr id="573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022AA4B-9A45-4C94-939A-7404D218C8EB}" type="slidenum">
              <a:rPr lang="fa-IR" altLang="en-US" sz="1400">
                <a:cs typeface="B Mitra" panose="00000400000000000000" pitchFamily="2" charset="-78"/>
              </a:rPr>
              <a:pPr eaLnBrk="1" hangingPunct="1"/>
              <a:t>57</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5" name="Rectangle 4"/>
          <p:cNvSpPr/>
          <p:nvPr/>
        </p:nvSpPr>
        <p:spPr>
          <a:xfrm>
            <a:off x="8243779" y="4059361"/>
            <a:ext cx="3551488" cy="2585323"/>
          </a:xfrm>
          <a:prstGeom prst="rect">
            <a:avLst/>
          </a:prstGeom>
          <a:solidFill>
            <a:schemeClr val="tx1"/>
          </a:solidFill>
        </p:spPr>
        <p:txBody>
          <a:bodyPr wrap="square">
            <a:spAutoFit/>
          </a:bodyPr>
          <a:lstStyle/>
          <a:p>
            <a:r>
              <a:rPr lang="en-US" dirty="0" err="1">
                <a:solidFill>
                  <a:schemeClr val="bg1"/>
                </a:solidFill>
              </a:rPr>
              <a:t>MyClass</a:t>
            </a:r>
            <a:r>
              <a:rPr lang="en-US" dirty="0">
                <a:solidFill>
                  <a:schemeClr val="bg1"/>
                </a:solidFill>
              </a:rPr>
              <a:t> constructor</a:t>
            </a:r>
          </a:p>
          <a:p>
            <a:r>
              <a:rPr lang="en-US" dirty="0" err="1">
                <a:solidFill>
                  <a:schemeClr val="bg1"/>
                </a:solidFill>
              </a:rPr>
              <a:t>MyClass</a:t>
            </a:r>
            <a:r>
              <a:rPr lang="en-US" dirty="0">
                <a:solidFill>
                  <a:schemeClr val="bg1"/>
                </a:solidFill>
              </a:rPr>
              <a:t> constructor</a:t>
            </a:r>
          </a:p>
          <a:p>
            <a:r>
              <a:rPr lang="en-US" dirty="0">
                <a:solidFill>
                  <a:schemeClr val="bg1"/>
                </a:solidFill>
              </a:rPr>
              <a:t>f1.count is:1</a:t>
            </a:r>
          </a:p>
          <a:p>
            <a:r>
              <a:rPr lang="en-US" dirty="0">
                <a:solidFill>
                  <a:schemeClr val="bg1"/>
                </a:solidFill>
              </a:rPr>
              <a:t>f2.count is:0</a:t>
            </a:r>
          </a:p>
          <a:p>
            <a:r>
              <a:rPr lang="en-US" dirty="0" err="1">
                <a:solidFill>
                  <a:schemeClr val="bg1"/>
                </a:solidFill>
              </a:rPr>
              <a:t>MyClass</a:t>
            </a:r>
            <a:r>
              <a:rPr lang="en-US" dirty="0">
                <a:solidFill>
                  <a:schemeClr val="bg1"/>
                </a:solidFill>
              </a:rPr>
              <a:t> constructor</a:t>
            </a:r>
          </a:p>
          <a:p>
            <a:r>
              <a:rPr lang="en-US" dirty="0">
                <a:solidFill>
                  <a:schemeClr val="bg1"/>
                </a:solidFill>
              </a:rPr>
              <a:t>f3.count is:2</a:t>
            </a:r>
          </a:p>
          <a:p>
            <a:r>
              <a:rPr lang="en-US" dirty="0" err="1">
                <a:solidFill>
                  <a:schemeClr val="bg1"/>
                </a:solidFill>
              </a:rPr>
              <a:t>MyClass</a:t>
            </a:r>
            <a:r>
              <a:rPr lang="en-US" dirty="0">
                <a:solidFill>
                  <a:schemeClr val="bg1"/>
                </a:solidFill>
              </a:rPr>
              <a:t> destructor</a:t>
            </a:r>
          </a:p>
          <a:p>
            <a:endParaRPr lang="en-US" dirty="0">
              <a:solidFill>
                <a:schemeClr val="bg1"/>
              </a:solidFill>
            </a:endParaRPr>
          </a:p>
          <a:p>
            <a:endParaRPr lang="en-US" dirty="0">
              <a:solidFill>
                <a:schemeClr val="bg1"/>
              </a:solidFill>
            </a:endParaRPr>
          </a:p>
        </p:txBody>
      </p:sp>
      <p:sp>
        <p:nvSpPr>
          <p:cNvPr id="6" name="Rectangle 5"/>
          <p:cNvSpPr/>
          <p:nvPr/>
        </p:nvSpPr>
        <p:spPr>
          <a:xfrm>
            <a:off x="215462" y="1102628"/>
            <a:ext cx="8028317" cy="3323987"/>
          </a:xfrm>
          <a:prstGeom prst="rect">
            <a:avLst/>
          </a:prstGeom>
        </p:spPr>
        <p:txBody>
          <a:bodyPr wrap="square">
            <a:spAutoFit/>
          </a:bodyPr>
          <a:lstStyle/>
          <a:p>
            <a:r>
              <a:rPr lang="en-US" sz="1400" dirty="0">
                <a:solidFill>
                  <a:srgbClr val="0000FF"/>
                </a:solidFill>
                <a:highlight>
                  <a:srgbClr val="FFFFFF"/>
                </a:highlight>
                <a:latin typeface="Consolas" panose="020B0609020204030204" pitchFamily="49" charset="0"/>
              </a:rPr>
              <a:t>class</a:t>
            </a:r>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MyClass</a:t>
            </a:r>
            <a:endParaRPr lang="en-US" sz="1400" dirty="0">
              <a:solidFill>
                <a:srgbClr val="000000"/>
              </a:solidFill>
              <a:highlight>
                <a:srgbClr val="FFFFFF"/>
              </a:highlight>
              <a:latin typeface="Consolas" panose="020B0609020204030204" pitchFamily="49" charset="0"/>
            </a:endParaRPr>
          </a:p>
          <a:p>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private</a:t>
            </a:r>
            <a:r>
              <a:rPr lang="en-US" sz="1400" dirty="0">
                <a:solidFill>
                  <a:srgbClr val="000000"/>
                </a:solidFill>
                <a:highlight>
                  <a:srgbClr val="FFFFFF"/>
                </a:highlight>
                <a:latin typeface="Consolas" panose="020B0609020204030204" pitchFamily="49" charset="0"/>
              </a:rPr>
              <a:t> </a:t>
            </a:r>
            <a:r>
              <a:rPr lang="en-US" sz="1400" dirty="0" err="1">
                <a:solidFill>
                  <a:srgbClr val="0000FF"/>
                </a:solidFill>
                <a:highlight>
                  <a:srgbClr val="FFFFFF"/>
                </a:highlight>
                <a:latin typeface="Consolas" panose="020B0609020204030204" pitchFamily="49" charset="0"/>
              </a:rPr>
              <a:t>int</a:t>
            </a:r>
            <a:r>
              <a:rPr lang="en-US" sz="1400" dirty="0">
                <a:solidFill>
                  <a:srgbClr val="000000"/>
                </a:solidFill>
                <a:highlight>
                  <a:srgbClr val="FFFFFF"/>
                </a:highlight>
                <a:latin typeface="Consolas" panose="020B0609020204030204" pitchFamily="49" charset="0"/>
              </a:rPr>
              <a:t> count;</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a:t>
            </a:r>
            <a:r>
              <a:rPr lang="en-US" sz="1400" dirty="0">
                <a:solidFill>
                  <a:srgbClr val="0000FF"/>
                </a:solidFill>
                <a:highlight>
                  <a:srgbClr val="FFFFFF"/>
                </a:highlight>
                <a:latin typeface="Consolas" panose="020B0609020204030204" pitchFamily="49" charset="0"/>
              </a:rPr>
              <a:t>int</a:t>
            </a:r>
            <a:r>
              <a:rPr lang="en-US" sz="1400" dirty="0">
                <a:solidFill>
                  <a:srgbClr val="000000"/>
                </a:solidFill>
                <a:highlight>
                  <a:srgbClr val="FFFFFF"/>
                </a:highlight>
                <a:latin typeface="Consolas" panose="020B0609020204030204" pitchFamily="49" charset="0"/>
              </a:rPr>
              <a:t> c = 0)</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count = c;</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Console</a:t>
            </a:r>
            <a:r>
              <a:rPr lang="en-US" sz="1400" dirty="0" err="1">
                <a:solidFill>
                  <a:srgbClr val="000000"/>
                </a:solidFill>
                <a:highlight>
                  <a:srgbClr val="FFFFFF"/>
                </a:highlight>
                <a:latin typeface="Consolas" panose="020B0609020204030204" pitchFamily="49" charset="0"/>
              </a:rPr>
              <a:t>.WriteLine</a:t>
            </a:r>
            <a:r>
              <a:rPr lang="en-US" sz="1400" dirty="0">
                <a:solidFill>
                  <a:srgbClr val="000000"/>
                </a:solidFill>
                <a:highlight>
                  <a:srgbClr val="FFFFFF"/>
                </a:highlight>
                <a:latin typeface="Consolas" panose="020B0609020204030204" pitchFamily="49" charset="0"/>
              </a:rPr>
              <a:t>(</a:t>
            </a:r>
            <a:r>
              <a:rPr lang="en-US" sz="1400" dirty="0">
                <a:solidFill>
                  <a:srgbClr val="A31515"/>
                </a:solidFill>
                <a:highlight>
                  <a:srgbClr val="FFFFFF"/>
                </a:highlight>
                <a:latin typeface="Consolas" panose="020B0609020204030204" pitchFamily="49" charset="0"/>
              </a:rPr>
              <a:t>"</a:t>
            </a:r>
            <a:r>
              <a:rPr lang="en-US" sz="1400" dirty="0" err="1">
                <a:solidFill>
                  <a:srgbClr val="A31515"/>
                </a:solidFill>
                <a:highlight>
                  <a:srgbClr val="FFFFFF"/>
                </a:highlight>
                <a:latin typeface="Consolas" panose="020B0609020204030204" pitchFamily="49" charset="0"/>
              </a:rPr>
              <a:t>MyClass</a:t>
            </a:r>
            <a:r>
              <a:rPr lang="en-US" sz="1400" dirty="0">
                <a:solidFill>
                  <a:srgbClr val="A31515"/>
                </a:solidFill>
                <a:highlight>
                  <a:srgbClr val="FFFFFF"/>
                </a:highlight>
                <a:latin typeface="Consolas" panose="020B0609020204030204" pitchFamily="49" charset="0"/>
              </a:rPr>
              <a:t> constructor"</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Console</a:t>
            </a:r>
            <a:r>
              <a:rPr lang="en-US" sz="1400" dirty="0" err="1">
                <a:solidFill>
                  <a:srgbClr val="000000"/>
                </a:solidFill>
                <a:highlight>
                  <a:srgbClr val="FFFFFF"/>
                </a:highlight>
                <a:latin typeface="Consolas" panose="020B0609020204030204" pitchFamily="49" charset="0"/>
              </a:rPr>
              <a:t>.WriteLine</a:t>
            </a:r>
            <a:r>
              <a:rPr lang="en-US" sz="1400" dirty="0">
                <a:solidFill>
                  <a:srgbClr val="000000"/>
                </a:solidFill>
                <a:highlight>
                  <a:srgbClr val="FFFFFF"/>
                </a:highlight>
                <a:latin typeface="Consolas" panose="020B0609020204030204" pitchFamily="49" charset="0"/>
              </a:rPr>
              <a:t>(</a:t>
            </a:r>
            <a:r>
              <a:rPr lang="en-US" sz="1400" dirty="0">
                <a:solidFill>
                  <a:srgbClr val="A31515"/>
                </a:solidFill>
                <a:highlight>
                  <a:srgbClr val="FFFFFF"/>
                </a:highlight>
                <a:latin typeface="Consolas" panose="020B0609020204030204" pitchFamily="49" charset="0"/>
              </a:rPr>
              <a:t>"</a:t>
            </a:r>
            <a:r>
              <a:rPr lang="en-US" sz="1400" dirty="0" err="1">
                <a:solidFill>
                  <a:srgbClr val="A31515"/>
                </a:solidFill>
                <a:highlight>
                  <a:srgbClr val="FFFFFF"/>
                </a:highlight>
                <a:latin typeface="Consolas" panose="020B0609020204030204" pitchFamily="49" charset="0"/>
              </a:rPr>
              <a:t>MyClass</a:t>
            </a:r>
            <a:r>
              <a:rPr lang="en-US" sz="1400" dirty="0">
                <a:solidFill>
                  <a:srgbClr val="A31515"/>
                </a:solidFill>
                <a:highlight>
                  <a:srgbClr val="FFFFFF"/>
                </a:highlight>
                <a:latin typeface="Consolas" panose="020B0609020204030204" pitchFamily="49" charset="0"/>
              </a:rPr>
              <a:t> destructor"</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p>
          <a:p>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public</a:t>
            </a:r>
            <a:r>
              <a:rPr lang="en-US" sz="1400" dirty="0">
                <a:solidFill>
                  <a:srgbClr val="000000"/>
                </a:solidFill>
                <a:highlight>
                  <a:srgbClr val="FFFFFF"/>
                </a:highlight>
                <a:latin typeface="Consolas" panose="020B0609020204030204" pitchFamily="49" charset="0"/>
              </a:rPr>
              <a:t> </a:t>
            </a:r>
            <a:r>
              <a:rPr lang="en-US" sz="1400" dirty="0" err="1">
                <a:solidFill>
                  <a:srgbClr val="0000FF"/>
                </a:solidFill>
                <a:highlight>
                  <a:srgbClr val="FFFFFF"/>
                </a:highlight>
                <a:latin typeface="Consolas" panose="020B0609020204030204" pitchFamily="49" charset="0"/>
              </a:rPr>
              <a:t>int</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getcount</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 </a:t>
            </a:r>
            <a:r>
              <a:rPr lang="en-US" sz="1400" dirty="0">
                <a:solidFill>
                  <a:srgbClr val="0000FF"/>
                </a:solidFill>
                <a:highlight>
                  <a:srgbClr val="FFFFFF"/>
                </a:highlight>
                <a:latin typeface="Consolas" panose="020B0609020204030204" pitchFamily="49" charset="0"/>
              </a:rPr>
              <a:t>return</a:t>
            </a:r>
            <a:r>
              <a:rPr lang="en-US" sz="1400" dirty="0">
                <a:solidFill>
                  <a:srgbClr val="000000"/>
                </a:solidFill>
                <a:highlight>
                  <a:srgbClr val="FFFFFF"/>
                </a:highlight>
                <a:latin typeface="Consolas" panose="020B0609020204030204" pitchFamily="49" charset="0"/>
              </a:rPr>
              <a:t> count; }</a:t>
            </a:r>
          </a:p>
          <a:p>
            <a:r>
              <a:rPr lang="en-US" sz="1400" dirty="0">
                <a:solidFill>
                  <a:srgbClr val="000000"/>
                </a:solidFill>
                <a:highlight>
                  <a:srgbClr val="FFFFFF"/>
                </a:highlight>
                <a:latin typeface="Consolas" panose="020B0609020204030204" pitchFamily="49" charset="0"/>
              </a:rPr>
              <a:t>}</a:t>
            </a:r>
          </a:p>
        </p:txBody>
      </p:sp>
      <p:sp>
        <p:nvSpPr>
          <p:cNvPr id="9" name="Rectangle 8"/>
          <p:cNvSpPr/>
          <p:nvPr/>
        </p:nvSpPr>
        <p:spPr>
          <a:xfrm>
            <a:off x="5383404" y="1102628"/>
            <a:ext cx="8028317" cy="3108543"/>
          </a:xfrm>
          <a:prstGeom prst="rect">
            <a:avLst/>
          </a:prstGeom>
        </p:spPr>
        <p:txBody>
          <a:bodyPr wrap="square">
            <a:spAutoFit/>
          </a:bodyPr>
          <a:lstStyle/>
          <a:p>
            <a:r>
              <a:rPr lang="en-US" sz="1400" dirty="0">
                <a:solidFill>
                  <a:srgbClr val="0000FF"/>
                </a:solidFill>
                <a:highlight>
                  <a:srgbClr val="FFFFFF"/>
                </a:highlight>
                <a:latin typeface="Consolas" panose="020B0609020204030204" pitchFamily="49" charset="0"/>
              </a:rPr>
              <a:t>static</a:t>
            </a:r>
            <a:r>
              <a:rPr lang="en-US" sz="1400" dirty="0">
                <a:solidFill>
                  <a:srgbClr val="000000"/>
                </a:solidFill>
                <a:highlight>
                  <a:srgbClr val="FFFFFF"/>
                </a:highlight>
                <a:latin typeface="Consolas" panose="020B0609020204030204" pitchFamily="49" charset="0"/>
              </a:rPr>
              <a:t> </a:t>
            </a:r>
            <a:r>
              <a:rPr lang="en-US" sz="1400" dirty="0">
                <a:solidFill>
                  <a:srgbClr val="0000FF"/>
                </a:solidFill>
                <a:highlight>
                  <a:srgbClr val="FFFFFF"/>
                </a:highlight>
                <a:latin typeface="Consolas" panose="020B0609020204030204" pitchFamily="49" charset="0"/>
              </a:rPr>
              <a:t>void</a:t>
            </a:r>
            <a:r>
              <a:rPr lang="en-US" sz="1400" dirty="0">
                <a:solidFill>
                  <a:srgbClr val="000000"/>
                </a:solidFill>
                <a:highlight>
                  <a:srgbClr val="FFFFFF"/>
                </a:highlight>
                <a:latin typeface="Consolas" panose="020B0609020204030204" pitchFamily="49" charset="0"/>
              </a:rPr>
              <a:t> Main(</a:t>
            </a:r>
            <a:r>
              <a:rPr lang="en-US" sz="1400" dirty="0">
                <a:solidFill>
                  <a:srgbClr val="0000FF"/>
                </a:solidFill>
                <a:highlight>
                  <a:srgbClr val="FFFFFF"/>
                </a:highlight>
                <a:latin typeface="Consolas" panose="020B0609020204030204" pitchFamily="49" charset="0"/>
              </a:rPr>
              <a:t>string</a:t>
            </a:r>
            <a:r>
              <a:rPr lang="en-US" sz="1400" dirty="0">
                <a:solidFill>
                  <a:srgbClr val="000000"/>
                </a:solidFill>
                <a:highlight>
                  <a:srgbClr val="FFFFFF"/>
                </a:highlight>
                <a:latin typeface="Consolas" panose="020B0609020204030204" pitchFamily="49" charset="0"/>
              </a:rPr>
              <a:t>[] </a:t>
            </a:r>
            <a:r>
              <a:rPr lang="en-US" sz="1400" dirty="0" err="1">
                <a:solidFill>
                  <a:srgbClr val="000000"/>
                </a:solidFill>
                <a:highlight>
                  <a:srgbClr val="FFFFFF"/>
                </a:highlight>
                <a:latin typeface="Consolas" panose="020B0609020204030204" pitchFamily="49" charset="0"/>
              </a:rPr>
              <a:t>args</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 f1,f2;</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 f3;</a:t>
            </a:r>
          </a:p>
          <a:p>
            <a:r>
              <a:rPr lang="en-US" sz="1400" dirty="0">
                <a:solidFill>
                  <a:srgbClr val="000000"/>
                </a:solidFill>
                <a:highlight>
                  <a:srgbClr val="FFFFFF"/>
                </a:highlight>
                <a:latin typeface="Consolas" panose="020B0609020204030204" pitchFamily="49" charset="0"/>
              </a:rPr>
              <a:t>    f1 = </a:t>
            </a:r>
            <a:r>
              <a:rPr lang="en-US" sz="1400" dirty="0">
                <a:solidFill>
                  <a:srgbClr val="0000FF"/>
                </a:solidFill>
                <a:highlight>
                  <a:srgbClr val="FFFFFF"/>
                </a:highlight>
                <a:latin typeface="Consolas" panose="020B0609020204030204" pitchFamily="49" charset="0"/>
              </a:rPr>
              <a:t>new</a:t>
            </a:r>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(1);</a:t>
            </a:r>
          </a:p>
          <a:p>
            <a:r>
              <a:rPr lang="en-US" sz="1400" dirty="0">
                <a:solidFill>
                  <a:srgbClr val="000000"/>
                </a:solidFill>
                <a:highlight>
                  <a:srgbClr val="FFFFFF"/>
                </a:highlight>
                <a:latin typeface="Consolas" panose="020B0609020204030204" pitchFamily="49" charset="0"/>
              </a:rPr>
              <a:t>    f2 = </a:t>
            </a:r>
            <a:r>
              <a:rPr lang="en-US" sz="1400" dirty="0">
                <a:solidFill>
                  <a:srgbClr val="0000FF"/>
                </a:solidFill>
                <a:highlight>
                  <a:srgbClr val="FFFFFF"/>
                </a:highlight>
                <a:latin typeface="Consolas" panose="020B0609020204030204" pitchFamily="49" charset="0"/>
              </a:rPr>
              <a:t>new</a:t>
            </a:r>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Console</a:t>
            </a:r>
            <a:r>
              <a:rPr lang="en-US" sz="1400" dirty="0" err="1">
                <a:solidFill>
                  <a:srgbClr val="000000"/>
                </a:solidFill>
                <a:highlight>
                  <a:srgbClr val="FFFFFF"/>
                </a:highlight>
                <a:latin typeface="Consolas" panose="020B0609020204030204" pitchFamily="49" charset="0"/>
              </a:rPr>
              <a:t>.WriteLine</a:t>
            </a:r>
            <a:r>
              <a:rPr lang="en-US" sz="1400" dirty="0">
                <a:solidFill>
                  <a:srgbClr val="000000"/>
                </a:solidFill>
                <a:highlight>
                  <a:srgbClr val="FFFFFF"/>
                </a:highlight>
                <a:latin typeface="Consolas" panose="020B0609020204030204" pitchFamily="49" charset="0"/>
              </a:rPr>
              <a:t>(</a:t>
            </a:r>
            <a:r>
              <a:rPr lang="en-US" sz="1400" dirty="0">
                <a:solidFill>
                  <a:srgbClr val="A31515"/>
                </a:solidFill>
                <a:highlight>
                  <a:srgbClr val="FFFFFF"/>
                </a:highlight>
                <a:latin typeface="Consolas" panose="020B0609020204030204" pitchFamily="49" charset="0"/>
              </a:rPr>
              <a:t>"f1.count is:"</a:t>
            </a:r>
            <a:r>
              <a:rPr lang="en-US" sz="1400" dirty="0">
                <a:solidFill>
                  <a:srgbClr val="000000"/>
                </a:solidFill>
                <a:highlight>
                  <a:srgbClr val="FFFFFF"/>
                </a:highlight>
                <a:latin typeface="Consolas" panose="020B0609020204030204" pitchFamily="49" charset="0"/>
              </a:rPr>
              <a:t>+f1.getcount().</a:t>
            </a:r>
            <a:r>
              <a:rPr lang="en-US" sz="1400" dirty="0" err="1">
                <a:solidFill>
                  <a:srgbClr val="000000"/>
                </a:solidFill>
                <a:highlight>
                  <a:srgbClr val="FFFFFF"/>
                </a:highlight>
                <a:latin typeface="Consolas" panose="020B0609020204030204" pitchFamily="49" charset="0"/>
              </a:rPr>
              <a:t>ToString</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Console</a:t>
            </a:r>
            <a:r>
              <a:rPr lang="en-US" sz="1400" dirty="0" err="1">
                <a:solidFill>
                  <a:srgbClr val="000000"/>
                </a:solidFill>
                <a:highlight>
                  <a:srgbClr val="FFFFFF"/>
                </a:highlight>
                <a:latin typeface="Consolas" panose="020B0609020204030204" pitchFamily="49" charset="0"/>
              </a:rPr>
              <a:t>.WriteLine</a:t>
            </a:r>
            <a:r>
              <a:rPr lang="en-US" sz="1400" dirty="0">
                <a:solidFill>
                  <a:srgbClr val="000000"/>
                </a:solidFill>
                <a:highlight>
                  <a:srgbClr val="FFFFFF"/>
                </a:highlight>
                <a:latin typeface="Consolas" panose="020B0609020204030204" pitchFamily="49" charset="0"/>
              </a:rPr>
              <a:t>(</a:t>
            </a:r>
            <a:r>
              <a:rPr lang="en-US" sz="1400" dirty="0">
                <a:solidFill>
                  <a:srgbClr val="A31515"/>
                </a:solidFill>
                <a:highlight>
                  <a:srgbClr val="FFFFFF"/>
                </a:highlight>
                <a:latin typeface="Consolas" panose="020B0609020204030204" pitchFamily="49" charset="0"/>
              </a:rPr>
              <a:t>"f2.count is:"</a:t>
            </a:r>
            <a:r>
              <a:rPr lang="en-US" sz="1400" dirty="0">
                <a:solidFill>
                  <a:srgbClr val="000000"/>
                </a:solidFill>
                <a:highlight>
                  <a:srgbClr val="FFFFFF"/>
                </a:highlight>
                <a:latin typeface="Consolas" panose="020B0609020204030204" pitchFamily="49" charset="0"/>
              </a:rPr>
              <a:t>+f2.getcount().</a:t>
            </a:r>
            <a:r>
              <a:rPr lang="en-US" sz="1400" dirty="0" err="1">
                <a:solidFill>
                  <a:srgbClr val="000000"/>
                </a:solidFill>
                <a:highlight>
                  <a:srgbClr val="FFFFFF"/>
                </a:highlight>
                <a:latin typeface="Consolas" panose="020B0609020204030204" pitchFamily="49" charset="0"/>
              </a:rPr>
              <a:t>ToString</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f3 = </a:t>
            </a:r>
            <a:r>
              <a:rPr lang="en-US" sz="1400" dirty="0">
                <a:solidFill>
                  <a:srgbClr val="0000FF"/>
                </a:solidFill>
                <a:highlight>
                  <a:srgbClr val="FFFFFF"/>
                </a:highlight>
                <a:latin typeface="Consolas" panose="020B0609020204030204" pitchFamily="49" charset="0"/>
              </a:rPr>
              <a:t>new</a:t>
            </a:r>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MyClass</a:t>
            </a:r>
            <a:r>
              <a:rPr lang="en-US" sz="1400" dirty="0">
                <a:solidFill>
                  <a:srgbClr val="000000"/>
                </a:solidFill>
                <a:highlight>
                  <a:srgbClr val="FFFFFF"/>
                </a:highlight>
                <a:latin typeface="Consolas" panose="020B0609020204030204" pitchFamily="49" charset="0"/>
              </a:rPr>
              <a:t>(2);</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Console</a:t>
            </a:r>
            <a:r>
              <a:rPr lang="en-US" sz="1400" dirty="0" err="1">
                <a:solidFill>
                  <a:srgbClr val="000000"/>
                </a:solidFill>
                <a:highlight>
                  <a:srgbClr val="FFFFFF"/>
                </a:highlight>
                <a:latin typeface="Consolas" panose="020B0609020204030204" pitchFamily="49" charset="0"/>
              </a:rPr>
              <a:t>.WriteLine</a:t>
            </a:r>
            <a:r>
              <a:rPr lang="en-US" sz="1400" dirty="0">
                <a:solidFill>
                  <a:srgbClr val="000000"/>
                </a:solidFill>
                <a:highlight>
                  <a:srgbClr val="FFFFFF"/>
                </a:highlight>
                <a:latin typeface="Consolas" panose="020B0609020204030204" pitchFamily="49" charset="0"/>
              </a:rPr>
              <a:t>(</a:t>
            </a:r>
            <a:r>
              <a:rPr lang="en-US" sz="1400" dirty="0">
                <a:solidFill>
                  <a:srgbClr val="A31515"/>
                </a:solidFill>
                <a:highlight>
                  <a:srgbClr val="FFFFFF"/>
                </a:highlight>
                <a:latin typeface="Consolas" panose="020B0609020204030204" pitchFamily="49" charset="0"/>
              </a:rPr>
              <a:t>"f3.count is:"</a:t>
            </a:r>
            <a:r>
              <a:rPr lang="en-US" sz="1400" dirty="0">
                <a:solidFill>
                  <a:srgbClr val="000000"/>
                </a:solidFill>
                <a:highlight>
                  <a:srgbClr val="FFFFFF"/>
                </a:highlight>
                <a:latin typeface="Consolas" panose="020B0609020204030204" pitchFamily="49" charset="0"/>
              </a:rPr>
              <a:t> + f3.getcount().</a:t>
            </a:r>
            <a:r>
              <a:rPr lang="en-US" sz="1400" dirty="0" err="1">
                <a:solidFill>
                  <a:srgbClr val="000000"/>
                </a:solidFill>
                <a:highlight>
                  <a:srgbClr val="FFFFFF"/>
                </a:highlight>
                <a:latin typeface="Consolas" panose="020B0609020204030204" pitchFamily="49" charset="0"/>
              </a:rPr>
              <a:t>ToString</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f3 = </a:t>
            </a:r>
            <a:r>
              <a:rPr lang="en-US" sz="1400" dirty="0">
                <a:solidFill>
                  <a:srgbClr val="0000FF"/>
                </a:solidFill>
                <a:highlight>
                  <a:srgbClr val="FFFFFF"/>
                </a:highlight>
                <a:latin typeface="Consolas" panose="020B0609020204030204" pitchFamily="49" charset="0"/>
              </a:rPr>
              <a:t>null</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GC</a:t>
            </a:r>
            <a:r>
              <a:rPr lang="en-US" sz="1400" dirty="0" err="1">
                <a:solidFill>
                  <a:srgbClr val="000000"/>
                </a:solidFill>
                <a:highlight>
                  <a:srgbClr val="FFFFFF"/>
                </a:highlight>
                <a:latin typeface="Consolas" panose="020B0609020204030204" pitchFamily="49" charset="0"/>
              </a:rPr>
              <a:t>.Collect</a:t>
            </a:r>
            <a:r>
              <a:rPr lang="en-US" sz="1400" dirty="0">
                <a:solidFill>
                  <a:srgbClr val="000000"/>
                </a:solidFill>
                <a:highlight>
                  <a:srgbClr val="FFFFFF"/>
                </a:highlight>
                <a:latin typeface="Consolas" panose="020B0609020204030204" pitchFamily="49" charset="0"/>
              </a:rPr>
              <a:t>();</a:t>
            </a:r>
          </a:p>
          <a:p>
            <a:r>
              <a:rPr lang="en-US" sz="1400" dirty="0">
                <a:solidFill>
                  <a:srgbClr val="2B91AF"/>
                </a:solidFill>
                <a:highlight>
                  <a:srgbClr val="FFFFFF"/>
                </a:highlight>
                <a:latin typeface="Consolas" panose="020B0609020204030204" pitchFamily="49" charset="0"/>
              </a:rPr>
              <a:t>    </a:t>
            </a:r>
            <a:r>
              <a:rPr lang="en-US" sz="1400" dirty="0" err="1">
                <a:solidFill>
                  <a:srgbClr val="2B91AF"/>
                </a:solidFill>
                <a:highlight>
                  <a:srgbClr val="FFFFFF"/>
                </a:highlight>
                <a:latin typeface="Consolas" panose="020B0609020204030204" pitchFamily="49" charset="0"/>
              </a:rPr>
              <a:t>Console</a:t>
            </a:r>
            <a:r>
              <a:rPr lang="en-US" sz="1400" dirty="0" err="1">
                <a:solidFill>
                  <a:srgbClr val="000000"/>
                </a:solidFill>
                <a:highlight>
                  <a:srgbClr val="FFFFFF"/>
                </a:highlight>
                <a:latin typeface="Consolas" panose="020B0609020204030204" pitchFamily="49" charset="0"/>
              </a:rPr>
              <a:t>.ReadKey</a:t>
            </a:r>
            <a:r>
              <a:rPr lang="en-US" sz="1400" dirty="0">
                <a:solidFill>
                  <a:srgbClr val="000000"/>
                </a:solidFill>
                <a:highlight>
                  <a:srgbClr val="FFFFFF"/>
                </a:highlight>
                <a:latin typeface="Consolas" panose="020B0609020204030204" pitchFamily="49" charset="0"/>
              </a:rPr>
              <a:t>();</a:t>
            </a:r>
          </a:p>
          <a:p>
            <a:r>
              <a:rPr lang="en-US" sz="1400" dirty="0">
                <a:solidFill>
                  <a:srgbClr val="000000"/>
                </a:solidFill>
                <a:highlight>
                  <a:srgbClr val="FFFFFF"/>
                </a:highlight>
                <a:latin typeface="Consolas" panose="020B0609020204030204" pitchFamily="49" charset="0"/>
              </a:rPr>
              <a:t>}</a:t>
            </a:r>
            <a:endParaRPr lang="en-US" sz="1400" dirty="0"/>
          </a:p>
        </p:txBody>
      </p:sp>
    </p:spTree>
    <p:extLst>
      <p:ext uri="{BB962C8B-B14F-4D97-AF65-F5344CB8AC3E}">
        <p14:creationId xmlns:p14="http://schemas.microsoft.com/office/powerpoint/2010/main" val="3735775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4"/>
          <p:cNvSpPr>
            <a:spLocks noGrp="1" noChangeArrowheads="1"/>
          </p:cNvSpPr>
          <p:nvPr>
            <p:ph type="ctrTitle"/>
          </p:nvPr>
        </p:nvSpPr>
        <p:spPr/>
        <p:txBody>
          <a:bodyPr>
            <a:normAutofit/>
          </a:bodyPr>
          <a:lstStyle/>
          <a:p>
            <a:pPr algn="ctr" eaLnBrk="1" hangingPunct="1"/>
            <a:r>
              <a:rPr lang="fa-IR" altLang="en-US" dirty="0"/>
              <a:t>متغیرهای استاتیک</a:t>
            </a:r>
            <a:endParaRPr lang="en-US" altLang="en-US" dirty="0"/>
          </a:p>
        </p:txBody>
      </p:sp>
      <p:sp>
        <p:nvSpPr>
          <p:cNvPr id="48132" name="Rectangle 5"/>
          <p:cNvSpPr>
            <a:spLocks noGrp="1" noChangeArrowheads="1"/>
          </p:cNvSpPr>
          <p:nvPr>
            <p:ph type="subTitle" idx="1"/>
          </p:nvPr>
        </p:nvSpPr>
        <p:spPr>
          <a:xfrm>
            <a:off x="1524000" y="3597811"/>
            <a:ext cx="9144000" cy="646385"/>
          </a:xfrm>
        </p:spPr>
        <p:txBody>
          <a:bodyPr>
            <a:noAutofit/>
          </a:bodyPr>
          <a:lstStyle/>
          <a:p>
            <a:pPr eaLnBrk="1" hangingPunct="1"/>
            <a:r>
              <a:rPr lang="en-US" altLang="en-US" sz="4800" dirty="0">
                <a:solidFill>
                  <a:srgbClr val="C00000"/>
                </a:solidFill>
              </a:rPr>
              <a:t>static</a:t>
            </a:r>
          </a:p>
        </p:txBody>
      </p:sp>
      <p:sp>
        <p:nvSpPr>
          <p:cNvPr id="2" name="Footer Placeholder 1"/>
          <p:cNvSpPr>
            <a:spLocks noGrp="1"/>
          </p:cNvSpPr>
          <p:nvPr>
            <p:ph type="ftr" sz="quarter" idx="11"/>
          </p:nvPr>
        </p:nvSpPr>
        <p:spPr/>
        <p:txBody>
          <a:bodyPr/>
          <a:lstStyle/>
          <a:p>
            <a:r>
              <a:rPr lang="en-US"/>
              <a:t>V. Haghighatdoost, Shahed university</a:t>
            </a:r>
          </a:p>
        </p:txBody>
      </p:sp>
      <p:sp>
        <p:nvSpPr>
          <p:cNvPr id="48130" name="Rectangle 1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FAC8F36E-A85C-4FBD-BFC0-76D9A975E3AD}" type="slidenum">
              <a:rPr lang="fa-IR" altLang="en-US" sz="1400">
                <a:solidFill>
                  <a:schemeClr val="bg2"/>
                </a:solidFill>
                <a:cs typeface="B Mitra" panose="00000400000000000000" pitchFamily="2" charset="-78"/>
              </a:rPr>
              <a:pPr eaLnBrk="1" hangingPunct="1"/>
              <a:t>58</a:t>
            </a:fld>
            <a:endParaRPr lang="en-US" altLang="en-US" sz="1400" dirty="0">
              <a:solidFill>
                <a:schemeClr val="bg2"/>
              </a:solidFill>
              <a:cs typeface="B Mitra" panose="00000400000000000000" pitchFamily="2" charset="-78"/>
            </a:endParaRPr>
          </a:p>
        </p:txBody>
      </p:sp>
    </p:spTree>
    <p:extLst>
      <p:ext uri="{BB962C8B-B14F-4D97-AF65-F5344CB8AC3E}">
        <p14:creationId xmlns:p14="http://schemas.microsoft.com/office/powerpoint/2010/main" val="8654930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p:txBody>
          <a:bodyPr/>
          <a:lstStyle/>
          <a:p>
            <a:pPr eaLnBrk="1" hangingPunct="1"/>
            <a:r>
              <a:rPr lang="fa-IR" altLang="en-US" dirty="0"/>
              <a:t>متغیرهای </a:t>
            </a:r>
            <a:r>
              <a:rPr lang="en-US" altLang="en-US" dirty="0"/>
              <a:t>static</a:t>
            </a:r>
          </a:p>
        </p:txBody>
      </p:sp>
      <p:sp>
        <p:nvSpPr>
          <p:cNvPr id="72707" name="Rectangle 3"/>
          <p:cNvSpPr>
            <a:spLocks noGrp="1" noChangeArrowheads="1"/>
          </p:cNvSpPr>
          <p:nvPr>
            <p:ph idx="1"/>
          </p:nvPr>
        </p:nvSpPr>
        <p:spPr/>
        <p:txBody>
          <a:bodyPr>
            <a:normAutofit/>
          </a:bodyPr>
          <a:lstStyle/>
          <a:p>
            <a:pPr eaLnBrk="1" hangingPunct="1"/>
            <a:r>
              <a:rPr lang="fa-IR" altLang="en-US" sz="3100" dirty="0"/>
              <a:t>پیشتر با متغیرهای </a:t>
            </a:r>
            <a:r>
              <a:rPr lang="en-US" altLang="en-US" sz="3100" dirty="0"/>
              <a:t>static</a:t>
            </a:r>
            <a:r>
              <a:rPr lang="fa-IR" altLang="en-US" sz="3100" dirty="0"/>
              <a:t> آشنا شده ایم.</a:t>
            </a:r>
          </a:p>
          <a:p>
            <a:pPr eaLnBrk="1" hangingPunct="1"/>
            <a:r>
              <a:rPr lang="fa-IR" altLang="en-US" sz="3100" dirty="0"/>
              <a:t>این متغیرها، فقط یکبار مقداردهی اولیه میشوند.</a:t>
            </a:r>
          </a:p>
          <a:p>
            <a:pPr eaLnBrk="1" hangingPunct="1"/>
            <a:r>
              <a:rPr lang="fa-IR" altLang="en-US" sz="3100" dirty="0"/>
              <a:t>چنانچه این متغیرها بصورت محلی در بدنه تابع تعریف شوند، همواره آخرین مقدار خود را نگه میدارند.</a:t>
            </a:r>
          </a:p>
          <a:p>
            <a:pPr eaLnBrk="1" hangingPunct="1"/>
            <a:r>
              <a:rPr lang="fa-IR" altLang="en-US" sz="3100" dirty="0"/>
              <a:t>چنانچه مجدد، تابع فراخوانی شود، دیگر این متغیرها مقداردهی اولیه نمیشوند و آخرین مقدار خود را حفظ میکنند.</a:t>
            </a:r>
          </a:p>
        </p:txBody>
      </p:sp>
      <p:sp>
        <p:nvSpPr>
          <p:cNvPr id="552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95A5223-F9C6-460B-BAED-CAD332216B3F}" type="slidenum">
              <a:rPr lang="fa-IR" altLang="en-US" sz="1400">
                <a:cs typeface="B Mitra" panose="00000400000000000000" pitchFamily="2" charset="-78"/>
              </a:rPr>
              <a:pPr eaLnBrk="1" hangingPunct="1"/>
              <a:t>59</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631417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wipe(right)">
                                      <p:cBhvr>
                                        <p:cTn id="7" dur="500"/>
                                        <p:tgtEl>
                                          <p:spTgt spid="727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2707">
                                            <p:txEl>
                                              <p:pRg st="1" end="1"/>
                                            </p:txEl>
                                          </p:spTgt>
                                        </p:tgtEl>
                                        <p:attrNameLst>
                                          <p:attrName>style.visibility</p:attrName>
                                        </p:attrNameLst>
                                      </p:cBhvr>
                                      <p:to>
                                        <p:strVal val="visible"/>
                                      </p:to>
                                    </p:set>
                                    <p:animEffect transition="in" filter="wipe(right)">
                                      <p:cBhvr>
                                        <p:cTn id="12" dur="500"/>
                                        <p:tgtEl>
                                          <p:spTgt spid="727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Effect transition="in" filter="wipe(right)">
                                      <p:cBhvr>
                                        <p:cTn id="17" dur="500"/>
                                        <p:tgtEl>
                                          <p:spTgt spid="7270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72707">
                                            <p:txEl>
                                              <p:pRg st="3" end="3"/>
                                            </p:txEl>
                                          </p:spTgt>
                                        </p:tgtEl>
                                        <p:attrNameLst>
                                          <p:attrName>style.visibility</p:attrName>
                                        </p:attrNameLst>
                                      </p:cBhvr>
                                      <p:to>
                                        <p:strVal val="visible"/>
                                      </p:to>
                                    </p:set>
                                    <p:animEffect transition="in" filter="wipe(right)">
                                      <p:cBhvr>
                                        <p:cTn id="22" dur="500"/>
                                        <p:tgtEl>
                                          <p:spTgt spid="727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fa-IR" altLang="en-US" b="1" dirty="0"/>
              <a:t>انتزاع داده ها</a:t>
            </a:r>
            <a:r>
              <a:rPr lang="en-US" altLang="en-US" b="1" dirty="0"/>
              <a:t> </a:t>
            </a:r>
            <a:r>
              <a:rPr lang="fa-IR" altLang="en-US" dirty="0"/>
              <a:t>(</a:t>
            </a:r>
            <a:r>
              <a:rPr lang="en-US" altLang="en-US" dirty="0"/>
              <a:t>Data Abstraction</a:t>
            </a:r>
            <a:r>
              <a:rPr lang="fa-IR" altLang="en-US" dirty="0"/>
              <a:t>)</a:t>
            </a:r>
            <a:endParaRPr lang="en-US" altLang="en-US" dirty="0"/>
          </a:p>
        </p:txBody>
      </p:sp>
      <p:sp>
        <p:nvSpPr>
          <p:cNvPr id="7172" name="Rectangle 3"/>
          <p:cNvSpPr>
            <a:spLocks noGrp="1" noChangeArrowheads="1"/>
          </p:cNvSpPr>
          <p:nvPr>
            <p:ph idx="1"/>
          </p:nvPr>
        </p:nvSpPr>
        <p:spPr/>
        <p:txBody>
          <a:bodyPr/>
          <a:lstStyle/>
          <a:p>
            <a:pPr eaLnBrk="1" hangingPunct="1"/>
            <a:r>
              <a:rPr lang="fa-IR" altLang="en-US" sz="4000" dirty="0"/>
              <a:t>فقط ويژگيهاي اساسي انواع بدن ارائه اطلاعات جزئي ، قابل نمايش است. </a:t>
            </a:r>
            <a:endParaRPr lang="en-US" altLang="en-US" sz="4000" dirty="0"/>
          </a:p>
          <a:p>
            <a:pPr eaLnBrk="1" hangingPunct="1"/>
            <a:endParaRPr lang="en-US" altLang="en-US" sz="4000" dirty="0"/>
          </a:p>
          <a:p>
            <a:pPr eaLnBrk="1" hangingPunct="1"/>
            <a:r>
              <a:rPr lang="fa-IR" altLang="en-US" sz="4000" dirty="0"/>
              <a:t>کلاسها از مفهوم نوع داده انتزاعي پيروي مي کند</a:t>
            </a:r>
            <a:endParaRPr lang="en-US" altLang="en-US" sz="4000" dirty="0"/>
          </a:p>
        </p:txBody>
      </p:sp>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CFA1953-965A-4EEB-9404-459B161A9140}" type="slidenum">
              <a:rPr lang="fa-IR" altLang="en-US" sz="1400">
                <a:cs typeface="B Mitra" panose="00000400000000000000" pitchFamily="2" charset="-78"/>
              </a:rPr>
              <a:pPr eaLnBrk="1" hangingPunct="1"/>
              <a:t>6</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3874869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5462" y="1087495"/>
            <a:ext cx="6096000" cy="5614166"/>
          </a:xfrm>
          <a:prstGeom prst="rect">
            <a:avLst/>
          </a:prstGeom>
          <a:solidFill>
            <a:srgbClr val="FFFFE7"/>
          </a:solidFill>
        </p:spPr>
        <p:txBody>
          <a:bodyPr>
            <a:spAutoFit/>
          </a:bodyPr>
          <a:lstStyle/>
          <a:p>
            <a:pPr marL="0" marR="0">
              <a:lnSpc>
                <a:spcPct val="107000"/>
              </a:lnSpc>
              <a:spcBef>
                <a:spcPts val="0"/>
              </a:spcBef>
              <a:spcAft>
                <a:spcPts val="0"/>
              </a:spcAft>
            </a:pP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value = 1; </a:t>
            </a:r>
            <a:r>
              <a:rPr lang="en-US" sz="14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initial value assignment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++value;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cout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80"/>
                </a:solidFill>
                <a:effectLst/>
                <a:latin typeface="Consolas" panose="020B0609020204030204" pitchFamily="49" charset="0"/>
                <a:ea typeface="Calibri" panose="020F0502020204030204" pitchFamily="34" charset="0"/>
                <a:cs typeface="Consolas" panose="020B0609020204030204" pitchFamily="49" charset="0"/>
              </a:rPr>
              <a:t>&lt;&lt;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value </a:t>
            </a:r>
            <a:r>
              <a:rPr lang="en-US" sz="1400" dirty="0">
                <a:solidFill>
                  <a:srgbClr val="008080"/>
                </a:solidFill>
                <a:effectLst/>
                <a:latin typeface="Consolas" panose="020B0609020204030204" pitchFamily="49" charset="0"/>
                <a:ea typeface="Calibri" panose="020F0502020204030204" pitchFamily="34" charset="0"/>
                <a:cs typeface="Consolas" panose="020B0609020204030204" pitchFamily="49" charset="0"/>
              </a:rPr>
              <a:t>&lt;&lt;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'\n'</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value is destroyed here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incrementAndPrint_s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value = 1; </a:t>
            </a:r>
            <a:r>
              <a:rPr lang="en-US" sz="14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initial value assignment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++value;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cout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80"/>
                </a:solidFill>
                <a:effectLst/>
                <a:latin typeface="Consolas" panose="020B0609020204030204" pitchFamily="49" charset="0"/>
                <a:ea typeface="Calibri" panose="020F0502020204030204" pitchFamily="34" charset="0"/>
                <a:cs typeface="Consolas" panose="020B0609020204030204" pitchFamily="49" charset="0"/>
              </a:rPr>
              <a:t>&lt;&lt;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value </a:t>
            </a:r>
            <a:r>
              <a:rPr lang="en-US" sz="1400" dirty="0">
                <a:solidFill>
                  <a:srgbClr val="008080"/>
                </a:solidFill>
                <a:effectLst/>
                <a:latin typeface="Consolas" panose="020B0609020204030204" pitchFamily="49" charset="0"/>
                <a:ea typeface="Calibri" panose="020F0502020204030204" pitchFamily="34" charset="0"/>
                <a:cs typeface="Consolas" panose="020B0609020204030204" pitchFamily="49" charset="0"/>
              </a:rPr>
              <a:t>&lt;&lt;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'\n'</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value is destroyed here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6F008A"/>
                </a:solidFill>
                <a:effectLst/>
                <a:latin typeface="Consolas" panose="020B0609020204030204" pitchFamily="49" charset="0"/>
                <a:ea typeface="Calibri" panose="020F0502020204030204" pitchFamily="34" charset="0"/>
                <a:cs typeface="Consolas" panose="020B0609020204030204" pitchFamily="49" charset="0"/>
              </a:rPr>
              <a:t>_</a:t>
            </a:r>
            <a:r>
              <a:rPr lang="en-US" sz="1400" dirty="0" err="1">
                <a:solidFill>
                  <a:srgbClr val="6F008A"/>
                </a:solidFill>
                <a:effectLst/>
                <a:latin typeface="Consolas" panose="020B0609020204030204" pitchFamily="49" charset="0"/>
                <a:ea typeface="Calibri" panose="020F0502020204030204" pitchFamily="34" charset="0"/>
                <a:cs typeface="Consolas" panose="020B0609020204030204" pitchFamily="49" charset="0"/>
              </a:rPr>
              <a:t>tmain</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argc</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_TCHAR</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808080"/>
                </a:solidFill>
                <a:effectLst/>
                <a:latin typeface="Consolas" panose="020B0609020204030204" pitchFamily="49" charset="0"/>
                <a:ea typeface="Calibri" panose="020F0502020204030204" pitchFamily="34" charset="0"/>
                <a:cs typeface="Consolas" panose="020B0609020204030204" pitchFamily="49" charset="0"/>
              </a:rPr>
              <a:t>argv</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cout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80"/>
                </a:solidFill>
                <a:effectLst/>
                <a:latin typeface="Consolas" panose="020B0609020204030204" pitchFamily="49" charset="0"/>
                <a:ea typeface="Calibri" panose="020F0502020204030204" pitchFamily="34" charset="0"/>
                <a:cs typeface="Consolas" panose="020B0609020204030204" pitchFamily="49" charset="0"/>
              </a:rPr>
              <a:t>&lt;&lt;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"Now for static calls\n"</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incrementAndPrint_s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incrementAndPrint_s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incrementAndPrint_s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getchar</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return</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itle 1"/>
          <p:cNvSpPr>
            <a:spLocks noGrp="1"/>
          </p:cNvSpPr>
          <p:nvPr>
            <p:ph type="title"/>
          </p:nvPr>
        </p:nvSpPr>
        <p:spPr/>
        <p:txBody>
          <a:bodyPr/>
          <a:lstStyle/>
          <a:p>
            <a:r>
              <a:rPr lang="fa-IR" dirty="0"/>
              <a:t>مثال استفاده از </a:t>
            </a:r>
            <a:r>
              <a:rPr lang="fa-IR" u="sng" dirty="0"/>
              <a:t>متغیرهای محلی استاتیک</a:t>
            </a:r>
            <a:endParaRPr lang="en-US" u="sng" dirty="0"/>
          </a:p>
        </p:txBody>
      </p:sp>
      <p:sp>
        <p:nvSpPr>
          <p:cNvPr id="3" name="Content Placeholder 2"/>
          <p:cNvSpPr>
            <a:spLocks noGrp="1"/>
          </p:cNvSpPr>
          <p:nvPr>
            <p:ph idx="1"/>
          </p:nvPr>
        </p:nvSpPr>
        <p:spPr>
          <a:xfrm>
            <a:off x="6650966" y="1257330"/>
            <a:ext cx="4893334" cy="5166142"/>
          </a:xfrm>
        </p:spPr>
        <p:txBody>
          <a:bodyPr>
            <a:normAutofit/>
          </a:bodyPr>
          <a:lstStyle/>
          <a:p>
            <a:r>
              <a:rPr lang="fa-IR" sz="2000" dirty="0"/>
              <a:t>در تابع </a:t>
            </a:r>
            <a:r>
              <a:rPr lang="en-US" sz="2000" dirty="0" err="1">
                <a:solidFill>
                  <a:srgbClr val="000000"/>
                </a:solidFill>
                <a:highlight>
                  <a:srgbClr val="FFFFFF"/>
                </a:highlight>
                <a:latin typeface="Consolas" panose="020B0609020204030204" pitchFamily="49" charset="0"/>
              </a:rPr>
              <a:t>incrementAndPrint_s</a:t>
            </a:r>
            <a:r>
              <a:rPr lang="fa-IR" sz="2000" dirty="0">
                <a:solidFill>
                  <a:srgbClr val="000000"/>
                </a:solidFill>
                <a:highlight>
                  <a:srgbClr val="FFFFFF"/>
                </a:highlight>
                <a:latin typeface="Consolas" panose="020B0609020204030204" pitchFamily="49" charset="0"/>
              </a:rPr>
              <a:t>، متغیر </a:t>
            </a:r>
            <a:r>
              <a:rPr lang="en-US" sz="2000" dirty="0">
                <a:solidFill>
                  <a:srgbClr val="000000"/>
                </a:solidFill>
                <a:highlight>
                  <a:srgbClr val="FFFFFF"/>
                </a:highlight>
                <a:latin typeface="Consolas" panose="020B0609020204030204" pitchFamily="49" charset="0"/>
              </a:rPr>
              <a:t>value </a:t>
            </a:r>
            <a:r>
              <a:rPr lang="fa-IR" sz="2000" dirty="0">
                <a:solidFill>
                  <a:srgbClr val="000000"/>
                </a:solidFill>
                <a:highlight>
                  <a:srgbClr val="FFFFFF"/>
                </a:highlight>
                <a:latin typeface="Consolas" panose="020B0609020204030204" pitchFamily="49" charset="0"/>
              </a:rPr>
              <a:t> از نوع </a:t>
            </a:r>
            <a:r>
              <a:rPr lang="en-US" sz="2000" dirty="0">
                <a:solidFill>
                  <a:srgbClr val="000000"/>
                </a:solidFill>
                <a:highlight>
                  <a:srgbClr val="FFFFFF"/>
                </a:highlight>
                <a:latin typeface="Consolas" panose="020B0609020204030204" pitchFamily="49" charset="0"/>
              </a:rPr>
              <a:t>static</a:t>
            </a:r>
            <a:r>
              <a:rPr lang="fa-IR" sz="2000" dirty="0">
                <a:solidFill>
                  <a:srgbClr val="000000"/>
                </a:solidFill>
                <a:highlight>
                  <a:srgbClr val="FFFFFF"/>
                </a:highlight>
                <a:latin typeface="Consolas" panose="020B0609020204030204" pitchFamily="49" charset="0"/>
              </a:rPr>
              <a:t> تعریف شده است لذا فقط یکبار مقداردهی اولیه میشود و در هر بار فراخوانی تابع، آخرین مقدار خود را حفظ میکند.</a:t>
            </a:r>
            <a:r>
              <a:rPr lang="fa-IR" sz="2000" dirty="0"/>
              <a:t> </a:t>
            </a:r>
            <a:endParaRPr lang="en-US" sz="2000"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60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6650966" y="3886567"/>
            <a:ext cx="4169714" cy="2308324"/>
          </a:xfrm>
          <a:prstGeom prst="rect">
            <a:avLst/>
          </a:prstGeom>
          <a:solidFill>
            <a:schemeClr val="tx1"/>
          </a:solidFill>
        </p:spPr>
        <p:txBody>
          <a:bodyPr wrap="square">
            <a:spAutoFit/>
          </a:bodyPr>
          <a:lstStyle/>
          <a:p>
            <a:r>
              <a:rPr lang="en-US" dirty="0">
                <a:solidFill>
                  <a:schemeClr val="bg1"/>
                </a:solidFill>
              </a:rPr>
              <a:t>2</a:t>
            </a:r>
          </a:p>
          <a:p>
            <a:r>
              <a:rPr lang="en-US" dirty="0">
                <a:solidFill>
                  <a:schemeClr val="bg1"/>
                </a:solidFill>
              </a:rPr>
              <a:t>2</a:t>
            </a:r>
          </a:p>
          <a:p>
            <a:r>
              <a:rPr lang="en-US" dirty="0">
                <a:solidFill>
                  <a:schemeClr val="bg1"/>
                </a:solidFill>
              </a:rPr>
              <a:t>2</a:t>
            </a:r>
          </a:p>
          <a:p>
            <a:r>
              <a:rPr lang="en-US" dirty="0">
                <a:solidFill>
                  <a:schemeClr val="bg1"/>
                </a:solidFill>
              </a:rPr>
              <a:t>Now for static calls</a:t>
            </a:r>
          </a:p>
          <a:p>
            <a:r>
              <a:rPr lang="en-US" dirty="0">
                <a:solidFill>
                  <a:schemeClr val="bg1"/>
                </a:solidFill>
              </a:rPr>
              <a:t>2</a:t>
            </a:r>
          </a:p>
          <a:p>
            <a:r>
              <a:rPr lang="en-US" dirty="0">
                <a:solidFill>
                  <a:schemeClr val="bg1"/>
                </a:solidFill>
              </a:rPr>
              <a:t>3</a:t>
            </a:r>
          </a:p>
          <a:p>
            <a:r>
              <a:rPr lang="en-US" dirty="0">
                <a:solidFill>
                  <a:schemeClr val="bg1"/>
                </a:solidFill>
              </a:rPr>
              <a:t>4</a:t>
            </a:r>
          </a:p>
          <a:p>
            <a:endParaRPr lang="en-US" dirty="0">
              <a:solidFill>
                <a:schemeClr val="bg1"/>
              </a:solidFill>
            </a:endParaRPr>
          </a:p>
        </p:txBody>
      </p:sp>
    </p:spTree>
    <p:extLst>
      <p:ext uri="{BB962C8B-B14F-4D97-AF65-F5344CB8AC3E}">
        <p14:creationId xmlns:p14="http://schemas.microsoft.com/office/powerpoint/2010/main" val="7228795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یک مثال دیگر از </a:t>
            </a:r>
            <a:r>
              <a:rPr lang="fa-IR" u="sng" dirty="0"/>
              <a:t>تابع عضو استاتیک</a:t>
            </a:r>
            <a:endParaRPr lang="en-US" u="sng" dirty="0"/>
          </a:p>
        </p:txBody>
      </p:sp>
      <p:sp>
        <p:nvSpPr>
          <p:cNvPr id="3" name="Content Placeholder 2"/>
          <p:cNvSpPr>
            <a:spLocks noGrp="1"/>
          </p:cNvSpPr>
          <p:nvPr>
            <p:ph idx="1"/>
          </p:nvPr>
        </p:nvSpPr>
        <p:spPr>
          <a:xfrm>
            <a:off x="7608498" y="1240077"/>
            <a:ext cx="3935802" cy="5166142"/>
          </a:xfrm>
        </p:spPr>
        <p:txBody>
          <a:bodyPr/>
          <a:lstStyle/>
          <a:p>
            <a:r>
              <a:rPr lang="fa-IR" dirty="0"/>
              <a:t>تابع مولد شناسه</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61</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323851" y="1284905"/>
            <a:ext cx="6887832" cy="5632311"/>
          </a:xfrm>
          <a:prstGeom prst="rect">
            <a:avLst/>
          </a:prstGeom>
        </p:spPr>
        <p:txBody>
          <a:bodyPr wrap="square">
            <a:spAutoFit/>
          </a:bodyPr>
          <a:lstStyle/>
          <a:p>
            <a:r>
              <a:rPr lang="en-US" dirty="0">
                <a:solidFill>
                  <a:srgbClr val="0000FF"/>
                </a:solidFill>
                <a:highlight>
                  <a:srgbClr val="FFFFFF"/>
                </a:highlight>
                <a:latin typeface="Consolas" panose="020B0609020204030204" pitchFamily="49" charset="0"/>
              </a:rPr>
              <a:t>#include</a:t>
            </a:r>
            <a:r>
              <a:rPr lang="en-US" dirty="0">
                <a:solidFill>
                  <a:srgbClr val="000000"/>
                </a:solidFill>
                <a:highlight>
                  <a:srgbClr val="FFFFFF"/>
                </a:highlight>
                <a:latin typeface="Consolas" panose="020B0609020204030204" pitchFamily="49" charset="0"/>
              </a:rPr>
              <a:t> </a:t>
            </a:r>
            <a:r>
              <a:rPr lang="en-US" dirty="0">
                <a:solidFill>
                  <a:srgbClr val="A31515"/>
                </a:solidFill>
                <a:highlight>
                  <a:srgbClr val="FFFFFF"/>
                </a:highlight>
                <a:latin typeface="Consolas" panose="020B0609020204030204" pitchFamily="49" charset="0"/>
              </a:rPr>
              <a:t>&lt;</a:t>
            </a:r>
            <a:r>
              <a:rPr lang="en-US" dirty="0" err="1">
                <a:solidFill>
                  <a:srgbClr val="A31515"/>
                </a:solidFill>
                <a:highlight>
                  <a:srgbClr val="FFFFFF"/>
                </a:highlight>
                <a:latin typeface="Consolas" panose="020B0609020204030204" pitchFamily="49" charset="0"/>
              </a:rPr>
              <a:t>iostream</a:t>
            </a:r>
            <a:r>
              <a:rPr lang="en-US" dirty="0">
                <a:solidFill>
                  <a:srgbClr val="A31515"/>
                </a:solidFill>
                <a:highlight>
                  <a:srgbClr val="FFFFFF"/>
                </a:highlight>
                <a:latin typeface="Consolas" panose="020B0609020204030204" pitchFamily="49" charset="0"/>
              </a:rPr>
              <a:t>&gt;</a:t>
            </a:r>
            <a:endParaRPr lang="en-US" dirty="0">
              <a:solidFill>
                <a:srgbClr val="000000"/>
              </a:solidFill>
              <a:highlight>
                <a:srgbClr val="FFFFFF"/>
              </a:highlight>
              <a:latin typeface="Consolas" panose="020B0609020204030204" pitchFamily="49" charset="0"/>
            </a:endParaRPr>
          </a:p>
          <a:p>
            <a:endParaRPr lang="en-US" dirty="0">
              <a:solidFill>
                <a:srgbClr val="000000"/>
              </a:solidFill>
              <a:highlight>
                <a:srgbClr val="FFFFFF"/>
              </a:highlight>
              <a:latin typeface="Consolas" panose="020B0609020204030204" pitchFamily="49" charset="0"/>
            </a:endParaRPr>
          </a:p>
          <a:p>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generateID</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static</a:t>
            </a:r>
            <a:r>
              <a:rPr lang="en-US" dirty="0">
                <a:solidFill>
                  <a:srgbClr val="000000"/>
                </a:solidFill>
                <a:highlight>
                  <a:srgbClr val="FFFFFF"/>
                </a:highlight>
                <a:latin typeface="Consolas" panose="020B0609020204030204" pitchFamily="49" charset="0"/>
              </a:rPr>
              <a:t> </a:t>
            </a:r>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s_itemID</a:t>
            </a:r>
            <a:r>
              <a:rPr lang="en-US" dirty="0">
                <a:solidFill>
                  <a:srgbClr val="000000"/>
                </a:solidFill>
                <a:highlight>
                  <a:srgbClr val="FFFFFF"/>
                </a:highlight>
                <a:latin typeface="Consolas" panose="020B0609020204030204" pitchFamily="49" charset="0"/>
              </a:rPr>
              <a:t>=1;</a:t>
            </a:r>
          </a:p>
          <a:p>
            <a:r>
              <a:rPr lang="en-US" dirty="0">
                <a:solidFill>
                  <a:srgbClr val="000000"/>
                </a:solidFill>
                <a:highlight>
                  <a:srgbClr val="FFFFFF"/>
                </a:highlight>
                <a:latin typeface="Consolas" panose="020B0609020204030204" pitchFamily="49" charset="0"/>
              </a:rPr>
              <a:t>    </a:t>
            </a:r>
            <a:r>
              <a:rPr lang="en-US" dirty="0">
                <a:solidFill>
                  <a:srgbClr val="0000FF"/>
                </a:solidFill>
                <a:highlight>
                  <a:srgbClr val="FFFFFF"/>
                </a:highlight>
                <a:latin typeface="Consolas" panose="020B0609020204030204" pitchFamily="49" charset="0"/>
              </a:rPr>
              <a:t>return</a:t>
            </a:r>
            <a:r>
              <a:rPr lang="en-US" dirty="0">
                <a:solidFill>
                  <a:srgbClr val="000000"/>
                </a:solidFill>
                <a:highlight>
                  <a:srgbClr val="FFFFFF"/>
                </a:highlight>
                <a:latin typeface="Consolas" panose="020B0609020204030204" pitchFamily="49" charset="0"/>
              </a:rPr>
              <a:t> </a:t>
            </a:r>
            <a:r>
              <a:rPr lang="en-US" dirty="0" err="1">
                <a:solidFill>
                  <a:srgbClr val="000000"/>
                </a:solidFill>
                <a:highlight>
                  <a:srgbClr val="FFFFFF"/>
                </a:highlight>
                <a:latin typeface="Consolas" panose="020B0609020204030204" pitchFamily="49" charset="0"/>
              </a:rPr>
              <a:t>s_itemID</a:t>
            </a:r>
            <a:r>
              <a:rPr lang="en-US" dirty="0">
                <a:solidFill>
                  <a:srgbClr val="000000"/>
                </a:solidFill>
                <a:highlight>
                  <a:srgbClr val="FFFFFF"/>
                </a:highlight>
                <a:latin typeface="Consolas" panose="020B0609020204030204" pitchFamily="49" charset="0"/>
              </a:rPr>
              <a:t>++; </a:t>
            </a:r>
          </a:p>
          <a:p>
            <a:r>
              <a:rPr lang="en-US" dirty="0">
                <a:solidFill>
                  <a:srgbClr val="000000"/>
                </a:solidFill>
                <a:highlight>
                  <a:srgbClr val="FFFFFF"/>
                </a:highlight>
                <a:latin typeface="Consolas" panose="020B0609020204030204" pitchFamily="49" charset="0"/>
              </a:rPr>
              <a:t>}</a:t>
            </a:r>
          </a:p>
          <a:p>
            <a:endParaRPr lang="en-US" dirty="0">
              <a:solidFill>
                <a:srgbClr val="000000"/>
              </a:solidFill>
              <a:highlight>
                <a:srgbClr val="FFFFFF"/>
              </a:highlight>
              <a:latin typeface="Consolas" panose="020B0609020204030204" pitchFamily="49" charset="0"/>
            </a:endParaRPr>
          </a:p>
          <a:p>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a:solidFill>
                  <a:srgbClr val="6F008A"/>
                </a:solidFill>
                <a:highlight>
                  <a:srgbClr val="FFFFFF"/>
                </a:highlight>
                <a:latin typeface="Consolas" panose="020B0609020204030204" pitchFamily="49" charset="0"/>
              </a:rPr>
              <a:t>_</a:t>
            </a:r>
            <a:r>
              <a:rPr lang="en-US" dirty="0" err="1">
                <a:solidFill>
                  <a:srgbClr val="6F008A"/>
                </a:solidFill>
                <a:highlight>
                  <a:srgbClr val="FFFFFF"/>
                </a:highlight>
                <a:latin typeface="Consolas" panose="020B0609020204030204" pitchFamily="49" charset="0"/>
              </a:rPr>
              <a:t>tmain</a:t>
            </a:r>
            <a:r>
              <a:rPr lang="en-US" dirty="0">
                <a:solidFill>
                  <a:srgbClr val="000000"/>
                </a:solidFill>
                <a:highlight>
                  <a:srgbClr val="FFFFFF"/>
                </a:highlight>
                <a:latin typeface="Consolas" panose="020B0609020204030204" pitchFamily="49" charset="0"/>
              </a:rPr>
              <a:t>(</a:t>
            </a:r>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t>
            </a:r>
            <a:r>
              <a:rPr lang="en-US" dirty="0" err="1">
                <a:solidFill>
                  <a:srgbClr val="808080"/>
                </a:solidFill>
                <a:highlight>
                  <a:srgbClr val="FFFFFF"/>
                </a:highlight>
                <a:latin typeface="Consolas" panose="020B0609020204030204" pitchFamily="49" charset="0"/>
              </a:rPr>
              <a:t>argc</a:t>
            </a:r>
            <a:r>
              <a:rPr lang="en-US" dirty="0">
                <a:solidFill>
                  <a:srgbClr val="000000"/>
                </a:solidFill>
                <a:highlight>
                  <a:srgbClr val="FFFFFF"/>
                </a:highlight>
                <a:latin typeface="Consolas" panose="020B0609020204030204" pitchFamily="49" charset="0"/>
              </a:rPr>
              <a:t>, </a:t>
            </a:r>
            <a:r>
              <a:rPr lang="en-US" dirty="0">
                <a:solidFill>
                  <a:srgbClr val="2B91AF"/>
                </a:solidFill>
                <a:highlight>
                  <a:srgbClr val="FFFFFF"/>
                </a:highlight>
                <a:latin typeface="Consolas" panose="020B0609020204030204" pitchFamily="49" charset="0"/>
              </a:rPr>
              <a:t>_TCHAR</a:t>
            </a:r>
            <a:r>
              <a:rPr lang="en-US" dirty="0">
                <a:solidFill>
                  <a:srgbClr val="000000"/>
                </a:solidFill>
                <a:highlight>
                  <a:srgbClr val="FFFFFF"/>
                </a:highlight>
                <a:latin typeface="Consolas" panose="020B0609020204030204" pitchFamily="49" charset="0"/>
              </a:rPr>
              <a:t>* </a:t>
            </a:r>
            <a:r>
              <a:rPr lang="en-US" dirty="0" err="1">
                <a:solidFill>
                  <a:srgbClr val="808080"/>
                </a:solidFill>
                <a:highlight>
                  <a:srgbClr val="FFFFFF"/>
                </a:highlight>
                <a:latin typeface="Consolas" panose="020B0609020204030204" pitchFamily="49" charset="0"/>
              </a:rPr>
              <a:t>argv</a:t>
            </a:r>
            <a:r>
              <a:rPr lang="en-US" dirty="0">
                <a:solidFill>
                  <a:srgbClr val="000000"/>
                </a:solidFill>
                <a:highlight>
                  <a:srgbClr val="FFFFFF"/>
                </a:highlight>
                <a:latin typeface="Consolas" panose="020B0609020204030204" pitchFamily="49" charset="0"/>
              </a:rPr>
              <a:t>[])</a:t>
            </a:r>
          </a:p>
          <a:p>
            <a:r>
              <a:rPr lang="en-US" dirty="0">
                <a:solidFill>
                  <a:srgbClr val="000000"/>
                </a:solidFill>
                <a:highlight>
                  <a:srgbClr val="FFFFFF"/>
                </a:highlight>
                <a:latin typeface="Consolas" panose="020B0609020204030204" pitchFamily="49" charset="0"/>
              </a:rPr>
              <a:t>{</a:t>
            </a:r>
          </a:p>
          <a:p>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a= </a:t>
            </a:r>
            <a:r>
              <a:rPr lang="en-US" dirty="0" err="1">
                <a:solidFill>
                  <a:srgbClr val="000000"/>
                </a:solidFill>
                <a:highlight>
                  <a:srgbClr val="FFFFFF"/>
                </a:highlight>
                <a:latin typeface="Consolas" panose="020B0609020204030204" pitchFamily="49" charset="0"/>
              </a:rPr>
              <a:t>generateID</a:t>
            </a:r>
            <a:r>
              <a:rPr lang="en-US" dirty="0">
                <a:solidFill>
                  <a:srgbClr val="000000"/>
                </a:solidFill>
                <a:highlight>
                  <a:srgbClr val="FFFFFF"/>
                </a:highlight>
                <a:latin typeface="Consolas" panose="020B0609020204030204" pitchFamily="49" charset="0"/>
              </a:rPr>
              <a:t>() ;</a:t>
            </a:r>
          </a:p>
          <a:p>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b= </a:t>
            </a:r>
            <a:r>
              <a:rPr lang="en-US" dirty="0" err="1">
                <a:solidFill>
                  <a:srgbClr val="000000"/>
                </a:solidFill>
                <a:highlight>
                  <a:srgbClr val="FFFFFF"/>
                </a:highlight>
                <a:latin typeface="Consolas" panose="020B0609020204030204" pitchFamily="49" charset="0"/>
              </a:rPr>
              <a:t>generateID</a:t>
            </a:r>
            <a:r>
              <a:rPr lang="en-US" dirty="0">
                <a:solidFill>
                  <a:srgbClr val="000000"/>
                </a:solidFill>
                <a:highlight>
                  <a:srgbClr val="FFFFFF"/>
                </a:highlight>
                <a:latin typeface="Consolas" panose="020B0609020204030204" pitchFamily="49" charset="0"/>
              </a:rPr>
              <a:t>() ;</a:t>
            </a:r>
          </a:p>
          <a:p>
            <a:r>
              <a:rPr lang="en-US" dirty="0" err="1">
                <a:solidFill>
                  <a:srgbClr val="0000FF"/>
                </a:solidFill>
                <a:highlight>
                  <a:srgbClr val="FFFFFF"/>
                </a:highlight>
                <a:latin typeface="Consolas" panose="020B0609020204030204" pitchFamily="49" charset="0"/>
              </a:rPr>
              <a:t>int</a:t>
            </a:r>
            <a:r>
              <a:rPr lang="en-US" dirty="0">
                <a:solidFill>
                  <a:srgbClr val="000000"/>
                </a:solidFill>
                <a:highlight>
                  <a:srgbClr val="FFFFFF"/>
                </a:highlight>
                <a:latin typeface="Consolas" panose="020B0609020204030204" pitchFamily="49" charset="0"/>
              </a:rPr>
              <a:t> c= </a:t>
            </a:r>
            <a:r>
              <a:rPr lang="en-US" dirty="0" err="1">
                <a:solidFill>
                  <a:srgbClr val="000000"/>
                </a:solidFill>
                <a:highlight>
                  <a:srgbClr val="FFFFFF"/>
                </a:highlight>
                <a:latin typeface="Consolas" panose="020B0609020204030204" pitchFamily="49" charset="0"/>
              </a:rPr>
              <a:t>generateID</a:t>
            </a:r>
            <a:r>
              <a:rPr lang="en-US" dirty="0">
                <a:solidFill>
                  <a:srgbClr val="000000"/>
                </a:solidFill>
                <a:highlight>
                  <a:srgbClr val="FFFFFF"/>
                </a:highlight>
                <a:latin typeface="Consolas" panose="020B0609020204030204" pitchFamily="49" charset="0"/>
              </a:rPr>
              <a:t>() ;</a:t>
            </a:r>
          </a:p>
          <a:p>
            <a:endParaRPr lang="en-US" dirty="0">
              <a:solidFill>
                <a:srgbClr val="000000"/>
              </a:solidFill>
              <a:highlight>
                <a:srgbClr val="FFFFFF"/>
              </a:highlight>
              <a:latin typeface="Consolas" panose="020B0609020204030204" pitchFamily="49" charset="0"/>
            </a:endParaRPr>
          </a:p>
          <a:p>
            <a:r>
              <a:rPr lang="en-US" dirty="0" err="1">
                <a:solidFill>
                  <a:srgbClr val="000000"/>
                </a:solidFill>
                <a:highlight>
                  <a:srgbClr val="FFFFFF"/>
                </a:highlight>
                <a:latin typeface="Consolas" panose="020B0609020204030204" pitchFamily="49" charset="0"/>
              </a:rPr>
              <a:t>std</a:t>
            </a:r>
            <a:r>
              <a:rPr lang="en-US" dirty="0">
                <a:solidFill>
                  <a:srgbClr val="000000"/>
                </a:solidFill>
                <a:highlight>
                  <a:srgbClr val="FFFFFF"/>
                </a:highlight>
                <a:latin typeface="Consolas" panose="020B0609020204030204" pitchFamily="49" charset="0"/>
              </a:rPr>
              <a:t>::</a:t>
            </a:r>
            <a:r>
              <a:rPr lang="en-US" dirty="0" err="1">
                <a:solidFill>
                  <a:srgbClr val="000000"/>
                </a:solidFill>
                <a:highlight>
                  <a:srgbClr val="FFFFFF"/>
                </a:highlight>
                <a:latin typeface="Consolas" panose="020B0609020204030204" pitchFamily="49" charset="0"/>
              </a:rPr>
              <a:t>cout</a:t>
            </a:r>
            <a:r>
              <a:rPr lang="en-US" dirty="0">
                <a:solidFill>
                  <a:srgbClr val="000000"/>
                </a:solidFill>
                <a:highlight>
                  <a:srgbClr val="FFFFFF"/>
                </a:highlight>
                <a:latin typeface="Consolas" panose="020B0609020204030204" pitchFamily="49" charset="0"/>
              </a:rPr>
              <a:t> &lt;&lt;</a:t>
            </a:r>
            <a:r>
              <a:rPr lang="en-US" dirty="0">
                <a:solidFill>
                  <a:srgbClr val="A31515"/>
                </a:solidFill>
                <a:highlight>
                  <a:srgbClr val="FFFFFF"/>
                </a:highlight>
                <a:latin typeface="Consolas" panose="020B0609020204030204" pitchFamily="49" charset="0"/>
              </a:rPr>
              <a:t>"a= "</a:t>
            </a:r>
            <a:r>
              <a:rPr lang="en-US" dirty="0">
                <a:solidFill>
                  <a:srgbClr val="000000"/>
                </a:solidFill>
                <a:highlight>
                  <a:srgbClr val="FFFFFF"/>
                </a:highlight>
                <a:latin typeface="Consolas" panose="020B0609020204030204" pitchFamily="49" charset="0"/>
              </a:rPr>
              <a:t>&lt;&lt; a &lt;&lt; </a:t>
            </a:r>
            <a:r>
              <a:rPr lang="en-US" dirty="0">
                <a:solidFill>
                  <a:srgbClr val="A31515"/>
                </a:solidFill>
                <a:highlight>
                  <a:srgbClr val="FFFFFF"/>
                </a:highlight>
                <a:latin typeface="Consolas" panose="020B0609020204030204" pitchFamily="49" charset="0"/>
              </a:rPr>
              <a:t>"\</a:t>
            </a:r>
            <a:r>
              <a:rPr lang="en-US" dirty="0" err="1">
                <a:solidFill>
                  <a:srgbClr val="A31515"/>
                </a:solidFill>
                <a:highlight>
                  <a:srgbClr val="FFFFFF"/>
                </a:highlight>
                <a:latin typeface="Consolas" panose="020B0609020204030204" pitchFamily="49" charset="0"/>
              </a:rPr>
              <a:t>nb</a:t>
            </a:r>
            <a:r>
              <a:rPr lang="en-US" dirty="0">
                <a:solidFill>
                  <a:srgbClr val="A31515"/>
                </a:solidFill>
                <a:highlight>
                  <a:srgbClr val="FFFFFF"/>
                </a:highlight>
                <a:latin typeface="Consolas" panose="020B0609020204030204" pitchFamily="49" charset="0"/>
              </a:rPr>
              <a:t>= "</a:t>
            </a:r>
            <a:r>
              <a:rPr lang="en-US" dirty="0">
                <a:solidFill>
                  <a:srgbClr val="000000"/>
                </a:solidFill>
                <a:highlight>
                  <a:srgbClr val="FFFFFF"/>
                </a:highlight>
                <a:latin typeface="Consolas" panose="020B0609020204030204" pitchFamily="49" charset="0"/>
              </a:rPr>
              <a:t> &lt;&lt; b &lt;&lt; </a:t>
            </a:r>
            <a:r>
              <a:rPr lang="en-US" dirty="0">
                <a:solidFill>
                  <a:srgbClr val="A31515"/>
                </a:solidFill>
                <a:highlight>
                  <a:srgbClr val="FFFFFF"/>
                </a:highlight>
                <a:latin typeface="Consolas" panose="020B0609020204030204" pitchFamily="49" charset="0"/>
              </a:rPr>
              <a:t>"\</a:t>
            </a:r>
            <a:r>
              <a:rPr lang="en-US" dirty="0" err="1">
                <a:solidFill>
                  <a:srgbClr val="A31515"/>
                </a:solidFill>
                <a:highlight>
                  <a:srgbClr val="FFFFFF"/>
                </a:highlight>
                <a:latin typeface="Consolas" panose="020B0609020204030204" pitchFamily="49" charset="0"/>
              </a:rPr>
              <a:t>nc</a:t>
            </a:r>
            <a:r>
              <a:rPr lang="en-US" dirty="0">
                <a:solidFill>
                  <a:srgbClr val="A31515"/>
                </a:solidFill>
                <a:highlight>
                  <a:srgbClr val="FFFFFF"/>
                </a:highlight>
                <a:latin typeface="Consolas" panose="020B0609020204030204" pitchFamily="49" charset="0"/>
              </a:rPr>
              <a:t>= "</a:t>
            </a:r>
            <a:r>
              <a:rPr lang="en-US" dirty="0">
                <a:solidFill>
                  <a:srgbClr val="000000"/>
                </a:solidFill>
                <a:highlight>
                  <a:srgbClr val="FFFFFF"/>
                </a:highlight>
                <a:latin typeface="Consolas" panose="020B0609020204030204" pitchFamily="49" charset="0"/>
              </a:rPr>
              <a:t> &lt;&lt; c &lt;&lt; </a:t>
            </a:r>
            <a:r>
              <a:rPr lang="en-US" dirty="0">
                <a:solidFill>
                  <a:srgbClr val="A31515"/>
                </a:solidFill>
                <a:highlight>
                  <a:srgbClr val="FFFFFF"/>
                </a:highlight>
                <a:latin typeface="Consolas" panose="020B0609020204030204" pitchFamily="49" charset="0"/>
              </a:rPr>
              <a:t>'\n'</a:t>
            </a:r>
            <a:r>
              <a:rPr lang="en-US" dirty="0">
                <a:solidFill>
                  <a:srgbClr val="000000"/>
                </a:solidFill>
                <a:highlight>
                  <a:srgbClr val="FFFFFF"/>
                </a:highlight>
                <a:latin typeface="Consolas" panose="020B0609020204030204" pitchFamily="49" charset="0"/>
              </a:rPr>
              <a:t>;</a:t>
            </a:r>
          </a:p>
          <a:p>
            <a:endParaRPr lang="en-US" dirty="0">
              <a:solidFill>
                <a:srgbClr val="000000"/>
              </a:solidFill>
              <a:highlight>
                <a:srgbClr val="FFFFFF"/>
              </a:highlight>
              <a:latin typeface="Consolas" panose="020B0609020204030204" pitchFamily="49" charset="0"/>
            </a:endParaRPr>
          </a:p>
          <a:p>
            <a:r>
              <a:rPr lang="en-US" dirty="0" err="1">
                <a:solidFill>
                  <a:srgbClr val="000000"/>
                </a:solidFill>
                <a:highlight>
                  <a:srgbClr val="FFFFFF"/>
                </a:highlight>
                <a:latin typeface="Consolas" panose="020B0609020204030204" pitchFamily="49" charset="0"/>
              </a:rPr>
              <a:t>getchar</a:t>
            </a:r>
            <a:r>
              <a:rPr lang="en-US" dirty="0">
                <a:solidFill>
                  <a:srgbClr val="000000"/>
                </a:solidFill>
                <a:highlight>
                  <a:srgbClr val="FFFFFF"/>
                </a:highlight>
                <a:latin typeface="Consolas" panose="020B0609020204030204" pitchFamily="49" charset="0"/>
              </a:rPr>
              <a:t>();</a:t>
            </a:r>
          </a:p>
          <a:p>
            <a:r>
              <a:rPr lang="en-US" dirty="0">
                <a:solidFill>
                  <a:srgbClr val="0000FF"/>
                </a:solidFill>
                <a:highlight>
                  <a:srgbClr val="FFFFFF"/>
                </a:highlight>
                <a:latin typeface="Consolas" panose="020B0609020204030204" pitchFamily="49" charset="0"/>
              </a:rPr>
              <a:t>return</a:t>
            </a:r>
            <a:r>
              <a:rPr lang="en-US" dirty="0">
                <a:solidFill>
                  <a:srgbClr val="000000"/>
                </a:solidFill>
                <a:highlight>
                  <a:srgbClr val="FFFFFF"/>
                </a:highlight>
                <a:latin typeface="Consolas" panose="020B0609020204030204" pitchFamily="49" charset="0"/>
              </a:rPr>
              <a:t> 0;</a:t>
            </a:r>
          </a:p>
          <a:p>
            <a:r>
              <a:rPr lang="en-US" dirty="0">
                <a:solidFill>
                  <a:srgbClr val="000000"/>
                </a:solidFill>
                <a:highlight>
                  <a:srgbClr val="FFFFFF"/>
                </a:highlight>
                <a:latin typeface="Consolas" panose="020B0609020204030204" pitchFamily="49" charset="0"/>
              </a:rPr>
              <a:t>}</a:t>
            </a:r>
            <a:endParaRPr lang="en-US" dirty="0"/>
          </a:p>
        </p:txBody>
      </p:sp>
      <p:sp>
        <p:nvSpPr>
          <p:cNvPr id="8" name="Rectangle 7"/>
          <p:cNvSpPr/>
          <p:nvPr/>
        </p:nvSpPr>
        <p:spPr>
          <a:xfrm>
            <a:off x="6946655" y="2409235"/>
            <a:ext cx="4753155" cy="1815882"/>
          </a:xfrm>
          <a:prstGeom prst="rect">
            <a:avLst/>
          </a:prstGeom>
          <a:solidFill>
            <a:schemeClr val="tx1"/>
          </a:solidFill>
        </p:spPr>
        <p:txBody>
          <a:bodyPr wrap="square">
            <a:spAutoFit/>
          </a:bodyPr>
          <a:lstStyle/>
          <a:p>
            <a:r>
              <a:rPr lang="en-US" sz="2800" dirty="0">
                <a:solidFill>
                  <a:schemeClr val="bg1"/>
                </a:solidFill>
              </a:rPr>
              <a:t>a= 1</a:t>
            </a:r>
          </a:p>
          <a:p>
            <a:r>
              <a:rPr lang="en-US" sz="2800" dirty="0">
                <a:solidFill>
                  <a:schemeClr val="bg1"/>
                </a:solidFill>
              </a:rPr>
              <a:t>b= 2</a:t>
            </a:r>
          </a:p>
          <a:p>
            <a:r>
              <a:rPr lang="en-US" sz="2800" dirty="0">
                <a:solidFill>
                  <a:schemeClr val="bg1"/>
                </a:solidFill>
              </a:rPr>
              <a:t>c= 3</a:t>
            </a:r>
          </a:p>
          <a:p>
            <a:endParaRPr lang="en-US" sz="2800" dirty="0">
              <a:solidFill>
                <a:schemeClr val="bg1"/>
              </a:solidFill>
            </a:endParaRPr>
          </a:p>
        </p:txBody>
      </p:sp>
    </p:spTree>
    <p:extLst>
      <p:ext uri="{BB962C8B-B14F-4D97-AF65-F5344CB8AC3E}">
        <p14:creationId xmlns:p14="http://schemas.microsoft.com/office/powerpoint/2010/main" val="16280184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متغیرهای استاتیک و برنامه نویسی شی گرا</a:t>
            </a:r>
            <a:endParaRPr lang="en-US" dirty="0"/>
          </a:p>
        </p:txBody>
      </p:sp>
      <p:sp>
        <p:nvSpPr>
          <p:cNvPr id="3" name="Content Placeholder 2"/>
          <p:cNvSpPr>
            <a:spLocks noGrp="1"/>
          </p:cNvSpPr>
          <p:nvPr>
            <p:ph idx="1"/>
          </p:nvPr>
        </p:nvSpPr>
        <p:spPr/>
        <p:txBody>
          <a:bodyPr/>
          <a:lstStyle/>
          <a:p>
            <a:r>
              <a:rPr lang="fa-IR" dirty="0"/>
              <a:t>علاوه بر آنچه که در مورد متغیر استاتیک میدانیم، چنانچه بحث تعریف متغیر استاتیک با مباحث برنامه نویسی شی گرا ترکیب شود، مباحث جدیدی خلق خواهد شد:</a:t>
            </a:r>
          </a:p>
          <a:p>
            <a:endParaRPr lang="fa-IR" dirty="0"/>
          </a:p>
          <a:p>
            <a:r>
              <a:rPr lang="fa-IR" dirty="0">
                <a:solidFill>
                  <a:srgbClr val="7030A0"/>
                </a:solidFill>
              </a:rPr>
              <a:t>تعریف یک متغیر محلی استاتیک در پیاده سازی تابع عضو</a:t>
            </a:r>
          </a:p>
          <a:p>
            <a:r>
              <a:rPr lang="fa-IR" dirty="0">
                <a:solidFill>
                  <a:srgbClr val="7030A0"/>
                </a:solidFill>
              </a:rPr>
              <a:t>تعریف یک متغیر استاتیک عضو کلاس</a:t>
            </a:r>
          </a:p>
          <a:p>
            <a:r>
              <a:rPr lang="fa-IR" dirty="0">
                <a:solidFill>
                  <a:srgbClr val="7030A0"/>
                </a:solidFill>
              </a:rPr>
              <a:t>تعریف یک تابع عضو بصورت استاتیک</a:t>
            </a:r>
            <a:endParaRPr lang="en-US" dirty="0">
              <a:solidFill>
                <a:srgbClr val="7030A0"/>
              </a:solidFill>
            </a:endParaRPr>
          </a:p>
        </p:txBody>
      </p:sp>
      <p:sp>
        <p:nvSpPr>
          <p:cNvPr id="4" name="Slide Number Placeholder 3"/>
          <p:cNvSpPr>
            <a:spLocks noGrp="1"/>
          </p:cNvSpPr>
          <p:nvPr>
            <p:ph type="sldNum" sz="quarter" idx="12"/>
          </p:nvPr>
        </p:nvSpPr>
        <p:spPr/>
        <p:txBody>
          <a:bodyPr/>
          <a:lstStyle/>
          <a:p>
            <a:fld id="{7A24F918-E48B-4CD6-88B4-F48A81EB5FB6}" type="slidenum">
              <a:rPr lang="en-US" smtClean="0"/>
              <a:pPr/>
              <a:t>62</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9464856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p:txBody>
          <a:bodyPr/>
          <a:lstStyle/>
          <a:p>
            <a:pPr eaLnBrk="1" hangingPunct="1"/>
            <a:r>
              <a:rPr lang="fa-IR" altLang="en-US" dirty="0"/>
              <a:t>داده هاي کلاس استاتیک</a:t>
            </a:r>
            <a:endParaRPr lang="en-US" altLang="en-US" dirty="0"/>
          </a:p>
        </p:txBody>
      </p:sp>
      <p:sp>
        <p:nvSpPr>
          <p:cNvPr id="72707" name="Rectangle 3"/>
          <p:cNvSpPr>
            <a:spLocks noGrp="1" noChangeArrowheads="1"/>
          </p:cNvSpPr>
          <p:nvPr>
            <p:ph idx="1"/>
          </p:nvPr>
        </p:nvSpPr>
        <p:spPr/>
        <p:txBody>
          <a:bodyPr>
            <a:normAutofit fontScale="92500"/>
          </a:bodyPr>
          <a:lstStyle/>
          <a:p>
            <a:pPr eaLnBrk="1" hangingPunct="1"/>
            <a:r>
              <a:rPr lang="fa-IR" altLang="en-US" sz="3100" dirty="0"/>
              <a:t>اگر يک عنصر داده اي در يک کلاس به صورت </a:t>
            </a:r>
            <a:r>
              <a:rPr lang="en-US" altLang="en-US" sz="2700" dirty="0"/>
              <a:t>static</a:t>
            </a:r>
            <a:r>
              <a:rPr lang="fa-IR" altLang="en-US" sz="3100" dirty="0"/>
              <a:t> اعلان شده باشد صرف نظر از تعداد اشياءي كه از كلاس ساخته شده‌اند، براي متغير عضو </a:t>
            </a:r>
            <a:r>
              <a:rPr lang="en-US" altLang="en-US" sz="3100" dirty="0"/>
              <a:t>static</a:t>
            </a:r>
            <a:r>
              <a:rPr lang="fa-IR" altLang="en-US" sz="3100" dirty="0"/>
              <a:t> تنها يک عنصر ايجاد مي‌شود.</a:t>
            </a:r>
          </a:p>
          <a:p>
            <a:pPr eaLnBrk="1" hangingPunct="1"/>
            <a:r>
              <a:rPr lang="fa-IR" altLang="en-US" sz="3100" dirty="0"/>
              <a:t>براي يک عضو </a:t>
            </a:r>
            <a:r>
              <a:rPr lang="en-US" altLang="en-US" sz="2700" dirty="0"/>
              <a:t>static</a:t>
            </a:r>
            <a:r>
              <a:rPr lang="fa-IR" altLang="en-US" sz="3100" dirty="0"/>
              <a:t> کلاس حافظه جداگانه‌اي اخذ مي‌شود و </a:t>
            </a:r>
            <a:r>
              <a:rPr lang="fa-IR" altLang="en-US" sz="3100" u="sng" dirty="0"/>
              <a:t>تمامي</a:t>
            </a:r>
            <a:r>
              <a:rPr lang="fa-IR" altLang="en-US" sz="3100" dirty="0"/>
              <a:t> نمونه هاي ساخته شده از کلاس به اين متغير دسترسي دارند و هر تغييري که در اين نوع عضو داده اي ايجاد شود </a:t>
            </a:r>
            <a:r>
              <a:rPr lang="fa-IR" altLang="en-US" sz="3100" u="sng" dirty="0"/>
              <a:t>تمامي</a:t>
            </a:r>
            <a:r>
              <a:rPr lang="fa-IR" altLang="en-US" sz="3100" dirty="0"/>
              <a:t> اشياء ديگر به آخرين مقدار دسترسي دارند</a:t>
            </a:r>
          </a:p>
          <a:p>
            <a:pPr eaLnBrk="1" hangingPunct="1"/>
            <a:r>
              <a:rPr lang="fa-IR" altLang="en-US" sz="3100" dirty="0"/>
              <a:t>يک متغير عضو استاتيک بسيار شبيه به يک متغير سراسري است</a:t>
            </a:r>
          </a:p>
        </p:txBody>
      </p:sp>
      <p:sp>
        <p:nvSpPr>
          <p:cNvPr id="552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495A5223-F9C6-460B-BAED-CAD332216B3F}" type="slidenum">
              <a:rPr lang="fa-IR" altLang="en-US" sz="1400">
                <a:cs typeface="B Mitra" panose="00000400000000000000" pitchFamily="2" charset="-78"/>
              </a:rPr>
              <a:pPr eaLnBrk="1" hangingPunct="1"/>
              <a:t>63</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8766967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wipe(right)">
                                      <p:cBhvr>
                                        <p:cTn id="7" dur="500"/>
                                        <p:tgtEl>
                                          <p:spTgt spid="727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2707">
                                            <p:txEl>
                                              <p:pRg st="1" end="1"/>
                                            </p:txEl>
                                          </p:spTgt>
                                        </p:tgtEl>
                                        <p:attrNameLst>
                                          <p:attrName>style.visibility</p:attrName>
                                        </p:attrNameLst>
                                      </p:cBhvr>
                                      <p:to>
                                        <p:strVal val="visible"/>
                                      </p:to>
                                    </p:set>
                                    <p:animEffect transition="in" filter="wipe(right)">
                                      <p:cBhvr>
                                        <p:cTn id="12" dur="500"/>
                                        <p:tgtEl>
                                          <p:spTgt spid="727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Effect transition="in" filter="wipe(right)">
                                      <p:cBhvr>
                                        <p:cTn id="17" dur="500"/>
                                        <p:tgtEl>
                                          <p:spTgt spid="727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lstStyle/>
          <a:p>
            <a:pPr algn="r" eaLnBrk="1" hangingPunct="1"/>
            <a:r>
              <a:rPr lang="fa-IR" altLang="en-US" dirty="0"/>
              <a:t>مثال متغیر عضو استاتیک در </a:t>
            </a:r>
            <a:r>
              <a:rPr lang="en-US" altLang="en-US" dirty="0"/>
              <a:t>C++</a:t>
            </a:r>
          </a:p>
        </p:txBody>
      </p:sp>
      <p:sp>
        <p:nvSpPr>
          <p:cNvPr id="56324" name="Rectangle 3"/>
          <p:cNvSpPr>
            <a:spLocks noGrp="1" noChangeArrowheads="1"/>
          </p:cNvSpPr>
          <p:nvPr>
            <p:ph idx="1"/>
          </p:nvPr>
        </p:nvSpPr>
        <p:spPr>
          <a:solidFill>
            <a:srgbClr val="FEFFE7"/>
          </a:solidFill>
        </p:spPr>
        <p:txBody>
          <a:bodyPr/>
          <a:lstStyle/>
          <a:p>
            <a:pPr algn="l" eaLnBrk="1" hangingPunct="1">
              <a:lnSpc>
                <a:spcPct val="90000"/>
              </a:lnSpc>
              <a:buFont typeface="Wingdings" panose="05000000000000000000" pitchFamily="2" charset="2"/>
              <a:buNone/>
            </a:pPr>
            <a:r>
              <a:rPr lang="en-US" altLang="en-US" dirty="0">
                <a:solidFill>
                  <a:srgbClr val="009900"/>
                </a:solidFill>
              </a:rPr>
              <a:t>#include&lt;</a:t>
            </a:r>
            <a:r>
              <a:rPr lang="en-US" altLang="en-US" dirty="0" err="1">
                <a:solidFill>
                  <a:srgbClr val="009900"/>
                </a:solidFill>
              </a:rPr>
              <a:t>iostream.h</a:t>
            </a:r>
            <a:r>
              <a:rPr lang="en-US" altLang="en-US" dirty="0">
                <a:solidFill>
                  <a:srgbClr val="009900"/>
                </a:solidFill>
              </a:rPr>
              <a:t>&gt;</a:t>
            </a:r>
          </a:p>
          <a:p>
            <a:pPr algn="l" eaLnBrk="1" hangingPunct="1">
              <a:lnSpc>
                <a:spcPct val="90000"/>
              </a:lnSpc>
              <a:buFont typeface="Wingdings" panose="05000000000000000000" pitchFamily="2" charset="2"/>
              <a:buNone/>
            </a:pPr>
            <a:r>
              <a:rPr lang="en-US" altLang="en-US" dirty="0">
                <a:solidFill>
                  <a:schemeClr val="folHlink"/>
                </a:solidFill>
              </a:rPr>
              <a:t>class</a:t>
            </a:r>
            <a:r>
              <a:rPr lang="en-US" altLang="en-US" dirty="0"/>
              <a:t> </a:t>
            </a:r>
            <a:r>
              <a:rPr lang="en-US" altLang="en-US" dirty="0" err="1"/>
              <a:t>MyClass</a:t>
            </a:r>
            <a:endParaRPr lang="en-US" altLang="en-US" dirty="0"/>
          </a:p>
          <a:p>
            <a:pPr algn="l" eaLnBrk="1" hangingPunct="1">
              <a:lnSpc>
                <a:spcPct val="90000"/>
              </a:lnSpc>
              <a:buFont typeface="Wingdings" panose="05000000000000000000" pitchFamily="2" charset="2"/>
              <a:buNone/>
            </a:pPr>
            <a:r>
              <a:rPr lang="en-US" altLang="en-US" dirty="0"/>
              <a:t>{</a:t>
            </a:r>
          </a:p>
          <a:p>
            <a:pPr lvl="1" algn="l" eaLnBrk="1" hangingPunct="1">
              <a:lnSpc>
                <a:spcPct val="90000"/>
              </a:lnSpc>
              <a:buFont typeface="Wingdings" panose="05000000000000000000" pitchFamily="2" charset="2"/>
              <a:buNone/>
            </a:pPr>
            <a:r>
              <a:rPr lang="en-US" altLang="en-US" sz="2000" dirty="0">
                <a:solidFill>
                  <a:schemeClr val="folHlink"/>
                </a:solidFill>
              </a:rPr>
              <a:t>private:</a:t>
            </a:r>
          </a:p>
          <a:p>
            <a:pPr lvl="1" algn="l" eaLnBrk="1" hangingPunct="1">
              <a:lnSpc>
                <a:spcPct val="90000"/>
              </a:lnSpc>
              <a:buFont typeface="Wingdings" panose="05000000000000000000" pitchFamily="2" charset="2"/>
              <a:buNone/>
            </a:pPr>
            <a:r>
              <a:rPr lang="fa-IR" altLang="en-US" sz="2000" dirty="0"/>
              <a:t>	</a:t>
            </a:r>
            <a:r>
              <a:rPr lang="en-US" altLang="en-US" sz="2000" dirty="0"/>
              <a:t>static </a:t>
            </a:r>
            <a:r>
              <a:rPr lang="en-US" altLang="en-US" sz="2000" dirty="0" err="1"/>
              <a:t>int</a:t>
            </a:r>
            <a:r>
              <a:rPr lang="en-US" altLang="en-US" sz="2000" dirty="0"/>
              <a:t> count;</a:t>
            </a:r>
          </a:p>
          <a:p>
            <a:pPr lvl="1" algn="l" eaLnBrk="1" hangingPunct="1">
              <a:lnSpc>
                <a:spcPct val="90000"/>
              </a:lnSpc>
              <a:buFont typeface="Wingdings" panose="05000000000000000000" pitchFamily="2" charset="2"/>
              <a:buNone/>
            </a:pPr>
            <a:r>
              <a:rPr lang="en-US" altLang="en-US" sz="2000" dirty="0">
                <a:solidFill>
                  <a:schemeClr val="folHlink"/>
                </a:solidFill>
              </a:rPr>
              <a:t>public:</a:t>
            </a:r>
          </a:p>
          <a:p>
            <a:pPr lvl="1" algn="l" eaLnBrk="1" hangingPunct="1">
              <a:lnSpc>
                <a:spcPct val="90000"/>
              </a:lnSpc>
              <a:buFont typeface="Wingdings" panose="05000000000000000000" pitchFamily="2" charset="2"/>
              <a:buNone/>
            </a:pPr>
            <a:r>
              <a:rPr lang="fa-IR" altLang="en-US" sz="2000" dirty="0"/>
              <a:t>	</a:t>
            </a:r>
            <a:r>
              <a:rPr lang="en-US" altLang="en-US" sz="2000" dirty="0" err="1"/>
              <a:t>MyClass</a:t>
            </a:r>
            <a:r>
              <a:rPr lang="en-US" altLang="en-US" sz="2000" dirty="0"/>
              <a:t>()</a:t>
            </a:r>
          </a:p>
          <a:p>
            <a:pPr lvl="1" algn="l" eaLnBrk="1" hangingPunct="1">
              <a:lnSpc>
                <a:spcPct val="90000"/>
              </a:lnSpc>
              <a:buFont typeface="Wingdings" panose="05000000000000000000" pitchFamily="2" charset="2"/>
              <a:buNone/>
            </a:pPr>
            <a:r>
              <a:rPr lang="fa-IR" altLang="en-US" sz="2000" dirty="0"/>
              <a:t>	</a:t>
            </a:r>
            <a:r>
              <a:rPr lang="en-US" altLang="en-US" sz="2000" dirty="0"/>
              <a:t>{count++;}</a:t>
            </a:r>
          </a:p>
          <a:p>
            <a:pPr lvl="1" algn="l" eaLnBrk="1" hangingPunct="1">
              <a:lnSpc>
                <a:spcPct val="90000"/>
              </a:lnSpc>
              <a:buFont typeface="Wingdings" panose="05000000000000000000" pitchFamily="2" charset="2"/>
              <a:buNone/>
            </a:pPr>
            <a:r>
              <a:rPr lang="fa-IR" altLang="en-US" sz="2000" dirty="0"/>
              <a:t>	</a:t>
            </a:r>
            <a:r>
              <a:rPr lang="en-US" altLang="en-US" sz="2000" dirty="0" err="1"/>
              <a:t>int</a:t>
            </a:r>
            <a:r>
              <a:rPr lang="en-US" altLang="en-US" sz="2000" dirty="0"/>
              <a:t> </a:t>
            </a:r>
            <a:r>
              <a:rPr lang="en-US" altLang="en-US" sz="2000" dirty="0" err="1"/>
              <a:t>getcount</a:t>
            </a:r>
            <a:r>
              <a:rPr lang="en-US" altLang="en-US" sz="2000" dirty="0"/>
              <a:t>()</a:t>
            </a:r>
          </a:p>
          <a:p>
            <a:pPr lvl="1" algn="l" eaLnBrk="1" hangingPunct="1">
              <a:lnSpc>
                <a:spcPct val="90000"/>
              </a:lnSpc>
              <a:buFont typeface="Wingdings" panose="05000000000000000000" pitchFamily="2" charset="2"/>
              <a:buNone/>
            </a:pPr>
            <a:r>
              <a:rPr lang="fa-IR" altLang="en-US" sz="2000" dirty="0"/>
              <a:t>	</a:t>
            </a:r>
            <a:r>
              <a:rPr lang="en-US" altLang="en-US" sz="2000" dirty="0"/>
              <a:t>{return count;}</a:t>
            </a:r>
          </a:p>
          <a:p>
            <a:pPr algn="l" eaLnBrk="1" hangingPunct="1">
              <a:lnSpc>
                <a:spcPct val="90000"/>
              </a:lnSpc>
              <a:buFont typeface="Wingdings" panose="05000000000000000000" pitchFamily="2" charset="2"/>
              <a:buNone/>
            </a:pPr>
            <a:r>
              <a:rPr lang="en-US" altLang="en-US" dirty="0"/>
              <a:t>};</a:t>
            </a:r>
            <a:endParaRPr lang="fa-IR" altLang="en-US" dirty="0"/>
          </a:p>
          <a:p>
            <a:pPr algn="l" eaLnBrk="1" hangingPunct="1">
              <a:lnSpc>
                <a:spcPct val="90000"/>
              </a:lnSpc>
              <a:buFont typeface="Wingdings" panose="05000000000000000000" pitchFamily="2" charset="2"/>
              <a:buNone/>
            </a:pPr>
            <a:r>
              <a:rPr lang="en-US" altLang="en-US" dirty="0"/>
              <a:t>int </a:t>
            </a:r>
            <a:r>
              <a:rPr lang="en-US" altLang="en-US" dirty="0" err="1"/>
              <a:t>MyClass</a:t>
            </a:r>
            <a:r>
              <a:rPr lang="en-US" altLang="en-US" dirty="0"/>
              <a:t>:: count = 0;</a:t>
            </a:r>
          </a:p>
          <a:p>
            <a:pPr algn="l" eaLnBrk="1" hangingPunct="1">
              <a:lnSpc>
                <a:spcPct val="90000"/>
              </a:lnSpc>
              <a:buFont typeface="Wingdings" panose="05000000000000000000" pitchFamily="2" charset="2"/>
              <a:buNone/>
            </a:pPr>
            <a:endParaRPr lang="en-US" altLang="en-US" dirty="0"/>
          </a:p>
        </p:txBody>
      </p:sp>
      <p:sp>
        <p:nvSpPr>
          <p:cNvPr id="563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2A91B27-7FA1-4B05-A115-37A3C5ED864C}" type="slidenum">
              <a:rPr lang="fa-IR" altLang="en-US" sz="1400">
                <a:cs typeface="B Mitra" panose="00000400000000000000" pitchFamily="2" charset="-78"/>
              </a:rPr>
              <a:pPr eaLnBrk="1" hangingPunct="1"/>
              <a:t>64</a:t>
            </a:fld>
            <a:endParaRPr lang="en-US" altLang="en-US" sz="1400" dirty="0">
              <a:cs typeface="B Mitra" panose="00000400000000000000" pitchFamily="2" charset="-78"/>
            </a:endParaRPr>
          </a:p>
        </p:txBody>
      </p:sp>
      <p:sp>
        <p:nvSpPr>
          <p:cNvPr id="56325" name="Rectangle 4"/>
          <p:cNvSpPr>
            <a:spLocks noGrp="1" noChangeArrowheads="1"/>
          </p:cNvSpPr>
          <p:nvPr>
            <p:ph type="body" sz="half" idx="4294967295"/>
          </p:nvPr>
        </p:nvSpPr>
        <p:spPr>
          <a:xfrm>
            <a:off x="4914900" y="1273628"/>
            <a:ext cx="5410200" cy="4663441"/>
          </a:xfrm>
          <a:solidFill>
            <a:srgbClr val="FEFFE7"/>
          </a:solidFill>
        </p:spPr>
        <p:txBody>
          <a:bodyPr/>
          <a:lstStyle/>
          <a:p>
            <a:pPr eaLnBrk="1" hangingPunct="1">
              <a:lnSpc>
                <a:spcPct val="90000"/>
              </a:lnSpc>
              <a:buFont typeface="Wingdings" panose="05000000000000000000" pitchFamily="2" charset="2"/>
              <a:buNone/>
            </a:pPr>
            <a:r>
              <a:rPr lang="en-US" altLang="en-US" sz="2200" dirty="0" err="1"/>
              <a:t>int</a:t>
            </a:r>
            <a:r>
              <a:rPr lang="en-US" altLang="en-US" sz="2200" dirty="0"/>
              <a:t> </a:t>
            </a:r>
            <a:r>
              <a:rPr lang="en-US" altLang="en-US" sz="2200" dirty="0">
                <a:solidFill>
                  <a:schemeClr val="folHlink"/>
                </a:solidFill>
              </a:rPr>
              <a:t>main</a:t>
            </a:r>
            <a:r>
              <a:rPr lang="en-US" altLang="en-US" sz="2200" dirty="0"/>
              <a:t>()</a:t>
            </a:r>
          </a:p>
          <a:p>
            <a:pPr eaLnBrk="1" hangingPunct="1">
              <a:lnSpc>
                <a:spcPct val="90000"/>
              </a:lnSpc>
              <a:buFont typeface="Wingdings" panose="05000000000000000000" pitchFamily="2" charset="2"/>
              <a:buNone/>
            </a:pPr>
            <a:r>
              <a:rPr lang="en-US" altLang="en-US" sz="2200" dirty="0"/>
              <a:t>{</a:t>
            </a:r>
          </a:p>
          <a:p>
            <a:pPr lvl="1" eaLnBrk="1" hangingPunct="1">
              <a:lnSpc>
                <a:spcPct val="90000"/>
              </a:lnSpc>
              <a:buFont typeface="Wingdings" panose="05000000000000000000" pitchFamily="2" charset="2"/>
              <a:buNone/>
            </a:pPr>
            <a:r>
              <a:rPr lang="en-US" altLang="en-US" sz="2200" dirty="0" err="1"/>
              <a:t>MyClass</a:t>
            </a:r>
            <a:r>
              <a:rPr lang="en-US" altLang="en-US" sz="2200" dirty="0"/>
              <a:t> f1,f2,f3;</a:t>
            </a:r>
          </a:p>
          <a:p>
            <a:pPr lvl="1">
              <a:buNone/>
            </a:pPr>
            <a:r>
              <a:rPr lang="en-US" altLang="en-US" sz="2200" dirty="0" err="1">
                <a:solidFill>
                  <a:schemeClr val="folHlink"/>
                </a:solidFill>
              </a:rPr>
              <a:t>cout</a:t>
            </a:r>
            <a:r>
              <a:rPr lang="en-US" altLang="en-US" sz="2200" dirty="0"/>
              <a:t>&lt;&lt;“f1.count is:”&lt;&lt;f1.getcount();</a:t>
            </a:r>
            <a:endParaRPr lang="fa-IR" altLang="en-US" sz="2200" dirty="0"/>
          </a:p>
          <a:p>
            <a:pPr lvl="1">
              <a:buNone/>
            </a:pPr>
            <a:r>
              <a:rPr lang="en-US" altLang="en-US" sz="2200" dirty="0" err="1">
                <a:solidFill>
                  <a:schemeClr val="folHlink"/>
                </a:solidFill>
              </a:rPr>
              <a:t>cout</a:t>
            </a:r>
            <a:r>
              <a:rPr lang="en-US" altLang="en-US" sz="2200" dirty="0"/>
              <a:t>&lt;&lt;“f2.count is”&lt;&lt;f2.getcount();</a:t>
            </a:r>
            <a:endParaRPr lang="fa-IR" altLang="en-US" sz="2200" dirty="0"/>
          </a:p>
          <a:p>
            <a:pPr lvl="1">
              <a:buNone/>
            </a:pPr>
            <a:r>
              <a:rPr lang="en-US" altLang="en-US" sz="2200" dirty="0" err="1">
                <a:solidFill>
                  <a:schemeClr val="folHlink"/>
                </a:solidFill>
              </a:rPr>
              <a:t>cout</a:t>
            </a:r>
            <a:r>
              <a:rPr lang="en-US" altLang="en-US" sz="2200" dirty="0"/>
              <a:t>&lt;&lt;“f3.count is”&lt;&lt;f3.getcount();</a:t>
            </a:r>
          </a:p>
          <a:p>
            <a:pPr lvl="1" eaLnBrk="1" hangingPunct="1">
              <a:lnSpc>
                <a:spcPct val="90000"/>
              </a:lnSpc>
              <a:buFont typeface="Wingdings" panose="05000000000000000000" pitchFamily="2" charset="2"/>
              <a:buNone/>
            </a:pPr>
            <a:r>
              <a:rPr lang="en-US" altLang="en-US" sz="2200" dirty="0">
                <a:solidFill>
                  <a:schemeClr val="folHlink"/>
                </a:solidFill>
              </a:rPr>
              <a:t>return</a:t>
            </a:r>
            <a:r>
              <a:rPr lang="en-US" altLang="en-US" sz="2200" dirty="0"/>
              <a:t> 0;</a:t>
            </a:r>
          </a:p>
          <a:p>
            <a:pPr eaLnBrk="1" hangingPunct="1">
              <a:lnSpc>
                <a:spcPct val="90000"/>
              </a:lnSpc>
              <a:buFont typeface="Wingdings" panose="05000000000000000000" pitchFamily="2" charset="2"/>
              <a:buNone/>
            </a:pPr>
            <a:r>
              <a:rPr lang="en-US" altLang="en-US" sz="2200" dirty="0"/>
              <a:t>}</a:t>
            </a:r>
          </a:p>
        </p:txBody>
      </p:sp>
      <p:sp>
        <p:nvSpPr>
          <p:cNvPr id="73733" name="Rectangle 5"/>
          <p:cNvSpPr>
            <a:spLocks noChangeArrowheads="1"/>
          </p:cNvSpPr>
          <p:nvPr/>
        </p:nvSpPr>
        <p:spPr bwMode="auto">
          <a:xfrm>
            <a:off x="5181600" y="4519613"/>
            <a:ext cx="4876800" cy="1790700"/>
          </a:xfrm>
          <a:prstGeom prst="rect">
            <a:avLst/>
          </a:prstGeom>
          <a:solidFill>
            <a:schemeClr val="tx1"/>
          </a:solidFill>
          <a:ln w="9525">
            <a:solidFill>
              <a:schemeClr val="tx2"/>
            </a:solidFill>
            <a:miter lim="800000"/>
            <a:headEnd/>
            <a:tailEnd/>
          </a:ln>
        </p:spPr>
        <p:txBody>
          <a:bodyPr/>
          <a:lstStyle>
            <a:lvl1pPr marL="533400" indent="-5334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lnSpc>
                <a:spcPct val="80000"/>
              </a:lnSpc>
              <a:spcBef>
                <a:spcPct val="20000"/>
              </a:spcBef>
              <a:buClr>
                <a:schemeClr val="folHlink"/>
              </a:buClr>
              <a:buSzPct val="60000"/>
              <a:buFont typeface="Wingdings" panose="05000000000000000000" pitchFamily="2" charset="2"/>
              <a:buNone/>
            </a:pPr>
            <a:r>
              <a:rPr lang="fa-IR" altLang="en-US" sz="2400" dirty="0">
                <a:solidFill>
                  <a:schemeClr val="bg1"/>
                </a:solidFill>
                <a:cs typeface="B Mitra" panose="00000400000000000000" pitchFamily="2" charset="-78"/>
              </a:rPr>
              <a:t>خروجي:</a:t>
            </a:r>
            <a:endParaRPr lang="en-US" altLang="en-US" sz="2400" dirty="0">
              <a:solidFill>
                <a:schemeClr val="bg1"/>
              </a:solidFill>
              <a:cs typeface="B Mitra" panose="00000400000000000000" pitchFamily="2" charset="-78"/>
            </a:endParaRPr>
          </a:p>
          <a:p>
            <a:pPr algn="l" eaLnBrk="1" hangingPunct="1">
              <a:lnSpc>
                <a:spcPct val="80000"/>
              </a:lnSpc>
              <a:spcBef>
                <a:spcPct val="20000"/>
              </a:spcBef>
              <a:buClr>
                <a:schemeClr val="folHlink"/>
              </a:buClr>
              <a:buSzPct val="60000"/>
              <a:buFont typeface="Wingdings" panose="05000000000000000000" pitchFamily="2" charset="2"/>
              <a:buNone/>
            </a:pPr>
            <a:r>
              <a:rPr lang="en-US" altLang="en-US" sz="2400" dirty="0">
                <a:solidFill>
                  <a:schemeClr val="bg1"/>
                </a:solidFill>
                <a:cs typeface="B Mitra" panose="00000400000000000000" pitchFamily="2" charset="-78"/>
              </a:rPr>
              <a:t>f1.count is:3</a:t>
            </a:r>
          </a:p>
          <a:p>
            <a:pPr eaLnBrk="1" hangingPunct="1">
              <a:lnSpc>
                <a:spcPct val="80000"/>
              </a:lnSpc>
              <a:spcBef>
                <a:spcPct val="20000"/>
              </a:spcBef>
              <a:buClr>
                <a:schemeClr val="folHlink"/>
              </a:buClr>
              <a:buSzPct val="60000"/>
            </a:pPr>
            <a:r>
              <a:rPr lang="en-US" altLang="en-US" sz="2400" dirty="0">
                <a:solidFill>
                  <a:schemeClr val="bg1"/>
                </a:solidFill>
                <a:cs typeface="B Mitra" panose="00000400000000000000" pitchFamily="2" charset="-78"/>
              </a:rPr>
              <a:t>f2.count is:3</a:t>
            </a:r>
          </a:p>
          <a:p>
            <a:pPr eaLnBrk="1" hangingPunct="1">
              <a:lnSpc>
                <a:spcPct val="80000"/>
              </a:lnSpc>
              <a:spcBef>
                <a:spcPct val="20000"/>
              </a:spcBef>
              <a:buClr>
                <a:schemeClr val="folHlink"/>
              </a:buClr>
              <a:buSzPct val="60000"/>
            </a:pPr>
            <a:r>
              <a:rPr lang="en-US" altLang="en-US" sz="2400" dirty="0">
                <a:solidFill>
                  <a:schemeClr val="bg1"/>
                </a:solidFill>
                <a:cs typeface="B Mitra" panose="00000400000000000000" pitchFamily="2" charset="-78"/>
              </a:rPr>
              <a:t>f3.count is:3</a:t>
            </a: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9501412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733"/>
                                        </p:tgtEl>
                                        <p:attrNameLst>
                                          <p:attrName>style.visibility</p:attrName>
                                        </p:attrNameLst>
                                      </p:cBhvr>
                                      <p:to>
                                        <p:strVal val="visible"/>
                                      </p:to>
                                    </p:set>
                                    <p:animEffect transition="in" filter="wipe(left)">
                                      <p:cBhvr>
                                        <p:cTn id="7" dur="500"/>
                                        <p:tgtEl>
                                          <p:spTgt spid="73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lstStyle/>
          <a:p>
            <a:r>
              <a:rPr lang="fa-IR" altLang="en-US" dirty="0"/>
              <a:t>مثال متغیر عضو استاتیک در </a:t>
            </a:r>
            <a:r>
              <a:rPr lang="en-US" altLang="en-US" dirty="0"/>
              <a:t>C#</a:t>
            </a:r>
          </a:p>
        </p:txBody>
      </p:sp>
      <p:sp>
        <p:nvSpPr>
          <p:cNvPr id="56324" name="Rectangle 3"/>
          <p:cNvSpPr>
            <a:spLocks noGrp="1" noChangeArrowheads="1"/>
          </p:cNvSpPr>
          <p:nvPr>
            <p:ph idx="1"/>
          </p:nvPr>
        </p:nvSpPr>
        <p:spPr>
          <a:solidFill>
            <a:srgbClr val="FEFFE7"/>
          </a:solidFill>
        </p:spPr>
        <p:txBody>
          <a:bodyPr>
            <a:normAutofit/>
          </a:bodyPr>
          <a:lstStyle/>
          <a:p>
            <a:pPr algn="l" eaLnBrk="1" hangingPunct="1">
              <a:lnSpc>
                <a:spcPct val="90000"/>
              </a:lnSpc>
              <a:buFont typeface="Wingdings" panose="05000000000000000000" pitchFamily="2" charset="2"/>
              <a:buNone/>
            </a:pPr>
            <a:r>
              <a:rPr lang="en-US" altLang="en-US" sz="3600" dirty="0"/>
              <a:t> </a:t>
            </a:r>
          </a:p>
        </p:txBody>
      </p:sp>
      <p:sp>
        <p:nvSpPr>
          <p:cNvPr id="563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02A91B27-7FA1-4B05-A115-37A3C5ED864C}" type="slidenum">
              <a:rPr lang="fa-IR" altLang="en-US" sz="1400">
                <a:cs typeface="B Mitra" panose="00000400000000000000" pitchFamily="2" charset="-78"/>
              </a:rPr>
              <a:pPr eaLnBrk="1" hangingPunct="1"/>
              <a:t>65</a:t>
            </a:fld>
            <a:endParaRPr lang="en-US" altLang="en-US" sz="1400" dirty="0">
              <a:cs typeface="B Mitra" panose="00000400000000000000" pitchFamily="2" charset="-78"/>
            </a:endParaRPr>
          </a:p>
        </p:txBody>
      </p:sp>
      <p:sp>
        <p:nvSpPr>
          <p:cNvPr id="73733" name="Rectangle 5"/>
          <p:cNvSpPr>
            <a:spLocks noChangeArrowheads="1"/>
          </p:cNvSpPr>
          <p:nvPr/>
        </p:nvSpPr>
        <p:spPr bwMode="auto">
          <a:xfrm>
            <a:off x="5891561" y="1448347"/>
            <a:ext cx="4876800" cy="1790700"/>
          </a:xfrm>
          <a:prstGeom prst="rect">
            <a:avLst/>
          </a:prstGeom>
          <a:solidFill>
            <a:schemeClr val="tx1"/>
          </a:solidFill>
          <a:ln w="9525">
            <a:solidFill>
              <a:schemeClr val="tx2"/>
            </a:solidFill>
            <a:miter lim="800000"/>
            <a:headEnd/>
            <a:tailEnd/>
          </a:ln>
        </p:spPr>
        <p:txBody>
          <a:bodyPr/>
          <a:lstStyle>
            <a:lvl1pPr marL="533400" indent="-533400"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rtl="1" eaLnBrk="1" hangingPunct="1">
              <a:lnSpc>
                <a:spcPct val="80000"/>
              </a:lnSpc>
              <a:spcBef>
                <a:spcPct val="20000"/>
              </a:spcBef>
              <a:buClr>
                <a:schemeClr val="folHlink"/>
              </a:buClr>
              <a:buSzPct val="60000"/>
              <a:buFont typeface="Wingdings" panose="05000000000000000000" pitchFamily="2" charset="2"/>
              <a:buNone/>
            </a:pPr>
            <a:r>
              <a:rPr lang="fa-IR" altLang="en-US" sz="2400" dirty="0">
                <a:solidFill>
                  <a:schemeClr val="bg1"/>
                </a:solidFill>
                <a:cs typeface="B Mitra" panose="00000400000000000000" pitchFamily="2" charset="-78"/>
              </a:rPr>
              <a:t>خروجي:</a:t>
            </a:r>
            <a:endParaRPr lang="en-US" altLang="en-US" sz="2400" dirty="0">
              <a:solidFill>
                <a:schemeClr val="bg1"/>
              </a:solidFill>
              <a:cs typeface="B Mitra" panose="00000400000000000000" pitchFamily="2" charset="-78"/>
            </a:endParaRPr>
          </a:p>
          <a:p>
            <a:pPr eaLnBrk="1" hangingPunct="1">
              <a:lnSpc>
                <a:spcPct val="80000"/>
              </a:lnSpc>
              <a:spcBef>
                <a:spcPct val="20000"/>
              </a:spcBef>
              <a:buClr>
                <a:schemeClr val="folHlink"/>
              </a:buClr>
              <a:buSzPct val="60000"/>
            </a:pPr>
            <a:r>
              <a:rPr lang="en-US" altLang="en-US" sz="2400" dirty="0">
                <a:solidFill>
                  <a:schemeClr val="bg1"/>
                </a:solidFill>
                <a:cs typeface="B Mitra" panose="00000400000000000000" pitchFamily="2" charset="-78"/>
              </a:rPr>
              <a:t>f1.count is:3</a:t>
            </a:r>
          </a:p>
          <a:p>
            <a:pPr eaLnBrk="1" hangingPunct="1">
              <a:lnSpc>
                <a:spcPct val="80000"/>
              </a:lnSpc>
              <a:spcBef>
                <a:spcPct val="20000"/>
              </a:spcBef>
              <a:buClr>
                <a:schemeClr val="folHlink"/>
              </a:buClr>
              <a:buSzPct val="60000"/>
            </a:pPr>
            <a:r>
              <a:rPr lang="en-US" altLang="en-US" sz="2400" dirty="0">
                <a:solidFill>
                  <a:schemeClr val="bg1"/>
                </a:solidFill>
                <a:cs typeface="B Mitra" panose="00000400000000000000" pitchFamily="2" charset="-78"/>
              </a:rPr>
              <a:t>f2.count is:3</a:t>
            </a:r>
          </a:p>
          <a:p>
            <a:pPr eaLnBrk="1" hangingPunct="1">
              <a:lnSpc>
                <a:spcPct val="80000"/>
              </a:lnSpc>
              <a:spcBef>
                <a:spcPct val="20000"/>
              </a:spcBef>
              <a:buClr>
                <a:schemeClr val="folHlink"/>
              </a:buClr>
              <a:buSzPct val="60000"/>
            </a:pPr>
            <a:r>
              <a:rPr lang="en-US" altLang="en-US" sz="2400" dirty="0">
                <a:solidFill>
                  <a:schemeClr val="bg1"/>
                </a:solidFill>
                <a:cs typeface="B Mitra" panose="00000400000000000000" pitchFamily="2" charset="-78"/>
              </a:rPr>
              <a:t>f3.count is:3</a:t>
            </a: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
        <p:nvSpPr>
          <p:cNvPr id="4" name="Rectangle 3"/>
          <p:cNvSpPr/>
          <p:nvPr/>
        </p:nvSpPr>
        <p:spPr>
          <a:xfrm>
            <a:off x="215462" y="3517373"/>
            <a:ext cx="9208456" cy="2800767"/>
          </a:xfrm>
          <a:prstGeom prst="rect">
            <a:avLst/>
          </a:prstGeom>
        </p:spPr>
        <p:txBody>
          <a:bodyPr wrap="square">
            <a:spAutoFit/>
          </a:bodyPr>
          <a:lstStyle/>
          <a:p>
            <a:r>
              <a:rPr lang="en-US" sz="1600" dirty="0">
                <a:solidFill>
                  <a:srgbClr val="0000FF"/>
                </a:solidFill>
                <a:highlight>
                  <a:srgbClr val="FFFFFF"/>
                </a:highlight>
                <a:latin typeface="Consolas" panose="020B0609020204030204" pitchFamily="49" charset="0"/>
              </a:rPr>
              <a:t>static</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void</a:t>
            </a:r>
            <a:r>
              <a:rPr lang="en-US" sz="1600" dirty="0">
                <a:solidFill>
                  <a:srgbClr val="000000"/>
                </a:solidFill>
                <a:highlight>
                  <a:srgbClr val="FFFFFF"/>
                </a:highlight>
                <a:latin typeface="Consolas" panose="020B0609020204030204" pitchFamily="49" charset="0"/>
              </a:rPr>
              <a:t> Main(</a:t>
            </a:r>
            <a:r>
              <a:rPr lang="en-US" sz="1600" dirty="0">
                <a:solidFill>
                  <a:srgbClr val="0000FF"/>
                </a:solidFill>
                <a:highlight>
                  <a:srgbClr val="FFFFFF"/>
                </a:highlight>
                <a:latin typeface="Consolas" panose="020B0609020204030204" pitchFamily="49" charset="0"/>
              </a:rPr>
              <a:t>string</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args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MyClass</a:t>
            </a:r>
            <a:r>
              <a:rPr lang="en-US" sz="1600" dirty="0">
                <a:solidFill>
                  <a:srgbClr val="000000"/>
                </a:solidFill>
                <a:highlight>
                  <a:srgbClr val="FFFFFF"/>
                </a:highlight>
                <a:latin typeface="Consolas" panose="020B0609020204030204" pitchFamily="49" charset="0"/>
              </a:rPr>
              <a:t> f1,f2,f3;</a:t>
            </a:r>
          </a:p>
          <a:p>
            <a:r>
              <a:rPr lang="en-US" sz="1600" dirty="0">
                <a:solidFill>
                  <a:srgbClr val="000000"/>
                </a:solidFill>
                <a:highlight>
                  <a:srgbClr val="FFFFFF"/>
                </a:highlight>
                <a:latin typeface="Consolas" panose="020B0609020204030204" pitchFamily="49" charset="0"/>
              </a:rPr>
              <a:t>    f1=</a:t>
            </a:r>
            <a:r>
              <a:rPr lang="en-US" sz="1600" dirty="0">
                <a:solidFill>
                  <a:srgbClr val="0000FF"/>
                </a:solidFill>
                <a:highlight>
                  <a:srgbClr val="FFFFFF"/>
                </a:highlight>
                <a:latin typeface="Consolas" panose="020B0609020204030204" pitchFamily="49" charset="0"/>
              </a:rPr>
              <a:t>new</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MyClass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f2=</a:t>
            </a:r>
            <a:r>
              <a:rPr lang="en-US" sz="1600" dirty="0">
                <a:solidFill>
                  <a:srgbClr val="0000FF"/>
                </a:solidFill>
                <a:highlight>
                  <a:srgbClr val="FFFFFF"/>
                </a:highlight>
                <a:latin typeface="Consolas" panose="020B0609020204030204" pitchFamily="49" charset="0"/>
              </a:rPr>
              <a:t>new</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MyClass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f3=</a:t>
            </a:r>
            <a:r>
              <a:rPr lang="en-US" sz="1600" dirty="0">
                <a:solidFill>
                  <a:srgbClr val="0000FF"/>
                </a:solidFill>
                <a:highlight>
                  <a:srgbClr val="FFFFFF"/>
                </a:highlight>
                <a:latin typeface="Consolas" panose="020B0609020204030204" pitchFamily="49" charset="0"/>
              </a:rPr>
              <a:t>new</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MyClass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.WriteLine</a:t>
            </a:r>
            <a:r>
              <a:rPr lang="en-US" sz="1600" dirty="0">
                <a:solidFill>
                  <a:srgbClr val="000000"/>
                </a:solidFill>
                <a:highlight>
                  <a:srgbClr val="FFFFFF"/>
                </a:highlight>
                <a:latin typeface="Consolas" panose="020B0609020204030204" pitchFamily="49" charset="0"/>
              </a:rPr>
              <a:t>(</a:t>
            </a:r>
            <a:r>
              <a:rPr lang="en-US" sz="1600" dirty="0">
                <a:solidFill>
                  <a:srgbClr val="A31515"/>
                </a:solidFill>
                <a:highlight>
                  <a:srgbClr val="FFFFFF"/>
                </a:highlight>
                <a:latin typeface="Consolas" panose="020B0609020204030204" pitchFamily="49" charset="0"/>
              </a:rPr>
              <a:t>"f1.count is:"</a:t>
            </a:r>
            <a:r>
              <a:rPr lang="en-US" sz="1600" dirty="0">
                <a:solidFill>
                  <a:srgbClr val="000000"/>
                </a:solidFill>
                <a:highlight>
                  <a:srgbClr val="FFFFFF"/>
                </a:highlight>
                <a:latin typeface="Consolas" panose="020B0609020204030204" pitchFamily="49" charset="0"/>
              </a:rPr>
              <a:t> + f1.getcount().</a:t>
            </a:r>
            <a:r>
              <a:rPr lang="en-US" sz="1600" dirty="0" err="1">
                <a:solidFill>
                  <a:srgbClr val="000000"/>
                </a:solidFill>
                <a:highlight>
                  <a:srgbClr val="FFFFFF"/>
                </a:highlight>
                <a:latin typeface="Consolas" panose="020B0609020204030204" pitchFamily="49" charset="0"/>
              </a:rPr>
              <a:t>ToString</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.WriteLine</a:t>
            </a:r>
            <a:r>
              <a:rPr lang="en-US" sz="1600" dirty="0">
                <a:solidFill>
                  <a:srgbClr val="000000"/>
                </a:solidFill>
                <a:highlight>
                  <a:srgbClr val="FFFFFF"/>
                </a:highlight>
                <a:latin typeface="Consolas" panose="020B0609020204030204" pitchFamily="49" charset="0"/>
              </a:rPr>
              <a:t>(</a:t>
            </a:r>
            <a:r>
              <a:rPr lang="en-US" sz="1600" dirty="0">
                <a:solidFill>
                  <a:srgbClr val="A31515"/>
                </a:solidFill>
                <a:highlight>
                  <a:srgbClr val="FFFFFF"/>
                </a:highlight>
                <a:latin typeface="Consolas" panose="020B0609020204030204" pitchFamily="49" charset="0"/>
              </a:rPr>
              <a:t>"f2.count is:"</a:t>
            </a:r>
            <a:r>
              <a:rPr lang="en-US" sz="1600" dirty="0">
                <a:solidFill>
                  <a:srgbClr val="000000"/>
                </a:solidFill>
                <a:highlight>
                  <a:srgbClr val="FFFFFF"/>
                </a:highlight>
                <a:latin typeface="Consolas" panose="020B0609020204030204" pitchFamily="49" charset="0"/>
              </a:rPr>
              <a:t> + f2.getcount().</a:t>
            </a:r>
            <a:r>
              <a:rPr lang="en-US" sz="1600" dirty="0" err="1">
                <a:solidFill>
                  <a:srgbClr val="000000"/>
                </a:solidFill>
                <a:highlight>
                  <a:srgbClr val="FFFFFF"/>
                </a:highlight>
                <a:latin typeface="Consolas" panose="020B0609020204030204" pitchFamily="49" charset="0"/>
              </a:rPr>
              <a:t>ToString</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.WriteLine</a:t>
            </a:r>
            <a:r>
              <a:rPr lang="en-US" sz="1600" dirty="0">
                <a:solidFill>
                  <a:srgbClr val="000000"/>
                </a:solidFill>
                <a:highlight>
                  <a:srgbClr val="FFFFFF"/>
                </a:highlight>
                <a:latin typeface="Consolas" panose="020B0609020204030204" pitchFamily="49" charset="0"/>
              </a:rPr>
              <a:t>(</a:t>
            </a:r>
            <a:r>
              <a:rPr lang="en-US" sz="1600" dirty="0">
                <a:solidFill>
                  <a:srgbClr val="A31515"/>
                </a:solidFill>
                <a:highlight>
                  <a:srgbClr val="FFFFFF"/>
                </a:highlight>
                <a:latin typeface="Consolas" panose="020B0609020204030204" pitchFamily="49" charset="0"/>
              </a:rPr>
              <a:t>"f3.count is:"</a:t>
            </a:r>
            <a:r>
              <a:rPr lang="en-US" sz="1600" dirty="0">
                <a:solidFill>
                  <a:srgbClr val="000000"/>
                </a:solidFill>
                <a:highlight>
                  <a:srgbClr val="FFFFFF"/>
                </a:highlight>
                <a:latin typeface="Consolas" panose="020B0609020204030204" pitchFamily="49" charset="0"/>
              </a:rPr>
              <a:t> + f3.getcount().</a:t>
            </a:r>
            <a:r>
              <a:rPr lang="en-US" sz="1600" dirty="0" err="1">
                <a:solidFill>
                  <a:srgbClr val="000000"/>
                </a:solidFill>
                <a:highlight>
                  <a:srgbClr val="FFFFFF"/>
                </a:highlight>
                <a:latin typeface="Consolas" panose="020B0609020204030204" pitchFamily="49" charset="0"/>
              </a:rPr>
              <a:t>ToString</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Console</a:t>
            </a:r>
            <a:r>
              <a:rPr lang="en-US" sz="1600" dirty="0" err="1">
                <a:solidFill>
                  <a:srgbClr val="000000"/>
                </a:solidFill>
                <a:highlight>
                  <a:srgbClr val="FFFFFF"/>
                </a:highlight>
                <a:latin typeface="Consolas" panose="020B0609020204030204" pitchFamily="49" charset="0"/>
              </a:rPr>
              <a:t>.ReadKey</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a:t>
            </a:r>
            <a:endParaRPr lang="en-US" sz="1600" dirty="0"/>
          </a:p>
        </p:txBody>
      </p:sp>
      <p:sp>
        <p:nvSpPr>
          <p:cNvPr id="5" name="Rectangle 4"/>
          <p:cNvSpPr/>
          <p:nvPr/>
        </p:nvSpPr>
        <p:spPr>
          <a:xfrm>
            <a:off x="215462" y="1342214"/>
            <a:ext cx="5132915" cy="2062103"/>
          </a:xfrm>
          <a:prstGeom prst="rect">
            <a:avLst/>
          </a:prstGeom>
        </p:spPr>
        <p:txBody>
          <a:bodyPr wrap="square">
            <a:spAutoFit/>
          </a:bodyPr>
          <a:lstStyle/>
          <a:p>
            <a:r>
              <a:rPr lang="en-US" sz="1600" dirty="0">
                <a:solidFill>
                  <a:srgbClr val="0000FF"/>
                </a:solidFill>
                <a:highlight>
                  <a:srgbClr val="FFFFFF"/>
                </a:highlight>
                <a:latin typeface="Consolas" panose="020B0609020204030204" pitchFamily="49" charset="0"/>
              </a:rPr>
              <a:t>class</a:t>
            </a:r>
            <a:r>
              <a:rPr lang="en-US" sz="1600" dirty="0">
                <a:solidFill>
                  <a:srgbClr val="000000"/>
                </a:solidFill>
                <a:highlight>
                  <a:srgbClr val="FFFFFF"/>
                </a:highlight>
                <a:latin typeface="Consolas" panose="020B0609020204030204" pitchFamily="49" charset="0"/>
              </a:rPr>
              <a:t> </a:t>
            </a:r>
            <a:r>
              <a:rPr lang="en-US" sz="1600" dirty="0" err="1">
                <a:solidFill>
                  <a:srgbClr val="2B91AF"/>
                </a:solidFill>
                <a:highlight>
                  <a:srgbClr val="FFFFFF"/>
                </a:highlight>
                <a:latin typeface="Consolas" panose="020B0609020204030204" pitchFamily="49" charset="0"/>
              </a:rPr>
              <a:t>MyClass</a:t>
            </a:r>
            <a:endParaRPr lang="en-US" sz="1600" dirty="0">
              <a:solidFill>
                <a:srgbClr val="000000"/>
              </a:solidFill>
              <a:highlight>
                <a:srgbClr val="FFFFFF"/>
              </a:highlight>
              <a:latin typeface="Consolas" panose="020B0609020204030204" pitchFamily="49" charset="0"/>
            </a:endParaRPr>
          </a:p>
          <a:p>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private</a:t>
            </a:r>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static</a:t>
            </a:r>
            <a:r>
              <a:rPr lang="en-US" sz="1600" dirty="0">
                <a:solidFill>
                  <a:srgbClr val="000000"/>
                </a:solidFill>
                <a:highlight>
                  <a:srgbClr val="FFFFFF"/>
                </a:highlight>
                <a:latin typeface="Consolas" panose="020B0609020204030204" pitchFamily="49" charset="0"/>
              </a:rPr>
              <a:t>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count=0;</a:t>
            </a:r>
          </a:p>
          <a:p>
            <a:r>
              <a:rPr lang="en-US" sz="1600" dirty="0">
                <a:solidFill>
                  <a:srgbClr val="000000"/>
                </a:solidFill>
                <a:highlight>
                  <a:srgbClr val="FFFFFF"/>
                </a:highlight>
                <a:latin typeface="Consolas" panose="020B0609020204030204" pitchFamily="49" charset="0"/>
              </a:rPr>
              <a:t>    </a:t>
            </a:r>
            <a:r>
              <a:rPr lang="en-US" sz="1600" dirty="0">
                <a:solidFill>
                  <a:srgbClr val="0000FF"/>
                </a:solidFill>
                <a:highlight>
                  <a:srgbClr val="FFFFFF"/>
                </a:highlight>
                <a:latin typeface="Consolas" panose="020B0609020204030204" pitchFamily="49" charset="0"/>
              </a:rPr>
              <a:t>public</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MyClass</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    { count++; }</a:t>
            </a:r>
          </a:p>
          <a:p>
            <a:r>
              <a:rPr lang="en-US" sz="1600" dirty="0">
                <a:solidFill>
                  <a:srgbClr val="0000FF"/>
                </a:solidFill>
                <a:highlight>
                  <a:srgbClr val="FFFFFF"/>
                </a:highlight>
                <a:latin typeface="Consolas" panose="020B0609020204030204" pitchFamily="49" charset="0"/>
              </a:rPr>
              <a:t>public</a:t>
            </a:r>
            <a:r>
              <a:rPr lang="en-US" sz="1600" dirty="0">
                <a:solidFill>
                  <a:srgbClr val="000000"/>
                </a:solidFill>
                <a:highlight>
                  <a:srgbClr val="FFFFFF"/>
                </a:highlight>
                <a:latin typeface="Consolas" panose="020B0609020204030204" pitchFamily="49" charset="0"/>
              </a:rPr>
              <a:t> </a:t>
            </a:r>
            <a:r>
              <a:rPr lang="en-US" sz="1600" dirty="0" err="1">
                <a:solidFill>
                  <a:srgbClr val="0000FF"/>
                </a:solidFill>
                <a:highlight>
                  <a:srgbClr val="FFFFFF"/>
                </a:highlight>
                <a:latin typeface="Consolas" panose="020B0609020204030204" pitchFamily="49" charset="0"/>
              </a:rPr>
              <a:t>int</a:t>
            </a:r>
            <a:r>
              <a:rPr lang="en-US" sz="1600" dirty="0">
                <a:solidFill>
                  <a:srgbClr val="000000"/>
                </a:solidFill>
                <a:highlight>
                  <a:srgbClr val="FFFFFF"/>
                </a:highlight>
                <a:latin typeface="Consolas" panose="020B0609020204030204" pitchFamily="49" charset="0"/>
              </a:rPr>
              <a:t> </a:t>
            </a:r>
            <a:r>
              <a:rPr lang="en-US" sz="1600" dirty="0" err="1">
                <a:solidFill>
                  <a:srgbClr val="000000"/>
                </a:solidFill>
                <a:highlight>
                  <a:srgbClr val="FFFFFF"/>
                </a:highlight>
                <a:latin typeface="Consolas" panose="020B0609020204030204" pitchFamily="49" charset="0"/>
              </a:rPr>
              <a:t>getcount</a:t>
            </a:r>
            <a:r>
              <a:rPr lang="en-US" sz="1600" dirty="0">
                <a:solidFill>
                  <a:srgbClr val="000000"/>
                </a:solidFill>
                <a:highlight>
                  <a:srgbClr val="FFFFFF"/>
                </a:highlight>
                <a:latin typeface="Consolas" panose="020B0609020204030204" pitchFamily="49" charset="0"/>
              </a:rPr>
              <a:t>()</a:t>
            </a:r>
          </a:p>
          <a:p>
            <a:r>
              <a:rPr lang="en-US" sz="1600" dirty="0">
                <a:solidFill>
                  <a:srgbClr val="000000"/>
                </a:solidFill>
                <a:highlight>
                  <a:srgbClr val="FFFFFF"/>
                </a:highlight>
                <a:latin typeface="Consolas" panose="020B0609020204030204" pitchFamily="49" charset="0"/>
              </a:rPr>
              <a:t>{</a:t>
            </a:r>
            <a:r>
              <a:rPr lang="en-US" sz="1600" dirty="0">
                <a:solidFill>
                  <a:srgbClr val="0000FF"/>
                </a:solidFill>
                <a:highlight>
                  <a:srgbClr val="FFFFFF"/>
                </a:highlight>
                <a:latin typeface="Consolas" panose="020B0609020204030204" pitchFamily="49" charset="0"/>
              </a:rPr>
              <a:t>return</a:t>
            </a:r>
            <a:r>
              <a:rPr lang="en-US" sz="1600" dirty="0">
                <a:solidFill>
                  <a:srgbClr val="000000"/>
                </a:solidFill>
                <a:highlight>
                  <a:srgbClr val="FFFFFF"/>
                </a:highlight>
                <a:latin typeface="Consolas" panose="020B0609020204030204" pitchFamily="49" charset="0"/>
              </a:rPr>
              <a:t> count;}</a:t>
            </a:r>
          </a:p>
          <a:p>
            <a:r>
              <a:rPr lang="en-US" sz="1600" dirty="0">
                <a:solidFill>
                  <a:srgbClr val="000000"/>
                </a:solidFill>
                <a:highlight>
                  <a:srgbClr val="FFFFFF"/>
                </a:highlight>
                <a:latin typeface="Consolas" panose="020B0609020204030204" pitchFamily="49" charset="0"/>
              </a:rPr>
              <a:t>}</a:t>
            </a:r>
            <a:endParaRPr lang="en-US" sz="1600" dirty="0"/>
          </a:p>
        </p:txBody>
      </p:sp>
    </p:spTree>
    <p:extLst>
      <p:ext uri="{BB962C8B-B14F-4D97-AF65-F5344CB8AC3E}">
        <p14:creationId xmlns:p14="http://schemas.microsoft.com/office/powerpoint/2010/main" val="25216972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733"/>
                                        </p:tgtEl>
                                        <p:attrNameLst>
                                          <p:attrName>style.visibility</p:attrName>
                                        </p:attrNameLst>
                                      </p:cBhvr>
                                      <p:to>
                                        <p:strVal val="visible"/>
                                      </p:to>
                                    </p:set>
                                    <p:animEffect transition="in" filter="wipe(left)">
                                      <p:cBhvr>
                                        <p:cTn id="7" dur="500"/>
                                        <p:tgtEl>
                                          <p:spTgt spid="73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3"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p:txBody>
          <a:bodyPr/>
          <a:lstStyle/>
          <a:p>
            <a:pPr eaLnBrk="1" hangingPunct="1"/>
            <a:r>
              <a:rPr lang="fa-IR" altLang="en-US"/>
              <a:t>شرح مثال</a:t>
            </a:r>
            <a:endParaRPr lang="en-US" altLang="en-US"/>
          </a:p>
        </p:txBody>
      </p:sp>
      <p:sp>
        <p:nvSpPr>
          <p:cNvPr id="76803" name="Rectangle 3"/>
          <p:cNvSpPr>
            <a:spLocks noGrp="1" noChangeArrowheads="1"/>
          </p:cNvSpPr>
          <p:nvPr>
            <p:ph idx="1"/>
          </p:nvPr>
        </p:nvSpPr>
        <p:spPr/>
        <p:txBody>
          <a:bodyPr>
            <a:normAutofit fontScale="92500"/>
          </a:bodyPr>
          <a:lstStyle/>
          <a:p>
            <a:pPr eaLnBrk="1" hangingPunct="1"/>
            <a:r>
              <a:rPr lang="fa-IR" altLang="en-US" sz="2800" dirty="0"/>
              <a:t>در اين مثال کلاس</a:t>
            </a:r>
            <a:r>
              <a:rPr lang="en-US" altLang="en-US" sz="2400" dirty="0" err="1"/>
              <a:t>MyClass</a:t>
            </a:r>
            <a:r>
              <a:rPr lang="en-US" altLang="en-US" sz="2800" dirty="0"/>
              <a:t> </a:t>
            </a:r>
            <a:r>
              <a:rPr lang="fa-IR" altLang="en-US" sz="2800" dirty="0"/>
              <a:t> يک عنصر داده اي به نام </a:t>
            </a:r>
            <a:r>
              <a:rPr lang="en-US" altLang="en-US" sz="2400" dirty="0"/>
              <a:t>count</a:t>
            </a:r>
            <a:r>
              <a:rPr lang="fa-IR" altLang="en-US" sz="2800" dirty="0"/>
              <a:t> ازنوع </a:t>
            </a:r>
            <a:r>
              <a:rPr lang="en-US" altLang="en-US" sz="2400" dirty="0"/>
              <a:t>static</a:t>
            </a:r>
            <a:r>
              <a:rPr lang="fa-IR" altLang="en-US" sz="2800" dirty="0"/>
              <a:t> دارد سازنده اين کلاس باعث مي شود </a:t>
            </a:r>
            <a:r>
              <a:rPr lang="en-US" altLang="en-US" sz="2400" dirty="0"/>
              <a:t>count</a:t>
            </a:r>
            <a:r>
              <a:rPr lang="fa-IR" altLang="en-US" sz="2800" dirty="0"/>
              <a:t> افزايش يابد</a:t>
            </a:r>
          </a:p>
          <a:p>
            <a:pPr eaLnBrk="1" hangingPunct="1"/>
            <a:r>
              <a:rPr lang="fa-IR" altLang="en-US" sz="2800" dirty="0"/>
              <a:t>در </a:t>
            </a:r>
            <a:r>
              <a:rPr lang="en-US" altLang="en-US" sz="2400" dirty="0"/>
              <a:t>main()</a:t>
            </a:r>
            <a:r>
              <a:rPr lang="fa-IR" altLang="en-US" sz="2800" dirty="0"/>
              <a:t> سه شيء از کلاس </a:t>
            </a:r>
            <a:r>
              <a:rPr lang="en-US" altLang="en-US" sz="2400" dirty="0" err="1"/>
              <a:t>MyClass</a:t>
            </a:r>
            <a:r>
              <a:rPr lang="fa-IR" altLang="en-US" sz="2800" dirty="0"/>
              <a:t> تعريف کرديم از آنجا که سازنده سه بار احضار مي شود</a:t>
            </a:r>
            <a:r>
              <a:rPr lang="fa-IR" altLang="en-US" sz="2400" dirty="0"/>
              <a:t> </a:t>
            </a:r>
            <a:r>
              <a:rPr lang="en-US" altLang="en-US" sz="2400" dirty="0"/>
              <a:t>count</a:t>
            </a:r>
            <a:r>
              <a:rPr lang="fa-IR" altLang="en-US" sz="2800" dirty="0"/>
              <a:t> سه بار افزايش مي يابد و از آن جايي که داده </a:t>
            </a:r>
            <a:r>
              <a:rPr lang="en-US" altLang="en-US" sz="2400" dirty="0"/>
              <a:t>count</a:t>
            </a:r>
            <a:r>
              <a:rPr lang="fa-IR" altLang="en-US" sz="2800" dirty="0"/>
              <a:t> از نوع </a:t>
            </a:r>
            <a:r>
              <a:rPr lang="en-US" altLang="en-US" sz="2400" dirty="0"/>
              <a:t>static</a:t>
            </a:r>
            <a:r>
              <a:rPr lang="fa-IR" altLang="en-US" sz="2800" dirty="0"/>
              <a:t> مي‌باشد در نتيجه براي هر </a:t>
            </a:r>
            <a:r>
              <a:rPr lang="fa-IR" altLang="en-US" sz="2400" dirty="0"/>
              <a:t>3</a:t>
            </a:r>
            <a:r>
              <a:rPr lang="fa-IR" altLang="en-US" sz="2800" dirty="0"/>
              <a:t> شيءاي که تابع</a:t>
            </a:r>
            <a:r>
              <a:rPr lang="en-US" altLang="en-US" sz="2800" dirty="0"/>
              <a:t> </a:t>
            </a:r>
            <a:r>
              <a:rPr lang="en-US" altLang="en-US" sz="2400" dirty="0" err="1"/>
              <a:t>getcount</a:t>
            </a:r>
            <a:r>
              <a:rPr lang="en-US" altLang="en-US" sz="2400" dirty="0"/>
              <a:t>()</a:t>
            </a:r>
            <a:r>
              <a:rPr lang="en-US" altLang="en-US" sz="2800" dirty="0"/>
              <a:t> </a:t>
            </a:r>
            <a:r>
              <a:rPr lang="fa-IR" altLang="en-US" sz="2800" dirty="0"/>
              <a:t>احضار مي شود يک مقدار(يعني </a:t>
            </a:r>
            <a:r>
              <a:rPr lang="fa-IR" altLang="en-US" sz="2400" dirty="0"/>
              <a:t>3</a:t>
            </a:r>
            <a:r>
              <a:rPr lang="fa-IR" altLang="en-US" sz="2800" dirty="0"/>
              <a:t>) را برمي گرداند</a:t>
            </a:r>
          </a:p>
          <a:p>
            <a:pPr eaLnBrk="1" hangingPunct="1"/>
            <a:r>
              <a:rPr lang="fa-IR" altLang="en-US" sz="2800" dirty="0"/>
              <a:t>اگردر اين مثال از يک متغير معمولي به جاي متغير استاتيک استفاده مي کرديم مقداري که تابع </a:t>
            </a:r>
            <a:r>
              <a:rPr lang="en-US" altLang="en-US" sz="2400" dirty="0" err="1"/>
              <a:t>getcount</a:t>
            </a:r>
            <a:r>
              <a:rPr lang="en-US" altLang="en-US" sz="2400" dirty="0"/>
              <a:t>()</a:t>
            </a:r>
            <a:r>
              <a:rPr lang="fa-IR" altLang="en-US" sz="2800" dirty="0"/>
              <a:t> برمي گرداند براي هر سه تابع عدد </a:t>
            </a:r>
            <a:r>
              <a:rPr lang="fa-IR" altLang="en-US" sz="2400" dirty="0"/>
              <a:t>1</a:t>
            </a:r>
            <a:r>
              <a:rPr lang="fa-IR" altLang="en-US" sz="2800" dirty="0"/>
              <a:t> بود زيرا در هر شيء فقط يک بار به </a:t>
            </a:r>
            <a:r>
              <a:rPr lang="en-US" altLang="en-US" sz="2800" dirty="0"/>
              <a:t> </a:t>
            </a:r>
            <a:r>
              <a:rPr lang="en-US" altLang="en-US" sz="2400" dirty="0"/>
              <a:t>count</a:t>
            </a:r>
            <a:r>
              <a:rPr lang="en-US" altLang="en-US" sz="2800" dirty="0"/>
              <a:t> </a:t>
            </a:r>
            <a:r>
              <a:rPr lang="fa-IR" altLang="en-US" sz="2800" dirty="0"/>
              <a:t>اضافه مي‌شود</a:t>
            </a:r>
          </a:p>
          <a:p>
            <a:pPr eaLnBrk="1" hangingPunct="1"/>
            <a:endParaRPr lang="en-US" altLang="en-US" sz="2800" dirty="0"/>
          </a:p>
        </p:txBody>
      </p:sp>
      <p:sp>
        <p:nvSpPr>
          <p:cNvPr id="573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C022AA4B-9A45-4C94-939A-7404D218C8EB}" type="slidenum">
              <a:rPr lang="fa-IR" altLang="en-US" sz="1400">
                <a:cs typeface="B Mitra" panose="00000400000000000000" pitchFamily="2" charset="-78"/>
              </a:rPr>
              <a:pPr eaLnBrk="1" hangingPunct="1"/>
              <a:t>66</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375155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wipe(right)">
                                      <p:cBhvr>
                                        <p:cTn id="7" dur="500"/>
                                        <p:tgtEl>
                                          <p:spTgt spid="76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wipe(right)">
                                      <p:cBhvr>
                                        <p:cTn id="12" dur="500"/>
                                        <p:tgtEl>
                                          <p:spTgt spid="768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6803">
                                            <p:txEl>
                                              <p:pRg st="2" end="2"/>
                                            </p:txEl>
                                          </p:spTgt>
                                        </p:tgtEl>
                                        <p:attrNameLst>
                                          <p:attrName>style.visibility</p:attrName>
                                        </p:attrNameLst>
                                      </p:cBhvr>
                                      <p:to>
                                        <p:strVal val="visible"/>
                                      </p:to>
                                    </p:set>
                                    <p:animEffect transition="in" filter="wipe(right)">
                                      <p:cBhvr>
                                        <p:cTn id="17" dur="500"/>
                                        <p:tgtEl>
                                          <p:spTgt spid="768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p:txBody>
          <a:bodyPr/>
          <a:lstStyle/>
          <a:p>
            <a:pPr eaLnBrk="1" hangingPunct="1"/>
            <a:r>
              <a:rPr lang="fa-IR" altLang="en-US"/>
              <a:t>توابع </a:t>
            </a:r>
            <a:r>
              <a:rPr lang="en-US" altLang="en-US" sz="4000"/>
              <a:t>static</a:t>
            </a:r>
          </a:p>
        </p:txBody>
      </p:sp>
      <p:sp>
        <p:nvSpPr>
          <p:cNvPr id="178179" name="Rectangle 3"/>
          <p:cNvSpPr>
            <a:spLocks noGrp="1" noChangeArrowheads="1"/>
          </p:cNvSpPr>
          <p:nvPr>
            <p:ph idx="1"/>
          </p:nvPr>
        </p:nvSpPr>
        <p:spPr>
          <a:noFill/>
        </p:spPr>
        <p:txBody>
          <a:bodyPr/>
          <a:lstStyle/>
          <a:p>
            <a:pPr eaLnBrk="1" hangingPunct="1"/>
            <a:r>
              <a:rPr lang="fa-IR" altLang="en-US" sz="3600" dirty="0"/>
              <a:t>توابع عضو نيز مي توانند</a:t>
            </a:r>
            <a:r>
              <a:rPr lang="en-US" altLang="en-US" dirty="0"/>
              <a:t>static</a:t>
            </a:r>
            <a:r>
              <a:rPr lang="en-US" altLang="en-US" sz="3600" dirty="0"/>
              <a:t> </a:t>
            </a:r>
            <a:r>
              <a:rPr lang="fa-IR" altLang="en-US" sz="3600" dirty="0"/>
              <a:t> باشند اين ويژگي باعث مي‌شود که بتوان بدون ساخت يک شيء يک تابع را فراخواني کرد </a:t>
            </a:r>
          </a:p>
          <a:p>
            <a:pPr eaLnBrk="1" hangingPunct="1"/>
            <a:r>
              <a:rPr lang="fa-IR" altLang="en-US" sz="3600" dirty="0"/>
              <a:t>توابع </a:t>
            </a:r>
            <a:r>
              <a:rPr lang="en-US" altLang="en-US" dirty="0"/>
              <a:t>static</a:t>
            </a:r>
            <a:r>
              <a:rPr lang="fa-IR" altLang="en-US" sz="3600" dirty="0"/>
              <a:t> تنها به متغير هاي عضو از نوع</a:t>
            </a:r>
            <a:r>
              <a:rPr lang="en-US" altLang="en-US" dirty="0"/>
              <a:t>static</a:t>
            </a:r>
            <a:r>
              <a:rPr lang="en-US" altLang="en-US" sz="3600" dirty="0"/>
              <a:t> </a:t>
            </a:r>
            <a:r>
              <a:rPr lang="fa-IR" altLang="en-US" sz="3600" dirty="0"/>
              <a:t> دسترسي دارند</a:t>
            </a:r>
            <a:endParaRPr lang="en-US" altLang="en-US" sz="2800" dirty="0"/>
          </a:p>
        </p:txBody>
      </p:sp>
      <p:sp>
        <p:nvSpPr>
          <p:cNvPr id="593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1A474482-A1D2-4AE5-90BD-A29DA3CDC13D}" type="slidenum">
              <a:rPr lang="fa-IR" altLang="en-US" sz="1400">
                <a:cs typeface="B Mitra" panose="00000400000000000000" pitchFamily="2" charset="-78"/>
              </a:rPr>
              <a:pPr eaLnBrk="1" hangingPunct="1"/>
              <a:t>67</a:t>
            </a:fld>
            <a:endParaRPr lang="en-US" altLang="en-US" sz="1400" dirty="0">
              <a:cs typeface="B Mitra" panose="00000400000000000000" pitchFamily="2" charset="-78"/>
            </a:endParaRPr>
          </a:p>
        </p:txBody>
      </p:sp>
      <p:sp>
        <p:nvSpPr>
          <p:cNvPr id="3" name="Footer Placeholder 2"/>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9698865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78179">
                                            <p:txEl>
                                              <p:pRg st="0" end="0"/>
                                            </p:txEl>
                                          </p:spTgt>
                                        </p:tgtEl>
                                        <p:attrNameLst>
                                          <p:attrName>style.visibility</p:attrName>
                                        </p:attrNameLst>
                                      </p:cBhvr>
                                      <p:to>
                                        <p:strVal val="visible"/>
                                      </p:to>
                                    </p:set>
                                    <p:animEffect transition="in" filter="wipe(right)">
                                      <p:cBhvr>
                                        <p:cTn id="7" dur="500"/>
                                        <p:tgtEl>
                                          <p:spTgt spid="1781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78179">
                                            <p:txEl>
                                              <p:pRg st="1" end="1"/>
                                            </p:txEl>
                                          </p:spTgt>
                                        </p:tgtEl>
                                        <p:attrNameLst>
                                          <p:attrName>style.visibility</p:attrName>
                                        </p:attrNameLst>
                                      </p:cBhvr>
                                      <p:to>
                                        <p:strVal val="visible"/>
                                      </p:to>
                                    </p:set>
                                    <p:animEffect transition="in" filter="wipe(right)">
                                      <p:cBhvr>
                                        <p:cTn id="12" dur="500"/>
                                        <p:tgtEl>
                                          <p:spTgt spid="1781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نمونه ای از تابع عضو استاتیک</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68</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539870" y="1175765"/>
            <a:ext cx="6576922" cy="2308324"/>
          </a:xfrm>
          <a:prstGeom prst="rect">
            <a:avLst/>
          </a:prstGeom>
          <a:solidFill>
            <a:schemeClr val="accent4">
              <a:lumMod val="20000"/>
              <a:lumOff val="80000"/>
            </a:schemeClr>
          </a:solidFill>
          <a:ln>
            <a:solidFill>
              <a:schemeClr val="tx1"/>
            </a:solidFill>
          </a:ln>
        </p:spPr>
        <p:txBody>
          <a:bodyPr wrap="square">
            <a:spAutoFit/>
          </a:bodyPr>
          <a:lstStyle/>
          <a:p>
            <a:r>
              <a:rPr lang="en-US" sz="1200" dirty="0">
                <a:solidFill>
                  <a:srgbClr val="0000FF"/>
                </a:solidFill>
                <a:highlight>
                  <a:srgbClr val="FFFFFF"/>
                </a:highlight>
                <a:latin typeface="Consolas" panose="020B0609020204030204" pitchFamily="49" charset="0"/>
              </a:rPr>
              <a:t>class</a:t>
            </a:r>
            <a:r>
              <a:rPr lang="en-US" sz="1200" dirty="0">
                <a:solidFill>
                  <a:srgbClr val="000000"/>
                </a:solidFill>
                <a:highlight>
                  <a:srgbClr val="FFFFFF"/>
                </a:highlight>
                <a:latin typeface="Consolas" panose="020B0609020204030204" pitchFamily="49" charset="0"/>
              </a:rPr>
              <a:t> </a:t>
            </a:r>
            <a:r>
              <a:rPr lang="en-US" sz="1200" dirty="0" err="1">
                <a:solidFill>
                  <a:srgbClr val="2B91AF"/>
                </a:solidFill>
                <a:highlight>
                  <a:srgbClr val="FFFFFF"/>
                </a:highlight>
                <a:latin typeface="Consolas" panose="020B0609020204030204" pitchFamily="49" charset="0"/>
              </a:rPr>
              <a:t>MyMath</a:t>
            </a:r>
            <a:endParaRPr lang="en-US" sz="1200" dirty="0">
              <a:solidFill>
                <a:srgbClr val="000000"/>
              </a:solidFill>
              <a:highlight>
                <a:srgbClr val="FFFFFF"/>
              </a:highlight>
              <a:latin typeface="Consolas" panose="020B0609020204030204" pitchFamily="49" charset="0"/>
            </a:endParaRPr>
          </a:p>
          <a:p>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public</a:t>
            </a:r>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static</a:t>
            </a:r>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SQUARE(</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d)</a:t>
            </a:r>
          </a:p>
          <a:p>
            <a:r>
              <a:rPr lang="en-US" sz="1200" dirty="0">
                <a:solidFill>
                  <a:srgbClr val="000000"/>
                </a:solidFill>
                <a:highlight>
                  <a:srgbClr val="FFFFFF"/>
                </a:highlight>
                <a:latin typeface="Consolas" panose="020B0609020204030204" pitchFamily="49" charset="0"/>
              </a:rPr>
              <a:t>    { </a:t>
            </a:r>
            <a:r>
              <a:rPr lang="en-US" sz="1200" dirty="0">
                <a:solidFill>
                  <a:srgbClr val="0000FF"/>
                </a:solidFill>
                <a:highlight>
                  <a:srgbClr val="FFFFFF"/>
                </a:highlight>
                <a:latin typeface="Consolas" panose="020B0609020204030204" pitchFamily="49" charset="0"/>
              </a:rPr>
              <a:t>return</a:t>
            </a:r>
            <a:r>
              <a:rPr lang="en-US" sz="1200" dirty="0">
                <a:solidFill>
                  <a:srgbClr val="000000"/>
                </a:solidFill>
                <a:highlight>
                  <a:srgbClr val="FFFFFF"/>
                </a:highlight>
                <a:latin typeface="Consolas" panose="020B0609020204030204" pitchFamily="49" charset="0"/>
              </a:rPr>
              <a:t> </a:t>
            </a:r>
            <a:r>
              <a:rPr lang="en-US" sz="1200" dirty="0" err="1">
                <a:solidFill>
                  <a:srgbClr val="2B91AF"/>
                </a:solidFill>
                <a:highlight>
                  <a:srgbClr val="FFFFFF"/>
                </a:highlight>
                <a:latin typeface="Consolas" panose="020B0609020204030204" pitchFamily="49" charset="0"/>
              </a:rPr>
              <a:t>Math</a:t>
            </a:r>
            <a:r>
              <a:rPr lang="en-US" sz="1200" dirty="0" err="1">
                <a:solidFill>
                  <a:srgbClr val="000000"/>
                </a:solidFill>
                <a:highlight>
                  <a:srgbClr val="FFFFFF"/>
                </a:highlight>
                <a:latin typeface="Consolas" panose="020B0609020204030204" pitchFamily="49" charset="0"/>
              </a:rPr>
              <a:t>.Sqrt</a:t>
            </a:r>
            <a:r>
              <a:rPr lang="en-US" sz="1200" dirty="0">
                <a:solidFill>
                  <a:srgbClr val="000000"/>
                </a:solidFill>
                <a:highlight>
                  <a:srgbClr val="FFFFFF"/>
                </a:highlight>
                <a:latin typeface="Consolas" panose="020B0609020204030204" pitchFamily="49" charset="0"/>
              </a:rPr>
              <a:t>(d); }</a:t>
            </a:r>
          </a:p>
          <a:p>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static</a:t>
            </a:r>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POW(</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d, </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n)</a:t>
            </a:r>
          </a:p>
          <a:p>
            <a:r>
              <a:rPr lang="en-US" sz="1200" dirty="0">
                <a:solidFill>
                  <a:srgbClr val="000000"/>
                </a:solidFill>
                <a:highlight>
                  <a:srgbClr val="FFFFFF"/>
                </a:highlight>
                <a:latin typeface="Consolas" panose="020B0609020204030204" pitchFamily="49" charset="0"/>
              </a:rPr>
              <a:t>    { </a:t>
            </a:r>
            <a:r>
              <a:rPr lang="en-US" sz="1200" dirty="0">
                <a:solidFill>
                  <a:srgbClr val="0000FF"/>
                </a:solidFill>
                <a:highlight>
                  <a:srgbClr val="FFFFFF"/>
                </a:highlight>
                <a:latin typeface="Consolas" panose="020B0609020204030204" pitchFamily="49" charset="0"/>
              </a:rPr>
              <a:t>return</a:t>
            </a:r>
            <a:r>
              <a:rPr lang="en-US" sz="1200" dirty="0">
                <a:solidFill>
                  <a:srgbClr val="000000"/>
                </a:solidFill>
                <a:highlight>
                  <a:srgbClr val="FFFFFF"/>
                </a:highlight>
                <a:latin typeface="Consolas" panose="020B0609020204030204" pitchFamily="49" charset="0"/>
              </a:rPr>
              <a:t> </a:t>
            </a:r>
            <a:r>
              <a:rPr lang="en-US" sz="1200" dirty="0" err="1">
                <a:solidFill>
                  <a:srgbClr val="2B91AF"/>
                </a:solidFill>
                <a:highlight>
                  <a:srgbClr val="FFFFFF"/>
                </a:highlight>
                <a:latin typeface="Consolas" panose="020B0609020204030204" pitchFamily="49" charset="0"/>
              </a:rPr>
              <a:t>Math</a:t>
            </a:r>
            <a:r>
              <a:rPr lang="en-US" sz="1200" dirty="0" err="1">
                <a:solidFill>
                  <a:srgbClr val="000000"/>
                </a:solidFill>
                <a:highlight>
                  <a:srgbClr val="FFFFFF"/>
                </a:highlight>
                <a:latin typeface="Consolas" panose="020B0609020204030204" pitchFamily="49" charset="0"/>
              </a:rPr>
              <a:t>.Pow</a:t>
            </a:r>
            <a:r>
              <a:rPr lang="en-US" sz="1200" dirty="0">
                <a:solidFill>
                  <a:srgbClr val="000000"/>
                </a:solidFill>
                <a:highlight>
                  <a:srgbClr val="FFFFFF"/>
                </a:highlight>
                <a:latin typeface="Consolas" panose="020B0609020204030204" pitchFamily="49" charset="0"/>
              </a:rPr>
              <a:t>(d, n); }</a:t>
            </a:r>
          </a:p>
          <a:p>
            <a:r>
              <a:rPr lang="en-US" sz="1200" dirty="0">
                <a:solidFill>
                  <a:srgbClr val="000000"/>
                </a:solidFill>
                <a:highlight>
                  <a:srgbClr val="FFFFFF"/>
                </a:highlight>
                <a:latin typeface="Consolas" panose="020B0609020204030204" pitchFamily="49" charset="0"/>
              </a:rPr>
              <a:t>}</a:t>
            </a:r>
          </a:p>
          <a:p>
            <a:r>
              <a:rPr lang="en-US" sz="1200" dirty="0">
                <a:solidFill>
                  <a:srgbClr val="0000FF"/>
                </a:solidFill>
                <a:highlight>
                  <a:srgbClr val="FFFFFF"/>
                </a:highlight>
                <a:latin typeface="Consolas" panose="020B0609020204030204" pitchFamily="49" charset="0"/>
              </a:rPr>
              <a:t>static</a:t>
            </a:r>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void</a:t>
            </a:r>
            <a:r>
              <a:rPr lang="en-US" sz="1200" dirty="0">
                <a:solidFill>
                  <a:srgbClr val="000000"/>
                </a:solidFill>
                <a:highlight>
                  <a:srgbClr val="FFFFFF"/>
                </a:highlight>
                <a:latin typeface="Consolas" panose="020B0609020204030204" pitchFamily="49" charset="0"/>
              </a:rPr>
              <a:t> Main(</a:t>
            </a:r>
            <a:r>
              <a:rPr lang="en-US" sz="1200" dirty="0">
                <a:solidFill>
                  <a:srgbClr val="0000FF"/>
                </a:solidFill>
                <a:highlight>
                  <a:srgbClr val="FFFFFF"/>
                </a:highlight>
                <a:latin typeface="Consolas" panose="020B0609020204030204" pitchFamily="49" charset="0"/>
              </a:rPr>
              <a:t>string</a:t>
            </a:r>
            <a:r>
              <a:rPr lang="en-US" sz="1200" dirty="0">
                <a:solidFill>
                  <a:srgbClr val="000000"/>
                </a:solidFill>
                <a:highlight>
                  <a:srgbClr val="FFFFFF"/>
                </a:highlight>
                <a:latin typeface="Consolas" panose="020B0609020204030204" pitchFamily="49" charset="0"/>
              </a:rPr>
              <a:t>[] </a:t>
            </a:r>
            <a:r>
              <a:rPr lang="en-US" sz="1200" dirty="0" err="1">
                <a:solidFill>
                  <a:srgbClr val="000000"/>
                </a:solidFill>
                <a:highlight>
                  <a:srgbClr val="FFFFFF"/>
                </a:highlight>
                <a:latin typeface="Consolas" panose="020B0609020204030204" pitchFamily="49" charset="0"/>
              </a:rPr>
              <a:t>args</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    </a:t>
            </a:r>
            <a:r>
              <a:rPr lang="en-US" sz="1200" dirty="0" err="1">
                <a:solidFill>
                  <a:srgbClr val="2B91AF"/>
                </a:solidFill>
                <a:highlight>
                  <a:srgbClr val="FFFFFF"/>
                </a:highlight>
                <a:latin typeface="Consolas" panose="020B0609020204030204" pitchFamily="49" charset="0"/>
              </a:rPr>
              <a:t>Console</a:t>
            </a:r>
            <a:r>
              <a:rPr lang="en-US" sz="1200" dirty="0" err="1">
                <a:solidFill>
                  <a:srgbClr val="000000"/>
                </a:solidFill>
                <a:highlight>
                  <a:srgbClr val="FFFFFF"/>
                </a:highlight>
                <a:latin typeface="Consolas" panose="020B0609020204030204" pitchFamily="49" charset="0"/>
              </a:rPr>
              <a:t>.WriteLine</a:t>
            </a:r>
            <a:r>
              <a:rPr lang="en-US" sz="1200" dirty="0">
                <a:solidFill>
                  <a:srgbClr val="000000"/>
                </a:solidFill>
                <a:highlight>
                  <a:srgbClr val="FFFFFF"/>
                </a:highlight>
                <a:latin typeface="Consolas" panose="020B0609020204030204" pitchFamily="49" charset="0"/>
              </a:rPr>
              <a:t>(</a:t>
            </a:r>
            <a:r>
              <a:rPr lang="en-US" sz="1200" dirty="0">
                <a:solidFill>
                  <a:srgbClr val="A31515"/>
                </a:solidFill>
                <a:highlight>
                  <a:srgbClr val="FFFFFF"/>
                </a:highlight>
                <a:latin typeface="Consolas" panose="020B0609020204030204" pitchFamily="49" charset="0"/>
              </a:rPr>
              <a:t>"</a:t>
            </a:r>
            <a:r>
              <a:rPr lang="en-US" sz="1200" dirty="0" err="1">
                <a:solidFill>
                  <a:srgbClr val="A31515"/>
                </a:solidFill>
                <a:highlight>
                  <a:srgbClr val="FFFFFF"/>
                </a:highlight>
                <a:latin typeface="Consolas" panose="020B0609020204030204" pitchFamily="49" charset="0"/>
              </a:rPr>
              <a:t>sqrt</a:t>
            </a:r>
            <a:r>
              <a:rPr lang="en-US" sz="1200" dirty="0">
                <a:solidFill>
                  <a:srgbClr val="A31515"/>
                </a:solidFill>
                <a:highlight>
                  <a:srgbClr val="FFFFFF"/>
                </a:highlight>
                <a:latin typeface="Consolas" panose="020B0609020204030204" pitchFamily="49" charset="0"/>
              </a:rPr>
              <a:t>(100)="</a:t>
            </a:r>
            <a:r>
              <a:rPr lang="en-US" sz="1200" dirty="0">
                <a:solidFill>
                  <a:srgbClr val="000000"/>
                </a:solidFill>
                <a:highlight>
                  <a:srgbClr val="FFFFFF"/>
                </a:highlight>
                <a:latin typeface="Consolas" panose="020B0609020204030204" pitchFamily="49" charset="0"/>
              </a:rPr>
              <a:t> + </a:t>
            </a:r>
            <a:r>
              <a:rPr lang="en-US" sz="1200" dirty="0" err="1">
                <a:solidFill>
                  <a:srgbClr val="2B91AF"/>
                </a:solidFill>
                <a:highlight>
                  <a:srgbClr val="FFFFFF"/>
                </a:highlight>
                <a:latin typeface="Consolas" panose="020B0609020204030204" pitchFamily="49" charset="0"/>
              </a:rPr>
              <a:t>MyMath</a:t>
            </a:r>
            <a:r>
              <a:rPr lang="en-US" sz="1200" dirty="0" err="1">
                <a:solidFill>
                  <a:srgbClr val="000000"/>
                </a:solidFill>
                <a:highlight>
                  <a:srgbClr val="FFFFFF"/>
                </a:highlight>
                <a:latin typeface="Consolas" panose="020B0609020204030204" pitchFamily="49" charset="0"/>
              </a:rPr>
              <a:t>.SQUARE</a:t>
            </a:r>
            <a:r>
              <a:rPr lang="en-US" sz="1200" dirty="0">
                <a:solidFill>
                  <a:srgbClr val="000000"/>
                </a:solidFill>
                <a:highlight>
                  <a:srgbClr val="FFFFFF"/>
                </a:highlight>
                <a:latin typeface="Consolas" panose="020B0609020204030204" pitchFamily="49" charset="0"/>
              </a:rPr>
              <a:t>(100).</a:t>
            </a:r>
            <a:r>
              <a:rPr lang="en-US" sz="1200" dirty="0" err="1">
                <a:solidFill>
                  <a:srgbClr val="000000"/>
                </a:solidFill>
                <a:highlight>
                  <a:srgbClr val="FFFFFF"/>
                </a:highlight>
                <a:latin typeface="Consolas" panose="020B0609020204030204" pitchFamily="49" charset="0"/>
              </a:rPr>
              <a:t>ToString</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    </a:t>
            </a:r>
            <a:r>
              <a:rPr lang="en-US" sz="1200" dirty="0" err="1">
                <a:solidFill>
                  <a:srgbClr val="2B91AF"/>
                </a:solidFill>
                <a:highlight>
                  <a:srgbClr val="FFFFFF"/>
                </a:highlight>
                <a:latin typeface="Consolas" panose="020B0609020204030204" pitchFamily="49" charset="0"/>
              </a:rPr>
              <a:t>Console</a:t>
            </a:r>
            <a:r>
              <a:rPr lang="en-US" sz="1200" dirty="0" err="1">
                <a:solidFill>
                  <a:srgbClr val="000000"/>
                </a:solidFill>
                <a:highlight>
                  <a:srgbClr val="FFFFFF"/>
                </a:highlight>
                <a:latin typeface="Consolas" panose="020B0609020204030204" pitchFamily="49" charset="0"/>
              </a:rPr>
              <a:t>.ReadKey</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a:t>
            </a:r>
            <a:endParaRPr lang="en-US" sz="1200" dirty="0"/>
          </a:p>
        </p:txBody>
      </p:sp>
      <p:sp>
        <p:nvSpPr>
          <p:cNvPr id="7" name="Rectangle 6"/>
          <p:cNvSpPr/>
          <p:nvPr/>
        </p:nvSpPr>
        <p:spPr>
          <a:xfrm>
            <a:off x="539868" y="3698104"/>
            <a:ext cx="6576923" cy="2677656"/>
          </a:xfrm>
          <a:prstGeom prst="rect">
            <a:avLst/>
          </a:prstGeom>
          <a:solidFill>
            <a:schemeClr val="accent4">
              <a:lumMod val="20000"/>
              <a:lumOff val="80000"/>
            </a:schemeClr>
          </a:solidFill>
          <a:ln>
            <a:solidFill>
              <a:schemeClr val="tx1"/>
            </a:solidFill>
          </a:ln>
        </p:spPr>
        <p:txBody>
          <a:bodyPr wrap="square">
            <a:spAutoFit/>
          </a:bodyPr>
          <a:lstStyle/>
          <a:p>
            <a:r>
              <a:rPr lang="en-US" sz="1200" dirty="0">
                <a:solidFill>
                  <a:srgbClr val="0000FF"/>
                </a:solidFill>
                <a:highlight>
                  <a:srgbClr val="FFFFFF"/>
                </a:highlight>
                <a:latin typeface="Consolas" panose="020B0609020204030204" pitchFamily="49" charset="0"/>
              </a:rPr>
              <a:t>class</a:t>
            </a:r>
            <a:r>
              <a:rPr lang="en-US" sz="1200" dirty="0">
                <a:solidFill>
                  <a:srgbClr val="000000"/>
                </a:solidFill>
                <a:highlight>
                  <a:srgbClr val="FFFFFF"/>
                </a:highlight>
                <a:latin typeface="Consolas" panose="020B0609020204030204" pitchFamily="49" charset="0"/>
              </a:rPr>
              <a:t> </a:t>
            </a:r>
            <a:r>
              <a:rPr lang="en-US" sz="1200" dirty="0" err="1">
                <a:solidFill>
                  <a:srgbClr val="2B91AF"/>
                </a:solidFill>
                <a:highlight>
                  <a:srgbClr val="FFFFFF"/>
                </a:highlight>
                <a:latin typeface="Consolas" panose="020B0609020204030204" pitchFamily="49" charset="0"/>
              </a:rPr>
              <a:t>MyMath</a:t>
            </a:r>
            <a:endParaRPr lang="en-US" sz="1200" dirty="0">
              <a:solidFill>
                <a:srgbClr val="000000"/>
              </a:solidFill>
              <a:highlight>
                <a:srgbClr val="FFFFFF"/>
              </a:highlight>
              <a:latin typeface="Consolas" panose="020B0609020204030204" pitchFamily="49" charset="0"/>
            </a:endParaRPr>
          </a:p>
          <a:p>
            <a:r>
              <a:rPr lang="en-US" sz="1200" dirty="0">
                <a:solidFill>
                  <a:srgbClr val="000000"/>
                </a:solidFill>
                <a:highlight>
                  <a:srgbClr val="FFFFFF"/>
                </a:highlight>
                <a:latin typeface="Consolas" panose="020B0609020204030204" pitchFamily="49" charset="0"/>
              </a:rPr>
              <a:t>{</a:t>
            </a:r>
          </a:p>
          <a:p>
            <a:pPr lvl="1"/>
            <a:r>
              <a:rPr lang="en-US" sz="1200" dirty="0">
                <a:solidFill>
                  <a:srgbClr val="0000FF"/>
                </a:solidFill>
                <a:highlight>
                  <a:srgbClr val="FFFFFF"/>
                </a:highlight>
                <a:latin typeface="Consolas" panose="020B0609020204030204" pitchFamily="49" charset="0"/>
              </a:rPr>
              <a:t>public</a:t>
            </a:r>
            <a:r>
              <a:rPr lang="en-US" sz="1200" dirty="0">
                <a:solidFill>
                  <a:srgbClr val="000000"/>
                </a:solidFill>
                <a:highlight>
                  <a:srgbClr val="FFFFFF"/>
                </a:highlight>
                <a:latin typeface="Consolas" panose="020B0609020204030204" pitchFamily="49" charset="0"/>
              </a:rPr>
              <a:t>:</a:t>
            </a:r>
          </a:p>
          <a:p>
            <a:pPr lvl="1"/>
            <a:r>
              <a:rPr lang="en-US" sz="1200" dirty="0">
                <a:solidFill>
                  <a:srgbClr val="0000FF"/>
                </a:solidFill>
                <a:highlight>
                  <a:srgbClr val="FFFFFF"/>
                </a:highlight>
                <a:latin typeface="Consolas" panose="020B0609020204030204" pitchFamily="49" charset="0"/>
              </a:rPr>
              <a:t>static</a:t>
            </a:r>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SQUARE(</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a:t>
            </a:r>
            <a:r>
              <a:rPr lang="en-US" sz="1200" dirty="0">
                <a:solidFill>
                  <a:srgbClr val="808080"/>
                </a:solidFill>
                <a:highlight>
                  <a:srgbClr val="FFFFFF"/>
                </a:highlight>
                <a:latin typeface="Consolas" panose="020B0609020204030204" pitchFamily="49" charset="0"/>
              </a:rPr>
              <a:t>d</a:t>
            </a:r>
            <a:r>
              <a:rPr lang="en-US" sz="1200" dirty="0">
                <a:solidFill>
                  <a:srgbClr val="000000"/>
                </a:solidFill>
                <a:highlight>
                  <a:srgbClr val="FFFFFF"/>
                </a:highlight>
                <a:latin typeface="Consolas" panose="020B0609020204030204" pitchFamily="49" charset="0"/>
              </a:rPr>
              <a:t>)</a:t>
            </a:r>
          </a:p>
          <a:p>
            <a:pPr lvl="1"/>
            <a:r>
              <a:rPr lang="en-US" sz="1200" dirty="0">
                <a:solidFill>
                  <a:srgbClr val="000000"/>
                </a:solidFill>
                <a:highlight>
                  <a:srgbClr val="FFFFFF"/>
                </a:highlight>
                <a:latin typeface="Consolas" panose="020B0609020204030204" pitchFamily="49" charset="0"/>
              </a:rPr>
              <a:t>{</a:t>
            </a:r>
            <a:r>
              <a:rPr lang="en-US" sz="1200" dirty="0">
                <a:solidFill>
                  <a:srgbClr val="0000FF"/>
                </a:solidFill>
                <a:highlight>
                  <a:srgbClr val="FFFFFF"/>
                </a:highlight>
                <a:latin typeface="Consolas" panose="020B0609020204030204" pitchFamily="49" charset="0"/>
              </a:rPr>
              <a:t>return</a:t>
            </a:r>
            <a:r>
              <a:rPr lang="en-US" sz="1200" dirty="0">
                <a:solidFill>
                  <a:srgbClr val="000000"/>
                </a:solidFill>
                <a:highlight>
                  <a:srgbClr val="FFFFFF"/>
                </a:highlight>
                <a:latin typeface="Consolas" panose="020B0609020204030204" pitchFamily="49" charset="0"/>
              </a:rPr>
              <a:t> </a:t>
            </a:r>
            <a:r>
              <a:rPr lang="en-US" sz="1200" dirty="0" err="1">
                <a:solidFill>
                  <a:srgbClr val="000000"/>
                </a:solidFill>
                <a:highlight>
                  <a:srgbClr val="FFFFFF"/>
                </a:highlight>
                <a:latin typeface="Consolas" panose="020B0609020204030204" pitchFamily="49" charset="0"/>
              </a:rPr>
              <a:t>sqrt</a:t>
            </a:r>
            <a:r>
              <a:rPr lang="en-US" sz="1200" dirty="0">
                <a:solidFill>
                  <a:srgbClr val="000000"/>
                </a:solidFill>
                <a:highlight>
                  <a:srgbClr val="FFFFFF"/>
                </a:highlight>
                <a:latin typeface="Consolas" panose="020B0609020204030204" pitchFamily="49" charset="0"/>
              </a:rPr>
              <a:t>(</a:t>
            </a:r>
            <a:r>
              <a:rPr lang="en-US" sz="1200" dirty="0">
                <a:solidFill>
                  <a:srgbClr val="808080"/>
                </a:solidFill>
                <a:highlight>
                  <a:srgbClr val="FFFFFF"/>
                </a:highlight>
                <a:latin typeface="Consolas" panose="020B0609020204030204" pitchFamily="49" charset="0"/>
              </a:rPr>
              <a:t>d</a:t>
            </a:r>
            <a:r>
              <a:rPr lang="en-US" sz="1200" dirty="0">
                <a:solidFill>
                  <a:srgbClr val="000000"/>
                </a:solidFill>
                <a:highlight>
                  <a:srgbClr val="FFFFFF"/>
                </a:highlight>
                <a:latin typeface="Consolas" panose="020B0609020204030204" pitchFamily="49" charset="0"/>
              </a:rPr>
              <a:t>);}</a:t>
            </a:r>
          </a:p>
          <a:p>
            <a:pPr lvl="1"/>
            <a:r>
              <a:rPr lang="en-US" sz="1200" dirty="0">
                <a:solidFill>
                  <a:srgbClr val="0000FF"/>
                </a:solidFill>
                <a:highlight>
                  <a:srgbClr val="FFFFFF"/>
                </a:highlight>
                <a:latin typeface="Consolas" panose="020B0609020204030204" pitchFamily="49" charset="0"/>
              </a:rPr>
              <a:t>static</a:t>
            </a:r>
            <a:r>
              <a:rPr lang="en-US" sz="1200" dirty="0">
                <a:solidFill>
                  <a:srgbClr val="000000"/>
                </a:solidFill>
                <a:highlight>
                  <a:srgbClr val="FFFFFF"/>
                </a:highlight>
                <a:latin typeface="Consolas" panose="020B0609020204030204" pitchFamily="49" charset="0"/>
              </a:rPr>
              <a:t> </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POW(</a:t>
            </a:r>
            <a:r>
              <a:rPr lang="en-US" sz="1200" dirty="0">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a:t>
            </a:r>
            <a:r>
              <a:rPr lang="en-US" sz="1200" dirty="0" err="1">
                <a:solidFill>
                  <a:srgbClr val="808080"/>
                </a:solidFill>
                <a:highlight>
                  <a:srgbClr val="FFFFFF"/>
                </a:highlight>
                <a:latin typeface="Consolas" panose="020B0609020204030204" pitchFamily="49" charset="0"/>
              </a:rPr>
              <a:t>d</a:t>
            </a:r>
            <a:r>
              <a:rPr lang="en-US" sz="1200" dirty="0" err="1">
                <a:solidFill>
                  <a:srgbClr val="000000"/>
                </a:solidFill>
                <a:highlight>
                  <a:srgbClr val="FFFFFF"/>
                </a:highlight>
                <a:latin typeface="Consolas" panose="020B0609020204030204" pitchFamily="49" charset="0"/>
              </a:rPr>
              <a:t>,</a:t>
            </a:r>
            <a:r>
              <a:rPr lang="en-US" sz="1200" dirty="0" err="1">
                <a:solidFill>
                  <a:srgbClr val="0000FF"/>
                </a:solidFill>
                <a:highlight>
                  <a:srgbClr val="FFFFFF"/>
                </a:highlight>
                <a:latin typeface="Consolas" panose="020B0609020204030204" pitchFamily="49" charset="0"/>
              </a:rPr>
              <a:t>double</a:t>
            </a:r>
            <a:r>
              <a:rPr lang="en-US" sz="1200" dirty="0">
                <a:solidFill>
                  <a:srgbClr val="000000"/>
                </a:solidFill>
                <a:highlight>
                  <a:srgbClr val="FFFFFF"/>
                </a:highlight>
                <a:latin typeface="Consolas" panose="020B0609020204030204" pitchFamily="49" charset="0"/>
              </a:rPr>
              <a:t> </a:t>
            </a:r>
            <a:r>
              <a:rPr lang="en-US" sz="1200" dirty="0">
                <a:solidFill>
                  <a:srgbClr val="808080"/>
                </a:solidFill>
                <a:highlight>
                  <a:srgbClr val="FFFFFF"/>
                </a:highlight>
                <a:latin typeface="Consolas" panose="020B0609020204030204" pitchFamily="49" charset="0"/>
              </a:rPr>
              <a:t>n</a:t>
            </a:r>
            <a:r>
              <a:rPr lang="en-US" sz="1200" dirty="0">
                <a:solidFill>
                  <a:srgbClr val="000000"/>
                </a:solidFill>
                <a:highlight>
                  <a:srgbClr val="FFFFFF"/>
                </a:highlight>
                <a:latin typeface="Consolas" panose="020B0609020204030204" pitchFamily="49" charset="0"/>
              </a:rPr>
              <a:t>)</a:t>
            </a:r>
          </a:p>
          <a:p>
            <a:pPr lvl="1"/>
            <a:r>
              <a:rPr lang="en-US" sz="1200" dirty="0">
                <a:solidFill>
                  <a:srgbClr val="000000"/>
                </a:solidFill>
                <a:highlight>
                  <a:srgbClr val="FFFFFF"/>
                </a:highlight>
                <a:latin typeface="Consolas" panose="020B0609020204030204" pitchFamily="49" charset="0"/>
              </a:rPr>
              <a:t>{</a:t>
            </a:r>
            <a:r>
              <a:rPr lang="en-US" sz="1200" dirty="0">
                <a:solidFill>
                  <a:srgbClr val="0000FF"/>
                </a:solidFill>
                <a:highlight>
                  <a:srgbClr val="FFFFFF"/>
                </a:highlight>
                <a:latin typeface="Consolas" panose="020B0609020204030204" pitchFamily="49" charset="0"/>
              </a:rPr>
              <a:t>return</a:t>
            </a:r>
            <a:r>
              <a:rPr lang="en-US" sz="1200" dirty="0">
                <a:solidFill>
                  <a:srgbClr val="000000"/>
                </a:solidFill>
                <a:highlight>
                  <a:srgbClr val="FFFFFF"/>
                </a:highlight>
                <a:latin typeface="Consolas" panose="020B0609020204030204" pitchFamily="49" charset="0"/>
              </a:rPr>
              <a:t> pow(</a:t>
            </a:r>
            <a:r>
              <a:rPr lang="en-US" sz="1200" dirty="0" err="1">
                <a:solidFill>
                  <a:srgbClr val="808080"/>
                </a:solidFill>
                <a:highlight>
                  <a:srgbClr val="FFFFFF"/>
                </a:highlight>
                <a:latin typeface="Consolas" panose="020B0609020204030204" pitchFamily="49" charset="0"/>
              </a:rPr>
              <a:t>d</a:t>
            </a:r>
            <a:r>
              <a:rPr lang="en-US" sz="1200" dirty="0" err="1">
                <a:solidFill>
                  <a:srgbClr val="000000"/>
                </a:solidFill>
                <a:highlight>
                  <a:srgbClr val="FFFFFF"/>
                </a:highlight>
                <a:latin typeface="Consolas" panose="020B0609020204030204" pitchFamily="49" charset="0"/>
              </a:rPr>
              <a:t>,</a:t>
            </a:r>
            <a:r>
              <a:rPr lang="en-US" sz="1200" dirty="0" err="1">
                <a:solidFill>
                  <a:srgbClr val="808080"/>
                </a:solidFill>
                <a:highlight>
                  <a:srgbClr val="FFFFFF"/>
                </a:highlight>
                <a:latin typeface="Consolas" panose="020B0609020204030204" pitchFamily="49" charset="0"/>
              </a:rPr>
              <a:t>n</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a:t>
            </a:r>
          </a:p>
          <a:p>
            <a:endParaRPr lang="en-US" sz="1200" dirty="0">
              <a:solidFill>
                <a:srgbClr val="000000"/>
              </a:solidFill>
              <a:highlight>
                <a:srgbClr val="FFFFFF"/>
              </a:highlight>
              <a:latin typeface="Consolas" panose="020B0609020204030204" pitchFamily="49" charset="0"/>
            </a:endParaRPr>
          </a:p>
          <a:p>
            <a:r>
              <a:rPr lang="en-US" sz="1200" dirty="0" err="1">
                <a:solidFill>
                  <a:srgbClr val="0000FF"/>
                </a:solidFill>
                <a:highlight>
                  <a:srgbClr val="FFFFFF"/>
                </a:highlight>
                <a:latin typeface="Consolas" panose="020B0609020204030204" pitchFamily="49" charset="0"/>
              </a:rPr>
              <a:t>int</a:t>
            </a:r>
            <a:r>
              <a:rPr lang="en-US" sz="1200" dirty="0">
                <a:solidFill>
                  <a:srgbClr val="000000"/>
                </a:solidFill>
                <a:highlight>
                  <a:srgbClr val="FFFFFF"/>
                </a:highlight>
                <a:latin typeface="Consolas" panose="020B0609020204030204" pitchFamily="49" charset="0"/>
              </a:rPr>
              <a:t> </a:t>
            </a:r>
            <a:r>
              <a:rPr lang="en-US" sz="1200" dirty="0">
                <a:solidFill>
                  <a:srgbClr val="6F008A"/>
                </a:solidFill>
                <a:highlight>
                  <a:srgbClr val="FFFFFF"/>
                </a:highlight>
                <a:latin typeface="Consolas" panose="020B0609020204030204" pitchFamily="49" charset="0"/>
              </a:rPr>
              <a:t>_</a:t>
            </a:r>
            <a:r>
              <a:rPr lang="en-US" sz="1200" dirty="0" err="1">
                <a:solidFill>
                  <a:srgbClr val="6F008A"/>
                </a:solidFill>
                <a:highlight>
                  <a:srgbClr val="FFFFFF"/>
                </a:highlight>
                <a:latin typeface="Consolas" panose="020B0609020204030204" pitchFamily="49" charset="0"/>
              </a:rPr>
              <a:t>tmain</a:t>
            </a:r>
            <a:r>
              <a:rPr lang="en-US" sz="1200" dirty="0">
                <a:solidFill>
                  <a:srgbClr val="000000"/>
                </a:solidFill>
                <a:highlight>
                  <a:srgbClr val="FFFFFF"/>
                </a:highlight>
                <a:latin typeface="Consolas" panose="020B0609020204030204" pitchFamily="49" charset="0"/>
              </a:rPr>
              <a:t>(</a:t>
            </a:r>
            <a:r>
              <a:rPr lang="en-US" sz="1200" dirty="0" err="1">
                <a:solidFill>
                  <a:srgbClr val="0000FF"/>
                </a:solidFill>
                <a:highlight>
                  <a:srgbClr val="FFFFFF"/>
                </a:highlight>
                <a:latin typeface="Consolas" panose="020B0609020204030204" pitchFamily="49" charset="0"/>
              </a:rPr>
              <a:t>int</a:t>
            </a:r>
            <a:r>
              <a:rPr lang="en-US" sz="1200" dirty="0">
                <a:solidFill>
                  <a:srgbClr val="000000"/>
                </a:solidFill>
                <a:highlight>
                  <a:srgbClr val="FFFFFF"/>
                </a:highlight>
                <a:latin typeface="Consolas" panose="020B0609020204030204" pitchFamily="49" charset="0"/>
              </a:rPr>
              <a:t> </a:t>
            </a:r>
            <a:r>
              <a:rPr lang="en-US" sz="1200" dirty="0" err="1">
                <a:solidFill>
                  <a:srgbClr val="808080"/>
                </a:solidFill>
                <a:highlight>
                  <a:srgbClr val="FFFFFF"/>
                </a:highlight>
                <a:latin typeface="Consolas" panose="020B0609020204030204" pitchFamily="49" charset="0"/>
              </a:rPr>
              <a:t>argc</a:t>
            </a:r>
            <a:r>
              <a:rPr lang="en-US" sz="1200" dirty="0">
                <a:solidFill>
                  <a:srgbClr val="000000"/>
                </a:solidFill>
                <a:highlight>
                  <a:srgbClr val="FFFFFF"/>
                </a:highlight>
                <a:latin typeface="Consolas" panose="020B0609020204030204" pitchFamily="49" charset="0"/>
              </a:rPr>
              <a:t>, </a:t>
            </a:r>
            <a:r>
              <a:rPr lang="en-US" sz="1200" dirty="0">
                <a:solidFill>
                  <a:srgbClr val="2B91AF"/>
                </a:solidFill>
                <a:highlight>
                  <a:srgbClr val="FFFFFF"/>
                </a:highlight>
                <a:latin typeface="Consolas" panose="020B0609020204030204" pitchFamily="49" charset="0"/>
              </a:rPr>
              <a:t>_TCHAR</a:t>
            </a:r>
            <a:r>
              <a:rPr lang="en-US" sz="1200" dirty="0">
                <a:solidFill>
                  <a:srgbClr val="000000"/>
                </a:solidFill>
                <a:highlight>
                  <a:srgbClr val="FFFFFF"/>
                </a:highlight>
                <a:latin typeface="Consolas" panose="020B0609020204030204" pitchFamily="49" charset="0"/>
              </a:rPr>
              <a:t>* </a:t>
            </a:r>
            <a:r>
              <a:rPr lang="en-US" sz="1200" dirty="0" err="1">
                <a:solidFill>
                  <a:srgbClr val="808080"/>
                </a:solidFill>
                <a:highlight>
                  <a:srgbClr val="FFFFFF"/>
                </a:highlight>
                <a:latin typeface="Consolas" panose="020B0609020204030204" pitchFamily="49" charset="0"/>
              </a:rPr>
              <a:t>argv</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 </a:t>
            </a:r>
            <a:r>
              <a:rPr lang="en-US" sz="1200" dirty="0" err="1">
                <a:solidFill>
                  <a:srgbClr val="000000"/>
                </a:solidFill>
                <a:highlight>
                  <a:srgbClr val="FFFFFF"/>
                </a:highlight>
                <a:latin typeface="Consolas" panose="020B0609020204030204" pitchFamily="49" charset="0"/>
              </a:rPr>
              <a:t>cout</a:t>
            </a:r>
            <a:r>
              <a:rPr lang="en-US" sz="1200" dirty="0">
                <a:solidFill>
                  <a:srgbClr val="000000"/>
                </a:solidFill>
                <a:highlight>
                  <a:srgbClr val="FFFFFF"/>
                </a:highlight>
                <a:latin typeface="Consolas" panose="020B0609020204030204" pitchFamily="49" charset="0"/>
              </a:rPr>
              <a:t>&lt;&lt;</a:t>
            </a:r>
            <a:r>
              <a:rPr lang="en-US" sz="1200" dirty="0">
                <a:solidFill>
                  <a:srgbClr val="A31515"/>
                </a:solidFill>
                <a:highlight>
                  <a:srgbClr val="FFFFFF"/>
                </a:highlight>
                <a:latin typeface="Consolas" panose="020B0609020204030204" pitchFamily="49" charset="0"/>
              </a:rPr>
              <a:t>"</a:t>
            </a:r>
            <a:r>
              <a:rPr lang="en-US" sz="1200" dirty="0" err="1">
                <a:solidFill>
                  <a:srgbClr val="A31515"/>
                </a:solidFill>
                <a:highlight>
                  <a:srgbClr val="FFFFFF"/>
                </a:highlight>
                <a:latin typeface="Consolas" panose="020B0609020204030204" pitchFamily="49" charset="0"/>
              </a:rPr>
              <a:t>sqrt</a:t>
            </a:r>
            <a:r>
              <a:rPr lang="en-US" sz="1200" dirty="0">
                <a:solidFill>
                  <a:srgbClr val="A31515"/>
                </a:solidFill>
                <a:highlight>
                  <a:srgbClr val="FFFFFF"/>
                </a:highlight>
                <a:latin typeface="Consolas" panose="020B0609020204030204" pitchFamily="49" charset="0"/>
              </a:rPr>
              <a:t>(100)="</a:t>
            </a:r>
            <a:r>
              <a:rPr lang="en-US" sz="1200" dirty="0">
                <a:solidFill>
                  <a:srgbClr val="000000"/>
                </a:solidFill>
                <a:highlight>
                  <a:srgbClr val="FFFFFF"/>
                </a:highlight>
                <a:latin typeface="Consolas" panose="020B0609020204030204" pitchFamily="49" charset="0"/>
              </a:rPr>
              <a:t>&lt;&lt;</a:t>
            </a:r>
            <a:r>
              <a:rPr lang="en-US" sz="1200" dirty="0" err="1">
                <a:solidFill>
                  <a:srgbClr val="2B91AF"/>
                </a:solidFill>
                <a:highlight>
                  <a:srgbClr val="FFFFFF"/>
                </a:highlight>
                <a:latin typeface="Consolas" panose="020B0609020204030204" pitchFamily="49" charset="0"/>
              </a:rPr>
              <a:t>MyMath</a:t>
            </a:r>
            <a:r>
              <a:rPr lang="en-US" sz="1200" dirty="0">
                <a:solidFill>
                  <a:srgbClr val="000000"/>
                </a:solidFill>
                <a:highlight>
                  <a:srgbClr val="FFFFFF"/>
                </a:highlight>
                <a:latin typeface="Consolas" panose="020B0609020204030204" pitchFamily="49" charset="0"/>
              </a:rPr>
              <a:t>::SQUARE(100.0)&lt;&lt;</a:t>
            </a:r>
            <a:r>
              <a:rPr lang="en-US" sz="1200" dirty="0" err="1">
                <a:solidFill>
                  <a:srgbClr val="000000"/>
                </a:solidFill>
                <a:highlight>
                  <a:srgbClr val="FFFFFF"/>
                </a:highlight>
                <a:latin typeface="Consolas" panose="020B0609020204030204" pitchFamily="49" charset="0"/>
              </a:rPr>
              <a:t>endl</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 </a:t>
            </a:r>
            <a:r>
              <a:rPr lang="en-US" sz="1200" dirty="0" err="1">
                <a:solidFill>
                  <a:srgbClr val="000000"/>
                </a:solidFill>
                <a:highlight>
                  <a:srgbClr val="FFFFFF"/>
                </a:highlight>
                <a:latin typeface="Consolas" panose="020B0609020204030204" pitchFamily="49" charset="0"/>
              </a:rPr>
              <a:t>getchar</a:t>
            </a:r>
            <a:r>
              <a:rPr lang="en-US" sz="1200" dirty="0">
                <a:solidFill>
                  <a:srgbClr val="000000"/>
                </a:solidFill>
                <a:highlight>
                  <a:srgbClr val="FFFFFF"/>
                </a:highlight>
                <a:latin typeface="Consolas" panose="020B0609020204030204" pitchFamily="49" charset="0"/>
              </a:rPr>
              <a:t>();</a:t>
            </a:r>
          </a:p>
          <a:p>
            <a:r>
              <a:rPr lang="en-US" sz="1200" dirty="0">
                <a:solidFill>
                  <a:srgbClr val="000000"/>
                </a:solidFill>
                <a:highlight>
                  <a:srgbClr val="FFFFFF"/>
                </a:highlight>
                <a:latin typeface="Consolas" panose="020B0609020204030204" pitchFamily="49" charset="0"/>
              </a:rPr>
              <a:t>}</a:t>
            </a:r>
          </a:p>
        </p:txBody>
      </p:sp>
      <p:sp>
        <p:nvSpPr>
          <p:cNvPr id="8" name="Text Box 25"/>
          <p:cNvSpPr txBox="1">
            <a:spLocks noChangeArrowheads="1"/>
          </p:cNvSpPr>
          <p:nvPr/>
        </p:nvSpPr>
        <p:spPr bwMode="auto">
          <a:xfrm>
            <a:off x="7375584" y="3216671"/>
            <a:ext cx="4593565" cy="1640002"/>
          </a:xfrm>
          <a:prstGeom prst="rect">
            <a:avLst/>
          </a:prstGeom>
          <a:solidFill>
            <a:schemeClr val="tx2">
              <a:alpha val="79999"/>
            </a:schemeClr>
          </a:solidFill>
          <a:ln w="9525">
            <a:solidFill>
              <a:schemeClr val="hlink"/>
            </a:solidFill>
            <a:miter lim="800000"/>
            <a:headEnd/>
            <a:tailEnd/>
          </a:ln>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algn="r" rtl="1" eaLnBrk="1" hangingPunct="1"/>
            <a:r>
              <a:rPr lang="fa-IR" altLang="en-US" dirty="0">
                <a:solidFill>
                  <a:srgbClr val="F2E100"/>
                </a:solidFill>
                <a:cs typeface="B Mitra" panose="00000400000000000000" pitchFamily="2" charset="-78"/>
              </a:rPr>
              <a:t>بدون اينکه يک شيء از کلاس </a:t>
            </a:r>
            <a:r>
              <a:rPr lang="en-US" altLang="en-US" dirty="0" err="1">
                <a:solidFill>
                  <a:srgbClr val="F2E100"/>
                </a:solidFill>
                <a:cs typeface="B Mitra" panose="00000400000000000000" pitchFamily="2" charset="-78"/>
              </a:rPr>
              <a:t>MyMath</a:t>
            </a:r>
            <a:r>
              <a:rPr lang="fa-IR" altLang="en-US" dirty="0">
                <a:solidFill>
                  <a:srgbClr val="F2E100"/>
                </a:solidFill>
                <a:cs typeface="B Mitra" panose="00000400000000000000" pitchFamily="2" charset="-78"/>
              </a:rPr>
              <a:t> ايجاد کنيم</a:t>
            </a:r>
            <a:r>
              <a:rPr lang="en-US" altLang="en-US" dirty="0">
                <a:solidFill>
                  <a:srgbClr val="F2E100"/>
                </a:solidFill>
                <a:cs typeface="B Mitra" panose="00000400000000000000" pitchFamily="2" charset="-78"/>
              </a:rPr>
              <a:t> </a:t>
            </a:r>
            <a:r>
              <a:rPr lang="fa-IR" altLang="en-US" dirty="0">
                <a:solidFill>
                  <a:srgbClr val="F2E100"/>
                </a:solidFill>
                <a:cs typeface="B Mitra" panose="00000400000000000000" pitchFamily="2" charset="-78"/>
              </a:rPr>
              <a:t>از تابع عضو</a:t>
            </a:r>
            <a:r>
              <a:rPr lang="en-US" altLang="en-US" dirty="0">
                <a:solidFill>
                  <a:srgbClr val="F2E100"/>
                </a:solidFill>
                <a:cs typeface="B Mitra" panose="00000400000000000000" pitchFamily="2" charset="-78"/>
              </a:rPr>
              <a:t>SQUARE</a:t>
            </a:r>
            <a:r>
              <a:rPr lang="fa-IR" altLang="en-US" dirty="0">
                <a:solidFill>
                  <a:srgbClr val="F2E100"/>
                </a:solidFill>
                <a:cs typeface="B Mitra" panose="00000400000000000000" pitchFamily="2" charset="-78"/>
              </a:rPr>
              <a:t> استفاده ميکنيم قبل از تابع</a:t>
            </a:r>
            <a:r>
              <a:rPr lang="en-US" altLang="en-US" dirty="0">
                <a:solidFill>
                  <a:srgbClr val="F2E100"/>
                </a:solidFill>
                <a:cs typeface="B Mitra" panose="00000400000000000000" pitchFamily="2" charset="-78"/>
              </a:rPr>
              <a:t> </a:t>
            </a:r>
            <a:r>
              <a:rPr lang="fa-IR" altLang="en-US" dirty="0">
                <a:solidFill>
                  <a:srgbClr val="F2E100"/>
                </a:solidFill>
                <a:cs typeface="B Mitra" panose="00000400000000000000" pitchFamily="2" charset="-78"/>
              </a:rPr>
              <a:t>عضو ابتدا بايد نام کلاس وعلامت:: را بنويسيم</a:t>
            </a:r>
            <a:endParaRPr lang="en-US" altLang="en-US" dirty="0">
              <a:solidFill>
                <a:srgbClr val="F2E100"/>
              </a:solidFill>
              <a:cs typeface="B Mitra" panose="00000400000000000000" pitchFamily="2" charset="-78"/>
            </a:endParaRPr>
          </a:p>
        </p:txBody>
      </p:sp>
      <p:sp>
        <p:nvSpPr>
          <p:cNvPr id="10" name="Rectangle 9"/>
          <p:cNvSpPr/>
          <p:nvPr/>
        </p:nvSpPr>
        <p:spPr>
          <a:xfrm>
            <a:off x="6610917" y="1175765"/>
            <a:ext cx="423514" cy="369332"/>
          </a:xfrm>
          <a:prstGeom prst="rect">
            <a:avLst/>
          </a:prstGeom>
        </p:spPr>
        <p:txBody>
          <a:bodyPr wrap="none">
            <a:spAutoFit/>
          </a:bodyPr>
          <a:lstStyle/>
          <a:p>
            <a:r>
              <a:rPr lang="en-US" dirty="0"/>
              <a:t>C#</a:t>
            </a:r>
          </a:p>
        </p:txBody>
      </p:sp>
      <p:sp>
        <p:nvSpPr>
          <p:cNvPr id="11" name="Rectangle 10"/>
          <p:cNvSpPr/>
          <p:nvPr/>
        </p:nvSpPr>
        <p:spPr>
          <a:xfrm>
            <a:off x="6592844" y="3698103"/>
            <a:ext cx="540597" cy="369332"/>
          </a:xfrm>
          <a:prstGeom prst="rect">
            <a:avLst/>
          </a:prstGeom>
        </p:spPr>
        <p:txBody>
          <a:bodyPr wrap="none">
            <a:spAutoFit/>
          </a:bodyPr>
          <a:lstStyle/>
          <a:p>
            <a:r>
              <a:rPr lang="en-US" dirty="0"/>
              <a:t>C++</a:t>
            </a:r>
          </a:p>
        </p:txBody>
      </p:sp>
      <p:sp>
        <p:nvSpPr>
          <p:cNvPr id="13" name="Rounded Rectangle 12"/>
          <p:cNvSpPr/>
          <p:nvPr/>
        </p:nvSpPr>
        <p:spPr>
          <a:xfrm>
            <a:off x="3674851" y="2794958"/>
            <a:ext cx="1587261" cy="310551"/>
          </a:xfrm>
          <a:prstGeom prst="roundRect">
            <a:avLst/>
          </a:prstGeom>
          <a:solidFill>
            <a:srgbClr val="FC34A6">
              <a:alpha val="32941"/>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2369387" y="5686586"/>
            <a:ext cx="1779919" cy="310551"/>
          </a:xfrm>
          <a:prstGeom prst="roundRect">
            <a:avLst/>
          </a:prstGeom>
          <a:solidFill>
            <a:srgbClr val="FC34A6">
              <a:alpha val="32941"/>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7632494" y="1324944"/>
            <a:ext cx="2839974" cy="1200329"/>
          </a:xfrm>
          <a:prstGeom prst="rect">
            <a:avLst/>
          </a:prstGeom>
          <a:solidFill>
            <a:schemeClr val="tx1"/>
          </a:solidFill>
        </p:spPr>
        <p:txBody>
          <a:bodyPr wrap="square">
            <a:spAutoFit/>
          </a:bodyPr>
          <a:lstStyle/>
          <a:p>
            <a:r>
              <a:rPr lang="fa-IR" dirty="0">
                <a:solidFill>
                  <a:schemeClr val="bg1"/>
                </a:solidFill>
              </a:rPr>
              <a:t>خروجی</a:t>
            </a:r>
            <a:endParaRPr lang="en-US" dirty="0">
              <a:solidFill>
                <a:schemeClr val="bg1"/>
              </a:solidFill>
            </a:endParaRPr>
          </a:p>
          <a:p>
            <a:r>
              <a:rPr lang="en-US" dirty="0" err="1">
                <a:solidFill>
                  <a:schemeClr val="bg1"/>
                </a:solidFill>
              </a:rPr>
              <a:t>sqrt</a:t>
            </a:r>
            <a:r>
              <a:rPr lang="en-US" dirty="0">
                <a:solidFill>
                  <a:schemeClr val="bg1"/>
                </a:solidFill>
              </a:rPr>
              <a:t>(100)=10</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42924054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p:txBody>
          <a:bodyPr/>
          <a:lstStyle/>
          <a:p>
            <a:pPr eaLnBrk="1" hangingPunct="1"/>
            <a:r>
              <a:rPr lang="fa-IR" altLang="en-US"/>
              <a:t>موردهاي كاربرد توابع و متغيرهاي </a:t>
            </a:r>
            <a:r>
              <a:rPr lang="en-US" altLang="en-US"/>
              <a:t>static</a:t>
            </a:r>
          </a:p>
        </p:txBody>
      </p:sp>
      <p:sp>
        <p:nvSpPr>
          <p:cNvPr id="61444" name="Rectangle 3"/>
          <p:cNvSpPr>
            <a:spLocks noGrp="1" noChangeArrowheads="1"/>
          </p:cNvSpPr>
          <p:nvPr>
            <p:ph idx="1"/>
          </p:nvPr>
        </p:nvSpPr>
        <p:spPr/>
        <p:txBody>
          <a:bodyPr>
            <a:normAutofit/>
          </a:bodyPr>
          <a:lstStyle/>
          <a:p>
            <a:pPr eaLnBrk="1" hangingPunct="1"/>
            <a:r>
              <a:rPr lang="fa-IR" altLang="en-US" sz="2800" dirty="0"/>
              <a:t>در سيستم انتخاب واحد تمامي دانشجويان دروس ارائه شده در ترم را ميبينند و بايد اين اطلاعات بين همه مشترك باشد.</a:t>
            </a:r>
          </a:p>
          <a:p>
            <a:pPr eaLnBrk="1" hangingPunct="1"/>
            <a:r>
              <a:rPr lang="fa-IR" altLang="en-US" sz="2800" dirty="0"/>
              <a:t>در سيستم  حمل و نقل تمامي خودروها اطلاعات يكساني از مسيرها دارند. اگر كلاسي به صورت وسيله نقليه داشته باشيم ميتوانيم اطلاعات مربوط به خيابانها و تقاطعها را بصورت متغير </a:t>
            </a:r>
            <a:r>
              <a:rPr lang="en-US" altLang="en-US" sz="2800" dirty="0"/>
              <a:t>static</a:t>
            </a:r>
            <a:r>
              <a:rPr lang="fa-IR" altLang="en-US" sz="2800" dirty="0"/>
              <a:t> تعريف نماييم</a:t>
            </a:r>
          </a:p>
          <a:p>
            <a:pPr eaLnBrk="1" hangingPunct="1"/>
            <a:r>
              <a:rPr lang="fa-IR" altLang="en-US" sz="2800" dirty="0"/>
              <a:t>در بازي فوتبال تمامي بازيكنان موقعيت توپ و مالك</a:t>
            </a:r>
          </a:p>
          <a:p>
            <a:pPr eaLnBrk="1" hangingPunct="1"/>
            <a:endParaRPr lang="en-US" altLang="en-US" sz="2800" dirty="0"/>
          </a:p>
        </p:txBody>
      </p:sp>
      <p:sp>
        <p:nvSpPr>
          <p:cNvPr id="614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2835D4A5-F382-40BA-821E-E08843450BFB}" type="slidenum">
              <a:rPr lang="fa-IR" altLang="en-US" sz="1400">
                <a:cs typeface="B Mitra" panose="00000400000000000000" pitchFamily="2" charset="-78"/>
              </a:rPr>
              <a:pPr eaLnBrk="1" hangingPunct="1"/>
              <a:t>69</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2407389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fa-IR" altLang="en-US"/>
              <a:t>کلاس ها واشياء: بسته بندي</a:t>
            </a:r>
            <a:endParaRPr lang="en-US" altLang="en-US"/>
          </a:p>
        </p:txBody>
      </p:sp>
      <p:sp>
        <p:nvSpPr>
          <p:cNvPr id="8196" name="Rectangle 3"/>
          <p:cNvSpPr>
            <a:spLocks noGrp="1" noChangeArrowheads="1"/>
          </p:cNvSpPr>
          <p:nvPr>
            <p:ph idx="1"/>
          </p:nvPr>
        </p:nvSpPr>
        <p:spPr/>
        <p:txBody>
          <a:bodyPr>
            <a:normAutofit/>
          </a:bodyPr>
          <a:lstStyle/>
          <a:p>
            <a:pPr eaLnBrk="1" hangingPunct="1"/>
            <a:r>
              <a:rPr lang="fa-IR" altLang="en-US" sz="3200" dirty="0"/>
              <a:t>در برنامه نويسي شي گرا هر شي از يک سري </a:t>
            </a:r>
            <a:r>
              <a:rPr lang="fa-IR" altLang="en-US" sz="3200" dirty="0">
                <a:solidFill>
                  <a:srgbClr val="C00000"/>
                </a:solidFill>
              </a:rPr>
              <a:t>متغير هاي عضو </a:t>
            </a:r>
            <a:r>
              <a:rPr lang="fa-IR" altLang="en-US" sz="3200" dirty="0"/>
              <a:t>به نام </a:t>
            </a:r>
            <a:r>
              <a:rPr lang="fa-IR" altLang="en-US" sz="3200" dirty="0">
                <a:solidFill>
                  <a:srgbClr val="C00000"/>
                </a:solidFill>
              </a:rPr>
              <a:t>صفت</a:t>
            </a:r>
            <a:r>
              <a:rPr lang="fa-IR" altLang="en-US" sz="3200" dirty="0"/>
              <a:t> و يک سري </a:t>
            </a:r>
            <a:r>
              <a:rPr lang="fa-IR" altLang="en-US" sz="3200" dirty="0">
                <a:solidFill>
                  <a:srgbClr val="C00000"/>
                </a:solidFill>
              </a:rPr>
              <a:t>توابع</a:t>
            </a:r>
            <a:r>
              <a:rPr lang="fa-IR" altLang="en-US" sz="3200" dirty="0">
                <a:solidFill>
                  <a:schemeClr val="folHlink"/>
                </a:solidFill>
              </a:rPr>
              <a:t> </a:t>
            </a:r>
            <a:r>
              <a:rPr lang="fa-IR" altLang="en-US" sz="3200" dirty="0"/>
              <a:t>که به </a:t>
            </a:r>
            <a:r>
              <a:rPr lang="fa-IR" altLang="en-US" sz="3200" dirty="0">
                <a:solidFill>
                  <a:srgbClr val="C00000"/>
                </a:solidFill>
              </a:rPr>
              <a:t>توابع رفتار(متد) </a:t>
            </a:r>
            <a:r>
              <a:rPr lang="fa-IR" altLang="en-US" sz="3200" dirty="0"/>
              <a:t>معروف‌اند تشکيل مي‌شود</a:t>
            </a:r>
          </a:p>
          <a:p>
            <a:pPr eaLnBrk="1" hangingPunct="1"/>
            <a:endParaRPr lang="fa-IR" altLang="en-US" sz="3200" dirty="0"/>
          </a:p>
          <a:p>
            <a:pPr eaLnBrk="1" hangingPunct="1"/>
            <a:r>
              <a:rPr lang="fa-IR" altLang="en-US" sz="3200" dirty="0"/>
              <a:t>بايد توجه داشت که براي اعلان کلاس از کلمه کليدي</a:t>
            </a:r>
            <a:r>
              <a:rPr lang="en-US" altLang="en-US" sz="3200" dirty="0">
                <a:solidFill>
                  <a:srgbClr val="C00000"/>
                </a:solidFill>
              </a:rPr>
              <a:t>class</a:t>
            </a:r>
            <a:r>
              <a:rPr lang="en-US" altLang="en-US" sz="3200" dirty="0"/>
              <a:t> </a:t>
            </a:r>
            <a:r>
              <a:rPr lang="fa-IR" altLang="en-US" sz="3200" dirty="0"/>
              <a:t> استفاده مي‌شود</a:t>
            </a:r>
            <a:endParaRPr lang="en-US" altLang="en-US" sz="3200" dirty="0"/>
          </a:p>
        </p:txBody>
      </p:sp>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BF2EFC8-2D46-4581-8DEB-3B968FB72976}" type="slidenum">
              <a:rPr lang="fa-IR" altLang="en-US" sz="1400">
                <a:cs typeface="B Mitra" panose="00000400000000000000" pitchFamily="2" charset="-78"/>
              </a:rPr>
              <a:pPr eaLnBrk="1" hangingPunct="1"/>
              <a:t>7</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16170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7A24F918-E48B-4CD6-88B4-F48A81EB5FB6}" type="slidenum">
              <a:rPr lang="en-US" smtClean="0"/>
              <a:pPr/>
              <a:t>70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Content Placeholder 2"/>
          <p:cNvSpPr>
            <a:spLocks noGrp="1"/>
          </p:cNvSpPr>
          <p:nvPr>
            <p:ph idx="1"/>
          </p:nvPr>
        </p:nvSpPr>
        <p:spPr>
          <a:xfrm>
            <a:off x="215462" y="1240077"/>
            <a:ext cx="11328838" cy="5166142"/>
          </a:xfrm>
        </p:spPr>
        <p:txBody>
          <a:bodyPr>
            <a:normAutofit/>
          </a:bodyPr>
          <a:lstStyle/>
          <a:p>
            <a:r>
              <a:rPr lang="fa-IR" dirty="0"/>
              <a:t>علاوه بر آنچه که در مورد متغیر استاتیک میدانیم، چنانچه بحث تعریف متغیر استاتیک با مباحث برنامه نویسی شی گرا ترکیب شود، مباحث جدیدی خلق خواهد شد:</a:t>
            </a:r>
          </a:p>
          <a:p>
            <a:r>
              <a:rPr lang="fa-IR" dirty="0">
                <a:solidFill>
                  <a:srgbClr val="7030A0"/>
                </a:solidFill>
              </a:rPr>
              <a:t>تعریف یک متغیر محلی استاتیک در پیاده سازی تابع عضو</a:t>
            </a:r>
          </a:p>
          <a:p>
            <a:r>
              <a:rPr lang="fa-IR" dirty="0">
                <a:solidFill>
                  <a:srgbClr val="7030A0"/>
                </a:solidFill>
              </a:rPr>
              <a:t>تعریف یک متغیر استاتیک عضو کلاس</a:t>
            </a:r>
          </a:p>
          <a:p>
            <a:r>
              <a:rPr lang="fa-IR" dirty="0">
                <a:solidFill>
                  <a:srgbClr val="7030A0"/>
                </a:solidFill>
              </a:rPr>
              <a:t>تعریف یک تابع عضو بصورت استاتیک</a:t>
            </a:r>
            <a:endParaRPr lang="en-US" dirty="0">
              <a:solidFill>
                <a:srgbClr val="7030A0"/>
              </a:solidFill>
            </a:endParaRPr>
          </a:p>
        </p:txBody>
      </p:sp>
    </p:spTree>
    <p:extLst>
      <p:ext uri="{BB962C8B-B14F-4D97-AF65-F5344CB8AC3E}">
        <p14:creationId xmlns:p14="http://schemas.microsoft.com/office/powerpoint/2010/main" val="23423404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ChangeArrowheads="1"/>
          </p:cNvSpPr>
          <p:nvPr>
            <p:ph type="title"/>
          </p:nvPr>
        </p:nvSpPr>
        <p:spPr/>
        <p:txBody>
          <a:bodyPr/>
          <a:lstStyle/>
          <a:p>
            <a:pPr eaLnBrk="1" hangingPunct="1"/>
            <a:r>
              <a:rPr lang="fa-IR" altLang="en-US"/>
              <a:t>توابع عضو</a:t>
            </a:r>
            <a:r>
              <a:rPr lang="fa-IR" altLang="en-US" sz="4000"/>
              <a:t> </a:t>
            </a:r>
            <a:r>
              <a:rPr lang="en-US" altLang="en-US" sz="4000"/>
              <a:t>const</a:t>
            </a:r>
          </a:p>
        </p:txBody>
      </p:sp>
      <p:sp>
        <p:nvSpPr>
          <p:cNvPr id="62468" name="Rectangle 3"/>
          <p:cNvSpPr>
            <a:spLocks noGrp="1" noChangeArrowheads="1"/>
          </p:cNvSpPr>
          <p:nvPr>
            <p:ph idx="1"/>
          </p:nvPr>
        </p:nvSpPr>
        <p:spPr/>
        <p:txBody>
          <a:bodyPr>
            <a:normAutofit fontScale="92500"/>
          </a:bodyPr>
          <a:lstStyle/>
          <a:p>
            <a:pPr eaLnBrk="1" hangingPunct="1"/>
            <a:r>
              <a:rPr lang="fa-IR" altLang="en-US" sz="3000" dirty="0"/>
              <a:t>تابع عضو</a:t>
            </a:r>
            <a:r>
              <a:rPr lang="en-US" altLang="en-US" sz="2600" dirty="0" err="1"/>
              <a:t>const</a:t>
            </a:r>
            <a:r>
              <a:rPr lang="en-US" altLang="en-US" sz="3000" dirty="0"/>
              <a:t> </a:t>
            </a:r>
            <a:r>
              <a:rPr lang="fa-IR" altLang="en-US" sz="3000" dirty="0"/>
              <a:t> تضمين مي کند که هيچ يک از داده عضو کلاس خود را تغيير نمي دهد</a:t>
            </a:r>
          </a:p>
          <a:p>
            <a:pPr eaLnBrk="1" hangingPunct="1"/>
            <a:r>
              <a:rPr lang="fa-IR" altLang="en-US" sz="3000" dirty="0"/>
              <a:t>اگر بعد از اعلان تابع و قبل از بدنه آن کلمه کليدي </a:t>
            </a:r>
            <a:r>
              <a:rPr lang="en-US" altLang="en-US" sz="2600" dirty="0" err="1"/>
              <a:t>const</a:t>
            </a:r>
            <a:r>
              <a:rPr lang="fa-IR" altLang="en-US" sz="3000" dirty="0"/>
              <a:t> قرار دهيد آن تابع به يک تابع ثابت(</a:t>
            </a:r>
            <a:r>
              <a:rPr lang="en-US" altLang="en-US" sz="2600" dirty="0" err="1"/>
              <a:t>const</a:t>
            </a:r>
            <a:r>
              <a:rPr lang="fa-IR" altLang="en-US" sz="3000" dirty="0"/>
              <a:t>) تبديل مي شود</a:t>
            </a:r>
          </a:p>
          <a:p>
            <a:pPr eaLnBrk="1" hangingPunct="1"/>
            <a:r>
              <a:rPr lang="fa-IR" altLang="en-US" sz="3000" dirty="0"/>
              <a:t>توابع عضوي که کاري انجام نمي دهند اما داده ها را از شيء  دريافت مي کنند نامزدهاي خوبي براي </a:t>
            </a:r>
            <a:r>
              <a:rPr lang="en-US" altLang="en-US" sz="2600" dirty="0" err="1"/>
              <a:t>const</a:t>
            </a:r>
            <a:r>
              <a:rPr lang="fa-IR" altLang="en-US" sz="3000" dirty="0"/>
              <a:t> شدن هستند زيرا نمي خواهند هيچ داده اي را تغيير دهند</a:t>
            </a:r>
          </a:p>
          <a:p>
            <a:pPr eaLnBrk="1" hangingPunct="1"/>
            <a:r>
              <a:rPr lang="en-US" altLang="en-US" sz="2500" dirty="0" err="1"/>
              <a:t>Const</a:t>
            </a:r>
            <a:r>
              <a:rPr lang="fa-IR" altLang="en-US" sz="3000" dirty="0"/>
              <a:t> ساختن يک تابع، کمک مي کند تا کامپايلر در صورت نياز پيغامهاي خطا چاپ کند و به کاربر اطلاع ميدهد که تابع نمي خواهد چيزي را در داخل شيء آن تغيير دهد </a:t>
            </a:r>
          </a:p>
          <a:p>
            <a:pPr eaLnBrk="1" hangingPunct="1"/>
            <a:endParaRPr lang="en-US" altLang="en-US" sz="3000" dirty="0"/>
          </a:p>
        </p:txBody>
      </p:sp>
      <p:sp>
        <p:nvSpPr>
          <p:cNvPr id="624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6BA2F7B-3FE8-44BF-9151-5753B893B879}" type="slidenum">
              <a:rPr lang="fa-IR" altLang="en-US" sz="1400">
                <a:cs typeface="B Mitra" panose="00000400000000000000" pitchFamily="2" charset="-78"/>
              </a:rPr>
              <a:pPr eaLnBrk="1" hangingPunct="1"/>
              <a:t>71</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dirty="0"/>
              <a:t>V. Haghighatdoost, </a:t>
            </a:r>
            <a:r>
              <a:rPr lang="en-US" dirty="0" err="1"/>
              <a:t>Shahed</a:t>
            </a:r>
            <a:r>
              <a:rPr lang="en-US" dirty="0"/>
              <a:t> university</a:t>
            </a:r>
          </a:p>
        </p:txBody>
      </p:sp>
    </p:spTree>
    <p:extLst>
      <p:ext uri="{BB962C8B-B14F-4D97-AF65-F5344CB8AC3E}">
        <p14:creationId xmlns:p14="http://schemas.microsoft.com/office/powerpoint/2010/main" val="2560568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46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46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246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p:txBody>
          <a:bodyPr/>
          <a:lstStyle/>
          <a:p>
            <a:pPr eaLnBrk="1" hangingPunct="1"/>
            <a:r>
              <a:rPr lang="fa-IR" altLang="en-US"/>
              <a:t>مثال</a:t>
            </a:r>
            <a:endParaRPr lang="en-US" altLang="en-US"/>
          </a:p>
        </p:txBody>
      </p:sp>
      <p:sp>
        <p:nvSpPr>
          <p:cNvPr id="63492" name="Rectangle 3"/>
          <p:cNvSpPr>
            <a:spLocks noGrp="1" noChangeArrowheads="1"/>
          </p:cNvSpPr>
          <p:nvPr>
            <p:ph idx="1"/>
          </p:nvPr>
        </p:nvSpPr>
        <p:spPr/>
        <p:txBody>
          <a:bodyPr/>
          <a:lstStyle/>
          <a:p>
            <a:pPr algn="l" rtl="0" eaLnBrk="1" hangingPunct="1">
              <a:lnSpc>
                <a:spcPct val="90000"/>
              </a:lnSpc>
              <a:buFont typeface="Wingdings" panose="05000000000000000000" pitchFamily="2" charset="2"/>
              <a:buNone/>
            </a:pPr>
            <a:r>
              <a:rPr lang="en-US" altLang="en-US" sz="2500"/>
              <a:t>class aclass</a:t>
            </a:r>
          </a:p>
          <a:p>
            <a:pPr algn="l" rtl="0" eaLnBrk="1" hangingPunct="1">
              <a:lnSpc>
                <a:spcPct val="90000"/>
              </a:lnSpc>
              <a:buFont typeface="Wingdings" panose="05000000000000000000" pitchFamily="2" charset="2"/>
              <a:buNone/>
            </a:pPr>
            <a:r>
              <a:rPr lang="en-US" altLang="en-US" sz="2500"/>
              <a:t>{</a:t>
            </a:r>
          </a:p>
          <a:p>
            <a:pPr algn="l" rtl="0" eaLnBrk="1" hangingPunct="1">
              <a:lnSpc>
                <a:spcPct val="90000"/>
              </a:lnSpc>
              <a:buFont typeface="Wingdings" panose="05000000000000000000" pitchFamily="2" charset="2"/>
              <a:buNone/>
            </a:pPr>
            <a:r>
              <a:rPr lang="en-US" altLang="en-US" sz="2500"/>
              <a:t>private:</a:t>
            </a:r>
          </a:p>
          <a:p>
            <a:pPr algn="l" rtl="0" eaLnBrk="1" hangingPunct="1">
              <a:lnSpc>
                <a:spcPct val="90000"/>
              </a:lnSpc>
              <a:buFont typeface="Wingdings" panose="05000000000000000000" pitchFamily="2" charset="2"/>
              <a:buNone/>
            </a:pPr>
            <a:r>
              <a:rPr lang="en-US" altLang="en-US" sz="2500"/>
              <a:t>int alpha;</a:t>
            </a:r>
          </a:p>
          <a:p>
            <a:pPr algn="l" rtl="0" eaLnBrk="1" hangingPunct="1">
              <a:lnSpc>
                <a:spcPct val="90000"/>
              </a:lnSpc>
              <a:buFont typeface="Wingdings" panose="05000000000000000000" pitchFamily="2" charset="2"/>
              <a:buNone/>
            </a:pPr>
            <a:r>
              <a:rPr lang="en-US" altLang="en-US" sz="2500"/>
              <a:t>public:</a:t>
            </a:r>
          </a:p>
          <a:p>
            <a:pPr algn="l" rtl="0" eaLnBrk="1" hangingPunct="1">
              <a:lnSpc>
                <a:spcPct val="90000"/>
              </a:lnSpc>
              <a:buFont typeface="Wingdings" panose="05000000000000000000" pitchFamily="2" charset="2"/>
              <a:buNone/>
            </a:pPr>
            <a:r>
              <a:rPr lang="en-US" altLang="en-US" sz="2500"/>
              <a:t>void nonfunc()                //non-const member function</a:t>
            </a:r>
          </a:p>
          <a:p>
            <a:pPr algn="l" rtl="0" eaLnBrk="1" hangingPunct="1">
              <a:lnSpc>
                <a:spcPct val="90000"/>
              </a:lnSpc>
              <a:buFont typeface="Wingdings" panose="05000000000000000000" pitchFamily="2" charset="2"/>
              <a:buNone/>
            </a:pPr>
            <a:r>
              <a:rPr lang="en-US" altLang="en-US" sz="2500"/>
              <a:t>{alpha=99;}                   //ok</a:t>
            </a:r>
          </a:p>
          <a:p>
            <a:pPr algn="l" rtl="0" eaLnBrk="1" hangingPunct="1">
              <a:lnSpc>
                <a:spcPct val="90000"/>
              </a:lnSpc>
              <a:buFont typeface="Wingdings" panose="05000000000000000000" pitchFamily="2" charset="2"/>
              <a:buNone/>
            </a:pPr>
            <a:r>
              <a:rPr lang="en-US" altLang="en-US" sz="2500"/>
              <a:t>void confunc() const        //const member function</a:t>
            </a:r>
          </a:p>
          <a:p>
            <a:pPr algn="l" rtl="0" eaLnBrk="1" hangingPunct="1">
              <a:lnSpc>
                <a:spcPct val="90000"/>
              </a:lnSpc>
              <a:buFont typeface="Wingdings" panose="05000000000000000000" pitchFamily="2" charset="2"/>
              <a:buNone/>
            </a:pPr>
            <a:r>
              <a:rPr lang="en-US" altLang="en-US" sz="2500"/>
              <a:t>{alpha=99;}                   //error: can’t modify a member</a:t>
            </a:r>
          </a:p>
          <a:p>
            <a:pPr algn="l" rtl="0" eaLnBrk="1" hangingPunct="1">
              <a:lnSpc>
                <a:spcPct val="90000"/>
              </a:lnSpc>
              <a:buFont typeface="Wingdings" panose="05000000000000000000" pitchFamily="2" charset="2"/>
              <a:buNone/>
            </a:pPr>
            <a:r>
              <a:rPr lang="en-US" altLang="en-US" sz="2500"/>
              <a:t>};</a:t>
            </a:r>
          </a:p>
          <a:p>
            <a:pPr algn="l" rtl="0" eaLnBrk="1" hangingPunct="1">
              <a:lnSpc>
                <a:spcPct val="90000"/>
              </a:lnSpc>
              <a:buFont typeface="Wingdings" panose="05000000000000000000" pitchFamily="2" charset="2"/>
              <a:buNone/>
            </a:pPr>
            <a:endParaRPr lang="en-US" altLang="en-US" sz="2500"/>
          </a:p>
        </p:txBody>
      </p:sp>
      <p:sp>
        <p:nvSpPr>
          <p:cNvPr id="634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7037C61C-4D79-4423-BDA5-96A899F7A63C}" type="slidenum">
              <a:rPr lang="fa-IR" altLang="en-US" sz="1400">
                <a:cs typeface="B Mitra" panose="00000400000000000000" pitchFamily="2" charset="-78"/>
              </a:rPr>
              <a:pPr eaLnBrk="1" hangingPunct="1"/>
              <a:t>72</a:t>
            </a:fld>
            <a:endParaRPr lang="en-US" altLang="en-US" sz="1400" dirty="0">
              <a:cs typeface="B Mitra" panose="00000400000000000000" pitchFamily="2" charset="-78"/>
            </a:endParaRPr>
          </a:p>
        </p:txBody>
      </p:sp>
      <p:cxnSp>
        <p:nvCxnSpPr>
          <p:cNvPr id="63493" name="AutoShape 5"/>
          <p:cNvCxnSpPr>
            <a:cxnSpLocks noChangeShapeType="1"/>
            <a:stCxn id="63492" idx="0"/>
            <a:endCxn id="63492" idx="0"/>
          </p:cNvCxnSpPr>
          <p:nvPr/>
        </p:nvCxnSpPr>
        <p:spPr bwMode="auto">
          <a:xfrm>
            <a:off x="6154738" y="2057400"/>
            <a:ext cx="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494" name="AutoShape 6"/>
          <p:cNvCxnSpPr>
            <a:cxnSpLocks noChangeShapeType="1"/>
            <a:stCxn id="63492" idx="0"/>
            <a:endCxn id="63492" idx="0"/>
          </p:cNvCxnSpPr>
          <p:nvPr/>
        </p:nvCxnSpPr>
        <p:spPr bwMode="auto">
          <a:xfrm>
            <a:off x="6154738" y="2057400"/>
            <a:ext cx="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3495" name="Line 8"/>
          <p:cNvSpPr>
            <a:spLocks noChangeShapeType="1"/>
          </p:cNvSpPr>
          <p:nvPr/>
        </p:nvSpPr>
        <p:spPr bwMode="auto">
          <a:xfrm>
            <a:off x="4038600" y="4343400"/>
            <a:ext cx="1524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96" name="Line 9"/>
          <p:cNvSpPr>
            <a:spLocks noChangeShapeType="1"/>
          </p:cNvSpPr>
          <p:nvPr/>
        </p:nvSpPr>
        <p:spPr bwMode="auto">
          <a:xfrm>
            <a:off x="3810000" y="4800600"/>
            <a:ext cx="1752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97" name="Line 10"/>
          <p:cNvSpPr>
            <a:spLocks noChangeShapeType="1"/>
          </p:cNvSpPr>
          <p:nvPr/>
        </p:nvSpPr>
        <p:spPr bwMode="auto">
          <a:xfrm>
            <a:off x="3810000" y="5638800"/>
            <a:ext cx="1752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498" name="Line 11"/>
          <p:cNvSpPr>
            <a:spLocks noChangeShapeType="1"/>
          </p:cNvSpPr>
          <p:nvPr/>
        </p:nvSpPr>
        <p:spPr bwMode="auto">
          <a:xfrm>
            <a:off x="4876800" y="5257800"/>
            <a:ext cx="685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7803943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ChangeArrowheads="1"/>
          </p:cNvSpPr>
          <p:nvPr>
            <p:ph type="title"/>
          </p:nvPr>
        </p:nvSpPr>
        <p:spPr/>
        <p:txBody>
          <a:bodyPr/>
          <a:lstStyle/>
          <a:p>
            <a:pPr eaLnBrk="1" hangingPunct="1"/>
            <a:r>
              <a:rPr lang="fa-IR" altLang="en-US"/>
              <a:t>اشياء </a:t>
            </a:r>
            <a:r>
              <a:rPr lang="en-US" altLang="en-US" sz="4000"/>
              <a:t>const</a:t>
            </a:r>
          </a:p>
        </p:txBody>
      </p:sp>
      <p:sp>
        <p:nvSpPr>
          <p:cNvPr id="64516" name="Rectangle 3"/>
          <p:cNvSpPr>
            <a:spLocks noGrp="1" noChangeArrowheads="1"/>
          </p:cNvSpPr>
          <p:nvPr>
            <p:ph idx="1"/>
          </p:nvPr>
        </p:nvSpPr>
        <p:spPr/>
        <p:txBody>
          <a:bodyPr/>
          <a:lstStyle/>
          <a:p>
            <a:pPr eaLnBrk="1" hangingPunct="1"/>
            <a:r>
              <a:rPr lang="fa-IR" altLang="en-US" sz="3000" dirty="0"/>
              <a:t>هر گاه يک شيء را به صورت</a:t>
            </a:r>
            <a:r>
              <a:rPr lang="fa-IR" altLang="en-US" sz="2600" dirty="0"/>
              <a:t> </a:t>
            </a:r>
            <a:r>
              <a:rPr lang="en-US" altLang="en-US" sz="2600" dirty="0" err="1"/>
              <a:t>const</a:t>
            </a:r>
            <a:r>
              <a:rPr lang="fa-IR" altLang="en-US" sz="3000" dirty="0"/>
              <a:t> اعلان کنيم ديگر نمي توانيم آن شيء را تغيير دهيم بنابراين تنها از توابع عضو </a:t>
            </a:r>
            <a:r>
              <a:rPr lang="en-US" altLang="en-US" sz="2700" dirty="0" err="1"/>
              <a:t>const</a:t>
            </a:r>
            <a:r>
              <a:rPr lang="fa-IR" altLang="en-US" sz="3000" dirty="0"/>
              <a:t> مي توانيم استفاده کنيم زيرا تنها توابعي هستند که تضمين ميکنند محتواي آن تغيير نمي کند </a:t>
            </a:r>
            <a:endParaRPr lang="en-US" altLang="en-US" sz="3000" dirty="0"/>
          </a:p>
        </p:txBody>
      </p:sp>
      <p:sp>
        <p:nvSpPr>
          <p:cNvPr id="645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84A3BAC1-533C-4AB6-A59C-03C6ACFA7240}" type="slidenum">
              <a:rPr lang="fa-IR" altLang="en-US" sz="1400">
                <a:cs typeface="B Mitra" panose="00000400000000000000" pitchFamily="2" charset="-78"/>
              </a:rPr>
              <a:pPr eaLnBrk="1" hangingPunct="1"/>
              <a:t>73</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3013063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4"/>
          <p:cNvSpPr>
            <a:spLocks noGrp="1" noChangeArrowheads="1"/>
          </p:cNvSpPr>
          <p:nvPr>
            <p:ph type="title"/>
          </p:nvPr>
        </p:nvSpPr>
        <p:spPr/>
        <p:txBody>
          <a:bodyPr/>
          <a:lstStyle/>
          <a:p>
            <a:pPr algn="r" rtl="1" eaLnBrk="1" hangingPunct="1"/>
            <a:r>
              <a:rPr lang="fa-IR" altLang="en-US" dirty="0"/>
              <a:t>مثال</a:t>
            </a:r>
            <a:endParaRPr lang="en-US" altLang="en-US" dirty="0"/>
          </a:p>
        </p:txBody>
      </p:sp>
      <p:sp>
        <p:nvSpPr>
          <p:cNvPr id="65540" name="Rectangle 3"/>
          <p:cNvSpPr>
            <a:spLocks noGrp="1" noChangeArrowheads="1"/>
          </p:cNvSpPr>
          <p:nvPr>
            <p:ph idx="1"/>
          </p:nvPr>
        </p:nvSpPr>
        <p:spPr/>
        <p:txBody>
          <a:bodyPr>
            <a:normAutofit fontScale="85000" lnSpcReduction="20000"/>
          </a:bodyPr>
          <a:lstStyle/>
          <a:p>
            <a:pPr marL="609600" indent="-609600" algn="l" rtl="0">
              <a:lnSpc>
                <a:spcPct val="80000"/>
              </a:lnSpc>
              <a:buNone/>
            </a:pPr>
            <a:r>
              <a:rPr lang="en-US" altLang="en-US" dirty="0"/>
              <a:t>class distance</a:t>
            </a:r>
          </a:p>
          <a:p>
            <a:pPr marL="609600" indent="-609600" algn="l" rtl="0">
              <a:lnSpc>
                <a:spcPct val="80000"/>
              </a:lnSpc>
              <a:buNone/>
            </a:pPr>
            <a:r>
              <a:rPr lang="en-US" altLang="en-US" dirty="0"/>
              <a:t>{</a:t>
            </a:r>
          </a:p>
          <a:p>
            <a:pPr marL="609600" indent="-609600" algn="l" rtl="0">
              <a:lnSpc>
                <a:spcPct val="80000"/>
              </a:lnSpc>
              <a:buNone/>
            </a:pPr>
            <a:r>
              <a:rPr lang="en-US" altLang="en-US" dirty="0"/>
              <a:t>private:</a:t>
            </a:r>
          </a:p>
          <a:p>
            <a:pPr marL="609600" indent="-609600" algn="l" rtl="0">
              <a:lnSpc>
                <a:spcPct val="80000"/>
              </a:lnSpc>
              <a:buNone/>
            </a:pPr>
            <a:r>
              <a:rPr lang="en-US" altLang="en-US" dirty="0" err="1"/>
              <a:t>int</a:t>
            </a:r>
            <a:r>
              <a:rPr lang="en-US" altLang="en-US" dirty="0"/>
              <a:t> feet;</a:t>
            </a:r>
          </a:p>
          <a:p>
            <a:pPr marL="609600" indent="-609600" algn="l" rtl="0">
              <a:lnSpc>
                <a:spcPct val="80000"/>
              </a:lnSpc>
              <a:buNone/>
            </a:pPr>
            <a:r>
              <a:rPr lang="en-US" altLang="en-US" dirty="0"/>
              <a:t>float inches;</a:t>
            </a:r>
          </a:p>
          <a:p>
            <a:pPr marL="609600" indent="-609600" algn="l" rtl="0">
              <a:lnSpc>
                <a:spcPct val="80000"/>
              </a:lnSpc>
              <a:buNone/>
            </a:pPr>
            <a:r>
              <a:rPr lang="en-US" altLang="en-US" dirty="0"/>
              <a:t>public:</a:t>
            </a:r>
          </a:p>
          <a:p>
            <a:pPr marL="609600" indent="-609600" algn="l" rtl="0">
              <a:lnSpc>
                <a:spcPct val="80000"/>
              </a:lnSpc>
              <a:buNone/>
            </a:pPr>
            <a:r>
              <a:rPr lang="en-US" altLang="en-US" dirty="0"/>
              <a:t>distance(</a:t>
            </a:r>
            <a:r>
              <a:rPr lang="en-US" altLang="en-US" dirty="0" err="1"/>
              <a:t>int</a:t>
            </a:r>
            <a:r>
              <a:rPr lang="en-US" altLang="en-US" dirty="0"/>
              <a:t> </a:t>
            </a:r>
            <a:r>
              <a:rPr lang="en-US" altLang="en-US" dirty="0" err="1"/>
              <a:t>ft</a:t>
            </a:r>
            <a:r>
              <a:rPr lang="en-US" altLang="en-US" dirty="0"/>
              <a:t>, float in) : feet(</a:t>
            </a:r>
            <a:r>
              <a:rPr lang="en-US" altLang="en-US" dirty="0" err="1"/>
              <a:t>ft</a:t>
            </a:r>
            <a:r>
              <a:rPr lang="en-US" altLang="en-US" dirty="0"/>
              <a:t>), </a:t>
            </a:r>
          </a:p>
          <a:p>
            <a:pPr marL="609600" indent="-609600" algn="l" rtl="0">
              <a:lnSpc>
                <a:spcPct val="80000"/>
              </a:lnSpc>
              <a:buNone/>
            </a:pPr>
            <a:r>
              <a:rPr lang="en-US" altLang="en-US" dirty="0"/>
              <a:t>inches(in)</a:t>
            </a:r>
          </a:p>
          <a:p>
            <a:pPr marL="609600" indent="-609600" algn="l" rtl="0">
              <a:lnSpc>
                <a:spcPct val="80000"/>
              </a:lnSpc>
              <a:buNone/>
            </a:pPr>
            <a:r>
              <a:rPr lang="en-US" altLang="en-US" dirty="0"/>
              <a:t>{  }</a:t>
            </a:r>
          </a:p>
          <a:p>
            <a:pPr marL="609600" indent="-609600" algn="l" rtl="0">
              <a:lnSpc>
                <a:spcPct val="80000"/>
              </a:lnSpc>
              <a:buNone/>
            </a:pPr>
            <a:r>
              <a:rPr lang="en-US" altLang="en-US" dirty="0"/>
              <a:t>void </a:t>
            </a:r>
            <a:r>
              <a:rPr lang="en-US" altLang="en-US" dirty="0" err="1"/>
              <a:t>getdist</a:t>
            </a:r>
            <a:r>
              <a:rPr lang="en-US" altLang="en-US" dirty="0"/>
              <a:t>()</a:t>
            </a:r>
          </a:p>
          <a:p>
            <a:pPr marL="609600" indent="-609600" algn="l" rtl="0">
              <a:lnSpc>
                <a:spcPct val="80000"/>
              </a:lnSpc>
              <a:buNone/>
            </a:pPr>
            <a:r>
              <a:rPr lang="en-US" altLang="en-US" dirty="0"/>
              <a:t>{</a:t>
            </a:r>
          </a:p>
          <a:p>
            <a:pPr marL="609600" indent="-609600" algn="l" rtl="0">
              <a:lnSpc>
                <a:spcPct val="80000"/>
              </a:lnSpc>
              <a:buNone/>
            </a:pPr>
            <a:r>
              <a:rPr lang="en-US" altLang="en-US" dirty="0" err="1"/>
              <a:t>cout</a:t>
            </a:r>
            <a:r>
              <a:rPr lang="en-US" altLang="en-US" dirty="0"/>
              <a:t>&lt;&lt;“\n enter feet” ;  </a:t>
            </a:r>
            <a:r>
              <a:rPr lang="en-US" altLang="en-US" dirty="0" err="1"/>
              <a:t>cin</a:t>
            </a:r>
            <a:r>
              <a:rPr lang="en-US" altLang="en-US" dirty="0"/>
              <a:t>&gt;&gt;feet;</a:t>
            </a:r>
          </a:p>
          <a:p>
            <a:pPr marL="609600" indent="-609600" algn="l" rtl="0">
              <a:lnSpc>
                <a:spcPct val="80000"/>
              </a:lnSpc>
              <a:buNone/>
            </a:pPr>
            <a:r>
              <a:rPr lang="en-US" altLang="en-US" dirty="0" err="1"/>
              <a:t>cout</a:t>
            </a:r>
            <a:r>
              <a:rPr lang="en-US" altLang="en-US" dirty="0"/>
              <a:t>&lt;&lt;“ enter </a:t>
            </a:r>
            <a:r>
              <a:rPr lang="en-US" altLang="en-US" dirty="0" err="1"/>
              <a:t>inchest</a:t>
            </a:r>
            <a:r>
              <a:rPr lang="en-US" altLang="en-US" dirty="0"/>
              <a:t>”; </a:t>
            </a:r>
            <a:r>
              <a:rPr lang="en-US" altLang="en-US" dirty="0" err="1"/>
              <a:t>cin</a:t>
            </a:r>
            <a:r>
              <a:rPr lang="en-US" altLang="en-US" dirty="0"/>
              <a:t>&gt;&gt;inches;</a:t>
            </a:r>
          </a:p>
          <a:p>
            <a:pPr marL="609600" indent="-609600" algn="l" rtl="0">
              <a:lnSpc>
                <a:spcPct val="80000"/>
              </a:lnSpc>
              <a:buNone/>
            </a:pPr>
            <a:r>
              <a:rPr lang="en-US" altLang="en-US" dirty="0"/>
              <a:t>}</a:t>
            </a:r>
          </a:p>
          <a:p>
            <a:pPr marL="609600" indent="-609600" algn="l" rtl="0">
              <a:lnSpc>
                <a:spcPct val="80000"/>
              </a:lnSpc>
              <a:buNone/>
            </a:pPr>
            <a:r>
              <a:rPr lang="en-US" altLang="en-US" sz="2400" dirty="0"/>
              <a:t> </a:t>
            </a:r>
          </a:p>
          <a:p>
            <a:pPr marL="609600" indent="-609600" algn="l" rtl="0">
              <a:lnSpc>
                <a:spcPct val="80000"/>
              </a:lnSpc>
              <a:buNone/>
            </a:pPr>
            <a:endParaRPr lang="en-US" altLang="en-US" dirty="0"/>
          </a:p>
        </p:txBody>
      </p:sp>
      <p:sp>
        <p:nvSpPr>
          <p:cNvPr id="6553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B84B370B-F10B-42F9-B213-434C1DF6F488}" type="slidenum">
              <a:rPr lang="fa-IR" altLang="en-US" sz="1400">
                <a:cs typeface="B Mitra" panose="00000400000000000000" pitchFamily="2" charset="-78"/>
              </a:rPr>
              <a:pPr eaLnBrk="1" hangingPunct="1"/>
              <a:t>74</a:t>
            </a:fld>
            <a:endParaRPr lang="en-US" altLang="en-US" sz="1400" dirty="0">
              <a:cs typeface="B Mitra" panose="00000400000000000000" pitchFamily="2" charset="-78"/>
            </a:endParaRPr>
          </a:p>
        </p:txBody>
      </p:sp>
      <p:sp>
        <p:nvSpPr>
          <p:cNvPr id="65541" name="Rectangle 5"/>
          <p:cNvSpPr>
            <a:spLocks noGrp="1" noChangeArrowheads="1"/>
          </p:cNvSpPr>
          <p:nvPr>
            <p:ph type="body" sz="half" idx="4294967295"/>
          </p:nvPr>
        </p:nvSpPr>
        <p:spPr>
          <a:xfrm>
            <a:off x="6678551" y="1168088"/>
            <a:ext cx="4230687" cy="4648200"/>
          </a:xfrm>
        </p:spPr>
        <p:txBody>
          <a:bodyPr>
            <a:normAutofit fontScale="77500" lnSpcReduction="20000"/>
          </a:bodyPr>
          <a:lstStyle/>
          <a:p>
            <a:pPr eaLnBrk="1" hangingPunct="1">
              <a:lnSpc>
                <a:spcPct val="80000"/>
              </a:lnSpc>
              <a:buFont typeface="Wingdings" panose="05000000000000000000" pitchFamily="2" charset="2"/>
              <a:buNone/>
            </a:pPr>
            <a:r>
              <a:rPr lang="en-US" altLang="en-US" dirty="0"/>
              <a:t>void </a:t>
            </a:r>
            <a:r>
              <a:rPr lang="en-US" altLang="en-US" dirty="0" err="1"/>
              <a:t>showdist</a:t>
            </a:r>
            <a:r>
              <a:rPr lang="en-US" altLang="en-US" dirty="0"/>
              <a:t>() </a:t>
            </a:r>
            <a:r>
              <a:rPr lang="en-US" altLang="en-US" dirty="0" err="1"/>
              <a:t>const</a:t>
            </a:r>
            <a:endParaRPr lang="en-US" altLang="en-US" dirty="0"/>
          </a:p>
          <a:p>
            <a:pPr eaLnBrk="1" hangingPunct="1">
              <a:lnSpc>
                <a:spcPct val="80000"/>
              </a:lnSpc>
              <a:buFont typeface="Wingdings" panose="05000000000000000000" pitchFamily="2" charset="2"/>
              <a:buNone/>
            </a:pPr>
            <a:r>
              <a:rPr lang="en-US" altLang="en-US" dirty="0"/>
              <a:t>{</a:t>
            </a:r>
          </a:p>
          <a:p>
            <a:pPr eaLnBrk="1" hangingPunct="1">
              <a:lnSpc>
                <a:spcPct val="80000"/>
              </a:lnSpc>
              <a:buFont typeface="Wingdings" panose="05000000000000000000" pitchFamily="2" charset="2"/>
              <a:buNone/>
            </a:pPr>
            <a:r>
              <a:rPr lang="en-US" altLang="en-US" dirty="0" err="1"/>
              <a:t>cout</a:t>
            </a:r>
            <a:r>
              <a:rPr lang="en-US" altLang="en-US" dirty="0"/>
              <a:t>&lt;&lt;feet&lt;&lt;“\”&lt;&lt;inches&lt;&lt;“\”;</a:t>
            </a:r>
          </a:p>
          <a:p>
            <a:pPr eaLnBrk="1" hangingPunct="1">
              <a:lnSpc>
                <a:spcPct val="80000"/>
              </a:lnSpc>
              <a:buFont typeface="Wingdings" panose="05000000000000000000" pitchFamily="2" charset="2"/>
              <a:buNone/>
            </a:pPr>
            <a:r>
              <a:rPr lang="en-US" altLang="en-US" dirty="0"/>
              <a:t>}</a:t>
            </a:r>
          </a:p>
          <a:p>
            <a:pPr eaLnBrk="1" hangingPunct="1">
              <a:lnSpc>
                <a:spcPct val="80000"/>
              </a:lnSpc>
              <a:buFont typeface="Wingdings" panose="05000000000000000000" pitchFamily="2" charset="2"/>
              <a:buNone/>
            </a:pPr>
            <a:r>
              <a:rPr lang="en-US" altLang="en-US" dirty="0"/>
              <a:t>};</a:t>
            </a:r>
          </a:p>
          <a:p>
            <a:pPr eaLnBrk="1" hangingPunct="1">
              <a:lnSpc>
                <a:spcPct val="80000"/>
              </a:lnSpc>
              <a:buFont typeface="Wingdings" panose="05000000000000000000" pitchFamily="2" charset="2"/>
              <a:buNone/>
            </a:pPr>
            <a:r>
              <a:rPr lang="en-US" altLang="en-US" dirty="0" err="1"/>
              <a:t>int</a:t>
            </a:r>
            <a:r>
              <a:rPr lang="en-US" altLang="en-US" dirty="0"/>
              <a:t> main()</a:t>
            </a:r>
          </a:p>
          <a:p>
            <a:pPr eaLnBrk="1" hangingPunct="1">
              <a:lnSpc>
                <a:spcPct val="80000"/>
              </a:lnSpc>
              <a:buFont typeface="Wingdings" panose="05000000000000000000" pitchFamily="2" charset="2"/>
              <a:buNone/>
            </a:pPr>
            <a:r>
              <a:rPr lang="en-US" altLang="en-US" dirty="0"/>
              <a:t>{</a:t>
            </a:r>
          </a:p>
          <a:p>
            <a:pPr eaLnBrk="1" hangingPunct="1">
              <a:lnSpc>
                <a:spcPct val="80000"/>
              </a:lnSpc>
              <a:buFont typeface="Wingdings" panose="05000000000000000000" pitchFamily="2" charset="2"/>
              <a:buNone/>
            </a:pPr>
            <a:r>
              <a:rPr lang="en-US" altLang="en-US" dirty="0" err="1">
                <a:solidFill>
                  <a:schemeClr val="hlink"/>
                </a:solidFill>
              </a:rPr>
              <a:t>const</a:t>
            </a:r>
            <a:r>
              <a:rPr lang="en-US" altLang="en-US" dirty="0">
                <a:solidFill>
                  <a:schemeClr val="hlink"/>
                </a:solidFill>
              </a:rPr>
              <a:t> </a:t>
            </a:r>
            <a:r>
              <a:rPr lang="en-US" altLang="en-US" dirty="0"/>
              <a:t>distance football(300,0);</a:t>
            </a:r>
          </a:p>
          <a:p>
            <a:pPr eaLnBrk="1" hangingPunct="1">
              <a:lnSpc>
                <a:spcPct val="80000"/>
              </a:lnSpc>
              <a:buFont typeface="Wingdings" panose="05000000000000000000" pitchFamily="2" charset="2"/>
              <a:buNone/>
            </a:pPr>
            <a:r>
              <a:rPr lang="en-US" altLang="en-US" dirty="0" err="1">
                <a:solidFill>
                  <a:schemeClr val="accent1"/>
                </a:solidFill>
              </a:rPr>
              <a:t>football.getdist</a:t>
            </a:r>
            <a:r>
              <a:rPr lang="en-US" altLang="en-US" dirty="0">
                <a:solidFill>
                  <a:schemeClr val="accent1"/>
                </a:solidFill>
              </a:rPr>
              <a:t>();      //error</a:t>
            </a:r>
          </a:p>
          <a:p>
            <a:pPr eaLnBrk="1" hangingPunct="1">
              <a:lnSpc>
                <a:spcPct val="80000"/>
              </a:lnSpc>
              <a:buFont typeface="Wingdings" panose="05000000000000000000" pitchFamily="2" charset="2"/>
              <a:buNone/>
            </a:pPr>
            <a:r>
              <a:rPr lang="en-US" altLang="en-US" dirty="0" err="1"/>
              <a:t>cout</a:t>
            </a:r>
            <a:r>
              <a:rPr lang="en-US" altLang="en-US" dirty="0"/>
              <a:t>&lt;&lt;“football=“;</a:t>
            </a:r>
          </a:p>
          <a:p>
            <a:pPr eaLnBrk="1" hangingPunct="1">
              <a:lnSpc>
                <a:spcPct val="80000"/>
              </a:lnSpc>
              <a:buFont typeface="Wingdings" panose="05000000000000000000" pitchFamily="2" charset="2"/>
              <a:buNone/>
            </a:pPr>
            <a:r>
              <a:rPr lang="en-US" altLang="en-US" dirty="0" err="1"/>
              <a:t>football.showdist</a:t>
            </a:r>
            <a:r>
              <a:rPr lang="en-US" altLang="en-US" dirty="0"/>
              <a:t>();    //ok</a:t>
            </a:r>
          </a:p>
          <a:p>
            <a:pPr eaLnBrk="1" hangingPunct="1">
              <a:lnSpc>
                <a:spcPct val="80000"/>
              </a:lnSpc>
              <a:buFont typeface="Wingdings" panose="05000000000000000000" pitchFamily="2" charset="2"/>
              <a:buNone/>
            </a:pPr>
            <a:r>
              <a:rPr lang="en-US" altLang="en-US" dirty="0" err="1"/>
              <a:t>cout</a:t>
            </a:r>
            <a:r>
              <a:rPr lang="en-US" altLang="en-US" dirty="0"/>
              <a:t>&lt;&lt;</a:t>
            </a:r>
            <a:r>
              <a:rPr lang="en-US" altLang="en-US" dirty="0" err="1"/>
              <a:t>endl</a:t>
            </a:r>
            <a:r>
              <a:rPr lang="en-US" altLang="en-US" dirty="0"/>
              <a:t>;</a:t>
            </a:r>
          </a:p>
          <a:p>
            <a:pPr eaLnBrk="1" hangingPunct="1">
              <a:lnSpc>
                <a:spcPct val="80000"/>
              </a:lnSpc>
              <a:buFont typeface="Wingdings" panose="05000000000000000000" pitchFamily="2" charset="2"/>
              <a:buNone/>
            </a:pPr>
            <a:r>
              <a:rPr lang="en-US" altLang="en-US" dirty="0"/>
              <a:t>return 0;</a:t>
            </a:r>
          </a:p>
          <a:p>
            <a:pPr eaLnBrk="1" hangingPunct="1">
              <a:lnSpc>
                <a:spcPct val="80000"/>
              </a:lnSpc>
              <a:buFont typeface="Wingdings" panose="05000000000000000000" pitchFamily="2" charset="2"/>
              <a:buNone/>
            </a:pPr>
            <a:r>
              <a:rPr lang="en-US" altLang="en-US" dirty="0"/>
              <a:t>}</a:t>
            </a: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798576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p:cNvSpPr>
            <a:spLocks noGrp="1" noChangeArrowheads="1"/>
          </p:cNvSpPr>
          <p:nvPr>
            <p:ph type="title"/>
          </p:nvPr>
        </p:nvSpPr>
        <p:spPr/>
        <p:txBody>
          <a:bodyPr/>
          <a:lstStyle/>
          <a:p>
            <a:pPr eaLnBrk="1" hangingPunct="1"/>
            <a:r>
              <a:rPr lang="fa-IR" altLang="en-US"/>
              <a:t>شرح مثال</a:t>
            </a:r>
            <a:endParaRPr lang="en-US" altLang="en-US"/>
          </a:p>
        </p:txBody>
      </p:sp>
      <p:sp>
        <p:nvSpPr>
          <p:cNvPr id="66564" name="Rectangle 3"/>
          <p:cNvSpPr>
            <a:spLocks noGrp="1" noChangeArrowheads="1"/>
          </p:cNvSpPr>
          <p:nvPr>
            <p:ph idx="1"/>
          </p:nvPr>
        </p:nvSpPr>
        <p:spPr/>
        <p:txBody>
          <a:bodyPr/>
          <a:lstStyle/>
          <a:p>
            <a:pPr eaLnBrk="1" hangingPunct="1"/>
            <a:r>
              <a:rPr lang="fa-IR" altLang="en-US" sz="3000" dirty="0"/>
              <a:t>چون شيء </a:t>
            </a:r>
            <a:r>
              <a:rPr lang="en-US" altLang="en-US" sz="2600" dirty="0"/>
              <a:t>football</a:t>
            </a:r>
            <a:r>
              <a:rPr lang="fa-IR" altLang="en-US" sz="3000" dirty="0"/>
              <a:t> که از تعريف کرديم از نوع </a:t>
            </a:r>
            <a:r>
              <a:rPr lang="en-US" altLang="en-US" sz="3000" dirty="0"/>
              <a:t> </a:t>
            </a:r>
            <a:r>
              <a:rPr lang="en-US" altLang="en-US" sz="2600" dirty="0" err="1"/>
              <a:t>const</a:t>
            </a:r>
            <a:r>
              <a:rPr lang="en-US" altLang="en-US" sz="3000" dirty="0"/>
              <a:t> </a:t>
            </a:r>
            <a:r>
              <a:rPr lang="fa-IR" altLang="en-US" sz="3000" dirty="0"/>
              <a:t>مي‌باشد آن خط از برنامه که با رنگ سبز نمايش داده شده است باعث ايجاد </a:t>
            </a:r>
            <a:r>
              <a:rPr lang="en-US" altLang="en-US" sz="2600" dirty="0"/>
              <a:t>error</a:t>
            </a:r>
            <a:r>
              <a:rPr lang="fa-IR" altLang="en-US" sz="3000" dirty="0"/>
              <a:t> مي شود زيرا تابع </a:t>
            </a:r>
            <a:r>
              <a:rPr lang="en-US" altLang="en-US" sz="2600" dirty="0" err="1"/>
              <a:t>getdist</a:t>
            </a:r>
            <a:r>
              <a:rPr lang="fa-IR" altLang="en-US" sz="3000" dirty="0"/>
              <a:t> يک تابع عضو از نوع </a:t>
            </a:r>
            <a:r>
              <a:rPr lang="en-US" altLang="en-US" sz="2600" dirty="0" err="1"/>
              <a:t>const</a:t>
            </a:r>
            <a:r>
              <a:rPr lang="en-US" altLang="en-US" sz="3000" dirty="0"/>
              <a:t> </a:t>
            </a:r>
            <a:r>
              <a:rPr lang="fa-IR" altLang="en-US" sz="3000" dirty="0"/>
              <a:t> نمي‌باشد اين در حالي است که چون تابع</a:t>
            </a:r>
            <a:r>
              <a:rPr lang="en-US" altLang="en-US" sz="3000" dirty="0"/>
              <a:t>  </a:t>
            </a:r>
            <a:r>
              <a:rPr lang="en-US" altLang="en-US" sz="2600" dirty="0" err="1"/>
              <a:t>showdist</a:t>
            </a:r>
            <a:r>
              <a:rPr lang="en-US" altLang="en-US" sz="2600" dirty="0"/>
              <a:t>()</a:t>
            </a:r>
            <a:r>
              <a:rPr lang="en-US" altLang="en-US" sz="3000" dirty="0"/>
              <a:t> </a:t>
            </a:r>
            <a:r>
              <a:rPr lang="fa-IR" altLang="en-US" sz="3000" dirty="0"/>
              <a:t> از نوع </a:t>
            </a:r>
            <a:r>
              <a:rPr lang="en-US" altLang="en-US" sz="2600" dirty="0" err="1"/>
              <a:t>const</a:t>
            </a:r>
            <a:r>
              <a:rPr lang="en-US" altLang="en-US" sz="3000" dirty="0"/>
              <a:t> </a:t>
            </a:r>
            <a:r>
              <a:rPr lang="fa-IR" altLang="en-US" sz="3000" dirty="0"/>
              <a:t> مي‌باشد باعث</a:t>
            </a:r>
            <a:r>
              <a:rPr lang="en-US" altLang="en-US" sz="3000" dirty="0"/>
              <a:t> </a:t>
            </a:r>
            <a:r>
              <a:rPr lang="fa-IR" altLang="en-US" sz="3000" dirty="0"/>
              <a:t> ايجاد </a:t>
            </a:r>
            <a:r>
              <a:rPr lang="en-US" altLang="en-US" sz="2600" dirty="0"/>
              <a:t>error</a:t>
            </a:r>
            <a:r>
              <a:rPr lang="fa-IR" altLang="en-US" sz="3000" dirty="0"/>
              <a:t> در برنامه نمي شود</a:t>
            </a:r>
            <a:endParaRPr lang="en-US" altLang="en-US" sz="3000" dirty="0"/>
          </a:p>
        </p:txBody>
      </p:sp>
      <p:sp>
        <p:nvSpPr>
          <p:cNvPr id="665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3BF3CAA9-C3CE-4870-A64D-E0903634335B}" type="slidenum">
              <a:rPr lang="fa-IR" altLang="en-US" sz="1400">
                <a:cs typeface="B Mitra" panose="00000400000000000000" pitchFamily="2" charset="-78"/>
              </a:rPr>
              <a:pPr eaLnBrk="1" hangingPunct="1"/>
              <a:t>75</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4287721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نمونه ای از طراحی اشیا در یک پروژه</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8</a:t>
            </a:fld>
            <a:endParaRPr lang="en-US" dirty="0"/>
          </a:p>
        </p:txBody>
      </p:sp>
      <p:pic>
        <p:nvPicPr>
          <p:cNvPr id="5" name="Picture 4"/>
          <p:cNvPicPr>
            <a:picLocks noChangeAspect="1"/>
          </p:cNvPicPr>
          <p:nvPr/>
        </p:nvPicPr>
        <p:blipFill rotWithShape="1">
          <a:blip r:embed="rId2"/>
          <a:srcRect l="10372" t="7099" r="9576" b="9025"/>
          <a:stretch/>
        </p:blipFill>
        <p:spPr>
          <a:xfrm>
            <a:off x="0" y="0"/>
            <a:ext cx="7184571" cy="6863558"/>
          </a:xfrm>
          <a:prstGeom prst="rect">
            <a:avLst/>
          </a:prstGeom>
        </p:spPr>
      </p:pic>
      <p:sp>
        <p:nvSpPr>
          <p:cNvPr id="7" name="Footer Placeholder 6"/>
          <p:cNvSpPr>
            <a:spLocks noGrp="1"/>
          </p:cNvSpPr>
          <p:nvPr>
            <p:ph type="ftr" sz="quarter" idx="11"/>
          </p:nvPr>
        </p:nvSpPr>
        <p:spPr/>
        <p:txBody>
          <a:bodyPr/>
          <a:lstStyle/>
          <a:p>
            <a:r>
              <a:rPr lang="en-US"/>
              <a:t>V. Haghighatdoost, Shahed university</a:t>
            </a:r>
            <a:endParaRPr lang="en-US" dirty="0"/>
          </a:p>
        </p:txBody>
      </p:sp>
      <mc:AlternateContent xmlns:mc="http://schemas.openxmlformats.org/markup-compatibility/2006" xmlns:p14="http://schemas.microsoft.com/office/powerpoint/2010/main">
        <mc:Choice Requires="p14">
          <p:contentPart p14:bwMode="auto" r:id="rId3">
            <p14:nvContentPartPr>
              <p14:cNvPr id="6" name="Ink 5"/>
              <p14:cNvContentPartPr/>
              <p14:nvPr/>
            </p14:nvContentPartPr>
            <p14:xfrm>
              <a:off x="2260440" y="76320"/>
              <a:ext cx="2514960" cy="1187640"/>
            </p14:xfrm>
          </p:contentPart>
        </mc:Choice>
        <mc:Fallback xmlns="">
          <p:pic>
            <p:nvPicPr>
              <p:cNvPr id="6" name="Ink 5"/>
              <p:cNvPicPr/>
              <p:nvPr/>
            </p:nvPicPr>
            <p:blipFill>
              <a:blip r:embed="rId4"/>
              <a:stretch>
                <a:fillRect/>
              </a:stretch>
            </p:blipFill>
            <p:spPr>
              <a:xfrm>
                <a:off x="2251080" y="66960"/>
                <a:ext cx="2533680" cy="1206360"/>
              </a:xfrm>
              <a:prstGeom prst="rect">
                <a:avLst/>
              </a:prstGeom>
            </p:spPr>
          </p:pic>
        </mc:Fallback>
      </mc:AlternateContent>
    </p:spTree>
    <p:extLst>
      <p:ext uri="{BB962C8B-B14F-4D97-AF65-F5344CB8AC3E}">
        <p14:creationId xmlns:p14="http://schemas.microsoft.com/office/powerpoint/2010/main" val="15423318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fa-IR" altLang="en-US"/>
              <a:t>خصوصي و عمومي: پنهان سازي</a:t>
            </a:r>
            <a:endParaRPr lang="en-US" altLang="en-US"/>
          </a:p>
        </p:txBody>
      </p:sp>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Tahoma" panose="020B0604030504040204" pitchFamily="34" charset="0"/>
                <a:cs typeface="Koodak" panose="00000700000000000000" pitchFamily="2" charset="-78"/>
              </a:defRPr>
            </a:lvl1pPr>
            <a:lvl2pPr marL="742950" indent="-285750" eaLnBrk="0" hangingPunct="0">
              <a:defRPr sz="2200">
                <a:solidFill>
                  <a:schemeClr val="tx1"/>
                </a:solidFill>
                <a:latin typeface="Tahoma" panose="020B0604030504040204" pitchFamily="34" charset="0"/>
                <a:cs typeface="Koodak" panose="00000700000000000000" pitchFamily="2" charset="-78"/>
              </a:defRPr>
            </a:lvl2pPr>
            <a:lvl3pPr marL="1143000" indent="-228600" eaLnBrk="0" hangingPunct="0">
              <a:defRPr sz="2200">
                <a:solidFill>
                  <a:schemeClr val="tx1"/>
                </a:solidFill>
                <a:latin typeface="Tahoma" panose="020B0604030504040204" pitchFamily="34" charset="0"/>
                <a:cs typeface="Koodak" panose="00000700000000000000" pitchFamily="2" charset="-78"/>
              </a:defRPr>
            </a:lvl3pPr>
            <a:lvl4pPr marL="1600200" indent="-228600" eaLnBrk="0" hangingPunct="0">
              <a:defRPr sz="2200">
                <a:solidFill>
                  <a:schemeClr val="tx1"/>
                </a:solidFill>
                <a:latin typeface="Tahoma" panose="020B0604030504040204" pitchFamily="34" charset="0"/>
                <a:cs typeface="Koodak" panose="00000700000000000000" pitchFamily="2" charset="-78"/>
              </a:defRPr>
            </a:lvl4pPr>
            <a:lvl5pPr marL="2057400" indent="-228600" eaLnBrk="0" hangingPunct="0">
              <a:defRPr sz="2200">
                <a:solidFill>
                  <a:schemeClr val="tx1"/>
                </a:solidFill>
                <a:latin typeface="Tahoma" panose="020B0604030504040204" pitchFamily="34" charset="0"/>
                <a:cs typeface="Koodak" panose="00000700000000000000" pitchFamily="2" charset="-78"/>
              </a:defRPr>
            </a:lvl5pPr>
            <a:lvl6pPr marL="25146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6pPr>
            <a:lvl7pPr marL="29718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7pPr>
            <a:lvl8pPr marL="34290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8pPr>
            <a:lvl9pPr marL="3886200" indent="-228600" algn="r" eaLnBrk="0" fontAlgn="base" hangingPunct="0">
              <a:spcBef>
                <a:spcPct val="0"/>
              </a:spcBef>
              <a:spcAft>
                <a:spcPct val="0"/>
              </a:spcAft>
              <a:defRPr sz="2200">
                <a:solidFill>
                  <a:schemeClr val="tx1"/>
                </a:solidFill>
                <a:latin typeface="Tahoma" panose="020B0604030504040204" pitchFamily="34" charset="0"/>
                <a:cs typeface="Koodak" panose="00000700000000000000" pitchFamily="2" charset="-78"/>
              </a:defRPr>
            </a:lvl9pPr>
          </a:lstStyle>
          <a:p>
            <a:pPr eaLnBrk="1" hangingPunct="1"/>
            <a:fld id="{526C9236-9116-4538-B54E-93F3A709218E}" type="slidenum">
              <a:rPr lang="fa-IR" altLang="en-US" sz="1400">
                <a:cs typeface="B Mitra" panose="00000400000000000000" pitchFamily="2" charset="-78"/>
              </a:rPr>
              <a:pPr eaLnBrk="1" hangingPunct="1"/>
              <a:t>9</a:t>
            </a:fld>
            <a:endParaRPr lang="en-US" altLang="en-US" sz="1400" dirty="0">
              <a:cs typeface="B Mitra" panose="00000400000000000000" pitchFamily="2" charset="-78"/>
            </a:endParaRPr>
          </a:p>
        </p:txBody>
      </p:sp>
      <p:sp>
        <p:nvSpPr>
          <p:cNvPr id="2" name="Footer Placeholder 1"/>
          <p:cNvSpPr>
            <a:spLocks noGrp="1"/>
          </p:cNvSpPr>
          <p:nvPr>
            <p:ph type="ftr" sz="quarter" idx="11"/>
          </p:nvPr>
        </p:nvSpPr>
        <p:spPr/>
        <p:txBody>
          <a:bodyPr/>
          <a:lstStyle/>
          <a:p>
            <a:r>
              <a:rPr lang="en-US"/>
              <a:t>V. Haghighatdoost, Shahed university</a:t>
            </a:r>
            <a:endParaRPr lang="en-US" dirty="0"/>
          </a:p>
        </p:txBody>
      </p:sp>
      <p:sp>
        <p:nvSpPr>
          <p:cNvPr id="3" name="Content Placeholder 2"/>
          <p:cNvSpPr>
            <a:spLocks noGrp="1"/>
          </p:cNvSpPr>
          <p:nvPr>
            <p:ph idx="1"/>
          </p:nvPr>
        </p:nvSpPr>
        <p:spPr/>
        <p:txBody>
          <a:bodyPr>
            <a:normAutofit fontScale="92500"/>
          </a:bodyPr>
          <a:lstStyle/>
          <a:p>
            <a:r>
              <a:rPr lang="fa-IR" dirty="0"/>
              <a:t>برخي ويژگيها و يا پيچيدگيهاي يك شي بايد از ديگر اشيا  پنهان بماند و هر شي تنها يك ظاهري (</a:t>
            </a:r>
            <a:r>
              <a:rPr lang="en-US" dirty="0"/>
              <a:t>interface</a:t>
            </a:r>
            <a:r>
              <a:rPr lang="fa-IR" dirty="0"/>
              <a:t>) كه براي ديگر اشيا لازم است را به نمايش ميگذارد </a:t>
            </a:r>
          </a:p>
          <a:p>
            <a:r>
              <a:rPr lang="fa-IR" dirty="0"/>
              <a:t>يك صفت و يا يك رفتار ميتواند درون شي پنهان باشد و ديگر اشيا از آن بي اطلاع باشند</a:t>
            </a:r>
          </a:p>
          <a:p>
            <a:r>
              <a:rPr lang="fa-IR" dirty="0"/>
              <a:t>مکانيسم اوليه پنهان سازي داده ها قرار دادن آن در يک کلاس و خصوصي سازي آن است</a:t>
            </a:r>
          </a:p>
          <a:p>
            <a:r>
              <a:rPr lang="fa-IR" dirty="0"/>
              <a:t>داده ها يا توابع خصوصي را تنها ميتوان از داخل کلاس در دسترس قرار دارد از سوي ديگر داده ها يا توابع عمومي از خارج کلاس در دسترس قرار ميگيرند</a:t>
            </a:r>
          </a:p>
        </p:txBody>
      </p:sp>
    </p:spTree>
    <p:extLst>
      <p:ext uri="{BB962C8B-B14F-4D97-AF65-F5344CB8AC3E}">
        <p14:creationId xmlns:p14="http://schemas.microsoft.com/office/powerpoint/2010/main" val="40058574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5747</TotalTime>
  <Words>6967</Words>
  <Application>Microsoft Office PowerPoint</Application>
  <PresentationFormat>Widescreen</PresentationFormat>
  <Paragraphs>1105</Paragraphs>
  <Slides>75</Slides>
  <Notes>54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75</vt:i4>
      </vt:variant>
    </vt:vector>
  </HeadingPairs>
  <TitlesOfParts>
    <vt:vector size="87" baseType="lpstr">
      <vt:lpstr>Aldhabi</vt:lpstr>
      <vt:lpstr>Arabic Transparent</vt:lpstr>
      <vt:lpstr>Arial</vt:lpstr>
      <vt:lpstr>Calibri</vt:lpstr>
      <vt:lpstr>Calibri Light</vt:lpstr>
      <vt:lpstr>Comic Sans MS</vt:lpstr>
      <vt:lpstr>Consolas</vt:lpstr>
      <vt:lpstr>Courier New</vt:lpstr>
      <vt:lpstr>Tahoma</vt:lpstr>
      <vt:lpstr>Times New Roman</vt:lpstr>
      <vt:lpstr>Wingdings</vt:lpstr>
      <vt:lpstr>Office Theme</vt:lpstr>
      <vt:lpstr>برنامه سازي پيشرفته</vt:lpstr>
      <vt:lpstr>Everything is an Object in C#</vt:lpstr>
      <vt:lpstr>شي و كلاس</vt:lpstr>
      <vt:lpstr>تئوري </vt:lpstr>
      <vt:lpstr>PowerPoint Presentation</vt:lpstr>
      <vt:lpstr>انتزاع داده ها (Data Abstraction)</vt:lpstr>
      <vt:lpstr>کلاس ها واشياء: بسته بندي</vt:lpstr>
      <vt:lpstr>نمونه ای از طراحی اشیا در یک پروژه</vt:lpstr>
      <vt:lpstr>خصوصي و عمومي: پنهان سازي</vt:lpstr>
      <vt:lpstr>توابع عضو</vt:lpstr>
      <vt:lpstr>تعريف کلاس در C++</vt:lpstr>
      <vt:lpstr>تعريف کلاس در C#</vt:lpstr>
      <vt:lpstr>توضيح نحوه تعريف كلاس</vt:lpstr>
      <vt:lpstr>تعريف يك شي از كلاس</vt:lpstr>
      <vt:lpstr>کلاس ساده</vt:lpstr>
      <vt:lpstr>استفاده از كلاس بعنوان يك نوع داده‌اي</vt:lpstr>
      <vt:lpstr>توضيح برنامه</vt:lpstr>
      <vt:lpstr>استفاده از کلاس ها</vt:lpstr>
      <vt:lpstr>احضار تابع هاي عضو</vt:lpstr>
      <vt:lpstr>PowerPoint Presentation</vt:lpstr>
      <vt:lpstr>مثال</vt:lpstr>
      <vt:lpstr>ادامه مثال</vt:lpstr>
      <vt:lpstr>ادامه مثال</vt:lpstr>
      <vt:lpstr>خروجي برنامه</vt:lpstr>
      <vt:lpstr>مثال  با زبان C#</vt:lpstr>
      <vt:lpstr>ادامه مثال</vt:lpstr>
      <vt:lpstr>PowerPoint Presentation</vt:lpstr>
      <vt:lpstr>PowerPoint Presentation</vt:lpstr>
      <vt:lpstr>توضيح</vt:lpstr>
      <vt:lpstr>توضيح</vt:lpstr>
      <vt:lpstr>PowerPoint Presentation</vt:lpstr>
      <vt:lpstr>PowerPoint Presentation</vt:lpstr>
      <vt:lpstr>PowerPoint Presentation</vt:lpstr>
      <vt:lpstr>تمرين 2:</vt:lpstr>
      <vt:lpstr>ادامه تمرين</vt:lpstr>
      <vt:lpstr>ادامه تمرين</vt:lpstr>
      <vt:lpstr>PowerPoint Presentation</vt:lpstr>
      <vt:lpstr>سازنده ها</vt:lpstr>
      <vt:lpstr>سازنده ها (constructors)</vt:lpstr>
      <vt:lpstr>سازنده ها و دادن مقدار اوليه به اشياء</vt:lpstr>
      <vt:lpstr>PowerPoint Presentation</vt:lpstr>
      <vt:lpstr>سازنده ها (ادامه...)</vt:lpstr>
      <vt:lpstr>سازنده هايي با پارامتر</vt:lpstr>
      <vt:lpstr>PowerPoint Presentation</vt:lpstr>
      <vt:lpstr>مثال: يک سازنده</vt:lpstr>
      <vt:lpstr>تمرين 3:</vt:lpstr>
      <vt:lpstr>آرگومانهاي پيش فرض در سازنده ها</vt:lpstr>
      <vt:lpstr>PowerPoint Presentation</vt:lpstr>
      <vt:lpstr>تمرين 4:</vt:lpstr>
      <vt:lpstr>ادامه تمرين 4</vt:lpstr>
      <vt:lpstr>مخرب ها(نابود کننده ها)</vt:lpstr>
      <vt:lpstr>مخرب ها(نابود کننده ها)</vt:lpstr>
      <vt:lpstr>مثالي از يک مخرب</vt:lpstr>
      <vt:lpstr>ایجاد یک شی بصورت پویا</vt:lpstr>
      <vt:lpstr>مثال ایجاد یک شی بصورت پویا  و ترتیب اجرای سازنده و مخرب</vt:lpstr>
      <vt:lpstr>ایجاد شی بصورت پویا در C#</vt:lpstr>
      <vt:lpstr>مثال ایجاد یک شی بصورت پویا  و ترتیب اجرای سازنده و مخرب</vt:lpstr>
      <vt:lpstr>متغیرهای استاتیک</vt:lpstr>
      <vt:lpstr>متغیرهای static</vt:lpstr>
      <vt:lpstr>مثال استفاده از متغیرهای محلی استاتیک</vt:lpstr>
      <vt:lpstr>یک مثال دیگر از تابع عضو استاتیک</vt:lpstr>
      <vt:lpstr>متغیرهای استاتیک و برنامه نویسی شی گرا</vt:lpstr>
      <vt:lpstr>داده هاي کلاس استاتیک</vt:lpstr>
      <vt:lpstr>مثال متغیر عضو استاتیک در C++</vt:lpstr>
      <vt:lpstr>مثال متغیر عضو استاتیک در C#</vt:lpstr>
      <vt:lpstr>شرح مثال</vt:lpstr>
      <vt:lpstr>توابع static</vt:lpstr>
      <vt:lpstr>نمونه ای از تابع عضو استاتیک</vt:lpstr>
      <vt:lpstr>موردهاي كاربرد توابع و متغيرهاي static</vt:lpstr>
      <vt:lpstr>PowerPoint Presentation</vt:lpstr>
      <vt:lpstr>توابع عضو const</vt:lpstr>
      <vt:lpstr>مثال</vt:lpstr>
      <vt:lpstr>اشياء const</vt:lpstr>
      <vt:lpstr>مثال</vt:lpstr>
      <vt:lpstr>شرح مثال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ICT-SURFACE</cp:lastModifiedBy>
  <cp:revision>238</cp:revision>
  <dcterms:created xsi:type="dcterms:W3CDTF">2021-08-11T10:34:58Z</dcterms:created>
  <dcterms:modified xsi:type="dcterms:W3CDTF">2023-04-09T10:51:13Z</dcterms:modified>
</cp:coreProperties>
</file>