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8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E7120A-DDC9-4C01-8F47-1E443F6864C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037661A-DEB8-457F-B7B1-691E39DAB55A}">
      <dgm:prSet custT="1"/>
      <dgm:spPr/>
      <dgm:t>
        <a:bodyPr/>
        <a:lstStyle/>
        <a:p>
          <a:pPr rtl="1"/>
          <a:r>
            <a:rPr lang="fa-IR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توابع بدون هيچ قيد و شرطي به داده‌هاي سراسري دسترسي دارند.</a:t>
          </a:r>
          <a:endParaRPr lang="en-US" sz="4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BBD46CB2-A2B9-4A61-A5F1-2FBF564FE71A}" type="parTrans" cxnId="{0F040A54-E0A4-442A-9DAE-04C54E34F751}">
      <dgm:prSet/>
      <dgm:spPr/>
      <dgm:t>
        <a:bodyPr/>
        <a:lstStyle/>
        <a:p>
          <a:pPr rtl="1"/>
          <a:endParaRPr lang="en-US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FE0339B9-FA76-4F69-AEC9-61241623D8F8}" type="sibTrans" cxnId="{0F040A54-E0A4-442A-9DAE-04C54E34F751}">
      <dgm:prSet/>
      <dgm:spPr/>
      <dgm:t>
        <a:bodyPr/>
        <a:lstStyle/>
        <a:p>
          <a:pPr rtl="1"/>
          <a:endParaRPr lang="en-US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F3F0215D-2D93-4CB5-B6C1-094266023AA1}">
      <dgm:prSet custT="1"/>
      <dgm:spPr/>
      <dgm:t>
        <a:bodyPr/>
        <a:lstStyle/>
        <a:p>
          <a:pPr rtl="1"/>
          <a:r>
            <a:rPr lang="fa-IR" sz="40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توابع و داده‌ها – كه پايه و اساس شيوه‌ي رويه‌اي هستند- مدل ضعيفي از جهان عيني را به نمايش مي‌گذارند. </a:t>
          </a:r>
          <a:endParaRPr lang="en-US" sz="4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EA2E52D-13B1-41C4-86EB-682631D8FE22}" type="parTrans" cxnId="{538AA50D-1128-4325-B80C-1C52E88EEC38}">
      <dgm:prSet/>
      <dgm:spPr/>
      <dgm:t>
        <a:bodyPr/>
        <a:lstStyle/>
        <a:p>
          <a:pPr rtl="1"/>
          <a:endParaRPr lang="en-US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25CD57E6-9754-470B-8199-DDE782B42CF0}" type="sibTrans" cxnId="{538AA50D-1128-4325-B80C-1C52E88EEC38}">
      <dgm:prSet/>
      <dgm:spPr/>
      <dgm:t>
        <a:bodyPr/>
        <a:lstStyle/>
        <a:p>
          <a:pPr rtl="1"/>
          <a:endParaRPr lang="en-US" sz="20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35751D0-00C4-4103-B638-4C6BDDB4A2CD}" type="pres">
      <dgm:prSet presAssocID="{79E7120A-DDC9-4C01-8F47-1E443F6864C1}" presName="linear" presStyleCnt="0">
        <dgm:presLayoutVars>
          <dgm:animLvl val="lvl"/>
          <dgm:resizeHandles val="exact"/>
        </dgm:presLayoutVars>
      </dgm:prSet>
      <dgm:spPr/>
    </dgm:pt>
    <dgm:pt modelId="{259802B2-6D54-4C25-B67F-63600C51687E}" type="pres">
      <dgm:prSet presAssocID="{8037661A-DEB8-457F-B7B1-691E39DAB55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4639A16-2313-4830-8757-C887CA7E5A4D}" type="pres">
      <dgm:prSet presAssocID="{FE0339B9-FA76-4F69-AEC9-61241623D8F8}" presName="spacer" presStyleCnt="0"/>
      <dgm:spPr/>
    </dgm:pt>
    <dgm:pt modelId="{0DD5CA57-BDCC-4E39-9B19-A032FF201BAD}" type="pres">
      <dgm:prSet presAssocID="{F3F0215D-2D93-4CB5-B6C1-094266023AA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1127A0C-B704-4E72-890A-647B573C93F9}" type="presOf" srcId="{F3F0215D-2D93-4CB5-B6C1-094266023AA1}" destId="{0DD5CA57-BDCC-4E39-9B19-A032FF201BAD}" srcOrd="0" destOrd="0" presId="urn:microsoft.com/office/officeart/2005/8/layout/vList2"/>
    <dgm:cxn modelId="{538AA50D-1128-4325-B80C-1C52E88EEC38}" srcId="{79E7120A-DDC9-4C01-8F47-1E443F6864C1}" destId="{F3F0215D-2D93-4CB5-B6C1-094266023AA1}" srcOrd="1" destOrd="0" parTransId="{DEA2E52D-13B1-41C4-86EB-682631D8FE22}" sibTransId="{25CD57E6-9754-470B-8199-DDE782B42CF0}"/>
    <dgm:cxn modelId="{0F040A54-E0A4-442A-9DAE-04C54E34F751}" srcId="{79E7120A-DDC9-4C01-8F47-1E443F6864C1}" destId="{8037661A-DEB8-457F-B7B1-691E39DAB55A}" srcOrd="0" destOrd="0" parTransId="{BBD46CB2-A2B9-4A61-A5F1-2FBF564FE71A}" sibTransId="{FE0339B9-FA76-4F69-AEC9-61241623D8F8}"/>
    <dgm:cxn modelId="{8DD1C774-4D54-43CB-883B-AC142E6C99E0}" type="presOf" srcId="{79E7120A-DDC9-4C01-8F47-1E443F6864C1}" destId="{D35751D0-00C4-4103-B638-4C6BDDB4A2CD}" srcOrd="0" destOrd="0" presId="urn:microsoft.com/office/officeart/2005/8/layout/vList2"/>
    <dgm:cxn modelId="{234E3388-78E0-4473-A683-D0A3E2F109D4}" type="presOf" srcId="{8037661A-DEB8-457F-B7B1-691E39DAB55A}" destId="{259802B2-6D54-4C25-B67F-63600C51687E}" srcOrd="0" destOrd="0" presId="urn:microsoft.com/office/officeart/2005/8/layout/vList2"/>
    <dgm:cxn modelId="{340F05BB-5809-44CF-B843-5A474C1094A9}" type="presParOf" srcId="{D35751D0-00C4-4103-B638-4C6BDDB4A2CD}" destId="{259802B2-6D54-4C25-B67F-63600C51687E}" srcOrd="0" destOrd="0" presId="urn:microsoft.com/office/officeart/2005/8/layout/vList2"/>
    <dgm:cxn modelId="{E0D6D86C-1AA3-4891-AC24-BA61708827CA}" type="presParOf" srcId="{D35751D0-00C4-4103-B638-4C6BDDB4A2CD}" destId="{74639A16-2313-4830-8757-C887CA7E5A4D}" srcOrd="1" destOrd="0" presId="urn:microsoft.com/office/officeart/2005/8/layout/vList2"/>
    <dgm:cxn modelId="{7DFDE894-B4FF-4658-BEAC-CE8C98F75AAE}" type="presParOf" srcId="{D35751D0-00C4-4103-B638-4C6BDDB4A2CD}" destId="{0DD5CA57-BDCC-4E39-9B19-A032FF201BA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802B2-6D54-4C25-B67F-63600C51687E}">
      <dsp:nvSpPr>
        <dsp:cNvPr id="0" name=""/>
        <dsp:cNvSpPr/>
      </dsp:nvSpPr>
      <dsp:spPr>
        <a:xfrm>
          <a:off x="0" y="40628"/>
          <a:ext cx="11403873" cy="182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توابع بدون هيچ قيد و شرطي به داده‌هاي سراسري دسترسي دارند.</a:t>
          </a:r>
          <a:endParaRPr lang="en-US" sz="4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89099" y="129727"/>
        <a:ext cx="11225675" cy="1647002"/>
      </dsp:txXfrm>
    </dsp:sp>
    <dsp:sp modelId="{0DD5CA57-BDCC-4E39-9B19-A032FF201BAD}">
      <dsp:nvSpPr>
        <dsp:cNvPr id="0" name=""/>
        <dsp:cNvSpPr/>
      </dsp:nvSpPr>
      <dsp:spPr>
        <a:xfrm>
          <a:off x="0" y="2053028"/>
          <a:ext cx="11403873" cy="18252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000" kern="120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توابع و داده‌ها – كه پايه و اساس شيوه‌ي رويه‌اي هستند- مدل ضعيفي از جهان عيني را به نمايش مي‌گذارند. </a:t>
          </a:r>
          <a:endParaRPr lang="en-US" sz="40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89099" y="2142127"/>
        <a:ext cx="11225675" cy="1647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0" timeString="2021-02-20T13:37:55.204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3800 10422 0</inkml:trace>
  <inkml:trace contextRef="#ctx0" brushRef="#br0" timeOffset="117.6">3862 11870 0</inkml:trace>
  <inkml:trace contextRef="#ctx0" brushRef="#br0" timeOffset="987.03">3367 17279 0</inkml:trace>
  <inkml:trace contextRef="#ctx0" brushRef="#br0" timeOffset="1270.87">2327 17985 0</inkml:trace>
  <inkml:trace contextRef="#ctx0" brushRef="#br0" timeOffset="1351.11">2327 17985 0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22641" units="1/cm"/>
          <inkml:channelProperty channel="Y" name="resolution" value="37.24138" units="1/cm"/>
          <inkml:channelProperty channel="T" name="resolution" value="1" units="1/dev"/>
        </inkml:channelProperties>
      </inkml:inkSource>
      <inkml:timestamp xml:id="ts0" timeString="2022-02-14T05:53:51.5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29175 8026 0,'17'0'62,"1"0"-46,0 0 0,35 0-16,35 0 15,71 0 1,35 0 0,-53 0-16,123 17 15,-176 1 1,18-18-16,124 18 15,-54-18 1,-53 0 0,283 0-1,-212 0 1,-35 0 0,-106 0 15,-18 0-16,-17 0 1,17 0 0,-17 0-1,-1 0 1,1 0 0</inkml:trace>
  <inkml:trace contextRef="#ctx0" brushRef="#br0" timeOffset="1838.52">29087 9878 0,'52'0'78,"-16"0"-62,17 0-16,17 0 15,54 0-15,-36 0 16,35 0-16,-52 0 0,52 0 16,-34 0-16,157 0 31,-140 0-16,-17 17 1,-37-17 0,54 0-1,35 0 1,1 0 15,34 0-15,-35 0-1,-88 0-15,-18 0 16,18 0 15,-35 0-15,17 0 15,0 0-15,-17-17-1,0 17 1,-1 0-16,1 0 16,-1 0-1,19 0 17,-19 0 77,1 0-109</inkml:trace>
  <inkml:trace contextRef="#ctx0" brushRef="#br0" timeOffset="5560.24">27428 13247 0,'18'0'110,"0"0"-95,17 0 1,-17 0-16,-1 0 16,19 0-1,-19 0-15,1 0 16,17 0-16,0 0 0,-17 0 16,17 0-1,18 0 1,18 0-1,-1 0 1,1 0 0,70-18-1,-106 18 1,1 0 15,-19-17-15</inkml:trace>
  <inkml:trace contextRef="#ctx0" brushRef="#br0" timeOffset="14621.49">30568 13106 0,'0'17'140,"-17"19"-140,17-19 16,-36 1 0,1 0-1,0-18 1,-18 0 0,35 0-16,1 0 15,-107 0 16,53 0-15,54 0 0,-1 0 15,1-18 0,-1 0-15,-17-17-1,35 17-15,0 1 16,-18-1 15,0-17-15,1 17 0,17 1-1,-18-1-15,18 0 16,-18 1-1,18-1 1,0 0-16,0 1 16,0-1-1,0 0 1,-17 1 0,17-19 15,0 1-16,0 18 1,0-19 0,0 1-1,0 17 1,17-35 0,1 18-1,-18 18 1,35-1-1,-17 0 1,17-17 0,-17 17-1,0 1 1,34-1 0,-16 0 15,-19 18-16,19-35 1,-19 35-16,1 0 16,53 0 15,-54 0-15,18 0-1,-17 0 1,0 0-1,17 0 17,-35 18-17,18 17 1,-1 0 0,36 1 15,-35-19-16,17 1 1,-35 0 0,18 17-1,-18-18 1,17 1 0,-17 0-1,18-1 1,-18 1-1,0 0 1,18-18 0,-18 35-1,0-17 1,0-1 0,0 1 15,0-1-31,0 1 15,-18 17 17,0 1-17,18-19 1,-17 19 0,-1-19-1,0 19 1,1-1 15,-1-35-15,18 17-1,-17-17 17,17 18-1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V. Haghighatdoost, Shahed university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V. Haghighatdoost, Shahed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V. Haghighatdoost, Shahed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utorialsteacher.com/csharp" TargetMode="External"/><Relationship Id="rId2" Type="http://schemas.openxmlformats.org/officeDocument/2006/relationships/hyperlink" Target="https://www.w3schools.com/cs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gramiz.com/csharp-programmin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B Titr" panose="00000700000000000000" pitchFamily="2" charset="-78"/>
              </a:rPr>
              <a:t>برنامه سازي پيشرفته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اول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fa-IR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مفاهيم  مقدماتي</a:t>
            </a:r>
          </a:p>
          <a:p>
            <a:pPr algn="r"/>
            <a:endParaRPr lang="en-US" sz="4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V. Haghighatdoost, </a:t>
            </a:r>
            <a:r>
              <a:rPr lang="en-US" dirty="0" err="1"/>
              <a:t>Shahed</a:t>
            </a:r>
            <a:r>
              <a:rPr lang="en-US" dirty="0"/>
              <a:t> university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fa-IR" altLang="en-US" dirty="0"/>
              <a:t>دسترسي بدون قيد و شرط</a:t>
            </a:r>
            <a:endParaRPr lang="en-US" alt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a-IR" sz="2800" dirty="0"/>
              <a:t>در يك برنامه رويه‌اي مثل </a:t>
            </a:r>
            <a:r>
              <a:rPr lang="en-US" sz="2800" dirty="0"/>
              <a:t>C</a:t>
            </a:r>
            <a:r>
              <a:rPr lang="fa-IR" sz="2800" dirty="0"/>
              <a:t> دو نوع داده وجود دارد: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fa-IR" sz="2800" dirty="0">
                <a:solidFill>
                  <a:srgbClr val="C00000"/>
                </a:solidFill>
              </a:rPr>
              <a:t> 		</a:t>
            </a:r>
            <a:r>
              <a:rPr lang="fa-IR" sz="2800" b="1" u="sng" dirty="0">
                <a:solidFill>
                  <a:srgbClr val="C00000"/>
                </a:solidFill>
              </a:rPr>
              <a:t>محلي</a:t>
            </a:r>
            <a:r>
              <a:rPr lang="fa-IR" sz="2800" b="1" dirty="0">
                <a:solidFill>
                  <a:srgbClr val="C00000"/>
                </a:solidFill>
              </a:rPr>
              <a:t>	</a:t>
            </a:r>
            <a:r>
              <a:rPr lang="fa-IR" sz="2800" dirty="0">
                <a:solidFill>
                  <a:srgbClr val="C00000"/>
                </a:solidFill>
              </a:rPr>
              <a:t>			</a:t>
            </a:r>
            <a:r>
              <a:rPr lang="fa-IR" sz="2800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fa-IR" sz="2800" b="1" u="sng" dirty="0">
                <a:solidFill>
                  <a:srgbClr val="C00000"/>
                </a:solidFill>
              </a:rPr>
              <a:t>سراسري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fa-IR" sz="2800" u="sng" dirty="0">
              <a:solidFill>
                <a:srgbClr val="FFCC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fa-IR" sz="2800" dirty="0"/>
              <a:t> داده‌هاي محلي : </a:t>
            </a:r>
            <a:endParaRPr lang="en-US" sz="2800" dirty="0"/>
          </a:p>
          <a:p>
            <a:pPr lvl="1">
              <a:defRPr/>
            </a:pPr>
            <a:r>
              <a:rPr lang="fa-IR" sz="2400" dirty="0"/>
              <a:t> اين داده‌ها در داخل يك تابع پنهان هستند.</a:t>
            </a:r>
            <a:endParaRPr lang="en-US" sz="2400" dirty="0"/>
          </a:p>
          <a:p>
            <a:pPr lvl="1">
              <a:defRPr/>
            </a:pPr>
            <a:r>
              <a:rPr lang="fa-IR" sz="2400" dirty="0"/>
              <a:t>انحصاراً توسط همان تابع مورد استفاده قرار مي‌گيرند و از تغيير توسط توابع ديگر در امان هستند.</a:t>
            </a:r>
          </a:p>
        </p:txBody>
      </p:sp>
    </p:spTree>
    <p:extLst>
      <p:ext uri="{BB962C8B-B14F-4D97-AF65-F5344CB8AC3E}">
        <p14:creationId xmlns:p14="http://schemas.microsoft.com/office/powerpoint/2010/main" val="4157935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داده‌هاي سراسري:</a:t>
            </a:r>
            <a:endParaRPr lang="en-US" dirty="0"/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altLang="en-US" sz="2600" dirty="0"/>
              <a:t>ممكن است لازم باشد كه دو يا چند تابع به يك داده دسترسي داشته باشند، اين نوع داده‌ها بايد سراسري باشند.</a:t>
            </a:r>
          </a:p>
          <a:p>
            <a:r>
              <a:rPr lang="fa-IR" altLang="en-US" sz="2600" dirty="0"/>
              <a:t> هريك از توابع داخل برنامه مي‌توانند به داده‌هاي سراسري دسترسي داشته باشند.</a:t>
            </a:r>
          </a:p>
          <a:p>
            <a:r>
              <a:rPr lang="fa-IR" altLang="en-US" sz="2600" dirty="0"/>
              <a:t>معمولاً در يك برنامه بزرگ چند تابع و چند داده‌ي سراسري وجود دارد. </a:t>
            </a:r>
          </a:p>
        </p:txBody>
      </p:sp>
    </p:spTree>
    <p:extLst>
      <p:ext uri="{BB962C8B-B14F-4D97-AF65-F5344CB8AC3E}">
        <p14:creationId xmlns:p14="http://schemas.microsoft.com/office/powerpoint/2010/main" val="3073601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رابطه‌ي بين متغيرها در برنامه‌ي رويه‌اي</a:t>
            </a:r>
            <a:endParaRPr lang="en-US" alt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1600" dirty="0"/>
              <a:t>شكل 1: </a:t>
            </a:r>
            <a:endParaRPr lang="en-US" altLang="en-US" sz="1600" dirty="0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4724400" y="1600200"/>
            <a:ext cx="3048000" cy="10668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eaLnBrk="1" hangingPunct="1"/>
            <a:r>
              <a:rPr lang="fa-IR" altLang="en-US" sz="2800" b="1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داده‌ي  سراسري</a:t>
            </a:r>
            <a:endParaRPr lang="en-US" altLang="en-US" sz="2800" b="1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pic>
        <p:nvPicPr>
          <p:cNvPr id="3278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4267200"/>
            <a:ext cx="35718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ext Box 14"/>
          <p:cNvSpPr txBox="1">
            <a:spLocks noChangeArrowheads="1"/>
          </p:cNvSpPr>
          <p:nvPr/>
        </p:nvSpPr>
        <p:spPr bwMode="auto">
          <a:xfrm>
            <a:off x="2895600" y="45720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داده‌ي محلي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15367" name="Text Box 15"/>
          <p:cNvSpPr txBox="1">
            <a:spLocks noChangeArrowheads="1"/>
          </p:cNvSpPr>
          <p:nvPr/>
        </p:nvSpPr>
        <p:spPr bwMode="auto">
          <a:xfrm>
            <a:off x="2514600" y="5562600"/>
            <a:ext cx="2667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sz="28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تابع </a:t>
            </a:r>
            <a:r>
              <a:rPr lang="en-US" altLang="en-US" sz="2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altLang="en-US" sz="28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  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 rot="20270019">
            <a:off x="1528763" y="3381376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دسترسي فقط توسط تابع </a:t>
            </a:r>
            <a:r>
              <a:rPr lang="en-US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   </a:t>
            </a:r>
            <a:r>
              <a:rPr lang="fa-IR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‌</a:t>
            </a:r>
            <a:r>
              <a:rPr lang="en-US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A</a:t>
            </a:r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 flipV="1">
            <a:off x="3429000" y="3657600"/>
            <a:ext cx="5334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787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4267200"/>
            <a:ext cx="36480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Text Box 20"/>
          <p:cNvSpPr txBox="1">
            <a:spLocks noChangeArrowheads="1"/>
          </p:cNvSpPr>
          <p:nvPr/>
        </p:nvSpPr>
        <p:spPr bwMode="auto">
          <a:xfrm>
            <a:off x="7239000" y="4572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داده‌ي محلي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15372" name="Text Box 21"/>
          <p:cNvSpPr txBox="1">
            <a:spLocks noChangeArrowheads="1"/>
          </p:cNvSpPr>
          <p:nvPr/>
        </p:nvSpPr>
        <p:spPr bwMode="auto">
          <a:xfrm>
            <a:off x="7086600" y="56388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تابع </a:t>
            </a:r>
            <a:r>
              <a:rPr lang="en-US" altLang="en-US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altLang="en-US" sz="2400" dirty="0">
                <a:solidFill>
                  <a:schemeClr val="folHlink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  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 rot="1368582">
            <a:off x="7378700" y="3563938"/>
            <a:ext cx="2895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دسترسي فقط توسط تابع </a:t>
            </a:r>
            <a:r>
              <a:rPr lang="en-US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B   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 flipV="1">
            <a:off x="8001000" y="3810000"/>
            <a:ext cx="6096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1828800" y="2133601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en-US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fa-IR" altLang="en-US" dirty="0">
                <a:latin typeface="Aldhabi" panose="01000000000000000000" pitchFamily="2" charset="-78"/>
                <a:cs typeface="B Mitra" panose="00000400000000000000" pitchFamily="2" charset="-78"/>
              </a:rPr>
              <a:t>دسترسي توسط هر دو تابع</a:t>
            </a:r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 flipV="1">
            <a:off x="4191000" y="2209800"/>
            <a:ext cx="10668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15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  <p:bldP spid="32784" grpId="0"/>
      <p:bldP spid="32791" grpId="0"/>
      <p:bldP spid="327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1"/>
            <a:ext cx="8229600" cy="57499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 dirty="0"/>
              <a:t>شكل 2 : شيوه‌ي رويه‌اي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057400" y="1371600"/>
            <a:ext cx="8229600" cy="4495800"/>
            <a:chOff x="2057400" y="1371600"/>
            <a:chExt cx="8229600" cy="4495800"/>
          </a:xfrm>
        </p:grpSpPr>
        <p:sp>
          <p:nvSpPr>
            <p:cNvPr id="36868" name="Oval 4"/>
            <p:cNvSpPr>
              <a:spLocks noChangeArrowheads="1"/>
            </p:cNvSpPr>
            <p:nvPr/>
          </p:nvSpPr>
          <p:spPr bwMode="auto">
            <a:xfrm>
              <a:off x="2438400" y="1371600"/>
              <a:ext cx="2209800" cy="10668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/>
              <a:r>
                <a:rPr lang="fa-IR" altLang="en-US" sz="2400" dirty="0">
                  <a:solidFill>
                    <a:schemeClr val="bg1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داده سراسري 1</a:t>
              </a:r>
              <a:endPara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0" name="Oval 6"/>
            <p:cNvSpPr>
              <a:spLocks noChangeArrowheads="1"/>
            </p:cNvSpPr>
            <p:nvPr/>
          </p:nvSpPr>
          <p:spPr bwMode="auto">
            <a:xfrm>
              <a:off x="5029200" y="1371600"/>
              <a:ext cx="2209800" cy="10668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/>
              <a:r>
                <a:rPr lang="fa-IR" altLang="en-US" sz="2400" dirty="0">
                  <a:solidFill>
                    <a:schemeClr val="bg1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داده سراسري 2</a:t>
              </a:r>
              <a:endPara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1" name="Oval 7"/>
            <p:cNvSpPr>
              <a:spLocks noChangeArrowheads="1"/>
            </p:cNvSpPr>
            <p:nvPr/>
          </p:nvSpPr>
          <p:spPr bwMode="auto">
            <a:xfrm>
              <a:off x="7620000" y="1371600"/>
              <a:ext cx="2209800" cy="10668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/>
              <a:r>
                <a:rPr lang="fa-IR" altLang="en-US" sz="2400" dirty="0">
                  <a:solidFill>
                    <a:schemeClr val="bg1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داده سراسري 3</a:t>
              </a:r>
              <a:endPara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2057400" y="4876800"/>
              <a:ext cx="2438400" cy="9906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eaLnBrk="1" hangingPunct="1"/>
              <a:endParaRPr lang="en-US" altLang="en-US" dirty="0"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286000" y="5181601"/>
              <a:ext cx="175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</a:pPr>
              <a:r>
                <a:rPr lang="fa-IR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تابع </a:t>
              </a:r>
              <a:r>
                <a:rPr lang="en-US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A</a:t>
              </a:r>
            </a:p>
          </p:txBody>
        </p:sp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4953000" y="4876800"/>
              <a:ext cx="2438400" cy="9906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eaLnBrk="1" hangingPunct="1"/>
              <a:endParaRPr lang="en-US" altLang="en-US" dirty="0"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6" name="Rectangle 12"/>
            <p:cNvSpPr>
              <a:spLocks noChangeArrowheads="1"/>
            </p:cNvSpPr>
            <p:nvPr/>
          </p:nvSpPr>
          <p:spPr bwMode="auto">
            <a:xfrm>
              <a:off x="7848600" y="4876800"/>
              <a:ext cx="2438400" cy="9906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eaLnBrk="1" hangingPunct="1"/>
              <a:endParaRPr lang="en-US" altLang="en-US" dirty="0">
                <a:latin typeface="Aldhabi" panose="01000000000000000000" pitchFamily="2" charset="-78"/>
                <a:cs typeface="B Mitra" panose="00000400000000000000" pitchFamily="2" charset="-78"/>
              </a:endParaRPr>
            </a:p>
          </p:txBody>
        </p:sp>
        <p:sp>
          <p:nvSpPr>
            <p:cNvPr id="36877" name="Text Box 13"/>
            <p:cNvSpPr txBox="1">
              <a:spLocks noChangeArrowheads="1"/>
            </p:cNvSpPr>
            <p:nvPr/>
          </p:nvSpPr>
          <p:spPr bwMode="auto">
            <a:xfrm>
              <a:off x="5181600" y="5181601"/>
              <a:ext cx="1752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</a:pPr>
              <a:r>
                <a:rPr lang="fa-IR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تابع</a:t>
              </a:r>
              <a:r>
                <a:rPr lang="en-US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 B</a:t>
              </a:r>
            </a:p>
          </p:txBody>
        </p:sp>
        <p:sp>
          <p:nvSpPr>
            <p:cNvPr id="36878" name="Text Box 14"/>
            <p:cNvSpPr txBox="1">
              <a:spLocks noChangeArrowheads="1"/>
            </p:cNvSpPr>
            <p:nvPr/>
          </p:nvSpPr>
          <p:spPr bwMode="auto">
            <a:xfrm>
              <a:off x="7924800" y="5181601"/>
              <a:ext cx="22860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Koodak" panose="00000700000000000000" pitchFamily="2" charset="-78"/>
                  <a:cs typeface="Koodak" panose="00000700000000000000" pitchFamily="2" charset="-78"/>
                </a:defRPr>
              </a:lvl9pPr>
            </a:lstStyle>
            <a:p>
              <a:pPr algn="ctr" rtl="1" eaLnBrk="1" hangingPunct="1">
                <a:spcBef>
                  <a:spcPct val="50000"/>
                </a:spcBef>
              </a:pPr>
              <a:r>
                <a:rPr lang="fa-IR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تابع</a:t>
              </a:r>
              <a:r>
                <a:rPr lang="en-US" altLang="en-US" sz="2800" dirty="0">
                  <a:solidFill>
                    <a:srgbClr val="C00000"/>
                  </a:solidFill>
                  <a:latin typeface="Aldhabi" panose="01000000000000000000" pitchFamily="2" charset="-78"/>
                  <a:cs typeface="B Mitra" panose="00000400000000000000" pitchFamily="2" charset="-78"/>
                </a:rPr>
                <a:t> C</a:t>
              </a:r>
            </a:p>
          </p:txBody>
        </p:sp>
        <p:sp>
          <p:nvSpPr>
            <p:cNvPr id="36879" name="Line 15"/>
            <p:cNvSpPr>
              <a:spLocks noChangeShapeType="1"/>
            </p:cNvSpPr>
            <p:nvPr/>
          </p:nvSpPr>
          <p:spPr bwMode="auto">
            <a:xfrm flipV="1">
              <a:off x="3276600" y="2438400"/>
              <a:ext cx="228600" cy="24384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Line 16"/>
            <p:cNvSpPr>
              <a:spLocks noChangeShapeType="1"/>
            </p:cNvSpPr>
            <p:nvPr/>
          </p:nvSpPr>
          <p:spPr bwMode="auto">
            <a:xfrm flipV="1">
              <a:off x="3276600" y="2362200"/>
              <a:ext cx="4876800" cy="2514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Line 17"/>
            <p:cNvSpPr>
              <a:spLocks noChangeShapeType="1"/>
            </p:cNvSpPr>
            <p:nvPr/>
          </p:nvSpPr>
          <p:spPr bwMode="auto">
            <a:xfrm flipH="1" flipV="1">
              <a:off x="3810000" y="2438400"/>
              <a:ext cx="2286000" cy="243840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18"/>
            <p:cNvSpPr>
              <a:spLocks noChangeShapeType="1"/>
            </p:cNvSpPr>
            <p:nvPr/>
          </p:nvSpPr>
          <p:spPr bwMode="auto">
            <a:xfrm flipV="1">
              <a:off x="6096000" y="2514600"/>
              <a:ext cx="76200" cy="236220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19"/>
            <p:cNvSpPr>
              <a:spLocks noChangeShapeType="1"/>
            </p:cNvSpPr>
            <p:nvPr/>
          </p:nvSpPr>
          <p:spPr bwMode="auto">
            <a:xfrm flipV="1">
              <a:off x="6096000" y="2438400"/>
              <a:ext cx="2133600" cy="243840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20"/>
            <p:cNvSpPr>
              <a:spLocks noChangeShapeType="1"/>
            </p:cNvSpPr>
            <p:nvPr/>
          </p:nvSpPr>
          <p:spPr bwMode="auto">
            <a:xfrm flipH="1" flipV="1">
              <a:off x="6400800" y="2438400"/>
              <a:ext cx="2819400" cy="243840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 flipH="1" flipV="1">
              <a:off x="8763000" y="2438400"/>
              <a:ext cx="457200" cy="243840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837720" y="3751920"/>
              <a:ext cx="552960" cy="27230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8360" y="3742560"/>
                <a:ext cx="571680" cy="274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9445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110191" y="2168434"/>
            <a:ext cx="11942547" cy="3876766"/>
          </a:xfrm>
        </p:spPr>
        <p:txBody>
          <a:bodyPr>
            <a:normAutofit fontScale="85000" lnSpcReduction="20000"/>
          </a:bodyPr>
          <a:lstStyle/>
          <a:p>
            <a:pPr marL="609600" indent="-609600"/>
            <a:r>
              <a:rPr lang="fa-IR" altLang="en-US" sz="2800" dirty="0"/>
              <a:t>مشكل شيوه‌ي رويه‌اي آن است كه مانند شكل2  بين توابع و داد‌ها ارتباط مختلف و متعدد وجود دارد.</a:t>
            </a:r>
          </a:p>
          <a:p>
            <a:pPr marL="609600" indent="-609600"/>
            <a:r>
              <a:rPr lang="fa-IR" altLang="en-US" sz="2800" dirty="0"/>
              <a:t>اين ارتباط‌ها باعث ايجاد دو مشكل مي‌شود: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fa-IR" altLang="en-US" sz="2800" dirty="0"/>
              <a:t>خواندن و درك برنامه‌ها مشكل مي‌شود.</a:t>
            </a:r>
          </a:p>
          <a:p>
            <a:pPr marL="1371600" lvl="2" indent="-457200">
              <a:buFont typeface="Wingdings" panose="05000000000000000000" pitchFamily="2" charset="2"/>
              <a:buAutoNum type="arabicPeriod"/>
            </a:pPr>
            <a:r>
              <a:rPr lang="fa-IR" altLang="en-US" sz="2800" dirty="0"/>
              <a:t>توسعه و نگهداري اين‌گونه برنامه‌ها دشوار است.</a:t>
            </a:r>
          </a:p>
          <a:p>
            <a:pPr marL="609600" indent="-609600"/>
            <a:r>
              <a:rPr lang="fa-IR" altLang="en-US" sz="2800" dirty="0"/>
              <a:t>براي تغيير يك عنصر سراسري گاهي لازم است در تمام توابع تغييراتي ايجاد كنيم.</a:t>
            </a:r>
          </a:p>
          <a:p>
            <a:pPr marL="1752600" lvl="3" indent="-381000">
              <a:buFont typeface="Wingdings" panose="05000000000000000000" pitchFamily="2" charset="2"/>
              <a:buChar char="v"/>
            </a:pPr>
            <a:r>
              <a:rPr lang="fa-IR" altLang="en-US" sz="2400" dirty="0">
                <a:solidFill>
                  <a:srgbClr val="009900"/>
                </a:solidFill>
              </a:rPr>
              <a:t>مثال:</a:t>
            </a:r>
            <a:r>
              <a:rPr lang="fa-IR" altLang="en-US" sz="2400" dirty="0"/>
              <a:t> اگر نوع داده‌اي را از </a:t>
            </a:r>
            <a:r>
              <a:rPr lang="en-US" altLang="en-US" sz="2400" dirty="0" err="1"/>
              <a:t>int</a:t>
            </a:r>
            <a:r>
              <a:rPr lang="fa-IR" altLang="en-US" sz="2400" dirty="0"/>
              <a:t> به </a:t>
            </a:r>
            <a:r>
              <a:rPr lang="en-US" altLang="en-US" sz="2400" dirty="0"/>
              <a:t>float</a:t>
            </a:r>
            <a:r>
              <a:rPr lang="fa-IR" altLang="en-US" sz="2400" dirty="0"/>
              <a:t> تبديل كنيم، بايد براي جلوگيري از بروز خطا در كليه توابع نوع‌ آن داده را به ‌</a:t>
            </a:r>
            <a:r>
              <a:rPr lang="en-US" altLang="en-US" sz="2400" dirty="0"/>
              <a:t>float</a:t>
            </a:r>
            <a:r>
              <a:rPr lang="fa-IR" altLang="en-US" sz="2400" dirty="0"/>
              <a:t> تبديل كنيم.</a:t>
            </a:r>
            <a:endParaRPr lang="en-US" alt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37438"/>
            <a:ext cx="3562066" cy="195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28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انواع داده‌اي جديد</a:t>
            </a: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در زبان‌هاي برنامه نويسي، چند نوع داده‌ي كتابخانه موجود است. مانند: </a:t>
            </a:r>
            <a:r>
              <a:rPr lang="en-US" altLang="en-US" sz="2800" dirty="0" err="1"/>
              <a:t>int</a:t>
            </a:r>
            <a:r>
              <a:rPr lang="fa-IR" altLang="en-US" sz="2800" dirty="0"/>
              <a:t> يا </a:t>
            </a:r>
            <a:r>
              <a:rPr lang="en-US" altLang="en-US" sz="2800" dirty="0"/>
              <a:t>  .float </a:t>
            </a:r>
          </a:p>
          <a:p>
            <a:pPr eaLnBrk="1" hangingPunct="1"/>
            <a:r>
              <a:rPr lang="fa-IR" altLang="en-US" sz="2800" dirty="0"/>
              <a:t>گاهي لازم است داده‌ي مورد نياز خود را تعريف كنيم. مانند زماني كه مي‌خواهيم با كميتي مانند عدد مختلط كار كنيم، نوع داده‌هاي كتابخانه‌اي مؤثر نخواهند بود.</a:t>
            </a:r>
          </a:p>
          <a:p>
            <a:pPr eaLnBrk="1" hangingPunct="1"/>
            <a:r>
              <a:rPr lang="fa-IR" altLang="en-US" sz="2800" dirty="0"/>
              <a:t>به توانايي ايجاد نوع داده‌هاي مورد نظر برنامه نويس </a:t>
            </a:r>
            <a:r>
              <a:rPr lang="fa-IR" altLang="en-US" sz="2800" u="sng" dirty="0">
                <a:solidFill>
                  <a:srgbClr val="C00000"/>
                </a:solidFill>
              </a:rPr>
              <a:t>قابليت توسعه نوع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fa-IR" altLang="en-US" sz="2800" dirty="0"/>
              <a:t>مي‌گويند. زيرا با ايجاد اين داده‌ها قابليت‌هاي زبان برنامه نويسي توسعه مي‌يابد.</a:t>
            </a:r>
          </a:p>
          <a:p>
            <a:pPr lvl="2" eaLnBrk="1" hangingPunct="1">
              <a:buFont typeface="Wingdings" panose="05000000000000000000" pitchFamily="2" charset="2"/>
              <a:buChar char="v"/>
            </a:pPr>
            <a:r>
              <a:rPr lang="fa-IR" altLang="en-US" sz="2000" dirty="0">
                <a:solidFill>
                  <a:srgbClr val="009900"/>
                </a:solidFill>
              </a:rPr>
              <a:t>مثال :</a:t>
            </a:r>
            <a:r>
              <a:rPr lang="fa-IR" altLang="en-US" sz="2000" dirty="0"/>
              <a:t> براي كار با نقاط، دو متغير </a:t>
            </a:r>
            <a:r>
              <a:rPr lang="en-US" altLang="en-US" sz="2000" dirty="0"/>
              <a:t>x</a:t>
            </a:r>
            <a:r>
              <a:rPr lang="fa-IR" altLang="en-US" sz="2000" dirty="0"/>
              <a:t> و </a:t>
            </a:r>
            <a:r>
              <a:rPr lang="en-US" altLang="en-US" sz="2000" dirty="0"/>
              <a:t>y</a:t>
            </a:r>
            <a:r>
              <a:rPr lang="fa-IR" altLang="en-US" sz="2000" dirty="0"/>
              <a:t> را در متغيري به نام</a:t>
            </a:r>
            <a:r>
              <a:rPr lang="en-US" altLang="en-US" sz="2000" dirty="0"/>
              <a:t> point</a:t>
            </a:r>
            <a:r>
              <a:rPr lang="fa-IR" altLang="en-US" sz="2000" dirty="0"/>
              <a:t> ذخيره كرده و سپس آن‌ها را با هم جمع يا از هم تفريق كنيم.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79567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altLang="en-US" dirty="0"/>
              <a:t>روش شئ گرا</a:t>
            </a:r>
            <a:endParaRPr lang="en-US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964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7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معرفي شئ</a:t>
            </a:r>
            <a:endParaRPr lang="en-US" altLang="en-US" dirty="0"/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ED4E23"/>
              </a:buClr>
              <a:buFont typeface="Wingdings" panose="05000000000000000000" pitchFamily="2" charset="2"/>
              <a:buChar char="ü"/>
            </a:pPr>
            <a:r>
              <a:rPr lang="fa-IR" altLang="en-US" sz="4000" dirty="0"/>
              <a:t> </a:t>
            </a:r>
            <a:r>
              <a:rPr lang="fa-IR" altLang="en-US" sz="3600" dirty="0"/>
              <a:t>ايده اصلي نهفته در زبان‌هاي شئ‌گرا </a:t>
            </a:r>
            <a:r>
              <a:rPr lang="fa-IR" altLang="en-US" sz="3600" u="sng" dirty="0">
                <a:solidFill>
                  <a:srgbClr val="C00000"/>
                </a:solidFill>
              </a:rPr>
              <a:t>تركيب داده‌ها و توابع</a:t>
            </a:r>
            <a:r>
              <a:rPr lang="fa-IR" altLang="en-US" sz="3600" dirty="0">
                <a:solidFill>
                  <a:srgbClr val="C00000"/>
                </a:solidFill>
              </a:rPr>
              <a:t> </a:t>
            </a:r>
            <a:r>
              <a:rPr lang="fa-IR" altLang="en-US" sz="3600" dirty="0"/>
              <a:t>در يك موجوديت واحد است.</a:t>
            </a:r>
          </a:p>
          <a:p>
            <a:pPr>
              <a:buClr>
                <a:srgbClr val="ED4E23"/>
              </a:buClr>
              <a:buFont typeface="Wingdings" panose="05000000000000000000" pitchFamily="2" charset="2"/>
              <a:buChar char="ü"/>
            </a:pPr>
            <a:r>
              <a:rPr lang="fa-IR" altLang="en-US" sz="3600" dirty="0"/>
              <a:t> در آن موجوديت، توابع عمليات مورد نظر را روي داده‌ها انجام مي‌دهند. اين موجوديت واحد </a:t>
            </a:r>
            <a:r>
              <a:rPr lang="fa-IR" altLang="en-US" sz="3600" b="1" i="1" u="sng" dirty="0">
                <a:solidFill>
                  <a:srgbClr val="ED4E23"/>
                </a:solidFill>
              </a:rPr>
              <a:t>شئ </a:t>
            </a:r>
            <a:r>
              <a:rPr lang="en-US" altLang="en-US" sz="3600" b="1" i="1" u="sng" dirty="0">
                <a:solidFill>
                  <a:srgbClr val="ED4E23"/>
                </a:solidFill>
              </a:rPr>
              <a:t>(Object)</a:t>
            </a:r>
            <a:r>
              <a:rPr lang="fa-IR" altLang="en-US" sz="3600" b="1" i="1" u="sng" dirty="0">
                <a:solidFill>
                  <a:srgbClr val="ED4E23"/>
                </a:solidFill>
              </a:rPr>
              <a:t> </a:t>
            </a:r>
            <a:r>
              <a:rPr lang="fa-IR" altLang="en-US" sz="3600" dirty="0"/>
              <a:t>نام دارد.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fa-IR" altLang="en-US" sz="3000" dirty="0"/>
              <a:t> مثال: موجوديت انساني : كارگر، كارمند، مشتري، فروشنده</a:t>
            </a:r>
            <a:endParaRPr lang="fa-IR" altLang="en-US" sz="2600" dirty="0"/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fa-IR" altLang="en-US" sz="2800" dirty="0"/>
              <a:t>داده‌ها و توابع در موجوديت واحد قرار دارند.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1981200" y="3246438"/>
            <a:ext cx="7086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l"/>
            </a:pPr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99666" y="5296308"/>
            <a:ext cx="8709606" cy="1079399"/>
            <a:chOff x="1946366" y="4412433"/>
            <a:chExt cx="8118349" cy="1079399"/>
          </a:xfrm>
        </p:grpSpPr>
        <p:sp>
          <p:nvSpPr>
            <p:cNvPr id="6" name="Text Box 76"/>
            <p:cNvSpPr txBox="1">
              <a:spLocks noChangeArrowheads="1"/>
            </p:cNvSpPr>
            <p:nvPr/>
          </p:nvSpPr>
          <p:spPr bwMode="auto">
            <a:xfrm>
              <a:off x="1946366" y="4412433"/>
              <a:ext cx="8051115" cy="10793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lIns="90000" tIns="46800" rIns="90000" bIns="46800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1pPr>
              <a:lvl2pPr marL="742950" indent="-285750" algn="r" rtl="1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3pPr>
              <a:lvl4pPr marL="1600200" indent="-228600" algn="r" rtl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None/>
              </a:pPr>
              <a:r>
                <a:rPr lang="fa-IR" altLang="en-US" sz="3200" dirty="0">
                  <a:cs typeface="B Mitra" panose="020B0604020202020204" charset="-78"/>
                </a:rPr>
                <a:t> </a:t>
              </a:r>
              <a:r>
                <a:rPr lang="fa-IR" altLang="en-US" sz="3200" u="sng" dirty="0">
                  <a:solidFill>
                    <a:srgbClr val="C00000"/>
                  </a:solidFill>
                  <a:cs typeface="B Mitra" panose="020B0604020202020204" charset="-78"/>
                </a:rPr>
                <a:t>بسته بندي داده‌ها</a:t>
              </a:r>
              <a:r>
                <a:rPr lang="fa-IR" altLang="en-US" sz="3200" dirty="0">
                  <a:solidFill>
                    <a:srgbClr val="C00000"/>
                  </a:solidFill>
                  <a:cs typeface="B Mitra" panose="020B0604020202020204" charset="-78"/>
                </a:rPr>
                <a:t> </a:t>
              </a:r>
              <a:r>
                <a:rPr lang="fa-IR" altLang="en-US" sz="3200" dirty="0">
                  <a:cs typeface="B Mitra" panose="020B0604020202020204" charset="-78"/>
                </a:rPr>
                <a:t>و</a:t>
              </a:r>
              <a:r>
                <a:rPr lang="fa-IR" altLang="en-US" sz="3200" dirty="0">
                  <a:solidFill>
                    <a:schemeClr val="folHlink"/>
                  </a:solidFill>
                  <a:cs typeface="B Mitra" panose="020B0604020202020204" charset="-78"/>
                </a:rPr>
                <a:t> </a:t>
              </a:r>
              <a:r>
                <a:rPr lang="fa-IR" altLang="en-US" sz="3200" u="sng" dirty="0">
                  <a:solidFill>
                    <a:srgbClr val="C00000"/>
                  </a:solidFill>
                  <a:cs typeface="B Mitra" panose="020B0604020202020204" charset="-78"/>
                </a:rPr>
                <a:t>پنهان سازي آن</a:t>
              </a:r>
              <a:r>
                <a:rPr lang="fa-IR" altLang="en-US" sz="3200" dirty="0">
                  <a:solidFill>
                    <a:srgbClr val="C00000"/>
                  </a:solidFill>
                  <a:cs typeface="B Mitra" panose="020B0604020202020204" charset="-78"/>
                </a:rPr>
                <a:t>  </a:t>
              </a:r>
              <a:r>
                <a:rPr lang="fa-IR" altLang="en-US" sz="3200" dirty="0">
                  <a:cs typeface="B Mitra" panose="020B0604020202020204" charset="-78"/>
                </a:rPr>
                <a:t>دو مفهوم كليدي زبان شئ‌گرا هستند. </a:t>
              </a:r>
              <a:endParaRPr lang="en-US" altLang="en-US" sz="3200" dirty="0">
                <a:cs typeface="B Mitra" panose="020B0604020202020204" charset="-78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36401" y="4412434"/>
              <a:ext cx="328314" cy="3283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35336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معرفي توابع عضو</a:t>
            </a:r>
            <a:endParaRPr lang="en-US" alt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200000"/>
              </a:lnSpc>
            </a:pPr>
            <a:r>
              <a:rPr lang="fa-IR" altLang="en-US" sz="2800" dirty="0"/>
              <a:t>در </a:t>
            </a:r>
            <a:r>
              <a:rPr lang="en-US" altLang="en-US" sz="2800" dirty="0"/>
              <a:t>C++</a:t>
            </a:r>
            <a:r>
              <a:rPr lang="fa-IR" altLang="en-US" sz="2800" dirty="0"/>
              <a:t> </a:t>
            </a:r>
            <a:r>
              <a:rPr lang="fa-IR" altLang="en-US" dirty="0"/>
              <a:t>و </a:t>
            </a:r>
            <a:r>
              <a:rPr lang="en-US" altLang="en-US" dirty="0"/>
              <a:t>C#</a:t>
            </a:r>
            <a:r>
              <a:rPr lang="fa-IR" altLang="en-US" dirty="0"/>
              <a:t> </a:t>
            </a:r>
            <a:r>
              <a:rPr lang="fa-IR" altLang="en-US" sz="2800" dirty="0"/>
              <a:t>توابع شئ  </a:t>
            </a:r>
            <a:r>
              <a:rPr lang="fa-IR" altLang="en-US" sz="2800" b="1" i="1" u="sng" dirty="0">
                <a:solidFill>
                  <a:srgbClr val="ED4E23"/>
                </a:solidFill>
              </a:rPr>
              <a:t>توابع عضو</a:t>
            </a:r>
            <a:r>
              <a:rPr lang="fa-IR" altLang="en-US" sz="2800" dirty="0">
                <a:solidFill>
                  <a:schemeClr val="folHlink"/>
                </a:solidFill>
              </a:rPr>
              <a:t> </a:t>
            </a:r>
            <a:r>
              <a:rPr lang="fa-IR" altLang="en-US" sz="2800" dirty="0"/>
              <a:t>ناميده مي‌شود.</a:t>
            </a:r>
          </a:p>
          <a:p>
            <a:pPr eaLnBrk="1" hangingPunct="1">
              <a:lnSpc>
                <a:spcPct val="200000"/>
              </a:lnSpc>
            </a:pPr>
            <a:r>
              <a:rPr lang="fa-IR" altLang="en-US" sz="2800" dirty="0"/>
              <a:t>تنها راه دسترسي به داده‌ها</a:t>
            </a:r>
            <a:r>
              <a:rPr lang="fa-IR" altLang="en-US" dirty="0"/>
              <a:t>ی هر شی</a:t>
            </a:r>
            <a:r>
              <a:rPr lang="fa-IR" altLang="en-US" sz="2800" dirty="0"/>
              <a:t> در برنامه توابع عضو آن شی هستند.</a:t>
            </a:r>
          </a:p>
          <a:p>
            <a:pPr eaLnBrk="1" hangingPunct="1">
              <a:lnSpc>
                <a:spcPct val="200000"/>
              </a:lnSpc>
            </a:pPr>
            <a:r>
              <a:rPr lang="fa-IR" altLang="en-US" sz="2800" dirty="0"/>
              <a:t>برنامه نويس </a:t>
            </a:r>
            <a:r>
              <a:rPr lang="fa-IR" altLang="en-US" sz="2800" u="sng" dirty="0"/>
              <a:t>مستقيماً نمي‌تواند</a:t>
            </a:r>
            <a:r>
              <a:rPr lang="fa-IR" altLang="en-US" sz="2800" dirty="0"/>
              <a:t> به اين داده‌ها دسترسي پيدا كند.</a:t>
            </a:r>
          </a:p>
          <a:p>
            <a:pPr eaLnBrk="1" hangingPunct="1">
              <a:lnSpc>
                <a:spcPct val="200000"/>
              </a:lnSpc>
            </a:pPr>
            <a:r>
              <a:rPr lang="fa-IR" altLang="en-US" sz="2800" dirty="0">
                <a:solidFill>
                  <a:srgbClr val="0070C0"/>
                </a:solidFill>
              </a:rPr>
              <a:t>به دليل آنكه داده‌ها پنهان هستند، در مقابل تغييرات احتمالي در امانند.</a:t>
            </a:r>
          </a:p>
        </p:txBody>
      </p:sp>
    </p:spTree>
    <p:extLst>
      <p:ext uri="{BB962C8B-B14F-4D97-AF65-F5344CB8AC3E}">
        <p14:creationId xmlns:p14="http://schemas.microsoft.com/office/powerpoint/2010/main" val="32979311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بجز توابع عضو، هيچ تابع ديگري نمي‌تواند به </a:t>
            </a:r>
            <a:r>
              <a:rPr lang="fa-IR" altLang="en-US" sz="2800" i="1" dirty="0">
                <a:solidFill>
                  <a:srgbClr val="7030A0"/>
                </a:solidFill>
              </a:rPr>
              <a:t>داده‌های محرمانه </a:t>
            </a:r>
            <a:r>
              <a:rPr lang="fa-IR" altLang="en-US" sz="2800" dirty="0"/>
              <a:t>شی دسترسي پيدا كند. اشكال زدايي و نگهداري برنامه‌ها آسان مي‌شود.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a-IR" altLang="en-US" sz="2800" dirty="0"/>
          </a:p>
          <a:p>
            <a:pPr eaLnBrk="1" hangingPunct="1"/>
            <a:r>
              <a:rPr lang="fa-IR" altLang="en-US" sz="2800" dirty="0"/>
              <a:t>احضار تابع عضو يك شئ </a:t>
            </a:r>
            <a:r>
              <a:rPr lang="fa-IR" altLang="en-US" sz="2800" dirty="0">
                <a:solidFill>
                  <a:srgbClr val="C00000"/>
                </a:solidFill>
              </a:rPr>
              <a:t>فرستادن پيغام </a:t>
            </a:r>
            <a:r>
              <a:rPr lang="fa-IR" altLang="en-US" sz="2800" dirty="0"/>
              <a:t>به آن شئ نام دارد. </a:t>
            </a:r>
            <a:endParaRPr lang="en-US" altLang="en-US" sz="2800" dirty="0"/>
          </a:p>
          <a:p>
            <a:pPr eaLnBrk="1" hangingPunct="1"/>
            <a:endParaRPr lang="fa-IR" altLang="en-US" sz="2800" dirty="0"/>
          </a:p>
          <a:p>
            <a:pPr eaLnBrk="1" hangingPunct="1"/>
            <a:r>
              <a:rPr lang="fa-IR" altLang="en-US" sz="2800" dirty="0"/>
              <a:t>هر برنامه از چند شئ تشكيل مي‌شود، اشياء با احضار توابع عضو با يكديگر در ارتباطند.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endParaRPr lang="fa-IR" altLang="en-US" sz="4000" dirty="0"/>
          </a:p>
          <a:p>
            <a:pPr lvl="2" eaLnBrk="1" hangingPunct="1">
              <a:buFont typeface="Wingdings" panose="05000000000000000000" pitchFamily="2" charset="2"/>
              <a:buNone/>
            </a:pPr>
            <a:endParaRPr lang="en-US" alt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0426495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مراجع برنامه نویسی </a:t>
            </a:r>
            <a:r>
              <a:rPr lang="en-US" dirty="0"/>
              <a:t>C++</a:t>
            </a:r>
          </a:p>
        </p:txBody>
      </p:sp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9285514" y="1778904"/>
            <a:ext cx="2767224" cy="4266296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1400" dirty="0"/>
              <a:t>برنامه نويسي شئ‌گرا با </a:t>
            </a:r>
            <a:r>
              <a:rPr lang="en-US" altLang="en-US" sz="1400" dirty="0"/>
              <a:t> C++</a:t>
            </a:r>
            <a:r>
              <a:rPr lang="fa-IR" altLang="en-US" sz="1400" dirty="0"/>
              <a:t>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fa-IR" altLang="en-US" sz="1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400" dirty="0"/>
              <a:t>Robert </a:t>
            </a:r>
            <a:r>
              <a:rPr lang="en-US" altLang="en-US" sz="1400" dirty="0" err="1"/>
              <a:t>W.Lafore</a:t>
            </a:r>
            <a:endParaRPr lang="fa-IR" altLang="en-US" sz="14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1400" dirty="0"/>
              <a:t> 	</a:t>
            </a:r>
            <a:endParaRPr lang="en-US" altLang="en-US" sz="14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1400" dirty="0"/>
              <a:t> مهندس حسين ابراهيم‌زاده قلزم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400" dirty="0"/>
          </a:p>
        </p:txBody>
      </p:sp>
      <p:pic>
        <p:nvPicPr>
          <p:cNvPr id="22533" name="Picture 5" descr="ketaaaaaa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943" y="1778904"/>
            <a:ext cx="3374571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Image result for کتاب برنامه نویسی ویژوال سی در  رو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5" y="1778904"/>
            <a:ext cx="3039383" cy="4323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143718" y="1778904"/>
            <a:ext cx="2463551" cy="42662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B Mitra" panose="00000400000000000000" pitchFamily="2" charset="-78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B Mitra" panose="00000400000000000000" pitchFamily="2" charset="-78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B Mitra" panose="00000400000000000000" pitchFamily="2" charset="-78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B Mitra" panose="00000400000000000000" pitchFamily="2" charset="-78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B Mitra" panose="00000400000000000000" pitchFamily="2" charset="-78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>
              <a:buFont typeface="Wingdings" panose="05000000000000000000" pitchFamily="2" charset="2"/>
              <a:buNone/>
            </a:pPr>
            <a:r>
              <a:rPr lang="fa-IR" altLang="en-US" sz="1400" dirty="0">
                <a:cs typeface="B Yekan" panose="00000400000000000000" pitchFamily="2" charset="-78"/>
              </a:rPr>
              <a:t>برنامه نويسي با ویژوال </a:t>
            </a:r>
            <a:r>
              <a:rPr lang="en-US" altLang="en-US" sz="1400" dirty="0">
                <a:cs typeface="B Yekan" panose="00000400000000000000" pitchFamily="2" charset="-78"/>
              </a:rPr>
              <a:t> C++</a:t>
            </a:r>
            <a:r>
              <a:rPr lang="fa-IR" altLang="en-US" sz="1400" dirty="0">
                <a:cs typeface="B Yekan" panose="00000400000000000000" pitchFamily="2" charset="-78"/>
              </a:rPr>
              <a:t> </a:t>
            </a:r>
          </a:p>
          <a:p>
            <a:pPr algn="ctr">
              <a:buFont typeface="Wingdings" panose="05000000000000000000" pitchFamily="2" charset="2"/>
              <a:buNone/>
            </a:pPr>
            <a:endParaRPr lang="fa-IR" altLang="en-US" sz="1400" dirty="0">
              <a:cs typeface="B Yekan" panose="00000400000000000000" pitchFamily="2" charset="-78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fa-IR" altLang="en-US" sz="1400" dirty="0">
                <a:cs typeface="B Yekan" panose="00000400000000000000" pitchFamily="2" charset="-78"/>
              </a:rPr>
              <a:t> مهندس عین الله جعفر نژاد قمی</a:t>
            </a:r>
          </a:p>
          <a:p>
            <a:pPr>
              <a:buFont typeface="Wingdings" panose="05000000000000000000" pitchFamily="2" charset="2"/>
              <a:buNone/>
            </a:pPr>
            <a:r>
              <a:rPr lang="fa-IR" altLang="en-US" sz="1400" dirty="0">
                <a:cs typeface="B Yekan" panose="00000400000000000000" pitchFamily="2" charset="-78"/>
              </a:rPr>
              <a:t>مهندس رمضان عباس نژاد</a:t>
            </a:r>
          </a:p>
        </p:txBody>
      </p:sp>
    </p:spTree>
    <p:extLst>
      <p:ext uri="{BB962C8B-B14F-4D97-AF65-F5344CB8AC3E}">
        <p14:creationId xmlns:p14="http://schemas.microsoft.com/office/powerpoint/2010/main" val="8124752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كلاس‌ها	</a:t>
            </a:r>
            <a:endParaRPr lang="en-US" alt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fa-IR" altLang="en-US" sz="2800" dirty="0"/>
              <a:t> از يك كلاس مي‌توان اشياء مختلفي تعريف كرد.</a:t>
            </a:r>
          </a:p>
          <a:p>
            <a:pPr eaLnBrk="1" hangingPunct="1"/>
            <a:r>
              <a:rPr lang="fa-IR" altLang="en-US" sz="2800" dirty="0"/>
              <a:t>از كلاس به عنوان نقشه يا الگو استفاده مي‌شود. مشخص مي‌شود كه چه داده‌ها و توابعي داخل اشياء كلاس قرار دارد.</a:t>
            </a:r>
          </a:p>
          <a:p>
            <a:pPr eaLnBrk="1" hangingPunct="1"/>
            <a:r>
              <a:rPr lang="fa-IR" altLang="en-US" sz="2800" dirty="0"/>
              <a:t>تعريف كلاس هيچ شيئ از آن ايجاد نمي‌كند.</a:t>
            </a:r>
          </a:p>
          <a:p>
            <a:pPr eaLnBrk="1" hangingPunct="1"/>
            <a:r>
              <a:rPr lang="fa-IR" altLang="en-US" sz="2800" dirty="0"/>
              <a:t>كلاس تعدادي شئ مشابه را توصيف مي‌كند.</a:t>
            </a:r>
          </a:p>
          <a:p>
            <a:pPr lvl="3" eaLnBrk="1" hangingPunct="1">
              <a:buFont typeface="Wingdings" panose="05000000000000000000" pitchFamily="2" charset="2"/>
              <a:buChar char="v"/>
            </a:pPr>
            <a:r>
              <a:rPr lang="fa-IR" altLang="en-US" sz="1800" dirty="0"/>
              <a:t>  </a:t>
            </a:r>
            <a:r>
              <a:rPr lang="fa-IR" altLang="en-US" sz="3200" dirty="0">
                <a:solidFill>
                  <a:srgbClr val="009900"/>
                </a:solidFill>
              </a:rPr>
              <a:t>مثال :</a:t>
            </a:r>
            <a:r>
              <a:rPr lang="fa-IR" altLang="en-US" sz="3200" dirty="0"/>
              <a:t> </a:t>
            </a:r>
          </a:p>
          <a:p>
            <a:pPr lvl="4" eaLnBrk="1" hangingPunct="1">
              <a:buClr>
                <a:schemeClr val="accent1"/>
              </a:buClr>
              <a:buFontTx/>
              <a:buChar char="•"/>
            </a:pPr>
            <a:r>
              <a:rPr lang="fa-IR" altLang="en-US" sz="3200" dirty="0"/>
              <a:t> كلاس حيوانات اهلي 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fa-IR" altLang="en-US" sz="3200" dirty="0"/>
              <a:t>				اشياء :  گربه، سگ،‌ اسب و ...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3016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"/>
            <a:ext cx="8229600" cy="6248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400"/>
              <a:t>شكل3: كلاس و اشياء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33401"/>
            <a:ext cx="34290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4724400" y="10668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 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7162800" y="5791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 </a:t>
            </a:r>
          </a:p>
        </p:txBody>
      </p:sp>
      <p:sp>
        <p:nvSpPr>
          <p:cNvPr id="24582" name="Text Box 7"/>
          <p:cNvSpPr txBox="1">
            <a:spLocks noChangeArrowheads="1"/>
          </p:cNvSpPr>
          <p:nvPr/>
        </p:nvSpPr>
        <p:spPr bwMode="auto">
          <a:xfrm>
            <a:off x="6324600" y="14478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 </a:t>
            </a: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2286000" y="4267200"/>
            <a:ext cx="3429000" cy="2286000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6329" name="Oval 9"/>
          <p:cNvSpPr>
            <a:spLocks noChangeArrowheads="1"/>
          </p:cNvSpPr>
          <p:nvPr/>
        </p:nvSpPr>
        <p:spPr bwMode="auto">
          <a:xfrm>
            <a:off x="6400800" y="4343400"/>
            <a:ext cx="3352800" cy="2133600"/>
          </a:xfrm>
          <a:prstGeom prst="ellipse">
            <a:avLst/>
          </a:prstGeom>
          <a:solidFill>
            <a:srgbClr val="8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pic>
        <p:nvPicPr>
          <p:cNvPr id="5633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4495800"/>
            <a:ext cx="12477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1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1" y="5791200"/>
            <a:ext cx="16859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2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1" y="5181601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5181601"/>
            <a:ext cx="14001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4495800"/>
            <a:ext cx="12477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5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5715000"/>
            <a:ext cx="16859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8305800" y="52578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 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4191000" y="52578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 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3276600" y="58674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 </a:t>
            </a:r>
          </a:p>
        </p:txBody>
      </p:sp>
      <p:sp>
        <p:nvSpPr>
          <p:cNvPr id="24594" name="Text Box 19"/>
          <p:cNvSpPr txBox="1">
            <a:spLocks noChangeArrowheads="1"/>
          </p:cNvSpPr>
          <p:nvPr/>
        </p:nvSpPr>
        <p:spPr bwMode="auto">
          <a:xfrm>
            <a:off x="4953000" y="1981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 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2971800" y="4648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 </a:t>
            </a:r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7315200" y="4648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 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7239000" y="57912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</a:t>
            </a:r>
            <a:r>
              <a:rPr lang="en-US" altLang="en-US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 </a:t>
            </a:r>
          </a:p>
        </p:txBody>
      </p:sp>
      <p:sp>
        <p:nvSpPr>
          <p:cNvPr id="56343" name="Rectangle 23"/>
          <p:cNvSpPr>
            <a:spLocks noChangeArrowheads="1"/>
          </p:cNvSpPr>
          <p:nvPr/>
        </p:nvSpPr>
        <p:spPr bwMode="auto">
          <a:xfrm>
            <a:off x="2133600" y="3124200"/>
            <a:ext cx="1524000" cy="533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2133600" y="3200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fa-IR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Object 1</a:t>
            </a:r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>
            <a:off x="1828800" y="304800"/>
            <a:ext cx="1600200" cy="6858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2133600" y="4572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fa-IR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‍‍</a:t>
            </a:r>
            <a:r>
              <a: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Class</a:t>
            </a:r>
          </a:p>
        </p:txBody>
      </p:sp>
      <p:sp>
        <p:nvSpPr>
          <p:cNvPr id="56347" name="Line 27"/>
          <p:cNvSpPr>
            <a:spLocks noChangeShapeType="1"/>
          </p:cNvSpPr>
          <p:nvPr/>
        </p:nvSpPr>
        <p:spPr bwMode="auto">
          <a:xfrm>
            <a:off x="3200400" y="3657600"/>
            <a:ext cx="609600" cy="6096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49" name="Line 29"/>
          <p:cNvSpPr>
            <a:spLocks noChangeShapeType="1"/>
          </p:cNvSpPr>
          <p:nvPr/>
        </p:nvSpPr>
        <p:spPr bwMode="auto">
          <a:xfrm>
            <a:off x="2971800" y="1066800"/>
            <a:ext cx="1295400" cy="762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Text Box 38"/>
          <p:cNvSpPr txBox="1">
            <a:spLocks noChangeArrowheads="1"/>
          </p:cNvSpPr>
          <p:nvPr/>
        </p:nvSpPr>
        <p:spPr bwMode="auto">
          <a:xfrm>
            <a:off x="6477000" y="36576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fa-IR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Object 2</a:t>
            </a:r>
          </a:p>
        </p:txBody>
      </p:sp>
      <p:sp>
        <p:nvSpPr>
          <p:cNvPr id="56359" name="Line 39"/>
          <p:cNvSpPr>
            <a:spLocks noChangeShapeType="1"/>
          </p:cNvSpPr>
          <p:nvPr/>
        </p:nvSpPr>
        <p:spPr bwMode="auto">
          <a:xfrm flipH="1">
            <a:off x="8382000" y="3505200"/>
            <a:ext cx="838200" cy="762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0" name="Rectangle 40"/>
          <p:cNvSpPr>
            <a:spLocks noChangeArrowheads="1"/>
          </p:cNvSpPr>
          <p:nvPr/>
        </p:nvSpPr>
        <p:spPr bwMode="auto">
          <a:xfrm>
            <a:off x="8763000" y="2895600"/>
            <a:ext cx="1905000" cy="533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6361" name="Text Box 41"/>
          <p:cNvSpPr txBox="1">
            <a:spLocks noChangeArrowheads="1"/>
          </p:cNvSpPr>
          <p:nvPr/>
        </p:nvSpPr>
        <p:spPr bwMode="auto">
          <a:xfrm>
            <a:off x="8991600" y="29718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fa-IR" altLang="en-US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</a:t>
            </a:r>
            <a:r>
              <a:rPr lang="en-US" altLang="en-US" sz="2400" dirty="0">
                <a:solidFill>
                  <a:schemeClr val="bg1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Object 2</a:t>
            </a:r>
          </a:p>
        </p:txBody>
      </p:sp>
    </p:spTree>
    <p:extLst>
      <p:ext uri="{BB962C8B-B14F-4D97-AF65-F5344CB8AC3E}">
        <p14:creationId xmlns:p14="http://schemas.microsoft.com/office/powerpoint/2010/main" val="8143725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6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6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5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animBg="1"/>
      <p:bldP spid="56329" grpId="0" animBg="1"/>
      <p:bldP spid="56336" grpId="0"/>
      <p:bldP spid="56337" grpId="0"/>
      <p:bldP spid="56338" grpId="0"/>
      <p:bldP spid="56340" grpId="0"/>
      <p:bldP spid="56341" grpId="0"/>
      <p:bldP spid="56342" grpId="0"/>
      <p:bldP spid="56343" grpId="0" animBg="1"/>
      <p:bldP spid="56344" grpId="0"/>
      <p:bldP spid="56345" grpId="0" animBg="1"/>
      <p:bldP spid="56346" grpId="0"/>
      <p:bldP spid="56360" grpId="0" animBg="1"/>
      <p:bldP spid="5636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ارث بري</a:t>
            </a:r>
            <a:endParaRPr lang="en-US" alt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از قابليت‌هاي مهم برنامه‌نويسي شئ‌گرا امكان ارث‌بري كلاس‌ها از يكديگر است. </a:t>
            </a:r>
          </a:p>
          <a:p>
            <a:pPr eaLnBrk="1" hangingPunct="1"/>
            <a:r>
              <a:rPr lang="fa-IR" altLang="en-US" sz="2800" dirty="0"/>
              <a:t>هر زيركلاس، ويژگي‌هاي مشتركي از كلاس را كه از آن مشتق شده است به اشتراك مي‌گذارد.</a:t>
            </a:r>
          </a:p>
          <a:p>
            <a:pPr eaLnBrk="1" hangingPunct="1"/>
            <a:r>
              <a:rPr lang="fa-IR" altLang="en-US" sz="2800" dirty="0"/>
              <a:t>علاوه بر ويژگي‌هاي كه با عضو‌هاي ديگر كلاس مشترك است، هر زير كلاس داراي </a:t>
            </a:r>
            <a:r>
              <a:rPr lang="fa-IR" altLang="en-US" sz="2800" u="sng" dirty="0">
                <a:solidFill>
                  <a:srgbClr val="C00000"/>
                </a:solidFill>
              </a:rPr>
              <a:t>ويژگي‌هاي مخصوص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fa-IR" altLang="en-US" sz="2800" dirty="0"/>
              <a:t>خود است.</a:t>
            </a:r>
          </a:p>
        </p:txBody>
      </p:sp>
    </p:spTree>
    <p:extLst>
      <p:ext uri="{BB962C8B-B14F-4D97-AF65-F5344CB8AC3E}">
        <p14:creationId xmlns:p14="http://schemas.microsoft.com/office/powerpoint/2010/main" val="4263612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04800"/>
            <a:ext cx="8229600" cy="6400800"/>
          </a:xfrm>
        </p:spPr>
        <p:txBody>
          <a:bodyPr/>
          <a:lstStyle/>
          <a:p>
            <a:pPr eaLnBrk="1" hangingPunct="1"/>
            <a:r>
              <a:rPr lang="fa-IR" altLang="en-US" sz="2400"/>
              <a:t> شكل4 : ارث بري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pic>
        <p:nvPicPr>
          <p:cNvPr id="5428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1" y="1066801"/>
            <a:ext cx="26574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5257800" y="1295401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8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8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</a:t>
            </a:r>
          </a:p>
        </p:txBody>
      </p:sp>
      <p:sp>
        <p:nvSpPr>
          <p:cNvPr id="26629" name="Text Box 12"/>
          <p:cNvSpPr txBox="1">
            <a:spLocks noChangeArrowheads="1"/>
          </p:cNvSpPr>
          <p:nvPr/>
        </p:nvSpPr>
        <p:spPr bwMode="auto">
          <a:xfrm>
            <a:off x="5334000" y="2362201"/>
            <a:ext cx="152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8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8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</a:t>
            </a:r>
            <a:endParaRPr lang="en-US" altLang="en-US" sz="28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285" name="Oval 13"/>
          <p:cNvSpPr>
            <a:spLocks noChangeArrowheads="1"/>
          </p:cNvSpPr>
          <p:nvPr/>
        </p:nvSpPr>
        <p:spPr bwMode="auto">
          <a:xfrm>
            <a:off x="2390633" y="337811"/>
            <a:ext cx="1828800" cy="6096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26631" name="Text Box 14"/>
          <p:cNvSpPr txBox="1">
            <a:spLocks noChangeArrowheads="1"/>
          </p:cNvSpPr>
          <p:nvPr/>
        </p:nvSpPr>
        <p:spPr bwMode="auto">
          <a:xfrm>
            <a:off x="3352800" y="304801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2743200" y="381001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Base class</a:t>
            </a:r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>
            <a:off x="3505200" y="838200"/>
            <a:ext cx="1143000" cy="762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428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191000"/>
            <a:ext cx="35242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2657477" y="4336702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pic>
        <p:nvPicPr>
          <p:cNvPr id="54293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183708"/>
            <a:ext cx="3524250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3585665" y="5791200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100032" y="5053169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</a:t>
            </a:r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391400" y="4999055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A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7757615" y="5762948"/>
            <a:ext cx="152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B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6919415" y="4357122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fa-IR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خصوصيت </a:t>
            </a:r>
            <a:r>
              <a:rPr lang="en-US" altLang="en-US" sz="2400" u="sng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D</a:t>
            </a:r>
            <a:endParaRPr lang="en-US" altLang="en-US" sz="2400" dirty="0">
              <a:solidFill>
                <a:srgbClr val="C00000"/>
              </a:solidFill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299" name="Oval 27"/>
          <p:cNvSpPr>
            <a:spLocks noChangeArrowheads="1"/>
          </p:cNvSpPr>
          <p:nvPr/>
        </p:nvSpPr>
        <p:spPr bwMode="auto">
          <a:xfrm>
            <a:off x="1828800" y="2514600"/>
            <a:ext cx="1676400" cy="8382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1895477" y="2632071"/>
            <a:ext cx="1600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Derived </a:t>
            </a:r>
            <a:r>
              <a:rPr lang="en-US" altLang="en-US" sz="2400" dirty="0" err="1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calss</a:t>
            </a:r>
            <a:r>
              <a:rPr lang="en-US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1</a:t>
            </a:r>
          </a:p>
        </p:txBody>
      </p:sp>
      <p:sp>
        <p:nvSpPr>
          <p:cNvPr id="54301" name="Oval 29"/>
          <p:cNvSpPr>
            <a:spLocks noChangeArrowheads="1"/>
          </p:cNvSpPr>
          <p:nvPr/>
        </p:nvSpPr>
        <p:spPr bwMode="auto">
          <a:xfrm>
            <a:off x="8848725" y="2589692"/>
            <a:ext cx="1676400" cy="838200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/>
            <a:endParaRPr lang="en-US" altLang="en-US" dirty="0">
              <a:latin typeface="Aldhabi" panose="01000000000000000000" pitchFamily="2" charset="-78"/>
              <a:cs typeface="B Mitra" panose="00000400000000000000" pitchFamily="2" charset="-78"/>
            </a:endParaRP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8915400" y="2724151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Koodak" panose="00000700000000000000" pitchFamily="2" charset="-78"/>
                <a:cs typeface="Koodak" panose="00000700000000000000" pitchFamily="2" charset="-7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Derived </a:t>
            </a:r>
            <a:r>
              <a:rPr lang="en-US" altLang="en-US" sz="2400" dirty="0" err="1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calss</a:t>
            </a:r>
            <a:r>
              <a:rPr lang="en-US" altLang="en-US" sz="2400" dirty="0">
                <a:solidFill>
                  <a:srgbClr val="C00000"/>
                </a:solidFill>
                <a:latin typeface="Aldhabi" panose="01000000000000000000" pitchFamily="2" charset="-78"/>
                <a:cs typeface="B Mitra" panose="00000400000000000000" pitchFamily="2" charset="-78"/>
              </a:rPr>
              <a:t> 2</a:t>
            </a:r>
          </a:p>
        </p:txBody>
      </p:sp>
      <p:sp>
        <p:nvSpPr>
          <p:cNvPr id="54303" name="Line 31"/>
          <p:cNvSpPr>
            <a:spLocks noChangeShapeType="1"/>
          </p:cNvSpPr>
          <p:nvPr/>
        </p:nvSpPr>
        <p:spPr bwMode="auto">
          <a:xfrm>
            <a:off x="3048000" y="3276600"/>
            <a:ext cx="914400" cy="9144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4" name="Line 32"/>
          <p:cNvSpPr>
            <a:spLocks noChangeShapeType="1"/>
          </p:cNvSpPr>
          <p:nvPr/>
        </p:nvSpPr>
        <p:spPr bwMode="auto">
          <a:xfrm flipH="1">
            <a:off x="8382000" y="3352800"/>
            <a:ext cx="1066800" cy="8382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/>
          <p:cNvSpPr>
            <a:spLocks noChangeShapeType="1"/>
          </p:cNvSpPr>
          <p:nvPr/>
        </p:nvSpPr>
        <p:spPr bwMode="auto">
          <a:xfrm flipH="1">
            <a:off x="4572000" y="3200400"/>
            <a:ext cx="8382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6" name="Line 34"/>
          <p:cNvSpPr>
            <a:spLocks noChangeShapeType="1"/>
          </p:cNvSpPr>
          <p:nvPr/>
        </p:nvSpPr>
        <p:spPr bwMode="auto">
          <a:xfrm>
            <a:off x="6705600" y="3200400"/>
            <a:ext cx="914400" cy="990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stealth" w="lg" len="lg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43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 animBg="1"/>
      <p:bldP spid="54287" grpId="0"/>
      <p:bldP spid="54290" grpId="0"/>
      <p:bldP spid="54294" grpId="0"/>
      <p:bldP spid="54295" grpId="0"/>
      <p:bldP spid="54296" grpId="0"/>
      <p:bldP spid="54297" grpId="0"/>
      <p:bldP spid="54298" grpId="0"/>
      <p:bldP spid="54299" grpId="0" animBg="1"/>
      <p:bldP spid="54300" grpId="0"/>
      <p:bldP spid="54301" grpId="0" animBg="1"/>
      <p:bldP spid="5430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ارث بری</a:t>
            </a:r>
            <a:endParaRPr lang="en-US" dirty="0"/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 </a:t>
            </a:r>
            <a:r>
              <a:rPr lang="fa-IR" altLang="en-US" sz="2800" dirty="0"/>
              <a:t>در </a:t>
            </a:r>
            <a:r>
              <a:rPr lang="en-US" altLang="en-US" sz="2800" dirty="0"/>
              <a:t>C++</a:t>
            </a:r>
            <a:r>
              <a:rPr lang="fa-IR" altLang="en-US" sz="2800" dirty="0"/>
              <a:t>، كلاس اصلي، </a:t>
            </a:r>
            <a:r>
              <a:rPr lang="fa-IR" altLang="en-US" sz="2800" u="sng" dirty="0">
                <a:solidFill>
                  <a:srgbClr val="C00000"/>
                </a:solidFill>
              </a:rPr>
              <a:t>كلاس پايه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fa-IR" altLang="en-US" sz="2800" dirty="0"/>
              <a:t>نام دارد. 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800" dirty="0"/>
              <a:t> كلاس‌هاي ديگري كه با كلاس پايه داراي ويژگي مشترك است و ويژگي منحصربفرد خود را دارد </a:t>
            </a:r>
            <a:r>
              <a:rPr lang="fa-IR" altLang="en-US" sz="2800" u="sng" dirty="0">
                <a:solidFill>
                  <a:srgbClr val="C00000"/>
                </a:solidFill>
              </a:rPr>
              <a:t>كلاس مشتق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fa-IR" altLang="en-US" sz="2800" dirty="0"/>
              <a:t>نام دارد.</a:t>
            </a:r>
          </a:p>
          <a:p>
            <a:pPr eaLnBrk="1" hangingPunct="1">
              <a:lnSpc>
                <a:spcPct val="90000"/>
              </a:lnSpc>
            </a:pPr>
            <a:r>
              <a:rPr lang="fa-IR" altLang="en-US" sz="2800" dirty="0"/>
              <a:t>استفاده از ارث‌بري باعث سادگي برنامه و كوتاه‌تر شدن آن مي‌شود.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fa-IR" altLang="en-US" sz="2000" dirty="0"/>
              <a:t> </a:t>
            </a:r>
            <a:r>
              <a:rPr lang="fa-IR" altLang="en-US" sz="3600" dirty="0">
                <a:solidFill>
                  <a:srgbClr val="009900"/>
                </a:solidFill>
              </a:rPr>
              <a:t>مثال:</a:t>
            </a:r>
          </a:p>
          <a:p>
            <a:pPr lvl="4" eaLnBrk="1" hangingPunct="1"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lang="fa-IR" altLang="en-US" sz="3200" dirty="0"/>
              <a:t>كلاس پايه‌:  كلاس جانوران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000" dirty="0"/>
              <a:t> كلاس مشتق : كلاس دوزيستان، كلاس پرندگان ، كلاس حشرات و ... است.</a:t>
            </a:r>
          </a:p>
          <a:p>
            <a:pPr lvl="4" eaLnBrk="1" hangingPunct="1">
              <a:lnSpc>
                <a:spcPct val="90000"/>
              </a:lnSpc>
              <a:buClr>
                <a:schemeClr val="accent1"/>
              </a:buClr>
              <a:buFontTx/>
              <a:buChar char="•"/>
            </a:pPr>
            <a:r>
              <a:rPr lang="fa-IR" altLang="en-US" sz="3200" dirty="0"/>
              <a:t>كلاس پايه: كلاس كارمندان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a-IR" altLang="en-US" sz="2000" dirty="0"/>
              <a:t>كلاس مشتق: كلاس كارمندان روزمزد، كلاس كارمندان ساعتي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45631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ايجاد انواع داده‌اي جديد</a:t>
            </a:r>
            <a:endParaRPr lang="en-US" alt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fa-IR" altLang="en-US" sz="2800" dirty="0"/>
              <a:t>استفاده از اشياء، راه مناسبي براي ساخت انواع داده‌اي جديد در برنامه است.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fa-IR" altLang="en-US" sz="2400" dirty="0"/>
              <a:t> </a:t>
            </a:r>
            <a:r>
              <a:rPr lang="fa-IR" altLang="en-US" sz="2400" dirty="0">
                <a:solidFill>
                  <a:srgbClr val="009900"/>
                </a:solidFill>
              </a:rPr>
              <a:t>مثال:</a:t>
            </a:r>
            <a:r>
              <a:rPr lang="fa-IR" altLang="en-US" sz="2400" dirty="0"/>
              <a:t> هنگامي كه نياز به مختصات دوبعدي در برنامه است. براي جمع دو مختصات به جاي نوشتن دستورات زير: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X3 = x1 + x2;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y3 = y1 + y2;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800" dirty="0"/>
              <a:t>از اين دستور استفاده كرد: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P3 = p1 + p2;</a:t>
            </a:r>
            <a:r>
              <a:rPr lang="fa-IR" altLang="en-US" sz="2800" dirty="0"/>
              <a:t> </a:t>
            </a: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fa-IR" altLang="en-US" sz="2800" dirty="0"/>
              <a:t>در اينجا دو متغير </a:t>
            </a:r>
            <a:r>
              <a:rPr lang="en-US" altLang="en-US" sz="2800" dirty="0"/>
              <a:t>x</a:t>
            </a:r>
            <a:r>
              <a:rPr lang="fa-IR" altLang="en-US" sz="2800" dirty="0"/>
              <a:t> و </a:t>
            </a:r>
            <a:r>
              <a:rPr lang="en-US" altLang="en-US" sz="2800" dirty="0"/>
              <a:t>y</a:t>
            </a:r>
            <a:r>
              <a:rPr lang="fa-IR" altLang="en-US" sz="2800" dirty="0"/>
              <a:t> را در يك متغير </a:t>
            </a:r>
            <a:r>
              <a:rPr lang="en-US" altLang="en-US" sz="2800" dirty="0"/>
              <a:t> p</a:t>
            </a:r>
            <a:r>
              <a:rPr lang="fa-IR" altLang="en-US" sz="2800" dirty="0"/>
              <a:t> ذخيره مي‌كنيم. به اين ترتيب داده‌ي جديد ايجاد نموديم.</a:t>
            </a:r>
            <a:endParaRPr lang="en-US" altLang="en-US" sz="2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9874080" y="2889360"/>
              <a:ext cx="1575360" cy="18799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64720" y="2880000"/>
                <a:ext cx="1594080" cy="189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25017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dirty="0"/>
              <a:t>سربار گذاري عملگر‌ها</a:t>
            </a:r>
            <a:endParaRPr lang="en-US" alt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 همانطور كه گفته شد، با تعريف كلاس يك نوع داده‌اي جديد تعريف مي‌شود.</a:t>
            </a:r>
          </a:p>
          <a:p>
            <a:pPr eaLnBrk="1" hangingPunct="1"/>
            <a:r>
              <a:rPr lang="fa-IR" altLang="en-US" sz="2800" dirty="0"/>
              <a:t>براي عمليات روي انواع داده‌اي جديد، لازم است براي ‌عملگر‌ها عمليات جديد تعريف كنيم تا روي داده‌هاي جديد عمل كنند.</a:t>
            </a:r>
          </a:p>
          <a:p>
            <a:pPr eaLnBrk="1" hangingPunct="1"/>
            <a:r>
              <a:rPr lang="fa-IR" altLang="en-US" sz="2800" dirty="0"/>
              <a:t>اين عمليات جزء توابع عضو كلاس هستند.</a:t>
            </a:r>
          </a:p>
          <a:p>
            <a:pPr eaLnBrk="1" hangingPunct="1"/>
            <a:r>
              <a:rPr lang="fa-IR" altLang="en-US" sz="2800" dirty="0"/>
              <a:t>استفاده از عملگر‌ها يا تابع‌ها با عمليات مختلف و با توجه به اينكه روي چه موجوديتي عمل مي‌كنند </a:t>
            </a:r>
            <a:r>
              <a:rPr lang="fa-IR" altLang="en-US" sz="2800" u="sng" dirty="0">
                <a:solidFill>
                  <a:srgbClr val="C00000"/>
                </a:solidFill>
              </a:rPr>
              <a:t>چند شكلي</a:t>
            </a:r>
            <a:r>
              <a:rPr lang="fa-IR" altLang="en-US" sz="2800" dirty="0">
                <a:solidFill>
                  <a:srgbClr val="C00000"/>
                </a:solidFill>
              </a:rPr>
              <a:t> </a:t>
            </a:r>
            <a:r>
              <a:rPr lang="fa-IR" altLang="en-US" sz="2800" dirty="0"/>
              <a:t>نام دارد.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2329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 dirty="0"/>
              <a:t>سربار گذاري (ادامه)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fa-IR" sz="2400" dirty="0"/>
              <a:t> هرگاه عملگر موجودي مانند + يا =  داراي قابليت عمل روي انواع داده‌اي جديد ديگر باشد به آن</a:t>
            </a:r>
            <a:r>
              <a:rPr lang="fa-IR" sz="2400" dirty="0">
                <a:solidFill>
                  <a:srgbClr val="FFCC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fa-IR" sz="2400" u="sng" dirty="0">
                <a:solidFill>
                  <a:srgbClr val="C00000"/>
                </a:solidFill>
              </a:rPr>
              <a:t>همنامي</a:t>
            </a:r>
            <a:r>
              <a:rPr lang="fa-IR" sz="2400" dirty="0"/>
              <a:t> يا </a:t>
            </a:r>
            <a:r>
              <a:rPr lang="fa-IR" sz="2400" u="sng" dirty="0">
                <a:solidFill>
                  <a:srgbClr val="C00000"/>
                </a:solidFill>
              </a:rPr>
              <a:t>سربارگذاري شده</a:t>
            </a:r>
            <a:r>
              <a:rPr lang="fa-IR" sz="2400" dirty="0">
                <a:solidFill>
                  <a:srgbClr val="C00000"/>
                </a:solidFill>
              </a:rPr>
              <a:t> </a:t>
            </a:r>
            <a:r>
              <a:rPr lang="fa-IR" sz="2400" dirty="0"/>
              <a:t>مي‌گويند.</a:t>
            </a:r>
          </a:p>
          <a:p>
            <a:pPr eaLnBrk="1" hangingPunct="1">
              <a:defRPr/>
            </a:pPr>
            <a:r>
              <a:rPr lang="fa-IR" sz="2400" dirty="0"/>
              <a:t> توابع سربارگذاري شده، يك نام با آرگومان‌هاي متفاوت دارد.</a:t>
            </a:r>
          </a:p>
          <a:p>
            <a:pPr eaLnBrk="1" hangingPunct="1">
              <a:defRPr/>
            </a:pPr>
            <a:r>
              <a:rPr lang="fa-IR" sz="2400" dirty="0"/>
              <a:t>سربارگذاري نوعي چند شكلي و از ويژگي‌هاي مهم برنامه‌نويسي شئ‌گرا است.</a:t>
            </a:r>
          </a:p>
          <a:p>
            <a:pPr lvl="2" eaLnBrk="1" hangingPunct="1">
              <a:buFont typeface="Wingdings" panose="05000000000000000000" pitchFamily="2" charset="2"/>
              <a:buChar char="v"/>
              <a:defRPr/>
            </a:pPr>
            <a:r>
              <a:rPr lang="fa-IR" sz="3200" dirty="0"/>
              <a:t> </a:t>
            </a:r>
            <a:r>
              <a:rPr lang="fa-IR" sz="3200" dirty="0">
                <a:solidFill>
                  <a:srgbClr val="009900"/>
                </a:solidFill>
              </a:rPr>
              <a:t>مثال</a:t>
            </a:r>
            <a:r>
              <a:rPr lang="fa-IR" sz="3200" dirty="0">
                <a:solidFill>
                  <a:srgbClr val="0099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: 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fa-IR" sz="3200" dirty="0"/>
              <a:t>	تعريف دوباره عملگر + و = براي كار با نقاط.	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US" sz="2000" dirty="0"/>
              <a:t>P3 = p1 + p2;</a:t>
            </a:r>
            <a:r>
              <a:rPr lang="fa-IR" sz="2000" dirty="0"/>
              <a:t> 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fa-IR" sz="2000" dirty="0"/>
              <a:t>	</a:t>
            </a:r>
            <a:r>
              <a:rPr lang="en-US" sz="2000" dirty="0">
                <a:sym typeface="Wingdings" pitchFamily="2" charset="2"/>
              </a:rPr>
              <a:t> x3 = x1 + x2;</a:t>
            </a:r>
          </a:p>
          <a:p>
            <a:pPr lvl="2" eaLnBrk="1" hangingPunct="1">
              <a:buFont typeface="Wingdings" panose="05000000000000000000" pitchFamily="2" charset="2"/>
              <a:buNone/>
              <a:defRPr/>
            </a:pPr>
            <a:r>
              <a:rPr lang="en-US" sz="2000" dirty="0">
                <a:sym typeface="Wingdings" pitchFamily="2" charset="2"/>
              </a:rPr>
              <a:t>	 y3 = y1 + y2;</a:t>
            </a:r>
          </a:p>
        </p:txBody>
      </p:sp>
    </p:spTree>
    <p:extLst>
      <p:ext uri="{BB962C8B-B14F-4D97-AF65-F5344CB8AC3E}">
        <p14:creationId xmlns:p14="http://schemas.microsoft.com/office/powerpoint/2010/main" val="561121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/>
              <a:t>تمرین شماره 1</a:t>
            </a:r>
            <a:endParaRPr lang="en-US" altLang="en-US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altLang="en-US" sz="2400" dirty="0"/>
              <a:t>1- برنامه ای بنویسید که یک عدد صحیح را از کاربر گرفته و مجموع ارقام آنرا در خروجی چاپ نماید.</a:t>
            </a:r>
          </a:p>
          <a:p>
            <a:r>
              <a:rPr lang="fa-IR" altLang="en-US" sz="2400" dirty="0"/>
              <a:t>2- برنامه ای بنویسید که </a:t>
            </a:r>
            <a:r>
              <a:rPr lang="en-US" altLang="en-US" sz="2400" dirty="0"/>
              <a:t>n</a:t>
            </a:r>
            <a:r>
              <a:rPr lang="fa-IR" altLang="en-US" sz="2400" dirty="0"/>
              <a:t> عدد را از کاربر گرفته و در یک آرایه ذخیره نماید و سپس آرایه را مرتب کرده و در خروجی نمایش دهد.</a:t>
            </a:r>
          </a:p>
          <a:p>
            <a:r>
              <a:rPr lang="fa-IR" altLang="en-US" sz="2400" dirty="0"/>
              <a:t>3- برنامه ای بنویسید که عدد </a:t>
            </a:r>
            <a:r>
              <a:rPr lang="en-US" altLang="en-US" sz="2400" dirty="0"/>
              <a:t>n</a:t>
            </a:r>
            <a:r>
              <a:rPr lang="fa-IR" altLang="en-US" sz="2400" dirty="0"/>
              <a:t> را از کاربر گرفته و </a:t>
            </a:r>
            <a:r>
              <a:rPr lang="en-US" altLang="en-US" sz="2400" dirty="0"/>
              <a:t>n!</a:t>
            </a:r>
            <a:r>
              <a:rPr lang="fa-IR" altLang="en-US" sz="2400" dirty="0"/>
              <a:t> را محاسبه و نمایش دهد.</a:t>
            </a:r>
          </a:p>
          <a:p>
            <a:r>
              <a:rPr lang="fa-IR" altLang="en-US" sz="2400" dirty="0"/>
              <a:t>4- برنامه ای بنویسید که یک رشته عددی صحیح را با دستور </a:t>
            </a:r>
            <a:r>
              <a:rPr lang="en-US" altLang="en-US" sz="2400" dirty="0"/>
              <a:t>gets</a:t>
            </a:r>
            <a:r>
              <a:rPr lang="fa-IR" altLang="en-US" sz="2400" dirty="0"/>
              <a:t>  از کاربر گرفته و آنرا تبدیل به یک عدد صحیح نماید و در خروجی نشان دهد.</a:t>
            </a:r>
          </a:p>
        </p:txBody>
      </p:sp>
    </p:spTree>
    <p:extLst>
      <p:ext uri="{BB962C8B-B14F-4D97-AF65-F5344CB8AC3E}">
        <p14:creationId xmlns:p14="http://schemas.microsoft.com/office/powerpoint/2010/main" val="2723456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مراجع برنامه نویسی </a:t>
            </a:r>
            <a:r>
              <a:rPr lang="en-US" dirty="0"/>
              <a:t>C#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https://www.w3schools.com/cs/index.php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https://www.tutorialsteacher.com/csharp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hlinkClick r:id="rId4"/>
              </a:rPr>
              <a:t>https://www.programiz.com/csharp-programming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7366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/>
              <a:t>بارم بندی</a:t>
            </a:r>
            <a:endParaRPr lang="en-US" altLang="en-US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altLang="en-US" dirty="0"/>
              <a:t>میان ترم: 4 نمره</a:t>
            </a:r>
          </a:p>
          <a:p>
            <a:r>
              <a:rPr lang="fa-IR" altLang="en-US" dirty="0"/>
              <a:t>پایان ترم: 7 نمره</a:t>
            </a:r>
          </a:p>
          <a:p>
            <a:r>
              <a:rPr lang="fa-IR" altLang="en-US" dirty="0"/>
              <a:t>تمرینات: 4 نمره</a:t>
            </a:r>
          </a:p>
          <a:p>
            <a:r>
              <a:rPr lang="fa-IR" altLang="en-US" dirty="0"/>
              <a:t>کوئیز: 2 نمره</a:t>
            </a:r>
          </a:p>
          <a:p>
            <a:r>
              <a:rPr lang="fa-IR" altLang="en-US" dirty="0"/>
              <a:t>پروژه: 3 نمره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9365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altLang="en-US"/>
              <a:t>اهداف درس</a:t>
            </a:r>
            <a:endParaRPr lang="en-US" altLang="en-US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altLang="en-US" sz="2800" dirty="0"/>
              <a:t>آشنایی با تحلیل شی گرا</a:t>
            </a:r>
          </a:p>
          <a:p>
            <a:r>
              <a:rPr lang="fa-IR" altLang="en-US" sz="2800" dirty="0"/>
              <a:t>آشنایی با برنامه نویسی و زبان های برنامه نویسی شی گرا</a:t>
            </a:r>
          </a:p>
          <a:p>
            <a:r>
              <a:rPr lang="fa-IR" altLang="en-US" sz="2800" dirty="0"/>
              <a:t>تسلط به زبان برنامه نویسی شی گرا</a:t>
            </a:r>
          </a:p>
          <a:p>
            <a:pPr lvl="1"/>
            <a:r>
              <a:rPr lang="fa-IR" altLang="en-US" sz="2400" dirty="0"/>
              <a:t>برنامه نویسی با </a:t>
            </a:r>
            <a:r>
              <a:rPr lang="en-US" altLang="en-US" sz="2400" dirty="0"/>
              <a:t>Visual Studio C#</a:t>
            </a:r>
          </a:p>
          <a:p>
            <a:pPr lvl="2"/>
            <a:r>
              <a:rPr lang="fa-IR" altLang="en-US" sz="2200" dirty="0"/>
              <a:t>نسخه 2012 یا 2015</a:t>
            </a:r>
          </a:p>
          <a:p>
            <a:r>
              <a:rPr lang="fa-IR" altLang="en-US" sz="2800" dirty="0"/>
              <a:t>انجام پروژه</a:t>
            </a:r>
          </a:p>
        </p:txBody>
      </p:sp>
    </p:spTree>
    <p:extLst>
      <p:ext uri="{BB962C8B-B14F-4D97-AF65-F5344CB8AC3E}">
        <p14:creationId xmlns:p14="http://schemas.microsoft.com/office/powerpoint/2010/main" val="24258515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rPr>
              <a:t>زبان‌هاي رويه‌اي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Yekan" panose="00000400000000000000" pitchFamily="2" charset="-78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 rtl="1" eaLnBrk="1" hangingPunct="1">
              <a:defRPr/>
            </a:pPr>
            <a:endParaRPr lang="fa-IR"/>
          </a:p>
          <a:p>
            <a:pPr algn="r" rtl="1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3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معرفي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800" dirty="0"/>
              <a:t>پاسكال،‌ فورترن، </a:t>
            </a:r>
            <a:r>
              <a:rPr lang="en-US" altLang="en-US" sz="2800" dirty="0"/>
              <a:t>C</a:t>
            </a:r>
            <a:r>
              <a:rPr lang="fa-IR" altLang="en-US" sz="2800" dirty="0"/>
              <a:t> ، جزء زبان‌هاي رويه‌اي هستند.</a:t>
            </a:r>
          </a:p>
          <a:p>
            <a:pPr eaLnBrk="1" hangingPunct="1"/>
            <a:r>
              <a:rPr lang="fa-IR" altLang="en-US" dirty="0"/>
              <a:t>در زبان های رویه ای، هر برنامه شامل دو بخش است. بخش داده ها و بخش </a:t>
            </a:r>
            <a:r>
              <a:rPr lang="fa-IR" altLang="en-US" dirty="0" err="1"/>
              <a:t>روالها</a:t>
            </a:r>
            <a:r>
              <a:rPr lang="fa-IR" altLang="en-US" dirty="0"/>
              <a:t>.</a:t>
            </a:r>
          </a:p>
          <a:p>
            <a:pPr eaLnBrk="1" hangingPunct="1"/>
            <a:r>
              <a:rPr lang="fa-IR" altLang="en-US" sz="2800" dirty="0"/>
              <a:t>تمامی </a:t>
            </a:r>
            <a:r>
              <a:rPr lang="fa-IR" altLang="en-US" sz="2800" dirty="0" err="1"/>
              <a:t>روالها</a:t>
            </a:r>
            <a:r>
              <a:rPr lang="fa-IR" altLang="en-US" sz="2800" dirty="0"/>
              <a:t>، به داده ها دسترسی دارند.</a:t>
            </a:r>
          </a:p>
          <a:p>
            <a:pPr eaLnBrk="1" hangingPunct="1"/>
            <a:r>
              <a:rPr lang="fa-IR" altLang="en-US" dirty="0"/>
              <a:t>اگرچه </a:t>
            </a:r>
            <a:r>
              <a:rPr lang="fa-IR" altLang="en-US" dirty="0" err="1"/>
              <a:t>سازوکار</a:t>
            </a:r>
            <a:r>
              <a:rPr lang="fa-IR" altLang="en-US" dirty="0"/>
              <a:t> برنامه </a:t>
            </a:r>
            <a:r>
              <a:rPr lang="fa-IR" altLang="en-US" dirty="0" err="1"/>
              <a:t>نویسی</a:t>
            </a:r>
            <a:r>
              <a:rPr lang="fa-IR" altLang="en-US" dirty="0"/>
              <a:t> رویه ای، قدیمی به نظر میرسد ولی این ساختار برای حل بسیاری از مسائل مفید میباشد. هم اکنون اغلب زبانهای برنامه </a:t>
            </a:r>
            <a:r>
              <a:rPr lang="fa-IR" altLang="en-US" dirty="0" err="1"/>
              <a:t>نویسی</a:t>
            </a:r>
            <a:r>
              <a:rPr lang="fa-IR" altLang="en-US" dirty="0"/>
              <a:t> مربوط به </a:t>
            </a:r>
            <a:r>
              <a:rPr lang="fa-IR" altLang="en-US" dirty="0" err="1"/>
              <a:t>میکروکنترلر</a:t>
            </a:r>
            <a:r>
              <a:rPr lang="fa-IR" altLang="en-US" dirty="0"/>
              <a:t> ها از نوع رویه ای هستند. لذا نباید از کنار آنها به سادگی گذشت.</a:t>
            </a:r>
            <a:endParaRPr lang="fa-I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05352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تقسيم يك برنامه به چند تابع</a:t>
            </a:r>
            <a:endParaRPr lang="en-US" dirty="0"/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 dirty="0"/>
              <a:t>هنگامي كه برنامه بزرگ شود، ليست دستورات هم بزرگ و غيرقابل كنترل ميشود.</a:t>
            </a:r>
          </a:p>
          <a:p>
            <a:pPr eaLnBrk="1" hangingPunct="1"/>
            <a:r>
              <a:rPr lang="fa-IR" altLang="en-US" sz="2400" dirty="0"/>
              <a:t>براي درك برنامه‌ها توسط برنامه‌نويس، دستورات به واحد‌هاي كوچكتري به نام </a:t>
            </a:r>
            <a:r>
              <a:rPr lang="fa-IR" altLang="en-US" sz="2400" u="sng" dirty="0">
                <a:solidFill>
                  <a:srgbClr val="C00000"/>
                </a:solidFill>
              </a:rPr>
              <a:t>قطعه برنامه</a:t>
            </a:r>
            <a:r>
              <a:rPr lang="fa-IR" altLang="en-US" sz="2400" dirty="0">
                <a:solidFill>
                  <a:srgbClr val="C00000"/>
                </a:solidFill>
              </a:rPr>
              <a:t> </a:t>
            </a:r>
            <a:r>
              <a:rPr lang="fa-IR" altLang="en-US" sz="2400" dirty="0"/>
              <a:t>و يا </a:t>
            </a:r>
            <a:r>
              <a:rPr lang="fa-IR" altLang="en-US" sz="2400" u="sng" dirty="0">
                <a:solidFill>
                  <a:srgbClr val="C00000"/>
                </a:solidFill>
              </a:rPr>
              <a:t>تابع</a:t>
            </a:r>
            <a:r>
              <a:rPr lang="fa-IR" altLang="en-US" sz="2400" dirty="0"/>
              <a:t> تقسيم ‌مي‌شوند.</a:t>
            </a:r>
          </a:p>
          <a:p>
            <a:pPr eaLnBrk="1" hangingPunct="1"/>
            <a:endParaRPr lang="fa-IR" altLang="en-U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2022289" y="3371512"/>
            <a:ext cx="8118350" cy="956288"/>
            <a:chOff x="1946366" y="4412433"/>
            <a:chExt cx="8118350" cy="956288"/>
          </a:xfrm>
        </p:grpSpPr>
        <p:sp>
          <p:nvSpPr>
            <p:cNvPr id="6" name="Text Box 76"/>
            <p:cNvSpPr txBox="1">
              <a:spLocks noChangeArrowheads="1"/>
            </p:cNvSpPr>
            <p:nvPr/>
          </p:nvSpPr>
          <p:spPr bwMode="auto">
            <a:xfrm>
              <a:off x="1946366" y="4412433"/>
              <a:ext cx="8051115" cy="9562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 lIns="90000" tIns="46800" rIns="90000" bIns="46800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1pPr>
              <a:lvl2pPr marL="742950" indent="-285750" algn="r" rtl="1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3pPr>
              <a:lvl4pPr marL="1600200" indent="-228600" algn="r" rtl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Zar" panose="00000400000000000000" pitchFamily="2" charset="-78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None/>
              </a:pPr>
              <a:r>
                <a:rPr lang="fa-IR" altLang="en-US" dirty="0">
                  <a:cs typeface="B Mitra" panose="00000400000000000000" pitchFamily="2" charset="-78"/>
                </a:rPr>
                <a:t>    تقسيم برنامه به چند تابع و قطعه برنامه يكي از اصول اساسي </a:t>
              </a:r>
              <a:r>
                <a:rPr lang="fa-IR" altLang="en-US" dirty="0">
                  <a:solidFill>
                    <a:srgbClr val="C00000"/>
                  </a:solidFill>
                  <a:cs typeface="B Mitra" panose="00000400000000000000" pitchFamily="2" charset="-78"/>
                </a:rPr>
                <a:t>برنامه‌نويسي ساخت يافته </a:t>
              </a:r>
              <a:r>
                <a:rPr lang="fa-IR" altLang="en-US" dirty="0">
                  <a:cs typeface="B Mitra" panose="00000400000000000000" pitchFamily="2" charset="-78"/>
                </a:rPr>
                <a:t>است. </a:t>
              </a:r>
              <a:endParaRPr lang="en-US" altLang="en-US" dirty="0">
                <a:cs typeface="B Mitra" panose="00000400000000000000" pitchFamily="2" charset="-78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32716" y="4412434"/>
              <a:ext cx="432000" cy="43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74830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altLang="en-US" dirty="0"/>
              <a:t>مشكلات برنامه‌نويسي ساخت يافته</a:t>
            </a:r>
            <a:endParaRPr lang="en-US" alt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a-IR" altLang="en-US" sz="2400" dirty="0"/>
              <a:t>دلايل عدم موفقيت زبان‌هاي رويه‌اي:</a:t>
            </a:r>
            <a:endParaRPr lang="en-US" altLang="en-US" sz="24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300446" y="1998617"/>
          <a:ext cx="11403873" cy="3918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4621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59802B2-6D54-4C25-B67F-63600C5168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DD5CA57-BDCC-4E39-9B19-A032FF201B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5206</TotalTime>
  <Words>1569</Words>
  <Application>Microsoft Office PowerPoint</Application>
  <PresentationFormat>Widescreen</PresentationFormat>
  <Paragraphs>184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Aldhabi</vt:lpstr>
      <vt:lpstr>Arial</vt:lpstr>
      <vt:lpstr>B Mitra</vt:lpstr>
      <vt:lpstr>Calibri</vt:lpstr>
      <vt:lpstr>Calibri Light</vt:lpstr>
      <vt:lpstr>Tahoma</vt:lpstr>
      <vt:lpstr>Times New Roman</vt:lpstr>
      <vt:lpstr>Wingdings</vt:lpstr>
      <vt:lpstr>Office Theme</vt:lpstr>
      <vt:lpstr>برنامه سازي پيشرفته</vt:lpstr>
      <vt:lpstr>مراجع برنامه نویسی C++</vt:lpstr>
      <vt:lpstr>مراجع برنامه نویسی C#</vt:lpstr>
      <vt:lpstr>بارم بندی</vt:lpstr>
      <vt:lpstr>اهداف درس</vt:lpstr>
      <vt:lpstr>زبان‌هاي رويه‌اي</vt:lpstr>
      <vt:lpstr>معرفي</vt:lpstr>
      <vt:lpstr>تقسيم يك برنامه به چند تابع</vt:lpstr>
      <vt:lpstr>مشكلات برنامه‌نويسي ساخت يافته</vt:lpstr>
      <vt:lpstr>دسترسي بدون قيد و شرط</vt:lpstr>
      <vt:lpstr>داده‌هاي سراسري:</vt:lpstr>
      <vt:lpstr>رابطه‌ي بين متغيرها در برنامه‌ي رويه‌اي</vt:lpstr>
      <vt:lpstr>PowerPoint Presentation</vt:lpstr>
      <vt:lpstr>PowerPoint Presentation</vt:lpstr>
      <vt:lpstr>انواع داده‌اي جديد</vt:lpstr>
      <vt:lpstr>روش شئ گرا</vt:lpstr>
      <vt:lpstr>معرفي شئ</vt:lpstr>
      <vt:lpstr>معرفي توابع عضو</vt:lpstr>
      <vt:lpstr>PowerPoint Presentation</vt:lpstr>
      <vt:lpstr>كلاس‌ها </vt:lpstr>
      <vt:lpstr>PowerPoint Presentation</vt:lpstr>
      <vt:lpstr>ارث بري</vt:lpstr>
      <vt:lpstr>PowerPoint Presentation</vt:lpstr>
      <vt:lpstr>ارث بری</vt:lpstr>
      <vt:lpstr>ايجاد انواع داده‌اي جديد</vt:lpstr>
      <vt:lpstr>سربار گذاري عملگر‌ها</vt:lpstr>
      <vt:lpstr>سربار گذاري (ادامه)</vt:lpstr>
      <vt:lpstr>تمرین شماره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208</cp:revision>
  <dcterms:created xsi:type="dcterms:W3CDTF">2021-08-11T10:34:58Z</dcterms:created>
  <dcterms:modified xsi:type="dcterms:W3CDTF">2023-02-10T12:54:35Z</dcterms:modified>
</cp:coreProperties>
</file>