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99" r:id="rId3"/>
    <p:sldId id="300" r:id="rId4"/>
    <p:sldId id="303" r:id="rId5"/>
    <p:sldId id="304" r:id="rId6"/>
    <p:sldId id="305" r:id="rId7"/>
    <p:sldId id="301" r:id="rId8"/>
    <p:sldId id="302" r:id="rId9"/>
    <p:sldId id="306" r:id="rId10"/>
    <p:sldId id="308" r:id="rId11"/>
    <p:sldId id="309" r:id="rId12"/>
    <p:sldId id="307" r:id="rId13"/>
    <p:sldId id="310" r:id="rId14"/>
    <p:sldId id="311" r:id="rId15"/>
    <p:sldId id="312" r:id="rId16"/>
    <p:sldId id="313" r:id="rId17"/>
    <p:sldId id="314" r:id="rId18"/>
    <p:sldId id="315" r:id="rId19"/>
    <p:sldId id="316" r:id="rId20"/>
    <p:sldId id="318" r:id="rId21"/>
    <p:sldId id="317" r:id="rId22"/>
    <p:sldId id="321" r:id="rId23"/>
    <p:sldId id="320" r:id="rId24"/>
    <p:sldId id="319" r:id="rId25"/>
    <p:sldId id="322" r:id="rId26"/>
    <p:sldId id="323" r:id="rId27"/>
    <p:sldId id="32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ghighatDoost,Vahid" initials="H" lastIdx="1" clrIdx="0">
    <p:extLst>
      <p:ext uri="{19B8F6BF-5375-455C-9EA6-DF929625EA0E}">
        <p15:presenceInfo xmlns:p15="http://schemas.microsoft.com/office/powerpoint/2012/main" userId="S-1-5-21-38883444-773867774-137248731-77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8F0"/>
    <a:srgbClr val="5B9BD5"/>
    <a:srgbClr val="FED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p:scale>
          <a:sx n="80" d="100"/>
          <a:sy n="80" d="100"/>
        </p:scale>
        <p:origin x="330" y="5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5145F9-B510-4E4B-A587-42E2A51618C2}" type="datetimeFigureOut">
              <a:rPr lang="en-US" smtClean="0"/>
              <a:t>2/19/2023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Copyright © 2019, Elsevier Inc. All rights reserved.</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22E8D4-D96E-4C76-9162-E944717E9214}" type="slidenum">
              <a:rPr lang="en-US" smtClean="0"/>
              <a:t>‹#›</a:t>
            </a:fld>
            <a:endParaRPr lang="en-US"/>
          </a:p>
        </p:txBody>
      </p:sp>
    </p:spTree>
    <p:extLst>
      <p:ext uri="{BB962C8B-B14F-4D97-AF65-F5344CB8AC3E}">
        <p14:creationId xmlns:p14="http://schemas.microsoft.com/office/powerpoint/2010/main" val="3841228532"/>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1D3B1-2C87-4D0A-BDB7-78896F4B0BFA}" type="datetimeFigureOut">
              <a:rPr lang="en-US" smtClean="0"/>
              <a:t>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Copyright © 2019, Elsevier Inc. All rights reserved.</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B931B-C9B7-4095-8252-075D908B720D}" type="slidenum">
              <a:rPr lang="en-US" smtClean="0"/>
              <a:t>‹#›</a:t>
            </a:fld>
            <a:endParaRPr lang="en-US"/>
          </a:p>
        </p:txBody>
      </p:sp>
    </p:spTree>
    <p:extLst>
      <p:ext uri="{BB962C8B-B14F-4D97-AF65-F5344CB8AC3E}">
        <p14:creationId xmlns:p14="http://schemas.microsoft.com/office/powerpoint/2010/main" val="2237416016"/>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ed Rectangle 6"/>
          <p:cNvSpPr/>
          <p:nvPr userDrawn="1"/>
        </p:nvSpPr>
        <p:spPr>
          <a:xfrm>
            <a:off x="1524000" y="1379481"/>
            <a:ext cx="9144000" cy="3003333"/>
          </a:xfrm>
          <a:prstGeom prst="roundRect">
            <a:avLst>
              <a:gd name="adj" fmla="val 34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76248" y="1379482"/>
            <a:ext cx="8250621" cy="1757855"/>
          </a:xfrm>
        </p:spPr>
        <p:txBody>
          <a:bodyPr anchor="b"/>
          <a:lstStyle>
            <a:lvl1pPr algn="ctr" rtl="1">
              <a:defRPr sz="6000">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Subtitle 2"/>
          <p:cNvSpPr>
            <a:spLocks noGrp="1"/>
          </p:cNvSpPr>
          <p:nvPr>
            <p:ph type="subTitle" idx="1"/>
          </p:nvPr>
        </p:nvSpPr>
        <p:spPr>
          <a:xfrm>
            <a:off x="1524000" y="4382814"/>
            <a:ext cx="9144000" cy="386255"/>
          </a:xfrm>
        </p:spPr>
        <p:txBody>
          <a:bodyPr/>
          <a:lstStyle>
            <a:lvl1pPr marL="0" indent="0" algn="ctr" rtl="1">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V. Haghighatdoost, Shahed university</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8190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V. Haghighatdoost, Shahed university</a:t>
            </a:r>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632369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V. Haghighatdoost, Shahed university</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53628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V. Haghighatdoost, Shahed university</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484782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14918" y="115889"/>
            <a:ext cx="11042649" cy="701675"/>
          </a:xfrm>
        </p:spPr>
        <p:txBody>
          <a:bodyPr/>
          <a:lstStyle/>
          <a:p>
            <a:r>
              <a:rPr lang="en-US"/>
              <a:t>Click to edit Master title style</a:t>
            </a:r>
          </a:p>
        </p:txBody>
      </p:sp>
      <p:sp>
        <p:nvSpPr>
          <p:cNvPr id="3" name="SmartArt Placeholder 2"/>
          <p:cNvSpPr>
            <a:spLocks noGrp="1"/>
          </p:cNvSpPr>
          <p:nvPr>
            <p:ph type="dgm" idx="1"/>
          </p:nvPr>
        </p:nvSpPr>
        <p:spPr>
          <a:xfrm>
            <a:off x="912285" y="1125538"/>
            <a:ext cx="11027833" cy="5111750"/>
          </a:xfrm>
        </p:spPr>
        <p:txBody>
          <a:bodyPr/>
          <a:lstStyle/>
          <a:p>
            <a:endParaRPr lang="en-US"/>
          </a:p>
        </p:txBody>
      </p:sp>
      <p:sp>
        <p:nvSpPr>
          <p:cNvPr id="4" name="Footer Placeholder 3"/>
          <p:cNvSpPr>
            <a:spLocks noGrp="1"/>
          </p:cNvSpPr>
          <p:nvPr>
            <p:ph type="ftr" sz="quarter" idx="10"/>
          </p:nvPr>
        </p:nvSpPr>
        <p:spPr>
          <a:xfrm>
            <a:off x="1390651" y="6381751"/>
            <a:ext cx="9696449" cy="358775"/>
          </a:xfrm>
        </p:spPr>
        <p:txBody>
          <a:bodyPr/>
          <a:lstStyle>
            <a:lvl1pPr>
              <a:defRPr/>
            </a:lvl1pPr>
          </a:lstStyle>
          <a:p>
            <a:r>
              <a:rPr lang="en-US"/>
              <a:t>V. Haghighatdoost, Shahed university</a:t>
            </a:r>
            <a:endParaRPr lang="en-AU" dirty="0"/>
          </a:p>
        </p:txBody>
      </p:sp>
    </p:spTree>
    <p:extLst>
      <p:ext uri="{BB962C8B-B14F-4D97-AF65-F5344CB8AC3E}">
        <p14:creationId xmlns:p14="http://schemas.microsoft.com/office/powerpoint/2010/main" val="309600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328838"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328838" cy="516614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300761" y="6492874"/>
            <a:ext cx="5029200" cy="365125"/>
          </a:xfrm>
        </p:spPr>
        <p:txBody>
          <a:bodyPr/>
          <a:lstStyle>
            <a:lvl1pPr>
              <a:defRPr>
                <a:solidFill>
                  <a:schemeClr val="bg1">
                    <a:lumMod val="85000"/>
                  </a:schemeClr>
                </a:solidFill>
              </a:defRPr>
            </a:lvl1pPr>
          </a:lstStyle>
          <a:p>
            <a:r>
              <a:rPr lang="en-US"/>
              <a:t>V. Haghighatdoost, Shahed university</a:t>
            </a:r>
            <a:endParaRPr lang="en-US" dirty="0"/>
          </a:p>
        </p:txBody>
      </p:sp>
    </p:spTree>
    <p:extLst>
      <p:ext uri="{BB962C8B-B14F-4D97-AF65-F5344CB8AC3E}">
        <p14:creationId xmlns:p14="http://schemas.microsoft.com/office/powerpoint/2010/main" val="18481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EN">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328838" cy="825283"/>
          </a:xfrm>
        </p:spPr>
        <p:txBody>
          <a:bodyPr/>
          <a:lstStyle>
            <a:lvl1pPr algn="l" rtl="0">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328838" cy="5166142"/>
          </a:xfrm>
        </p:spPr>
        <p:txBody>
          <a:bodyPr/>
          <a:lstStyle>
            <a:lvl1pPr marL="2286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300761" y="6492874"/>
            <a:ext cx="5029200" cy="365125"/>
          </a:xfrm>
        </p:spPr>
        <p:txBody>
          <a:bodyPr/>
          <a:lstStyle>
            <a:lvl1pPr>
              <a:defRPr>
                <a:solidFill>
                  <a:schemeClr val="bg1">
                    <a:lumMod val="85000"/>
                  </a:schemeClr>
                </a:solidFill>
              </a:defRPr>
            </a:lvl1pPr>
          </a:lstStyle>
          <a:p>
            <a:r>
              <a:rPr lang="en-US"/>
              <a:t>V. Haghighatdoost, Shahed university</a:t>
            </a:r>
            <a:endParaRPr lang="en-US" dirty="0"/>
          </a:p>
        </p:txBody>
      </p:sp>
    </p:spTree>
    <p:extLst>
      <p:ext uri="{BB962C8B-B14F-4D97-AF65-F5344CB8AC3E}">
        <p14:creationId xmlns:p14="http://schemas.microsoft.com/office/powerpoint/2010/main" val="336292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V. Haghighatdoost, Shahed university</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177429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V. Haghighatdoost, Shahed university</a:t>
            </a:r>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287602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V. Haghighatdoost, Shahed university</a:t>
            </a:r>
          </a:p>
        </p:txBody>
      </p:sp>
      <p:sp>
        <p:nvSpPr>
          <p:cNvPr id="9" name="Slide Number Placeholder 8"/>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47017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V. Haghighatdoost, Shahed university</a:t>
            </a:r>
          </a:p>
        </p:txBody>
      </p:sp>
      <p:sp>
        <p:nvSpPr>
          <p:cNvPr id="5" name="Slide Number Placeholder 4"/>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34316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V. Haghighatdoost, Shahed university</a:t>
            </a:r>
          </a:p>
        </p:txBody>
      </p:sp>
      <p:sp>
        <p:nvSpPr>
          <p:cNvPr id="4" name="Slide Number Placeholder 3"/>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11576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V. Haghighatdoost, Shahed university</a:t>
            </a:r>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10957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Haghighatdoost, Shahed university</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4F918-E48B-4CD6-88B4-F48A81EB5FB6}" type="slidenum">
              <a:rPr lang="en-US" smtClean="0"/>
              <a:t>‹#›</a:t>
            </a:fld>
            <a:endParaRPr lang="en-US"/>
          </a:p>
        </p:txBody>
      </p:sp>
    </p:spTree>
    <p:extLst>
      <p:ext uri="{BB962C8B-B14F-4D97-AF65-F5344CB8AC3E}">
        <p14:creationId xmlns:p14="http://schemas.microsoft.com/office/powerpoint/2010/main" val="325106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ef.shahed.ac.ir/haghighatdoost" TargetMode="External"/><Relationship Id="rId2" Type="http://schemas.openxmlformats.org/officeDocument/2006/relationships/hyperlink" Target="mailto:haghighatdoost@shahed.ac.ir"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eeksforgeeks.org/ieee-standard-754-floating-point-numbers/" TargetMode="External"/><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0" y="4420805"/>
            <a:ext cx="9144000" cy="1760920"/>
          </a:xfrm>
          <a:prstGeom prst="roundRect">
            <a:avLst>
              <a:gd name="adj" fmla="val 342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85210" y="1490800"/>
            <a:ext cx="8250621" cy="1379621"/>
          </a:xfrm>
        </p:spPr>
        <p:txBody>
          <a:bodyPr>
            <a:normAutofit/>
          </a:bodyPr>
          <a:lstStyle/>
          <a:p>
            <a:r>
              <a:rPr lang="fa-IR" dirty="0">
                <a:solidFill>
                  <a:srgbClr val="C00000"/>
                </a:solidFill>
                <a:effectLst>
                  <a:outerShdw blurRad="38100" dist="38100" dir="2700000" algn="tl">
                    <a:srgbClr val="000000">
                      <a:alpha val="43137"/>
                    </a:srgbClr>
                  </a:outerShdw>
                </a:effectLst>
                <a:latin typeface="Times New Roman" pitchFamily="18" charset="0"/>
                <a:cs typeface="B Titr" panose="00000700000000000000" pitchFamily="2" charset="-78"/>
              </a:rPr>
              <a:t>برنامه سازي پيشرفته</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0" y="4565694"/>
            <a:ext cx="9144000" cy="1292181"/>
          </a:xfrm>
        </p:spPr>
        <p:txBody>
          <a:bodyPr>
            <a:normAutofit fontScale="70000" lnSpcReduction="20000"/>
          </a:bodyPr>
          <a:lstStyle/>
          <a:p>
            <a:pPr algn="r"/>
            <a:r>
              <a:rPr lang="fa-IR" dirty="0">
                <a:cs typeface="B Yekan" panose="00000400000000000000" pitchFamily="2" charset="-78"/>
              </a:rPr>
              <a:t>وحید حقیقت دوست</a:t>
            </a:r>
            <a:endParaRPr lang="en-US" dirty="0">
              <a:cs typeface="B Yekan" panose="00000400000000000000" pitchFamily="2" charset="-78"/>
            </a:endParaRPr>
          </a:p>
          <a:p>
            <a:pPr algn="r"/>
            <a:r>
              <a:rPr lang="en-US" dirty="0">
                <a:cs typeface="B Yekan" panose="00000400000000000000" pitchFamily="2" charset="-78"/>
                <a:hlinkClick r:id="rId2"/>
              </a:rPr>
              <a:t>haghighatdoost@shahed.ac.ir</a:t>
            </a:r>
            <a:r>
              <a:rPr lang="en-US" dirty="0">
                <a:cs typeface="B Yekan" panose="00000400000000000000" pitchFamily="2" charset="-78"/>
              </a:rPr>
              <a:t> </a:t>
            </a:r>
          </a:p>
          <a:p>
            <a:pPr algn="r"/>
            <a:r>
              <a:rPr lang="en-US" dirty="0">
                <a:cs typeface="B Yekan" panose="00000400000000000000" pitchFamily="2" charset="-78"/>
                <a:hlinkClick r:id="rId3"/>
              </a:rPr>
              <a:t>http://ref.shahed.ac.ir/haghighatdoost</a:t>
            </a:r>
            <a:r>
              <a:rPr lang="en-US" dirty="0">
                <a:cs typeface="B Yekan" panose="00000400000000000000" pitchFamily="2" charset="-78"/>
              </a:rPr>
              <a:t> </a:t>
            </a:r>
          </a:p>
          <a:p>
            <a:pPr algn="r"/>
            <a:r>
              <a:rPr lang="fa-IR" dirty="0">
                <a:cs typeface="B Yekan" panose="00000400000000000000" pitchFamily="2" charset="-78"/>
              </a:rPr>
              <a:t>دانشکده فنی و مهندسی</a:t>
            </a:r>
            <a:endParaRPr lang="en-US" dirty="0">
              <a:cs typeface="B Yekan" panose="00000400000000000000" pitchFamily="2" charset="-78"/>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9926" y="206735"/>
            <a:ext cx="744176" cy="917326"/>
          </a:xfrm>
          <a:prstGeom prst="rect">
            <a:avLst/>
          </a:prstGeom>
        </p:spPr>
      </p:pic>
      <p:pic>
        <p:nvPicPr>
          <p:cNvPr id="5" name="Picture 4"/>
          <p:cNvPicPr>
            <a:picLocks noChangeAspect="1"/>
          </p:cNvPicPr>
          <p:nvPr/>
        </p:nvPicPr>
        <p:blipFill>
          <a:blip r:embed="rId5"/>
          <a:stretch>
            <a:fillRect/>
          </a:stretch>
        </p:blipFill>
        <p:spPr>
          <a:xfrm>
            <a:off x="5418294" y="89994"/>
            <a:ext cx="1184454" cy="1221971"/>
          </a:xfrm>
          <a:prstGeom prst="rect">
            <a:avLst/>
          </a:prstGeom>
        </p:spPr>
      </p:pic>
      <p:sp>
        <p:nvSpPr>
          <p:cNvPr id="6" name="Title 1"/>
          <p:cNvSpPr txBox="1">
            <a:spLocks/>
          </p:cNvSpPr>
          <p:nvPr/>
        </p:nvSpPr>
        <p:spPr>
          <a:xfrm>
            <a:off x="1885209" y="3248655"/>
            <a:ext cx="8459438" cy="993189"/>
          </a:xfrm>
          <a:prstGeom prst="rect">
            <a:avLst/>
          </a:prstGeom>
        </p:spPr>
        <p:txBody>
          <a:bodyPr vert="horz" lIns="91440" tIns="45720" rIns="91440" bIns="45720" rtlCol="0" anchor="b">
            <a:normAutofit fontScale="70000" lnSpcReduction="20000"/>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r"/>
            <a:r>
              <a:rPr lang="fa-IR" sz="4000" dirty="0">
                <a:solidFill>
                  <a:schemeClr val="accent6">
                    <a:lumMod val="50000"/>
                  </a:schemeClr>
                </a:solidFill>
                <a:latin typeface="Times New Roman" pitchFamily="18" charset="0"/>
                <a:cs typeface="B Titr" panose="00000700000000000000" pitchFamily="2" charset="-78"/>
              </a:rPr>
              <a:t>فصل اول</a:t>
            </a:r>
            <a:br>
              <a:rPr lang="fa-IR" sz="4000" dirty="0">
                <a:solidFill>
                  <a:schemeClr val="accent6">
                    <a:lumMod val="50000"/>
                  </a:schemeClr>
                </a:solidFill>
                <a:latin typeface="Times New Roman" pitchFamily="18" charset="0"/>
                <a:cs typeface="B Titr" panose="00000700000000000000" pitchFamily="2" charset="-78"/>
              </a:rPr>
            </a:br>
            <a:endParaRPr lang="fa-IR" sz="4000" dirty="0">
              <a:solidFill>
                <a:schemeClr val="accent6">
                  <a:lumMod val="50000"/>
                </a:schemeClr>
              </a:solidFill>
              <a:latin typeface="Times New Roman" pitchFamily="18" charset="0"/>
              <a:cs typeface="B Titr" panose="00000700000000000000" pitchFamily="2" charset="-78"/>
            </a:endParaRPr>
          </a:p>
          <a:p>
            <a:pPr algn="r"/>
            <a:r>
              <a:rPr lang="fa-IR" sz="4000" dirty="0">
                <a:solidFill>
                  <a:schemeClr val="accent2">
                    <a:lumMod val="50000"/>
                  </a:schemeClr>
                </a:solidFill>
                <a:latin typeface="Times New Roman" pitchFamily="18" charset="0"/>
                <a:cs typeface="B Titr" panose="00000700000000000000" pitchFamily="2" charset="-78"/>
              </a:rPr>
              <a:t>محاسبات دودویی</a:t>
            </a:r>
          </a:p>
          <a:p>
            <a:pPr algn="r"/>
            <a:endParaRPr lang="en-US" sz="4000" dirty="0">
              <a:solidFill>
                <a:schemeClr val="accent2">
                  <a:lumMod val="50000"/>
                </a:schemeClr>
              </a:solidFill>
              <a:latin typeface="Times New Roman" pitchFamily="18" charset="0"/>
              <a:cs typeface="B Titr" panose="00000700000000000000" pitchFamily="2" charset="-78"/>
            </a:endParaRPr>
          </a:p>
        </p:txBody>
      </p:sp>
      <p:sp>
        <p:nvSpPr>
          <p:cNvPr id="7" name="Slide Number Placeholder 6"/>
          <p:cNvSpPr>
            <a:spLocks noGrp="1"/>
          </p:cNvSpPr>
          <p:nvPr>
            <p:ph type="sldNum" sz="quarter" idx="12"/>
          </p:nvPr>
        </p:nvSpPr>
        <p:spPr/>
        <p:txBody>
          <a:bodyPr/>
          <a:lstStyle/>
          <a:p>
            <a:fld id="{7A24F918-E48B-4CD6-88B4-F48A81EB5FB6}" type="slidenum">
              <a:rPr lang="en-US" smtClean="0"/>
              <a:t>1</a:t>
            </a:fld>
            <a:endParaRPr lang="en-US"/>
          </a:p>
        </p:txBody>
      </p:sp>
      <p:sp>
        <p:nvSpPr>
          <p:cNvPr id="8" name="Footer Placeholder 7"/>
          <p:cNvSpPr>
            <a:spLocks noGrp="1"/>
          </p:cNvSpPr>
          <p:nvPr>
            <p:ph type="ftr" sz="quarter" idx="11"/>
          </p:nvPr>
        </p:nvSpPr>
        <p:spPr/>
        <p:txBody>
          <a:bodyPr/>
          <a:lstStyle/>
          <a:p>
            <a:r>
              <a:rPr lang="en-US" dirty="0"/>
              <a:t>V. Haghighatdoost, </a:t>
            </a:r>
            <a:r>
              <a:rPr lang="en-US" dirty="0" err="1"/>
              <a:t>Shahed</a:t>
            </a:r>
            <a:r>
              <a:rPr lang="en-US" dirty="0"/>
              <a:t> university</a:t>
            </a:r>
          </a:p>
        </p:txBody>
      </p:sp>
    </p:spTree>
    <p:extLst>
      <p:ext uri="{BB962C8B-B14F-4D97-AF65-F5344CB8AC3E}">
        <p14:creationId xmlns:p14="http://schemas.microsoft.com/office/powerpoint/2010/main" val="63854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مبنای 2 و مبنای 10</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اعداد عادی که همیشه با آن‌ها سروکار داریم در مبنای 10 هستند. اولین رقم سمت راست یک عدد مبنای ده، دارای ارزش یک (</a:t>
                </a:r>
                <a14:m>
                  <m:oMath xmlns:m="http://schemas.openxmlformats.org/officeDocument/2006/math">
                    <m:sSup>
                      <m:sSupPr>
                        <m:ctrlPr>
                          <a:rPr lang="en-US" i="1" dirty="0">
                            <a:latin typeface="Cambria Math" panose="02040503050406030204" pitchFamily="18" charset="0"/>
                          </a:rPr>
                        </m:ctrlPr>
                      </m:sSupPr>
                      <m:e>
                        <m:r>
                          <a:rPr lang="fa-IR" i="1" dirty="0">
                            <a:latin typeface="Cambria Math" panose="02040503050406030204" pitchFamily="18" charset="0"/>
                          </a:rPr>
                          <m:t>10</m:t>
                        </m:r>
                      </m:e>
                      <m:sup>
                        <m:r>
                          <a:rPr lang="fa-IR" b="0" i="1" dirty="0" smtClean="0">
                            <a:latin typeface="Cambria Math" panose="02040503050406030204" pitchFamily="18" charset="0"/>
                          </a:rPr>
                          <m:t>0</m:t>
                        </m:r>
                      </m:sup>
                    </m:sSup>
                  </m:oMath>
                </a14:m>
                <a:r>
                  <a:rPr lang="fa-IR" dirty="0"/>
                  <a:t>) است، دومین رقم ارزش </a:t>
                </a:r>
                <a14:m>
                  <m:oMath xmlns:m="http://schemas.openxmlformats.org/officeDocument/2006/math">
                    <m:sSup>
                      <m:sSupPr>
                        <m:ctrlPr>
                          <a:rPr lang="en-US" b="0" i="1" dirty="0" smtClean="0">
                            <a:latin typeface="Cambria Math" panose="02040503050406030204" pitchFamily="18" charset="0"/>
                          </a:rPr>
                        </m:ctrlPr>
                      </m:sSupPr>
                      <m:e>
                        <m:r>
                          <a:rPr lang="fa-IR" i="1" dirty="0" smtClean="0">
                            <a:latin typeface="Cambria Math" panose="02040503050406030204" pitchFamily="18" charset="0"/>
                          </a:rPr>
                          <m:t>10</m:t>
                        </m:r>
                      </m:e>
                      <m:sup>
                        <m:r>
                          <a:rPr lang="fa-IR" i="1" dirty="0" smtClean="0">
                            <a:latin typeface="Cambria Math" panose="02040503050406030204" pitchFamily="18" charset="0"/>
                          </a:rPr>
                          <m:t>2</m:t>
                        </m:r>
                      </m:sup>
                    </m:sSup>
                  </m:oMath>
                </a14:m>
                <a:r>
                  <a:rPr lang="fa-IR" dirty="0"/>
                  <a:t> و همینطور تا آخر.</a:t>
                </a:r>
              </a:p>
              <a:p>
                <a:r>
                  <a:rPr lang="fa-IR" dirty="0"/>
                  <a:t>مثلاً در جدول زیر، عدد پانزده هزار و دویست و سه</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r="-48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10</a:t>
            </a:fld>
            <a:endParaRPr lang="en-US"/>
          </a:p>
        </p:txBody>
      </p:sp>
      <p:sp>
        <p:nvSpPr>
          <p:cNvPr id="5" name="Footer Placeholder 4"/>
          <p:cNvSpPr>
            <a:spLocks noGrp="1"/>
          </p:cNvSpPr>
          <p:nvPr>
            <p:ph type="ftr" sz="quarter" idx="11"/>
          </p:nvPr>
        </p:nvSpPr>
        <p:spPr/>
        <p:txBody>
          <a:bodyPr/>
          <a:lstStyle/>
          <a:p>
            <a:r>
              <a:rPr lang="en-US"/>
              <a:t>V. Haghighatdoost, Shahed university</a:t>
            </a:r>
            <a:endParaRPr lang="en-US" dirty="0"/>
          </a:p>
        </p:txBody>
      </p:sp>
      <p:pic>
        <p:nvPicPr>
          <p:cNvPr id="6" name="Picture 5"/>
          <p:cNvPicPr>
            <a:picLocks noChangeAspect="1"/>
          </p:cNvPicPr>
          <p:nvPr/>
        </p:nvPicPr>
        <p:blipFill>
          <a:blip r:embed="rId3"/>
          <a:stretch>
            <a:fillRect/>
          </a:stretch>
        </p:blipFill>
        <p:spPr>
          <a:xfrm>
            <a:off x="2666346" y="4278943"/>
            <a:ext cx="5906219" cy="1858810"/>
          </a:xfrm>
          <a:prstGeom prst="rect">
            <a:avLst/>
          </a:prstGeom>
        </p:spPr>
      </p:pic>
    </p:spTree>
    <p:extLst>
      <p:ext uri="{BB962C8B-B14F-4D97-AF65-F5344CB8AC3E}">
        <p14:creationId xmlns:p14="http://schemas.microsoft.com/office/powerpoint/2010/main" val="3120782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مبنای 2 و مبنای 10</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عدد دودویی هم به همین شکل است، با این تفاوت که پایه ارزشش 2 است. یعنی ارزش اولین رقم </a:t>
                </a:r>
                <a14:m>
                  <m:oMath xmlns:m="http://schemas.openxmlformats.org/officeDocument/2006/math">
                    <m:sSup>
                      <m:sSupPr>
                        <m:ctrlPr>
                          <a:rPr lang="en-US" i="1" dirty="0">
                            <a:latin typeface="Cambria Math" panose="02040503050406030204" pitchFamily="18" charset="0"/>
                          </a:rPr>
                        </m:ctrlPr>
                      </m:sSupPr>
                      <m:e>
                        <m:r>
                          <a:rPr lang="fa-IR" b="0" i="1" dirty="0" smtClean="0">
                            <a:latin typeface="Cambria Math" panose="02040503050406030204" pitchFamily="18" charset="0"/>
                          </a:rPr>
                          <m:t>2</m:t>
                        </m:r>
                      </m:e>
                      <m:sup>
                        <m:r>
                          <a:rPr lang="fa-IR" i="1" dirty="0">
                            <a:latin typeface="Cambria Math" panose="02040503050406030204" pitchFamily="18" charset="0"/>
                          </a:rPr>
                          <m:t>0</m:t>
                        </m:r>
                      </m:sup>
                    </m:sSup>
                  </m:oMath>
                </a14:m>
                <a:r>
                  <a:rPr lang="fa-IR" dirty="0"/>
                  <a:t>، دومین رقم </a:t>
                </a:r>
                <a14:m>
                  <m:oMath xmlns:m="http://schemas.openxmlformats.org/officeDocument/2006/math">
                    <m:sSup>
                      <m:sSupPr>
                        <m:ctrlPr>
                          <a:rPr lang="en-US" i="1" dirty="0">
                            <a:latin typeface="Cambria Math" panose="02040503050406030204" pitchFamily="18" charset="0"/>
                          </a:rPr>
                        </m:ctrlPr>
                      </m:sSupPr>
                      <m:e>
                        <m:r>
                          <a:rPr lang="fa-IR" i="1" dirty="0">
                            <a:latin typeface="Cambria Math" panose="02040503050406030204" pitchFamily="18" charset="0"/>
                          </a:rPr>
                          <m:t>2</m:t>
                        </m:r>
                      </m:e>
                      <m:sup>
                        <m:r>
                          <a:rPr lang="fa-IR" b="0" i="1" dirty="0" smtClean="0">
                            <a:latin typeface="Cambria Math" panose="02040503050406030204" pitchFamily="18" charset="0"/>
                          </a:rPr>
                          <m:t>1</m:t>
                        </m:r>
                      </m:sup>
                    </m:sSup>
                  </m:oMath>
                </a14:m>
                <a:r>
                  <a:rPr lang="fa-IR" dirty="0"/>
                  <a:t> و همینطور تا انتهاست.</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r="-48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11</a:t>
            </a:fld>
            <a:endParaRPr lang="en-US"/>
          </a:p>
        </p:txBody>
      </p:sp>
      <p:sp>
        <p:nvSpPr>
          <p:cNvPr id="5" name="Footer Placeholder 4"/>
          <p:cNvSpPr>
            <a:spLocks noGrp="1"/>
          </p:cNvSpPr>
          <p:nvPr>
            <p:ph type="ftr" sz="quarter" idx="11"/>
          </p:nvPr>
        </p:nvSpPr>
        <p:spPr/>
        <p:txBody>
          <a:bodyPr/>
          <a:lstStyle/>
          <a:p>
            <a:r>
              <a:rPr lang="en-US"/>
              <a:t>V. Haghighatdoost, Shahed university</a:t>
            </a:r>
            <a:endParaRPr lang="en-US" dirty="0"/>
          </a:p>
        </p:txBody>
      </p:sp>
      <p:pic>
        <p:nvPicPr>
          <p:cNvPr id="7" name="Picture 6"/>
          <p:cNvPicPr>
            <a:picLocks noChangeAspect="1"/>
          </p:cNvPicPr>
          <p:nvPr/>
        </p:nvPicPr>
        <p:blipFill>
          <a:blip r:embed="rId3">
            <a:clrChange>
              <a:clrFrom>
                <a:srgbClr val="E5E2DD"/>
              </a:clrFrom>
              <a:clrTo>
                <a:srgbClr val="E5E2DD">
                  <a:alpha val="0"/>
                </a:srgbClr>
              </a:clrTo>
            </a:clrChange>
            <a:extLst>
              <a:ext uri="{28A0092B-C50C-407E-A947-70E740481C1C}">
                <a14:useLocalDpi xmlns:a14="http://schemas.microsoft.com/office/drawing/2010/main" val="0"/>
              </a:ext>
            </a:extLst>
          </a:blip>
          <a:stretch>
            <a:fillRect/>
          </a:stretch>
        </p:blipFill>
        <p:spPr>
          <a:xfrm>
            <a:off x="1785741" y="3381113"/>
            <a:ext cx="8373814" cy="1842239"/>
          </a:xfrm>
          <a:prstGeom prst="rect">
            <a:avLst/>
          </a:prstGeom>
        </p:spPr>
      </p:pic>
    </p:spTree>
    <p:extLst>
      <p:ext uri="{BB962C8B-B14F-4D97-AF65-F5344CB8AC3E}">
        <p14:creationId xmlns:p14="http://schemas.microsoft.com/office/powerpoint/2010/main" val="1383863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تبدیل از ده‌دهی به دودویی</a:t>
            </a:r>
            <a:endParaRPr lang="en-US" dirty="0"/>
          </a:p>
        </p:txBody>
      </p:sp>
      <p:sp>
        <p:nvSpPr>
          <p:cNvPr id="3" name="Content Placeholder 2"/>
          <p:cNvSpPr>
            <a:spLocks noGrp="1"/>
          </p:cNvSpPr>
          <p:nvPr>
            <p:ph idx="1"/>
          </p:nvPr>
        </p:nvSpPr>
        <p:spPr/>
        <p:txBody>
          <a:bodyPr>
            <a:normAutofit fontScale="92500" lnSpcReduction="10000"/>
          </a:bodyPr>
          <a:lstStyle/>
          <a:p>
            <a:r>
              <a:rPr lang="fa-IR" dirty="0"/>
              <a:t>یکی از راه‌های معمول و ساده برای تبدیل دسیمال به باینری (ده‌دهی به دودویی) انجام تقسیم‌های متوالی بر 2 است.</a:t>
            </a:r>
          </a:p>
          <a:p>
            <a:endParaRPr lang="fa-IR" dirty="0"/>
          </a:p>
          <a:p>
            <a:endParaRPr lang="fa-IR" dirty="0"/>
          </a:p>
          <a:p>
            <a:endParaRPr lang="fa-IR" dirty="0"/>
          </a:p>
          <a:p>
            <a:endParaRPr lang="fa-IR" dirty="0"/>
          </a:p>
          <a:p>
            <a:r>
              <a:rPr lang="fa-IR" dirty="0"/>
              <a:t>حالا باقی‌مانده‌ها را از انتها به ابتدا می‌نویسم. عدد 11001 در مبنای دو نتیجه تبدیل ده‌دهی به دودویی خواهد بود.</a:t>
            </a:r>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12</a:t>
            </a:fld>
            <a:endParaRPr lang="en-US"/>
          </a:p>
        </p:txBody>
      </p:sp>
      <p:sp>
        <p:nvSpPr>
          <p:cNvPr id="5" name="Footer Placeholder 4"/>
          <p:cNvSpPr>
            <a:spLocks noGrp="1"/>
          </p:cNvSpPr>
          <p:nvPr>
            <p:ph type="ftr" sz="quarter" idx="11"/>
          </p:nvPr>
        </p:nvSpPr>
        <p:spPr/>
        <p:txBody>
          <a:bodyPr/>
          <a:lstStyle/>
          <a:p>
            <a:r>
              <a:rPr lang="en-US"/>
              <a:t>V. Haghighatdoost, Shahed university</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638" y="2093478"/>
            <a:ext cx="3734582" cy="3069410"/>
          </a:xfrm>
          <a:prstGeom prst="rect">
            <a:avLst/>
          </a:prstGeom>
        </p:spPr>
      </p:pic>
      <p:sp>
        <p:nvSpPr>
          <p:cNvPr id="10" name="Rectangle 9"/>
          <p:cNvSpPr/>
          <p:nvPr/>
        </p:nvSpPr>
        <p:spPr>
          <a:xfrm>
            <a:off x="4990533" y="2699763"/>
            <a:ext cx="2773272" cy="2246769"/>
          </a:xfrm>
          <a:prstGeom prst="rect">
            <a:avLst/>
          </a:prstGeom>
        </p:spPr>
        <p:txBody>
          <a:bodyPr wrap="square">
            <a:spAutoFit/>
          </a:bodyPr>
          <a:lstStyle/>
          <a:p>
            <a:r>
              <a:rPr lang="en-US" sz="2800" dirty="0"/>
              <a:t>25 ÷  2  = 12  1</a:t>
            </a:r>
          </a:p>
          <a:p>
            <a:r>
              <a:rPr lang="en-US" sz="2800" dirty="0"/>
              <a:t>12 ÷  2  =  6   0</a:t>
            </a:r>
          </a:p>
          <a:p>
            <a:r>
              <a:rPr lang="en-US" sz="2800" dirty="0"/>
              <a:t>6  ÷  2  =  3   0</a:t>
            </a:r>
          </a:p>
          <a:p>
            <a:r>
              <a:rPr lang="en-US" sz="2800" dirty="0"/>
              <a:t>3  ÷  2  =  1   1</a:t>
            </a:r>
          </a:p>
          <a:p>
            <a:r>
              <a:rPr lang="en-US" sz="2800" dirty="0"/>
              <a:t>1  ÷  2  =  0   1</a:t>
            </a:r>
          </a:p>
        </p:txBody>
      </p:sp>
    </p:spTree>
    <p:extLst>
      <p:ext uri="{BB962C8B-B14F-4D97-AF65-F5344CB8AC3E}">
        <p14:creationId xmlns:p14="http://schemas.microsoft.com/office/powerpoint/2010/main" val="3310907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تبدیل عدد اعشاری به مبنای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برای تبدیل عدد اعشاری از مبنای 10 به مبنای 2، از ضرب متوالی عدد اعشاری در شماره‌ی مبنای جدید (یعنی 2) استفاده می‌کنیم.</a:t>
                </a:r>
              </a:p>
              <a:p>
                <a:r>
                  <a:rPr lang="fa-IR" dirty="0"/>
                  <a:t>برای مثال، فرض کنید می‌خواهیم عدد اعشاری 0.875 را از مبنای 10 به مبنای 2 ببریم. سه محاسبه زیر را انجام می‌دهیم:</a:t>
                </a:r>
              </a:p>
              <a:p>
                <a:endParaRPr lang="fa-IR" dirty="0"/>
              </a:p>
              <a:p>
                <a:endParaRPr lang="fa-IR" dirty="0"/>
              </a:p>
              <a:p>
                <a:r>
                  <a:rPr lang="fa-IR" dirty="0"/>
                  <a:t>در نتیجه داریم: </a:t>
                </a:r>
                <a14:m>
                  <m:oMath xmlns:m="http://schemas.openxmlformats.org/officeDocument/2006/math">
                    <m:sSub>
                      <m:sSubPr>
                        <m:ctrlPr>
                          <a:rPr lang="en-US" b="0" i="1" dirty="0" smtClean="0">
                            <a:latin typeface="Cambria Math" panose="02040503050406030204" pitchFamily="18" charset="0"/>
                          </a:rPr>
                        </m:ctrlPr>
                      </m:sSubPr>
                      <m:e>
                        <m:d>
                          <m:dPr>
                            <m:ctrlPr>
                              <a:rPr lang="fa-IR" i="1" dirty="0" smtClean="0">
                                <a:latin typeface="Cambria Math" panose="02040503050406030204" pitchFamily="18" charset="0"/>
                              </a:rPr>
                            </m:ctrlPr>
                          </m:dPr>
                          <m:e>
                            <m:r>
                              <a:rPr lang="fa-IR" i="1" dirty="0" smtClean="0">
                                <a:latin typeface="Cambria Math" panose="02040503050406030204" pitchFamily="18" charset="0"/>
                              </a:rPr>
                              <m:t>0</m:t>
                            </m:r>
                            <m:r>
                              <a:rPr lang="fa-IR" i="1" dirty="0" smtClean="0">
                                <a:latin typeface="Cambria Math" panose="02040503050406030204" pitchFamily="18" charset="0"/>
                              </a:rPr>
                              <m:t>.</m:t>
                            </m:r>
                            <m:r>
                              <a:rPr lang="fa-IR" i="1" dirty="0" smtClean="0">
                                <a:latin typeface="Cambria Math" panose="02040503050406030204" pitchFamily="18" charset="0"/>
                              </a:rPr>
                              <m:t>111</m:t>
                            </m:r>
                          </m:e>
                        </m:d>
                      </m:e>
                      <m:sub>
                        <m:r>
                          <a:rPr lang="en-US" b="0" i="1" dirty="0" smtClean="0">
                            <a:latin typeface="Cambria Math" panose="02040503050406030204" pitchFamily="18" charset="0"/>
                          </a:rPr>
                          <m:t>2</m:t>
                        </m:r>
                      </m:sub>
                    </m:sSub>
                    <m:r>
                      <a:rPr lang="fa-IR" i="1" dirty="0" smtClean="0">
                        <a:latin typeface="Cambria Math" panose="02040503050406030204" pitchFamily="18" charset="0"/>
                      </a:rPr>
                      <m:t> = </m:t>
                    </m:r>
                    <m:sSub>
                      <m:sSubPr>
                        <m:ctrlPr>
                          <a:rPr lang="en-US" b="0" i="1" dirty="0" smtClean="0">
                            <a:latin typeface="Cambria Math" panose="02040503050406030204" pitchFamily="18" charset="0"/>
                          </a:rPr>
                        </m:ctrlPr>
                      </m:sSubPr>
                      <m:e>
                        <m:d>
                          <m:dPr>
                            <m:ctrlPr>
                              <a:rPr lang="fa-IR" i="1" dirty="0" smtClean="0">
                                <a:latin typeface="Cambria Math" panose="02040503050406030204" pitchFamily="18" charset="0"/>
                              </a:rPr>
                            </m:ctrlPr>
                          </m:dPr>
                          <m:e>
                            <m:r>
                              <a:rPr lang="fa-IR" i="1" dirty="0" smtClean="0">
                                <a:latin typeface="Cambria Math" panose="02040503050406030204" pitchFamily="18" charset="0"/>
                              </a:rPr>
                              <m:t>0</m:t>
                            </m:r>
                            <m:r>
                              <a:rPr lang="fa-IR" i="1" dirty="0" smtClean="0">
                                <a:latin typeface="Cambria Math" panose="02040503050406030204" pitchFamily="18" charset="0"/>
                              </a:rPr>
                              <m:t>.</m:t>
                            </m:r>
                            <m:r>
                              <a:rPr lang="fa-IR" i="1" dirty="0" smtClean="0">
                                <a:latin typeface="Cambria Math" panose="02040503050406030204" pitchFamily="18" charset="0"/>
                              </a:rPr>
                              <m:t>875</m:t>
                            </m:r>
                          </m:e>
                        </m:d>
                      </m:e>
                      <m:sub>
                        <m:r>
                          <a:rPr lang="en-US" b="0" i="1" dirty="0" smtClean="0">
                            <a:latin typeface="Cambria Math" panose="02040503050406030204" pitchFamily="18" charset="0"/>
                          </a:rPr>
                          <m:t>10</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r="-484" b="-94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13</a:t>
            </a:fld>
            <a:endParaRPr lang="en-US"/>
          </a:p>
        </p:txBody>
      </p:sp>
      <p:sp>
        <p:nvSpPr>
          <p:cNvPr id="5" name="Footer Placeholder 4"/>
          <p:cNvSpPr>
            <a:spLocks noGrp="1"/>
          </p:cNvSpPr>
          <p:nvPr>
            <p:ph type="ftr" sz="quarter" idx="11"/>
          </p:nvPr>
        </p:nvSpPr>
        <p:spPr/>
        <p:txBody>
          <a:bodyPr/>
          <a:lstStyle/>
          <a:p>
            <a:r>
              <a:rPr lang="en-US"/>
              <a:t>V. Haghighatdoost, Shahed university</a:t>
            </a:r>
            <a:endParaRPr lang="en-US" dirty="0"/>
          </a:p>
        </p:txBody>
      </p:sp>
      <p:sp>
        <p:nvSpPr>
          <p:cNvPr id="6" name="Rectangle 5"/>
          <p:cNvSpPr/>
          <p:nvPr/>
        </p:nvSpPr>
        <p:spPr>
          <a:xfrm>
            <a:off x="898222" y="3998513"/>
            <a:ext cx="2688921" cy="1384995"/>
          </a:xfrm>
          <a:prstGeom prst="rect">
            <a:avLst/>
          </a:prstGeom>
        </p:spPr>
        <p:txBody>
          <a:bodyPr wrap="square">
            <a:spAutoFit/>
          </a:bodyPr>
          <a:lstStyle/>
          <a:p>
            <a:r>
              <a:rPr lang="en-US" sz="2800" dirty="0"/>
              <a:t>0.875 × 2 = </a:t>
            </a:r>
            <a:r>
              <a:rPr lang="en-US" sz="2800" dirty="0">
                <a:solidFill>
                  <a:srgbClr val="FF0000"/>
                </a:solidFill>
              </a:rPr>
              <a:t>1</a:t>
            </a:r>
            <a:r>
              <a:rPr lang="en-US" sz="2800" dirty="0"/>
              <a:t>.750</a:t>
            </a:r>
          </a:p>
          <a:p>
            <a:r>
              <a:rPr lang="en-US" sz="2800" dirty="0"/>
              <a:t>0.750 × 2 = </a:t>
            </a:r>
            <a:r>
              <a:rPr lang="en-US" sz="2800" dirty="0">
                <a:solidFill>
                  <a:srgbClr val="FF0000"/>
                </a:solidFill>
              </a:rPr>
              <a:t>1</a:t>
            </a:r>
            <a:r>
              <a:rPr lang="en-US" sz="2800" dirty="0"/>
              <a:t>.500</a:t>
            </a:r>
          </a:p>
          <a:p>
            <a:r>
              <a:rPr lang="en-US" sz="2800" dirty="0"/>
              <a:t>0.500 × 2 = </a:t>
            </a:r>
            <a:r>
              <a:rPr lang="en-US" sz="2800" dirty="0">
                <a:solidFill>
                  <a:srgbClr val="FF0000"/>
                </a:solidFill>
              </a:rPr>
              <a:t>1</a:t>
            </a:r>
            <a:r>
              <a:rPr lang="en-US" sz="2800" dirty="0"/>
              <a:t>.000</a:t>
            </a:r>
          </a:p>
        </p:txBody>
      </p:sp>
    </p:spTree>
    <p:extLst>
      <p:ext uri="{BB962C8B-B14F-4D97-AF65-F5344CB8AC3E}">
        <p14:creationId xmlns:p14="http://schemas.microsoft.com/office/powerpoint/2010/main" val="1004611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عدد 41/75 را به مبنای باینری می بریم</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851" y="1306665"/>
            <a:ext cx="8832675" cy="3740614"/>
          </a:xfrm>
        </p:spPr>
      </p:pic>
      <p:sp>
        <p:nvSpPr>
          <p:cNvPr id="4" name="Slide Number Placeholder 3"/>
          <p:cNvSpPr>
            <a:spLocks noGrp="1"/>
          </p:cNvSpPr>
          <p:nvPr>
            <p:ph type="sldNum" sz="quarter" idx="12"/>
          </p:nvPr>
        </p:nvSpPr>
        <p:spPr/>
        <p:txBody>
          <a:bodyPr/>
          <a:lstStyle/>
          <a:p>
            <a:fld id="{7A24F918-E48B-4CD6-88B4-F48A81EB5FB6}" type="slidenum">
              <a:rPr lang="en-US" smtClean="0"/>
              <a:pPr/>
              <a:t>14</a:t>
            </a:fld>
            <a:endParaRPr lang="en-US"/>
          </a:p>
        </p:txBody>
      </p:sp>
      <p:sp>
        <p:nvSpPr>
          <p:cNvPr id="5" name="Footer Placeholder 4"/>
          <p:cNvSpPr>
            <a:spLocks noGrp="1"/>
          </p:cNvSpPr>
          <p:nvPr>
            <p:ph type="ftr" sz="quarter" idx="11"/>
          </p:nvPr>
        </p:nvSpPr>
        <p:spPr/>
        <p:txBody>
          <a:bodyPr/>
          <a:lstStyle/>
          <a:p>
            <a:r>
              <a:rPr lang="en-US"/>
              <a:t>V. Haghighatdoost, Shahed university</a:t>
            </a:r>
            <a:endParaRPr lang="en-US" dirty="0"/>
          </a:p>
        </p:txBody>
      </p:sp>
      <p:sp>
        <p:nvSpPr>
          <p:cNvPr id="9" name="Rectangle 8"/>
          <p:cNvSpPr/>
          <p:nvPr/>
        </p:nvSpPr>
        <p:spPr>
          <a:xfrm>
            <a:off x="4296427" y="5260311"/>
            <a:ext cx="7247873" cy="923330"/>
          </a:xfrm>
          <a:prstGeom prst="rect">
            <a:avLst/>
          </a:prstGeom>
        </p:spPr>
        <p:txBody>
          <a:bodyPr wrap="square">
            <a:spAutoFit/>
          </a:bodyPr>
          <a:lstStyle/>
          <a:p>
            <a:pPr algn="r" rtl="1"/>
            <a:r>
              <a:rPr lang="fa-IR" dirty="0">
                <a:cs typeface="B Yekan" panose="00000400000000000000" pitchFamily="2" charset="-78"/>
              </a:rPr>
              <a:t>قسمت اعشاری ممکن است، هیچ موقع به صفر نرسد</a:t>
            </a:r>
          </a:p>
          <a:p>
            <a:pPr algn="r" rtl="1"/>
            <a:r>
              <a:rPr lang="fa-IR" dirty="0">
                <a:cs typeface="B Yekan" panose="00000400000000000000" pitchFamily="2" charset="-78"/>
              </a:rPr>
              <a:t>(مثلا برای 0.32 این اتفاق رخ می دهد و هرگز به صفر نمی رسد)</a:t>
            </a:r>
            <a:endParaRPr lang="en-US" dirty="0">
              <a:cs typeface="B Yekan" panose="00000400000000000000" pitchFamily="2" charset="-78"/>
            </a:endParaRPr>
          </a:p>
          <a:p>
            <a:pPr algn="r" rtl="1"/>
            <a:r>
              <a:rPr lang="fa-IR" dirty="0">
                <a:cs typeface="B Yekan" panose="00000400000000000000" pitchFamily="2" charset="-78"/>
              </a:rPr>
              <a:t>لذا باید بدانیم هنگام تبدیل، تا چند رقم اعشار میخواهیم دقت داشته باشیم</a:t>
            </a:r>
            <a:endParaRPr lang="en-US" dirty="0">
              <a:cs typeface="B Yekan" panose="00000400000000000000" pitchFamily="2" charset="-78"/>
            </a:endParaRPr>
          </a:p>
        </p:txBody>
      </p:sp>
    </p:spTree>
    <p:extLst>
      <p:ext uri="{BB962C8B-B14F-4D97-AF65-F5344CB8AC3E}">
        <p14:creationId xmlns:p14="http://schemas.microsoft.com/office/powerpoint/2010/main" val="3943042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تبدیل اعداد باینری مبنای 2 به 10</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1240077"/>
                <a:ext cx="11328838" cy="3006246"/>
              </a:xfrm>
            </p:spPr>
            <p:txBody>
              <a:bodyPr>
                <a:normAutofit fontScale="70000" lnSpcReduction="20000"/>
              </a:bodyPr>
              <a:lstStyle/>
              <a:p>
                <a:r>
                  <a:rPr lang="fa-IR" dirty="0"/>
                  <a:t>همانطور که اشاره شد در تمامی مبناها، ارقام هر عدد دارای جایگاه ارزشی مخصوص به خود هستند.</a:t>
                </a:r>
              </a:p>
              <a:p>
                <a:r>
                  <a:rPr lang="fa-IR" dirty="0"/>
                  <a:t>به این صورت که از سمت راست ترین رقم عدد صحیح </a:t>
                </a:r>
                <a14:m>
                  <m:oMath xmlns:m="http://schemas.openxmlformats.org/officeDocument/2006/math">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𝑏</m:t>
                        </m:r>
                      </m:e>
                      <m:sup>
                        <m:r>
                          <a:rPr lang="en-US" b="0" i="0" dirty="0" smtClean="0">
                            <a:latin typeface="Cambria Math" panose="02040503050406030204" pitchFamily="18" charset="0"/>
                          </a:rPr>
                          <m:t>0</m:t>
                        </m:r>
                      </m:sup>
                    </m:sSup>
                  </m:oMath>
                </a14:m>
                <a:r>
                  <a:rPr lang="fa-IR" dirty="0"/>
                  <a:t>، و رقم </a:t>
                </a:r>
                <a:r>
                  <a:rPr lang="en-US" dirty="0"/>
                  <a:t>n</a:t>
                </a:r>
                <a:r>
                  <a:rPr lang="fa-IR" dirty="0"/>
                  <a:t>ام، دارای ارزش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𝑏</m:t>
                        </m:r>
                      </m:e>
                      <m:sup>
                        <m:r>
                          <m:rPr>
                            <m:sty m:val="p"/>
                          </m:rPr>
                          <a:rPr lang="en-US" b="0" i="0" dirty="0" smtClean="0">
                            <a:latin typeface="Cambria Math" panose="02040503050406030204" pitchFamily="18" charset="0"/>
                          </a:rPr>
                          <m:t>n</m:t>
                        </m:r>
                        <m:r>
                          <a:rPr lang="en-US" b="0" i="0" dirty="0" smtClean="0">
                            <a:latin typeface="Cambria Math" panose="02040503050406030204" pitchFamily="18" charset="0"/>
                          </a:rPr>
                          <m:t>−</m:t>
                        </m:r>
                        <m:r>
                          <a:rPr lang="en-US" b="0" i="0" dirty="0" smtClean="0">
                            <a:latin typeface="Cambria Math" panose="02040503050406030204" pitchFamily="18" charset="0"/>
                          </a:rPr>
                          <m:t>1</m:t>
                        </m:r>
                      </m:sup>
                    </m:sSup>
                  </m:oMath>
                </a14:m>
                <a:r>
                  <a:rPr lang="fa-IR" dirty="0"/>
                  <a:t> است.</a:t>
                </a:r>
              </a:p>
              <a:p>
                <a:r>
                  <a:rPr lang="fa-IR" dirty="0"/>
                  <a:t>برای تبدیل هر عدد در هر مبنایی به مبنای 10 (دسیمال) کافی است هر رقم را در ارزش خودش ضرب کرده و حاصل ضرب ها را با هم جمع کنیم.</a:t>
                </a:r>
              </a:p>
              <a:p>
                <a:r>
                  <a:rPr lang="fa-IR" dirty="0"/>
                  <a:t>برای بخش اعشاری اعداد هم به همین روش پیش میرویم با این تفاوت که این بخش دارای ارزش های متفاوت است.</a:t>
                </a:r>
              </a:p>
              <a:p>
                <a:r>
                  <a:rPr lang="fa-IR" dirty="0"/>
                  <a:t>از سمت چپ ترین رقم، عدد </a:t>
                </a:r>
                <a:r>
                  <a:rPr lang="en-US" dirty="0"/>
                  <a:t>n</a:t>
                </a:r>
                <a:r>
                  <a:rPr lang="fa-IR" dirty="0"/>
                  <a:t>ام دارای ارزش </a:t>
                </a:r>
                <a14:m>
                  <m:oMath xmlns:m="http://schemas.openxmlformats.org/officeDocument/2006/math">
                    <m:sSup>
                      <m:sSupPr>
                        <m:ctrlPr>
                          <a:rPr lang="fa-IR" b="0" i="1" dirty="0" smtClean="0">
                            <a:latin typeface="Cambria Math" panose="02040503050406030204" pitchFamily="18" charset="0"/>
                          </a:rPr>
                        </m:ctrlPr>
                      </m:sSupPr>
                      <m:e>
                        <m:r>
                          <a:rPr lang="en-US" i="1" dirty="0">
                            <a:latin typeface="Cambria Math" panose="02040503050406030204" pitchFamily="18" charset="0"/>
                          </a:rPr>
                          <m:t>𝑏</m:t>
                        </m:r>
                      </m:e>
                      <m:sup>
                        <m:r>
                          <a:rPr lang="fa-IR" b="0" i="1" dirty="0" smtClean="0">
                            <a:latin typeface="Cambria Math" panose="02040503050406030204" pitchFamily="18" charset="0"/>
                          </a:rPr>
                          <m:t>−</m:t>
                        </m:r>
                        <m:r>
                          <a:rPr lang="en-US" b="0" i="1" dirty="0" smtClean="0">
                            <a:latin typeface="Cambria Math" panose="02040503050406030204" pitchFamily="18" charset="0"/>
                          </a:rPr>
                          <m:t>𝑛</m:t>
                        </m:r>
                      </m:sup>
                    </m:sSup>
                    <m:r>
                      <a:rPr lang="en-US" i="1" dirty="0">
                        <a:latin typeface="Cambria Math" panose="02040503050406030204" pitchFamily="18" charset="0"/>
                      </a:rPr>
                      <m:t> </m:t>
                    </m:r>
                  </m:oMath>
                </a14:m>
                <a:r>
                  <a:rPr lang="fa-IR" dirty="0"/>
                  <a:t>است</a:t>
                </a:r>
              </a:p>
              <a:p>
                <a:endParaRPr lang="fa-I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1240077"/>
                <a:ext cx="11328838" cy="3006246"/>
              </a:xfrm>
              <a:blipFill rotWithShape="0">
                <a:blip r:embed="rId2"/>
                <a:stretch>
                  <a:fillRect r="-108" b="-222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15</a:t>
            </a:fld>
            <a:endParaRPr lang="en-US"/>
          </a:p>
        </p:txBody>
      </p:sp>
      <p:sp>
        <p:nvSpPr>
          <p:cNvPr id="5" name="Footer Placeholder 4"/>
          <p:cNvSpPr>
            <a:spLocks noGrp="1"/>
          </p:cNvSpPr>
          <p:nvPr>
            <p:ph type="ftr" sz="quarter" idx="11"/>
          </p:nvPr>
        </p:nvSpPr>
        <p:spPr/>
        <p:txBody>
          <a:bodyPr/>
          <a:lstStyle/>
          <a:p>
            <a:r>
              <a:rPr lang="en-US"/>
              <a:t>V. Haghighatdoost, Shahed university</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336" y="4037341"/>
            <a:ext cx="3809524" cy="2638095"/>
          </a:xfrm>
          <a:prstGeom prst="rect">
            <a:avLst/>
          </a:prstGeom>
        </p:spPr>
      </p:pic>
    </p:spTree>
    <p:extLst>
      <p:ext uri="{BB962C8B-B14F-4D97-AF65-F5344CB8AC3E}">
        <p14:creationId xmlns:p14="http://schemas.microsoft.com/office/powerpoint/2010/main" val="1153577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ارزش مکانی ارقام در یک عدد</a:t>
            </a:r>
            <a:endParaRPr lang="en-US" dirty="0"/>
          </a:p>
        </p:txBody>
      </p:sp>
      <p:sp>
        <p:nvSpPr>
          <p:cNvPr id="3" name="Content Placeholder 2"/>
          <p:cNvSpPr>
            <a:spLocks noGrp="1"/>
          </p:cNvSpPr>
          <p:nvPr>
            <p:ph idx="1"/>
          </p:nvPr>
        </p:nvSpPr>
        <p:spPr/>
        <p:txBody>
          <a:bodyPr/>
          <a:lstStyle/>
          <a:p>
            <a:r>
              <a:rPr lang="fa-IR" dirty="0"/>
              <a:t>اگر به ارزش مکانی ارقام دقت کنید، می توانید تبدیل مبنا ها را سریع تر و دقیق تر انجام دهید.</a:t>
            </a:r>
          </a:p>
          <a:p>
            <a:endParaRPr lang="fa-IR" dirty="0"/>
          </a:p>
          <a:p>
            <a:r>
              <a:rPr lang="fa-IR" dirty="0"/>
              <a:t>حالا اگر بخواهیم عدد 41.75 را با توجه به ارزش های مکانی در سیستم دودویی بنویسیم،یا به عبارت بهتر به اعداد باینری تبدیل کنیم.</a:t>
            </a:r>
          </a:p>
          <a:p>
            <a:endParaRPr lang="fa-IR" dirty="0"/>
          </a:p>
          <a:p>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16</a:t>
            </a:fld>
            <a:endParaRPr lang="en-US"/>
          </a:p>
        </p:txBody>
      </p:sp>
      <p:sp>
        <p:nvSpPr>
          <p:cNvPr id="5" name="Footer Placeholder 4"/>
          <p:cNvSpPr>
            <a:spLocks noGrp="1"/>
          </p:cNvSpPr>
          <p:nvPr>
            <p:ph type="ftr" sz="quarter" idx="11"/>
          </p:nvPr>
        </p:nvSpPr>
        <p:spPr/>
        <p:txBody>
          <a:bodyPr/>
          <a:lstStyle/>
          <a:p>
            <a:r>
              <a:rPr lang="en-US"/>
              <a:t>V. Haghighatdoost, Shahed university</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1" y="2051462"/>
            <a:ext cx="4762500" cy="155257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970" y="4948894"/>
            <a:ext cx="7315200" cy="1457325"/>
          </a:xfrm>
          <a:prstGeom prst="rect">
            <a:avLst/>
          </a:prstGeom>
        </p:spPr>
      </p:pic>
    </p:spTree>
    <p:extLst>
      <p:ext uri="{BB962C8B-B14F-4D97-AF65-F5344CB8AC3E}">
        <p14:creationId xmlns:p14="http://schemas.microsoft.com/office/powerpoint/2010/main" val="4236081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جمع اعداد باینری</a:t>
            </a:r>
            <a:endParaRPr lang="en-US" dirty="0"/>
          </a:p>
        </p:txBody>
      </p:sp>
      <p:sp>
        <p:nvSpPr>
          <p:cNvPr id="3" name="Content Placeholder 2"/>
          <p:cNvSpPr>
            <a:spLocks noGrp="1"/>
          </p:cNvSpPr>
          <p:nvPr>
            <p:ph idx="1"/>
          </p:nvPr>
        </p:nvSpPr>
        <p:spPr/>
        <p:txBody>
          <a:bodyPr/>
          <a:lstStyle/>
          <a:p>
            <a:r>
              <a:rPr lang="fa-IR" dirty="0"/>
              <a:t>جمع اعداد باینری بسیار ساده و مشابه جمع اعداد در مبنای دهدهی است.</a:t>
            </a:r>
          </a:p>
          <a:p>
            <a:r>
              <a:rPr lang="fa-IR" dirty="0"/>
              <a:t>از سمت راست دو رقم، دو رقم با هم جمع کرده و رقم نقلی (</a:t>
            </a:r>
            <a:r>
              <a:rPr lang="en-US" dirty="0"/>
              <a:t>Carry) </a:t>
            </a:r>
            <a:r>
              <a:rPr lang="fa-IR" dirty="0"/>
              <a:t>اضافه را به رقم بعدی منتقل میکنیم و سپس با انها جمع میکنیم.</a:t>
            </a:r>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17</a:t>
            </a:fld>
            <a:endParaRPr lang="en-US"/>
          </a:p>
        </p:txBody>
      </p:sp>
      <p:sp>
        <p:nvSpPr>
          <p:cNvPr id="5" name="Footer Placeholder 4"/>
          <p:cNvSpPr>
            <a:spLocks noGrp="1"/>
          </p:cNvSpPr>
          <p:nvPr>
            <p:ph type="ftr" sz="quarter" idx="11"/>
          </p:nvPr>
        </p:nvSpPr>
        <p:spPr/>
        <p:txBody>
          <a:bodyPr/>
          <a:lstStyle/>
          <a:p>
            <a:r>
              <a:rPr lang="en-US"/>
              <a:t>V. Haghighatdoost, Shahed university</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1" y="3823148"/>
            <a:ext cx="4436348" cy="2055508"/>
          </a:xfrm>
          <a:prstGeom prst="rect">
            <a:avLst/>
          </a:prstGeom>
        </p:spPr>
      </p:pic>
    </p:spTree>
    <p:extLst>
      <p:ext uri="{BB962C8B-B14F-4D97-AF65-F5344CB8AC3E}">
        <p14:creationId xmlns:p14="http://schemas.microsoft.com/office/powerpoint/2010/main" val="3918425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تفریق اعداد باینری</a:t>
            </a:r>
            <a:endParaRPr lang="en-US" dirty="0"/>
          </a:p>
        </p:txBody>
      </p:sp>
      <p:sp>
        <p:nvSpPr>
          <p:cNvPr id="3" name="Content Placeholder 2"/>
          <p:cNvSpPr>
            <a:spLocks noGrp="1"/>
          </p:cNvSpPr>
          <p:nvPr>
            <p:ph idx="1"/>
          </p:nvPr>
        </p:nvSpPr>
        <p:spPr/>
        <p:txBody>
          <a:bodyPr>
            <a:normAutofit fontScale="92500" lnSpcReduction="20000"/>
          </a:bodyPr>
          <a:lstStyle/>
          <a:p>
            <a:r>
              <a:rPr lang="fa-IR" dirty="0"/>
              <a:t>برای تفریق دو عدد باینری کافی است، </a:t>
            </a:r>
            <a:r>
              <a:rPr lang="fa-IR" dirty="0">
                <a:solidFill>
                  <a:srgbClr val="C00000"/>
                </a:solidFill>
              </a:rPr>
              <a:t>مکمل دو </a:t>
            </a:r>
            <a:r>
              <a:rPr lang="fa-IR" dirty="0"/>
              <a:t>عدد دوم را محاسبه کنیم و</a:t>
            </a:r>
            <a:br>
              <a:rPr lang="fa-IR" dirty="0"/>
            </a:br>
            <a:r>
              <a:rPr lang="fa-IR" dirty="0"/>
              <a:t>با عدد اول جمع کنیم.</a:t>
            </a:r>
          </a:p>
          <a:p>
            <a:r>
              <a:rPr lang="fa-IR" dirty="0">
                <a:solidFill>
                  <a:srgbClr val="0070C0"/>
                </a:solidFill>
              </a:rPr>
              <a:t>مکمل دو عدد باینری: </a:t>
            </a:r>
            <a:r>
              <a:rPr lang="fa-IR" dirty="0"/>
              <a:t>برای محاسبه مکمل دو یک عدد باینری، لازم است </a:t>
            </a:r>
            <a:r>
              <a:rPr lang="fa-IR" dirty="0">
                <a:solidFill>
                  <a:srgbClr val="C00000"/>
                </a:solidFill>
              </a:rPr>
              <a:t>مکمل اول </a:t>
            </a:r>
            <a:r>
              <a:rPr lang="fa-IR" dirty="0"/>
              <a:t>عدد را محاسبه کنیم و با </a:t>
            </a:r>
            <a:r>
              <a:rPr lang="fa-IR" dirty="0">
                <a:solidFill>
                  <a:srgbClr val="C00000"/>
                </a:solidFill>
              </a:rPr>
              <a:t>یک</a:t>
            </a:r>
            <a:r>
              <a:rPr lang="fa-IR" dirty="0"/>
              <a:t> جمع کنیم.</a:t>
            </a:r>
          </a:p>
          <a:p>
            <a:r>
              <a:rPr lang="fa-IR" dirty="0">
                <a:solidFill>
                  <a:srgbClr val="0070C0"/>
                </a:solidFill>
              </a:rPr>
              <a:t>مکمل اول عدد باینری: </a:t>
            </a:r>
            <a:r>
              <a:rPr lang="fa-IR" dirty="0"/>
              <a:t>مکمل اول یک عدد باینری به این صورت محاسبه می شود که</a:t>
            </a:r>
            <a:br>
              <a:rPr lang="fa-IR" dirty="0"/>
            </a:br>
            <a:r>
              <a:rPr lang="fa-IR" dirty="0"/>
              <a:t>هر عدد 0 را به 1 و هر عدد 1 را به صفر تبدیل میکنیم.</a:t>
            </a:r>
          </a:p>
          <a:p>
            <a:r>
              <a:rPr lang="fa-IR" dirty="0"/>
              <a:t>نکته ای که بصورت ضمنی در این تعاریف وجود دارد، این است که باید دقیقاً بدانیم که عدد ما در چند بیت ذخیره شده است چرا که در این تبدیلات، صفرهای پشت با ارزشترین رقم معنا دارند!!</a:t>
            </a:r>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18</a:t>
            </a:fld>
            <a:endParaRPr lang="en-US"/>
          </a:p>
        </p:txBody>
      </p:sp>
      <p:sp>
        <p:nvSpPr>
          <p:cNvPr id="5" name="Footer Placeholder 4"/>
          <p:cNvSpPr>
            <a:spLocks noGrp="1"/>
          </p:cNvSpPr>
          <p:nvPr>
            <p:ph type="ftr" sz="quarter" idx="11"/>
          </p:nvPr>
        </p:nvSpPr>
        <p:spPr/>
        <p:txBody>
          <a:bodyPr/>
          <a:lstStyle/>
          <a:p>
            <a:r>
              <a:rPr lang="en-US"/>
              <a:t>V. Haghighatdoost, Shahed university</a:t>
            </a:r>
            <a:endParaRPr lang="en-US" dirty="0"/>
          </a:p>
        </p:txBody>
      </p:sp>
    </p:spTree>
    <p:extLst>
      <p:ext uri="{BB962C8B-B14F-4D97-AF65-F5344CB8AC3E}">
        <p14:creationId xmlns:p14="http://schemas.microsoft.com/office/powerpoint/2010/main" val="3233809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نگاهی به مکمل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دلیل تعریف مکمل 2 از آنجا نشات میگیرد که در مدل ذخیره اعداد باینری اگر ما یک عدد را در </a:t>
                </a:r>
                <a:r>
                  <a:rPr lang="en-US" dirty="0"/>
                  <a:t>n</a:t>
                </a:r>
                <a:r>
                  <a:rPr lang="fa-IR" dirty="0"/>
                  <a:t> بیت ذخیره کنیم. با ارزش ترین بیت ارزش </a:t>
                </a:r>
                <a14:m>
                  <m:oMath xmlns:m="http://schemas.openxmlformats.org/officeDocument/2006/math">
                    <m:sSup>
                      <m:sSupPr>
                        <m:ctrlPr>
                          <a:rPr lang="en-US" i="1" dirty="0">
                            <a:latin typeface="Cambria Math" panose="02040503050406030204" pitchFamily="18" charset="0"/>
                          </a:rPr>
                        </m:ctrlPr>
                      </m:sSupPr>
                      <m:e>
                        <m:r>
                          <a:rPr lang="fa-IR" b="0" i="1" dirty="0" smtClean="0">
                            <a:latin typeface="Cambria Math" panose="02040503050406030204" pitchFamily="18" charset="0"/>
                          </a:rPr>
                          <m:t>−</m:t>
                        </m:r>
                        <m:r>
                          <a:rPr lang="fa-IR" b="0" i="1" dirty="0" smtClean="0">
                            <a:latin typeface="Cambria Math" panose="02040503050406030204" pitchFamily="18" charset="0"/>
                          </a:rPr>
                          <m:t>2</m:t>
                        </m:r>
                      </m:e>
                      <m:sup>
                        <m:r>
                          <m:rPr>
                            <m:sty m:val="p"/>
                          </m:rPr>
                          <a:rPr lang="en-US" dirty="0">
                            <a:latin typeface="Cambria Math" panose="02040503050406030204" pitchFamily="18" charset="0"/>
                          </a:rPr>
                          <m:t>n</m:t>
                        </m:r>
                        <m:r>
                          <a:rPr lang="en-US" dirty="0">
                            <a:latin typeface="Cambria Math" panose="02040503050406030204" pitchFamily="18" charset="0"/>
                          </a:rPr>
                          <m:t>−</m:t>
                        </m:r>
                        <m:r>
                          <a:rPr lang="en-US" dirty="0">
                            <a:latin typeface="Cambria Math" panose="02040503050406030204" pitchFamily="18" charset="0"/>
                          </a:rPr>
                          <m:t>1</m:t>
                        </m:r>
                      </m:sup>
                    </m:sSup>
                  </m:oMath>
                </a14:m>
                <a:r>
                  <a:rPr lang="fa-IR" dirty="0"/>
                  <a:t> خواهد داشت:</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r="-48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19</a:t>
            </a:fld>
            <a:endParaRPr lang="en-US"/>
          </a:p>
        </p:txBody>
      </p:sp>
      <p:sp>
        <p:nvSpPr>
          <p:cNvPr id="5" name="Footer Placeholder 4"/>
          <p:cNvSpPr>
            <a:spLocks noGrp="1"/>
          </p:cNvSpPr>
          <p:nvPr>
            <p:ph type="ftr" sz="quarter" idx="11"/>
          </p:nvPr>
        </p:nvSpPr>
        <p:spPr/>
        <p:txBody>
          <a:bodyPr/>
          <a:lstStyle/>
          <a:p>
            <a:r>
              <a:rPr lang="en-US"/>
              <a:t>V. Haghighatdoost, Shahed university</a:t>
            </a:r>
            <a:endParaRPr lang="en-US" dirty="0"/>
          </a:p>
        </p:txBody>
      </p:sp>
      <mc:AlternateContent xmlns:mc="http://schemas.openxmlformats.org/markup-compatibility/2006" xmlns:a14="http://schemas.microsoft.com/office/drawing/2010/main">
        <mc:Choice Requires="a14">
          <p:sp>
            <p:nvSpPr>
              <p:cNvPr id="6" name="Rectangle 5"/>
              <p:cNvSpPr/>
              <p:nvPr/>
            </p:nvSpPr>
            <p:spPr>
              <a:xfrm>
                <a:off x="893199" y="3056444"/>
                <a:ext cx="836344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d>
                            <m:dPr>
                              <m:ctrlPr>
                                <a:rPr lang="en-US" sz="2400" i="1" dirty="0" smtClean="0">
                                  <a:latin typeface="Cambria Math" panose="02040503050406030204" pitchFamily="18" charset="0"/>
                                </a:rPr>
                              </m:ctrlPr>
                            </m:dPr>
                            <m:e>
                              <m:r>
                                <a:rPr lang="en-US" sz="2400" i="1" dirty="0" smtClean="0">
                                  <a:latin typeface="Cambria Math" panose="02040503050406030204" pitchFamily="18" charset="0"/>
                                </a:rPr>
                                <m:t>0101</m:t>
                              </m:r>
                            </m:e>
                          </m:d>
                        </m:e>
                        <m:sub>
                          <m:r>
                            <a:rPr lang="en-US" sz="2400" b="0" i="1" dirty="0" smtClean="0">
                              <a:latin typeface="Cambria Math" panose="02040503050406030204" pitchFamily="18" charset="0"/>
                            </a:rPr>
                            <m:t>2</m:t>
                          </m:r>
                        </m:sub>
                      </m:sSub>
                      <m:r>
                        <a:rPr lang="en-US" sz="2400" i="1" dirty="0" smtClean="0">
                          <a:latin typeface="Cambria Math" panose="02040503050406030204" pitchFamily="18" charset="0"/>
                        </a:rPr>
                        <m:t> </m:t>
                      </m:r>
                      <m:r>
                        <a:rPr lang="en-US" sz="2400" b="0" i="1" dirty="0" smtClean="0">
                          <a:solidFill>
                            <a:srgbClr val="C00000"/>
                          </a:solidFill>
                          <a:latin typeface="Cambria Math" panose="02040503050406030204" pitchFamily="18" charset="0"/>
                        </a:rPr>
                        <m:t>→</m:t>
                      </m:r>
                      <m:r>
                        <a:rPr lang="en-US" sz="2400" i="1" dirty="0">
                          <a:latin typeface="Cambria Math" panose="02040503050406030204" pitchFamily="18" charset="0"/>
                        </a:rPr>
                        <m:t>1</m:t>
                      </m:r>
                      <m:r>
                        <a:rPr lang="en-US" sz="2400" i="1" dirty="0">
                          <a:latin typeface="Cambria Math" panose="02040503050406030204" pitchFamily="18" charset="0"/>
                        </a:rPr>
                        <m:t>∗</m:t>
                      </m:r>
                      <m:d>
                        <m:dPr>
                          <m:ctrlPr>
                            <a:rPr lang="en-US" sz="2400" i="1" dirty="0">
                              <a:latin typeface="Cambria Math" panose="02040503050406030204" pitchFamily="18" charset="0"/>
                            </a:rPr>
                          </m:ctrlPr>
                        </m:dPr>
                        <m:e>
                          <m:sSup>
                            <m:sSupPr>
                              <m:ctrlPr>
                                <a:rPr lang="en-US" sz="2400" i="1" dirty="0">
                                  <a:latin typeface="Cambria Math" panose="02040503050406030204" pitchFamily="18" charset="0"/>
                                </a:rPr>
                              </m:ctrlPr>
                            </m:sSupPr>
                            <m:e>
                              <m:r>
                                <a:rPr lang="en-US" sz="2400" i="1" dirty="0">
                                  <a:latin typeface="Cambria Math" panose="02040503050406030204" pitchFamily="18" charset="0"/>
                                </a:rPr>
                                <m:t>2</m:t>
                              </m:r>
                            </m:e>
                            <m:sup>
                              <m:r>
                                <a:rPr lang="en-US" sz="2400" i="1" dirty="0">
                                  <a:latin typeface="Cambria Math" panose="02040503050406030204" pitchFamily="18" charset="0"/>
                                </a:rPr>
                                <m:t>0</m:t>
                              </m:r>
                            </m:sup>
                          </m:sSup>
                        </m:e>
                      </m:d>
                      <m:r>
                        <a:rPr lang="en-US" sz="2400" i="1" dirty="0">
                          <a:latin typeface="Cambria Math" panose="02040503050406030204" pitchFamily="18" charset="0"/>
                        </a:rPr>
                        <m:t>+</m:t>
                      </m:r>
                      <m:r>
                        <a:rPr lang="en-US" sz="2400" i="1" dirty="0">
                          <a:latin typeface="Cambria Math" panose="02040503050406030204" pitchFamily="18" charset="0"/>
                        </a:rPr>
                        <m:t>0</m:t>
                      </m:r>
                      <m:r>
                        <a:rPr lang="en-US" sz="2400" i="1" dirty="0">
                          <a:latin typeface="Cambria Math" panose="02040503050406030204" pitchFamily="18" charset="0"/>
                        </a:rPr>
                        <m:t>∗</m:t>
                      </m:r>
                      <m:d>
                        <m:dPr>
                          <m:ctrlPr>
                            <a:rPr lang="en-US" sz="2400" i="1" dirty="0">
                              <a:latin typeface="Cambria Math" panose="02040503050406030204" pitchFamily="18" charset="0"/>
                            </a:rPr>
                          </m:ctrlPr>
                        </m:dPr>
                        <m:e>
                          <m:sSup>
                            <m:sSupPr>
                              <m:ctrlPr>
                                <a:rPr lang="en-US" sz="2400" i="1" dirty="0">
                                  <a:latin typeface="Cambria Math" panose="02040503050406030204" pitchFamily="18" charset="0"/>
                                </a:rPr>
                              </m:ctrlPr>
                            </m:sSupPr>
                            <m:e>
                              <m:r>
                                <a:rPr lang="en-US" sz="2400" i="1" dirty="0">
                                  <a:latin typeface="Cambria Math" panose="02040503050406030204" pitchFamily="18" charset="0"/>
                                </a:rPr>
                                <m:t>2</m:t>
                              </m:r>
                            </m:e>
                            <m:sup>
                              <m:r>
                                <a:rPr lang="en-US" sz="2400" i="1" dirty="0">
                                  <a:latin typeface="Cambria Math" panose="02040503050406030204" pitchFamily="18" charset="0"/>
                                </a:rPr>
                                <m:t>1</m:t>
                              </m:r>
                            </m:sup>
                          </m:sSup>
                        </m:e>
                      </m:d>
                      <m:r>
                        <a:rPr lang="en-US" sz="2400" i="1" dirty="0">
                          <a:latin typeface="Cambria Math" panose="02040503050406030204" pitchFamily="18" charset="0"/>
                        </a:rPr>
                        <m:t>+</m:t>
                      </m:r>
                      <m:r>
                        <a:rPr lang="en-US" sz="2400" i="1" dirty="0">
                          <a:latin typeface="Cambria Math" panose="02040503050406030204" pitchFamily="18" charset="0"/>
                        </a:rPr>
                        <m:t>1</m:t>
                      </m:r>
                      <m:r>
                        <a:rPr lang="en-US" sz="2400" i="1" dirty="0">
                          <a:latin typeface="Cambria Math" panose="02040503050406030204" pitchFamily="18" charset="0"/>
                        </a:rPr>
                        <m:t>∗</m:t>
                      </m:r>
                      <m:d>
                        <m:dPr>
                          <m:ctrlPr>
                            <a:rPr lang="en-US" sz="2400" i="1" dirty="0">
                              <a:latin typeface="Cambria Math" panose="02040503050406030204" pitchFamily="18" charset="0"/>
                            </a:rPr>
                          </m:ctrlPr>
                        </m:dPr>
                        <m:e>
                          <m:sSup>
                            <m:sSupPr>
                              <m:ctrlPr>
                                <a:rPr lang="en-US" sz="2400" i="1" dirty="0">
                                  <a:latin typeface="Cambria Math" panose="02040503050406030204" pitchFamily="18" charset="0"/>
                                </a:rPr>
                              </m:ctrlPr>
                            </m:sSupPr>
                            <m:e>
                              <m:r>
                                <a:rPr lang="en-US" sz="2400" i="1" dirty="0">
                                  <a:latin typeface="Cambria Math" panose="02040503050406030204" pitchFamily="18" charset="0"/>
                                </a:rPr>
                                <m:t>2</m:t>
                              </m:r>
                            </m:e>
                            <m:sup>
                              <m:r>
                                <a:rPr lang="en-US" sz="2400" i="1" dirty="0">
                                  <a:latin typeface="Cambria Math" panose="02040503050406030204" pitchFamily="18" charset="0"/>
                                </a:rPr>
                                <m:t>2</m:t>
                              </m:r>
                            </m:sup>
                          </m:sSup>
                        </m:e>
                      </m:d>
                      <m:r>
                        <a:rPr lang="en-US" sz="2400" i="1" dirty="0">
                          <a:latin typeface="Cambria Math" panose="02040503050406030204" pitchFamily="18" charset="0"/>
                        </a:rPr>
                        <m:t>+</m:t>
                      </m:r>
                      <m:r>
                        <a:rPr lang="en-US" sz="2400" b="0" i="1" dirty="0" smtClean="0">
                          <a:latin typeface="Cambria Math" panose="02040503050406030204" pitchFamily="18" charset="0"/>
                        </a:rPr>
                        <m:t>0</m:t>
                      </m:r>
                      <m:r>
                        <a:rPr lang="en-US" sz="2400" i="1" dirty="0">
                          <a:latin typeface="Cambria Math" panose="02040503050406030204" pitchFamily="18" charset="0"/>
                        </a:rPr>
                        <m:t>∗</m:t>
                      </m:r>
                      <m:d>
                        <m:dPr>
                          <m:ctrlPr>
                            <a:rPr lang="en-US" sz="2400" i="1" dirty="0">
                              <a:latin typeface="Cambria Math" panose="02040503050406030204" pitchFamily="18" charset="0"/>
                            </a:rPr>
                          </m:ctrlPr>
                        </m:dPr>
                        <m:e>
                          <m:sSup>
                            <m:sSupPr>
                              <m:ctrlPr>
                                <a:rPr lang="en-US" sz="2400" i="1" dirty="0">
                                  <a:latin typeface="Cambria Math" panose="02040503050406030204" pitchFamily="18" charset="0"/>
                                </a:rPr>
                              </m:ctrlPr>
                            </m:sSupPr>
                            <m:e>
                              <m:r>
                                <a:rPr lang="en-US" sz="2400" b="0" i="1" dirty="0" smtClean="0">
                                  <a:latin typeface="Cambria Math" panose="02040503050406030204" pitchFamily="18" charset="0"/>
                                </a:rPr>
                                <m:t>−</m:t>
                              </m:r>
                              <m:r>
                                <a:rPr lang="en-US" sz="2400" i="1" dirty="0">
                                  <a:latin typeface="Cambria Math" panose="02040503050406030204" pitchFamily="18" charset="0"/>
                                </a:rPr>
                                <m:t>2</m:t>
                              </m:r>
                            </m:e>
                            <m:sup>
                              <m:r>
                                <a:rPr lang="en-US" sz="2400" b="0" i="1" dirty="0" smtClean="0">
                                  <a:latin typeface="Cambria Math" panose="02040503050406030204" pitchFamily="18" charset="0"/>
                                </a:rPr>
                                <m:t>3</m:t>
                              </m:r>
                            </m:sup>
                          </m:sSup>
                        </m:e>
                      </m:d>
                      <m:r>
                        <a:rPr lang="en-US" sz="2400" b="0" i="1" dirty="0" smtClean="0">
                          <a:solidFill>
                            <a:srgbClr val="C00000"/>
                          </a:solidFill>
                          <a:latin typeface="Cambria Math" panose="02040503050406030204" pitchFamily="18" charset="0"/>
                        </a:rPr>
                        <m:t>→</m:t>
                      </m:r>
                      <m:sSub>
                        <m:sSubPr>
                          <m:ctrlPr>
                            <a:rPr lang="en-US" sz="2400" b="0" i="1" dirty="0" smtClean="0">
                              <a:latin typeface="Cambria Math" panose="02040503050406030204" pitchFamily="18" charset="0"/>
                            </a:rPr>
                          </m:ctrlPr>
                        </m:sSubPr>
                        <m:e>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5</m:t>
                              </m:r>
                            </m:e>
                          </m:d>
                        </m:e>
                        <m:sub>
                          <m:r>
                            <a:rPr lang="en-US" sz="2400" b="0" i="1" dirty="0" smtClean="0">
                              <a:latin typeface="Cambria Math" panose="02040503050406030204" pitchFamily="18" charset="0"/>
                            </a:rPr>
                            <m:t>10</m:t>
                          </m:r>
                        </m:sub>
                      </m:sSub>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893199" y="3056444"/>
                <a:ext cx="8363443" cy="461665"/>
              </a:xfrm>
              <a:prstGeom prst="rect">
                <a:avLst/>
              </a:prstGeom>
              <a:blipFill rotWithShape="0">
                <a:blip r:embed="rId3"/>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93199" y="3799780"/>
                <a:ext cx="859267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d>
                            <m:dPr>
                              <m:ctrlPr>
                                <a:rPr lang="en-US" sz="2400" i="1" dirty="0" smtClean="0">
                                  <a:latin typeface="Cambria Math" panose="02040503050406030204" pitchFamily="18" charset="0"/>
                                </a:rPr>
                              </m:ctrlPr>
                            </m:dPr>
                            <m:e>
                              <m:r>
                                <a:rPr lang="en-US" sz="2400" b="0" i="1" dirty="0" smtClean="0">
                                  <a:latin typeface="Cambria Math" panose="02040503050406030204" pitchFamily="18" charset="0"/>
                                </a:rPr>
                                <m:t>1</m:t>
                              </m:r>
                              <m:r>
                                <a:rPr lang="en-US" sz="2400" i="1" dirty="0" smtClean="0">
                                  <a:latin typeface="Cambria Math" panose="02040503050406030204" pitchFamily="18" charset="0"/>
                                </a:rPr>
                                <m:t>101</m:t>
                              </m:r>
                            </m:e>
                          </m:d>
                        </m:e>
                        <m:sub>
                          <m:r>
                            <a:rPr lang="en-US" sz="2400" b="0" i="1" dirty="0" smtClean="0">
                              <a:latin typeface="Cambria Math" panose="02040503050406030204" pitchFamily="18" charset="0"/>
                            </a:rPr>
                            <m:t>2</m:t>
                          </m:r>
                        </m:sub>
                      </m:sSub>
                      <m:r>
                        <a:rPr lang="en-US" sz="2400" i="1" dirty="0" smtClean="0">
                          <a:latin typeface="Cambria Math" panose="02040503050406030204" pitchFamily="18" charset="0"/>
                        </a:rPr>
                        <m:t> </m:t>
                      </m:r>
                      <m:r>
                        <a:rPr lang="en-US" sz="2400" b="0" i="1" dirty="0" smtClean="0">
                          <a:solidFill>
                            <a:srgbClr val="C00000"/>
                          </a:solidFill>
                          <a:latin typeface="Cambria Math" panose="02040503050406030204" pitchFamily="18" charset="0"/>
                        </a:rPr>
                        <m:t>→</m:t>
                      </m:r>
                      <m:r>
                        <a:rPr lang="en-US" sz="2400" i="1" dirty="0">
                          <a:latin typeface="Cambria Math" panose="02040503050406030204" pitchFamily="18" charset="0"/>
                        </a:rPr>
                        <m:t>1</m:t>
                      </m:r>
                      <m:r>
                        <a:rPr lang="en-US" sz="2400" i="1" dirty="0">
                          <a:latin typeface="Cambria Math" panose="02040503050406030204" pitchFamily="18" charset="0"/>
                        </a:rPr>
                        <m:t>∗</m:t>
                      </m:r>
                      <m:d>
                        <m:dPr>
                          <m:ctrlPr>
                            <a:rPr lang="en-US" sz="2400" i="1" dirty="0">
                              <a:latin typeface="Cambria Math" panose="02040503050406030204" pitchFamily="18" charset="0"/>
                            </a:rPr>
                          </m:ctrlPr>
                        </m:dPr>
                        <m:e>
                          <m:sSup>
                            <m:sSupPr>
                              <m:ctrlPr>
                                <a:rPr lang="en-US" sz="2400" i="1" dirty="0">
                                  <a:latin typeface="Cambria Math" panose="02040503050406030204" pitchFamily="18" charset="0"/>
                                </a:rPr>
                              </m:ctrlPr>
                            </m:sSupPr>
                            <m:e>
                              <m:r>
                                <a:rPr lang="en-US" sz="2400" i="1" dirty="0">
                                  <a:latin typeface="Cambria Math" panose="02040503050406030204" pitchFamily="18" charset="0"/>
                                </a:rPr>
                                <m:t>2</m:t>
                              </m:r>
                            </m:e>
                            <m:sup>
                              <m:r>
                                <a:rPr lang="en-US" sz="2400" i="1" dirty="0">
                                  <a:latin typeface="Cambria Math" panose="02040503050406030204" pitchFamily="18" charset="0"/>
                                </a:rPr>
                                <m:t>0</m:t>
                              </m:r>
                            </m:sup>
                          </m:sSup>
                        </m:e>
                      </m:d>
                      <m:r>
                        <a:rPr lang="en-US" sz="2400" i="1" dirty="0">
                          <a:latin typeface="Cambria Math" panose="02040503050406030204" pitchFamily="18" charset="0"/>
                        </a:rPr>
                        <m:t>+</m:t>
                      </m:r>
                      <m:r>
                        <a:rPr lang="en-US" sz="2400" i="1" dirty="0">
                          <a:latin typeface="Cambria Math" panose="02040503050406030204" pitchFamily="18" charset="0"/>
                        </a:rPr>
                        <m:t>0</m:t>
                      </m:r>
                      <m:r>
                        <a:rPr lang="en-US" sz="2400" i="1" dirty="0">
                          <a:latin typeface="Cambria Math" panose="02040503050406030204" pitchFamily="18" charset="0"/>
                        </a:rPr>
                        <m:t>∗</m:t>
                      </m:r>
                      <m:d>
                        <m:dPr>
                          <m:ctrlPr>
                            <a:rPr lang="en-US" sz="2400" i="1" dirty="0">
                              <a:latin typeface="Cambria Math" panose="02040503050406030204" pitchFamily="18" charset="0"/>
                            </a:rPr>
                          </m:ctrlPr>
                        </m:dPr>
                        <m:e>
                          <m:sSup>
                            <m:sSupPr>
                              <m:ctrlPr>
                                <a:rPr lang="en-US" sz="2400" i="1" dirty="0">
                                  <a:latin typeface="Cambria Math" panose="02040503050406030204" pitchFamily="18" charset="0"/>
                                </a:rPr>
                              </m:ctrlPr>
                            </m:sSupPr>
                            <m:e>
                              <m:r>
                                <a:rPr lang="en-US" sz="2400" i="1" dirty="0">
                                  <a:latin typeface="Cambria Math" panose="02040503050406030204" pitchFamily="18" charset="0"/>
                                </a:rPr>
                                <m:t>2</m:t>
                              </m:r>
                            </m:e>
                            <m:sup>
                              <m:r>
                                <a:rPr lang="en-US" sz="2400" i="1" dirty="0">
                                  <a:latin typeface="Cambria Math" panose="02040503050406030204" pitchFamily="18" charset="0"/>
                                </a:rPr>
                                <m:t>1</m:t>
                              </m:r>
                            </m:sup>
                          </m:sSup>
                        </m:e>
                      </m:d>
                      <m:r>
                        <a:rPr lang="en-US" sz="2400" i="1" dirty="0">
                          <a:latin typeface="Cambria Math" panose="02040503050406030204" pitchFamily="18" charset="0"/>
                        </a:rPr>
                        <m:t>+</m:t>
                      </m:r>
                      <m:r>
                        <a:rPr lang="en-US" sz="2400" i="1" dirty="0">
                          <a:latin typeface="Cambria Math" panose="02040503050406030204" pitchFamily="18" charset="0"/>
                        </a:rPr>
                        <m:t>1</m:t>
                      </m:r>
                      <m:r>
                        <a:rPr lang="en-US" sz="2400" i="1" dirty="0">
                          <a:latin typeface="Cambria Math" panose="02040503050406030204" pitchFamily="18" charset="0"/>
                        </a:rPr>
                        <m:t>∗</m:t>
                      </m:r>
                      <m:d>
                        <m:dPr>
                          <m:ctrlPr>
                            <a:rPr lang="en-US" sz="2400" i="1" dirty="0">
                              <a:latin typeface="Cambria Math" panose="02040503050406030204" pitchFamily="18" charset="0"/>
                            </a:rPr>
                          </m:ctrlPr>
                        </m:dPr>
                        <m:e>
                          <m:sSup>
                            <m:sSupPr>
                              <m:ctrlPr>
                                <a:rPr lang="en-US" sz="2400" i="1" dirty="0">
                                  <a:latin typeface="Cambria Math" panose="02040503050406030204" pitchFamily="18" charset="0"/>
                                </a:rPr>
                              </m:ctrlPr>
                            </m:sSupPr>
                            <m:e>
                              <m:r>
                                <a:rPr lang="en-US" sz="2400" i="1" dirty="0">
                                  <a:latin typeface="Cambria Math" panose="02040503050406030204" pitchFamily="18" charset="0"/>
                                </a:rPr>
                                <m:t>2</m:t>
                              </m:r>
                            </m:e>
                            <m:sup>
                              <m:r>
                                <a:rPr lang="en-US" sz="2400" i="1" dirty="0">
                                  <a:latin typeface="Cambria Math" panose="02040503050406030204" pitchFamily="18" charset="0"/>
                                </a:rPr>
                                <m:t>2</m:t>
                              </m:r>
                            </m:sup>
                          </m:sSup>
                        </m:e>
                      </m:d>
                      <m:r>
                        <a:rPr lang="en-US" sz="2400" i="1" dirty="0">
                          <a:latin typeface="Cambria Math" panose="02040503050406030204" pitchFamily="18" charset="0"/>
                        </a:rPr>
                        <m:t>+</m:t>
                      </m:r>
                      <m:r>
                        <a:rPr lang="en-US" sz="2400" i="1" dirty="0">
                          <a:latin typeface="Cambria Math" panose="02040503050406030204" pitchFamily="18" charset="0"/>
                        </a:rPr>
                        <m:t>1</m:t>
                      </m:r>
                      <m:r>
                        <a:rPr lang="en-US" sz="2400" i="1" dirty="0">
                          <a:latin typeface="Cambria Math" panose="02040503050406030204" pitchFamily="18" charset="0"/>
                        </a:rPr>
                        <m:t>∗</m:t>
                      </m:r>
                      <m:d>
                        <m:dPr>
                          <m:ctrlPr>
                            <a:rPr lang="en-US" sz="2400" i="1" dirty="0">
                              <a:latin typeface="Cambria Math" panose="02040503050406030204" pitchFamily="18" charset="0"/>
                            </a:rPr>
                          </m:ctrlPr>
                        </m:dPr>
                        <m:e>
                          <m:r>
                            <a:rPr lang="en-US" sz="2400" b="0" i="1" dirty="0" smtClean="0">
                              <a:latin typeface="Cambria Math" panose="02040503050406030204" pitchFamily="18" charset="0"/>
                            </a:rPr>
                            <m:t>−</m:t>
                          </m:r>
                          <m:sSup>
                            <m:sSupPr>
                              <m:ctrlPr>
                                <a:rPr lang="en-US" sz="2400" i="1" dirty="0">
                                  <a:latin typeface="Cambria Math" panose="02040503050406030204" pitchFamily="18" charset="0"/>
                                </a:rPr>
                              </m:ctrlPr>
                            </m:sSupPr>
                            <m:e>
                              <m:r>
                                <a:rPr lang="en-US" sz="2400" i="1" dirty="0">
                                  <a:latin typeface="Cambria Math" panose="02040503050406030204" pitchFamily="18" charset="0"/>
                                </a:rPr>
                                <m:t>2</m:t>
                              </m:r>
                            </m:e>
                            <m:sup>
                              <m:r>
                                <a:rPr lang="en-US" sz="2400" b="0" i="1" dirty="0" smtClean="0">
                                  <a:latin typeface="Cambria Math" panose="02040503050406030204" pitchFamily="18" charset="0"/>
                                </a:rPr>
                                <m:t>3</m:t>
                              </m:r>
                            </m:sup>
                          </m:sSup>
                        </m:e>
                      </m:d>
                      <m:r>
                        <a:rPr lang="en-US" sz="2400" b="0" i="1" dirty="0" smtClean="0">
                          <a:solidFill>
                            <a:srgbClr val="C00000"/>
                          </a:solidFill>
                          <a:latin typeface="Cambria Math" panose="02040503050406030204" pitchFamily="18" charset="0"/>
                        </a:rPr>
                        <m:t>→</m:t>
                      </m:r>
                      <m:sSub>
                        <m:sSubPr>
                          <m:ctrlPr>
                            <a:rPr lang="en-US" sz="2400" b="0" i="1" dirty="0" smtClean="0">
                              <a:latin typeface="Cambria Math" panose="02040503050406030204" pitchFamily="18" charset="0"/>
                            </a:rPr>
                          </m:ctrlPr>
                        </m:sSubPr>
                        <m:e>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m:t>
                              </m:r>
                              <m:r>
                                <a:rPr lang="en-US" sz="2400" b="0" i="1" dirty="0" smtClean="0">
                                  <a:latin typeface="Cambria Math" panose="02040503050406030204" pitchFamily="18" charset="0"/>
                                </a:rPr>
                                <m:t>3</m:t>
                              </m:r>
                            </m:e>
                          </m:d>
                        </m:e>
                        <m:sub>
                          <m:r>
                            <a:rPr lang="en-US" sz="2400" b="0" i="1" dirty="0" smtClean="0">
                              <a:latin typeface="Cambria Math" panose="02040503050406030204" pitchFamily="18" charset="0"/>
                            </a:rPr>
                            <m:t>10</m:t>
                          </m:r>
                        </m:sub>
                      </m:sSub>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893199" y="3799780"/>
                <a:ext cx="8592673" cy="461665"/>
              </a:xfrm>
              <a:prstGeom prst="rect">
                <a:avLst/>
              </a:prstGeom>
              <a:blipFill rotWithShape="0">
                <a:blip r:embed="rId4"/>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93199" y="4457881"/>
                <a:ext cx="859267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d>
                            <m:dPr>
                              <m:ctrlPr>
                                <a:rPr lang="en-US" sz="2400" i="1" dirty="0" smtClean="0">
                                  <a:latin typeface="Cambria Math" panose="02040503050406030204" pitchFamily="18" charset="0"/>
                                </a:rPr>
                              </m:ctrlPr>
                            </m:dPr>
                            <m:e>
                              <m:r>
                                <a:rPr lang="en-US" sz="2400" b="0" i="1" dirty="0" smtClean="0">
                                  <a:latin typeface="Cambria Math" panose="02040503050406030204" pitchFamily="18" charset="0"/>
                                </a:rPr>
                                <m:t>101</m:t>
                              </m:r>
                              <m:r>
                                <a:rPr lang="en-US" sz="2400" i="1" dirty="0" smtClean="0">
                                  <a:latin typeface="Cambria Math" panose="02040503050406030204" pitchFamily="18" charset="0"/>
                                </a:rPr>
                                <m:t>1</m:t>
                              </m:r>
                            </m:e>
                          </m:d>
                        </m:e>
                        <m:sub>
                          <m:r>
                            <a:rPr lang="en-US" sz="2400" b="0" i="1" dirty="0" smtClean="0">
                              <a:latin typeface="Cambria Math" panose="02040503050406030204" pitchFamily="18" charset="0"/>
                            </a:rPr>
                            <m:t>2</m:t>
                          </m:r>
                        </m:sub>
                      </m:sSub>
                      <m:r>
                        <a:rPr lang="en-US" sz="2400" i="1" dirty="0" smtClean="0">
                          <a:latin typeface="Cambria Math" panose="02040503050406030204" pitchFamily="18" charset="0"/>
                        </a:rPr>
                        <m:t> </m:t>
                      </m:r>
                      <m:r>
                        <a:rPr lang="en-US" sz="2400" b="0" i="1" dirty="0" smtClean="0">
                          <a:solidFill>
                            <a:srgbClr val="C00000"/>
                          </a:solidFill>
                          <a:latin typeface="Cambria Math" panose="02040503050406030204" pitchFamily="18" charset="0"/>
                        </a:rPr>
                        <m:t>→</m:t>
                      </m:r>
                      <m:r>
                        <a:rPr lang="en-US" sz="2400" i="1" dirty="0">
                          <a:latin typeface="Cambria Math" panose="02040503050406030204" pitchFamily="18" charset="0"/>
                        </a:rPr>
                        <m:t>1</m:t>
                      </m:r>
                      <m:r>
                        <a:rPr lang="en-US" sz="2400" i="1" dirty="0">
                          <a:latin typeface="Cambria Math" panose="02040503050406030204" pitchFamily="18" charset="0"/>
                        </a:rPr>
                        <m:t>∗</m:t>
                      </m:r>
                      <m:d>
                        <m:dPr>
                          <m:ctrlPr>
                            <a:rPr lang="en-US" sz="2400" i="1" dirty="0">
                              <a:latin typeface="Cambria Math" panose="02040503050406030204" pitchFamily="18" charset="0"/>
                            </a:rPr>
                          </m:ctrlPr>
                        </m:dPr>
                        <m:e>
                          <m:sSup>
                            <m:sSupPr>
                              <m:ctrlPr>
                                <a:rPr lang="en-US" sz="2400" i="1" dirty="0">
                                  <a:latin typeface="Cambria Math" panose="02040503050406030204" pitchFamily="18" charset="0"/>
                                </a:rPr>
                              </m:ctrlPr>
                            </m:sSupPr>
                            <m:e>
                              <m:r>
                                <a:rPr lang="en-US" sz="2400" i="1" dirty="0">
                                  <a:latin typeface="Cambria Math" panose="02040503050406030204" pitchFamily="18" charset="0"/>
                                </a:rPr>
                                <m:t>2</m:t>
                              </m:r>
                            </m:e>
                            <m:sup>
                              <m:r>
                                <a:rPr lang="en-US" sz="2400" i="1" dirty="0">
                                  <a:latin typeface="Cambria Math" panose="02040503050406030204" pitchFamily="18" charset="0"/>
                                </a:rPr>
                                <m:t>0</m:t>
                              </m:r>
                            </m:sup>
                          </m:sSup>
                        </m:e>
                      </m:d>
                      <m:r>
                        <a:rPr lang="en-US" sz="2400" i="1" dirty="0">
                          <a:latin typeface="Cambria Math" panose="02040503050406030204" pitchFamily="18" charset="0"/>
                        </a:rPr>
                        <m:t>+</m:t>
                      </m:r>
                      <m:r>
                        <a:rPr lang="en-US" sz="2400" b="0" i="1" dirty="0" smtClean="0">
                          <a:latin typeface="Cambria Math" panose="02040503050406030204" pitchFamily="18" charset="0"/>
                        </a:rPr>
                        <m:t>1</m:t>
                      </m:r>
                      <m:r>
                        <a:rPr lang="en-US" sz="2400" i="1" dirty="0">
                          <a:latin typeface="Cambria Math" panose="02040503050406030204" pitchFamily="18" charset="0"/>
                        </a:rPr>
                        <m:t>∗</m:t>
                      </m:r>
                      <m:d>
                        <m:dPr>
                          <m:ctrlPr>
                            <a:rPr lang="en-US" sz="2400" i="1" dirty="0">
                              <a:latin typeface="Cambria Math" panose="02040503050406030204" pitchFamily="18" charset="0"/>
                            </a:rPr>
                          </m:ctrlPr>
                        </m:dPr>
                        <m:e>
                          <m:sSup>
                            <m:sSupPr>
                              <m:ctrlPr>
                                <a:rPr lang="en-US" sz="2400" i="1" dirty="0">
                                  <a:latin typeface="Cambria Math" panose="02040503050406030204" pitchFamily="18" charset="0"/>
                                </a:rPr>
                              </m:ctrlPr>
                            </m:sSupPr>
                            <m:e>
                              <m:r>
                                <a:rPr lang="en-US" sz="2400" i="1" dirty="0">
                                  <a:latin typeface="Cambria Math" panose="02040503050406030204" pitchFamily="18" charset="0"/>
                                </a:rPr>
                                <m:t>2</m:t>
                              </m:r>
                            </m:e>
                            <m:sup>
                              <m:r>
                                <a:rPr lang="en-US" sz="2400" i="1" dirty="0">
                                  <a:latin typeface="Cambria Math" panose="02040503050406030204" pitchFamily="18" charset="0"/>
                                </a:rPr>
                                <m:t>1</m:t>
                              </m:r>
                            </m:sup>
                          </m:sSup>
                        </m:e>
                      </m:d>
                      <m:r>
                        <a:rPr lang="en-US" sz="2400" i="1" dirty="0">
                          <a:latin typeface="Cambria Math" panose="02040503050406030204" pitchFamily="18" charset="0"/>
                        </a:rPr>
                        <m:t>+</m:t>
                      </m:r>
                      <m:r>
                        <a:rPr lang="en-US" sz="2400" b="0" i="1" dirty="0" smtClean="0">
                          <a:latin typeface="Cambria Math" panose="02040503050406030204" pitchFamily="18" charset="0"/>
                        </a:rPr>
                        <m:t>0</m:t>
                      </m:r>
                      <m:r>
                        <a:rPr lang="en-US" sz="2400" i="1" dirty="0">
                          <a:latin typeface="Cambria Math" panose="02040503050406030204" pitchFamily="18" charset="0"/>
                        </a:rPr>
                        <m:t>∗</m:t>
                      </m:r>
                      <m:d>
                        <m:dPr>
                          <m:ctrlPr>
                            <a:rPr lang="en-US" sz="2400" i="1" dirty="0">
                              <a:latin typeface="Cambria Math" panose="02040503050406030204" pitchFamily="18" charset="0"/>
                            </a:rPr>
                          </m:ctrlPr>
                        </m:dPr>
                        <m:e>
                          <m:sSup>
                            <m:sSupPr>
                              <m:ctrlPr>
                                <a:rPr lang="en-US" sz="2400" i="1" dirty="0">
                                  <a:latin typeface="Cambria Math" panose="02040503050406030204" pitchFamily="18" charset="0"/>
                                </a:rPr>
                              </m:ctrlPr>
                            </m:sSupPr>
                            <m:e>
                              <m:r>
                                <a:rPr lang="en-US" sz="2400" i="1" dirty="0">
                                  <a:latin typeface="Cambria Math" panose="02040503050406030204" pitchFamily="18" charset="0"/>
                                </a:rPr>
                                <m:t>2</m:t>
                              </m:r>
                            </m:e>
                            <m:sup>
                              <m:r>
                                <a:rPr lang="en-US" sz="2400" i="1" dirty="0">
                                  <a:latin typeface="Cambria Math" panose="02040503050406030204" pitchFamily="18" charset="0"/>
                                </a:rPr>
                                <m:t>2</m:t>
                              </m:r>
                            </m:sup>
                          </m:sSup>
                        </m:e>
                      </m:d>
                      <m:r>
                        <a:rPr lang="en-US" sz="2400" i="1" dirty="0">
                          <a:latin typeface="Cambria Math" panose="02040503050406030204" pitchFamily="18" charset="0"/>
                        </a:rPr>
                        <m:t>+</m:t>
                      </m:r>
                      <m:r>
                        <a:rPr lang="en-US" sz="2400" b="0" i="1" dirty="0" smtClean="0">
                          <a:latin typeface="Cambria Math" panose="02040503050406030204" pitchFamily="18" charset="0"/>
                        </a:rPr>
                        <m:t>1</m:t>
                      </m:r>
                      <m:r>
                        <a:rPr lang="en-US" sz="2400" i="1" dirty="0">
                          <a:latin typeface="Cambria Math" panose="02040503050406030204" pitchFamily="18" charset="0"/>
                        </a:rPr>
                        <m:t>∗</m:t>
                      </m:r>
                      <m:d>
                        <m:dPr>
                          <m:ctrlPr>
                            <a:rPr lang="en-US" sz="2400" i="1" dirty="0">
                              <a:latin typeface="Cambria Math" panose="02040503050406030204" pitchFamily="18" charset="0"/>
                            </a:rPr>
                          </m:ctrlPr>
                        </m:dPr>
                        <m:e>
                          <m:sSup>
                            <m:sSupPr>
                              <m:ctrlPr>
                                <a:rPr lang="en-US" sz="2400" i="1" dirty="0">
                                  <a:latin typeface="Cambria Math" panose="02040503050406030204" pitchFamily="18" charset="0"/>
                                </a:rPr>
                              </m:ctrlPr>
                            </m:sSupPr>
                            <m:e>
                              <m:r>
                                <a:rPr lang="en-US" sz="2400" b="0" i="1" dirty="0" smtClean="0">
                                  <a:latin typeface="Cambria Math" panose="02040503050406030204" pitchFamily="18" charset="0"/>
                                </a:rPr>
                                <m:t>−</m:t>
                              </m:r>
                              <m:r>
                                <a:rPr lang="en-US" sz="2400" i="1" dirty="0">
                                  <a:latin typeface="Cambria Math" panose="02040503050406030204" pitchFamily="18" charset="0"/>
                                </a:rPr>
                                <m:t>2</m:t>
                              </m:r>
                            </m:e>
                            <m:sup>
                              <m:r>
                                <a:rPr lang="en-US" sz="2400" b="0" i="1" dirty="0" smtClean="0">
                                  <a:latin typeface="Cambria Math" panose="02040503050406030204" pitchFamily="18" charset="0"/>
                                </a:rPr>
                                <m:t>3</m:t>
                              </m:r>
                            </m:sup>
                          </m:sSup>
                        </m:e>
                      </m:d>
                      <m:r>
                        <a:rPr lang="en-US" sz="2400" b="0" i="1" dirty="0" smtClean="0">
                          <a:solidFill>
                            <a:srgbClr val="C00000"/>
                          </a:solidFill>
                          <a:latin typeface="Cambria Math" panose="02040503050406030204" pitchFamily="18" charset="0"/>
                        </a:rPr>
                        <m:t>→</m:t>
                      </m:r>
                      <m:sSub>
                        <m:sSubPr>
                          <m:ctrlPr>
                            <a:rPr lang="en-US" sz="2400" b="0" i="1" dirty="0" smtClean="0">
                              <a:latin typeface="Cambria Math" panose="02040503050406030204" pitchFamily="18" charset="0"/>
                            </a:rPr>
                          </m:ctrlPr>
                        </m:sSubPr>
                        <m:e>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m:t>
                              </m:r>
                              <m:r>
                                <a:rPr lang="en-US" sz="2400" b="0" i="1" dirty="0" smtClean="0">
                                  <a:latin typeface="Cambria Math" panose="02040503050406030204" pitchFamily="18" charset="0"/>
                                </a:rPr>
                                <m:t>5</m:t>
                              </m:r>
                            </m:e>
                          </m:d>
                        </m:e>
                        <m:sub>
                          <m:r>
                            <a:rPr lang="en-US" sz="2400" b="0" i="1" dirty="0" smtClean="0">
                              <a:latin typeface="Cambria Math" panose="02040503050406030204" pitchFamily="18" charset="0"/>
                            </a:rPr>
                            <m:t>10</m:t>
                          </m:r>
                        </m:sub>
                      </m:sSub>
                    </m:oMath>
                  </m:oMathPara>
                </a14:m>
                <a:endParaRPr lang="en-US" sz="2400" dirty="0"/>
              </a:p>
            </p:txBody>
          </p:sp>
        </mc:Choice>
        <mc:Fallback xmlns="">
          <p:sp>
            <p:nvSpPr>
              <p:cNvPr id="8" name="Rectangle 7"/>
              <p:cNvSpPr>
                <a:spLocks noRot="1" noChangeAspect="1" noMove="1" noResize="1" noEditPoints="1" noAdjustHandles="1" noChangeArrowheads="1" noChangeShapeType="1" noTextEdit="1"/>
              </p:cNvSpPr>
              <p:nvPr/>
            </p:nvSpPr>
            <p:spPr>
              <a:xfrm>
                <a:off x="893199" y="4457881"/>
                <a:ext cx="8592673" cy="461665"/>
              </a:xfrm>
              <a:prstGeom prst="rect">
                <a:avLst/>
              </a:prstGeom>
              <a:blipFill rotWithShape="0">
                <a:blip r:embed="rId5"/>
                <a:stretch>
                  <a:fillRect b="-1316"/>
                </a:stretch>
              </a:blipFill>
            </p:spPr>
            <p:txBody>
              <a:bodyPr/>
              <a:lstStyle/>
              <a:p>
                <a:r>
                  <a:rPr lang="en-US">
                    <a:noFill/>
                  </a:rPr>
                  <a:t> </a:t>
                </a:r>
              </a:p>
            </p:txBody>
          </p:sp>
        </mc:Fallback>
      </mc:AlternateContent>
    </p:spTree>
    <p:extLst>
      <p:ext uri="{BB962C8B-B14F-4D97-AF65-F5344CB8AC3E}">
        <p14:creationId xmlns:p14="http://schemas.microsoft.com/office/powerpoint/2010/main" val="3702630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چرا محاسبات دو دویی</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fa-IR" dirty="0"/>
                  <a:t>دانش ریاضیات تا جایی پیش رفته که هر یک از اعداد میتوانند مبنایی برای معرفی اعداد دیگر باشند.</a:t>
                </a:r>
              </a:p>
              <a:p>
                <a:r>
                  <a:rPr lang="fa-IR" dirty="0"/>
                  <a:t>مثلاً عدد 8 در مبنای 16 معادل عدد 5 در مبنای 10 است: </a:t>
                </a:r>
                <a14:m>
                  <m:oMath xmlns:m="http://schemas.openxmlformats.org/officeDocument/2006/math">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r>
                              <a:rPr lang="en-US" b="0" i="1" smtClean="0">
                                <a:latin typeface="Cambria Math" panose="02040503050406030204" pitchFamily="18" charset="0"/>
                              </a:rPr>
                              <m:t>8</m:t>
                            </m:r>
                          </m:e>
                        </m:d>
                      </m:e>
                      <m:sub>
                        <m:r>
                          <a:rPr lang="en-US" b="0" i="1" smtClean="0">
                            <a:latin typeface="Cambria Math" panose="02040503050406030204" pitchFamily="18" charset="0"/>
                          </a:rPr>
                          <m:t>16</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r>
                              <a:rPr lang="en-US" b="0" i="1" smtClean="0">
                                <a:latin typeface="Cambria Math" panose="02040503050406030204" pitchFamily="18" charset="0"/>
                              </a:rPr>
                              <m:t>5</m:t>
                            </m:r>
                          </m:e>
                        </m:d>
                      </m:e>
                      <m:sub>
                        <m:r>
                          <a:rPr lang="en-US" b="0" i="1" smtClean="0">
                            <a:latin typeface="Cambria Math" panose="02040503050406030204" pitchFamily="18" charset="0"/>
                          </a:rPr>
                          <m:t>10</m:t>
                        </m:r>
                      </m:sub>
                    </m:sSub>
                  </m:oMath>
                </a14:m>
                <a:endParaRPr lang="en-US" b="0" dirty="0"/>
              </a:p>
              <a:p>
                <a:r>
                  <a:rPr lang="fa-IR" dirty="0"/>
                  <a:t>یا عدد 0.5 در مبنای 10 معادل 0.1 در مبنای 2 است:  </a:t>
                </a:r>
                <a14:m>
                  <m:oMath xmlns:m="http://schemas.openxmlformats.org/officeDocument/2006/math">
                    <m:sSub>
                      <m:sSubPr>
                        <m:ctrlPr>
                          <a:rPr lang="en-US" i="1">
                            <a:latin typeface="Cambria Math" panose="02040503050406030204" pitchFamily="18" charset="0"/>
                          </a:rPr>
                        </m:ctrlPr>
                      </m:sSubPr>
                      <m:e>
                        <m:d>
                          <m:dPr>
                            <m:ctrlPr>
                              <a:rPr lang="en-US" i="1">
                                <a:latin typeface="Cambria Math" panose="02040503050406030204" pitchFamily="18" charset="0"/>
                              </a:rPr>
                            </m:ctrlPr>
                          </m:dPr>
                          <m:e>
                            <m:r>
                              <a:rPr lang="fa-IR" b="0" i="1" smtClean="0">
                                <a:latin typeface="Cambria Math" panose="02040503050406030204" pitchFamily="18" charset="0"/>
                              </a:rPr>
                              <m:t>0</m:t>
                            </m:r>
                            <m:r>
                              <a:rPr lang="fa-IR" b="0" i="1" smtClean="0">
                                <a:latin typeface="Cambria Math" panose="02040503050406030204" pitchFamily="18" charset="0"/>
                              </a:rPr>
                              <m:t>.</m:t>
                            </m:r>
                            <m:r>
                              <a:rPr lang="fa-IR" b="0" i="1" smtClean="0">
                                <a:latin typeface="Cambria Math" panose="02040503050406030204" pitchFamily="18" charset="0"/>
                              </a:rPr>
                              <m:t>5</m:t>
                            </m:r>
                          </m:e>
                        </m:d>
                      </m:e>
                      <m:sub>
                        <m:r>
                          <a:rPr lang="en-US" i="1">
                            <a:latin typeface="Cambria Math" panose="02040503050406030204" pitchFamily="18" charset="0"/>
                          </a:rPr>
                          <m:t>1</m:t>
                        </m:r>
                        <m:r>
                          <a:rPr lang="fa-IR" b="0" i="1" smtClean="0">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d>
                          <m:dPr>
                            <m:ctrlPr>
                              <a:rPr lang="en-US" i="1">
                                <a:latin typeface="Cambria Math" panose="02040503050406030204" pitchFamily="18" charset="0"/>
                              </a:rPr>
                            </m:ctrlPr>
                          </m:dPr>
                          <m:e>
                            <m:r>
                              <a:rPr lang="fa-IR" b="0" i="1" smtClean="0">
                                <a:latin typeface="Cambria Math" panose="02040503050406030204" pitchFamily="18" charset="0"/>
                              </a:rPr>
                              <m:t>0</m:t>
                            </m:r>
                            <m:r>
                              <a:rPr lang="fa-IR" b="0" i="1" smtClean="0">
                                <a:latin typeface="Cambria Math" panose="02040503050406030204" pitchFamily="18" charset="0"/>
                              </a:rPr>
                              <m:t>.</m:t>
                            </m:r>
                            <m:r>
                              <a:rPr lang="fa-IR" b="0" i="1" smtClean="0">
                                <a:latin typeface="Cambria Math" panose="02040503050406030204" pitchFamily="18" charset="0"/>
                              </a:rPr>
                              <m:t>1</m:t>
                            </m:r>
                          </m:e>
                        </m:d>
                      </m:e>
                      <m:sub>
                        <m:r>
                          <a:rPr lang="fa-IR" b="0" i="1" smtClean="0">
                            <a:latin typeface="Cambria Math" panose="02040503050406030204" pitchFamily="18" charset="0"/>
                          </a:rPr>
                          <m:t>2</m:t>
                        </m:r>
                      </m:sub>
                    </m:sSub>
                  </m:oMath>
                </a14:m>
                <a:endParaRPr lang="fa-IR" dirty="0"/>
              </a:p>
              <a:p>
                <a:r>
                  <a:rPr lang="fa-IR" dirty="0"/>
                  <a:t>مبنای معروف برای ما مبنای 10 است و از آن استفاده میکنیم.</a:t>
                </a:r>
              </a:p>
              <a:p>
                <a:r>
                  <a:rPr lang="fa-IR" dirty="0"/>
                  <a:t>پس از ساخت کامپیوترهای رقمی که براساس قابلیتهای ترانیزیستورها شکل گرفت، این امکان فراهم شد تا دو حالت وجود ولتاژ و عدم وجود ولتاژ بعنوان دو حالت قابل تمایز در ادوات دیجیتالی فراهم شود.</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r="-37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2</a:t>
            </a:fld>
            <a:endParaRPr lang="en-US"/>
          </a:p>
        </p:txBody>
      </p:sp>
      <p:sp>
        <p:nvSpPr>
          <p:cNvPr id="5" name="Footer Placeholder 4"/>
          <p:cNvSpPr>
            <a:spLocks noGrp="1"/>
          </p:cNvSpPr>
          <p:nvPr>
            <p:ph type="ftr" sz="quarter" idx="11"/>
          </p:nvPr>
        </p:nvSpPr>
        <p:spPr/>
        <p:txBody>
          <a:bodyPr/>
          <a:lstStyle/>
          <a:p>
            <a:r>
              <a:rPr lang="en-US"/>
              <a:t>V. Haghighatdoost, Shahed university</a:t>
            </a:r>
            <a:endParaRPr lang="en-US" dirty="0"/>
          </a:p>
        </p:txBody>
      </p:sp>
    </p:spTree>
    <p:extLst>
      <p:ext uri="{BB962C8B-B14F-4D97-AF65-F5344CB8AC3E}">
        <p14:creationId xmlns:p14="http://schemas.microsoft.com/office/powerpoint/2010/main" val="4185196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مثالی از عملیات جمع و تفریق دودویی در 5 بیت</a:t>
            </a:r>
            <a:endParaRPr lang="en-US" dirty="0"/>
          </a:p>
        </p:txBody>
      </p:sp>
      <p:sp>
        <p:nvSpPr>
          <p:cNvPr id="3" name="Content Placeholder 2"/>
          <p:cNvSpPr>
            <a:spLocks noGrp="1"/>
          </p:cNvSpPr>
          <p:nvPr>
            <p:ph idx="1"/>
          </p:nvPr>
        </p:nvSpPr>
        <p:spPr/>
        <p:txBody>
          <a:bodyPr/>
          <a:lstStyle/>
          <a:p>
            <a:r>
              <a:rPr lang="en-US" dirty="0"/>
              <a:t>8+3</a:t>
            </a:r>
          </a:p>
          <a:p>
            <a:r>
              <a:rPr lang="en-US" dirty="0"/>
              <a:t>8-3</a:t>
            </a:r>
          </a:p>
          <a:p>
            <a:r>
              <a:rPr lang="en-US" dirty="0"/>
              <a:t>3-8</a:t>
            </a:r>
          </a:p>
          <a:p>
            <a:endParaRPr lang="en-US" dirty="0"/>
          </a:p>
          <a:p>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20</a:t>
            </a:fld>
            <a:endParaRPr lang="en-US"/>
          </a:p>
        </p:txBody>
      </p:sp>
      <p:sp>
        <p:nvSpPr>
          <p:cNvPr id="5" name="Footer Placeholder 4"/>
          <p:cNvSpPr>
            <a:spLocks noGrp="1"/>
          </p:cNvSpPr>
          <p:nvPr>
            <p:ph type="ftr" sz="quarter" idx="11"/>
          </p:nvPr>
        </p:nvSpPr>
        <p:spPr/>
        <p:txBody>
          <a:bodyPr/>
          <a:lstStyle/>
          <a:p>
            <a:r>
              <a:rPr lang="en-US"/>
              <a:t>V. Haghighatdoost, Shahed university</a:t>
            </a:r>
            <a:endParaRPr lang="en-US" dirty="0"/>
          </a:p>
        </p:txBody>
      </p:sp>
    </p:spTree>
    <p:extLst>
      <p:ext uri="{BB962C8B-B14F-4D97-AF65-F5344CB8AC3E}">
        <p14:creationId xmlns:p14="http://schemas.microsoft.com/office/powerpoint/2010/main" val="1287883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فرم استاندارد اعداد اعشاری</a:t>
            </a:r>
            <a:br>
              <a:rPr lang="en-US" dirty="0"/>
            </a:br>
            <a:r>
              <a:rPr lang="en-US" dirty="0"/>
              <a:t>IEEE Standard 754 Floating Point Numbers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118" y="1139412"/>
            <a:ext cx="6522624" cy="2643837"/>
          </a:xfrm>
        </p:spPr>
      </p:pic>
      <p:sp>
        <p:nvSpPr>
          <p:cNvPr id="4" name="Slide Number Placeholder 3"/>
          <p:cNvSpPr>
            <a:spLocks noGrp="1"/>
          </p:cNvSpPr>
          <p:nvPr>
            <p:ph type="sldNum" sz="quarter" idx="12"/>
          </p:nvPr>
        </p:nvSpPr>
        <p:spPr/>
        <p:txBody>
          <a:bodyPr/>
          <a:lstStyle/>
          <a:p>
            <a:fld id="{7A24F918-E48B-4CD6-88B4-F48A81EB5FB6}" type="slidenum">
              <a:rPr lang="en-US" smtClean="0"/>
              <a:pPr/>
              <a:t>21</a:t>
            </a:fld>
            <a:endParaRPr lang="en-US"/>
          </a:p>
        </p:txBody>
      </p:sp>
      <p:sp>
        <p:nvSpPr>
          <p:cNvPr id="5" name="Footer Placeholder 4"/>
          <p:cNvSpPr>
            <a:spLocks noGrp="1"/>
          </p:cNvSpPr>
          <p:nvPr>
            <p:ph type="ftr" sz="quarter" idx="11"/>
          </p:nvPr>
        </p:nvSpPr>
        <p:spPr/>
        <p:txBody>
          <a:bodyPr/>
          <a:lstStyle/>
          <a:p>
            <a:r>
              <a:rPr lang="en-US"/>
              <a:t>V. Haghighatdoost, Shahed university</a:t>
            </a:r>
            <a:endParaRPr lang="en-US" dirty="0"/>
          </a:p>
        </p:txBody>
      </p:sp>
      <p:sp>
        <p:nvSpPr>
          <p:cNvPr id="6" name="Rectangle 5"/>
          <p:cNvSpPr/>
          <p:nvPr/>
        </p:nvSpPr>
        <p:spPr>
          <a:xfrm>
            <a:off x="215462" y="6315213"/>
            <a:ext cx="9592417" cy="369332"/>
          </a:xfrm>
          <a:prstGeom prst="rect">
            <a:avLst/>
          </a:prstGeom>
        </p:spPr>
        <p:txBody>
          <a:bodyPr wrap="square">
            <a:spAutoFit/>
          </a:bodyPr>
          <a:lstStyle/>
          <a:p>
            <a:r>
              <a:rPr lang="en-US" dirty="0">
                <a:hlinkClick r:id="rId3"/>
              </a:rPr>
              <a:t>https://www.geeksforgeeks.org/ieee-standard-754-floating-point-numbers/</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79" y="3781563"/>
            <a:ext cx="9753600" cy="2533650"/>
          </a:xfrm>
          <a:prstGeom prst="rect">
            <a:avLst/>
          </a:prstGeom>
        </p:spPr>
      </p:pic>
    </p:spTree>
    <p:extLst>
      <p:ext uri="{BB962C8B-B14F-4D97-AF65-F5344CB8AC3E}">
        <p14:creationId xmlns:p14="http://schemas.microsoft.com/office/powerpoint/2010/main" val="733880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039A0-F61B-240C-3D88-9049B46A0285}"/>
              </a:ext>
            </a:extLst>
          </p:cNvPr>
          <p:cNvSpPr>
            <a:spLocks noGrp="1"/>
          </p:cNvSpPr>
          <p:nvPr>
            <p:ph type="title"/>
          </p:nvPr>
        </p:nvSpPr>
        <p:spPr/>
        <p:txBody>
          <a:bodyPr/>
          <a:lstStyle/>
          <a:p>
            <a:r>
              <a:rPr lang="en-US" dirty="0"/>
              <a:t>IEEE 754 has 3 basic components</a:t>
            </a:r>
          </a:p>
        </p:txBody>
      </p:sp>
      <p:sp>
        <p:nvSpPr>
          <p:cNvPr id="6" name="Content Placeholder 5">
            <a:extLst>
              <a:ext uri="{FF2B5EF4-FFF2-40B4-BE49-F238E27FC236}">
                <a16:creationId xmlns:a16="http://schemas.microsoft.com/office/drawing/2014/main" id="{46DC76D3-1577-3EA7-A28C-4ADEF741A621}"/>
              </a:ext>
            </a:extLst>
          </p:cNvPr>
          <p:cNvSpPr>
            <a:spLocks noGrp="1"/>
          </p:cNvSpPr>
          <p:nvPr>
            <p:ph idx="1"/>
          </p:nvPr>
        </p:nvSpPr>
        <p:spPr/>
        <p:txBody>
          <a:bodyPr>
            <a:normAutofit fontScale="62500" lnSpcReduction="20000"/>
          </a:bodyPr>
          <a:lstStyle/>
          <a:p>
            <a:r>
              <a:rPr lang="en-US" dirty="0"/>
              <a:t>The IEEE Standard for Floating-Point Arithmetic (IEEE 754) is a technical standard for floating-point computation which was established in 1985 by the Institute of Electrical and Electronics Engineers (IEEE). </a:t>
            </a:r>
            <a:endParaRPr lang="fa-IR" dirty="0"/>
          </a:p>
          <a:p>
            <a:r>
              <a:rPr lang="en-US" dirty="0"/>
              <a:t>IEEE Standard 754 floating point is the most common representation today for real numbers on computers, including Intel-based PC’s, Macs, and most Unix platforms.</a:t>
            </a:r>
            <a:endParaRPr lang="fa-IR" dirty="0"/>
          </a:p>
          <a:p>
            <a:pPr algn="l" fontAlgn="base">
              <a:buFont typeface="+mj-lt"/>
              <a:buAutoNum type="arabicPeriod"/>
            </a:pPr>
            <a:r>
              <a:rPr lang="en-US" b="1" i="0" dirty="0">
                <a:solidFill>
                  <a:srgbClr val="273239"/>
                </a:solidFill>
                <a:effectLst/>
                <a:latin typeface="urw-din"/>
              </a:rPr>
              <a:t>The Sign of Mantissa –</a:t>
            </a:r>
            <a:br>
              <a:rPr lang="en-US" b="0" i="0" dirty="0">
                <a:solidFill>
                  <a:srgbClr val="273239"/>
                </a:solidFill>
                <a:effectLst/>
                <a:latin typeface="urw-din"/>
              </a:rPr>
            </a:br>
            <a:r>
              <a:rPr lang="en-US" b="0" i="0" dirty="0">
                <a:solidFill>
                  <a:srgbClr val="273239"/>
                </a:solidFill>
                <a:effectLst/>
                <a:latin typeface="urw-din"/>
              </a:rPr>
              <a:t>This is as simple as the name. </a:t>
            </a:r>
            <a:r>
              <a:rPr lang="en-US" b="0" i="0" dirty="0">
                <a:solidFill>
                  <a:srgbClr val="C00000"/>
                </a:solidFill>
                <a:effectLst/>
                <a:latin typeface="urw-din"/>
              </a:rPr>
              <a:t>0 represents a positive number </a:t>
            </a:r>
            <a:r>
              <a:rPr lang="en-US" b="0" i="0" dirty="0">
                <a:solidFill>
                  <a:srgbClr val="273239"/>
                </a:solidFill>
                <a:effectLst/>
                <a:latin typeface="urw-din"/>
              </a:rPr>
              <a:t>while </a:t>
            </a:r>
            <a:r>
              <a:rPr lang="en-US" b="0" i="0" dirty="0">
                <a:solidFill>
                  <a:srgbClr val="C00000"/>
                </a:solidFill>
                <a:effectLst/>
                <a:latin typeface="urw-din"/>
              </a:rPr>
              <a:t>1 represents a negative number</a:t>
            </a:r>
            <a:r>
              <a:rPr lang="en-US" b="0" i="0" dirty="0">
                <a:solidFill>
                  <a:srgbClr val="273239"/>
                </a:solidFill>
                <a:effectLst/>
                <a:latin typeface="urw-din"/>
              </a:rPr>
              <a:t>.</a:t>
            </a:r>
          </a:p>
          <a:p>
            <a:pPr algn="l" fontAlgn="base">
              <a:buFont typeface="+mj-lt"/>
              <a:buAutoNum type="arabicPeriod"/>
            </a:pPr>
            <a:r>
              <a:rPr lang="en-US" b="1" i="0" dirty="0">
                <a:solidFill>
                  <a:srgbClr val="273239"/>
                </a:solidFill>
                <a:effectLst/>
                <a:latin typeface="urw-din"/>
              </a:rPr>
              <a:t>The Biased exponent –</a:t>
            </a:r>
            <a:br>
              <a:rPr lang="en-US" b="0" i="0" dirty="0">
                <a:solidFill>
                  <a:srgbClr val="273239"/>
                </a:solidFill>
                <a:effectLst/>
                <a:latin typeface="urw-din"/>
              </a:rPr>
            </a:br>
            <a:r>
              <a:rPr lang="en-US" b="0" i="0" dirty="0">
                <a:solidFill>
                  <a:srgbClr val="273239"/>
                </a:solidFill>
                <a:effectLst/>
                <a:latin typeface="urw-din"/>
              </a:rPr>
              <a:t>The exponent field needs to represent both positive and negative exponents. A bias is added to the actual exponent in order to get the stored exponent.</a:t>
            </a:r>
          </a:p>
          <a:p>
            <a:pPr algn="l" fontAlgn="base">
              <a:buFont typeface="+mj-lt"/>
              <a:buAutoNum type="arabicPeriod"/>
            </a:pPr>
            <a:r>
              <a:rPr lang="en-US" b="1" i="0" dirty="0">
                <a:solidFill>
                  <a:srgbClr val="273239"/>
                </a:solidFill>
                <a:effectLst/>
                <a:latin typeface="urw-din"/>
              </a:rPr>
              <a:t>The </a:t>
            </a:r>
            <a:r>
              <a:rPr lang="en-US" b="1" i="0" dirty="0" err="1">
                <a:solidFill>
                  <a:srgbClr val="273239"/>
                </a:solidFill>
                <a:effectLst/>
                <a:latin typeface="urw-din"/>
              </a:rPr>
              <a:t>Normalised</a:t>
            </a:r>
            <a:r>
              <a:rPr lang="en-US" b="1" i="0" dirty="0">
                <a:solidFill>
                  <a:srgbClr val="273239"/>
                </a:solidFill>
                <a:effectLst/>
                <a:latin typeface="urw-din"/>
              </a:rPr>
              <a:t> Mantissa –</a:t>
            </a:r>
            <a:br>
              <a:rPr lang="en-US" b="0" i="0" dirty="0">
                <a:solidFill>
                  <a:srgbClr val="273239"/>
                </a:solidFill>
                <a:effectLst/>
                <a:latin typeface="urw-din"/>
              </a:rPr>
            </a:br>
            <a:r>
              <a:rPr lang="en-US" b="0" i="0" dirty="0">
                <a:solidFill>
                  <a:srgbClr val="273239"/>
                </a:solidFill>
                <a:effectLst/>
                <a:latin typeface="urw-din"/>
              </a:rPr>
              <a:t>The mantissa is part of a number in scientific notation or a floating-point number, consisting of its significant digits. Here we have only 2 digits, i.e. O and 1. So a </a:t>
            </a:r>
            <a:r>
              <a:rPr lang="en-US" b="0" i="0" dirty="0" err="1">
                <a:solidFill>
                  <a:srgbClr val="273239"/>
                </a:solidFill>
                <a:effectLst/>
                <a:latin typeface="urw-din"/>
              </a:rPr>
              <a:t>normalised</a:t>
            </a:r>
            <a:r>
              <a:rPr lang="en-US" b="0" i="0" dirty="0">
                <a:solidFill>
                  <a:srgbClr val="273239"/>
                </a:solidFill>
                <a:effectLst/>
                <a:latin typeface="urw-din"/>
              </a:rPr>
              <a:t> mantissa is one with only one 1 to the left of the decimal.</a:t>
            </a:r>
          </a:p>
          <a:p>
            <a:endParaRPr lang="fa-IR" dirty="0"/>
          </a:p>
          <a:p>
            <a:endParaRPr lang="en-US" dirty="0"/>
          </a:p>
        </p:txBody>
      </p:sp>
      <p:sp>
        <p:nvSpPr>
          <p:cNvPr id="4" name="Slide Number Placeholder 3">
            <a:extLst>
              <a:ext uri="{FF2B5EF4-FFF2-40B4-BE49-F238E27FC236}">
                <a16:creationId xmlns:a16="http://schemas.microsoft.com/office/drawing/2014/main" id="{BF044B4A-7CBE-62D2-DA82-15035F273B0F}"/>
              </a:ext>
            </a:extLst>
          </p:cNvPr>
          <p:cNvSpPr>
            <a:spLocks noGrp="1"/>
          </p:cNvSpPr>
          <p:nvPr>
            <p:ph type="sldNum" sz="quarter" idx="12"/>
          </p:nvPr>
        </p:nvSpPr>
        <p:spPr/>
        <p:txBody>
          <a:bodyPr/>
          <a:lstStyle/>
          <a:p>
            <a:fld id="{7A24F918-E48B-4CD6-88B4-F48A81EB5FB6}" type="slidenum">
              <a:rPr lang="en-US" smtClean="0"/>
              <a:pPr/>
              <a:t>22</a:t>
            </a:fld>
            <a:endParaRPr lang="en-US"/>
          </a:p>
        </p:txBody>
      </p:sp>
      <p:sp>
        <p:nvSpPr>
          <p:cNvPr id="5" name="Footer Placeholder 4">
            <a:extLst>
              <a:ext uri="{FF2B5EF4-FFF2-40B4-BE49-F238E27FC236}">
                <a16:creationId xmlns:a16="http://schemas.microsoft.com/office/drawing/2014/main" id="{8E75C4CA-2824-F4C3-A48F-7A5D03CA3C0F}"/>
              </a:ext>
            </a:extLst>
          </p:cNvPr>
          <p:cNvSpPr>
            <a:spLocks noGrp="1"/>
          </p:cNvSpPr>
          <p:nvPr>
            <p:ph type="ftr" sz="quarter" idx="11"/>
          </p:nvPr>
        </p:nvSpPr>
        <p:spPr/>
        <p:txBody>
          <a:bodyPr/>
          <a:lstStyle/>
          <a:p>
            <a:r>
              <a:rPr lang="en-US"/>
              <a:t>V. Haghighatdoost, Shahed university</a:t>
            </a:r>
            <a:endParaRPr lang="en-US" dirty="0"/>
          </a:p>
        </p:txBody>
      </p:sp>
    </p:spTree>
    <p:extLst>
      <p:ext uri="{BB962C8B-B14F-4D97-AF65-F5344CB8AC3E}">
        <p14:creationId xmlns:p14="http://schemas.microsoft.com/office/powerpoint/2010/main" val="3605866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7A24F918-E48B-4CD6-88B4-F48A81EB5FB6}" type="slidenum">
              <a:rPr lang="en-US" smtClean="0"/>
              <a:pPr/>
              <a:t>23</a:t>
            </a:fld>
            <a:endParaRPr lang="en-US"/>
          </a:p>
        </p:txBody>
      </p:sp>
      <p:sp>
        <p:nvSpPr>
          <p:cNvPr id="5" name="Footer Placeholder 4"/>
          <p:cNvSpPr>
            <a:spLocks noGrp="1"/>
          </p:cNvSpPr>
          <p:nvPr>
            <p:ph type="ftr" sz="quarter" idx="11"/>
          </p:nvPr>
        </p:nvSpPr>
        <p:spPr/>
        <p:txBody>
          <a:bodyPr/>
          <a:lstStyle/>
          <a:p>
            <a:r>
              <a:rPr lang="en-US"/>
              <a:t>V. Haghighatdoost, Shahed university</a:t>
            </a:r>
            <a:endParaRPr lang="en-US" dirty="0"/>
          </a:p>
        </p:txBody>
      </p:sp>
      <p:pic>
        <p:nvPicPr>
          <p:cNvPr id="6" name="Picture 5"/>
          <p:cNvPicPr>
            <a:picLocks noChangeAspect="1"/>
          </p:cNvPicPr>
          <p:nvPr/>
        </p:nvPicPr>
        <p:blipFill>
          <a:blip r:embed="rId2"/>
          <a:stretch>
            <a:fillRect/>
          </a:stretch>
        </p:blipFill>
        <p:spPr>
          <a:xfrm>
            <a:off x="5802899" y="1240077"/>
            <a:ext cx="6067425" cy="2495550"/>
          </a:xfrm>
          <a:prstGeom prst="rect">
            <a:avLst/>
          </a:prstGeom>
        </p:spPr>
      </p:pic>
      <p:sp>
        <p:nvSpPr>
          <p:cNvPr id="8" name="Rectangle 7"/>
          <p:cNvSpPr/>
          <p:nvPr/>
        </p:nvSpPr>
        <p:spPr>
          <a:xfrm>
            <a:off x="321676" y="1114850"/>
            <a:ext cx="9665918" cy="5632311"/>
          </a:xfrm>
          <a:prstGeom prst="rect">
            <a:avLst/>
          </a:prstGeom>
        </p:spPr>
        <p:txBody>
          <a:bodyPr wrap="square">
            <a:spAutoFit/>
          </a:bodyPr>
          <a:lstStyle/>
          <a:p>
            <a:r>
              <a:rPr lang="en-US" sz="2400" b="1" dirty="0"/>
              <a:t>85.125</a:t>
            </a:r>
          </a:p>
          <a:p>
            <a:r>
              <a:rPr lang="en-US" sz="2400" b="1" dirty="0"/>
              <a:t>85 = 1010101</a:t>
            </a:r>
          </a:p>
          <a:p>
            <a:r>
              <a:rPr lang="en-US" sz="2400" b="1" dirty="0"/>
              <a:t>0.125 = 001</a:t>
            </a:r>
          </a:p>
          <a:p>
            <a:r>
              <a:rPr lang="en-US" sz="2400" b="1" dirty="0"/>
              <a:t>85.125 = 1010101.001</a:t>
            </a:r>
          </a:p>
          <a:p>
            <a:r>
              <a:rPr lang="en-US" sz="2400" b="1" dirty="0"/>
              <a:t>       =1.010101001 x 2^6 </a:t>
            </a:r>
          </a:p>
          <a:p>
            <a:r>
              <a:rPr lang="en-US" sz="2400" b="1" dirty="0"/>
              <a:t>sign = 0 </a:t>
            </a:r>
          </a:p>
          <a:p>
            <a:endParaRPr lang="en-US" sz="2000" dirty="0"/>
          </a:p>
          <a:p>
            <a:r>
              <a:rPr lang="en-US" sz="2800" b="1" dirty="0">
                <a:solidFill>
                  <a:srgbClr val="C00000"/>
                </a:solidFill>
                <a:highlight>
                  <a:srgbClr val="FFFF00"/>
                </a:highlight>
              </a:rPr>
              <a:t>1. Single precision:</a:t>
            </a:r>
          </a:p>
          <a:p>
            <a:r>
              <a:rPr lang="en-US" sz="2000" dirty="0"/>
              <a:t>biased exponent 127+6=133</a:t>
            </a:r>
          </a:p>
          <a:p>
            <a:r>
              <a:rPr lang="en-US" sz="2000" dirty="0"/>
              <a:t>133 = 10000101</a:t>
            </a:r>
          </a:p>
          <a:p>
            <a:r>
              <a:rPr lang="en-US" sz="2000" dirty="0" err="1"/>
              <a:t>Normalised</a:t>
            </a:r>
            <a:r>
              <a:rPr lang="en-US" sz="2000" dirty="0"/>
              <a:t> </a:t>
            </a:r>
            <a:r>
              <a:rPr lang="en-US" sz="2000" dirty="0" err="1"/>
              <a:t>mantisa</a:t>
            </a:r>
            <a:r>
              <a:rPr lang="en-US" sz="2000" dirty="0"/>
              <a:t> = 010101001</a:t>
            </a:r>
          </a:p>
          <a:p>
            <a:r>
              <a:rPr lang="en-US" sz="2000" dirty="0"/>
              <a:t>we will add 0's to complete the 23 bits</a:t>
            </a:r>
          </a:p>
          <a:p>
            <a:endParaRPr lang="en-US" sz="2000" dirty="0"/>
          </a:p>
          <a:p>
            <a:r>
              <a:rPr lang="en-US" sz="2000" dirty="0"/>
              <a:t>The IEEE 754 Single precision is:</a:t>
            </a:r>
          </a:p>
          <a:p>
            <a:r>
              <a:rPr lang="en-US" sz="2000" dirty="0"/>
              <a:t>= </a:t>
            </a:r>
            <a:r>
              <a:rPr lang="en-US" sz="2800" dirty="0">
                <a:solidFill>
                  <a:srgbClr val="FF0000"/>
                </a:solidFill>
              </a:rPr>
              <a:t>0</a:t>
            </a:r>
            <a:r>
              <a:rPr lang="en-US" sz="2800" dirty="0"/>
              <a:t> </a:t>
            </a:r>
            <a:r>
              <a:rPr lang="en-US" sz="2800" dirty="0">
                <a:solidFill>
                  <a:srgbClr val="7030A0"/>
                </a:solidFill>
              </a:rPr>
              <a:t>10000101</a:t>
            </a:r>
            <a:r>
              <a:rPr lang="en-US" sz="2800" dirty="0"/>
              <a:t> </a:t>
            </a:r>
            <a:r>
              <a:rPr lang="en-US" sz="2800" dirty="0">
                <a:solidFill>
                  <a:srgbClr val="00B050"/>
                </a:solidFill>
              </a:rPr>
              <a:t>01010100100000000000000</a:t>
            </a:r>
            <a:endParaRPr lang="en-US" sz="2000" dirty="0">
              <a:solidFill>
                <a:srgbClr val="00B050"/>
              </a:solidFill>
            </a:endParaRPr>
          </a:p>
          <a:p>
            <a:r>
              <a:rPr lang="en-US" sz="2000" dirty="0"/>
              <a:t>This can be written in hexadecimal form 42AA4000</a:t>
            </a:r>
          </a:p>
        </p:txBody>
      </p:sp>
    </p:spTree>
    <p:extLst>
      <p:ext uri="{BB962C8B-B14F-4D97-AF65-F5344CB8AC3E}">
        <p14:creationId xmlns:p14="http://schemas.microsoft.com/office/powerpoint/2010/main" val="3385007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24</a:t>
            </a:fld>
            <a:endParaRPr lang="en-US"/>
          </a:p>
        </p:txBody>
      </p:sp>
      <p:sp>
        <p:nvSpPr>
          <p:cNvPr id="5" name="Footer Placeholder 4"/>
          <p:cNvSpPr>
            <a:spLocks noGrp="1"/>
          </p:cNvSpPr>
          <p:nvPr>
            <p:ph type="ftr" sz="quarter" idx="11"/>
          </p:nvPr>
        </p:nvSpPr>
        <p:spPr/>
        <p:txBody>
          <a:bodyPr/>
          <a:lstStyle/>
          <a:p>
            <a:r>
              <a:rPr lang="en-US"/>
              <a:t>V. Haghighatdoost, Shahed university</a:t>
            </a:r>
            <a:endParaRPr lang="en-US" dirty="0"/>
          </a:p>
        </p:txBody>
      </p:sp>
      <p:pic>
        <p:nvPicPr>
          <p:cNvPr id="6" name="Picture 5"/>
          <p:cNvPicPr>
            <a:picLocks noChangeAspect="1"/>
          </p:cNvPicPr>
          <p:nvPr/>
        </p:nvPicPr>
        <p:blipFill>
          <a:blip r:embed="rId2"/>
          <a:stretch>
            <a:fillRect/>
          </a:stretch>
        </p:blipFill>
        <p:spPr>
          <a:xfrm>
            <a:off x="5802899" y="1240077"/>
            <a:ext cx="6067425" cy="2495550"/>
          </a:xfrm>
          <a:prstGeom prst="rect">
            <a:avLst/>
          </a:prstGeom>
        </p:spPr>
      </p:pic>
      <p:sp>
        <p:nvSpPr>
          <p:cNvPr id="8" name="Rectangle 7"/>
          <p:cNvSpPr/>
          <p:nvPr/>
        </p:nvSpPr>
        <p:spPr>
          <a:xfrm>
            <a:off x="323850" y="2428903"/>
            <a:ext cx="11414059" cy="3354765"/>
          </a:xfrm>
          <a:prstGeom prst="rect">
            <a:avLst/>
          </a:prstGeom>
        </p:spPr>
        <p:txBody>
          <a:bodyPr wrap="square">
            <a:spAutoFit/>
          </a:bodyPr>
          <a:lstStyle/>
          <a:p>
            <a:endParaRPr lang="en-US" sz="2000" dirty="0"/>
          </a:p>
          <a:p>
            <a:r>
              <a:rPr lang="en-US" sz="2800" b="1" dirty="0">
                <a:solidFill>
                  <a:srgbClr val="C00000"/>
                </a:solidFill>
                <a:highlight>
                  <a:srgbClr val="FFFF00"/>
                </a:highlight>
              </a:rPr>
              <a:t>2. Double precision:</a:t>
            </a:r>
          </a:p>
          <a:p>
            <a:r>
              <a:rPr lang="en-US" sz="2000" dirty="0"/>
              <a:t>biased exponent 1023+6=1029</a:t>
            </a:r>
          </a:p>
          <a:p>
            <a:r>
              <a:rPr lang="en-US" sz="2000" dirty="0"/>
              <a:t>1029 = 10000000101</a:t>
            </a:r>
          </a:p>
          <a:p>
            <a:r>
              <a:rPr lang="en-US" sz="2000" dirty="0" err="1"/>
              <a:t>Normalised</a:t>
            </a:r>
            <a:r>
              <a:rPr lang="en-US" sz="2000" dirty="0"/>
              <a:t> </a:t>
            </a:r>
            <a:r>
              <a:rPr lang="en-US" sz="2000" dirty="0" err="1"/>
              <a:t>mantisa</a:t>
            </a:r>
            <a:r>
              <a:rPr lang="en-US" sz="2000" dirty="0"/>
              <a:t> = 010101001</a:t>
            </a:r>
          </a:p>
          <a:p>
            <a:r>
              <a:rPr lang="en-US" sz="2000" dirty="0"/>
              <a:t>we will add 0's to complete the 52 bits</a:t>
            </a:r>
          </a:p>
          <a:p>
            <a:endParaRPr lang="en-US" sz="2000" dirty="0"/>
          </a:p>
          <a:p>
            <a:r>
              <a:rPr lang="en-US" sz="2000" dirty="0"/>
              <a:t>The IEEE 754 Double precision is:</a:t>
            </a:r>
          </a:p>
          <a:p>
            <a:r>
              <a:rPr lang="en-US" sz="2000" dirty="0"/>
              <a:t>= </a:t>
            </a:r>
            <a:r>
              <a:rPr lang="en-US" sz="2400" b="1" dirty="0">
                <a:solidFill>
                  <a:srgbClr val="C00000"/>
                </a:solidFill>
              </a:rPr>
              <a:t>0</a:t>
            </a:r>
            <a:r>
              <a:rPr lang="en-US" sz="2400" b="1" dirty="0"/>
              <a:t> </a:t>
            </a:r>
            <a:r>
              <a:rPr lang="en-US" sz="2400" b="1" dirty="0">
                <a:solidFill>
                  <a:srgbClr val="7030A0"/>
                </a:solidFill>
              </a:rPr>
              <a:t>10000000101</a:t>
            </a:r>
            <a:r>
              <a:rPr lang="en-US" sz="2400" b="1" dirty="0"/>
              <a:t> </a:t>
            </a:r>
            <a:r>
              <a:rPr lang="en-US" sz="2400" b="1" dirty="0">
                <a:solidFill>
                  <a:srgbClr val="00B050"/>
                </a:solidFill>
              </a:rPr>
              <a:t>0101010010000000000000000000000000000000000000000000</a:t>
            </a:r>
            <a:endParaRPr lang="en-US" sz="2000" b="1" dirty="0">
              <a:solidFill>
                <a:srgbClr val="00B050"/>
              </a:solidFill>
            </a:endParaRPr>
          </a:p>
          <a:p>
            <a:r>
              <a:rPr lang="en-US" sz="2000" dirty="0"/>
              <a:t>This can be written in hexadecimal form 4055480000000000 </a:t>
            </a:r>
          </a:p>
        </p:txBody>
      </p:sp>
    </p:spTree>
    <p:extLst>
      <p:ext uri="{BB962C8B-B14F-4D97-AF65-F5344CB8AC3E}">
        <p14:creationId xmlns:p14="http://schemas.microsoft.com/office/powerpoint/2010/main" val="3665411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971A-D877-5C91-58C0-C86F5859A30F}"/>
              </a:ext>
            </a:extLst>
          </p:cNvPr>
          <p:cNvSpPr>
            <a:spLocks noGrp="1"/>
          </p:cNvSpPr>
          <p:nvPr>
            <p:ph type="title"/>
          </p:nvPr>
        </p:nvSpPr>
        <p:spPr/>
        <p:txBody>
          <a:bodyPr/>
          <a:lstStyle/>
          <a:p>
            <a:r>
              <a:rPr lang="fa-IR" dirty="0"/>
              <a:t>کوچکترین عدد و بزرگترین عدد</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FD7EAE-3852-F8FC-FE13-2AC8F9AC586A}"/>
                  </a:ext>
                </a:extLst>
              </p:cNvPr>
              <p:cNvSpPr>
                <a:spLocks noGrp="1"/>
              </p:cNvSpPr>
              <p:nvPr>
                <p:ph idx="1"/>
              </p:nvPr>
            </p:nvSpPr>
            <p:spPr/>
            <p:txBody>
              <a:bodyPr>
                <a:normAutofit fontScale="85000" lnSpcReduction="20000"/>
              </a:bodyPr>
              <a:lstStyle/>
              <a:p>
                <a:r>
                  <a:rPr lang="fa-IR" dirty="0"/>
                  <a:t>با فرض عدد اعشاری 4 </a:t>
                </a:r>
                <a:r>
                  <a:rPr lang="fa-IR" dirty="0" err="1"/>
                  <a:t>بایتی</a:t>
                </a:r>
                <a:r>
                  <a:rPr lang="fa-IR" dirty="0"/>
                  <a:t> خواهیم داشت</a:t>
                </a:r>
                <a:endParaRPr lang="en-US" dirty="0"/>
              </a:p>
              <a:p>
                <a:r>
                  <a:rPr lang="fa-IR" dirty="0"/>
                  <a:t>کوچکترین عدد مثبت</a:t>
                </a:r>
              </a:p>
              <a:p>
                <a:r>
                  <a:rPr lang="en-US" sz="2800" dirty="0">
                    <a:solidFill>
                      <a:srgbClr val="FF0000"/>
                    </a:solidFill>
                  </a:rPr>
                  <a:t>0</a:t>
                </a:r>
                <a:r>
                  <a:rPr lang="en-US" sz="2800" dirty="0"/>
                  <a:t> </a:t>
                </a:r>
                <a:r>
                  <a:rPr lang="en-US" sz="2800" dirty="0">
                    <a:solidFill>
                      <a:srgbClr val="7030A0"/>
                    </a:solidFill>
                  </a:rPr>
                  <a:t>00000000</a:t>
                </a:r>
                <a:r>
                  <a:rPr lang="en-US" sz="2800" dirty="0"/>
                  <a:t> </a:t>
                </a:r>
                <a:r>
                  <a:rPr lang="en-US" sz="2800" dirty="0">
                    <a:solidFill>
                      <a:srgbClr val="00B050"/>
                    </a:solidFill>
                  </a:rPr>
                  <a:t>00000000000000000000000</a:t>
                </a:r>
                <a:endParaRPr lang="fa-IR" sz="2800" dirty="0">
                  <a:solidFill>
                    <a:srgbClr val="00B050"/>
                  </a:solidFill>
                </a:endParaRPr>
              </a:p>
              <a:p>
                <a:r>
                  <a:rPr lang="fa-IR" dirty="0"/>
                  <a:t>معادل: </a:t>
                </a:r>
                <a14:m>
                  <m:oMath xmlns:m="http://schemas.openxmlformats.org/officeDocument/2006/math">
                    <m:r>
                      <a:rPr lang="en-US" i="1" dirty="0" smtClean="0">
                        <a:latin typeface="Cambria Math" panose="02040503050406030204" pitchFamily="18" charset="0"/>
                      </a:rPr>
                      <m:t>1</m:t>
                    </m:r>
                    <m:r>
                      <a:rPr lang="en-US" i="1" dirty="0" smtClean="0">
                        <a:latin typeface="Cambria Math" panose="02040503050406030204" pitchFamily="18" charset="0"/>
                      </a:rPr>
                      <m:t>.</m:t>
                    </m:r>
                    <m:r>
                      <a:rPr lang="en-US" i="1" dirty="0">
                        <a:latin typeface="Cambria Math" panose="02040503050406030204" pitchFamily="18" charset="0"/>
                      </a:rPr>
                      <m:t>0</m:t>
                    </m:r>
                    <m:r>
                      <a:rPr lang="en-US" b="0" i="1" dirty="0" smtClean="0">
                        <a:latin typeface="Cambria Math" panose="02040503050406030204" pitchFamily="18" charset="0"/>
                      </a:rPr>
                      <m:t> ∗</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m:t>
                        </m:r>
                        <m:r>
                          <a:rPr lang="en-US" b="0" i="1" dirty="0" smtClean="0">
                            <a:latin typeface="Cambria Math" panose="02040503050406030204" pitchFamily="18" charset="0"/>
                          </a:rPr>
                          <m:t>127</m:t>
                        </m:r>
                      </m:sup>
                    </m:sSup>
                  </m:oMath>
                </a14:m>
                <a:endParaRPr lang="en-US" sz="2000" dirty="0"/>
              </a:p>
              <a:p>
                <a:r>
                  <a:rPr lang="fa-IR" dirty="0"/>
                  <a:t>میتوانیم حدس بزنیم چرا </a:t>
                </a:r>
                <a:r>
                  <a:rPr lang="fa-IR" dirty="0" err="1"/>
                  <a:t>بایاس</a:t>
                </a:r>
                <a:r>
                  <a:rPr lang="fa-IR" dirty="0"/>
                  <a:t> را در نما به عدد اضافه میکردیم</a:t>
                </a:r>
              </a:p>
              <a:p>
                <a:r>
                  <a:rPr lang="fa-IR" dirty="0"/>
                  <a:t>بزرگترین عدد مثبت</a:t>
                </a:r>
              </a:p>
              <a:p>
                <a:r>
                  <a:rPr lang="en-US" sz="2800" dirty="0">
                    <a:solidFill>
                      <a:srgbClr val="FF0000"/>
                    </a:solidFill>
                  </a:rPr>
                  <a:t>0</a:t>
                </a:r>
                <a:r>
                  <a:rPr lang="en-US" sz="2800" dirty="0"/>
                  <a:t> </a:t>
                </a:r>
                <a:r>
                  <a:rPr lang="en-US" sz="2800" dirty="0">
                    <a:solidFill>
                      <a:srgbClr val="7030A0"/>
                    </a:solidFill>
                  </a:rPr>
                  <a:t>11111111</a:t>
                </a:r>
                <a:r>
                  <a:rPr lang="en-US" sz="2800" dirty="0"/>
                  <a:t> </a:t>
                </a:r>
                <a:r>
                  <a:rPr lang="en-US" sz="2800" dirty="0">
                    <a:solidFill>
                      <a:srgbClr val="00B050"/>
                    </a:solidFill>
                  </a:rPr>
                  <a:t>111111111111111111111111</a:t>
                </a:r>
                <a:endParaRPr lang="fa-IR" sz="2800" dirty="0">
                  <a:solidFill>
                    <a:srgbClr val="00B050"/>
                  </a:solidFill>
                </a:endParaRPr>
              </a:p>
              <a:p>
                <a:r>
                  <a:rPr lang="fa-IR" dirty="0"/>
                  <a:t>معادل: </a:t>
                </a:r>
                <a14:m>
                  <m:oMath xmlns:m="http://schemas.openxmlformats.org/officeDocument/2006/math">
                    <m:r>
                      <a:rPr lang="en-US" i="1" dirty="0" smtClean="0">
                        <a:latin typeface="Cambria Math" panose="02040503050406030204" pitchFamily="18" charset="0"/>
                      </a:rPr>
                      <m:t>1</m:t>
                    </m:r>
                    <m:r>
                      <a:rPr lang="en-US" i="1" dirty="0" smtClean="0">
                        <a:latin typeface="Cambria Math" panose="02040503050406030204" pitchFamily="18" charset="0"/>
                      </a:rPr>
                      <m:t>.</m:t>
                    </m:r>
                    <m:limUpp>
                      <m:limUppPr>
                        <m:ctrlPr>
                          <a:rPr lang="en-US" i="1" dirty="0" smtClean="0">
                            <a:latin typeface="Cambria Math" panose="02040503050406030204" pitchFamily="18" charset="0"/>
                          </a:rPr>
                        </m:ctrlPr>
                      </m:limUppPr>
                      <m:e>
                        <m:groupChr>
                          <m:groupChrPr>
                            <m:chr m:val="⏞"/>
                            <m:pos m:val="top"/>
                            <m:vertJc m:val="bot"/>
                            <m:ctrlPr>
                              <a:rPr lang="en-US" i="1" dirty="0" smtClean="0">
                                <a:latin typeface="Cambria Math" panose="02040503050406030204" pitchFamily="18" charset="0"/>
                              </a:rPr>
                            </m:ctrlPr>
                          </m:groupChrPr>
                          <m:e>
                            <m:r>
                              <m:rPr>
                                <m:brk/>
                              </m:rPr>
                              <a:rPr lang="en-US" b="0" i="1" dirty="0" smtClean="0">
                                <a:latin typeface="Cambria Math" panose="02040503050406030204" pitchFamily="18" charset="0"/>
                              </a:rPr>
                              <m:t>1</m:t>
                            </m:r>
                            <m:r>
                              <m:rPr>
                                <m:brk/>
                              </m:rPr>
                              <a:rPr lang="en-US" b="0" i="1" dirty="0" smtClean="0">
                                <a:latin typeface="Cambria Math" panose="02040503050406030204" pitchFamily="18" charset="0"/>
                              </a:rPr>
                              <m:t>…</m:t>
                            </m:r>
                            <m:r>
                              <m:rPr>
                                <m:brk/>
                              </m:rPr>
                              <a:rPr lang="en-US" b="0" i="1" dirty="0" smtClean="0">
                                <a:latin typeface="Cambria Math" panose="02040503050406030204" pitchFamily="18" charset="0"/>
                              </a:rPr>
                              <m:t>1</m:t>
                            </m:r>
                          </m:e>
                        </m:groupChr>
                      </m:e>
                      <m:lim>
                        <m:r>
                          <a:rPr lang="en-US" b="0" i="1" dirty="0" smtClean="0">
                            <a:latin typeface="Cambria Math" panose="02040503050406030204" pitchFamily="18" charset="0"/>
                          </a:rPr>
                          <m:t>23</m:t>
                        </m:r>
                      </m:lim>
                    </m:limUpp>
                    <m:r>
                      <a:rPr lang="en-US" b="0" i="1" dirty="0" smtClean="0">
                        <a:latin typeface="Cambria Math" panose="02040503050406030204" pitchFamily="18" charset="0"/>
                      </a:rPr>
                      <m:t> ∗</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128</m:t>
                        </m:r>
                      </m:sup>
                    </m:sSup>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2</m:t>
                    </m:r>
                    <m:r>
                      <a:rPr lang="en-US" i="1" dirty="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2</m:t>
                        </m:r>
                      </m:e>
                      <m:sup>
                        <m:r>
                          <a:rPr lang="en-US" i="1" dirty="0">
                            <a:latin typeface="Cambria Math" panose="02040503050406030204" pitchFamily="18" charset="0"/>
                          </a:rPr>
                          <m:t>128</m:t>
                        </m:r>
                      </m:sup>
                    </m:sSup>
                    <m:r>
                      <a:rPr lang="en-US" i="1" dirty="0">
                        <a:latin typeface="Cambria Math" panose="02040503050406030204" pitchFamily="18" charset="0"/>
                        <a:ea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2</m:t>
                        </m:r>
                      </m:e>
                      <m:sup>
                        <m:r>
                          <a:rPr lang="en-US" i="1" dirty="0">
                            <a:latin typeface="Cambria Math" panose="02040503050406030204" pitchFamily="18" charset="0"/>
                          </a:rPr>
                          <m:t>12</m:t>
                        </m:r>
                        <m:r>
                          <a:rPr lang="en-US" b="0" i="1" dirty="0" smtClean="0">
                            <a:latin typeface="Cambria Math" panose="02040503050406030204" pitchFamily="18" charset="0"/>
                          </a:rPr>
                          <m:t>9</m:t>
                        </m:r>
                      </m:sup>
                    </m:sSup>
                  </m:oMath>
                </a14:m>
                <a:endParaRPr lang="en-US" dirty="0"/>
              </a:p>
            </p:txBody>
          </p:sp>
        </mc:Choice>
        <mc:Fallback xmlns="">
          <p:sp>
            <p:nvSpPr>
              <p:cNvPr id="3" name="Content Placeholder 2">
                <a:extLst>
                  <a:ext uri="{FF2B5EF4-FFF2-40B4-BE49-F238E27FC236}">
                    <a16:creationId xmlns:a16="http://schemas.microsoft.com/office/drawing/2014/main" id="{D1FD7EAE-3852-F8FC-FE13-2AC8F9AC586A}"/>
                  </a:ext>
                </a:extLst>
              </p:cNvPr>
              <p:cNvSpPr>
                <a:spLocks noGrp="1" noRot="1" noChangeAspect="1" noMove="1" noResize="1" noEditPoints="1" noAdjustHandles="1" noChangeArrowheads="1" noChangeShapeType="1" noTextEdit="1"/>
              </p:cNvSpPr>
              <p:nvPr>
                <p:ph idx="1"/>
              </p:nvPr>
            </p:nvSpPr>
            <p:spPr>
              <a:blipFill>
                <a:blip r:embed="rId2"/>
                <a:stretch>
                  <a:fillRect r="-269" b="-70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59407E6-E6FF-28EB-D539-7134EE825445}"/>
              </a:ext>
            </a:extLst>
          </p:cNvPr>
          <p:cNvSpPr>
            <a:spLocks noGrp="1"/>
          </p:cNvSpPr>
          <p:nvPr>
            <p:ph type="sldNum" sz="quarter" idx="12"/>
          </p:nvPr>
        </p:nvSpPr>
        <p:spPr/>
        <p:txBody>
          <a:bodyPr/>
          <a:lstStyle/>
          <a:p>
            <a:fld id="{7A24F918-E48B-4CD6-88B4-F48A81EB5FB6}" type="slidenum">
              <a:rPr lang="en-US" smtClean="0"/>
              <a:pPr/>
              <a:t>25</a:t>
            </a:fld>
            <a:endParaRPr lang="en-US"/>
          </a:p>
        </p:txBody>
      </p:sp>
      <p:sp>
        <p:nvSpPr>
          <p:cNvPr id="5" name="Footer Placeholder 4">
            <a:extLst>
              <a:ext uri="{FF2B5EF4-FFF2-40B4-BE49-F238E27FC236}">
                <a16:creationId xmlns:a16="http://schemas.microsoft.com/office/drawing/2014/main" id="{F197FE09-ECB2-E1B6-0739-8A63016EE1D8}"/>
              </a:ext>
            </a:extLst>
          </p:cNvPr>
          <p:cNvSpPr>
            <a:spLocks noGrp="1"/>
          </p:cNvSpPr>
          <p:nvPr>
            <p:ph type="ftr" sz="quarter" idx="11"/>
          </p:nvPr>
        </p:nvSpPr>
        <p:spPr/>
        <p:txBody>
          <a:bodyPr/>
          <a:lstStyle/>
          <a:p>
            <a:r>
              <a:rPr lang="en-US"/>
              <a:t>V. Haghighatdoost, Shahed university</a:t>
            </a:r>
            <a:endParaRPr lang="en-US" dirty="0"/>
          </a:p>
        </p:txBody>
      </p:sp>
    </p:spTree>
    <p:extLst>
      <p:ext uri="{BB962C8B-B14F-4D97-AF65-F5344CB8AC3E}">
        <p14:creationId xmlns:p14="http://schemas.microsoft.com/office/powerpoint/2010/main" val="2855477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15BD-29B9-F3F1-3093-A3D5A2E0B169}"/>
              </a:ext>
            </a:extLst>
          </p:cNvPr>
          <p:cNvSpPr>
            <a:spLocks noGrp="1"/>
          </p:cNvSpPr>
          <p:nvPr>
            <p:ph type="title"/>
          </p:nvPr>
        </p:nvSpPr>
        <p:spPr/>
        <p:txBody>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D2003BB-60F3-3C54-C343-D3C8E1F32598}"/>
                  </a:ext>
                </a:extLst>
              </p:cNvPr>
              <p:cNvSpPr>
                <a:spLocks noGrp="1"/>
              </p:cNvSpPr>
              <p:nvPr>
                <p:ph idx="1"/>
              </p:nvPr>
            </p:nvSpPr>
            <p:spPr/>
            <p:txBody>
              <a:bodyPr>
                <a:normAutofit/>
              </a:bodyPr>
              <a:lstStyle/>
              <a:p>
                <a:r>
                  <a:rPr lang="fa-IR" dirty="0"/>
                  <a:t>در نظر بگیرید یک عدد صحیح در چهار بایت ذخیره شود</a:t>
                </a:r>
              </a:p>
              <a:p>
                <a:pPr algn="l" rtl="0"/>
                <a:r>
                  <a:rPr lang="en-US" sz="2800" dirty="0">
                    <a:effectLst/>
                    <a:latin typeface="Calibri" panose="020F0502020204030204" pitchFamily="34" charset="0"/>
                    <a:ea typeface="Calibri" panose="020F0502020204030204" pitchFamily="34" charset="0"/>
                    <a:cs typeface="Arial" panose="020B0604020202020204" pitchFamily="34" charset="0"/>
                  </a:rPr>
                  <a:t>50,850,000 </a:t>
                </a:r>
              </a:p>
              <a:p>
                <a:pPr algn="l" rtl="0"/>
                <a:r>
                  <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0000</a:t>
                </a:r>
                <a:r>
                  <a:rPr lang="en-US" sz="28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0011</a:t>
                </a:r>
                <a:r>
                  <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0000</a:t>
                </a:r>
                <a:r>
                  <a:rPr lang="en-US" sz="28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0111</a:t>
                </a:r>
                <a:r>
                  <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1110</a:t>
                </a:r>
                <a:r>
                  <a:rPr lang="en-US" sz="28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1000</a:t>
                </a:r>
                <a:r>
                  <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1101</a:t>
                </a:r>
                <a:r>
                  <a:rPr lang="en-US" sz="28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0000</a:t>
                </a:r>
              </a:p>
              <a:p>
                <a:pPr algn="l" rtl="0"/>
                <a:r>
                  <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0 </a:t>
                </a:r>
                <a:r>
                  <a:rPr lang="en-US" sz="28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00000110 </a:t>
                </a:r>
                <a:r>
                  <a:rPr lang="en-US" sz="2800" dirty="0">
                    <a:solidFill>
                      <a:schemeClr val="accent6">
                        <a:lumMod val="50000"/>
                      </a:schemeClr>
                    </a:solidFill>
                    <a:effectLst/>
                    <a:latin typeface="Calibri" panose="020F0502020204030204" pitchFamily="34" charset="0"/>
                    <a:ea typeface="Calibri" panose="020F0502020204030204" pitchFamily="34" charset="0"/>
                    <a:cs typeface="Arial" panose="020B0604020202020204" pitchFamily="34" charset="0"/>
                  </a:rPr>
                  <a:t>00001111110100011010000</a:t>
                </a:r>
                <a:endParaRPr lang="fa-IR" dirty="0">
                  <a:solidFill>
                    <a:schemeClr val="accent6">
                      <a:lumMod val="50000"/>
                    </a:schemeClr>
                  </a:solidFill>
                </a:endParaRPr>
              </a:p>
              <a:p>
                <a:pPr algn="l" rtl="0"/>
                <a14:m>
                  <m:oMath xmlns:m="http://schemas.openxmlformats.org/officeDocument/2006/math">
                    <m:r>
                      <a:rPr lang="en-US" i="1" dirty="0" smtClean="0">
                        <a:solidFill>
                          <a:schemeClr val="accent6">
                            <a:lumMod val="50000"/>
                          </a:schemeClr>
                        </a:solidFill>
                        <a:latin typeface="Cambria Math" panose="02040503050406030204" pitchFamily="18" charset="0"/>
                      </a:rPr>
                      <m:t>1</m:t>
                    </m:r>
                    <m:r>
                      <a:rPr lang="en-US" i="1" dirty="0" smtClean="0">
                        <a:solidFill>
                          <a:schemeClr val="accent6">
                            <a:lumMod val="50000"/>
                          </a:schemeClr>
                        </a:solidFill>
                        <a:latin typeface="Cambria Math" panose="02040503050406030204" pitchFamily="18" charset="0"/>
                      </a:rPr>
                      <m:t>.</m:t>
                    </m:r>
                    <m:r>
                      <a:rPr lang="en-US" sz="2800" i="1" dirty="0" smtClean="0">
                        <a:solidFill>
                          <a:schemeClr val="accent6">
                            <a:lumMod val="50000"/>
                          </a:schemeClr>
                        </a:solidFill>
                        <a:effectLst/>
                        <a:latin typeface="Cambria Math" panose="02040503050406030204" pitchFamily="18" charset="0"/>
                        <a:ea typeface="Calibri" panose="020F0502020204030204" pitchFamily="34" charset="0"/>
                        <a:cs typeface="Arial" panose="020B0604020202020204" pitchFamily="34" charset="0"/>
                      </a:rPr>
                      <m:t>00001111110100011010000</m:t>
                    </m:r>
                    <m:r>
                      <a:rPr lang="en-US" sz="2800" b="0" i="1" dirty="0" smtClean="0">
                        <a:solidFill>
                          <a:schemeClr val="accent6">
                            <a:lumMod val="50000"/>
                          </a:schemeClr>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2800" b="0" i="1" dirty="0" smtClean="0">
                            <a:solidFill>
                              <a:schemeClr val="accent6">
                                <a:lumMod val="50000"/>
                              </a:schemeClr>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2800" b="0" i="1" dirty="0" smtClean="0">
                            <a:solidFill>
                              <a:schemeClr val="accent6">
                                <a:lumMod val="50000"/>
                              </a:schemeClr>
                            </a:solidFill>
                            <a:effectLst/>
                            <a:latin typeface="Cambria Math" panose="02040503050406030204" pitchFamily="18" charset="0"/>
                            <a:ea typeface="Calibri" panose="020F0502020204030204" pitchFamily="34" charset="0"/>
                            <a:cs typeface="Arial" panose="020B0604020202020204" pitchFamily="34" charset="0"/>
                          </a:rPr>
                          <m:t>2</m:t>
                        </m:r>
                      </m:e>
                      <m:sup>
                        <m:r>
                          <a:rPr lang="en-US" sz="2800" b="0" i="1" dirty="0" smtClean="0">
                            <a:solidFill>
                              <a:schemeClr val="accent6">
                                <a:lumMod val="50000"/>
                              </a:schemeClr>
                            </a:solidFill>
                            <a:effectLst/>
                            <a:latin typeface="Cambria Math" panose="02040503050406030204" pitchFamily="18" charset="0"/>
                            <a:ea typeface="Calibri" panose="020F0502020204030204" pitchFamily="34" charset="0"/>
                            <a:cs typeface="Arial" panose="020B0604020202020204" pitchFamily="34" charset="0"/>
                          </a:rPr>
                          <m:t>−</m:t>
                        </m:r>
                        <m:r>
                          <a:rPr lang="en-US" sz="2800" b="0" i="1" dirty="0" smtClean="0">
                            <a:solidFill>
                              <a:schemeClr val="accent6">
                                <a:lumMod val="50000"/>
                              </a:schemeClr>
                            </a:solidFill>
                            <a:effectLst/>
                            <a:latin typeface="Cambria Math" panose="02040503050406030204" pitchFamily="18" charset="0"/>
                            <a:ea typeface="Calibri" panose="020F0502020204030204" pitchFamily="34" charset="0"/>
                            <a:cs typeface="Arial" panose="020B0604020202020204" pitchFamily="34" charset="0"/>
                          </a:rPr>
                          <m:t>121</m:t>
                        </m:r>
                      </m:sup>
                    </m:sSup>
                  </m:oMath>
                </a14:m>
                <a:endParaRPr lang="fa-IR" dirty="0">
                  <a:solidFill>
                    <a:schemeClr val="accent6">
                      <a:lumMod val="50000"/>
                    </a:schemeClr>
                  </a:solidFill>
                </a:endParaRPr>
              </a:p>
              <a:p>
                <a:r>
                  <a:rPr lang="fa-IR" dirty="0"/>
                  <a:t>به همین دلیل در بخش اشاره گرها خواهیم دید که نوع اشاره گر برای دسترسی به محتوای یک خانه از حافظه بسیار مهم میباشد.</a:t>
                </a:r>
                <a:endParaRPr lang="en-US" dirty="0"/>
              </a:p>
            </p:txBody>
          </p:sp>
        </mc:Choice>
        <mc:Fallback xmlns="">
          <p:sp>
            <p:nvSpPr>
              <p:cNvPr id="3" name="Content Placeholder 2">
                <a:extLst>
                  <a:ext uri="{FF2B5EF4-FFF2-40B4-BE49-F238E27FC236}">
                    <a16:creationId xmlns:a16="http://schemas.microsoft.com/office/drawing/2014/main" id="{6D2003BB-60F3-3C54-C343-D3C8E1F32598}"/>
                  </a:ext>
                </a:extLst>
              </p:cNvPr>
              <p:cNvSpPr>
                <a:spLocks noGrp="1" noRot="1" noChangeAspect="1" noMove="1" noResize="1" noEditPoints="1" noAdjustHandles="1" noChangeArrowheads="1" noChangeShapeType="1" noTextEdit="1"/>
              </p:cNvSpPr>
              <p:nvPr>
                <p:ph idx="1"/>
              </p:nvPr>
            </p:nvSpPr>
            <p:spPr>
              <a:blipFill>
                <a:blip r:embed="rId2"/>
                <a:stretch>
                  <a:fillRect l="-430" r="-484" b="-330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B563E50-1AE9-EEF7-9A35-F8B1854D7324}"/>
              </a:ext>
            </a:extLst>
          </p:cNvPr>
          <p:cNvSpPr>
            <a:spLocks noGrp="1"/>
          </p:cNvSpPr>
          <p:nvPr>
            <p:ph type="sldNum" sz="quarter" idx="12"/>
          </p:nvPr>
        </p:nvSpPr>
        <p:spPr/>
        <p:txBody>
          <a:bodyPr/>
          <a:lstStyle/>
          <a:p>
            <a:fld id="{7A24F918-E48B-4CD6-88B4-F48A81EB5FB6}" type="slidenum">
              <a:rPr lang="en-US" smtClean="0"/>
              <a:pPr/>
              <a:t>26</a:t>
            </a:fld>
            <a:endParaRPr lang="en-US"/>
          </a:p>
        </p:txBody>
      </p:sp>
      <p:sp>
        <p:nvSpPr>
          <p:cNvPr id="5" name="Footer Placeholder 4">
            <a:extLst>
              <a:ext uri="{FF2B5EF4-FFF2-40B4-BE49-F238E27FC236}">
                <a16:creationId xmlns:a16="http://schemas.microsoft.com/office/drawing/2014/main" id="{D2E4B74E-8A22-62D3-0CDD-A0A92804F839}"/>
              </a:ext>
            </a:extLst>
          </p:cNvPr>
          <p:cNvSpPr>
            <a:spLocks noGrp="1"/>
          </p:cNvSpPr>
          <p:nvPr>
            <p:ph type="ftr" sz="quarter" idx="11"/>
          </p:nvPr>
        </p:nvSpPr>
        <p:spPr/>
        <p:txBody>
          <a:bodyPr/>
          <a:lstStyle/>
          <a:p>
            <a:r>
              <a:rPr lang="en-US"/>
              <a:t>V. Haghighatdoost, Shahed university</a:t>
            </a:r>
            <a:endParaRPr lang="en-US" dirty="0"/>
          </a:p>
        </p:txBody>
      </p:sp>
    </p:spTree>
    <p:extLst>
      <p:ext uri="{BB962C8B-B14F-4D97-AF65-F5344CB8AC3E}">
        <p14:creationId xmlns:p14="http://schemas.microsoft.com/office/powerpoint/2010/main" val="3089466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373A859-7A3E-58B8-B1D9-5E12E5E17D32}"/>
              </a:ext>
            </a:extLst>
          </p:cNvPr>
          <p:cNvSpPr>
            <a:spLocks noGrp="1"/>
          </p:cNvSpPr>
          <p:nvPr>
            <p:ph type="ftr" sz="quarter" idx="11"/>
          </p:nvPr>
        </p:nvSpPr>
        <p:spPr/>
        <p:txBody>
          <a:bodyPr/>
          <a:lstStyle/>
          <a:p>
            <a:r>
              <a:rPr lang="en-US"/>
              <a:t>V. Haghighatdoost, Shahed university</a:t>
            </a:r>
            <a:endParaRPr lang="en-US" dirty="0"/>
          </a:p>
        </p:txBody>
      </p:sp>
      <p:sp>
        <p:nvSpPr>
          <p:cNvPr id="4" name="Slide Number Placeholder 3">
            <a:extLst>
              <a:ext uri="{FF2B5EF4-FFF2-40B4-BE49-F238E27FC236}">
                <a16:creationId xmlns:a16="http://schemas.microsoft.com/office/drawing/2014/main" id="{8C65C745-FD2F-1467-FC6D-79A8515B5CE1}"/>
              </a:ext>
            </a:extLst>
          </p:cNvPr>
          <p:cNvSpPr>
            <a:spLocks noGrp="1"/>
          </p:cNvSpPr>
          <p:nvPr>
            <p:ph type="sldNum" sz="quarter" idx="12"/>
          </p:nvPr>
        </p:nvSpPr>
        <p:spPr/>
        <p:txBody>
          <a:bodyPr/>
          <a:lstStyle/>
          <a:p>
            <a:fld id="{7A24F918-E48B-4CD6-88B4-F48A81EB5FB6}" type="slidenum">
              <a:rPr lang="en-US" smtClean="0"/>
              <a:pPr/>
              <a:t>27</a:t>
            </a:fld>
            <a:endParaRPr lang="en-US"/>
          </a:p>
        </p:txBody>
      </p:sp>
      <p:sp>
        <p:nvSpPr>
          <p:cNvPr id="7" name="TextBox 6">
            <a:extLst>
              <a:ext uri="{FF2B5EF4-FFF2-40B4-BE49-F238E27FC236}">
                <a16:creationId xmlns:a16="http://schemas.microsoft.com/office/drawing/2014/main" id="{7BD3DD18-91A4-8DE5-0166-372D569B9953}"/>
              </a:ext>
            </a:extLst>
          </p:cNvPr>
          <p:cNvSpPr txBox="1"/>
          <p:nvPr/>
        </p:nvSpPr>
        <p:spPr>
          <a:xfrm>
            <a:off x="255036" y="270627"/>
            <a:ext cx="10966579" cy="4524315"/>
          </a:xfrm>
          <a:prstGeom prst="rect">
            <a:avLst/>
          </a:prstGeom>
          <a:noFill/>
        </p:spPr>
        <p:txBody>
          <a:bodyPr wrap="square">
            <a:spAutoFit/>
          </a:bodyPr>
          <a:lstStyle/>
          <a:p>
            <a:r>
              <a:rPr lang="en-US" sz="1600" dirty="0">
                <a:solidFill>
                  <a:srgbClr val="808080"/>
                </a:solidFill>
                <a:latin typeface="Consolas" panose="020B0609020204030204" pitchFamily="49" charset="0"/>
              </a:rPr>
              <a:t>#include</a:t>
            </a:r>
            <a:r>
              <a:rPr lang="en-US" sz="1600" dirty="0">
                <a:solidFill>
                  <a:srgbClr val="000000"/>
                </a:solidFill>
                <a:latin typeface="Consolas" panose="020B0609020204030204" pitchFamily="49" charset="0"/>
              </a:rPr>
              <a:t> </a:t>
            </a:r>
            <a:r>
              <a:rPr lang="en-US" sz="1600" dirty="0">
                <a:solidFill>
                  <a:srgbClr val="A31515"/>
                </a:solidFill>
                <a:latin typeface="Consolas" panose="020B0609020204030204" pitchFamily="49" charset="0"/>
              </a:rPr>
              <a:t>"</a:t>
            </a:r>
            <a:r>
              <a:rPr lang="en-US" sz="1600" dirty="0" err="1">
                <a:solidFill>
                  <a:srgbClr val="A31515"/>
                </a:solidFill>
                <a:latin typeface="Consolas" panose="020B0609020204030204" pitchFamily="49" charset="0"/>
              </a:rPr>
              <a:t>stdafx.h</a:t>
            </a:r>
            <a:r>
              <a:rPr lang="en-US" sz="1600" dirty="0">
                <a:solidFill>
                  <a:srgbClr val="A31515"/>
                </a:solidFill>
                <a:latin typeface="Consolas" panose="020B0609020204030204" pitchFamily="49" charset="0"/>
              </a:rPr>
              <a:t>"</a:t>
            </a:r>
            <a:endParaRPr lang="en-US" sz="1600" dirty="0">
              <a:solidFill>
                <a:srgbClr val="000000"/>
              </a:solidFill>
              <a:latin typeface="Consolas" panose="020B0609020204030204" pitchFamily="49" charset="0"/>
            </a:endParaRPr>
          </a:p>
          <a:p>
            <a:r>
              <a:rPr lang="en-US" sz="1600" dirty="0">
                <a:solidFill>
                  <a:srgbClr val="808080"/>
                </a:solidFill>
                <a:latin typeface="Consolas" panose="020B0609020204030204" pitchFamily="49" charset="0"/>
              </a:rPr>
              <a:t>#include</a:t>
            </a:r>
            <a:r>
              <a:rPr lang="en-US" sz="1600" dirty="0">
                <a:solidFill>
                  <a:srgbClr val="000000"/>
                </a:solidFill>
                <a:latin typeface="Consolas" panose="020B0609020204030204" pitchFamily="49" charset="0"/>
              </a:rPr>
              <a:t> </a:t>
            </a:r>
            <a:r>
              <a:rPr lang="en-US" sz="1600" dirty="0">
                <a:solidFill>
                  <a:srgbClr val="A31515"/>
                </a:solidFill>
                <a:latin typeface="Consolas" panose="020B0609020204030204" pitchFamily="49" charset="0"/>
              </a:rPr>
              <a:t>"iostream"</a:t>
            </a:r>
            <a:endParaRPr lang="en-US" sz="1600" dirty="0">
              <a:solidFill>
                <a:srgbClr val="000000"/>
              </a:solidFill>
              <a:latin typeface="Consolas" panose="020B0609020204030204" pitchFamily="49" charset="0"/>
            </a:endParaRPr>
          </a:p>
          <a:p>
            <a:r>
              <a:rPr lang="en-US" sz="1600" dirty="0">
                <a:solidFill>
                  <a:srgbClr val="0000FF"/>
                </a:solidFill>
                <a:latin typeface="Consolas" panose="020B0609020204030204" pitchFamily="49" charset="0"/>
              </a:rPr>
              <a:t>using</a:t>
            </a:r>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namespace</a:t>
            </a:r>
            <a:r>
              <a:rPr lang="en-US" sz="1600" dirty="0">
                <a:solidFill>
                  <a:srgbClr val="000000"/>
                </a:solidFill>
                <a:latin typeface="Consolas" panose="020B0609020204030204" pitchFamily="49" charset="0"/>
              </a:rPr>
              <a:t> std;</a:t>
            </a:r>
          </a:p>
          <a:p>
            <a:r>
              <a:rPr lang="en-US" sz="1600" dirty="0">
                <a:solidFill>
                  <a:srgbClr val="0000FF"/>
                </a:solidFill>
                <a:latin typeface="Consolas" panose="020B0609020204030204" pitchFamily="49" charset="0"/>
              </a:rPr>
              <a:t>int</a:t>
            </a:r>
            <a:r>
              <a:rPr lang="en-US" sz="1600" dirty="0">
                <a:solidFill>
                  <a:srgbClr val="000000"/>
                </a:solidFill>
                <a:latin typeface="Consolas" panose="020B0609020204030204" pitchFamily="49" charset="0"/>
              </a:rPr>
              <a:t> main()</a:t>
            </a:r>
          </a:p>
          <a:p>
            <a:r>
              <a:rPr lang="en-US" sz="1600" dirty="0">
                <a:solidFill>
                  <a:srgbClr val="000000"/>
                </a:solidFill>
                <a:latin typeface="Consolas" panose="020B0609020204030204" pitchFamily="49" charset="0"/>
              </a:rPr>
              <a:t>{</a:t>
            </a:r>
          </a:p>
          <a:p>
            <a:r>
              <a:rPr lang="en-US" sz="1600" dirty="0">
                <a:solidFill>
                  <a:srgbClr val="0000FF"/>
                </a:solidFill>
                <a:latin typeface="Consolas" panose="020B0609020204030204" pitchFamily="49" charset="0"/>
              </a:rPr>
              <a:t>float</a:t>
            </a:r>
            <a:r>
              <a:rPr lang="en-US" sz="1600" dirty="0">
                <a:solidFill>
                  <a:srgbClr val="000000"/>
                </a:solidFill>
                <a:latin typeface="Consolas" panose="020B0609020204030204" pitchFamily="49" charset="0"/>
              </a:rPr>
              <a:t> f1=0,f2=0;</a:t>
            </a:r>
          </a:p>
          <a:p>
            <a:r>
              <a:rPr lang="en-US" sz="1600" dirty="0">
                <a:solidFill>
                  <a:srgbClr val="0000FF"/>
                </a:solidFill>
                <a:latin typeface="Consolas" panose="020B0609020204030204" pitchFamily="49" charset="0"/>
              </a:rPr>
              <a:t>long</a:t>
            </a:r>
            <a:r>
              <a:rPr lang="en-US" sz="1600" dirty="0">
                <a:solidFill>
                  <a:srgbClr val="000000"/>
                </a:solidFill>
                <a:latin typeface="Consolas" panose="020B0609020204030204" pitchFamily="49" charset="0"/>
              </a:rPr>
              <a:t> l = 50850000;</a:t>
            </a:r>
          </a:p>
          <a:p>
            <a:r>
              <a:rPr lang="en-US" sz="1600" dirty="0" err="1">
                <a:solidFill>
                  <a:srgbClr val="000000"/>
                </a:solidFill>
                <a:latin typeface="Consolas" panose="020B0609020204030204" pitchFamily="49" charset="0"/>
              </a:rPr>
              <a:t>cout</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&lt;&lt;</a:t>
            </a:r>
            <a:r>
              <a:rPr lang="en-US" sz="1600" dirty="0">
                <a:solidFill>
                  <a:srgbClr val="A31515"/>
                </a:solidFill>
                <a:latin typeface="Consolas" panose="020B0609020204030204" pitchFamily="49" charset="0"/>
              </a:rPr>
              <a:t>"</a:t>
            </a:r>
            <a:r>
              <a:rPr lang="en-US" sz="1600" dirty="0" err="1">
                <a:solidFill>
                  <a:srgbClr val="A31515"/>
                </a:solidFill>
                <a:latin typeface="Consolas" panose="020B0609020204030204" pitchFamily="49" charset="0"/>
              </a:rPr>
              <a:t>sizeof</a:t>
            </a:r>
            <a:r>
              <a:rPr lang="en-US" sz="1600" dirty="0">
                <a:solidFill>
                  <a:srgbClr val="A31515"/>
                </a:solidFill>
                <a:latin typeface="Consolas" panose="020B0609020204030204" pitchFamily="49" charset="0"/>
              </a:rPr>
              <a:t>(float)"</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a:t>
            </a:r>
            <a:r>
              <a:rPr lang="en-US" sz="1600" dirty="0" err="1">
                <a:solidFill>
                  <a:srgbClr val="0000FF"/>
                </a:solidFill>
                <a:latin typeface="Consolas" panose="020B0609020204030204" pitchFamily="49" charset="0"/>
              </a:rPr>
              <a:t>sizeof</a:t>
            </a:r>
            <a:r>
              <a:rPr lang="en-US" sz="1600" dirty="0">
                <a:solidFill>
                  <a:srgbClr val="000000"/>
                </a:solidFill>
                <a:latin typeface="Consolas" panose="020B0609020204030204" pitchFamily="49" charset="0"/>
              </a:rPr>
              <a:t>(f1)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a:t>
            </a:r>
            <a:r>
              <a:rPr lang="en-US" sz="1600" dirty="0">
                <a:solidFill>
                  <a:srgbClr val="A31515"/>
                </a:solidFill>
                <a:latin typeface="Consolas" panose="020B0609020204030204" pitchFamily="49" charset="0"/>
              </a:rPr>
              <a:t>"\</a:t>
            </a:r>
            <a:r>
              <a:rPr lang="en-US" sz="1600" dirty="0" err="1">
                <a:solidFill>
                  <a:srgbClr val="A31515"/>
                </a:solidFill>
                <a:latin typeface="Consolas" panose="020B0609020204030204" pitchFamily="49" charset="0"/>
              </a:rPr>
              <a:t>nsizeof</a:t>
            </a:r>
            <a:r>
              <a:rPr lang="en-US" sz="1600" dirty="0">
                <a:solidFill>
                  <a:srgbClr val="A31515"/>
                </a:solidFill>
                <a:latin typeface="Consolas" panose="020B0609020204030204" pitchFamily="49" charset="0"/>
              </a:rPr>
              <a:t>(long)"</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a:t>
            </a:r>
            <a:r>
              <a:rPr lang="en-US" sz="1600" dirty="0" err="1">
                <a:solidFill>
                  <a:srgbClr val="0000FF"/>
                </a:solidFill>
                <a:latin typeface="Consolas" panose="020B0609020204030204" pitchFamily="49" charset="0"/>
              </a:rPr>
              <a:t>sizeof</a:t>
            </a:r>
            <a:r>
              <a:rPr lang="en-US" sz="1600" dirty="0">
                <a:solidFill>
                  <a:srgbClr val="000000"/>
                </a:solidFill>
                <a:latin typeface="Consolas" panose="020B0609020204030204" pitchFamily="49" charset="0"/>
              </a:rPr>
              <a:t>(l);</a:t>
            </a:r>
          </a:p>
          <a:p>
            <a:r>
              <a:rPr lang="en-US" sz="1600" dirty="0">
                <a:solidFill>
                  <a:srgbClr val="0000FF"/>
                </a:solidFill>
                <a:latin typeface="Consolas" panose="020B0609020204030204" pitchFamily="49" charset="0"/>
              </a:rPr>
              <a:t>float</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fptr</a:t>
            </a:r>
            <a:r>
              <a:rPr lang="en-US" sz="1600" dirty="0">
                <a:solidFill>
                  <a:srgbClr val="000000"/>
                </a:solidFill>
                <a:latin typeface="Consolas" panose="020B0609020204030204" pitchFamily="49" charset="0"/>
              </a:rPr>
              <a:t>;</a:t>
            </a:r>
          </a:p>
          <a:p>
            <a:r>
              <a:rPr lang="en-US" sz="1600" dirty="0" err="1">
                <a:solidFill>
                  <a:srgbClr val="000000"/>
                </a:solidFill>
                <a:latin typeface="Consolas" panose="020B0609020204030204" pitchFamily="49" charset="0"/>
              </a:rPr>
              <a:t>fptr</a:t>
            </a:r>
            <a:r>
              <a:rPr lang="en-US" sz="1600" dirty="0">
                <a:solidFill>
                  <a:srgbClr val="000000"/>
                </a:solidFill>
                <a:latin typeface="Consolas" panose="020B0609020204030204" pitchFamily="49" charset="0"/>
              </a:rPr>
              <a:t> = (</a:t>
            </a:r>
            <a:r>
              <a:rPr lang="en-US" sz="1600" dirty="0">
                <a:solidFill>
                  <a:srgbClr val="0000FF"/>
                </a:solidFill>
                <a:latin typeface="Consolas" panose="020B0609020204030204" pitchFamily="49" charset="0"/>
              </a:rPr>
              <a:t>float</a:t>
            </a:r>
            <a:r>
              <a:rPr lang="en-US" sz="1600" dirty="0">
                <a:solidFill>
                  <a:srgbClr val="000000"/>
                </a:solidFill>
                <a:latin typeface="Consolas" panose="020B0609020204030204" pitchFamily="49" charset="0"/>
              </a:rPr>
              <a:t> *)&amp;l;</a:t>
            </a:r>
          </a:p>
          <a:p>
            <a:r>
              <a:rPr lang="en-US" sz="1600" dirty="0">
                <a:solidFill>
                  <a:srgbClr val="000000"/>
                </a:solidFill>
                <a:latin typeface="Consolas" panose="020B0609020204030204" pitchFamily="49" charset="0"/>
              </a:rPr>
              <a:t>f1 = *</a:t>
            </a:r>
            <a:r>
              <a:rPr lang="en-US" sz="1600" dirty="0" err="1">
                <a:solidFill>
                  <a:srgbClr val="000000"/>
                </a:solidFill>
                <a:latin typeface="Consolas" panose="020B0609020204030204" pitchFamily="49" charset="0"/>
              </a:rPr>
              <a:t>fptr</a:t>
            </a:r>
            <a:r>
              <a:rPr lang="en-US" sz="1600" dirty="0">
                <a:solidFill>
                  <a:srgbClr val="000000"/>
                </a:solidFill>
                <a:latin typeface="Consolas" panose="020B0609020204030204" pitchFamily="49" charset="0"/>
              </a:rPr>
              <a:t>;</a:t>
            </a:r>
          </a:p>
          <a:p>
            <a:r>
              <a:rPr lang="fr-FR" sz="1600" dirty="0">
                <a:solidFill>
                  <a:srgbClr val="000000"/>
                </a:solidFill>
                <a:latin typeface="Consolas" panose="020B0609020204030204" pitchFamily="49" charset="0"/>
              </a:rPr>
              <a:t>cout </a:t>
            </a:r>
            <a:r>
              <a:rPr lang="fr-FR" sz="1600" dirty="0">
                <a:solidFill>
                  <a:srgbClr val="008080"/>
                </a:solidFill>
                <a:latin typeface="Consolas" panose="020B0609020204030204" pitchFamily="49" charset="0"/>
              </a:rPr>
              <a:t>&lt;&lt;</a:t>
            </a:r>
            <a:r>
              <a:rPr lang="fr-FR" sz="1600" dirty="0">
                <a:solidFill>
                  <a:srgbClr val="000000"/>
                </a:solidFill>
                <a:latin typeface="Consolas" panose="020B0609020204030204" pitchFamily="49" charset="0"/>
              </a:rPr>
              <a:t> </a:t>
            </a:r>
            <a:r>
              <a:rPr lang="fr-FR" sz="1600" dirty="0">
                <a:solidFill>
                  <a:srgbClr val="A31515"/>
                </a:solidFill>
                <a:latin typeface="Consolas" panose="020B0609020204030204" pitchFamily="49" charset="0"/>
              </a:rPr>
              <a:t>"\n f1="</a:t>
            </a:r>
            <a:r>
              <a:rPr lang="fr-FR" sz="1600" dirty="0">
                <a:solidFill>
                  <a:srgbClr val="000000"/>
                </a:solidFill>
                <a:latin typeface="Consolas" panose="020B0609020204030204" pitchFamily="49" charset="0"/>
              </a:rPr>
              <a:t> </a:t>
            </a:r>
            <a:r>
              <a:rPr lang="fr-FR" sz="1600" dirty="0">
                <a:solidFill>
                  <a:srgbClr val="008080"/>
                </a:solidFill>
                <a:latin typeface="Consolas" panose="020B0609020204030204" pitchFamily="49" charset="0"/>
              </a:rPr>
              <a:t>&lt;&lt;</a:t>
            </a:r>
            <a:r>
              <a:rPr lang="fr-FR" sz="1600" dirty="0">
                <a:solidFill>
                  <a:srgbClr val="000000"/>
                </a:solidFill>
                <a:latin typeface="Consolas" panose="020B0609020204030204" pitchFamily="49" charset="0"/>
              </a:rPr>
              <a:t> f1 </a:t>
            </a:r>
            <a:r>
              <a:rPr lang="fr-FR" sz="1600" dirty="0">
                <a:solidFill>
                  <a:srgbClr val="008080"/>
                </a:solidFill>
                <a:latin typeface="Consolas" panose="020B0609020204030204" pitchFamily="49" charset="0"/>
              </a:rPr>
              <a:t>&lt;&lt;</a:t>
            </a:r>
            <a:r>
              <a:rPr lang="fr-FR" sz="1600" dirty="0">
                <a:solidFill>
                  <a:srgbClr val="000000"/>
                </a:solidFill>
                <a:latin typeface="Consolas" panose="020B0609020204030204" pitchFamily="49" charset="0"/>
              </a:rPr>
              <a:t> </a:t>
            </a:r>
            <a:r>
              <a:rPr lang="fr-FR" sz="1600" dirty="0">
                <a:solidFill>
                  <a:srgbClr val="A31515"/>
                </a:solidFill>
                <a:latin typeface="Consolas" panose="020B0609020204030204" pitchFamily="49" charset="0"/>
              </a:rPr>
              <a:t>"\</a:t>
            </a:r>
            <a:r>
              <a:rPr lang="fr-FR" sz="1600" dirty="0" err="1">
                <a:solidFill>
                  <a:srgbClr val="A31515"/>
                </a:solidFill>
                <a:latin typeface="Consolas" panose="020B0609020204030204" pitchFamily="49" charset="0"/>
              </a:rPr>
              <a:t>nl</a:t>
            </a:r>
            <a:r>
              <a:rPr lang="fr-FR" sz="1600" dirty="0">
                <a:solidFill>
                  <a:srgbClr val="A31515"/>
                </a:solidFill>
                <a:latin typeface="Consolas" panose="020B0609020204030204" pitchFamily="49" charset="0"/>
              </a:rPr>
              <a:t>="</a:t>
            </a:r>
            <a:r>
              <a:rPr lang="fr-FR" sz="1600" dirty="0">
                <a:solidFill>
                  <a:srgbClr val="000000"/>
                </a:solidFill>
                <a:latin typeface="Consolas" panose="020B0609020204030204" pitchFamily="49" charset="0"/>
              </a:rPr>
              <a:t> </a:t>
            </a:r>
            <a:r>
              <a:rPr lang="fr-FR" sz="1600" dirty="0">
                <a:solidFill>
                  <a:srgbClr val="008080"/>
                </a:solidFill>
                <a:latin typeface="Consolas" panose="020B0609020204030204" pitchFamily="49" charset="0"/>
              </a:rPr>
              <a:t>&lt;&lt;</a:t>
            </a:r>
            <a:r>
              <a:rPr lang="fr-FR" sz="1600" dirty="0">
                <a:solidFill>
                  <a:srgbClr val="000000"/>
                </a:solidFill>
                <a:latin typeface="Consolas" panose="020B0609020204030204" pitchFamily="49" charset="0"/>
              </a:rPr>
              <a:t> l;</a:t>
            </a:r>
          </a:p>
          <a:p>
            <a:r>
              <a:rPr lang="en-US" sz="1600" dirty="0">
                <a:solidFill>
                  <a:srgbClr val="000000"/>
                </a:solidFill>
                <a:latin typeface="Consolas" panose="020B0609020204030204" pitchFamily="49" charset="0"/>
              </a:rPr>
              <a:t>f2 = 8906960 * pow(2, -23) * pow(2, -121);  </a:t>
            </a:r>
            <a:r>
              <a:rPr lang="en-US" sz="1600" dirty="0">
                <a:solidFill>
                  <a:srgbClr val="008000"/>
                </a:solidFill>
                <a:latin typeface="Consolas" panose="020B0609020204030204" pitchFamily="49" charset="0"/>
              </a:rPr>
              <a:t>//1.00001111110100011010000∗2^(−121)</a:t>
            </a:r>
            <a:endParaRPr lang="en-US" sz="1600" dirty="0">
              <a:solidFill>
                <a:srgbClr val="000000"/>
              </a:solidFill>
              <a:latin typeface="Consolas" panose="020B0609020204030204" pitchFamily="49" charset="0"/>
            </a:endParaRPr>
          </a:p>
          <a:p>
            <a:endParaRPr lang="en-US" sz="1600" dirty="0">
              <a:solidFill>
                <a:srgbClr val="000000"/>
              </a:solidFill>
              <a:latin typeface="Consolas" panose="020B0609020204030204" pitchFamily="49" charset="0"/>
            </a:endParaRPr>
          </a:p>
          <a:p>
            <a:r>
              <a:rPr lang="en-US" sz="1600" dirty="0" err="1">
                <a:solidFill>
                  <a:srgbClr val="000000"/>
                </a:solidFill>
                <a:latin typeface="Consolas" panose="020B0609020204030204" pitchFamily="49" charset="0"/>
              </a:rPr>
              <a:t>cout</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a:t>
            </a:r>
            <a:r>
              <a:rPr lang="en-US" sz="1600" dirty="0">
                <a:solidFill>
                  <a:srgbClr val="A31515"/>
                </a:solidFill>
                <a:latin typeface="Consolas" panose="020B0609020204030204" pitchFamily="49" charset="0"/>
              </a:rPr>
              <a:t>"\n f2="</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f2;</a:t>
            </a:r>
          </a:p>
          <a:p>
            <a:r>
              <a:rPr lang="en-US" sz="1600" dirty="0" err="1">
                <a:solidFill>
                  <a:srgbClr val="000000"/>
                </a:solidFill>
                <a:latin typeface="Consolas" panose="020B0609020204030204" pitchFamily="49" charset="0"/>
              </a:rPr>
              <a:t>getchar</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return</a:t>
            </a:r>
            <a:r>
              <a:rPr lang="en-US" sz="1600" dirty="0">
                <a:solidFill>
                  <a:srgbClr val="000000"/>
                </a:solidFill>
                <a:latin typeface="Consolas" panose="020B0609020204030204" pitchFamily="49" charset="0"/>
              </a:rPr>
              <a:t> 0;</a:t>
            </a:r>
          </a:p>
          <a:p>
            <a:r>
              <a:rPr lang="en-US" sz="1600" dirty="0">
                <a:solidFill>
                  <a:srgbClr val="000000"/>
                </a:solidFill>
                <a:latin typeface="Consolas" panose="020B0609020204030204" pitchFamily="49" charset="0"/>
              </a:rPr>
              <a:t>}</a:t>
            </a:r>
            <a:endParaRPr lang="en-US" sz="1600" dirty="0"/>
          </a:p>
        </p:txBody>
      </p:sp>
      <p:sp>
        <p:nvSpPr>
          <p:cNvPr id="9" name="TextBox 8">
            <a:extLst>
              <a:ext uri="{FF2B5EF4-FFF2-40B4-BE49-F238E27FC236}">
                <a16:creationId xmlns:a16="http://schemas.microsoft.com/office/drawing/2014/main" id="{BB3DBBC5-FA03-B43C-BEDB-D1784FA222F5}"/>
              </a:ext>
            </a:extLst>
          </p:cNvPr>
          <p:cNvSpPr txBox="1"/>
          <p:nvPr/>
        </p:nvSpPr>
        <p:spPr>
          <a:xfrm>
            <a:off x="5405534" y="4271874"/>
            <a:ext cx="6096000" cy="1938992"/>
          </a:xfrm>
          <a:prstGeom prst="rect">
            <a:avLst/>
          </a:prstGeom>
          <a:solidFill>
            <a:schemeClr val="tx1"/>
          </a:solidFill>
        </p:spPr>
        <p:txBody>
          <a:bodyPr wrap="square">
            <a:spAutoFit/>
          </a:bodyPr>
          <a:lstStyle/>
          <a:p>
            <a:r>
              <a:rPr lang="en-US" sz="2400" dirty="0" err="1">
                <a:solidFill>
                  <a:schemeClr val="bg1"/>
                </a:solidFill>
              </a:rPr>
              <a:t>sizeof</a:t>
            </a:r>
            <a:r>
              <a:rPr lang="en-US" sz="2400" dirty="0">
                <a:solidFill>
                  <a:schemeClr val="bg1"/>
                </a:solidFill>
              </a:rPr>
              <a:t>(float)4</a:t>
            </a:r>
          </a:p>
          <a:p>
            <a:r>
              <a:rPr lang="en-US" sz="2400" dirty="0" err="1">
                <a:solidFill>
                  <a:schemeClr val="bg1"/>
                </a:solidFill>
              </a:rPr>
              <a:t>sizeof</a:t>
            </a:r>
            <a:r>
              <a:rPr lang="en-US" sz="2400" dirty="0">
                <a:solidFill>
                  <a:schemeClr val="bg1"/>
                </a:solidFill>
              </a:rPr>
              <a:t>(long)4</a:t>
            </a:r>
          </a:p>
          <a:p>
            <a:r>
              <a:rPr lang="en-US" sz="2400" dirty="0">
                <a:solidFill>
                  <a:schemeClr val="bg1"/>
                </a:solidFill>
              </a:rPr>
              <a:t> f1=3.99402e-37</a:t>
            </a:r>
          </a:p>
          <a:p>
            <a:r>
              <a:rPr lang="en-US" sz="2400" dirty="0">
                <a:solidFill>
                  <a:schemeClr val="bg1"/>
                </a:solidFill>
              </a:rPr>
              <a:t>l=50850000</a:t>
            </a:r>
          </a:p>
          <a:p>
            <a:r>
              <a:rPr lang="en-US" sz="2400" dirty="0">
                <a:solidFill>
                  <a:schemeClr val="bg1"/>
                </a:solidFill>
              </a:rPr>
              <a:t> f2=3.99402e-37</a:t>
            </a:r>
          </a:p>
        </p:txBody>
      </p:sp>
      <p:pic>
        <p:nvPicPr>
          <p:cNvPr id="10" name="Picture 9">
            <a:extLst>
              <a:ext uri="{FF2B5EF4-FFF2-40B4-BE49-F238E27FC236}">
                <a16:creationId xmlns:a16="http://schemas.microsoft.com/office/drawing/2014/main" id="{FB763141-D357-BD83-B9ED-EA6E7339371F}"/>
              </a:ext>
            </a:extLst>
          </p:cNvPr>
          <p:cNvPicPr>
            <a:picLocks noChangeAspect="1"/>
          </p:cNvPicPr>
          <p:nvPr/>
        </p:nvPicPr>
        <p:blipFill>
          <a:blip r:embed="rId2"/>
          <a:stretch>
            <a:fillRect/>
          </a:stretch>
        </p:blipFill>
        <p:spPr>
          <a:xfrm>
            <a:off x="9907457" y="389844"/>
            <a:ext cx="1737147" cy="1737147"/>
          </a:xfrm>
          <a:prstGeom prst="rect">
            <a:avLst/>
          </a:prstGeom>
        </p:spPr>
      </p:pic>
    </p:spTree>
    <p:extLst>
      <p:ext uri="{BB962C8B-B14F-4D97-AF65-F5344CB8AC3E}">
        <p14:creationId xmlns:p14="http://schemas.microsoft.com/office/powerpoint/2010/main" val="371345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3424" t="8111" r="14456" b="10623"/>
          <a:stretch/>
        </p:blipFill>
        <p:spPr>
          <a:xfrm>
            <a:off x="215462" y="1252566"/>
            <a:ext cx="2879834" cy="2060028"/>
          </a:xfrm>
          <a:prstGeom prst="rect">
            <a:avLst/>
          </a:prstGeom>
        </p:spPr>
      </p:pic>
      <p:sp>
        <p:nvSpPr>
          <p:cNvPr id="2" name="Title 1"/>
          <p:cNvSpPr>
            <a:spLocks noGrp="1"/>
          </p:cNvSpPr>
          <p:nvPr>
            <p:ph type="title"/>
          </p:nvPr>
        </p:nvSpPr>
        <p:spPr/>
        <p:txBody>
          <a:bodyPr/>
          <a:lstStyle/>
          <a:p>
            <a:r>
              <a:rPr lang="fa-IR" dirty="0"/>
              <a:t>ترانزیستورها بعنوان پایه ای برای محاسبات دودویی</a:t>
            </a:r>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3</a:t>
            </a:fld>
            <a:endParaRPr lang="en-US"/>
          </a:p>
        </p:txBody>
      </p:sp>
      <p:sp>
        <p:nvSpPr>
          <p:cNvPr id="5" name="Footer Placeholder 4"/>
          <p:cNvSpPr>
            <a:spLocks noGrp="1"/>
          </p:cNvSpPr>
          <p:nvPr>
            <p:ph type="ftr" sz="quarter" idx="11"/>
          </p:nvPr>
        </p:nvSpPr>
        <p:spPr/>
        <p:txBody>
          <a:bodyPr/>
          <a:lstStyle/>
          <a:p>
            <a:r>
              <a:rPr lang="en-US"/>
              <a:t>V. Haghighatdoost, Shahed university</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8294" y="1438545"/>
            <a:ext cx="1191651" cy="1469367"/>
          </a:xfrm>
          <a:prstGeom prst="rect">
            <a:avLst/>
          </a:prstGeom>
        </p:spPr>
      </p:pic>
      <p:sp>
        <p:nvSpPr>
          <p:cNvPr id="13" name="Rectangle 12"/>
          <p:cNvSpPr/>
          <p:nvPr/>
        </p:nvSpPr>
        <p:spPr>
          <a:xfrm>
            <a:off x="9928294" y="3158705"/>
            <a:ext cx="1370888" cy="307777"/>
          </a:xfrm>
          <a:prstGeom prst="rect">
            <a:avLst/>
          </a:prstGeom>
        </p:spPr>
        <p:txBody>
          <a:bodyPr wrap="none">
            <a:spAutoFit/>
          </a:bodyPr>
          <a:lstStyle/>
          <a:p>
            <a:r>
              <a:rPr lang="en-US" sz="1400" dirty="0"/>
              <a:t>High Impedance</a:t>
            </a:r>
          </a:p>
        </p:txBody>
      </p:sp>
      <p:grpSp>
        <p:nvGrpSpPr>
          <p:cNvPr id="20" name="Group 19"/>
          <p:cNvGrpSpPr/>
          <p:nvPr/>
        </p:nvGrpSpPr>
        <p:grpSpPr>
          <a:xfrm>
            <a:off x="647701" y="4053332"/>
            <a:ext cx="4976649" cy="2152650"/>
            <a:chOff x="1655379" y="4135561"/>
            <a:chExt cx="4976649" cy="2152650"/>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5379" y="4135561"/>
              <a:ext cx="2124075" cy="2152650"/>
            </a:xfrm>
            <a:prstGeom prst="rect">
              <a:avLst/>
            </a:prstGeom>
          </p:spPr>
        </p:pic>
        <p:pic>
          <p:nvPicPr>
            <p:cNvPr id="19" name="Picture 18"/>
            <p:cNvPicPr>
              <a:picLocks noChangeAspect="1"/>
            </p:cNvPicPr>
            <p:nvPr/>
          </p:nvPicPr>
          <p:blipFill rotWithShape="1">
            <a:blip r:embed="rId5"/>
            <a:srcRect l="11779" t="8346" r="11781" b="17962"/>
            <a:stretch/>
          </p:blipFill>
          <p:spPr>
            <a:xfrm>
              <a:off x="4025462" y="4214647"/>
              <a:ext cx="2606566" cy="2007477"/>
            </a:xfrm>
            <a:prstGeom prst="rect">
              <a:avLst/>
            </a:prstGeom>
          </p:spPr>
        </p:pic>
      </p:grpSp>
      <p:grpSp>
        <p:nvGrpSpPr>
          <p:cNvPr id="26" name="Group 25"/>
          <p:cNvGrpSpPr/>
          <p:nvPr/>
        </p:nvGrpSpPr>
        <p:grpSpPr>
          <a:xfrm>
            <a:off x="3277567" y="1438545"/>
            <a:ext cx="5766607" cy="2211824"/>
            <a:chOff x="3277567" y="1438545"/>
            <a:chExt cx="5766607" cy="2211824"/>
          </a:xfrm>
        </p:grpSpPr>
        <p:sp>
          <p:nvSpPr>
            <p:cNvPr id="14" name="Rectangle 13"/>
            <p:cNvSpPr/>
            <p:nvPr/>
          </p:nvSpPr>
          <p:spPr>
            <a:xfrm>
              <a:off x="3434685" y="3127149"/>
              <a:ext cx="888385" cy="523220"/>
            </a:xfrm>
            <a:prstGeom prst="rect">
              <a:avLst/>
            </a:prstGeom>
          </p:spPr>
          <p:txBody>
            <a:bodyPr wrap="none">
              <a:spAutoFit/>
            </a:bodyPr>
            <a:lstStyle/>
            <a:p>
              <a:r>
                <a:rPr lang="en-US" sz="1400" dirty="0"/>
                <a:t>Input : 0</a:t>
              </a:r>
            </a:p>
            <a:p>
              <a:r>
                <a:rPr lang="en-US" sz="1400" dirty="0"/>
                <a:t>Output: 1</a:t>
              </a:r>
            </a:p>
          </p:txBody>
        </p:sp>
        <p:sp>
          <p:nvSpPr>
            <p:cNvPr id="15" name="Rectangle 14"/>
            <p:cNvSpPr/>
            <p:nvPr/>
          </p:nvSpPr>
          <p:spPr>
            <a:xfrm>
              <a:off x="5116982" y="3113245"/>
              <a:ext cx="888385" cy="523220"/>
            </a:xfrm>
            <a:prstGeom prst="rect">
              <a:avLst/>
            </a:prstGeom>
          </p:spPr>
          <p:txBody>
            <a:bodyPr wrap="none">
              <a:spAutoFit/>
            </a:bodyPr>
            <a:lstStyle/>
            <a:p>
              <a:r>
                <a:rPr lang="en-US" sz="1400" dirty="0"/>
                <a:t>Input : 1</a:t>
              </a:r>
            </a:p>
            <a:p>
              <a:r>
                <a:rPr lang="en-US" sz="1400" dirty="0"/>
                <a:t>Output: 0</a:t>
              </a:r>
            </a:p>
          </p:txBody>
        </p:sp>
        <p:pic>
          <p:nvPicPr>
            <p:cNvPr id="21" name="Picture 20"/>
            <p:cNvPicPr>
              <a:picLocks noChangeAspect="1"/>
            </p:cNvPicPr>
            <p:nvPr/>
          </p:nvPicPr>
          <p:blipFill>
            <a:blip r:embed="rId6"/>
            <a:stretch>
              <a:fillRect/>
            </a:stretch>
          </p:blipFill>
          <p:spPr>
            <a:xfrm>
              <a:off x="3277567" y="1438545"/>
              <a:ext cx="1207113" cy="1450974"/>
            </a:xfrm>
            <a:prstGeom prst="rect">
              <a:avLst/>
            </a:prstGeom>
          </p:spPr>
        </p:pic>
        <p:pic>
          <p:nvPicPr>
            <p:cNvPr id="22" name="Picture 21"/>
            <p:cNvPicPr>
              <a:picLocks noChangeAspect="1"/>
            </p:cNvPicPr>
            <p:nvPr/>
          </p:nvPicPr>
          <p:blipFill>
            <a:blip r:embed="rId7"/>
            <a:stretch>
              <a:fillRect/>
            </a:stretch>
          </p:blipFill>
          <p:spPr>
            <a:xfrm>
              <a:off x="4834608" y="1485782"/>
              <a:ext cx="1194920" cy="1450974"/>
            </a:xfrm>
            <a:prstGeom prst="rect">
              <a:avLst/>
            </a:prstGeom>
          </p:spPr>
        </p:pic>
        <p:pic>
          <p:nvPicPr>
            <p:cNvPr id="25" name="Picture 24"/>
            <p:cNvPicPr>
              <a:picLocks noChangeAspect="1"/>
            </p:cNvPicPr>
            <p:nvPr/>
          </p:nvPicPr>
          <p:blipFill>
            <a:blip r:embed="rId8"/>
            <a:stretch>
              <a:fillRect/>
            </a:stretch>
          </p:blipFill>
          <p:spPr>
            <a:xfrm>
              <a:off x="6223992" y="1485782"/>
              <a:ext cx="2820182" cy="1232894"/>
            </a:xfrm>
            <a:prstGeom prst="rect">
              <a:avLst/>
            </a:prstGeom>
          </p:spPr>
        </p:pic>
      </p:grpSp>
      <p:grpSp>
        <p:nvGrpSpPr>
          <p:cNvPr id="30" name="Group 29"/>
          <p:cNvGrpSpPr/>
          <p:nvPr/>
        </p:nvGrpSpPr>
        <p:grpSpPr>
          <a:xfrm>
            <a:off x="7071748" y="4053332"/>
            <a:ext cx="4687327" cy="2085975"/>
            <a:chOff x="7071748" y="4053332"/>
            <a:chExt cx="4687327" cy="2085975"/>
          </a:xfrm>
        </p:grpSpPr>
        <p:pic>
          <p:nvPicPr>
            <p:cNvPr id="28" name="Picture 27"/>
            <p:cNvPicPr>
              <a:picLocks noChangeAspect="1"/>
            </p:cNvPicPr>
            <p:nvPr/>
          </p:nvPicPr>
          <p:blipFill>
            <a:blip r:embed="rId9"/>
            <a:stretch>
              <a:fillRect/>
            </a:stretch>
          </p:blipFill>
          <p:spPr>
            <a:xfrm>
              <a:off x="7071748" y="4053332"/>
              <a:ext cx="2190750" cy="2085975"/>
            </a:xfrm>
            <a:prstGeom prst="rect">
              <a:avLst/>
            </a:prstGeom>
          </p:spPr>
        </p:pic>
        <p:pic>
          <p:nvPicPr>
            <p:cNvPr id="29" name="Picture 28"/>
            <p:cNvPicPr>
              <a:picLocks noChangeAspect="1"/>
            </p:cNvPicPr>
            <p:nvPr/>
          </p:nvPicPr>
          <p:blipFill>
            <a:blip r:embed="rId10"/>
            <a:stretch>
              <a:fillRect/>
            </a:stretch>
          </p:blipFill>
          <p:spPr>
            <a:xfrm>
              <a:off x="9660717" y="4375558"/>
              <a:ext cx="2098358" cy="1458615"/>
            </a:xfrm>
            <a:prstGeom prst="rect">
              <a:avLst/>
            </a:prstGeom>
          </p:spPr>
        </p:pic>
      </p:grpSp>
    </p:spTree>
    <p:extLst>
      <p:ext uri="{BB962C8B-B14F-4D97-AF65-F5344CB8AC3E}">
        <p14:creationId xmlns:p14="http://schemas.microsoft.com/office/powerpoint/2010/main" val="106083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گیتهای منطقی</a:t>
            </a:r>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4</a:t>
            </a:fld>
            <a:endParaRPr lang="en-US"/>
          </a:p>
        </p:txBody>
      </p:sp>
      <p:sp>
        <p:nvSpPr>
          <p:cNvPr id="5" name="Footer Placeholder 4"/>
          <p:cNvSpPr>
            <a:spLocks noGrp="1"/>
          </p:cNvSpPr>
          <p:nvPr>
            <p:ph type="ftr" sz="quarter" idx="11"/>
          </p:nvPr>
        </p:nvSpPr>
        <p:spPr/>
        <p:txBody>
          <a:bodyPr/>
          <a:lstStyle/>
          <a:p>
            <a:r>
              <a:rPr lang="en-US"/>
              <a:t>V. Haghighatdoost, Shahed university</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4698" y="1275354"/>
            <a:ext cx="4138777" cy="204992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62" y="1275354"/>
            <a:ext cx="6553562" cy="4723671"/>
          </a:xfrm>
          <a:prstGeom prst="rect">
            <a:avLst/>
          </a:prstGeom>
        </p:spPr>
      </p:pic>
    </p:spTree>
    <p:extLst>
      <p:ext uri="{BB962C8B-B14F-4D97-AF65-F5344CB8AC3E}">
        <p14:creationId xmlns:p14="http://schemas.microsoft.com/office/powerpoint/2010/main" val="548566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مدار جمع کننده</a:t>
            </a:r>
            <a:endParaRPr lang="en-US" dirty="0"/>
          </a:p>
        </p:txBody>
      </p:sp>
      <p:sp>
        <p:nvSpPr>
          <p:cNvPr id="3" name="Content Placeholder 2"/>
          <p:cNvSpPr>
            <a:spLocks noGrp="1"/>
          </p:cNvSpPr>
          <p:nvPr>
            <p:ph idx="1"/>
          </p:nvPr>
        </p:nvSpPr>
        <p:spPr/>
        <p:txBody>
          <a:bodyPr/>
          <a:lstStyle/>
          <a:p>
            <a:r>
              <a:rPr lang="fa-IR" dirty="0"/>
              <a:t>نیم جمع کننده (</a:t>
            </a:r>
            <a:r>
              <a:rPr lang="en-US" dirty="0"/>
              <a:t>Half Adder</a:t>
            </a:r>
            <a:r>
              <a:rPr lang="fa-IR" dirty="0"/>
              <a:t>)</a:t>
            </a:r>
            <a:endParaRPr lang="en-US" dirty="0"/>
          </a:p>
          <a:p>
            <a:endParaRPr lang="en-US" dirty="0"/>
          </a:p>
          <a:p>
            <a:r>
              <a:rPr lang="fa-IR" dirty="0"/>
              <a:t>تمام جمع کننده (</a:t>
            </a:r>
            <a:r>
              <a:rPr lang="en-US" dirty="0"/>
              <a:t>Full Adder</a:t>
            </a:r>
            <a:r>
              <a:rPr lang="fa-IR" dirty="0"/>
              <a:t>)</a:t>
            </a:r>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5</a:t>
            </a:fld>
            <a:endParaRPr lang="en-US"/>
          </a:p>
        </p:txBody>
      </p:sp>
      <p:sp>
        <p:nvSpPr>
          <p:cNvPr id="5" name="Footer Placeholder 4"/>
          <p:cNvSpPr>
            <a:spLocks noGrp="1"/>
          </p:cNvSpPr>
          <p:nvPr>
            <p:ph type="ftr" sz="quarter" idx="11"/>
          </p:nvPr>
        </p:nvSpPr>
        <p:spPr/>
        <p:txBody>
          <a:bodyPr/>
          <a:lstStyle/>
          <a:p>
            <a:r>
              <a:rPr lang="en-US"/>
              <a:t>V. Haghighatdoost, Shahed university</a:t>
            </a:r>
            <a:endParaRPr lang="en-US" dirty="0"/>
          </a:p>
        </p:txBody>
      </p:sp>
      <p:pic>
        <p:nvPicPr>
          <p:cNvPr id="7" name="Picture 6"/>
          <p:cNvPicPr>
            <a:picLocks noChangeAspect="1"/>
          </p:cNvPicPr>
          <p:nvPr/>
        </p:nvPicPr>
        <p:blipFill>
          <a:blip r:embed="rId2"/>
          <a:stretch>
            <a:fillRect/>
          </a:stretch>
        </p:blipFill>
        <p:spPr>
          <a:xfrm>
            <a:off x="258196" y="1240077"/>
            <a:ext cx="6085130" cy="205388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3892084"/>
            <a:ext cx="4060260" cy="257725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701" y="3774395"/>
            <a:ext cx="4026466" cy="2631824"/>
          </a:xfrm>
          <a:prstGeom prst="rect">
            <a:avLst/>
          </a:prstGeom>
        </p:spPr>
      </p:pic>
    </p:spTree>
    <p:extLst>
      <p:ext uri="{BB962C8B-B14F-4D97-AF65-F5344CB8AC3E}">
        <p14:creationId xmlns:p14="http://schemas.microsoft.com/office/powerpoint/2010/main" val="3834217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پیاده سازی تمام توابع ریاضی و منطقی با گیتهای پایه</a:t>
            </a:r>
            <a:endParaRPr lang="en-US" dirty="0"/>
          </a:p>
        </p:txBody>
      </p:sp>
      <p:sp>
        <p:nvSpPr>
          <p:cNvPr id="3" name="Content Placeholder 2"/>
          <p:cNvSpPr>
            <a:spLocks noGrp="1"/>
          </p:cNvSpPr>
          <p:nvPr>
            <p:ph idx="1"/>
          </p:nvPr>
        </p:nvSpPr>
        <p:spPr/>
        <p:txBody>
          <a:bodyPr/>
          <a:lstStyle/>
          <a:p>
            <a:r>
              <a:rPr lang="fa-IR" dirty="0"/>
              <a:t>در درس ساختمان گسسته و بدنبال آن درس مدارهای منطقی خواهید آموخت که تمام توابع ریاضی و منطقی را میتوان با استفاده از گیتهای پایه درست کرد.</a:t>
            </a:r>
          </a:p>
          <a:p>
            <a:pPr lvl="1"/>
            <a:r>
              <a:rPr lang="fa-IR" dirty="0"/>
              <a:t>با ترکیب گیتهای </a:t>
            </a:r>
            <a:r>
              <a:rPr lang="en-US" dirty="0"/>
              <a:t>AND</a:t>
            </a:r>
            <a:r>
              <a:rPr lang="fa-IR" dirty="0"/>
              <a:t> و </a:t>
            </a:r>
            <a:r>
              <a:rPr lang="en-US" dirty="0"/>
              <a:t>OR</a:t>
            </a:r>
            <a:r>
              <a:rPr lang="fa-IR" dirty="0"/>
              <a:t> و </a:t>
            </a:r>
            <a:r>
              <a:rPr lang="en-US" dirty="0"/>
              <a:t>NOT</a:t>
            </a:r>
            <a:r>
              <a:rPr lang="fa-IR" dirty="0"/>
              <a:t>میتوان تمام توابع را ساخت</a:t>
            </a:r>
          </a:p>
          <a:p>
            <a:pPr lvl="1"/>
            <a:r>
              <a:rPr lang="fa-IR" dirty="0"/>
              <a:t>با استفاده از گیت </a:t>
            </a:r>
            <a:r>
              <a:rPr lang="en-US" dirty="0"/>
              <a:t>NAND</a:t>
            </a:r>
            <a:r>
              <a:rPr lang="fa-IR" dirty="0"/>
              <a:t> به تنهایی میتوان تمام توابع را ساخت</a:t>
            </a:r>
          </a:p>
          <a:p>
            <a:pPr lvl="1"/>
            <a:r>
              <a:rPr lang="fa-IR" dirty="0"/>
              <a:t>با استفاده از گیت</a:t>
            </a:r>
            <a:r>
              <a:rPr lang="en-US" dirty="0"/>
              <a:t> NOR </a:t>
            </a:r>
            <a:r>
              <a:rPr lang="fa-IR" dirty="0"/>
              <a:t>به تنهایی میتوان تمام توابع را ساخت</a:t>
            </a:r>
          </a:p>
          <a:p>
            <a:pPr lvl="1"/>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6</a:t>
            </a:fld>
            <a:endParaRPr lang="en-US"/>
          </a:p>
        </p:txBody>
      </p:sp>
      <p:sp>
        <p:nvSpPr>
          <p:cNvPr id="5" name="Footer Placeholder 4"/>
          <p:cNvSpPr>
            <a:spLocks noGrp="1"/>
          </p:cNvSpPr>
          <p:nvPr>
            <p:ph type="ftr" sz="quarter" idx="11"/>
          </p:nvPr>
        </p:nvSpPr>
        <p:spPr/>
        <p:txBody>
          <a:bodyPr/>
          <a:lstStyle/>
          <a:p>
            <a:r>
              <a:rPr lang="en-US"/>
              <a:t>V. Haghighatdoost, Shahed university</a:t>
            </a:r>
            <a:endParaRPr lang="en-US" dirty="0"/>
          </a:p>
        </p:txBody>
      </p:sp>
    </p:spTree>
    <p:extLst>
      <p:ext uri="{BB962C8B-B14F-4D97-AF65-F5344CB8AC3E}">
        <p14:creationId xmlns:p14="http://schemas.microsoft.com/office/powerpoint/2010/main" val="3169847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فلیپ فلاپ ها عناصری برای ذخیره یک بیت</a:t>
            </a:r>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7</a:t>
            </a:fld>
            <a:endParaRPr lang="en-US"/>
          </a:p>
        </p:txBody>
      </p:sp>
      <p:sp>
        <p:nvSpPr>
          <p:cNvPr id="5" name="Footer Placeholder 4"/>
          <p:cNvSpPr>
            <a:spLocks noGrp="1"/>
          </p:cNvSpPr>
          <p:nvPr>
            <p:ph type="ftr" sz="quarter" idx="11"/>
          </p:nvPr>
        </p:nvSpPr>
        <p:spPr/>
        <p:txBody>
          <a:bodyPr/>
          <a:lstStyle/>
          <a:p>
            <a:r>
              <a:rPr lang="en-US"/>
              <a:t>V. Haghighatdoost, Shahed university</a:t>
            </a:r>
            <a:endParaRPr lang="en-US" dirty="0"/>
          </a:p>
        </p:txBody>
      </p:sp>
      <p:sp>
        <p:nvSpPr>
          <p:cNvPr id="7" name="Content Placeholder 6"/>
          <p:cNvSpPr>
            <a:spLocks noGrp="1"/>
          </p:cNvSpPr>
          <p:nvPr>
            <p:ph idx="1"/>
          </p:nvPr>
        </p:nvSpPr>
        <p:spPr/>
        <p:txBody>
          <a:bodyPr/>
          <a:lstStyle/>
          <a:p>
            <a:r>
              <a:rPr lang="fa-IR" dirty="0"/>
              <a:t> در زمان فعال شدن </a:t>
            </a:r>
            <a:r>
              <a:rPr lang="en-US" dirty="0"/>
              <a:t>Clock</a:t>
            </a:r>
            <a:r>
              <a:rPr lang="fa-IR" dirty="0"/>
              <a:t>، هر آنچه که در ورودی باشد در خروجی قرار میگیرد و تا زمانی که کلاک صفر میشود اطلاعات در فلیپ فلاپ نگه داشته میشود.</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937" y="2825703"/>
            <a:ext cx="6794847" cy="4032296"/>
          </a:xfrm>
          <a:prstGeom prst="rect">
            <a:avLst/>
          </a:prstGeom>
        </p:spPr>
      </p:pic>
    </p:spTree>
    <p:extLst>
      <p:ext uri="{BB962C8B-B14F-4D97-AF65-F5344CB8AC3E}">
        <p14:creationId xmlns:p14="http://schemas.microsoft.com/office/powerpoint/2010/main" val="1106342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محاسبات دودویی</a:t>
            </a:r>
            <a:endParaRPr lang="en-US" dirty="0"/>
          </a:p>
        </p:txBody>
      </p:sp>
      <p:sp>
        <p:nvSpPr>
          <p:cNvPr id="3" name="Content Placeholder 2"/>
          <p:cNvSpPr>
            <a:spLocks noGrp="1"/>
          </p:cNvSpPr>
          <p:nvPr>
            <p:ph idx="1"/>
          </p:nvPr>
        </p:nvSpPr>
        <p:spPr/>
        <p:txBody>
          <a:bodyPr/>
          <a:lstStyle/>
          <a:p>
            <a:r>
              <a:rPr lang="fa-IR" dirty="0"/>
              <a:t>با مقدمه کوتاهی که بیان شد، رشد تکنولوژی باعث شد تا بتوانیم محاسبات دو دویی را با استفاده از ادوات الکترونیکی انجام دهیم.</a:t>
            </a:r>
          </a:p>
          <a:p>
            <a:r>
              <a:rPr lang="fa-IR" dirty="0"/>
              <a:t>شاید چنانچه در آینده بشر بتواند، ماده و یا سازوکاری پیدا کند که بتواند معادلهای مشابهی در مبناهای دیگر باشد، بطور کلی محاسبات کامپیوتری دگرگون شوند.</a:t>
            </a:r>
          </a:p>
          <a:p>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8</a:t>
            </a:fld>
            <a:endParaRPr lang="en-US"/>
          </a:p>
        </p:txBody>
      </p:sp>
      <p:sp>
        <p:nvSpPr>
          <p:cNvPr id="5" name="Footer Placeholder 4"/>
          <p:cNvSpPr>
            <a:spLocks noGrp="1"/>
          </p:cNvSpPr>
          <p:nvPr>
            <p:ph type="ftr" sz="quarter" idx="11"/>
          </p:nvPr>
        </p:nvSpPr>
        <p:spPr/>
        <p:txBody>
          <a:bodyPr/>
          <a:lstStyle/>
          <a:p>
            <a:r>
              <a:rPr lang="en-US"/>
              <a:t>V. Haghighatdoost, Shahed university</a:t>
            </a:r>
            <a:endParaRPr lang="en-US" dirty="0"/>
          </a:p>
        </p:txBody>
      </p:sp>
    </p:spTree>
    <p:extLst>
      <p:ext uri="{BB962C8B-B14F-4D97-AF65-F5344CB8AC3E}">
        <p14:creationId xmlns:p14="http://schemas.microsoft.com/office/powerpoint/2010/main" val="139527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مبنای 2 و مبنای 10</a:t>
            </a:r>
            <a:endParaRPr lang="en-US" dirty="0"/>
          </a:p>
        </p:txBody>
      </p:sp>
      <p:sp>
        <p:nvSpPr>
          <p:cNvPr id="3" name="Content Placeholder 2"/>
          <p:cNvSpPr>
            <a:spLocks noGrp="1"/>
          </p:cNvSpPr>
          <p:nvPr>
            <p:ph idx="1"/>
          </p:nvPr>
        </p:nvSpPr>
        <p:spPr/>
        <p:txBody>
          <a:bodyPr/>
          <a:lstStyle/>
          <a:p>
            <a:r>
              <a:rPr lang="fa-IR" dirty="0"/>
              <a:t>در مبنای 10، ده نماد جدا از هم یعنی 0 و 1 و 2 تا 9 برای تولید اعداد داریم. </a:t>
            </a:r>
          </a:p>
          <a:p>
            <a:r>
              <a:rPr lang="fa-IR" dirty="0"/>
              <a:t>اما در سیستم اعداد دودویی دو نماد 0 و 1 وجود دارد. </a:t>
            </a:r>
          </a:p>
          <a:p>
            <a:r>
              <a:rPr lang="fa-IR" dirty="0"/>
              <a:t>عملیات ریاضی روی اعداد باینری مشابه محاسبات ریاضی‌ای است که همگی در دوران مدرسه یاد گرفته‌ایم. فقط باید مبنا و اصول سیستم دودویی را متوجه شویم تا به راحتی هر محاسبات ریاضی را انجام دهیم.</a:t>
            </a:r>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9</a:t>
            </a:fld>
            <a:endParaRPr lang="en-US"/>
          </a:p>
        </p:txBody>
      </p:sp>
      <p:sp>
        <p:nvSpPr>
          <p:cNvPr id="5" name="Footer Placeholder 4"/>
          <p:cNvSpPr>
            <a:spLocks noGrp="1"/>
          </p:cNvSpPr>
          <p:nvPr>
            <p:ph type="ftr" sz="quarter" idx="11"/>
          </p:nvPr>
        </p:nvSpPr>
        <p:spPr/>
        <p:txBody>
          <a:bodyPr/>
          <a:lstStyle/>
          <a:p>
            <a:r>
              <a:rPr lang="en-US"/>
              <a:t>V. Haghighatdoost, Shahed university</a:t>
            </a:r>
            <a:endParaRPr lang="en-US" dirty="0"/>
          </a:p>
        </p:txBody>
      </p:sp>
    </p:spTree>
    <p:extLst>
      <p:ext uri="{BB962C8B-B14F-4D97-AF65-F5344CB8AC3E}">
        <p14:creationId xmlns:p14="http://schemas.microsoft.com/office/powerpoint/2010/main" val="1009847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5766</TotalTime>
  <Words>1921</Words>
  <Application>Microsoft Office PowerPoint</Application>
  <PresentationFormat>Widescreen</PresentationFormat>
  <Paragraphs>221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Cambria Math</vt:lpstr>
      <vt:lpstr>Consolas</vt:lpstr>
      <vt:lpstr>Times New Roman</vt:lpstr>
      <vt:lpstr>urw-din</vt:lpstr>
      <vt:lpstr>Wingdings</vt:lpstr>
      <vt:lpstr>Office Theme</vt:lpstr>
      <vt:lpstr>برنامه سازي پيشرفته</vt:lpstr>
      <vt:lpstr>چرا محاسبات دو دویی</vt:lpstr>
      <vt:lpstr>ترانزیستورها بعنوان پایه ای برای محاسبات دودویی</vt:lpstr>
      <vt:lpstr>گیتهای منطقی</vt:lpstr>
      <vt:lpstr>مدار جمع کننده</vt:lpstr>
      <vt:lpstr>پیاده سازی تمام توابع ریاضی و منطقی با گیتهای پایه</vt:lpstr>
      <vt:lpstr>فلیپ فلاپ ها عناصری برای ذخیره یک بیت</vt:lpstr>
      <vt:lpstr>محاسبات دودویی</vt:lpstr>
      <vt:lpstr>مبنای 2 و مبنای 10</vt:lpstr>
      <vt:lpstr>مبنای 2 و مبنای 10</vt:lpstr>
      <vt:lpstr>مبنای 2 و مبنای 10</vt:lpstr>
      <vt:lpstr>تبدیل از ده‌دهی به دودویی</vt:lpstr>
      <vt:lpstr>تبدیل عدد اعشاری به مبنای 2</vt:lpstr>
      <vt:lpstr>عدد 41/75 را به مبنای باینری می بریم</vt:lpstr>
      <vt:lpstr>تبدیل اعداد باینری مبنای 2 به 10</vt:lpstr>
      <vt:lpstr>ارزش مکانی ارقام در یک عدد</vt:lpstr>
      <vt:lpstr>جمع اعداد باینری</vt:lpstr>
      <vt:lpstr>تفریق اعداد باینری</vt:lpstr>
      <vt:lpstr>نگاهی به مکمل 2</vt:lpstr>
      <vt:lpstr>مثالی از عملیات جمع و تفریق دودویی در 5 بیت</vt:lpstr>
      <vt:lpstr>فرم استاندارد اعداد اعشاری IEEE Standard 754 Floating Point Numbers</vt:lpstr>
      <vt:lpstr>IEEE 754 has 3 basic components</vt:lpstr>
      <vt:lpstr>PowerPoint Presentation</vt:lpstr>
      <vt:lpstr>PowerPoint Presentation</vt:lpstr>
      <vt:lpstr>کوچکترین عدد و بزرگترین عدد</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Architecture</dc:title>
  <dc:creator>HaghighatDoost,Vahid</dc:creator>
  <cp:lastModifiedBy>ICT-SURFACE</cp:lastModifiedBy>
  <cp:revision>221</cp:revision>
  <dcterms:created xsi:type="dcterms:W3CDTF">2021-08-11T10:34:58Z</dcterms:created>
  <dcterms:modified xsi:type="dcterms:W3CDTF">2023-02-19T16:48:40Z</dcterms:modified>
</cp:coreProperties>
</file>